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290A-E8C2-4867-8BE0-C8210E4090C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47FC-F335-423B-A456-ADBAFB3A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6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290A-E8C2-4867-8BE0-C8210E4090C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47FC-F335-423B-A456-ADBAFB3A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7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290A-E8C2-4867-8BE0-C8210E4090C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47FC-F335-423B-A456-ADBAFB3A57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478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290A-E8C2-4867-8BE0-C8210E4090C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47FC-F335-423B-A456-ADBAFB3A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82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290A-E8C2-4867-8BE0-C8210E4090C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47FC-F335-423B-A456-ADBAFB3A57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794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290A-E8C2-4867-8BE0-C8210E4090C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47FC-F335-423B-A456-ADBAFB3A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290A-E8C2-4867-8BE0-C8210E4090C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47FC-F335-423B-A456-ADBAFB3A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91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290A-E8C2-4867-8BE0-C8210E4090C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47FC-F335-423B-A456-ADBAFB3A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9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290A-E8C2-4867-8BE0-C8210E4090C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47FC-F335-423B-A456-ADBAFB3A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2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290A-E8C2-4867-8BE0-C8210E4090C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47FC-F335-423B-A456-ADBAFB3A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9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290A-E8C2-4867-8BE0-C8210E4090C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47FC-F335-423B-A456-ADBAFB3A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290A-E8C2-4867-8BE0-C8210E4090C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47FC-F335-423B-A456-ADBAFB3A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1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290A-E8C2-4867-8BE0-C8210E4090C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47FC-F335-423B-A456-ADBAFB3A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9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290A-E8C2-4867-8BE0-C8210E4090C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47FC-F335-423B-A456-ADBAFB3A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6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290A-E8C2-4867-8BE0-C8210E4090C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47FC-F335-423B-A456-ADBAFB3A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47FC-F335-423B-A456-ADBAFB3A57B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290A-E8C2-4867-8BE0-C8210E4090C2}" type="datetimeFigureOut">
              <a:rPr lang="en-US" smtClean="0"/>
              <a:t>6/5/2019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1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F290A-E8C2-4867-8BE0-C8210E4090C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6447FC-F335-423B-A456-ADBAFB3A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89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redit risk">
            <a:extLst>
              <a:ext uri="{FF2B5EF4-FFF2-40B4-BE49-F238E27FC236}">
                <a16:creationId xmlns:a16="http://schemas.microsoft.com/office/drawing/2014/main" id="{598DF61B-FE0F-4D47-9755-8F3D0B200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3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31E2A9-A39C-4ADA-800D-7C54739FE0CC}"/>
              </a:ext>
            </a:extLst>
          </p:cNvPr>
          <p:cNvSpPr txBox="1"/>
          <p:nvPr/>
        </p:nvSpPr>
        <p:spPr>
          <a:xfrm>
            <a:off x="1203832" y="738373"/>
            <a:ext cx="1009772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u="sng" dirty="0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 Credit Risk Machine Learning Classification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3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B593-20D3-4636-8B7C-F82D685B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6732-88C0-4914-B306-D0EC85503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1" y="2474380"/>
            <a:ext cx="10515600" cy="855431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4400" dirty="0"/>
              <a:t>How to minimize default Rates on personal loans?</a:t>
            </a:r>
          </a:p>
        </p:txBody>
      </p:sp>
      <p:pic>
        <p:nvPicPr>
          <p:cNvPr id="2052" name="Picture 4" descr="Image result for default loan">
            <a:extLst>
              <a:ext uri="{FF2B5EF4-FFF2-40B4-BE49-F238E27FC236}">
                <a16:creationId xmlns:a16="http://schemas.microsoft.com/office/drawing/2014/main" id="{FF3CAE97-2D8D-434D-8482-FB2531365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498" y="3518192"/>
            <a:ext cx="5992427" cy="271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53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3852-D679-4B80-B8E5-B74F4166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14BB3-30A4-4D75-AF2C-653EAFA8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Lending Tree borrowers data</a:t>
            </a:r>
          </a:p>
          <a:p>
            <a:r>
              <a:rPr lang="en-US" dirty="0"/>
              <a:t>Conducted between 2007 and 2011</a:t>
            </a:r>
          </a:p>
          <a:p>
            <a:r>
              <a:rPr lang="en-US" dirty="0"/>
              <a:t>42500 rows x 52 columns</a:t>
            </a:r>
          </a:p>
          <a:p>
            <a:r>
              <a:rPr lang="en-US" dirty="0"/>
              <a:t>Available on lendingtree.com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7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86C1-D8FD-47DB-A063-835F7096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9609-261A-4492-955D-5197C434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</a:p>
          <a:p>
            <a:r>
              <a:rPr lang="en-US" dirty="0"/>
              <a:t>Eliminating columns leaking information from the future</a:t>
            </a:r>
          </a:p>
          <a:p>
            <a:r>
              <a:rPr lang="en-US" dirty="0"/>
              <a:t>Synthetic Minority Oversampling (SMOT) for 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336305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8606-67EF-4808-8B5B-EAD9DC3A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8ECBE-7DB7-43B6-BF20-262844064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not a good indicator</a:t>
            </a:r>
          </a:p>
          <a:p>
            <a:r>
              <a:rPr lang="en-US" dirty="0"/>
              <a:t>True positive rate (recall)</a:t>
            </a:r>
          </a:p>
          <a:p>
            <a:r>
              <a:rPr lang="en-US" dirty="0"/>
              <a:t>False positive rate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30955-A0ED-4A4B-8FF2-02738E099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429" y="1437918"/>
            <a:ext cx="4763973" cy="348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2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5131-D8C9-425E-9A22-37DECDA9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Classification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86BE-A193-4379-A70B-65A39F3D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Support Vector Machine</a:t>
            </a:r>
          </a:p>
          <a:p>
            <a:r>
              <a:rPr lang="en-US" dirty="0"/>
              <a:t>Random Forest</a:t>
            </a:r>
          </a:p>
          <a:p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5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021D-4F98-4015-B66A-EB7DCA8D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 Did Best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156CE-69EC-4514-A55C-534346040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provided the best results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99385-C48E-4046-8DA3-5DB89FEE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662" y="3139960"/>
            <a:ext cx="3514265" cy="290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30C7-31FD-4C16-9903-324BD8CD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7752-F648-41FF-90F6-D6AD7BDF3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predict 65% of the defaults that were initially approved by Lending Tree screening process</a:t>
            </a:r>
          </a:p>
          <a:p>
            <a:endParaRPr lang="en-US" dirty="0"/>
          </a:p>
          <a:p>
            <a:r>
              <a:rPr lang="en-US" dirty="0"/>
              <a:t>Drawback : the model still rejects a significant portion of the applicants who were not going to default</a:t>
            </a:r>
          </a:p>
        </p:txBody>
      </p:sp>
    </p:spTree>
    <p:extLst>
      <p:ext uri="{BB962C8B-B14F-4D97-AF65-F5344CB8AC3E}">
        <p14:creationId xmlns:p14="http://schemas.microsoft.com/office/powerpoint/2010/main" val="385711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563F-3DA3-49CE-8075-5C378DE1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A5B1-1AF0-4119-B9BF-3C6EA9A1D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</a:t>
            </a:r>
            <a:r>
              <a:rPr lang="en-US" dirty="0" err="1"/>
              <a:t>gridsearch</a:t>
            </a:r>
            <a:r>
              <a:rPr lang="en-US" dirty="0"/>
              <a:t> to optimize random forest and </a:t>
            </a:r>
            <a:r>
              <a:rPr lang="en-US" dirty="0" err="1"/>
              <a:t>XGBoost</a:t>
            </a:r>
            <a:r>
              <a:rPr lang="en-US" dirty="0"/>
              <a:t> model performance </a:t>
            </a:r>
          </a:p>
          <a:p>
            <a:r>
              <a:rPr lang="en-US" dirty="0"/>
              <a:t>Try different approaches to handling class imbalance</a:t>
            </a:r>
          </a:p>
          <a:p>
            <a:r>
              <a:rPr lang="en-US" dirty="0"/>
              <a:t>Determine levels of interest rates insuring profitability despites undetected defaults</a:t>
            </a:r>
          </a:p>
        </p:txBody>
      </p:sp>
    </p:spTree>
    <p:extLst>
      <p:ext uri="{BB962C8B-B14F-4D97-AF65-F5344CB8AC3E}">
        <p14:creationId xmlns:p14="http://schemas.microsoft.com/office/powerpoint/2010/main" val="35086513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Georgia</vt:lpstr>
      <vt:lpstr>Wingdings 3</vt:lpstr>
      <vt:lpstr>Facet</vt:lpstr>
      <vt:lpstr>PowerPoint Presentation</vt:lpstr>
      <vt:lpstr>Problem</vt:lpstr>
      <vt:lpstr>The Dataset</vt:lpstr>
      <vt:lpstr>Data Preparation Steps</vt:lpstr>
      <vt:lpstr>Evaluation Metric</vt:lpstr>
      <vt:lpstr>Different Classification Models </vt:lpstr>
      <vt:lpstr>Which Model Did Best ?</vt:lpstr>
      <vt:lpstr>Conclusion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Ganev</dc:creator>
  <cp:lastModifiedBy>Nikola Ganev</cp:lastModifiedBy>
  <cp:revision>10</cp:revision>
  <dcterms:created xsi:type="dcterms:W3CDTF">2019-06-03T19:51:25Z</dcterms:created>
  <dcterms:modified xsi:type="dcterms:W3CDTF">2019-06-10T01:54:44Z</dcterms:modified>
</cp:coreProperties>
</file>