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&amp;ehk=5diBwUk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4" r:id="rId4"/>
    <p:sldId id="267" r:id="rId5"/>
    <p:sldId id="272" r:id="rId6"/>
    <p:sldId id="273" r:id="rId7"/>
    <p:sldId id="268" r:id="rId8"/>
    <p:sldId id="269" r:id="rId9"/>
    <p:sldId id="261" r:id="rId10"/>
    <p:sldId id="270" r:id="rId11"/>
    <p:sldId id="274" r:id="rId12"/>
    <p:sldId id="262" r:id="rId13"/>
    <p:sldId id="276" r:id="rId14"/>
    <p:sldId id="277" r:id="rId15"/>
    <p:sldId id="257" r:id="rId16"/>
    <p:sldId id="258" r:id="rId17"/>
    <p:sldId id="263" r:id="rId18"/>
    <p:sldId id="275" r:id="rId19"/>
    <p:sldId id="260" r:id="rId20"/>
    <p:sldId id="271" r:id="rId21"/>
    <p:sldId id="26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>
        <p:scale>
          <a:sx n="75" d="100"/>
          <a:sy n="75" d="100"/>
        </p:scale>
        <p:origin x="36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.ubuntu-fr.org/disk-manager" TargetMode="External"/><Relationship Id="rId1" Type="http://schemas.openxmlformats.org/officeDocument/2006/relationships/image" Target="../media/image1.png"/><Relationship Id="rId5" Type="http://schemas.openxmlformats.org/officeDocument/2006/relationships/hyperlink" Target="http://musikkrom.wikispaces.com/This+old+man" TargetMode="External"/><Relationship Id="rId4" Type="http://schemas.openxmlformats.org/officeDocument/2006/relationships/image" Target="../media/image3.gif&amp;ehk=5diBwUk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.ubuntu-fr.org/disk-manager" TargetMode="External"/><Relationship Id="rId1" Type="http://schemas.openxmlformats.org/officeDocument/2006/relationships/image" Target="../media/image1.png"/><Relationship Id="rId5" Type="http://schemas.openxmlformats.org/officeDocument/2006/relationships/hyperlink" Target="http://musikkrom.wikispaces.com/This+old+man" TargetMode="External"/><Relationship Id="rId4" Type="http://schemas.openxmlformats.org/officeDocument/2006/relationships/image" Target="../media/image3.gif&amp;ehk=5diBwUk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AC69F-4527-44DD-8468-18DDCBC189E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C6CA18C-EE00-404E-BEC9-F361FB1748D6}">
      <dgm:prSet phldrT="[Texte]"/>
      <dgm:spPr/>
      <dgm:t>
        <a:bodyPr/>
        <a:lstStyle/>
        <a:p>
          <a:r>
            <a:rPr lang="fr-FR" dirty="0"/>
            <a:t>Détecteur DAL</a:t>
          </a:r>
        </a:p>
      </dgm:t>
    </dgm:pt>
    <dgm:pt modelId="{5AA562BF-1275-4343-9AAD-D4581212E343}" type="parTrans" cxnId="{93913375-7AFB-4DE9-8240-4D42E5A38242}">
      <dgm:prSet/>
      <dgm:spPr/>
      <dgm:t>
        <a:bodyPr/>
        <a:lstStyle/>
        <a:p>
          <a:endParaRPr lang="fr-FR"/>
        </a:p>
      </dgm:t>
    </dgm:pt>
    <dgm:pt modelId="{3F5EE66F-BF17-4CE4-94E2-E2BED6BE0534}" type="sibTrans" cxnId="{93913375-7AFB-4DE9-8240-4D42E5A3824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D86F000E-58C4-477F-AB68-30911B2D0C94}">
      <dgm:prSet phldrT="[Texte]"/>
      <dgm:spPr/>
      <dgm:t>
        <a:bodyPr/>
        <a:lstStyle/>
        <a:p>
          <a:r>
            <a:rPr lang="fr-FR" dirty="0" err="1"/>
            <a:t>Ecocompteur</a:t>
          </a:r>
          <a:endParaRPr lang="fr-FR" dirty="0"/>
        </a:p>
      </dgm:t>
    </dgm:pt>
    <dgm:pt modelId="{D774AF77-858E-453A-B181-04AA3F31D306}" type="parTrans" cxnId="{F6CBCA97-7E02-4A67-B336-D74DE6D71FF5}">
      <dgm:prSet/>
      <dgm:spPr/>
      <dgm:t>
        <a:bodyPr/>
        <a:lstStyle/>
        <a:p>
          <a:endParaRPr lang="fr-FR"/>
        </a:p>
      </dgm:t>
    </dgm:pt>
    <dgm:pt modelId="{D59A6B5B-0E26-4E58-9C58-98E104ED4C9F}" type="sibTrans" cxnId="{F6CBCA97-7E02-4A67-B336-D74DE6D71FF5}">
      <dgm:prSet/>
      <dgm:spPr>
        <a:blipFill rotWithShape="1">
          <a:blip xmlns:r="http://schemas.openxmlformats.org/officeDocument/2006/relationships" r:embed="rId3" cstate="print"/>
          <a:srcRect/>
          <a:stretch>
            <a:fillRect l="-11000" r="-11000"/>
          </a:stretch>
        </a:blipFill>
      </dgm:spPr>
      <dgm:t>
        <a:bodyPr/>
        <a:lstStyle/>
        <a:p>
          <a:endParaRPr lang="fr-FR"/>
        </a:p>
      </dgm:t>
    </dgm:pt>
    <dgm:pt modelId="{A0736797-49CA-443F-A62A-E3F6DD71FBD5}">
      <dgm:prSet phldrT="[Texte]"/>
      <dgm:spPr/>
      <dgm:t>
        <a:bodyPr/>
        <a:lstStyle/>
        <a:p>
          <a:r>
            <a:rPr lang="fr-FR" dirty="0"/>
            <a:t>Personne âgée</a:t>
          </a:r>
        </a:p>
      </dgm:t>
    </dgm:pt>
    <dgm:pt modelId="{A66A439E-D686-4C73-A9D4-24B9D8B9F68C}" type="parTrans" cxnId="{81A5870E-585E-43B9-8E93-483441DD981C}">
      <dgm:prSet/>
      <dgm:spPr/>
      <dgm:t>
        <a:bodyPr/>
        <a:lstStyle/>
        <a:p>
          <a:endParaRPr lang="fr-FR"/>
        </a:p>
      </dgm:t>
    </dgm:pt>
    <dgm:pt modelId="{45358ABA-4B82-48CE-BD7A-60FE26B91770}" type="sibTrans" cxnId="{81A5870E-585E-43B9-8E93-483441DD981C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fr-FR"/>
        </a:p>
      </dgm:t>
    </dgm:pt>
    <dgm:pt modelId="{B3331F6D-CC6B-4620-8352-6E29228EFDC2}" type="pres">
      <dgm:prSet presAssocID="{D00AC69F-4527-44DD-8468-18DDCBC189EC}" presName="Name0" presStyleCnt="0">
        <dgm:presLayoutVars>
          <dgm:chMax val="7"/>
          <dgm:chPref val="7"/>
          <dgm:dir/>
        </dgm:presLayoutVars>
      </dgm:prSet>
      <dgm:spPr/>
    </dgm:pt>
    <dgm:pt modelId="{3B139533-9BE2-47D8-AC96-A7115A25116C}" type="pres">
      <dgm:prSet presAssocID="{D00AC69F-4527-44DD-8468-18DDCBC189EC}" presName="Name1" presStyleCnt="0"/>
      <dgm:spPr/>
    </dgm:pt>
    <dgm:pt modelId="{C1D38595-E73A-44F6-8DCD-AFA6D0A3C16B}" type="pres">
      <dgm:prSet presAssocID="{3F5EE66F-BF17-4CE4-94E2-E2BED6BE0534}" presName="picture_1" presStyleCnt="0"/>
      <dgm:spPr/>
    </dgm:pt>
    <dgm:pt modelId="{951BCD4D-81EE-4559-B46B-79CBD20B24F6}" type="pres">
      <dgm:prSet presAssocID="{3F5EE66F-BF17-4CE4-94E2-E2BED6BE0534}" presName="pictureRepeatNode" presStyleLbl="alignImgPlace1" presStyleIdx="0" presStyleCnt="3"/>
      <dgm:spPr/>
    </dgm:pt>
    <dgm:pt modelId="{9DA9778E-223F-4B9B-AC13-FD0CA0C3839C}" type="pres">
      <dgm:prSet presAssocID="{AC6CA18C-EE00-404E-BEC9-F361FB1748D6}" presName="text_1" presStyleLbl="node1" presStyleIdx="0" presStyleCnt="0">
        <dgm:presLayoutVars>
          <dgm:bulletEnabled val="1"/>
        </dgm:presLayoutVars>
      </dgm:prSet>
      <dgm:spPr/>
    </dgm:pt>
    <dgm:pt modelId="{C352F5D7-F014-41ED-8835-C2736E5E13E0}" type="pres">
      <dgm:prSet presAssocID="{D59A6B5B-0E26-4E58-9C58-98E104ED4C9F}" presName="picture_2" presStyleCnt="0"/>
      <dgm:spPr/>
    </dgm:pt>
    <dgm:pt modelId="{4BD82E0F-51B0-4E32-A5A4-D62FEA56E8BB}" type="pres">
      <dgm:prSet presAssocID="{D59A6B5B-0E26-4E58-9C58-98E104ED4C9F}" presName="pictureRepeatNode" presStyleLbl="alignImgPlace1" presStyleIdx="1" presStyleCnt="3"/>
      <dgm:spPr/>
    </dgm:pt>
    <dgm:pt modelId="{6C13B934-6EBD-41D2-969D-DC121BB1C7CB}" type="pres">
      <dgm:prSet presAssocID="{D86F000E-58C4-477F-AB68-30911B2D0C94}" presName="line_2" presStyleLbl="parChTrans1D1" presStyleIdx="0" presStyleCnt="2"/>
      <dgm:spPr/>
    </dgm:pt>
    <dgm:pt modelId="{6C4DC676-BEFC-44D1-9EB3-90ADE1713214}" type="pres">
      <dgm:prSet presAssocID="{D86F000E-58C4-477F-AB68-30911B2D0C94}" presName="textparent_2" presStyleLbl="node1" presStyleIdx="0" presStyleCnt="0"/>
      <dgm:spPr/>
    </dgm:pt>
    <dgm:pt modelId="{ADBF6C1F-FF63-490B-84E1-AF1E0E2FD752}" type="pres">
      <dgm:prSet presAssocID="{D86F000E-58C4-477F-AB68-30911B2D0C94}" presName="text_2" presStyleLbl="revTx" presStyleIdx="0" presStyleCnt="2" custScaleX="76820" custScaleY="112639">
        <dgm:presLayoutVars>
          <dgm:bulletEnabled val="1"/>
        </dgm:presLayoutVars>
      </dgm:prSet>
      <dgm:spPr/>
    </dgm:pt>
    <dgm:pt modelId="{36689754-6C24-4DEC-8289-E161DC4A4801}" type="pres">
      <dgm:prSet presAssocID="{45358ABA-4B82-48CE-BD7A-60FE26B91770}" presName="picture_3" presStyleCnt="0"/>
      <dgm:spPr/>
    </dgm:pt>
    <dgm:pt modelId="{C44E744A-8452-45BF-8EE1-55442A72EAE4}" type="pres">
      <dgm:prSet presAssocID="{45358ABA-4B82-48CE-BD7A-60FE26B91770}" presName="pictureRepeatNode" presStyleLbl="alignImgPlace1" presStyleIdx="2" presStyleCnt="3"/>
      <dgm:spPr/>
    </dgm:pt>
    <dgm:pt modelId="{92B18D2E-6F69-49AD-9A93-249C4A0CC11B}" type="pres">
      <dgm:prSet presAssocID="{A0736797-49CA-443F-A62A-E3F6DD71FBD5}" presName="line_3" presStyleLbl="parChTrans1D1" presStyleIdx="1" presStyleCnt="2"/>
      <dgm:spPr/>
    </dgm:pt>
    <dgm:pt modelId="{FB61F30F-00E0-451A-87EE-DA50F127A705}" type="pres">
      <dgm:prSet presAssocID="{A0736797-49CA-443F-A62A-E3F6DD71FBD5}" presName="textparent_3" presStyleLbl="node1" presStyleIdx="0" presStyleCnt="0"/>
      <dgm:spPr/>
    </dgm:pt>
    <dgm:pt modelId="{60417E13-1532-4189-97BE-36AFDA0B91E7}" type="pres">
      <dgm:prSet presAssocID="{A0736797-49CA-443F-A62A-E3F6DD71FBD5}" presName="text_3" presStyleLbl="revTx" presStyleIdx="1" presStyleCnt="2" custScaleX="140786" custScaleY="63986">
        <dgm:presLayoutVars>
          <dgm:bulletEnabled val="1"/>
        </dgm:presLayoutVars>
      </dgm:prSet>
      <dgm:spPr/>
    </dgm:pt>
  </dgm:ptLst>
  <dgm:cxnLst>
    <dgm:cxn modelId="{81A5870E-585E-43B9-8E93-483441DD981C}" srcId="{D00AC69F-4527-44DD-8468-18DDCBC189EC}" destId="{A0736797-49CA-443F-A62A-E3F6DD71FBD5}" srcOrd="2" destOrd="0" parTransId="{A66A439E-D686-4C73-A9D4-24B9D8B9F68C}" sibTransId="{45358ABA-4B82-48CE-BD7A-60FE26B91770}"/>
    <dgm:cxn modelId="{869FAB12-22FA-4FC1-A21E-A9158B9C36C8}" type="presOf" srcId="{AC6CA18C-EE00-404E-BEC9-F361FB1748D6}" destId="{9DA9778E-223F-4B9B-AC13-FD0CA0C3839C}" srcOrd="0" destOrd="0" presId="urn:microsoft.com/office/officeart/2008/layout/CircularPictureCallout"/>
    <dgm:cxn modelId="{D47F7B1B-9ACF-4804-B81C-8ECC2CAC9B6E}" type="presOf" srcId="{3F5EE66F-BF17-4CE4-94E2-E2BED6BE0534}" destId="{951BCD4D-81EE-4559-B46B-79CBD20B24F6}" srcOrd="0" destOrd="0" presId="urn:microsoft.com/office/officeart/2008/layout/CircularPictureCallout"/>
    <dgm:cxn modelId="{DFF80D4C-0B24-4002-88D6-001FC7CBC18E}" type="presOf" srcId="{A0736797-49CA-443F-A62A-E3F6DD71FBD5}" destId="{60417E13-1532-4189-97BE-36AFDA0B91E7}" srcOrd="0" destOrd="0" presId="urn:microsoft.com/office/officeart/2008/layout/CircularPictureCallout"/>
    <dgm:cxn modelId="{93913375-7AFB-4DE9-8240-4D42E5A38242}" srcId="{D00AC69F-4527-44DD-8468-18DDCBC189EC}" destId="{AC6CA18C-EE00-404E-BEC9-F361FB1748D6}" srcOrd="0" destOrd="0" parTransId="{5AA562BF-1275-4343-9AAD-D4581212E343}" sibTransId="{3F5EE66F-BF17-4CE4-94E2-E2BED6BE0534}"/>
    <dgm:cxn modelId="{7CF43389-C50A-4690-9413-417871FD68D6}" type="presOf" srcId="{D59A6B5B-0E26-4E58-9C58-98E104ED4C9F}" destId="{4BD82E0F-51B0-4E32-A5A4-D62FEA56E8BB}" srcOrd="0" destOrd="0" presId="urn:microsoft.com/office/officeart/2008/layout/CircularPictureCallout"/>
    <dgm:cxn modelId="{F6CBCA97-7E02-4A67-B336-D74DE6D71FF5}" srcId="{D00AC69F-4527-44DD-8468-18DDCBC189EC}" destId="{D86F000E-58C4-477F-AB68-30911B2D0C94}" srcOrd="1" destOrd="0" parTransId="{D774AF77-858E-453A-B181-04AA3F31D306}" sibTransId="{D59A6B5B-0E26-4E58-9C58-98E104ED4C9F}"/>
    <dgm:cxn modelId="{1C22BBB7-360E-4854-9F06-74656F2A9BF1}" type="presOf" srcId="{D86F000E-58C4-477F-AB68-30911B2D0C94}" destId="{ADBF6C1F-FF63-490B-84E1-AF1E0E2FD752}" srcOrd="0" destOrd="0" presId="urn:microsoft.com/office/officeart/2008/layout/CircularPictureCallout"/>
    <dgm:cxn modelId="{3D6006D2-5AE7-4529-90A9-83081DEDE8DB}" type="presOf" srcId="{D00AC69F-4527-44DD-8468-18DDCBC189EC}" destId="{B3331F6D-CC6B-4620-8352-6E29228EFDC2}" srcOrd="0" destOrd="0" presId="urn:microsoft.com/office/officeart/2008/layout/CircularPictureCallout"/>
    <dgm:cxn modelId="{61A133DB-F80B-49FF-AAC2-DAFA8AFB119C}" type="presOf" srcId="{45358ABA-4B82-48CE-BD7A-60FE26B91770}" destId="{C44E744A-8452-45BF-8EE1-55442A72EAE4}" srcOrd="0" destOrd="0" presId="urn:microsoft.com/office/officeart/2008/layout/CircularPictureCallout"/>
    <dgm:cxn modelId="{EBECDD3E-E28E-47FB-BF25-5E29633F6201}" type="presParOf" srcId="{B3331F6D-CC6B-4620-8352-6E29228EFDC2}" destId="{3B139533-9BE2-47D8-AC96-A7115A25116C}" srcOrd="0" destOrd="0" presId="urn:microsoft.com/office/officeart/2008/layout/CircularPictureCallout"/>
    <dgm:cxn modelId="{4A12003B-92AE-4EC3-8226-B99BCE63601D}" type="presParOf" srcId="{3B139533-9BE2-47D8-AC96-A7115A25116C}" destId="{C1D38595-E73A-44F6-8DCD-AFA6D0A3C16B}" srcOrd="0" destOrd="0" presId="urn:microsoft.com/office/officeart/2008/layout/CircularPictureCallout"/>
    <dgm:cxn modelId="{CD8A83A8-5540-409D-97C2-19F96C43CB48}" type="presParOf" srcId="{C1D38595-E73A-44F6-8DCD-AFA6D0A3C16B}" destId="{951BCD4D-81EE-4559-B46B-79CBD20B24F6}" srcOrd="0" destOrd="0" presId="urn:microsoft.com/office/officeart/2008/layout/CircularPictureCallout"/>
    <dgm:cxn modelId="{A5043757-5078-4832-9152-6BAD14DE8E1D}" type="presParOf" srcId="{3B139533-9BE2-47D8-AC96-A7115A25116C}" destId="{9DA9778E-223F-4B9B-AC13-FD0CA0C3839C}" srcOrd="1" destOrd="0" presId="urn:microsoft.com/office/officeart/2008/layout/CircularPictureCallout"/>
    <dgm:cxn modelId="{5B4DC8B9-0086-44FE-BFEA-71C8B20670F7}" type="presParOf" srcId="{3B139533-9BE2-47D8-AC96-A7115A25116C}" destId="{C352F5D7-F014-41ED-8835-C2736E5E13E0}" srcOrd="2" destOrd="0" presId="urn:microsoft.com/office/officeart/2008/layout/CircularPictureCallout"/>
    <dgm:cxn modelId="{3635AAE6-0E81-4E65-821D-56B67E4BBDE2}" type="presParOf" srcId="{C352F5D7-F014-41ED-8835-C2736E5E13E0}" destId="{4BD82E0F-51B0-4E32-A5A4-D62FEA56E8BB}" srcOrd="0" destOrd="0" presId="urn:microsoft.com/office/officeart/2008/layout/CircularPictureCallout"/>
    <dgm:cxn modelId="{A06FD601-86EA-481E-AF47-7FE9AF21DC0D}" type="presParOf" srcId="{3B139533-9BE2-47D8-AC96-A7115A25116C}" destId="{6C13B934-6EBD-41D2-969D-DC121BB1C7CB}" srcOrd="3" destOrd="0" presId="urn:microsoft.com/office/officeart/2008/layout/CircularPictureCallout"/>
    <dgm:cxn modelId="{AB6DF7EE-45BE-4ACD-BC19-59DE80B1A325}" type="presParOf" srcId="{3B139533-9BE2-47D8-AC96-A7115A25116C}" destId="{6C4DC676-BEFC-44D1-9EB3-90ADE1713214}" srcOrd="4" destOrd="0" presId="urn:microsoft.com/office/officeart/2008/layout/CircularPictureCallout"/>
    <dgm:cxn modelId="{B70D3B05-C17E-4CD7-8389-762F459B0014}" type="presParOf" srcId="{6C4DC676-BEFC-44D1-9EB3-90ADE1713214}" destId="{ADBF6C1F-FF63-490B-84E1-AF1E0E2FD752}" srcOrd="0" destOrd="0" presId="urn:microsoft.com/office/officeart/2008/layout/CircularPictureCallout"/>
    <dgm:cxn modelId="{AA0EF6D6-1857-4427-A335-433080F6991C}" type="presParOf" srcId="{3B139533-9BE2-47D8-AC96-A7115A25116C}" destId="{36689754-6C24-4DEC-8289-E161DC4A4801}" srcOrd="5" destOrd="0" presId="urn:microsoft.com/office/officeart/2008/layout/CircularPictureCallout"/>
    <dgm:cxn modelId="{F9E8F05D-0B63-4FA6-87CE-8C94E6BE23FA}" type="presParOf" srcId="{36689754-6C24-4DEC-8289-E161DC4A4801}" destId="{C44E744A-8452-45BF-8EE1-55442A72EAE4}" srcOrd="0" destOrd="0" presId="urn:microsoft.com/office/officeart/2008/layout/CircularPictureCallout"/>
    <dgm:cxn modelId="{CFA05808-7212-4F24-AF21-E21C461111DB}" type="presParOf" srcId="{3B139533-9BE2-47D8-AC96-A7115A25116C}" destId="{92B18D2E-6F69-49AD-9A93-249C4A0CC11B}" srcOrd="6" destOrd="0" presId="urn:microsoft.com/office/officeart/2008/layout/CircularPictureCallout"/>
    <dgm:cxn modelId="{B5B2CE04-4F51-4336-8E4B-F9EFC6BF3715}" type="presParOf" srcId="{3B139533-9BE2-47D8-AC96-A7115A25116C}" destId="{FB61F30F-00E0-451A-87EE-DA50F127A705}" srcOrd="7" destOrd="0" presId="urn:microsoft.com/office/officeart/2008/layout/CircularPictureCallout"/>
    <dgm:cxn modelId="{180B3C21-5D90-4FCE-9022-CF55C02408E0}" type="presParOf" srcId="{FB61F30F-00E0-451A-87EE-DA50F127A705}" destId="{60417E13-1532-4189-97BE-36AFDA0B91E7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18D2E-6F69-49AD-9A93-249C4A0CC11B}">
      <dsp:nvSpPr>
        <dsp:cNvPr id="0" name=""/>
        <dsp:cNvSpPr/>
      </dsp:nvSpPr>
      <dsp:spPr>
        <a:xfrm>
          <a:off x="2870575" y="3587021"/>
          <a:ext cx="390532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3B934-6EBD-41D2-969D-DC121BB1C7CB}">
      <dsp:nvSpPr>
        <dsp:cNvPr id="0" name=""/>
        <dsp:cNvSpPr/>
      </dsp:nvSpPr>
      <dsp:spPr>
        <a:xfrm>
          <a:off x="2870575" y="867435"/>
          <a:ext cx="390532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BCD4D-81EE-4559-B46B-79CBD20B24F6}">
      <dsp:nvSpPr>
        <dsp:cNvPr id="0" name=""/>
        <dsp:cNvSpPr/>
      </dsp:nvSpPr>
      <dsp:spPr>
        <a:xfrm>
          <a:off x="694906" y="51559"/>
          <a:ext cx="4351338" cy="43513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9778E-223F-4B9B-AC13-FD0CA0C3839C}">
      <dsp:nvSpPr>
        <dsp:cNvPr id="0" name=""/>
        <dsp:cNvSpPr/>
      </dsp:nvSpPr>
      <dsp:spPr>
        <a:xfrm>
          <a:off x="1478147" y="2362119"/>
          <a:ext cx="2784856" cy="14359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Détecteur DAL</a:t>
          </a:r>
        </a:p>
      </dsp:txBody>
      <dsp:txXfrm>
        <a:off x="1478147" y="2362119"/>
        <a:ext cx="2784856" cy="1435941"/>
      </dsp:txXfrm>
    </dsp:sp>
    <dsp:sp modelId="{4BD82E0F-51B0-4E32-A5A4-D62FEA56E8BB}">
      <dsp:nvSpPr>
        <dsp:cNvPr id="0" name=""/>
        <dsp:cNvSpPr/>
      </dsp:nvSpPr>
      <dsp:spPr>
        <a:xfrm>
          <a:off x="5960025" y="51559"/>
          <a:ext cx="1631751" cy="1631751"/>
        </a:xfrm>
        <a:prstGeom prst="ellipse">
          <a:avLst/>
        </a:prstGeom>
        <a:blipFill rotWithShape="1">
          <a:blip xmlns:r="http://schemas.openxmlformats.org/officeDocument/2006/relationships" r:embed="rId3" cstate="print"/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F6C1F-FF63-490B-84E1-AF1E0E2FD752}">
      <dsp:nvSpPr>
        <dsp:cNvPr id="0" name=""/>
        <dsp:cNvSpPr/>
      </dsp:nvSpPr>
      <dsp:spPr>
        <a:xfrm>
          <a:off x="7591777" y="-51559"/>
          <a:ext cx="2154428" cy="183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Ecocompteur</a:t>
          </a:r>
          <a:endParaRPr lang="fr-FR" sz="2800" kern="1200" dirty="0"/>
        </a:p>
      </dsp:txBody>
      <dsp:txXfrm>
        <a:off x="7591777" y="-51559"/>
        <a:ext cx="2154428" cy="1837988"/>
      </dsp:txXfrm>
    </dsp:sp>
    <dsp:sp modelId="{C44E744A-8452-45BF-8EE1-55442A72EAE4}">
      <dsp:nvSpPr>
        <dsp:cNvPr id="0" name=""/>
        <dsp:cNvSpPr/>
      </dsp:nvSpPr>
      <dsp:spPr>
        <a:xfrm>
          <a:off x="5960025" y="2771145"/>
          <a:ext cx="1631751" cy="163175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17E13-1532-4189-97BE-36AFDA0B91E7}">
      <dsp:nvSpPr>
        <dsp:cNvPr id="0" name=""/>
        <dsp:cNvSpPr/>
      </dsp:nvSpPr>
      <dsp:spPr>
        <a:xfrm>
          <a:off x="7591777" y="3064975"/>
          <a:ext cx="2228915" cy="104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0" rIns="1066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Personne âgée</a:t>
          </a:r>
        </a:p>
      </dsp:txBody>
      <dsp:txXfrm>
        <a:off x="7591777" y="3064975"/>
        <a:ext cx="2228915" cy="1044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0F0A-1CA2-4746-AC00-DD8195DDCA8D}" type="datetimeFigureOut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B96A-7E91-4926-AFD6-89EA21CAAE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53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3ED37-74DD-4D1F-B773-935310AAC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AD541B-3962-4AED-97AC-D59B1205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9CFBE-646A-4447-8AAA-DC21BCBB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A0F-199F-40AB-AFBA-F67844759049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F269C-9D7A-4C5C-91F9-14FA7992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962AE-8728-4D65-9425-298ADCB5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27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FEE2-96A2-460E-86B1-5DD52065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9AEF6-5F9B-4ED5-894B-E29597496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C9A4A-79C5-40FE-B692-844797D0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80D4-0B19-427F-99CF-656389E640A8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D5479-E9BF-42EA-AD0C-541E799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10504-06C6-482B-A3BE-C0DCF1F5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7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833A4C-84FF-4581-974B-C60F1575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DA9C5E-4951-40E7-8E3B-5B8A76D67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E95C5B-77E0-4026-93ED-375C3C5B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22046-6298-46BA-BD94-868AC338B32B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E2237-AFE5-4747-A08F-62421020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6B52B2-FFC8-4F02-BFC0-2195025A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86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34932-3F1D-423D-A01F-E8918258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00303-3DD2-4758-B131-3DB3FF7A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8BE7C6-CCF2-4D0C-9A0D-B14F7274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54665-F4B8-40B4-AA92-F0AB7403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16184-7D9E-40F6-B530-89AE98B7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0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B8FE-5BC9-4CF4-B744-ED1EE68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710B7-DA1E-43BA-8029-E0F88297F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A22E3-3B99-49D0-90D9-E4D674E0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5367-A1F8-489A-A0AF-59B663FA7873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B764B-718A-4A6B-859C-94A36AC6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D92BA6-638F-43DD-A7F1-BAE30DFE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F53B0-190E-455F-9653-72BA8249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E7087E-E765-47C3-87C9-67E3E950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C1B0BF-29CC-424C-81DB-9B7F660E5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B37283-2442-4D59-BD79-7B3E6022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8D5D-1A8C-4FF9-9DC8-57A5BC3F5468}" type="datetime1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5C5A50-6B69-4738-A200-3C536F07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CD4AC1-9434-4FE0-8CFF-7C201799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429B1-43F9-417D-9038-0133C89B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912EF-45A2-4FDF-8348-F8453A45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F707-9D0F-4387-8E28-A790D5FB0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D8A61B-1532-4D94-8CEA-D34EE6BF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F384C7-A759-47D0-86E9-1967D8FF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816B11-9EE8-401D-93BE-10162B99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D74-BC67-4F7C-BDDF-1D96CA1216EB}" type="datetime1">
              <a:rPr lang="fr-FR" smtClean="0"/>
              <a:t>13/11/2017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4A8DF4-8A3B-4677-B40B-EA994C0B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1BF54C-8935-46BF-9519-6DA0996B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8C66-CA30-4AEE-8C56-8C247CB3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0F87E3-62FD-4293-8B59-1BD11FE7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FC12-896E-4B44-ADE7-8C503E547F4A}" type="datetime1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F19D29-090A-4217-8404-62AA2563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43B25-ACF5-43F1-89CD-697CE5DE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49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651DB2-9500-4DF8-A996-D02330E7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D007-A656-40F6-ABB2-0C8ECC621325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2B4FAD-342E-42E6-A313-16C79B75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AFBCC3-E759-4332-B636-E7AB6127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33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5F133-B9B7-42CD-9FE4-933B0A5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6CCB6-BC55-4A29-A7F1-95A10D2F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DE5B19-F8E0-44F0-A54C-88FD778D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A1D135-C7F7-4EDA-B193-9756F82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ABEE-86CF-4C25-805D-A9D1ACDF08B1}" type="datetime1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6D0B9-D25C-4AB5-89E4-F08AEA97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083C6-3013-4401-BF45-930595F6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76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5AB85-9DCA-414F-806E-CD1EC023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9667305-7779-4A7B-8679-47A6A6F1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35DBC-E1ED-41FC-B7AD-798E580B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E08741-197F-4179-A0BD-692FC612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9079-3244-4704-816D-BD9D5C2312FD}" type="datetime1">
              <a:rPr lang="fr-FR" smtClean="0"/>
              <a:t>13/11/2017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4481F6-2F27-4101-A3DB-556CDC2F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F3D473-6017-4505-96DD-A11D14E7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3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31A069-98E7-4123-898D-0ABE7DF9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83A985-478E-427C-A115-14436274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599B-9BEE-4FE1-B8B7-52E03CADD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57BF-6568-4C90-9134-91A2BE10035C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600D4-C06D-4464-96B2-19A8F051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6A022-5CEB-4BE3-8D00-49F564B61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1575-5E79-4CE2-B2B3-2F5D014FFF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15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09056-3A93-4272-994D-D67013BA9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Cahier de charges : Détecteur de mouvements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D0CEF-E894-4269-9B1B-B028F594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Rédigé par MESSOUD Fatimetou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AD2B6-A8E7-42D7-8608-404634BF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D478-F19C-4013-8520-08F4F12B6C10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73845-1EFE-4FFA-BD0A-E37152C1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ACCC9-AB22-4D7F-BAD3-B5FC9386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3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13159-FC08-4C79-B60F-3724BDDD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B6372-7B67-4E40-9732-8DDDDBE8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Formules de probabilité</a:t>
            </a:r>
          </a:p>
          <a:p>
            <a:r>
              <a:rPr lang="fr-FR" dirty="0"/>
              <a:t>Chaine de Markov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DD32B-4F71-49BA-9839-65065852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AA9C-D5C6-41D3-A5D0-5F2692B0A17E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80F0-3718-45AD-AEF6-2A6DD974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13828D-60A6-4F02-8E54-16EB0FB6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49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4F467-2D05-4814-B0F3-3852724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ED472-6498-40FB-815F-D551F32F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0A37D-831E-40E6-ACF7-498975E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11</a:t>
            </a:fld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136E0A1-83CD-4B7B-BDB7-E1856B677FE6}"/>
              </a:ext>
            </a:extLst>
          </p:cNvPr>
          <p:cNvSpPr/>
          <p:nvPr/>
        </p:nvSpPr>
        <p:spPr>
          <a:xfrm>
            <a:off x="3819528" y="1905000"/>
            <a:ext cx="742948" cy="7429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130701E-5748-45D3-BA61-2557EB6D48BC}"/>
              </a:ext>
            </a:extLst>
          </p:cNvPr>
          <p:cNvSpPr/>
          <p:nvPr/>
        </p:nvSpPr>
        <p:spPr>
          <a:xfrm>
            <a:off x="6229353" y="1904999"/>
            <a:ext cx="742948" cy="74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1A4A25-882A-4EB9-B750-B6EE4599542A}"/>
              </a:ext>
            </a:extLst>
          </p:cNvPr>
          <p:cNvSpPr/>
          <p:nvPr/>
        </p:nvSpPr>
        <p:spPr>
          <a:xfrm>
            <a:off x="6229353" y="3133725"/>
            <a:ext cx="742948" cy="7429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133E558-3079-43B9-9A2E-B0A98A688DA9}"/>
              </a:ext>
            </a:extLst>
          </p:cNvPr>
          <p:cNvSpPr/>
          <p:nvPr/>
        </p:nvSpPr>
        <p:spPr>
          <a:xfrm>
            <a:off x="3819528" y="3133725"/>
            <a:ext cx="742948" cy="7429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E4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5648F5B-4E3E-47FC-A46D-832B501BAFD6}"/>
              </a:ext>
            </a:extLst>
          </p:cNvPr>
          <p:cNvSpPr/>
          <p:nvPr/>
        </p:nvSpPr>
        <p:spPr>
          <a:xfrm>
            <a:off x="3305175" y="1619248"/>
            <a:ext cx="1062035" cy="1314451"/>
          </a:xfrm>
          <a:prstGeom prst="arc">
            <a:avLst>
              <a:gd name="adj1" fmla="val 2170770"/>
              <a:gd name="adj2" fmla="val 1947421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B8EEBDF-0B8E-48D7-AAE0-F2B330544A4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438651" y="2247900"/>
            <a:ext cx="1790702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FE06A52-AD0F-4B92-9D4A-6766E27795C1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562476" y="3505200"/>
            <a:ext cx="166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93F4EA-DE97-4736-9784-468D32D7068C}"/>
              </a:ext>
            </a:extLst>
          </p:cNvPr>
          <p:cNvCxnSpPr>
            <a:cxnSpLocks/>
          </p:cNvCxnSpPr>
          <p:nvPr/>
        </p:nvCxnSpPr>
        <p:spPr>
          <a:xfrm flipV="1">
            <a:off x="4480783" y="2438708"/>
            <a:ext cx="1775679" cy="96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545B6C7-FA70-4729-A31C-645D09950ECC}"/>
              </a:ext>
            </a:extLst>
          </p:cNvPr>
          <p:cNvCxnSpPr>
            <a:cxnSpLocks/>
          </p:cNvCxnSpPr>
          <p:nvPr/>
        </p:nvCxnSpPr>
        <p:spPr>
          <a:xfrm>
            <a:off x="6477000" y="2581275"/>
            <a:ext cx="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1041A9A-C4EE-4DC9-B7E2-32694B07243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191002" y="2647950"/>
            <a:ext cx="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8DC1718-5F11-4567-9298-6471C05341A9}"/>
              </a:ext>
            </a:extLst>
          </p:cNvPr>
          <p:cNvSpPr txBox="1"/>
          <p:nvPr/>
        </p:nvSpPr>
        <p:spPr>
          <a:xfrm>
            <a:off x="2276475" y="2095499"/>
            <a:ext cx="82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E08778-D565-43FF-A839-AC87E74024A9}"/>
              </a:ext>
            </a:extLst>
          </p:cNvPr>
          <p:cNvSpPr txBox="1"/>
          <p:nvPr/>
        </p:nvSpPr>
        <p:spPr>
          <a:xfrm>
            <a:off x="7124708" y="2007631"/>
            <a:ext cx="61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0,6</a:t>
            </a:r>
          </a:p>
        </p:txBody>
      </p:sp>
    </p:spTree>
    <p:extLst>
      <p:ext uri="{BB962C8B-B14F-4D97-AF65-F5344CB8AC3E}">
        <p14:creationId xmlns:p14="http://schemas.microsoft.com/office/powerpoint/2010/main" val="20831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53013-0F2C-4982-8BCA-2E660696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5" y="2599278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Analyse Fonctionnelle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7EB58-A728-40A3-A54E-180BBA75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7F5A-4797-40AD-B709-DBF9F6468B96}" type="datetime1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E85E9E-0EE0-46D8-8E69-CDCFCE0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8E0769-50FB-4B88-80FC-B46C2613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4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E15F5-BDBB-467B-A185-ED064410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47D8D-F54F-4D9D-9F9D-4BE1868B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Notre algorithme aura deux fonctions principales  : </a:t>
            </a:r>
          </a:p>
          <a:p>
            <a:pPr lvl="1"/>
            <a:r>
              <a:rPr lang="fr-FR" dirty="0"/>
              <a:t>Sauvegarde de l’apprentissage pendant une semaine</a:t>
            </a:r>
          </a:p>
          <a:p>
            <a:pPr lvl="1"/>
            <a:r>
              <a:rPr lang="fr-FR" dirty="0"/>
              <a:t>Constat d’anomalie (détection )</a:t>
            </a:r>
          </a:p>
          <a:p>
            <a:pPr marL="0" indent="0">
              <a:buNone/>
            </a:pPr>
            <a:r>
              <a:rPr lang="fr-FR" dirty="0"/>
              <a:t>L’apprentissage consiste à s’adapter au rythme de vie de la personne âgée pendant une certaine période bien définie soit une semaine .</a:t>
            </a:r>
          </a:p>
          <a:p>
            <a:pPr marL="0" indent="0">
              <a:buNone/>
            </a:pPr>
            <a:r>
              <a:rPr lang="fr-FR" dirty="0"/>
              <a:t>Cette période garde en mémoire les consommations journalières, en Energie ou électricité  ,de la personne suivant des intervalles de temps. </a:t>
            </a:r>
          </a:p>
          <a:p>
            <a:pPr marL="0" indent="0">
              <a:buNone/>
            </a:pPr>
            <a:r>
              <a:rPr lang="fr-FR" dirty="0"/>
              <a:t>Le constat d’anomalie est effectué après une comparaison faite par le générateur de données, entre les consommation habituelles de la semaine d’apprentissage et données nouvelles.</a:t>
            </a:r>
          </a:p>
          <a:p>
            <a:pPr marL="0" indent="0">
              <a:buNone/>
            </a:pPr>
            <a:r>
              <a:rPr lang="fr-FR" dirty="0"/>
              <a:t>	 Si cette nouvelle  donnée est différentes de celles habituelles, un signal sera </a:t>
            </a:r>
            <a:r>
              <a:rPr lang="fr-FR" dirty="0" err="1"/>
              <a:t>envoyé,sinon</a:t>
            </a:r>
            <a:r>
              <a:rPr lang="fr-FR" dirty="0"/>
              <a:t> aucun message n’est envoyé.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753EB-07EF-4BF4-87DB-FC9A02A0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E8723-9212-4897-8B0A-BD275428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C56DE-A71C-41A6-933B-46A45208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28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063625-996B-47B0-8E15-8D6972C1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059712-469E-489C-989E-FEE6738D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03B9C-88FA-4260-B270-1617A5F1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D0923C-79C4-407E-8B23-3D7A3156A069}"/>
              </a:ext>
            </a:extLst>
          </p:cNvPr>
          <p:cNvSpPr/>
          <p:nvPr/>
        </p:nvSpPr>
        <p:spPr>
          <a:xfrm>
            <a:off x="4395787" y="1423987"/>
            <a:ext cx="2352675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Consommation de la personne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CD38E1-8E38-4C5A-8F7A-2F94B410E667}"/>
              </a:ext>
            </a:extLst>
          </p:cNvPr>
          <p:cNvSpPr/>
          <p:nvPr/>
        </p:nvSpPr>
        <p:spPr>
          <a:xfrm>
            <a:off x="4905375" y="295275"/>
            <a:ext cx="1333500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début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C11CB-3585-4207-915E-3B2874D6F28D}"/>
              </a:ext>
            </a:extLst>
          </p:cNvPr>
          <p:cNvSpPr/>
          <p:nvPr/>
        </p:nvSpPr>
        <p:spPr>
          <a:xfrm>
            <a:off x="4395788" y="2693193"/>
            <a:ext cx="2352674" cy="771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Générateur de données dans un BD</a:t>
            </a: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D359D1CB-5C44-4F87-B5EB-5EAB20EC808F}"/>
              </a:ext>
            </a:extLst>
          </p:cNvPr>
          <p:cNvSpPr/>
          <p:nvPr/>
        </p:nvSpPr>
        <p:spPr>
          <a:xfrm>
            <a:off x="4395787" y="3771901"/>
            <a:ext cx="2352675" cy="8667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Script de comparaison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FCACA-A286-442E-9A39-BA1CA6FD80BD}"/>
              </a:ext>
            </a:extLst>
          </p:cNvPr>
          <p:cNvSpPr/>
          <p:nvPr/>
        </p:nvSpPr>
        <p:spPr>
          <a:xfrm>
            <a:off x="4395787" y="4945858"/>
            <a:ext cx="2481263" cy="6167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Déclencher anomalie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38B40A-CD99-4496-AEA3-7C416AFBADC5}"/>
              </a:ext>
            </a:extLst>
          </p:cNvPr>
          <p:cNvSpPr/>
          <p:nvPr/>
        </p:nvSpPr>
        <p:spPr>
          <a:xfrm>
            <a:off x="5086345" y="5781675"/>
            <a:ext cx="1128720" cy="616742"/>
          </a:xfrm>
          <a:prstGeom prst="ellipse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5078281-1370-45DA-9D79-979F0D7BB680}"/>
              </a:ext>
            </a:extLst>
          </p:cNvPr>
          <p:cNvCxnSpPr>
            <a:cxnSpLocks/>
          </p:cNvCxnSpPr>
          <p:nvPr/>
        </p:nvCxnSpPr>
        <p:spPr>
          <a:xfrm>
            <a:off x="5410200" y="500061"/>
            <a:ext cx="0" cy="99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896D6CF-0439-4A4F-818F-9A0B6C690ECA}"/>
              </a:ext>
            </a:extLst>
          </p:cNvPr>
          <p:cNvCxnSpPr/>
          <p:nvPr/>
        </p:nvCxnSpPr>
        <p:spPr>
          <a:xfrm>
            <a:off x="5410200" y="2195512"/>
            <a:ext cx="0" cy="49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D7EA4-849F-48E0-9D56-64433C14CEC2}"/>
              </a:ext>
            </a:extLst>
          </p:cNvPr>
          <p:cNvCxnSpPr>
            <a:stCxn id="9" idx="2"/>
          </p:cNvCxnSpPr>
          <p:nvPr/>
        </p:nvCxnSpPr>
        <p:spPr>
          <a:xfrm flipH="1">
            <a:off x="5572123" y="3464718"/>
            <a:ext cx="2" cy="42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B36CFD3-FEBD-4639-BC1E-D6034DA3122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572125" y="4638675"/>
            <a:ext cx="64294" cy="30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81466970-6A68-4EDA-BBF6-E443DE0173E5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>
            <a:off x="6748462" y="1809750"/>
            <a:ext cx="12700" cy="239553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2F2F2DF-F193-492D-846A-9A70FB3B45AB}"/>
              </a:ext>
            </a:extLst>
          </p:cNvPr>
          <p:cNvCxnSpPr>
            <a:stCxn id="11" idx="2"/>
          </p:cNvCxnSpPr>
          <p:nvPr/>
        </p:nvCxnSpPr>
        <p:spPr>
          <a:xfrm>
            <a:off x="5636419" y="5562600"/>
            <a:ext cx="14286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D7B2840-DD3E-44DD-B0CA-252052B3F793}"/>
              </a:ext>
            </a:extLst>
          </p:cNvPr>
          <p:cNvSpPr/>
          <p:nvPr/>
        </p:nvSpPr>
        <p:spPr>
          <a:xfrm>
            <a:off x="621515" y="3009901"/>
            <a:ext cx="2124069" cy="996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Données nouvelles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FE1F1FFA-CF32-402A-ABE0-E2F27CAE81A7}"/>
              </a:ext>
            </a:extLst>
          </p:cNvPr>
          <p:cNvCxnSpPr>
            <a:cxnSpLocks/>
          </p:cNvCxnSpPr>
          <p:nvPr/>
        </p:nvCxnSpPr>
        <p:spPr>
          <a:xfrm>
            <a:off x="2655087" y="3368277"/>
            <a:ext cx="2917036" cy="30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8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c 35">
            <a:extLst>
              <a:ext uri="{FF2B5EF4-FFF2-40B4-BE49-F238E27FC236}">
                <a16:creationId xmlns:a16="http://schemas.microsoft.com/office/drawing/2014/main" id="{1964BD72-32D5-405A-AF5F-35D016EFFCDC}"/>
              </a:ext>
            </a:extLst>
          </p:cNvPr>
          <p:cNvSpPr/>
          <p:nvPr/>
        </p:nvSpPr>
        <p:spPr>
          <a:xfrm rot="10800000">
            <a:off x="6877660" y="1028554"/>
            <a:ext cx="4166517" cy="3233270"/>
          </a:xfrm>
          <a:prstGeom prst="arc">
            <a:avLst>
              <a:gd name="adj1" fmla="val 16200000"/>
              <a:gd name="adj2" fmla="val 46499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F72CB13A-A71E-42AF-9CE6-A4C8E866FA33}"/>
              </a:ext>
            </a:extLst>
          </p:cNvPr>
          <p:cNvSpPr/>
          <p:nvPr/>
        </p:nvSpPr>
        <p:spPr>
          <a:xfrm rot="6550873">
            <a:off x="2240954" y="1072021"/>
            <a:ext cx="3680064" cy="2994222"/>
          </a:xfrm>
          <a:prstGeom prst="arc">
            <a:avLst>
              <a:gd name="adj1" fmla="val 16200000"/>
              <a:gd name="adj2" fmla="val 20895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F85386F-D0E6-4FC0-8BA7-F27A10FC027F}"/>
              </a:ext>
            </a:extLst>
          </p:cNvPr>
          <p:cNvSpPr/>
          <p:nvPr/>
        </p:nvSpPr>
        <p:spPr>
          <a:xfrm>
            <a:off x="4147793" y="2080595"/>
            <a:ext cx="3283753" cy="1023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Détecteur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28836F9-BD8C-4232-92BE-1D01717BBE4A}"/>
              </a:ext>
            </a:extLst>
          </p:cNvPr>
          <p:cNvSpPr/>
          <p:nvPr/>
        </p:nvSpPr>
        <p:spPr>
          <a:xfrm>
            <a:off x="8296136" y="646988"/>
            <a:ext cx="2309567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Utilisateur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1042D76-610E-42E8-840D-C4C5E4CD8677}"/>
              </a:ext>
            </a:extLst>
          </p:cNvPr>
          <p:cNvSpPr/>
          <p:nvPr/>
        </p:nvSpPr>
        <p:spPr>
          <a:xfrm>
            <a:off x="2141025" y="4117342"/>
            <a:ext cx="2305641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Eco-Compteur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9E6ECA-1043-4B95-9E5C-DD901605E31D}"/>
              </a:ext>
            </a:extLst>
          </p:cNvPr>
          <p:cNvSpPr/>
          <p:nvPr/>
        </p:nvSpPr>
        <p:spPr>
          <a:xfrm>
            <a:off x="953356" y="584980"/>
            <a:ext cx="2037761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Personne âgée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9604E14-DAA2-491F-9854-754D27E1D213}"/>
              </a:ext>
            </a:extLst>
          </p:cNvPr>
          <p:cNvSpPr/>
          <p:nvPr/>
        </p:nvSpPr>
        <p:spPr>
          <a:xfrm>
            <a:off x="8902721" y="3804624"/>
            <a:ext cx="2141456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Alerte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161861E-08D8-4C57-B91A-489C5C70EE8A}"/>
              </a:ext>
            </a:extLst>
          </p:cNvPr>
          <p:cNvSpPr/>
          <p:nvPr/>
        </p:nvSpPr>
        <p:spPr>
          <a:xfrm>
            <a:off x="3745071" y="1139952"/>
            <a:ext cx="595380" cy="4214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FS3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836B340-D4ED-4F46-8068-11F2CEFE4CB1}"/>
              </a:ext>
            </a:extLst>
          </p:cNvPr>
          <p:cNvSpPr/>
          <p:nvPr/>
        </p:nvSpPr>
        <p:spPr>
          <a:xfrm>
            <a:off x="7168852" y="1399556"/>
            <a:ext cx="698328" cy="4214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FS1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831067A-93B7-457F-B358-386FF745F95A}"/>
              </a:ext>
            </a:extLst>
          </p:cNvPr>
          <p:cNvSpPr/>
          <p:nvPr/>
        </p:nvSpPr>
        <p:spPr>
          <a:xfrm>
            <a:off x="4714182" y="3648172"/>
            <a:ext cx="665635" cy="3676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FS2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44B0CE5-444F-455B-83FE-DCF76F39D1CC}"/>
              </a:ext>
            </a:extLst>
          </p:cNvPr>
          <p:cNvGrpSpPr/>
          <p:nvPr/>
        </p:nvGrpSpPr>
        <p:grpSpPr>
          <a:xfrm>
            <a:off x="6402919" y="-238579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0D95802-EF59-42DA-AFEC-AB03ACEEA2A0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 : coins arrondis 4">
              <a:extLst>
                <a:ext uri="{FF2B5EF4-FFF2-40B4-BE49-F238E27FC236}">
                  <a16:creationId xmlns:a16="http://schemas.microsoft.com/office/drawing/2014/main" id="{02472E0E-438A-4D7F-81CA-671D63066FE0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kern="1200" dirty="0"/>
                <a:t>Schéma </a:t>
              </a:r>
              <a:r>
                <a:rPr lang="fr-FR" sz="3200" dirty="0"/>
                <a:t>de Pieuvre</a:t>
              </a:r>
              <a:endParaRPr lang="fr-FR" sz="3200" kern="1200" dirty="0"/>
            </a:p>
          </p:txBody>
        </p:sp>
      </p:grpSp>
      <p:sp>
        <p:nvSpPr>
          <p:cNvPr id="34" name="Arc 33">
            <a:extLst>
              <a:ext uri="{FF2B5EF4-FFF2-40B4-BE49-F238E27FC236}">
                <a16:creationId xmlns:a16="http://schemas.microsoft.com/office/drawing/2014/main" id="{B0930EB9-BFB7-4A5D-8EB9-E79B48971C2C}"/>
              </a:ext>
            </a:extLst>
          </p:cNvPr>
          <p:cNvSpPr/>
          <p:nvPr/>
        </p:nvSpPr>
        <p:spPr>
          <a:xfrm>
            <a:off x="638368" y="1093052"/>
            <a:ext cx="4166517" cy="3233270"/>
          </a:xfrm>
          <a:prstGeom prst="arc">
            <a:avLst>
              <a:gd name="adj1" fmla="val 16200000"/>
              <a:gd name="adj2" fmla="val 208953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68C0B9-CB22-4BCD-A2A9-113F3D84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F5CB-52E6-484C-9D05-27F5CF86E8B9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AF5F54-B200-41A2-8B93-06EC8959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6C18DA-BF3E-41C9-A1E1-248E56D0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80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449F78DF-CA3E-4B6E-8318-66E366FCA927}"/>
              </a:ext>
            </a:extLst>
          </p:cNvPr>
          <p:cNvSpPr/>
          <p:nvPr/>
        </p:nvSpPr>
        <p:spPr>
          <a:xfrm>
            <a:off x="6220647" y="3790401"/>
            <a:ext cx="693499" cy="14675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8F13F9B6-9100-4549-9930-C224D02E136F}"/>
              </a:ext>
            </a:extLst>
          </p:cNvPr>
          <p:cNvSpPr/>
          <p:nvPr/>
        </p:nvSpPr>
        <p:spPr>
          <a:xfrm rot="7858912">
            <a:off x="3795903" y="-1380712"/>
            <a:ext cx="4418407" cy="5039069"/>
          </a:xfrm>
          <a:prstGeom prst="arc">
            <a:avLst>
              <a:gd name="adj1" fmla="val 14816304"/>
              <a:gd name="adj2" fmla="val 1780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0045248-3E25-4181-B3F4-B807C40DE83A}"/>
              </a:ext>
            </a:extLst>
          </p:cNvPr>
          <p:cNvGrpSpPr/>
          <p:nvPr/>
        </p:nvGrpSpPr>
        <p:grpSpPr>
          <a:xfrm>
            <a:off x="5257800" y="283187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AED21498-0346-46C6-861A-564EB501CE72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52089CB3-1CD8-4DE0-BD4F-B5AA8BEFC1A7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dirty="0"/>
                <a:t>Diagramme la bête à corne  </a:t>
              </a:r>
              <a:endParaRPr lang="fr-FR" sz="3200" kern="1200" dirty="0"/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E2AFFF3B-D495-41DF-8215-563DFB0ADD87}"/>
              </a:ext>
            </a:extLst>
          </p:cNvPr>
          <p:cNvSpPr/>
          <p:nvPr/>
        </p:nvSpPr>
        <p:spPr>
          <a:xfrm>
            <a:off x="4929096" y="3032555"/>
            <a:ext cx="3276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Détecteur d’activité DAL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0CF075C-39E9-4B42-8281-4ADD014AFC65}"/>
              </a:ext>
            </a:extLst>
          </p:cNvPr>
          <p:cNvSpPr/>
          <p:nvPr/>
        </p:nvSpPr>
        <p:spPr>
          <a:xfrm>
            <a:off x="2457141" y="1284166"/>
            <a:ext cx="1973179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Détecter l’activé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3D0AC8B-5908-4E86-B0E2-88184E7CDB8C}"/>
              </a:ext>
            </a:extLst>
          </p:cNvPr>
          <p:cNvSpPr/>
          <p:nvPr/>
        </p:nvSpPr>
        <p:spPr>
          <a:xfrm>
            <a:off x="7579893" y="1162609"/>
            <a:ext cx="1973179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Personne </a:t>
            </a:r>
            <a:r>
              <a:rPr lang="fr-FR" dirty="0" err="1"/>
              <a:t>agée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EDD59-883E-400D-9A9F-D3EB9FC61634}"/>
              </a:ext>
            </a:extLst>
          </p:cNvPr>
          <p:cNvSpPr/>
          <p:nvPr/>
        </p:nvSpPr>
        <p:spPr>
          <a:xfrm>
            <a:off x="4331368" y="5101389"/>
            <a:ext cx="4395537" cy="9144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Activer l’alarme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92C064-7C43-4F2F-AA81-20AD1C7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7A1F-DCF2-437A-8E1C-E0E09AF27AC0}" type="datetime1">
              <a:rPr lang="fr-FR" smtClean="0"/>
              <a:t>13/11/2017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E33FE61-DDC9-4EFA-82DF-A97C1401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ED1B193-B525-4033-9A31-BA51A13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6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A21A0F8-7A67-4704-83A5-1FE55AC93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33486"/>
              </p:ext>
            </p:extLst>
          </p:nvPr>
        </p:nvGraphicFramePr>
        <p:xfrm>
          <a:off x="1946787" y="1685437"/>
          <a:ext cx="6642941" cy="2184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3825">
                  <a:extLst>
                    <a:ext uri="{9D8B030D-6E8A-4147-A177-3AD203B41FA5}">
                      <a16:colId xmlns:a16="http://schemas.microsoft.com/office/drawing/2014/main" val="2664603463"/>
                    </a:ext>
                  </a:extLst>
                </a:gridCol>
                <a:gridCol w="2562759">
                  <a:extLst>
                    <a:ext uri="{9D8B030D-6E8A-4147-A177-3AD203B41FA5}">
                      <a16:colId xmlns:a16="http://schemas.microsoft.com/office/drawing/2014/main" val="4219336407"/>
                    </a:ext>
                  </a:extLst>
                </a:gridCol>
                <a:gridCol w="1866357">
                  <a:extLst>
                    <a:ext uri="{9D8B030D-6E8A-4147-A177-3AD203B41FA5}">
                      <a16:colId xmlns:a16="http://schemas.microsoft.com/office/drawing/2014/main" val="2579752861"/>
                    </a:ext>
                  </a:extLst>
                </a:gridCol>
              </a:tblGrid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Fonctions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Définitions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Critères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226767"/>
                  </a:ext>
                </a:extLst>
              </a:tr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FS1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Détecter la présence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obligatoire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3900600"/>
                  </a:ext>
                </a:extLst>
              </a:tr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FS2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Collecter des informations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obligatoire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769277"/>
                  </a:ext>
                </a:extLst>
              </a:tr>
              <a:tr h="546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FS3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Envoyer des alertes à l’utilisateur et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obligatoire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1642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9F2C0C9-1A11-4F3C-9785-1B68F394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3641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2A140D-7896-4747-A2A5-BC07A399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928-A8B7-4CCE-8DB0-98D3DB1E17AD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607F94-C46F-457D-AE61-D3BCA6C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AAC41-E3B3-4217-9357-BAFC088B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41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D9FDE-56E9-489D-8732-EF8B6D86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32276-8C29-4126-B716-EB9C17F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F86F53-D2E3-43CD-84CE-08A284F3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BE794C-DDCC-44FD-9984-D09087D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8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nde diagonale 3">
            <a:extLst>
              <a:ext uri="{FF2B5EF4-FFF2-40B4-BE49-F238E27FC236}">
                <a16:creationId xmlns:a16="http://schemas.microsoft.com/office/drawing/2014/main" id="{E65CF955-D957-46E8-ADEF-CDA921161592}"/>
              </a:ext>
            </a:extLst>
          </p:cNvPr>
          <p:cNvSpPr>
            <a:spLocks noChangeAspect="1"/>
          </p:cNvSpPr>
          <p:nvPr/>
        </p:nvSpPr>
        <p:spPr bwMode="auto">
          <a:xfrm>
            <a:off x="6086310" y="1375940"/>
            <a:ext cx="2424943" cy="4016410"/>
          </a:xfrm>
          <a:prstGeom prst="diagStrip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700" b="0" dirty="0">
              <a:ea typeface="ＭＳ Ｐゴシック" pitchFamily="34" charset="-128"/>
            </a:endParaRPr>
          </a:p>
        </p:txBody>
      </p:sp>
      <p:sp>
        <p:nvSpPr>
          <p:cNvPr id="5" name="Bande diagonale 4">
            <a:extLst>
              <a:ext uri="{FF2B5EF4-FFF2-40B4-BE49-F238E27FC236}">
                <a16:creationId xmlns:a16="http://schemas.microsoft.com/office/drawing/2014/main" id="{E3F0117B-D895-4769-959C-3B3E882F86B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84122" y="1375940"/>
            <a:ext cx="2424943" cy="4016410"/>
          </a:xfrm>
          <a:prstGeom prst="diagStrip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700" b="0" dirty="0">
              <a:ea typeface="ＭＳ Ｐゴシック" pitchFamily="34" charset="-128"/>
            </a:endParaRPr>
          </a:p>
        </p:txBody>
      </p:sp>
      <p:sp>
        <p:nvSpPr>
          <p:cNvPr id="6" name="Rectangle à coins arrondis 58">
            <a:extLst>
              <a:ext uri="{FF2B5EF4-FFF2-40B4-BE49-F238E27FC236}">
                <a16:creationId xmlns:a16="http://schemas.microsoft.com/office/drawing/2014/main" id="{19B486FC-BEA2-47E5-86D3-46E46FE5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387" y="1412524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Analyse des besoins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à coins arrondis 58">
            <a:extLst>
              <a:ext uri="{FF2B5EF4-FFF2-40B4-BE49-F238E27FC236}">
                <a16:creationId xmlns:a16="http://schemas.microsoft.com/office/drawing/2014/main" id="{4266D6D5-FE54-4CC7-B74D-913EFDFB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92" y="1987719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ja-JP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Spécification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à coins arrondis 58">
            <a:extLst>
              <a:ext uri="{FF2B5EF4-FFF2-40B4-BE49-F238E27FC236}">
                <a16:creationId xmlns:a16="http://schemas.microsoft.com/office/drawing/2014/main" id="{F7832C65-F040-4930-B4C9-6D5572E5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520" y="2643074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Conception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à coins arrondis 58">
            <a:extLst>
              <a:ext uri="{FF2B5EF4-FFF2-40B4-BE49-F238E27FC236}">
                <a16:creationId xmlns:a16="http://schemas.microsoft.com/office/drawing/2014/main" id="{6B826F60-C6EB-40E6-A8C9-45213BB6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798" y="3298426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Conception détaillée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à coins arrondis 58">
            <a:extLst>
              <a:ext uri="{FF2B5EF4-FFF2-40B4-BE49-F238E27FC236}">
                <a16:creationId xmlns:a16="http://schemas.microsoft.com/office/drawing/2014/main" id="{63C8F1B5-F457-455A-8575-61CE2A30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58" y="4034993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Codage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à coins arrondis 58">
            <a:extLst>
              <a:ext uri="{FF2B5EF4-FFF2-40B4-BE49-F238E27FC236}">
                <a16:creationId xmlns:a16="http://schemas.microsoft.com/office/drawing/2014/main" id="{56FFC0C6-C7E4-4CB5-BF0E-05A8C54F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395" y="3300153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unitaire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à coins arrondis 58">
            <a:extLst>
              <a:ext uri="{FF2B5EF4-FFF2-40B4-BE49-F238E27FC236}">
                <a16:creationId xmlns:a16="http://schemas.microsoft.com/office/drawing/2014/main" id="{13D483C2-9D4E-48C5-8D90-6A28777E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300" y="2643074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d’intégration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à coins arrondis 58">
            <a:extLst>
              <a:ext uri="{FF2B5EF4-FFF2-40B4-BE49-F238E27FC236}">
                <a16:creationId xmlns:a16="http://schemas.microsoft.com/office/drawing/2014/main" id="{541D8918-3430-4CF9-9538-81DD3D85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207" y="1987719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de validation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à coins arrondis 58">
            <a:extLst>
              <a:ext uri="{FF2B5EF4-FFF2-40B4-BE49-F238E27FC236}">
                <a16:creationId xmlns:a16="http://schemas.microsoft.com/office/drawing/2014/main" id="{D8526890-42E5-43B5-BAA2-BB68EC11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880" y="1437872"/>
            <a:ext cx="785813" cy="390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AA100"/>
              </a:gs>
              <a:gs pos="80000">
                <a:srgbClr val="A0D300"/>
              </a:gs>
              <a:gs pos="100000">
                <a:srgbClr val="A4D800"/>
              </a:gs>
            </a:gsLst>
            <a:lin ang="16200000"/>
          </a:gradFill>
          <a:ln w="9525">
            <a:solidFill>
              <a:srgbClr val="96BF08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ja-JP" sz="8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Recette ou livraison </a:t>
            </a:r>
            <a:endParaRPr kumimoji="0" lang="fr-FR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E9A91D94-DBF4-45C5-A85E-EBEF25F65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3419" y="3986152"/>
            <a:ext cx="3093711" cy="536494"/>
          </a:xfrm>
          <a:prstGeom prst="rect">
            <a:avLst/>
          </a:prstGeom>
        </p:spPr>
      </p:pic>
      <p:sp>
        <p:nvSpPr>
          <p:cNvPr id="16" name="ZoneTexte 165">
            <a:extLst>
              <a:ext uri="{FF2B5EF4-FFF2-40B4-BE49-F238E27FC236}">
                <a16:creationId xmlns:a16="http://schemas.microsoft.com/office/drawing/2014/main" id="{B242D730-A462-46DE-B44D-5C9E2A85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968" y="1533106"/>
            <a:ext cx="989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altLang="fr-FR" sz="700" dirty="0">
                <a:latin typeface="Calibri" pitchFamily="34" charset="0"/>
              </a:rPr>
              <a:t>MAP</a:t>
            </a:r>
          </a:p>
        </p:txBody>
      </p:sp>
      <p:sp>
        <p:nvSpPr>
          <p:cNvPr id="17" name="ZoneTexte 59">
            <a:extLst>
              <a:ext uri="{FF2B5EF4-FFF2-40B4-BE49-F238E27FC236}">
                <a16:creationId xmlns:a16="http://schemas.microsoft.com/office/drawing/2014/main" id="{3815CC96-E0E0-494B-949D-BB3AF00D2383}"/>
              </a:ext>
            </a:extLst>
          </p:cNvPr>
          <p:cNvSpPr txBox="1"/>
          <p:nvPr/>
        </p:nvSpPr>
        <p:spPr bwMode="auto">
          <a:xfrm>
            <a:off x="3168330" y="3379876"/>
            <a:ext cx="1563372" cy="20005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Design </a:t>
            </a: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applicative SW</a:t>
            </a:r>
            <a:endParaRPr lang="fr-FR" sz="700" dirty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8" name="ZoneTexte 64">
            <a:extLst>
              <a:ext uri="{FF2B5EF4-FFF2-40B4-BE49-F238E27FC236}">
                <a16:creationId xmlns:a16="http://schemas.microsoft.com/office/drawing/2014/main" id="{0D243BC9-22AA-47EB-90F1-953D043AA42B}"/>
              </a:ext>
            </a:extLst>
          </p:cNvPr>
          <p:cNvSpPr txBox="1"/>
          <p:nvPr/>
        </p:nvSpPr>
        <p:spPr bwMode="auto">
          <a:xfrm>
            <a:off x="2883694" y="2791463"/>
            <a:ext cx="116869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Déclinaison</a:t>
            </a: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HW / SW</a:t>
            </a:r>
            <a:endParaRPr lang="en-US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19" name="ZoneTexte 63">
            <a:extLst>
              <a:ext uri="{FF2B5EF4-FFF2-40B4-BE49-F238E27FC236}">
                <a16:creationId xmlns:a16="http://schemas.microsoft.com/office/drawing/2014/main" id="{ABC8DFE8-47BC-46EE-BB3B-1D9741F32128}"/>
              </a:ext>
            </a:extLst>
          </p:cNvPr>
          <p:cNvSpPr txBox="1"/>
          <p:nvPr/>
        </p:nvSpPr>
        <p:spPr bwMode="auto">
          <a:xfrm>
            <a:off x="8106029" y="2022412"/>
            <a:ext cx="1307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Validation</a:t>
            </a:r>
          </a:p>
          <a:p>
            <a:pPr algn="ctr">
              <a:defRPr/>
            </a:pP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Système</a:t>
            </a:r>
          </a:p>
        </p:txBody>
      </p:sp>
      <p:sp>
        <p:nvSpPr>
          <p:cNvPr id="20" name="ZoneTexte 61">
            <a:extLst>
              <a:ext uri="{FF2B5EF4-FFF2-40B4-BE49-F238E27FC236}">
                <a16:creationId xmlns:a16="http://schemas.microsoft.com/office/drawing/2014/main" id="{E49E9F5D-80E8-463E-8295-93EE923D8F26}"/>
              </a:ext>
            </a:extLst>
          </p:cNvPr>
          <p:cNvSpPr txBox="1"/>
          <p:nvPr/>
        </p:nvSpPr>
        <p:spPr bwMode="auto">
          <a:xfrm>
            <a:off x="7787128" y="2730825"/>
            <a:ext cx="1400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00" dirty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Intégration</a:t>
            </a:r>
          </a:p>
          <a:p>
            <a:pPr algn="ctr">
              <a:defRPr/>
            </a:pPr>
            <a:r>
              <a:rPr lang="fr-FR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HW / SW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5EE79DA-607E-4A3B-B51B-2DCF8B7428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0630" y="2095895"/>
            <a:ext cx="2109399" cy="31701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AFABE56-134D-41FC-B5E0-4ED44940ECA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8224" y="1421562"/>
            <a:ext cx="1816765" cy="6584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3779DA4-9F70-417A-A515-EA058BA4C6B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6770" y="3360899"/>
            <a:ext cx="1542423" cy="31701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362091B-F2CC-4ABB-9DC1-A083207F2F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4897" y="2582923"/>
            <a:ext cx="3093711" cy="5364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5E843E7-1531-48C9-94B7-1BBEEC5D36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9471" y="1912434"/>
            <a:ext cx="3093711" cy="53649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E1333AE-2080-4DB8-B4B6-4D9FFFFB5F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8334" y="1344124"/>
            <a:ext cx="3093711" cy="53649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0D79D6-4C50-403A-9FA9-F91F400EEE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1846" y="3225441"/>
            <a:ext cx="3093711" cy="53649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D48B1C7-414D-4AB9-BC63-43E0606F14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5663" y="3216383"/>
            <a:ext cx="3093711" cy="53649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90367D0-62CB-4B52-9CF1-BDBCBB521D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5534" y="2582923"/>
            <a:ext cx="3093711" cy="53649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FCDAE07-ADE8-4E63-B45E-8816F0D842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4397" y="1944554"/>
            <a:ext cx="3093711" cy="53649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F7425D0-7B1C-46C5-AF08-376206029B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054" y="1389926"/>
            <a:ext cx="3093711" cy="53649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8A72B61-F33C-4098-B666-7E376830FC8A}"/>
              </a:ext>
            </a:extLst>
          </p:cNvPr>
          <p:cNvSpPr/>
          <p:nvPr/>
        </p:nvSpPr>
        <p:spPr>
          <a:xfrm>
            <a:off x="2188359" y="3950230"/>
            <a:ext cx="1831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Développement</a:t>
            </a:r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C4D40C-A6A5-4588-A34F-C706BF043266}"/>
              </a:ext>
            </a:extLst>
          </p:cNvPr>
          <p:cNvSpPr/>
          <p:nvPr/>
        </p:nvSpPr>
        <p:spPr>
          <a:xfrm>
            <a:off x="8715822" y="3991545"/>
            <a:ext cx="1046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</a:t>
            </a:r>
            <a:endParaRPr lang="en-US" sz="1600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6B70F44-B8D8-4FED-8AB8-207EA1B3B1E6}"/>
              </a:ext>
            </a:extLst>
          </p:cNvPr>
          <p:cNvGrpSpPr/>
          <p:nvPr/>
        </p:nvGrpSpPr>
        <p:grpSpPr>
          <a:xfrm>
            <a:off x="5257800" y="283187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AD8FF2-CF2B-4AD0-8EEB-1BA6C784D746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angle : coins arrondis 4">
              <a:extLst>
                <a:ext uri="{FF2B5EF4-FFF2-40B4-BE49-F238E27FC236}">
                  <a16:creationId xmlns:a16="http://schemas.microsoft.com/office/drawing/2014/main" id="{F547FEBF-452F-484B-9F34-C5C312477317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dirty="0"/>
                <a:t>Cycle en V  </a:t>
              </a:r>
              <a:endParaRPr lang="fr-FR" sz="3200" kern="1200" dirty="0"/>
            </a:p>
          </p:txBody>
        </p:sp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40B241-C2B2-4CEE-B933-4353A051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8057-3740-48B9-8277-97BB30028E55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EBB5E1-1269-492E-821F-81616E09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811BFDED-0BB3-4185-A696-9BA8A922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4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831E4EB-E95F-492B-ADCB-513456BAB2F0}"/>
              </a:ext>
            </a:extLst>
          </p:cNvPr>
          <p:cNvGrpSpPr/>
          <p:nvPr/>
        </p:nvGrpSpPr>
        <p:grpSpPr>
          <a:xfrm>
            <a:off x="1973344" y="122931"/>
            <a:ext cx="6096000" cy="767520"/>
            <a:chOff x="0" y="0"/>
            <a:chExt cx="6096000" cy="767520"/>
          </a:xfrm>
          <a:scene3d>
            <a:camera prst="orthographicFront"/>
            <a:lightRig rig="chilly" dir="t"/>
          </a:scene3d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B980383C-43D0-46AF-B8D5-A38D59F12A12}"/>
                </a:ext>
              </a:extLst>
            </p:cNvPr>
            <p:cNvSpPr/>
            <p:nvPr/>
          </p:nvSpPr>
          <p:spPr>
            <a:xfrm>
              <a:off x="0" y="0"/>
              <a:ext cx="6096000" cy="767520"/>
            </a:xfrm>
            <a:prstGeom prst="roundRect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 : coins arrondis 4">
              <a:extLst>
                <a:ext uri="{FF2B5EF4-FFF2-40B4-BE49-F238E27FC236}">
                  <a16:creationId xmlns:a16="http://schemas.microsoft.com/office/drawing/2014/main" id="{C9CF0BA6-9B34-454B-8AF7-55A1558CCF0A}"/>
                </a:ext>
              </a:extLst>
            </p:cNvPr>
            <p:cNvSpPr txBox="1"/>
            <p:nvPr/>
          </p:nvSpPr>
          <p:spPr>
            <a:xfrm>
              <a:off x="37467" y="37467"/>
              <a:ext cx="6021066" cy="69258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200" dirty="0"/>
                <a:t>Sommaire</a:t>
              </a:r>
              <a:endParaRPr lang="fr-FR" sz="3200" kern="1200" dirty="0"/>
            </a:p>
          </p:txBody>
        </p:sp>
      </p:grp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D6E1B3F-F8D9-41F7-AEC0-F596D865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PRÉSENTATION DU  PROJET</a:t>
            </a:r>
          </a:p>
          <a:p>
            <a:pPr marL="214312" lvl="0" indent="-214312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ANALYSE FONCTIONNELLE</a:t>
            </a:r>
          </a:p>
          <a:p>
            <a:pPr marL="214312" lvl="0" indent="-214312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ANALYSE TECHNIQUE</a:t>
            </a:r>
          </a:p>
          <a:p>
            <a:pPr marL="214312" lvl="0" indent="-214312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CONCLUSION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7B87D1-F296-4B08-8643-EB98FF95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33C-888F-4A10-92BD-83B17489AD9B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B43E1C-1310-4935-BDE6-D51BE8A2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04D45A9-735C-4959-A77A-28CB6507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68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16E3C64-71DA-4744-9C88-C3F4213E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6" y="2559949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>
                <a:ea typeface="Calibri"/>
                <a:cs typeface="Calibri"/>
                <a:sym typeface="Calibri"/>
              </a:rPr>
              <a:t>Conclusion</a:t>
            </a:r>
            <a:br>
              <a:rPr lang="fr-FR" dirty="0">
                <a:ea typeface="Calibri"/>
                <a:cs typeface="Calibri"/>
                <a:sym typeface="Calibri"/>
              </a:rPr>
            </a:b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0B3D9-E5CE-40EB-B658-3C79D902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6817-F3AF-48F0-B980-2E2798E8360A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3358A-5CA3-471F-AFF2-933B3E70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0E66FF-8E34-4D12-AF14-E1E88C67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42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7C606-016E-41E5-9684-EFE0235A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7EBC04-6E33-4AC6-A538-C1A56CB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B52A-87F1-4A35-A169-F8E0F82215E9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73A8D-E2BF-4122-AEAB-DE043FEA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E6313-47CE-4505-80FF-DC400ECB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7B166D-EA7C-44F0-A16C-A37143FF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Projet de recherche</a:t>
            </a:r>
          </a:p>
          <a:p>
            <a:r>
              <a:rPr lang="fr-FR" dirty="0"/>
              <a:t>Résultat à établir au fur et à mesure du projet</a:t>
            </a:r>
          </a:p>
        </p:txBody>
      </p:sp>
    </p:spTree>
    <p:extLst>
      <p:ext uri="{BB962C8B-B14F-4D97-AF65-F5344CB8AC3E}">
        <p14:creationId xmlns:p14="http://schemas.microsoft.com/office/powerpoint/2010/main" val="24296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0F7F9EE-CF79-46D1-9647-0E5493A4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6" y="2559949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>
                <a:ea typeface="Calibri"/>
                <a:cs typeface="Calibri"/>
                <a:sym typeface="Calibri"/>
              </a:rPr>
              <a:t>PRÉSENTATION DU  PROJET</a:t>
            </a:r>
            <a:br>
              <a:rPr lang="fr-FR" dirty="0">
                <a:ea typeface="Calibri"/>
                <a:cs typeface="Calibri"/>
                <a:sym typeface="Calibri"/>
              </a:rPr>
            </a:b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E4F34C-E3EE-4361-97C3-AE2AEEF4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EB24-1D5D-4214-A583-2EB8521685F2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EED0F0-69AE-410B-830B-5A30E219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D95EB-C39C-4041-9392-BBE405B7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46505-1D5B-450C-BC87-47274F5B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78396D-D424-4ADF-95DF-E09AEBB5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endParaRPr lang="fr-FR" b="1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Type de projet: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Recherche et développement</a:t>
            </a:r>
            <a:endParaRPr lang="fr-FR" b="1" u="sng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Contexte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:  détection d’anomalies d’activités d’une personne âgée</a:t>
            </a:r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Concept détaillé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:Exploitation des données  permettant de détecter des anomalies de comportements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Périmètre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:maison d’une personne âgée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Groupe de travail</a:t>
            </a:r>
            <a:r>
              <a:rPr lang="fr-FR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:8 personnes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Durée de réalisation 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480  jours. hommes 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615"/>
              <a:buFont typeface="Arial"/>
              <a:buChar char="•"/>
            </a:pPr>
            <a:r>
              <a:rPr lang="fr-FR" b="1" u="sng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Date </a:t>
            </a:r>
            <a:r>
              <a:rPr lang="fr-FR" b="1" u="sng" dirty="0"/>
              <a:t>prévue de livraison</a:t>
            </a:r>
            <a:r>
              <a:rPr lang="fr-FR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fr-FR" dirty="0"/>
              <a:t>15 janvier  2018</a:t>
            </a:r>
            <a:endParaRPr lang="fr-F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78A671-C2CE-4D56-B25A-2A73E895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6A29D-0E12-4F26-B1B9-0D386DB13D89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46BC8-CC72-443C-9053-9F472993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5E94C-7BD9-42DF-B9FE-A561D3E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6C565-236A-416A-8CED-CA345230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définition de problématiques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275F5-462F-44C3-B7F2-EFF655F8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L’entreprise LEGRAND est à la recherche d’une nouvelle technologie qui leur permet d’analyser le mouvement d’une personne donnée et de décrire une anomalie précise.</a:t>
            </a:r>
          </a:p>
          <a:p>
            <a:r>
              <a:rPr lang="fr-FR" dirty="0"/>
              <a:t>Cette analyse est faite à l’aide des données prises du Eco-compteur fourni par l’entreprise LEGRAND.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42F74-2C84-4A7A-B1C4-0F5B7DFE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DF845-5D49-4FDE-B069-F9FD6280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C14D2-8053-4053-8CFF-19F0E76B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8C8EE-EBB2-4937-BA2C-5B45D10F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74C01-29E4-4382-A7C5-F20403D0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fr-FR" dirty="0"/>
              <a:t>Mettre en place  une solution adéquate à la problématique du client </a:t>
            </a:r>
          </a:p>
          <a:p>
            <a:pPr marL="0" indent="0">
              <a:buNone/>
            </a:pPr>
            <a:r>
              <a:rPr lang="fr-FR" dirty="0"/>
              <a:t>Pour cela, nous optons de faire ceci  pour répondre aux besoins  , au niveau du  plan technique: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	Définir un générateur de code (Simulateur de Eco compteur)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   Définir un Analyseur de données (Simulateur de Détecteur )</a:t>
            </a:r>
          </a:p>
          <a:p>
            <a:pPr marL="457200" lvl="1" indent="0">
              <a:buNone/>
            </a:pPr>
            <a:r>
              <a:rPr lang="fr-FR" dirty="0"/>
              <a:t>Notre but est d’élaborer un plan de fonctionnement bien précis du détecteur et par la suite nous fournissons les  fonctions principales à réaliser.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79EE1-E0A4-4D7E-B058-B9A419A2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F945-64B5-4AF3-B4DD-307AFB911181}" type="datetime1">
              <a:rPr lang="fr-FR" smtClean="0"/>
              <a:t>13/11/2017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E92E8-1D92-4541-A6D1-74774E90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DF331-D4C8-4294-BD84-83F47991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29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36822-ECDC-43C1-A071-BA9B5761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 l’objectif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8B02CED-34C0-4315-B744-1D7CC6733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31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120BBD-E543-4FA1-9BA9-FAE3E2F7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3F92-E905-4538-A493-103D2922709F}" type="datetime1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7A42B4-7649-4D25-889C-56A3DA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CF9C7-9B0E-47B9-9F64-5106E960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95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07E3C-8A7E-4C56-8CCD-8E72E89F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fr-FR" dirty="0"/>
              <a:t>Objectifs et Besoins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BCE8C9-0FC5-4DDA-A493-90A84BF5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17BD-5E50-42FD-A2A2-2C3ED86E4248}" type="datetime1">
              <a:rPr lang="fr-FR" smtClean="0"/>
              <a:t>13/11/2017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7E47A7-9E45-432A-BF48-445B0A74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9CCA24-DE00-49F6-9183-69471788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3425" y="6492875"/>
            <a:ext cx="2743200" cy="365125"/>
          </a:xfrm>
        </p:spPr>
        <p:txBody>
          <a:bodyPr/>
          <a:lstStyle/>
          <a:p>
            <a:fld id="{789A1575-5E79-4CE2-B2B3-2F5D014FFF51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35B4E302-D494-404E-9884-CA2D2A4A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46" y="1566797"/>
            <a:ext cx="3886200" cy="426839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Objectifs du projet: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i="1" dirty="0"/>
              <a:t>Générateur de données: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Gérer les données de </a:t>
            </a:r>
          </a:p>
          <a:p>
            <a:pPr marL="0" indent="0">
              <a:buNone/>
            </a:pPr>
            <a:r>
              <a:rPr lang="fr-FR" dirty="0"/>
              <a:t>l’</a:t>
            </a:r>
            <a:r>
              <a:rPr lang="fr-FR" dirty="0" err="1"/>
              <a:t>Ecocompteur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Algorithme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Etudier les données.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Détecter les anomalies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Envoi d’alerte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Valider l’existence d’anomalie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Envoie d’alerte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94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16E3C64-71DA-4744-9C88-C3F4213E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6" y="2559949"/>
            <a:ext cx="10515600" cy="1325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>
                <a:ea typeface="Calibri"/>
                <a:cs typeface="Calibri"/>
                <a:sym typeface="Calibri"/>
              </a:rPr>
              <a:t>Analyse MATHEMETIQUE</a:t>
            </a:r>
            <a:br>
              <a:rPr lang="fr-FR" dirty="0">
                <a:ea typeface="Calibri"/>
                <a:cs typeface="Calibri"/>
                <a:sym typeface="Calibri"/>
              </a:rPr>
            </a:br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0B3D9-E5CE-40EB-B658-3C79D902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6817-F3AF-48F0-B980-2E2798E8360A}" type="datetime1">
              <a:rPr lang="fr-FR" smtClean="0"/>
              <a:t>13/11/2017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93358A-5CA3-471F-AFF2-933B3E70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0E66FF-8E34-4D12-AF14-E1E88C67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575-5E79-4CE2-B2B3-2F5D014FFF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07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Grand écran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MS Mincho</vt:lpstr>
      <vt:lpstr>ＭＳ Ｐゴシック</vt:lpstr>
      <vt:lpstr>游ゴシック</vt:lpstr>
      <vt:lpstr>Arial</vt:lpstr>
      <vt:lpstr>Calibri</vt:lpstr>
      <vt:lpstr>Calibri Light</vt:lpstr>
      <vt:lpstr>Courier New</vt:lpstr>
      <vt:lpstr>Noto Sans Symbols</vt:lpstr>
      <vt:lpstr>Wingdings</vt:lpstr>
      <vt:lpstr>Thème Office</vt:lpstr>
      <vt:lpstr>Cahier de charges : Détecteur de mouvements </vt:lpstr>
      <vt:lpstr>Présentation PowerPoint</vt:lpstr>
      <vt:lpstr>PRÉSENTATION DU  PROJET </vt:lpstr>
      <vt:lpstr>Rappel du Projet</vt:lpstr>
      <vt:lpstr>Contexte et définition de problématiques </vt:lpstr>
      <vt:lpstr>Objectif du projet </vt:lpstr>
      <vt:lpstr>Description de l’objectif </vt:lpstr>
      <vt:lpstr>Objectifs et Besoins</vt:lpstr>
      <vt:lpstr>Analyse MATHEMETIQUE </vt:lpstr>
      <vt:lpstr>Présentation PowerPoint</vt:lpstr>
      <vt:lpstr>Présentation PowerPoint</vt:lpstr>
      <vt:lpstr>Analyse Fonctionnelle</vt:lpstr>
      <vt:lpstr>Fonctions principales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Fatimetou</dc:creator>
  <cp:lastModifiedBy>Fatimetou</cp:lastModifiedBy>
  <cp:revision>187</cp:revision>
  <dcterms:created xsi:type="dcterms:W3CDTF">2017-10-23T13:38:07Z</dcterms:created>
  <dcterms:modified xsi:type="dcterms:W3CDTF">2017-11-13T21:07:44Z</dcterms:modified>
</cp:coreProperties>
</file>