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embeddedFontLs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AF244E-E840-43F0-8C46-E33FE4C6B675}">
  <a:tblStyle styleId="{82AF244E-E840-43F0-8C46-E33FE4C6B67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AA52A5-325C-4DCA-A7C8-DB2F5CE8AF29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F3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F3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D8FA67-3F9A-4BA7-A012-A207F7EA1B5E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tcBdr/>
        <a:fill>
          <a:solidFill>
            <a:srgbClr val="CD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8847068-DC37-4942-805B-2A935E1E41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F2E63-0E96-400F-BA23-354AECA4C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EEF0-FAC7-401C-9C76-ED60099F390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3B755F-2AB8-4CB6-A696-77D362D419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011C9-7225-4DC5-BF78-13F30CC6EC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7F65-6710-44EE-91CD-C5A852F9E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3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A68AA-5A02-444E-9358-901CFDC1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70E3A6-149A-46CF-AEB1-7A2479347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92A9A-8B3D-4D6D-90F5-7752C98F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59C60-5278-4E85-A952-79C4641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EF8AA-9563-47E9-9194-D5EAB068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3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18A27-E56F-49A6-B729-23D4EE22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B57E8-B7F9-4A58-8E8F-E7479006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579DE-54C1-4361-AEAB-E6D14B7C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52ACF-25FE-4193-9D91-2836D82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5A021-F2C3-4F6A-B3C7-43697BF0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1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3803F-EC4C-46A2-B5EC-151D65B2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76659-EFE8-4E22-8726-7BED0187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19816-54D3-41CB-A2D0-BF350E7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1608E-0609-40F8-83BA-99FE8C2F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4A53E9-8362-4305-BCC7-80C1F137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C80D9-CD1E-42E9-82EE-CC6E12E7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C925D-8BAD-4B4D-90CB-106998C87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F7AC2-DF3A-495B-9296-A1952F8F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4B005D-443E-4DED-A48C-A99F0AA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FCD9ED-76DC-4207-AF72-67C62453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94FEE-1476-46F1-A91F-466B5EA0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94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B0BA-984B-4E60-8157-0CF4823A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11B93-1874-4408-A0DB-5ADA4840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3DB636-1DAF-4288-9565-266FEC40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FCDCC-C06F-44EF-8083-B865E330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E5038-423F-413C-92AC-2A1C4BDD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29BC56-F9B9-499E-AD68-1A2A16B1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7CE36B-90D1-4F05-88D5-65105EE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3B7206-AAC8-4D53-BC83-D649182B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94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BEA9F-478A-40FD-9D07-68902E8D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BD4AA1-6B90-416F-9491-0EC91BB5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2BC744-D789-4FC6-BB9F-68CFCC3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FDCBC6-63BF-48D9-97EC-C879D00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4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78633D-32C2-4055-B91A-C9D130C2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7D8785-3E8F-4A82-8991-6A403E29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413249-3876-42E0-B58C-9B860C8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87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CB37D-D440-4C90-BEBE-E31FBE5F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A8367-54AB-43A4-8318-03D91CE0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FDDC5-5B49-4939-853F-977B796E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51A15-F5E9-480C-A8BE-32E4BCDD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2642DE-E1CF-49A2-B287-F7949FBB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38A87-0B7D-41A8-94D4-F2154D22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7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41FA6-4471-40CC-BF88-6A92C527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BFED25-FA87-404E-AF6A-8E59E750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E68748-8C0A-4EA2-AD0B-D1737FA1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EF2B45-E06D-4BFC-8F76-34DDC532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40190-2EC8-4152-900C-9B051521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CF94B3-FB3C-4B30-A037-25480982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4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E94E4-9CF2-4A75-AC05-5E0E536A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206839-ABE9-495A-8014-DF5135F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6FC92-53F8-4F04-9070-55D1E7DA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54DE0-F8E1-4B89-ADBE-7FC72A57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8AB15-6592-4CE5-88B3-C36022B8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516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89722-014B-47A5-A62F-083DC7CD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BEE8-02A3-4DE4-A1F8-A97C174B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C8E79-81DC-4FAA-8D76-AE41BEE5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634B1-02ED-4EBA-9DD1-CA9581FD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4B8AF0-0596-4537-A6A5-164B0D02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98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A3CEC-9708-48FD-8D5C-EA7053CC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901E52-07FA-4C08-A6D1-BB6BF8A4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A6C5B-4C65-4B9E-9849-6A1ADDC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7FCA4-1BB6-41B0-84FA-CE07624D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75A96-A01F-41BA-B2BF-D19029A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80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E36CF-F2AC-4C5D-91A1-FA094B70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F7C4-6D87-4CAD-94CB-4E5F016B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0E1B0-209F-4B24-B97C-A0F222FB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102C3-1FE6-41A0-817B-39B7D9D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F0739-0041-4311-AA69-26BB9138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09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0D015-79F5-4EB2-B96F-CE24ABAC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CD81AA-E6DC-4A1D-B071-81D840C8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9ABAD-E1CE-426F-BF4F-EB22B13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7383F-31C1-4B1D-ADEA-0BAF4CE4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B6585-6E24-4F74-B295-C9EA00E7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0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5513C-CAF2-4D38-A54E-F337BA53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793FC-66E2-40BA-B40B-37166DA2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802620-47F9-48A2-BCC1-0BD185C5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DF1FF-6F57-4F5E-93A2-FD206BA4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6E8B67-9660-40F7-9ACB-C09C8FB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B4881-3C15-4313-AE1B-4EDB5ECD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92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78322-D30B-4E8E-9ADC-4282A922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099F5D-4387-4351-BAFA-5E09839B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420DF3-D5FB-4440-9B4D-025ACEEB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C99E5-5B71-4752-99F2-BDFD54831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BB05B0-5101-4E5C-BC80-27ACCC405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27A104-5905-4DA6-B858-10D33732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0A68D2-8104-48CC-AE58-DD24E681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9FEE05-22A3-4574-B555-8DBB3EAE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06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DA383-B789-4328-89AE-18A5939A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D62A27-3D8E-4124-86EF-B0756E16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5E0AF6-D0A8-47BE-82B8-1137AB3D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BBD805-1D2F-45B6-B81C-CA717151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20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FAFA31-4EA1-4C55-8723-0C50C49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399B2D-6630-40B0-B547-622DA69F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74A499-9426-4F8B-8546-3AA768D9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FA980C-6861-42DE-AD23-4A3A5A99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6675-0E1F-4100-A05C-5C355793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C7A4E-A676-4D30-81EE-730B3B7D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6B2A7-1A4D-440D-B060-BF8DBC47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E71A3-1BCB-4702-BE2E-FF2FBE52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11C1E-713E-4488-A8A1-95E0D146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A7B2F-8110-478A-A330-CEAEB76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608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13F82-6730-4F8C-BF82-47AD7A3B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4AABD2-E751-44F6-ACDD-84D7CAAA3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02296-F5FF-4161-A7D0-9DB1A036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060E-F73F-4109-8469-0B65DBA3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E235A-1CEE-4DEC-B356-E2D56543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2EBB11-D975-4410-82C7-48AC84A5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69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DEFC2-0518-403A-81BA-8ABB373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E8A03-08B3-4EB5-A420-A94FFD7F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17879-A6E7-4749-86E0-56287354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E282D4-1F6E-49CE-89E8-839A6AFE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95324-A6B2-48C4-AF9F-0AD10CDB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875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E5DAF8-F9AE-4BB3-8D1F-643D0E87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7D34E9-2FF0-4988-8460-A533B5F23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8BFD2-8A33-49D0-8429-C42C15BA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1027E-1E06-4B31-9AE1-B0F8A1B7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4AF5B-AF24-4C41-B6C6-561CFAD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A2FAB6-2363-405B-9E8B-1E0E0E0C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7255B-A16E-4C52-91D2-17DBEB3F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B1FC1-6D26-4CA6-8ABE-8CEADFFC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5D17-149D-44BE-8637-DBC5EDCBF648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A98C5-27E1-4AB1-812E-15669138A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35B5D-F597-4F20-9451-4397D24D4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2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B7CEC9-D312-4F1F-9E77-70CB69E2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9A2E26-B0A5-4FB0-B672-BB473C7D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715F4-522E-41ED-B5DF-E59D4FBD9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7D12-9C8C-489D-B0F8-91333984E06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A640D-B79B-4387-9EE9-10973CCF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ACFBED-AE54-4ABB-AE87-2D6FB43E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90624" y="1298448"/>
            <a:ext cx="7194423" cy="2540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ts val="5400"/>
              <a:buFont typeface="Corbel"/>
              <a:buNone/>
            </a:pPr>
            <a: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Détecteur d’activité dans un logement </a:t>
            </a:r>
            <a:b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Projet N°: 242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100015" y="4553712"/>
            <a:ext cx="2643310" cy="1030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00015" y="3810000"/>
            <a:ext cx="36576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fr-F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Rédigé et présenté par: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8211497" y="4315574"/>
            <a:ext cx="1149124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 l’API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648075" y="951488"/>
            <a:ext cx="7693694" cy="5308037"/>
            <a:chOff x="0" y="0"/>
            <a:chExt cx="8633431" cy="4048226"/>
          </a:xfrm>
        </p:grpSpPr>
        <p:sp>
          <p:nvSpPr>
            <p:cNvPr id="163" name="Shape 163"/>
            <p:cNvSpPr/>
            <p:nvPr/>
          </p:nvSpPr>
          <p:spPr>
            <a:xfrm>
              <a:off x="4317976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1815788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139053" y="6840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Analyse des besoins 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2531958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Spécification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285818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3259464" y="1954302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détaillée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847824" y="269086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Codage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518061" y="195602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unitaire 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491096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d’intégration 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5303873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de validation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29546" y="93748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Recette ou livraison </a:t>
              </a:r>
            </a:p>
          </p:txBody>
        </p:sp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98471" y="2595765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6770284" y="188969"/>
              <a:ext cx="989054" cy="256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399924" y="2035609"/>
              <a:ext cx="1562604" cy="2747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Design applicative </a:t>
              </a:r>
              <a:r>
                <a:rPr lang="fr-FR" sz="7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deL’API</a:t>
              </a:r>
              <a:endParaRPr lang="fr-FR" sz="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115244" y="1447135"/>
              <a:ext cx="1322207" cy="274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Définir l’algorithme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6337367" y="678240"/>
              <a:ext cx="1307693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Système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6018482" y="1386604"/>
              <a:ext cx="1400311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Intégration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</a:t>
              </a:r>
            </a:p>
          </p:txBody>
        </p:sp>
        <p:pic>
          <p:nvPicPr>
            <p:cNvPr id="180" name="Shape 1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2296" y="751771"/>
              <a:ext cx="2109399" cy="317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90" y="77438"/>
              <a:ext cx="1816765" cy="65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1381" y="1861708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77720" y="1887233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Shape 1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8503" y="1187164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Shape 1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96063" y="60043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720" y="45802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/>
            <p:nvPr/>
          </p:nvSpPr>
          <p:spPr>
            <a:xfrm>
              <a:off x="420025" y="2585363"/>
              <a:ext cx="2111933" cy="4334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Développement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6947128" y="2647234"/>
              <a:ext cx="1389265" cy="4349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</p:txBody>
        </p:sp>
        <p:pic>
          <p:nvPicPr>
            <p:cNvPr id="190" name="Shape 1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9275" y="1230517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596" y="56831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38436" y="2016775"/>
              <a:ext cx="1542423" cy="3170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Shape 19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194" name="Shape 19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www.cap-leads.com/wp-content/uploads/2015/02/Fotolia_69464288_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9746" y="825925"/>
            <a:ext cx="4226495" cy="3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4514851" y="3647598"/>
          <a:ext cx="7067550" cy="2509380"/>
        </p:xfrm>
        <a:graphic>
          <a:graphicData uri="http://schemas.openxmlformats.org/drawingml/2006/table">
            <a:tbl>
              <a:tblPr firstRow="1" bandRow="1">
                <a:noFill/>
                <a:tableStyleId>{2CAA52A5-325C-4DCA-A7C8-DB2F5CE8AF29}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none" strike="noStrike" cap="none"/>
                        <a:t>Réunion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Objectif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03/10/2017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projet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11/10/2017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besoin du client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20/10/2017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Récap sur le développement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Shape 203"/>
          <p:cNvSpPr/>
          <p:nvPr/>
        </p:nvSpPr>
        <p:spPr>
          <a:xfrm>
            <a:off x="7825291" y="1062716"/>
            <a:ext cx="294748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02919" marR="0" lvl="1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orbel"/>
              <a:buNone/>
            </a:pPr>
            <a:endParaRPr sz="1800" b="1" i="1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 b="1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Réunions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L’ECHANCIER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4335319" y="2001806"/>
            <a:ext cx="5420345" cy="2845243"/>
            <a:chOff x="33027" y="177578"/>
            <a:chExt cx="5420345" cy="2845243"/>
          </a:xfrm>
        </p:grpSpPr>
        <p:sp>
          <p:nvSpPr>
            <p:cNvPr id="210" name="Shape 210"/>
            <p:cNvSpPr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Entrée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Plan de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management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Charte de projet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Facteurs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environnementaux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Actifs organisationnels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3027" y="177578"/>
              <a:ext cx="528681" cy="5286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Outils et techniques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jugement de l'expert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Techniques 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Réunions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952680" y="177578"/>
              <a:ext cx="528681" cy="52868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Sortie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algorithme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Mise à jours des documents 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872333" y="177578"/>
              <a:ext cx="528681" cy="52868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10999" r="-10999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Échéancier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/>
              <a:t>Jalons 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2613974" y="1398997"/>
            <a:ext cx="9728462" cy="3667024"/>
            <a:chOff x="0" y="0"/>
            <a:chExt cx="9728462" cy="3667024"/>
          </a:xfrm>
        </p:grpSpPr>
        <p:sp>
          <p:nvSpPr>
            <p:cNvPr id="234" name="Shape 234"/>
            <p:cNvSpPr/>
            <p:nvPr/>
          </p:nvSpPr>
          <p:spPr>
            <a:xfrm>
              <a:off x="0" y="1100107"/>
              <a:ext cx="9728462" cy="146681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DE6E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initiale 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519118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Analyse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989253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</a:t>
              </a:r>
              <a:r>
                <a:rPr lang="fr-FR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Développement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3459389" y="1650161"/>
              <a:ext cx="366702" cy="366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implémentation 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929524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test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399660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finale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869796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52919" y="1352550"/>
            <a:ext cx="2785556" cy="43724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Répartitions des </a:t>
            </a:r>
            <a:r>
              <a:rPr lang="fr-FR"/>
              <a:t>tâches</a:t>
            </a: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</p:txBody>
      </p:sp>
      <p:pic>
        <p:nvPicPr>
          <p:cNvPr id="3" name="Image 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D1571D7-D7E7-4173-8476-ACDFF003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04" y="1706880"/>
            <a:ext cx="8144878" cy="4018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6CCE232-F382-4EC7-AA9B-71A9306E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9795"/>
            <a:ext cx="12192000" cy="3698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Shape 266"/>
          <p:cNvGraphicFramePr/>
          <p:nvPr/>
        </p:nvGraphicFramePr>
        <p:xfrm>
          <a:off x="1119187" y="277868"/>
          <a:ext cx="9953600" cy="6302280"/>
        </p:xfrm>
        <a:graphic>
          <a:graphicData uri="http://schemas.openxmlformats.org/drawingml/2006/table">
            <a:tbl>
              <a:tblPr firstRow="1" bandRow="1">
                <a:noFill/>
                <a:tableStyleId>{A1D8FA67-3F9A-4BA7-A012-A207F7EA1B5E}</a:tableStyleId>
              </a:tblPr>
              <a:tblGrid>
                <a:gridCol w="80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/>
                        <a:t>Phase initiale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Recherche globale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50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Analyse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et définition  périmètre du projet 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jours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 + 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 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1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411636" y="1701961"/>
          <a:ext cx="11557250" cy="4766955"/>
        </p:xfrm>
        <a:graphic>
          <a:graphicData uri="http://schemas.openxmlformats.org/drawingml/2006/table">
            <a:tbl>
              <a:tblPr firstRow="1" bandRow="1">
                <a:noFill/>
                <a:tableStyleId>{A1D8FA67-3F9A-4BA7-A012-A207F7EA1B5E}</a:tableStyleId>
              </a:tblPr>
              <a:tblGrid>
                <a:gridCol w="21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75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Développement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Charte de projet (Correction 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Fatimetou + Adéle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  semaines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Fatimetou + Adéle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Budget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Tâches par ressources </a:t>
            </a:r>
          </a:p>
        </p:txBody>
      </p:sp>
      <p:pic>
        <p:nvPicPr>
          <p:cNvPr id="3" name="Image 2" descr="Une image contenant ciel, texte&#10;&#10;Description générée avec un niveau de confiance très élevé">
            <a:extLst>
              <a:ext uri="{FF2B5EF4-FFF2-40B4-BE49-F238E27FC236}">
                <a16:creationId xmlns:a16="http://schemas.microsoft.com/office/drawing/2014/main" id="{A8C2D75D-F2CD-4866-BAA1-6D9C775A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35" y="806245"/>
            <a:ext cx="7802721" cy="52504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5" y="167524"/>
            <a:ext cx="5656846" cy="624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1436" y="109241"/>
            <a:ext cx="5464500" cy="624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0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Remerciement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</a:pP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Clients: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Arial"/>
              <a:buChar char="•"/>
            </a:pP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M. Pascal </a:t>
            </a:r>
            <a:r>
              <a:rPr lang="fr-FR" b="1" i="1" dirty="0">
                <a:solidFill>
                  <a:schemeClr val="dk1"/>
                </a:solidFill>
              </a:rPr>
              <a:t>DORÉ</a:t>
            </a: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,</a:t>
            </a: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 représentant de l’entreprise LEGRAND .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Encadrant: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MOUHAMADOU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DUROUSSEAU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SOROLLA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M. LARION Thierry ,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en gestion de projet.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8825"/>
            <a:ext cx="5930901" cy="610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6523"/>
            <a:ext cx="6026092" cy="621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908048" y="2977918"/>
            <a:ext cx="9000344" cy="523220"/>
          </a:xfrm>
          <a:prstGeom prst="rect">
            <a:avLst/>
          </a:prstGeom>
          <a:solidFill>
            <a:srgbClr val="EEAEB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Ecart en heure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3577866" y="1594568"/>
          <a:ext cx="8128000" cy="128018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 de fin prévu: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20/10/2017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 de fin 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27/10/2017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3577866" y="3604328"/>
          <a:ext cx="8128000" cy="1320665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Prévu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39heures.hommes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45heures.hommes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Problèmes Rencontrés  </a:t>
            </a:r>
            <a:endParaRPr sz="3600" b="0" i="0" u="none" strike="noStrike" cap="none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endParaRPr sz="36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06" name="Shape 306"/>
          <p:cNvGraphicFramePr/>
          <p:nvPr/>
        </p:nvGraphicFramePr>
        <p:xfrm>
          <a:off x="4305300" y="1257300"/>
          <a:ext cx="7361275" cy="3456225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36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Livrable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06/11/2017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Done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Script d’un simulateur de compteur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15/11/2017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Algorithme_v1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10/12/2017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Algorithme_v2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22/12/2017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Document du projet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07/01/2018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Présentation du prototype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19/01/2018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fr-FR"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 DE TRAVAUX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885310" y="2903623"/>
            <a:ext cx="7315200" cy="3173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des consommations d’eau et électricité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des états (diagramme d’état)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Etude des lois de probabilité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TRAVAUX D’ANALYSE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85128" y="1298448"/>
            <a:ext cx="3843409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3495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700"/>
              <a:buFont typeface="Corbel"/>
              <a:buNone/>
            </a:pPr>
            <a:r>
              <a:rPr lang="fr-FR" sz="37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COMMUNICATION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COMMUNICATION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RISQUE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3695699" y="2286000"/>
          <a:ext cx="7705750" cy="3810100"/>
        </p:xfrm>
        <a:graphic>
          <a:graphicData uri="http://schemas.openxmlformats.org/drawingml/2006/table">
            <a:tbl>
              <a:tblPr firstRow="1" firstCol="1" bandRow="1">
                <a:noFill/>
                <a:tableStyleId>{82AF244E-E840-43F0-8C46-E33FE4C6B675}</a:tableStyleId>
              </a:tblPr>
              <a:tblGrid>
                <a:gridCol w="390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Risque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Probabilité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Gravité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Criticité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budget mal estimé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besoins sous-estimés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erreurs humaines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pertes de données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cahier de charge mal défini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délais irréalistes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peu ou pas de communication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cible mal préparée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8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pas d’accompagnement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méthodologie de gestion de projet inadapté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9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matériels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clés de la salle de projet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3" name="Shape 343"/>
          <p:cNvSpPr/>
          <p:nvPr/>
        </p:nvSpPr>
        <p:spPr>
          <a:xfrm>
            <a:off x="3829050" y="1426946"/>
            <a:ext cx="7429500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fr-F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Criticité = Probabilité d’occurrence X Gravité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Problèmes 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3673641" y="1604211"/>
          <a:ext cx="7236100" cy="470722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36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Difficultés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Solutions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Matériels défectueux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PC personnels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Difficulté d’accès internet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un point d’accès wifi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Choix des technologies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Conseils d’un expert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Planification des tâches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Attribution des tâches indépendantes en binôme ou trinôme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Mauvaise  interprétation de la phase d’analyse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Réunion avec les encadrants techniques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7194" y="3638549"/>
            <a:ext cx="4226775" cy="281344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CONCLUSION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Etat d’avancement : 30%.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Usage de technologies étudiées en classe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Réalisation : Phase de </a:t>
            </a:r>
            <a:r>
              <a:rPr lang="fr-FR"/>
              <a:t>pré projet</a:t>
            </a: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et phase de développement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A venir : remise de l’application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Plan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GENERALITES DU PROJET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	Contexte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Concept Détaillé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MANAGEMENT ET GESTION DE PROJET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Méthodologie de projet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00000"/>
                </a:solidFill>
              </a:rPr>
              <a:t>P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arties prenantes, rôles et responsabilités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du contenu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des travaux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 l'échéancier et gestion du planning 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 la communication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des risques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endParaRPr sz="1800" b="1" i="0" u="none" strike="noStrike" cap="none" dirty="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   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fr-FR" sz="32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</p:txBody>
      </p:sp>
      <p:pic>
        <p:nvPicPr>
          <p:cNvPr id="108" name="Shape 108" descr="Résultat de recherche d'images pour &quot;logo legrand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06813" y="712370"/>
            <a:ext cx="2762250" cy="1381125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sp>
        <p:nvSpPr>
          <p:cNvPr id="109" name="Shape 109"/>
          <p:cNvSpPr txBox="1"/>
          <p:nvPr/>
        </p:nvSpPr>
        <p:spPr>
          <a:xfrm>
            <a:off x="6469063" y="1123837"/>
            <a:ext cx="4395536" cy="47154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Contexte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: détection de l’activité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Concept détaillé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:recherche et développement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Périmètre</a:t>
            </a:r>
            <a:r>
              <a:rPr lang="fr-FR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logement, personne âgée, assistance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Groupe de travail</a:t>
            </a:r>
            <a:r>
              <a:rPr lang="fr-FR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:8 personnes 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Date prévue de livraison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19 janvier 2018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309391" algn="l" rtl="0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6055" y="3616961"/>
            <a:ext cx="2762250" cy="90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PROBLEMATIQUE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de mouvement dans un logement pour personne âgée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faible coût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difficulté de maniabilité  des nouvelles technologies par les personnes âgées.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Une image contenant assis, objet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0263" y="3250159"/>
            <a:ext cx="23717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956" y="3118444"/>
            <a:ext cx="2916942" cy="163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3856976" y="3686267"/>
            <a:ext cx="1631751" cy="1631751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l="-10999" r="-10999"/>
            </a:stretch>
          </a:blipFill>
          <a:ln w="107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5" name="Shape 125" descr="Résultat de recherche d'images pour &quot;logo legrand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3534824" y="2200761"/>
            <a:ext cx="2762400" cy="1381200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grpSp>
        <p:nvGrpSpPr>
          <p:cNvPr id="126" name="Shape 126"/>
          <p:cNvGrpSpPr/>
          <p:nvPr/>
        </p:nvGrpSpPr>
        <p:grpSpPr>
          <a:xfrm>
            <a:off x="9310711" y="1962848"/>
            <a:ext cx="1790831" cy="2632044"/>
            <a:chOff x="944279" y="-852129"/>
            <a:chExt cx="1790831" cy="2632044"/>
          </a:xfrm>
        </p:grpSpPr>
        <p:sp>
          <p:nvSpPr>
            <p:cNvPr id="127" name="Shape 127"/>
            <p:cNvSpPr/>
            <p:nvPr/>
          </p:nvSpPr>
          <p:spPr>
            <a:xfrm>
              <a:off x="944279" y="0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944279" y="-852129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7475" tIns="157475" rIns="157475" bIns="157475" anchor="b" anchorCtr="0">
              <a:noAutofit/>
            </a:bodyPr>
            <a:lstStyle/>
            <a:p>
              <a:pPr marL="0" marR="0" lvl="0" indent="-393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200"/>
                <a:buFont typeface="Corbel"/>
                <a:buNone/>
              </a:pPr>
              <a:r>
                <a:rPr lang="fr-FR" sz="6200" b="1" i="0" u="none" strike="noStrike" cap="none" dirty="0">
                  <a:solidFill>
                    <a:schemeClr val="accent1"/>
                  </a:solidFill>
                  <a:latin typeface="Corbel"/>
                  <a:ea typeface="Corbel"/>
                  <a:cs typeface="Corbel"/>
                  <a:sym typeface="Corbel"/>
                </a:rPr>
                <a:t>????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 rot="7991987">
            <a:off x="6040871" y="3301233"/>
            <a:ext cx="699429" cy="699429"/>
            <a:chOff x="2446235" y="3090016"/>
            <a:chExt cx="699429" cy="699429"/>
          </a:xfrm>
        </p:grpSpPr>
        <p:sp>
          <p:nvSpPr>
            <p:cNvPr id="130" name="Shape 130"/>
            <p:cNvSpPr/>
            <p:nvPr/>
          </p:nvSpPr>
          <p:spPr>
            <a:xfrm rot="-8100000">
              <a:off x="2578043" y="3163066"/>
              <a:ext cx="435814" cy="55332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DD7E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 txBox="1"/>
            <p:nvPr/>
          </p:nvSpPr>
          <p:spPr>
            <a:xfrm rot="2700000">
              <a:off x="2689640" y="3319957"/>
              <a:ext cx="305070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333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rbel"/>
                <a:buNone/>
              </a:pPr>
              <a:endParaRPr sz="21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 proposée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656" y="1914375"/>
            <a:ext cx="6941954" cy="431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833501" y="491170"/>
            <a:ext cx="4524997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Eco-compteur ⬄ Algorithme de récupération des données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⬄ Algorithme de détection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Alerte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 proposée</a:t>
            </a:r>
          </a:p>
        </p:txBody>
      </p:sp>
      <p:sp>
        <p:nvSpPr>
          <p:cNvPr id="144" name="Shape 144"/>
          <p:cNvSpPr/>
          <p:nvPr/>
        </p:nvSpPr>
        <p:spPr>
          <a:xfrm>
            <a:off x="3267483" y="720834"/>
            <a:ext cx="7371942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Etablir un algorithme permettant de détecter une anomalie comportementale de la personne âgée.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3505200" y="4162426"/>
          <a:ext cx="3619500" cy="1584750"/>
        </p:xfrm>
        <a:graphic>
          <a:graphicData uri="http://schemas.openxmlformats.org/drawingml/2006/table">
            <a:tbl>
              <a:tblPr firstRow="1" firstCol="1" bandRow="1">
                <a:noFill/>
                <a:tableStyleId>{82AF244E-E840-43F0-8C46-E33FE4C6B675}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Fonctions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Définitions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Critères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Détecter la présence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Collecter des informations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Envoyer des alertes à l’utilisateur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b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69268" y="864107"/>
            <a:ext cx="7315200" cy="5260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fr-FR" b="1" u="sng" dirty="0"/>
              <a:t>MÉTHODE</a:t>
            </a: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1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: CLASSIQUE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1" i="1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fr-FR" sz="2000" b="1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Cycle en  V :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✓"/>
            </a:pPr>
            <a:r>
              <a:rPr lang="fr-FR" sz="1800" b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fr-FR" sz="1800" b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Productif, plus réactif et limites les retours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  La technologie n’est pas totalement maîtrisée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Grand écran</PresentationFormat>
  <Paragraphs>323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Noto Sans Symbols</vt:lpstr>
      <vt:lpstr>Courier New</vt:lpstr>
      <vt:lpstr>Corbel</vt:lpstr>
      <vt:lpstr>Arial</vt:lpstr>
      <vt:lpstr>Calibri Light</vt:lpstr>
      <vt:lpstr>Calibri</vt:lpstr>
      <vt:lpstr>Cadre</vt:lpstr>
      <vt:lpstr>Conception personnalisée</vt:lpstr>
      <vt:lpstr>1_Conception personnalisée</vt:lpstr>
      <vt:lpstr>Détecteur d’activité dans un logement  Projet N°: 242</vt:lpstr>
      <vt:lpstr>Remerciement</vt:lpstr>
      <vt:lpstr>Plan</vt:lpstr>
      <vt:lpstr>INTRODUCTION</vt:lpstr>
      <vt:lpstr>PROBLEMATIQUE</vt:lpstr>
      <vt:lpstr>Solutions</vt:lpstr>
      <vt:lpstr>Solution proposée</vt:lpstr>
      <vt:lpstr>Solution proposée</vt:lpstr>
      <vt:lpstr> MANAGEMENT DE PROJET </vt:lpstr>
      <vt:lpstr>MANAGEMENT DE PROJET</vt:lpstr>
      <vt:lpstr>MANAGEMENT DE PROJET</vt:lpstr>
      <vt:lpstr>MANAGEMENT DE L’ECHANCIER</vt:lpstr>
      <vt:lpstr>Jalons </vt:lpstr>
      <vt:lpstr>Répartitions des tâches </vt:lpstr>
      <vt:lpstr>Présentation PowerPoint</vt:lpstr>
      <vt:lpstr>Présentation PowerPoint</vt:lpstr>
      <vt:lpstr>Présentation PowerPoint</vt:lpstr>
      <vt:lpstr>Tâches par ressources </vt:lpstr>
      <vt:lpstr>Présentation PowerPoint</vt:lpstr>
      <vt:lpstr>Présentation PowerPoint</vt:lpstr>
      <vt:lpstr>Présentation PowerPoint</vt:lpstr>
      <vt:lpstr>Problèmes Rencontrés  </vt:lpstr>
      <vt:lpstr>Présentation PowerPoint</vt:lpstr>
      <vt:lpstr>MANAGEMENT  DE TRAVAUX</vt:lpstr>
      <vt:lpstr>MANAGEMENT DE COMMUNICATION</vt:lpstr>
      <vt:lpstr>MANAGEMENT DE COMMUNICATION</vt:lpstr>
      <vt:lpstr>MANAGEMENT DE RISQUE</vt:lpstr>
      <vt:lpstr>Problèmes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Détecteur d’activité dans un logement  Projet N°: 242</dc:title>
  <cp:lastModifiedBy>Fatimetou</cp:lastModifiedBy>
  <cp:revision>12</cp:revision>
  <dcterms:modified xsi:type="dcterms:W3CDTF">2017-12-05T16:15:52Z</dcterms:modified>
</cp:coreProperties>
</file>