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  <p:sldMasterId id="2147483672" r:id="rId3"/>
  </p:sldMasterIdLst>
  <p:notesMasterIdLst>
    <p:notesMasterId r:id="rId33"/>
  </p:notesMasterIdLst>
  <p:handoutMasterIdLst>
    <p:handoutMasterId r:id="rId34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embeddedFontLst>
    <p:embeddedFont>
      <p:font typeface="Corbel" panose="020B050302020402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2AF244E-E840-43F0-8C46-E33FE4C6B675}">
  <a:tblStyle styleId="{82AF244E-E840-43F0-8C46-E33FE4C6B675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AA52A5-325C-4DCA-A7C8-DB2F5CE8AF29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8F3F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F3F7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1D8FA67-3F9A-4BA7-A012-A207F7EA1B5E}" styleName="Table_2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3F7"/>
          </a:solidFill>
        </a:fill>
      </a:tcStyle>
    </a:wholeTbl>
    <a:band1H>
      <a:tcTxStyle/>
      <a:tcStyle>
        <a:tcBdr/>
        <a:fill>
          <a:solidFill>
            <a:srgbClr val="CDE6E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E6E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92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5.fntdata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2.fntdata"/><Relationship Id="rId49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10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8847068-DC37-4942-805B-2A935E1E41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1F2E63-0E96-400F-BA23-354AECA4C6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DEEF0-FAC7-401C-9C76-ED60099F390B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3B755F-2AB8-4CB6-A696-77D362D419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0011C9-7225-4DC5-BF78-13F30CC6EC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7F65-6710-44EE-91CD-C5A852F9E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43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5900"/>
              <a:buFont typeface="Corbel"/>
              <a:buNone/>
              <a:defRPr sz="59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D7F0F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tre vertical et text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A68AA-5A02-444E-9358-901CFDC13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70E3A6-149A-46CF-AEB1-7A2479347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F92A9A-8B3D-4D6D-90F5-7752C98F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759C60-5278-4E85-A952-79C46417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2EF8AA-9563-47E9-9194-D5EAB068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738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18A27-E56F-49A6-B729-23D4EE22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9B57E8-B7F9-4A58-8E8F-E74790065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E579DE-54C1-4361-AEAB-E6D14B7C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D52ACF-25FE-4193-9D91-2836D82B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85A021-F2C3-4F6A-B3C7-43697BF0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219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3803F-EC4C-46A2-B5EC-151D65B2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E76659-EFE8-4E22-8726-7BED0187E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919816-54D3-41CB-A2D0-BF350E7C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61608E-0609-40F8-83BA-99FE8C2F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4A53E9-8362-4305-BCC7-80C1F137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86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1C80D9-CD1E-42E9-82EE-CC6E12E7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1C925D-8BAD-4B4D-90CB-106998C87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CF7AC2-DF3A-495B-9296-A1952F8F4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4B005D-443E-4DED-A48C-A99F0AAE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FCD9ED-76DC-4207-AF72-67C62453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F94FEE-1476-46F1-A91F-466B5EA0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940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1B0BA-984B-4E60-8157-0CF4823A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911B93-1874-4408-A0DB-5ADA48406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3DB636-1DAF-4288-9565-266FEC406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5FCDCC-C06F-44EF-8083-B865E3304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FE5038-423F-413C-92AC-2A1C4BDD0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729BC56-F9B9-499E-AD68-1A2A16B1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7CE36B-90D1-4F05-88D5-65105EEB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3B7206-AAC8-4D53-BC83-D649182B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094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BEA9F-478A-40FD-9D07-68902E8D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BD4AA1-6B90-416F-9491-0EC91BB5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2BC744-D789-4FC6-BB9F-68CFCC31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FDCBC6-63BF-48D9-97EC-C879D00D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549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78633D-32C2-4055-B91A-C9D130C2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7D8785-3E8F-4A82-8991-6A403E29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413249-3876-42E0-B58C-9B860C82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287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CB37D-D440-4C90-BEBE-E31FBE5F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3A8367-54AB-43A4-8318-03D91CE08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0FDDC5-5B49-4939-853F-977B796E1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551A15-F5E9-480C-A8BE-32E4BCDD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2642DE-E1CF-49A2-B287-F7949FBB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738A87-0B7D-41A8-94D4-F2154D22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17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41FA6-4471-40CC-BF88-6A92C527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BBFED25-FA87-404E-AF6A-8E59E7503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E68748-8C0A-4EA2-AD0B-D1737FA17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EF2B45-E06D-4BFC-8F76-34DDC532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740190-2EC8-4152-900C-9B051521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CF94B3-FB3C-4B30-A037-25480982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44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E94E4-9CF2-4A75-AC05-5E0E536A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206839-ABE9-495A-8014-DF5135F35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66FC92-53F8-4F04-9070-55D1E7DA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454DE0-F8E1-4B89-ADBE-7FC72A57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38AB15-6592-4CE5-88B3-C36022B8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516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289722-014B-47A5-A62F-083DC7CD4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7BEE8-02A3-4DE4-A1F8-A97C174B8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BC8E79-81DC-4FAA-8D76-AE41BEE5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5D17-149D-44BE-8637-DBC5EDCBF648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5634B1-02ED-4EBA-9DD1-CA9581FD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4B8AF0-0596-4537-A6A5-164B0D02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8988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4A3CEC-9708-48FD-8D5C-EA7053CC4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901E52-07FA-4C08-A6D1-BB6BF8A48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CA6C5B-4C65-4B9E-9849-6A1ADDC9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17FCA4-1BB6-41B0-84FA-CE07624D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A75A96-A01F-41BA-B2BF-D19029A3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480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E36CF-F2AC-4C5D-91A1-FA094B70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EF7C4-6D87-4CAD-94CB-4E5F016B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50E1B0-209F-4B24-B97C-A0F222FB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C102C3-1FE6-41A0-817B-39B7D9DC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5F0739-0041-4311-AA69-26BB9138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6094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60D015-79F5-4EB2-B96F-CE24ABAC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CD81AA-E6DC-4A1D-B071-81D840C80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29ABAD-E1CE-426F-BF4F-EB22B133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E7383F-31C1-4B1D-ADEA-0BAF4CE4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2B6585-6E24-4F74-B295-C9EA00E7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308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5513C-CAF2-4D38-A54E-F337BA53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D793FC-66E2-40BA-B40B-37166DA2D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802620-47F9-48A2-BCC1-0BD185C53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2DF1FF-6F57-4F5E-93A2-FD206BA4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6E8B67-9660-40F7-9ACB-C09C8FB0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9B4881-3C15-4313-AE1B-4EDB5ECD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923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178322-D30B-4E8E-9ADC-4282A922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099F5D-4387-4351-BAFA-5E09839B7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420DF3-D5FB-4440-9B4D-025ACEEBC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6C99E5-5B71-4752-99F2-BDFD54831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BB05B0-5101-4E5C-BC80-27ACCC405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727A104-5905-4DA6-B858-10D33732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0A68D2-8104-48CC-AE58-DD24E681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79FEE05-22A3-4574-B555-8DBB3EAE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8062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DA383-B789-4328-89AE-18A5939A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4D62A27-3D8E-4124-86EF-B0756E16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5E0AF6-D0A8-47BE-82B8-1137AB3D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BBD805-1D2F-45B6-B81C-CA717151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220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6FAFA31-4EA1-4C55-8723-0C50C493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399B2D-6630-40B0-B547-622DA69F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74A499-9426-4F8B-8546-3AA768D9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81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FA980C-6861-42DE-AD23-4A3A5A99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6675-0E1F-4100-A05C-5C355793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2C7A4E-A676-4D30-81EE-730B3B7D0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56B2A7-1A4D-440D-B060-BF8DBC472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8E71A3-1BCB-4702-BE2E-FF2FBE52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D11C1E-713E-4488-A8A1-95E0D146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0A7B2F-8110-478A-A330-CEAEB764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6088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13F82-6730-4F8C-BF82-47AD7A3BA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64AABD2-E751-44F6-ACDD-84D7CAAA3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E02296-F5FF-4161-A7D0-9DB1A0362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98060E-F73F-4109-8469-0B65DBA3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AE235A-1CEE-4DEC-B356-E2D56543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2EBB11-D975-4410-82C7-48AC84A5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1696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DEFC2-0518-403A-81BA-8ABB3730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4E8A03-08B3-4EB5-A420-A94FFD7F5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C17879-A6E7-4749-86E0-56287354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E282D4-1F6E-49CE-89E8-839A6AFE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295324-A6B2-48C4-AF9F-0AD10CDB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8750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E5DAF8-F9AE-4BB3-8D1F-643D0E87F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7D34E9-2FF0-4988-8460-A533B5F23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D8BFD2-8A33-49D0-8429-C42C15BA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12-9C8C-489D-B0F8-91333984E066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A1027E-1E06-4B31-9AE1-B0F8A1B7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F4AF5B-AF24-4C41-B6C6-561CFAD4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25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595959"/>
              </a:buClr>
              <a:buSzPts val="5900"/>
              <a:buFont typeface="Corbel"/>
              <a:buNone/>
              <a:defRPr sz="5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200"/>
              <a:buFont typeface="Corbel"/>
              <a:buNone/>
              <a:defRPr sz="3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200"/>
              <a:buFont typeface="Corbel"/>
              <a:buNone/>
              <a:defRPr sz="3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6A2FAB6-2363-405B-9E8B-1E0E0E0C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B7255B-A16E-4C52-91D2-17DBEB3F3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0B1FC1-6D26-4CA6-8ABE-8CEADFFC7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25D17-149D-44BE-8637-DBC5EDCBF648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9A98C5-27E1-4AB1-812E-15669138A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F35B5D-F597-4F20-9451-4397D24D4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1F23-8CD3-45DE-A368-1470EA4E4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26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B7CEC9-D312-4F1F-9E77-70CB69E2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9A2E26-B0A5-4FB0-B672-BB473C7D3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F715F4-522E-41ED-B5DF-E59D4FBD9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E7D12-9C8C-489D-B0F8-91333984E066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9A640D-B79B-4387-9EE9-10973CCF2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ACFBED-AE54-4ABB-AE87-2D6FB43E3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FE71D-417E-45E6-96F0-CA84BBCB0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52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90624" y="1298448"/>
            <a:ext cx="7194423" cy="25401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42900" algn="l" rtl="0">
              <a:lnSpc>
                <a:spcPct val="90000"/>
              </a:lnSpc>
              <a:spcBef>
                <a:spcPts val="0"/>
              </a:spcBef>
              <a:buClr>
                <a:srgbClr val="0070C0"/>
              </a:buClr>
              <a:buSzPts val="5400"/>
              <a:buFont typeface="Corbel"/>
              <a:buNone/>
            </a:pPr>
            <a:r>
              <a:rPr lang="fr-FR" sz="5400" b="0" i="0" u="none" strike="noStrike" cap="none" dirty="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Détecteur d’activité dans un logement </a:t>
            </a:r>
            <a:br>
              <a:rPr lang="fr-FR" sz="5400" b="0" i="0" u="none" strike="noStrike" cap="none" dirty="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fr-FR" sz="5400" b="0" i="0" u="none" strike="noStrike" cap="none" dirty="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Projet N°: 242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100015" y="4553712"/>
            <a:ext cx="2643310" cy="103093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fr-FR" sz="2200" b="0" i="0" u="none" strike="noStrike" cap="none" dirty="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100015" y="3810000"/>
            <a:ext cx="3657600" cy="37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580"/>
              <a:buFont typeface="Arial"/>
              <a:buChar char="•"/>
            </a:pPr>
            <a:r>
              <a:rPr lang="fr-FR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Rédigé et présenté par: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8211497" y="4315574"/>
            <a:ext cx="1149124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11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Code l’API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orbel"/>
              <a:buNone/>
            </a:pPr>
            <a:r>
              <a:rPr lang="fr-FR" sz="28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DE PROJET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3599089" y="1100378"/>
            <a:ext cx="7693694" cy="5308037"/>
            <a:chOff x="0" y="0"/>
            <a:chExt cx="8633431" cy="4048226"/>
          </a:xfrm>
        </p:grpSpPr>
        <p:sp>
          <p:nvSpPr>
            <p:cNvPr id="163" name="Shape 163"/>
            <p:cNvSpPr/>
            <p:nvPr/>
          </p:nvSpPr>
          <p:spPr>
            <a:xfrm>
              <a:off x="4317976" y="31816"/>
              <a:ext cx="2424943" cy="401641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107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 flipH="1">
              <a:off x="1815788" y="31816"/>
              <a:ext cx="2424943" cy="401641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107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2139053" y="68400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Analyse des besoins 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2531958" y="643595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Spécification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2858186" y="1298950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Conception 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x="3259464" y="1954302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Conception détaillée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3847824" y="2690869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Codage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4518061" y="1956029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Test unitaire </a:t>
              </a:r>
            </a:p>
          </p:txBody>
        </p:sp>
        <p:sp>
          <p:nvSpPr>
            <p:cNvPr id="171" name="Shape 171"/>
            <p:cNvSpPr/>
            <p:nvPr/>
          </p:nvSpPr>
          <p:spPr>
            <a:xfrm>
              <a:off x="4910966" y="1298950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Test d’intégration 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5303873" y="643595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Test de validation</a:t>
              </a:r>
            </a:p>
          </p:txBody>
        </p:sp>
        <p:sp>
          <p:nvSpPr>
            <p:cNvPr id="173" name="Shape 173"/>
            <p:cNvSpPr/>
            <p:nvPr/>
          </p:nvSpPr>
          <p:spPr>
            <a:xfrm>
              <a:off x="5629546" y="93748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Recette ou livraison </a:t>
              </a:r>
            </a:p>
          </p:txBody>
        </p:sp>
        <p:pic>
          <p:nvPicPr>
            <p:cNvPr id="174" name="Shape 17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98471" y="2595765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Shape 175"/>
            <p:cNvSpPr txBox="1"/>
            <p:nvPr/>
          </p:nvSpPr>
          <p:spPr>
            <a:xfrm>
              <a:off x="6770284" y="188969"/>
              <a:ext cx="989054" cy="2560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MAP</a:t>
              </a:r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1399924" y="2035609"/>
              <a:ext cx="1562604" cy="2747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Design applicative </a:t>
              </a:r>
              <a:r>
                <a:rPr lang="fr-FR" sz="7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deL’API</a:t>
              </a:r>
              <a:endParaRPr lang="fr-FR" sz="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1115244" y="1447135"/>
              <a:ext cx="1322207" cy="274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Définir l’algorithme</a:t>
              </a:r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6337367" y="678240"/>
              <a:ext cx="1307693" cy="4138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Validation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Système</a:t>
              </a: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6018482" y="1386604"/>
              <a:ext cx="1400311" cy="4138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Intégration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algo</a:t>
              </a:r>
            </a:p>
          </p:txBody>
        </p:sp>
        <p:pic>
          <p:nvPicPr>
            <p:cNvPr id="180" name="Shape 18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2296" y="751771"/>
              <a:ext cx="2109399" cy="317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Shape 18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890" y="77438"/>
              <a:ext cx="1816765" cy="658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Shape 18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Shape 18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81381" y="1861708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Shape 18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77720" y="1887233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Shape 18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68503" y="1187164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Shape 18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96063" y="600430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Shape 18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39720" y="45802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Shape 188"/>
            <p:cNvSpPr/>
            <p:nvPr/>
          </p:nvSpPr>
          <p:spPr>
            <a:xfrm>
              <a:off x="420025" y="2585363"/>
              <a:ext cx="2111933" cy="4334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Développement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6947128" y="2647234"/>
              <a:ext cx="1389265" cy="4349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Validation</a:t>
              </a:r>
            </a:p>
          </p:txBody>
        </p:sp>
        <p:pic>
          <p:nvPicPr>
            <p:cNvPr id="190" name="Shape 19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49275" y="1230517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Shape 19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0596" y="568310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Shape 19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538436" y="2016775"/>
              <a:ext cx="1542423" cy="3170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" name="Shape 193"/>
          <p:cNvGrpSpPr/>
          <p:nvPr/>
        </p:nvGrpSpPr>
        <p:grpSpPr>
          <a:xfrm>
            <a:off x="6096000" y="-88727"/>
            <a:ext cx="6096000" cy="773515"/>
            <a:chOff x="0" y="0"/>
            <a:chExt cx="8128000" cy="1031353"/>
          </a:xfrm>
        </p:grpSpPr>
        <p:sp>
          <p:nvSpPr>
            <p:cNvPr id="194" name="Shape 194"/>
            <p:cNvSpPr/>
            <p:nvPr/>
          </p:nvSpPr>
          <p:spPr>
            <a:xfrm>
              <a:off x="0" y="0"/>
              <a:ext cx="8128000" cy="1031353"/>
            </a:xfrm>
            <a:prstGeom prst="roundRect">
              <a:avLst>
                <a:gd name="adj" fmla="val 16667"/>
              </a:avLst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114300" algn="l" rtl="0">
                <a:spcBef>
                  <a:spcPts val="0"/>
                </a:spcBef>
                <a:buClr>
                  <a:schemeClr val="dk1"/>
                </a:buClr>
                <a:buSzPts val="1800"/>
                <a:buFont typeface="Corbel"/>
                <a:buNone/>
              </a:pP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50347" y="50347"/>
              <a:ext cx="8027305" cy="930660"/>
            </a:xfrm>
            <a:prstGeom prst="rect">
              <a:avLst/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2850" tIns="122850" rIns="122850" bIns="122850" anchor="ctr" anchorCtr="0">
              <a:noAutofit/>
            </a:bodyPr>
            <a:lstStyle/>
            <a:p>
              <a:pPr marL="0" marR="0" lvl="0" indent="-5119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6"/>
                <a:buFont typeface="Calibri"/>
                <a:buNone/>
              </a:pPr>
              <a:r>
                <a:rPr lang="fr-FR" sz="32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MÉTHODOLOGIE DE PROJET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 descr="http://www.cap-leads.com/wp-content/uploads/2015/02/Fotolia_69464288_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9746" y="825925"/>
            <a:ext cx="4226495" cy="308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orbel"/>
              <a:buNone/>
            </a:pPr>
            <a:r>
              <a:rPr lang="fr-FR" sz="28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DE PROJET</a:t>
            </a:r>
          </a:p>
        </p:txBody>
      </p:sp>
      <p:graphicFrame>
        <p:nvGraphicFramePr>
          <p:cNvPr id="202" name="Shape 202"/>
          <p:cNvGraphicFramePr/>
          <p:nvPr/>
        </p:nvGraphicFramePr>
        <p:xfrm>
          <a:off x="4514851" y="3647598"/>
          <a:ext cx="7067550" cy="2509380"/>
        </p:xfrm>
        <a:graphic>
          <a:graphicData uri="http://schemas.openxmlformats.org/drawingml/2006/table">
            <a:tbl>
              <a:tblPr firstRow="1" bandRow="1">
                <a:noFill/>
                <a:tableStyleId>{2CAA52A5-325C-4DCA-A7C8-DB2F5CE8AF29}</a:tableStyleId>
              </a:tblPr>
              <a:tblGrid>
                <a:gridCol w="235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u="none" strike="noStrike" cap="none"/>
                        <a:t>Réunion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dirty="0"/>
                        <a:t>Date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Objectif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03/10/2017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Définir le projet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11/10/2017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Définir le besoin du client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20/10/2017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dirty="0"/>
                        <a:t>Récap sur le développement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3" name="Shape 203"/>
          <p:cNvSpPr/>
          <p:nvPr/>
        </p:nvSpPr>
        <p:spPr>
          <a:xfrm>
            <a:off x="7825291" y="1062716"/>
            <a:ext cx="2947483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02919" marR="0" lvl="1" indent="-114300" algn="l" rtl="0">
              <a:spcBef>
                <a:spcPts val="0"/>
              </a:spcBef>
              <a:buClr>
                <a:schemeClr val="dk1"/>
              </a:buClr>
              <a:buSzPts val="1800"/>
              <a:buFont typeface="Corbel"/>
              <a:buNone/>
            </a:pPr>
            <a:endParaRPr sz="1800" b="1" i="1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fr-FR" sz="1800" b="1" i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Réunions 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orbel"/>
              <a:buNone/>
            </a:pPr>
            <a:r>
              <a:rPr lang="fr-FR" sz="2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DE L’ECHANCIER</a:t>
            </a:r>
          </a:p>
        </p:txBody>
      </p:sp>
      <p:grpSp>
        <p:nvGrpSpPr>
          <p:cNvPr id="209" name="Shape 209"/>
          <p:cNvGrpSpPr/>
          <p:nvPr/>
        </p:nvGrpSpPr>
        <p:grpSpPr>
          <a:xfrm>
            <a:off x="4335319" y="2001806"/>
            <a:ext cx="5420345" cy="2845243"/>
            <a:chOff x="33027" y="177578"/>
            <a:chExt cx="5420345" cy="2845243"/>
          </a:xfrm>
        </p:grpSpPr>
        <p:sp>
          <p:nvSpPr>
            <p:cNvPr id="210" name="Shape 210"/>
            <p:cNvSpPr/>
            <p:nvPr/>
          </p:nvSpPr>
          <p:spPr>
            <a:xfrm rot="-5400000">
              <a:off x="-1082958" y="1642494"/>
              <a:ext cx="2496312" cy="26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 txBox="1"/>
            <p:nvPr/>
          </p:nvSpPr>
          <p:spPr>
            <a:xfrm rot="-5400000">
              <a:off x="-1082958" y="1642494"/>
              <a:ext cx="2496312" cy="26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233125" bIns="0" anchor="t" anchorCtr="0">
              <a:noAutofit/>
            </a:bodyPr>
            <a:lstStyle/>
            <a:p>
              <a:pPr marL="0" marR="0" lvl="0" indent="-11430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lang="fr-FR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Entrée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297368" y="526509"/>
              <a:ext cx="1316698" cy="2496312"/>
            </a:xfrm>
            <a:prstGeom prst="rect">
              <a:avLst/>
            </a:prstGeom>
            <a:solidFill>
              <a:srgbClr val="3EBAD1"/>
            </a:solidFill>
            <a:ln w="107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x="297368" y="526509"/>
              <a:ext cx="1316698" cy="24963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233125" rIns="99550" bIns="99550" anchor="t" anchorCtr="0">
              <a:noAutofit/>
            </a:bodyPr>
            <a:lstStyle/>
            <a:p>
              <a:pPr marL="57150" marR="0" lvl="1" indent="-571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Plan de </a:t>
              </a:r>
              <a:r>
                <a:rPr lang="fr-FR" sz="11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management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Charte de projet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Facteurs </a:t>
              </a:r>
              <a:r>
                <a:rPr lang="fr-FR" sz="11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environnementaux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Actifs organisationnels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3027" y="177578"/>
              <a:ext cx="528681" cy="52868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07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rot="-5400000">
              <a:off x="836694" y="1642494"/>
              <a:ext cx="2496312" cy="26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 txBox="1"/>
            <p:nvPr/>
          </p:nvSpPr>
          <p:spPr>
            <a:xfrm rot="-5400000">
              <a:off x="836694" y="1642494"/>
              <a:ext cx="2496312" cy="26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233125" bIns="0" anchor="t" anchorCtr="0">
              <a:noAutofit/>
            </a:bodyPr>
            <a:lstStyle/>
            <a:p>
              <a:pPr marL="0" marR="0" lvl="0" indent="-11430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lang="fr-FR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Outils et techniques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2217021" y="526509"/>
              <a:ext cx="1316698" cy="2496312"/>
            </a:xfrm>
            <a:prstGeom prst="rect">
              <a:avLst/>
            </a:prstGeom>
            <a:solidFill>
              <a:srgbClr val="3EBAD1"/>
            </a:solidFill>
            <a:ln w="107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2217021" y="526509"/>
              <a:ext cx="1316698" cy="24963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233125" rIns="99550" bIns="99550" anchor="t" anchorCtr="0">
              <a:noAutofit/>
            </a:bodyPr>
            <a:lstStyle/>
            <a:p>
              <a:pPr marL="57150" marR="0" lvl="1" indent="-571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jugement de l'expert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Techniques 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Réunions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1952680" y="177578"/>
              <a:ext cx="528681" cy="52868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07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 rot="-5400000">
              <a:off x="2756347" y="1642494"/>
              <a:ext cx="2496312" cy="26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 txBox="1"/>
            <p:nvPr/>
          </p:nvSpPr>
          <p:spPr>
            <a:xfrm rot="-5400000">
              <a:off x="2756347" y="1642494"/>
              <a:ext cx="2496312" cy="26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233125" bIns="0" anchor="t" anchorCtr="0">
              <a:noAutofit/>
            </a:bodyPr>
            <a:lstStyle/>
            <a:p>
              <a:pPr marL="0" marR="0" lvl="0" indent="-11430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lang="fr-FR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Sortie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4136674" y="526509"/>
              <a:ext cx="1316698" cy="2496312"/>
            </a:xfrm>
            <a:prstGeom prst="rect">
              <a:avLst/>
            </a:prstGeom>
            <a:solidFill>
              <a:srgbClr val="3EBAD1"/>
            </a:solidFill>
            <a:ln w="107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4136674" y="526509"/>
              <a:ext cx="1316698" cy="24963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233125" rIns="99550" bIns="99550" anchor="t" anchorCtr="0">
              <a:noAutofit/>
            </a:bodyPr>
            <a:lstStyle/>
            <a:p>
              <a:pPr marL="57150" marR="0" lvl="1" indent="-571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algorithme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Mise à jours des documents 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3872333" y="177578"/>
              <a:ext cx="528681" cy="52868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10999" r="-10999"/>
              </a:stretch>
            </a:blipFill>
            <a:ln w="107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5" name="Shape 225"/>
          <p:cNvGrpSpPr/>
          <p:nvPr/>
        </p:nvGrpSpPr>
        <p:grpSpPr>
          <a:xfrm>
            <a:off x="6096000" y="-88727"/>
            <a:ext cx="6096000" cy="773515"/>
            <a:chOff x="0" y="0"/>
            <a:chExt cx="8128000" cy="1031353"/>
          </a:xfrm>
        </p:grpSpPr>
        <p:sp>
          <p:nvSpPr>
            <p:cNvPr id="226" name="Shape 226"/>
            <p:cNvSpPr/>
            <p:nvPr/>
          </p:nvSpPr>
          <p:spPr>
            <a:xfrm>
              <a:off x="0" y="0"/>
              <a:ext cx="8128000" cy="1031353"/>
            </a:xfrm>
            <a:prstGeom prst="roundRect">
              <a:avLst>
                <a:gd name="adj" fmla="val 16667"/>
              </a:avLst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114300" algn="l" rtl="0">
                <a:spcBef>
                  <a:spcPts val="0"/>
                </a:spcBef>
                <a:buClr>
                  <a:schemeClr val="dk1"/>
                </a:buClr>
                <a:buSzPts val="1800"/>
                <a:buFont typeface="Corbel"/>
                <a:buNone/>
              </a:pP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7" name="Shape 227"/>
            <p:cNvSpPr txBox="1"/>
            <p:nvPr/>
          </p:nvSpPr>
          <p:spPr>
            <a:xfrm>
              <a:off x="50347" y="50347"/>
              <a:ext cx="8027305" cy="930660"/>
            </a:xfrm>
            <a:prstGeom prst="rect">
              <a:avLst/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2850" tIns="122850" rIns="122850" bIns="122850" anchor="ctr" anchorCtr="0">
              <a:noAutofit/>
            </a:bodyPr>
            <a:lstStyle/>
            <a:p>
              <a:pPr marL="0" marR="0" lvl="0" indent="-5119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6"/>
                <a:buFont typeface="Calibri"/>
                <a:buNone/>
              </a:pPr>
              <a:r>
                <a:rPr lang="fr-FR" sz="32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Échéancier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/>
              <a:t>Jalons </a:t>
            </a:r>
          </a:p>
        </p:txBody>
      </p:sp>
      <p:grpSp>
        <p:nvGrpSpPr>
          <p:cNvPr id="233" name="Shape 233"/>
          <p:cNvGrpSpPr/>
          <p:nvPr/>
        </p:nvGrpSpPr>
        <p:grpSpPr>
          <a:xfrm>
            <a:off x="2613974" y="1398997"/>
            <a:ext cx="9728462" cy="3667024"/>
            <a:chOff x="0" y="0"/>
            <a:chExt cx="9728462" cy="3667024"/>
          </a:xfrm>
        </p:grpSpPr>
        <p:sp>
          <p:nvSpPr>
            <p:cNvPr id="234" name="Shape 234"/>
            <p:cNvSpPr/>
            <p:nvPr/>
          </p:nvSpPr>
          <p:spPr>
            <a:xfrm>
              <a:off x="0" y="1100107"/>
              <a:ext cx="9728462" cy="1466810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CDE6E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404" y="0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2404" y="0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99550" rIns="99550" bIns="99550" anchor="b" anchorCtr="0">
              <a:noAutofit/>
            </a:bodyPr>
            <a:lstStyle/>
            <a:p>
              <a:pPr marL="0" marR="0" lvl="0" indent="-88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phase initiale 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519118" y="1650161"/>
              <a:ext cx="366702" cy="366702"/>
            </a:xfrm>
            <a:prstGeom prst="ellipse">
              <a:avLst/>
            </a:prstGeom>
            <a:solidFill>
              <a:srgbClr val="3EBAD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472540" y="2200214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1472540" y="2200214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99550" rIns="99550" bIns="99550" anchor="t" anchorCtr="0">
              <a:noAutofit/>
            </a:bodyPr>
            <a:lstStyle/>
            <a:p>
              <a:pPr marL="0" marR="0" lvl="0" indent="-88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phase Analyse</a:t>
              </a:r>
            </a:p>
          </p:txBody>
        </p:sp>
        <p:sp>
          <p:nvSpPr>
            <p:cNvPr id="240" name="Shape 240"/>
            <p:cNvSpPr/>
            <p:nvPr/>
          </p:nvSpPr>
          <p:spPr>
            <a:xfrm>
              <a:off x="1989253" y="1650161"/>
              <a:ext cx="366702" cy="366702"/>
            </a:xfrm>
            <a:prstGeom prst="ellipse">
              <a:avLst/>
            </a:prstGeom>
            <a:solidFill>
              <a:srgbClr val="3EBAD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942675" y="0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2942675" y="0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99550" rIns="99550" bIns="99550" anchor="b" anchorCtr="0">
              <a:noAutofit/>
            </a:bodyPr>
            <a:lstStyle/>
            <a:p>
              <a:pPr marL="0" marR="0" lvl="0" indent="-88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phase </a:t>
              </a:r>
              <a:r>
                <a:rPr lang="fr-FR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Développement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3459389" y="1650161"/>
              <a:ext cx="366702" cy="3667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412811" y="2200214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4412811" y="2200214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99550" rIns="99550" bIns="99550" anchor="t" anchorCtr="0">
              <a:noAutofit/>
            </a:bodyPr>
            <a:lstStyle/>
            <a:p>
              <a:pPr marL="0" marR="0" lvl="0" indent="-88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phase implémentation 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4929524" y="1650161"/>
              <a:ext cx="366702" cy="366702"/>
            </a:xfrm>
            <a:prstGeom prst="ellipse">
              <a:avLst/>
            </a:prstGeom>
            <a:solidFill>
              <a:srgbClr val="3EBAD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882947" y="0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5882947" y="0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99550" rIns="99550" bIns="99550" anchor="b" anchorCtr="0">
              <a:noAutofit/>
            </a:bodyPr>
            <a:lstStyle/>
            <a:p>
              <a:pPr marL="0" marR="0" lvl="0" indent="-88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phase test</a:t>
              </a:r>
            </a:p>
          </p:txBody>
        </p:sp>
        <p:sp>
          <p:nvSpPr>
            <p:cNvPr id="249" name="Shape 249"/>
            <p:cNvSpPr/>
            <p:nvPr/>
          </p:nvSpPr>
          <p:spPr>
            <a:xfrm>
              <a:off x="6399660" y="1650161"/>
              <a:ext cx="366702" cy="366702"/>
            </a:xfrm>
            <a:prstGeom prst="ellipse">
              <a:avLst/>
            </a:prstGeom>
            <a:solidFill>
              <a:srgbClr val="3EBAD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7353082" y="2200214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7353082" y="2200214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99550" rIns="99550" bIns="99550" anchor="t" anchorCtr="0">
              <a:noAutofit/>
            </a:bodyPr>
            <a:lstStyle/>
            <a:p>
              <a:pPr marL="0" marR="0" lvl="0" indent="-88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phase finale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7869796" y="1650161"/>
              <a:ext cx="366702" cy="366702"/>
            </a:xfrm>
            <a:prstGeom prst="ellipse">
              <a:avLst/>
            </a:prstGeom>
            <a:solidFill>
              <a:srgbClr val="3EBAD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252919" y="1352550"/>
            <a:ext cx="2785556" cy="43724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Répartitions des </a:t>
            </a:r>
            <a:r>
              <a:rPr lang="fr-FR"/>
              <a:t>tâches</a:t>
            </a:r>
            <a:r>
              <a:rPr lang="fr-FR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</a:p>
        </p:txBody>
      </p:sp>
      <p:pic>
        <p:nvPicPr>
          <p:cNvPr id="3" name="Image 2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9D1571D7-D7E7-4173-8476-ACDFF003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304" y="1706880"/>
            <a:ext cx="8144878" cy="40181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6CCE232-F382-4EC7-AA9B-71A9306E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9795"/>
            <a:ext cx="12192000" cy="36984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" name="Shape 266"/>
          <p:cNvGraphicFramePr/>
          <p:nvPr/>
        </p:nvGraphicFramePr>
        <p:xfrm>
          <a:off x="1119187" y="277868"/>
          <a:ext cx="9953600" cy="6302280"/>
        </p:xfrm>
        <a:graphic>
          <a:graphicData uri="http://schemas.openxmlformats.org/drawingml/2006/table">
            <a:tbl>
              <a:tblPr firstRow="1" bandRow="1">
                <a:noFill/>
                <a:tableStyleId>{A1D8FA67-3F9A-4BA7-A012-A207F7EA1B5E}</a:tableStyleId>
              </a:tblPr>
              <a:tblGrid>
                <a:gridCol w="80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PHASES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Tâches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Ressources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Durée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Etat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7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b="1" i="1" u="sng"/>
                        <a:t>Phase initiale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Recherche globale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Tout le monde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semaine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Validée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50">
                <a:tc row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b="1" i="1" u="sng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Phase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b="1" i="1" u="sng" dirty="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Analyse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Analyse et définition  périmètre du projet 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Tout le monde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jours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Validée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3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Charte de projet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Fatimetou + Kévin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2  semaines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3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Cahier de charge fonctionnel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Fatimetou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semaines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9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Management de risque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Kévin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semaine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1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Analyse des données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Aurélien + Roger + Dylan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4h30min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9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Création de la BDD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Mourad + Adèle + Imane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4h30min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69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Création de script de Générateur de Données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Roger + Dylan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8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Analyse de l’algo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Aurélien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 dirty="0"/>
                        <a:t>In </a:t>
                      </a:r>
                      <a:r>
                        <a:rPr lang="fr-FR" sz="1800" dirty="0" err="1"/>
                        <a:t>progress</a:t>
                      </a:r>
                      <a:endParaRPr lang="fr-FR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" name="Shape 271"/>
          <p:cNvGraphicFramePr/>
          <p:nvPr/>
        </p:nvGraphicFramePr>
        <p:xfrm>
          <a:off x="411636" y="1701961"/>
          <a:ext cx="11557250" cy="4766955"/>
        </p:xfrm>
        <a:graphic>
          <a:graphicData uri="http://schemas.openxmlformats.org/drawingml/2006/table">
            <a:tbl>
              <a:tblPr firstRow="1" bandRow="1">
                <a:noFill/>
                <a:tableStyleId>{A1D8FA67-3F9A-4BA7-A012-A207F7EA1B5E}</a:tableStyleId>
              </a:tblPr>
              <a:tblGrid>
                <a:gridCol w="210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PHASES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Tâches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Ressources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Durée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Etat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75">
                <a:tc row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b="1" i="1" u="sng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Phase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b="1" i="1" u="sng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Développement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Charte de projet (Correction 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Fatimetou + Adéle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2  semaines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In progress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Cahier de charge fonctionnel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Fatimetou + Adéle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1semaine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Faite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3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Budget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Fatimetou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semaine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2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Management de risque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Fatimetou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semaine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progress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1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Analyse des données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Aurélien + Roger + Dylan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4h30min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12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Création de la BDD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Mourad + Adèle + Imane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4h30min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progress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0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Création de script de Générateur de Données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Roger + Dylan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progress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3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Analyse de l’algo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Aurélien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In progress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Tâches par ressources </a:t>
            </a:r>
          </a:p>
        </p:txBody>
      </p:sp>
      <p:pic>
        <p:nvPicPr>
          <p:cNvPr id="3" name="Image 2" descr="Une image contenant ciel, texte&#10;&#10;Description générée avec un niveau de confiance très élevé">
            <a:extLst>
              <a:ext uri="{FF2B5EF4-FFF2-40B4-BE49-F238E27FC236}">
                <a16:creationId xmlns:a16="http://schemas.microsoft.com/office/drawing/2014/main" id="{A8C2D75D-F2CD-4866-BAA1-6D9C775A0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535" y="806245"/>
            <a:ext cx="7802721" cy="525042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25" y="167524"/>
            <a:ext cx="5656846" cy="6247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1436" y="109241"/>
            <a:ext cx="5464500" cy="6247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281">
            <a:extLst>
              <a:ext uri="{FF2B5EF4-FFF2-40B4-BE49-F238E27FC236}">
                <a16:creationId xmlns:a16="http://schemas.microsoft.com/office/drawing/2014/main" id="{B20970B6-3025-4D7E-B090-95DB8C69C6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110" y="58283"/>
            <a:ext cx="5656846" cy="6247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282">
            <a:extLst>
              <a:ext uri="{FF2B5EF4-FFF2-40B4-BE49-F238E27FC236}">
                <a16:creationId xmlns:a16="http://schemas.microsoft.com/office/drawing/2014/main" id="{02A7960E-9FD7-47A0-89FA-663FA14AE41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0421" y="0"/>
            <a:ext cx="5464500" cy="6247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0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Remerciement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1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</a:pPr>
            <a:r>
              <a:rPr lang="fr-FR" sz="2000" b="1" i="0" u="sng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Clients: 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Arial"/>
              <a:buChar char="•"/>
            </a:pPr>
            <a:r>
              <a:rPr lang="fr-FR" sz="2000" b="1" i="1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M. Pascal </a:t>
            </a:r>
            <a:r>
              <a:rPr lang="fr-FR" b="1" i="1" dirty="0">
                <a:solidFill>
                  <a:schemeClr val="dk1"/>
                </a:solidFill>
              </a:rPr>
              <a:t>DORÉ</a:t>
            </a:r>
            <a:r>
              <a:rPr lang="fr-FR" sz="2000" b="1" i="1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,</a:t>
            </a:r>
            <a:r>
              <a:rPr lang="fr-FR" sz="2000" b="1" i="1" u="none" strike="noStrike" cap="none" dirty="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 représentant de l’entreprise LEGRAND .</a:t>
            </a:r>
          </a:p>
          <a:p>
            <a:pPr marL="0" marR="0" lvl="0" indent="-127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fr-FR" sz="2000" b="1" i="0" u="sng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Encadrant: 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fr-FR" sz="2000" b="1" i="1" u="none" strike="noStrike" cap="none" dirty="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M. MOUHAMADOU ,</a:t>
            </a:r>
            <a:r>
              <a:rPr lang="fr-FR" sz="20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000" b="0" i="1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encadrant technique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fr-FR" sz="2000" b="1" i="1" u="none" strike="noStrike" cap="none" dirty="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M. DUROUSSEAU ,</a:t>
            </a:r>
            <a:r>
              <a:rPr lang="fr-FR" sz="20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000" b="0" i="1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encadrant technique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fr-FR" sz="2000" b="1" i="1" u="none" strike="noStrike" cap="none" dirty="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M. SOROLLA ,</a:t>
            </a:r>
            <a:r>
              <a:rPr lang="fr-FR" sz="20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000" b="0" i="1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encadrant technique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fr-FR" sz="2000" b="1" i="1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M. LARION Thierry , </a:t>
            </a:r>
            <a:r>
              <a:rPr lang="fr-FR" sz="2000" b="0" i="1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encadrant en gestion de projet.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48825"/>
            <a:ext cx="5930901" cy="610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136523"/>
            <a:ext cx="6026092" cy="6219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3908048" y="2977918"/>
            <a:ext cx="9000344" cy="523220"/>
          </a:xfrm>
          <a:prstGeom prst="rect">
            <a:avLst/>
          </a:prstGeom>
          <a:solidFill>
            <a:srgbClr val="EEAEB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fr-FR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Ecart en heure</a:t>
            </a:r>
          </a:p>
        </p:txBody>
      </p:sp>
      <p:graphicFrame>
        <p:nvGraphicFramePr>
          <p:cNvPr id="294" name="Shape 294"/>
          <p:cNvGraphicFramePr/>
          <p:nvPr/>
        </p:nvGraphicFramePr>
        <p:xfrm>
          <a:off x="3577866" y="1594568"/>
          <a:ext cx="8128000" cy="1280180"/>
        </p:xfrm>
        <a:graphic>
          <a:graphicData uri="http://schemas.openxmlformats.org/drawingml/2006/table">
            <a:tbl>
              <a:tblPr firstRow="1" bandRow="1">
                <a:noFill/>
                <a:tableStyleId>{82AF244E-E840-43F0-8C46-E33FE4C6B675}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dirty="0"/>
                        <a:t>Date de fin prévu: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20/10/2017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Date de fin réalisé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 dirty="0"/>
                        <a:t>27/10/2017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5" name="Shape 295"/>
          <p:cNvGraphicFramePr/>
          <p:nvPr/>
        </p:nvGraphicFramePr>
        <p:xfrm>
          <a:off x="3577866" y="3604328"/>
          <a:ext cx="8128000" cy="1320665"/>
        </p:xfrm>
        <a:graphic>
          <a:graphicData uri="http://schemas.openxmlformats.org/drawingml/2006/table">
            <a:tbl>
              <a:tblPr firstRow="1" bandRow="1">
                <a:noFill/>
                <a:tableStyleId>{82AF244E-E840-43F0-8C46-E33FE4C6B675}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0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dirty="0"/>
                        <a:t>Prévu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39heures.hommes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Réalisé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 dirty="0"/>
                        <a:t>45heures.hommes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Problèmes Rencontrés  </a:t>
            </a:r>
            <a:endParaRPr sz="3600" b="0" i="0" u="none" strike="noStrike" cap="none" dirty="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endParaRPr sz="36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306" name="Shape 306"/>
          <p:cNvGraphicFramePr/>
          <p:nvPr>
            <p:extLst>
              <p:ext uri="{D42A27DB-BD31-4B8C-83A1-F6EECF244321}">
                <p14:modId xmlns:p14="http://schemas.microsoft.com/office/powerpoint/2010/main" val="2284212649"/>
              </p:ext>
            </p:extLst>
          </p:nvPr>
        </p:nvGraphicFramePr>
        <p:xfrm>
          <a:off x="4305300" y="1578600"/>
          <a:ext cx="7361275" cy="3383845"/>
        </p:xfrm>
        <a:graphic>
          <a:graphicData uri="http://schemas.openxmlformats.org/drawingml/2006/table">
            <a:tbl>
              <a:tblPr firstRow="1" bandRow="1">
                <a:noFill/>
                <a:tableStyleId>{82AF244E-E840-43F0-8C46-E33FE4C6B675}</a:tableStyleId>
              </a:tblPr>
              <a:tblGrid>
                <a:gridCol w="436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Livrable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Date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Etat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Charte de projet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06/11/2017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Done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Script d’un simulateur de compteur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15/11/2017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coming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Algorithme_v1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10/12/2017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coming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Algorithme_v2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22/12/2017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coming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Document du projet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07/01/2018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coming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4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dirty="0"/>
                        <a:t>Présentation du prototype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19/01/2018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dirty="0"/>
                        <a:t>In </a:t>
                      </a:r>
                      <a:r>
                        <a:rPr lang="fr-FR" sz="1800" dirty="0" err="1"/>
                        <a:t>coming</a:t>
                      </a:r>
                      <a:endParaRPr lang="fr-FR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200"/>
              <a:buFont typeface="Corbel"/>
              <a:buNone/>
            </a:pPr>
            <a:r>
              <a:rPr lang="fr-FR" sz="32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 DE TRAVAUX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3885310" y="2903623"/>
            <a:ext cx="7315200" cy="31730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❖"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Analyse des consommations d’eau et électricité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❖"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Analyse des états (diagramme d’état)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❖"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Etude des lois de probabilité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450"/>
              </a:spcBef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13" name="Shape 313"/>
          <p:cNvGrpSpPr/>
          <p:nvPr/>
        </p:nvGrpSpPr>
        <p:grpSpPr>
          <a:xfrm>
            <a:off x="6096000" y="-88727"/>
            <a:ext cx="6096000" cy="773515"/>
            <a:chOff x="0" y="0"/>
            <a:chExt cx="8128000" cy="1031353"/>
          </a:xfrm>
        </p:grpSpPr>
        <p:sp>
          <p:nvSpPr>
            <p:cNvPr id="314" name="Shape 314"/>
            <p:cNvSpPr/>
            <p:nvPr/>
          </p:nvSpPr>
          <p:spPr>
            <a:xfrm>
              <a:off x="0" y="0"/>
              <a:ext cx="8128000" cy="1031353"/>
            </a:xfrm>
            <a:prstGeom prst="roundRect">
              <a:avLst>
                <a:gd name="adj" fmla="val 16667"/>
              </a:avLst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114300" algn="l" rtl="0">
                <a:spcBef>
                  <a:spcPts val="0"/>
                </a:spcBef>
                <a:buClr>
                  <a:schemeClr val="dk1"/>
                </a:buClr>
                <a:buSzPts val="1800"/>
                <a:buFont typeface="Corbel"/>
                <a:buNone/>
              </a:pP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5" name="Shape 315"/>
            <p:cNvSpPr txBox="1"/>
            <p:nvPr/>
          </p:nvSpPr>
          <p:spPr>
            <a:xfrm>
              <a:off x="50347" y="50347"/>
              <a:ext cx="8027305" cy="930660"/>
            </a:xfrm>
            <a:prstGeom prst="rect">
              <a:avLst/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2850" tIns="122850" rIns="122850" bIns="122850" anchor="ctr" anchorCtr="0">
              <a:noAutofit/>
            </a:bodyPr>
            <a:lstStyle/>
            <a:p>
              <a:pPr marL="0" marR="0" lvl="0" indent="-5119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6"/>
                <a:buFont typeface="Calibri"/>
                <a:buNone/>
              </a:pPr>
              <a:r>
                <a:rPr lang="fr-FR" sz="3225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TRAVAUX D’ANALYSE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85128" y="1298448"/>
            <a:ext cx="3843409" cy="32552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3495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700"/>
              <a:buFont typeface="Corbel"/>
              <a:buNone/>
            </a:pPr>
            <a:r>
              <a:rPr lang="fr-FR" sz="37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DE COMMUNICATION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orbel"/>
              <a:buNone/>
            </a:pPr>
            <a:r>
              <a:rPr lang="fr-FR"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DE COMMUNICATION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orbel"/>
              <a:buNone/>
            </a:pPr>
            <a:r>
              <a:rPr lang="fr-FR" sz="2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DE RISQUE</a:t>
            </a:r>
          </a:p>
        </p:txBody>
      </p:sp>
      <p:graphicFrame>
        <p:nvGraphicFramePr>
          <p:cNvPr id="342" name="Shape 342"/>
          <p:cNvGraphicFramePr/>
          <p:nvPr/>
        </p:nvGraphicFramePr>
        <p:xfrm>
          <a:off x="3695699" y="2286000"/>
          <a:ext cx="7705750" cy="3810100"/>
        </p:xfrm>
        <a:graphic>
          <a:graphicData uri="http://schemas.openxmlformats.org/drawingml/2006/table">
            <a:tbl>
              <a:tblPr firstRow="1" firstCol="1" bandRow="1">
                <a:noFill/>
                <a:tableStyleId>{82AF244E-E840-43F0-8C46-E33FE4C6B675}</a:tableStyleId>
              </a:tblPr>
              <a:tblGrid>
                <a:gridCol w="390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Risque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Probabilité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Gravité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Criticité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budget mal estimé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16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besoins sous-estimés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12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erreurs humaines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12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pertes de données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cahier de charge mal défini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6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délais irréalistes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6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peu ou pas de communication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12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cible mal préparée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8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pas d’accompagnement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6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méthodologie de gestion de projet inadapté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9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Perte de matériels 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16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Perte de clés de la salle de projet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/>
                        <a:t>2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3" name="Shape 343"/>
          <p:cNvSpPr/>
          <p:nvPr/>
        </p:nvSpPr>
        <p:spPr>
          <a:xfrm>
            <a:off x="3829050" y="1426946"/>
            <a:ext cx="7429500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fr-FR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Criticité = Probabilité d’occurrence X Gravité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Problèmes </a:t>
            </a:r>
          </a:p>
        </p:txBody>
      </p:sp>
      <p:graphicFrame>
        <p:nvGraphicFramePr>
          <p:cNvPr id="349" name="Shape 349"/>
          <p:cNvGraphicFramePr/>
          <p:nvPr/>
        </p:nvGraphicFramePr>
        <p:xfrm>
          <a:off x="3673641" y="1604211"/>
          <a:ext cx="7236100" cy="4707220"/>
        </p:xfrm>
        <a:graphic>
          <a:graphicData uri="http://schemas.openxmlformats.org/drawingml/2006/table">
            <a:tbl>
              <a:tblPr firstRow="1" bandRow="1">
                <a:noFill/>
                <a:tableStyleId>{82AF244E-E840-43F0-8C46-E33FE4C6B675}</a:tableStyleId>
              </a:tblPr>
              <a:tblGrid>
                <a:gridCol w="361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Difficultés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Solutions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Matériels défectueux 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PC personnels 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Difficulté d’accès internet 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un point d’accès wifi 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00">
                <a:tc>
                  <a:txBody>
                    <a:bodyPr/>
                    <a:lstStyle/>
                    <a:p>
                      <a:pPr marL="0" marR="0" lvl="0" indent="-1143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Choix des technologies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Conseils d’un expert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600">
                <a:tc>
                  <a:txBody>
                    <a:bodyPr/>
                    <a:lstStyle/>
                    <a:p>
                      <a:pPr marL="0" marR="0" lvl="0" indent="-1143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Planification des tâches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Attribution des tâches indépendantes en binôme ou trinôme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600">
                <a:tc>
                  <a:txBody>
                    <a:bodyPr/>
                    <a:lstStyle/>
                    <a:p>
                      <a:pPr marL="0" marR="0" lvl="0" indent="-1143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Mauvaise  interprétation de la phase d’analyse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Réunion avec les encadrants techniques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7194" y="3638549"/>
            <a:ext cx="4226775" cy="2813447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CONCLUSION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✓"/>
            </a:pPr>
            <a:r>
              <a:rPr lang="fr-FR" sz="20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Etat d’avancement : 30%.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✓"/>
            </a:pPr>
            <a:r>
              <a:rPr lang="fr-FR" sz="20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Usage de technologies étudiées en classe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20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✓"/>
            </a:pPr>
            <a:r>
              <a:rPr lang="fr-FR" sz="20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Réalisation : Phase de </a:t>
            </a:r>
            <a:r>
              <a:rPr lang="fr-FR" dirty="0"/>
              <a:t>pré projet</a:t>
            </a:r>
            <a:r>
              <a:rPr lang="fr-FR" sz="20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et phase de développement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✓"/>
            </a:pPr>
            <a:r>
              <a:rPr lang="fr-FR" sz="20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A venir : remise de l’application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" name="Shape 354">
            <a:extLst>
              <a:ext uri="{FF2B5EF4-FFF2-40B4-BE49-F238E27FC236}">
                <a16:creationId xmlns:a16="http://schemas.microsoft.com/office/drawing/2014/main" id="{EEE8DD01-287E-428C-8E6B-B6DDFBCBCB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7194" y="3647693"/>
            <a:ext cx="4226775" cy="28134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356">
            <a:extLst>
              <a:ext uri="{FF2B5EF4-FFF2-40B4-BE49-F238E27FC236}">
                <a16:creationId xmlns:a16="http://schemas.microsoft.com/office/drawing/2014/main" id="{9C7DB104-2FAF-4EB8-AB6C-B68B9F93CFCB}"/>
              </a:ext>
            </a:extLst>
          </p:cNvPr>
          <p:cNvSpPr txBox="1">
            <a:spLocks/>
          </p:cNvSpPr>
          <p:nvPr/>
        </p:nvSpPr>
        <p:spPr>
          <a:xfrm>
            <a:off x="3869268" y="873252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-182880">
              <a:spcBef>
                <a:spcPts val="0"/>
              </a:spcBef>
              <a:buFont typeface="Noto Sans Symbols"/>
              <a:buChar char="✓"/>
            </a:pPr>
            <a:r>
              <a:rPr lang="fr-FR"/>
              <a:t>Etat d’avancement : 30%.</a:t>
            </a:r>
          </a:p>
          <a:p>
            <a:pPr indent="-182880">
              <a:buFont typeface="Noto Sans Symbols"/>
              <a:buNone/>
            </a:pPr>
            <a:endParaRPr lang="fr-FR"/>
          </a:p>
          <a:p>
            <a:pPr indent="-182880">
              <a:buFont typeface="Noto Sans Symbols"/>
              <a:buChar char="✓"/>
            </a:pPr>
            <a:r>
              <a:rPr lang="fr-FR"/>
              <a:t> Usage de technologies étudiées en classe</a:t>
            </a:r>
          </a:p>
          <a:p>
            <a:pPr marL="0" indent="0">
              <a:buFont typeface="Noto Sans Symbols"/>
              <a:buNone/>
            </a:pPr>
            <a:r>
              <a:rPr lang="fr-FR"/>
              <a:t> </a:t>
            </a:r>
          </a:p>
          <a:p>
            <a:pPr indent="-182880">
              <a:buFont typeface="Noto Sans Symbols"/>
              <a:buChar char="✓"/>
            </a:pPr>
            <a:r>
              <a:rPr lang="fr-FR"/>
              <a:t>Réalisation : Phase de pré projet et phase de développement</a:t>
            </a:r>
          </a:p>
          <a:p>
            <a:pPr indent="-182880">
              <a:buFont typeface="Noto Sans Symbols"/>
              <a:buNone/>
            </a:pPr>
            <a:endParaRPr lang="fr-FR"/>
          </a:p>
          <a:p>
            <a:pPr indent="-182880">
              <a:buFont typeface="Noto Sans Symbols"/>
              <a:buChar char="✓"/>
            </a:pPr>
            <a:r>
              <a:rPr lang="fr-FR"/>
              <a:t> A venir : remise de l’application</a:t>
            </a:r>
          </a:p>
          <a:p>
            <a:pPr indent="-182880">
              <a:buFont typeface="Noto Sans Symbols"/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Plan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❑"/>
            </a:pPr>
            <a:r>
              <a:rPr lang="fr-FR" sz="2000" b="1" i="0" u="none" strike="noStrike" cap="none" dirty="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0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INTRODUCTION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❑"/>
            </a:pPr>
            <a:r>
              <a:rPr lang="fr-FR" sz="20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GENERALITES DU PROJET </a:t>
            </a:r>
          </a:p>
          <a:p>
            <a:pPr marL="685800" marR="0" lvl="1" indent="-18288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sz="18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	Contexte</a:t>
            </a:r>
          </a:p>
          <a:p>
            <a:pPr marL="685800" marR="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sz="18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     Concept Détaillé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❑"/>
            </a:pPr>
            <a:r>
              <a:rPr lang="fr-FR" sz="20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MANAGEMENT ET GESTION DE PROJET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sz="18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Méthodologie de projet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b="1" dirty="0">
                <a:solidFill>
                  <a:srgbClr val="000000"/>
                </a:solidFill>
              </a:rPr>
              <a:t>P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arties prenantes, rôles et responsabilités 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b="1" dirty="0">
                <a:solidFill>
                  <a:srgbClr val="0C0C0C"/>
                </a:solidFill>
              </a:rPr>
              <a:t>M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anagement du contenu  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b="1" dirty="0">
                <a:solidFill>
                  <a:srgbClr val="0C0C0C"/>
                </a:solidFill>
              </a:rPr>
              <a:t>M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anagement des travaux 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b="1" dirty="0">
                <a:solidFill>
                  <a:srgbClr val="0C0C0C"/>
                </a:solidFill>
              </a:rPr>
              <a:t>M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anagement de l'échéancier et gestion du planning   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b="1" dirty="0">
                <a:solidFill>
                  <a:srgbClr val="0C0C0C"/>
                </a:solidFill>
              </a:rPr>
              <a:t>M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anagement de la communication  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b="1" dirty="0">
                <a:solidFill>
                  <a:srgbClr val="0C0C0C"/>
                </a:solidFill>
              </a:rPr>
              <a:t>M</a:t>
            </a:r>
            <a:r>
              <a:rPr lang="fr-FR" sz="18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anagement des risques  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</a:pPr>
            <a:endParaRPr sz="1800" b="1" i="0" u="none" strike="noStrike" cap="none" dirty="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450"/>
              </a:spcBef>
              <a:buClr>
                <a:schemeClr val="accent1"/>
              </a:buClr>
              <a:buSzPts val="2000"/>
              <a:buFont typeface="Noto Sans Symbols"/>
              <a:buChar char="❑"/>
            </a:pPr>
            <a:r>
              <a:rPr lang="fr-FR" sz="2000" b="1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        CONCLUSION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200"/>
              <a:buFont typeface="Corbel"/>
              <a:buNone/>
            </a:pPr>
            <a:r>
              <a:rPr lang="fr-FR" sz="32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INTRODUCTION</a:t>
            </a:r>
          </a:p>
        </p:txBody>
      </p:sp>
      <p:pic>
        <p:nvPicPr>
          <p:cNvPr id="108" name="Shape 108" descr="Résultat de recherche d'images pour &quot;logo legrand&quot;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06813" y="712370"/>
            <a:ext cx="2762250" cy="1381125"/>
          </a:xfrm>
          <a:prstGeom prst="rect">
            <a:avLst/>
          </a:prstGeom>
          <a:noFill/>
          <a:ln>
            <a:noFill/>
          </a:ln>
          <a:effectLst>
            <a:outerShdw blurRad="520700" dist="152400" dir="5400000" algn="ctr" rotWithShape="0">
              <a:schemeClr val="dk1">
                <a:alpha val="0"/>
              </a:schemeClr>
            </a:outerShdw>
          </a:effectLst>
        </p:spPr>
      </p:pic>
      <p:sp>
        <p:nvSpPr>
          <p:cNvPr id="109" name="Shape 109"/>
          <p:cNvSpPr txBox="1"/>
          <p:nvPr/>
        </p:nvSpPr>
        <p:spPr>
          <a:xfrm>
            <a:off x="6469063" y="1123837"/>
            <a:ext cx="4395536" cy="47154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182880" marR="0" lvl="0" indent="-18288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Arial"/>
              <a:buChar char="•"/>
            </a:pPr>
            <a:r>
              <a:rPr lang="fr-FR" sz="2000" b="1" i="0" u="sng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Contexte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: détection de l’activité</a:t>
            </a:r>
          </a:p>
          <a:p>
            <a:pPr marL="0" marR="0" lvl="0" indent="-12651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None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</a:p>
          <a:p>
            <a:pPr marL="182880" marR="0" lvl="0" indent="-18288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Arial"/>
              <a:buChar char="•"/>
            </a:pPr>
            <a:r>
              <a:rPr lang="fr-FR" sz="2000" b="1" i="0" u="sng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Concept détaillé 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:recherche et développement</a:t>
            </a:r>
          </a:p>
          <a:p>
            <a:pPr marL="0" marR="0" lvl="0" indent="-126511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Arial"/>
              <a:buChar char="•"/>
            </a:pPr>
            <a:r>
              <a:rPr lang="fr-FR" sz="2000" b="1" i="0" u="sng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Périmètre</a:t>
            </a:r>
            <a:r>
              <a:rPr lang="fr-FR" sz="2000" b="1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logement, personne âgée, assistance</a:t>
            </a:r>
          </a:p>
          <a:p>
            <a:pPr marL="0" marR="0" lvl="0" indent="-126511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Arial"/>
              <a:buChar char="•"/>
            </a:pPr>
            <a:r>
              <a:rPr lang="fr-FR" sz="2000" b="1" i="0" u="sng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Groupe de travail</a:t>
            </a:r>
            <a:r>
              <a:rPr lang="fr-FR" sz="2000" b="1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:8 personnes </a:t>
            </a:r>
          </a:p>
          <a:p>
            <a:pPr marL="0" marR="0" lvl="0" indent="-126511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Arial"/>
              <a:buChar char="•"/>
            </a:pPr>
            <a:r>
              <a:rPr lang="fr-FR" sz="2000" b="1" i="0" u="sng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Date prévue de livraison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19 janvier 2018</a:t>
            </a:r>
          </a:p>
          <a:p>
            <a:pPr marL="182880" marR="0" lvl="0" indent="-18288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309391" algn="l" rtl="0">
              <a:lnSpc>
                <a:spcPct val="70000"/>
              </a:lnSpc>
              <a:spcBef>
                <a:spcPts val="1200"/>
              </a:spcBef>
              <a:buClr>
                <a:schemeClr val="dk1"/>
              </a:buClr>
              <a:buSzPts val="1992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86055" y="3616961"/>
            <a:ext cx="2762250" cy="90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orbel"/>
              <a:buNone/>
            </a:pPr>
            <a:r>
              <a:rPr lang="fr-FR" sz="28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PROBLEMATIQUE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❖"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Détecteur de mouvement dans un logement pour personne âgée</a:t>
            </a:r>
          </a:p>
          <a:p>
            <a:pPr marL="685800" marR="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 faible coût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 difficulté de maniabilité  des nouvelles technologies par les personnes âgées.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450"/>
              </a:spcBef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 descr="Une image contenant assis, objet  Description générée avec un niveau de confiance élevé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0263" y="3250159"/>
            <a:ext cx="237172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Solutions</a:t>
            </a: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956" y="3118444"/>
            <a:ext cx="2916942" cy="163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3856976" y="3686267"/>
            <a:ext cx="1631751" cy="1631751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l="-10999" r="-10999"/>
            </a:stretch>
          </a:blipFill>
          <a:ln w="107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25" name="Shape 125" descr="Résultat de recherche d'images pour &quot;logo legrand&quot;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3534824" y="2200761"/>
            <a:ext cx="2762400" cy="1381200"/>
          </a:xfrm>
          <a:prstGeom prst="rect">
            <a:avLst/>
          </a:prstGeom>
          <a:noFill/>
          <a:ln>
            <a:noFill/>
          </a:ln>
          <a:effectLst>
            <a:outerShdw blurRad="520700" dist="152400" dir="5400000" algn="ctr" rotWithShape="0">
              <a:schemeClr val="dk1">
                <a:alpha val="0"/>
              </a:schemeClr>
            </a:outerShdw>
          </a:effectLst>
        </p:spPr>
      </p:pic>
      <p:grpSp>
        <p:nvGrpSpPr>
          <p:cNvPr id="126" name="Shape 126"/>
          <p:cNvGrpSpPr/>
          <p:nvPr/>
        </p:nvGrpSpPr>
        <p:grpSpPr>
          <a:xfrm>
            <a:off x="9310711" y="1962848"/>
            <a:ext cx="1790831" cy="2632044"/>
            <a:chOff x="944279" y="-852129"/>
            <a:chExt cx="1790831" cy="2632044"/>
          </a:xfrm>
        </p:grpSpPr>
        <p:sp>
          <p:nvSpPr>
            <p:cNvPr id="127" name="Shape 127"/>
            <p:cNvSpPr/>
            <p:nvPr/>
          </p:nvSpPr>
          <p:spPr>
            <a:xfrm>
              <a:off x="944279" y="0"/>
              <a:ext cx="1790831" cy="17799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 txBox="1"/>
            <p:nvPr/>
          </p:nvSpPr>
          <p:spPr>
            <a:xfrm>
              <a:off x="944279" y="-852129"/>
              <a:ext cx="1790831" cy="17799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7475" tIns="157475" rIns="157475" bIns="157475" anchor="b" anchorCtr="0">
              <a:noAutofit/>
            </a:bodyPr>
            <a:lstStyle/>
            <a:p>
              <a:pPr marL="0" marR="0" lvl="0" indent="-3937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200"/>
                <a:buFont typeface="Corbel"/>
                <a:buNone/>
              </a:pPr>
              <a:r>
                <a:rPr lang="fr-FR" sz="6200" b="1" i="0" u="none" strike="noStrike" cap="none" dirty="0">
                  <a:solidFill>
                    <a:schemeClr val="accent1"/>
                  </a:solidFill>
                  <a:latin typeface="Corbel"/>
                  <a:ea typeface="Corbel"/>
                  <a:cs typeface="Corbel"/>
                  <a:sym typeface="Corbel"/>
                </a:rPr>
                <a:t>????</a:t>
              </a:r>
            </a:p>
          </p:txBody>
        </p:sp>
      </p:grpSp>
      <p:grpSp>
        <p:nvGrpSpPr>
          <p:cNvPr id="129" name="Shape 129"/>
          <p:cNvGrpSpPr/>
          <p:nvPr/>
        </p:nvGrpSpPr>
        <p:grpSpPr>
          <a:xfrm rot="7991987">
            <a:off x="6040871" y="3301233"/>
            <a:ext cx="699429" cy="699429"/>
            <a:chOff x="2446235" y="3090016"/>
            <a:chExt cx="699429" cy="699429"/>
          </a:xfrm>
        </p:grpSpPr>
        <p:sp>
          <p:nvSpPr>
            <p:cNvPr id="130" name="Shape 130"/>
            <p:cNvSpPr/>
            <p:nvPr/>
          </p:nvSpPr>
          <p:spPr>
            <a:xfrm rot="-8100000">
              <a:off x="2578043" y="3163066"/>
              <a:ext cx="435814" cy="55332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DD7E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 txBox="1"/>
            <p:nvPr/>
          </p:nvSpPr>
          <p:spPr>
            <a:xfrm rot="2700000">
              <a:off x="2689640" y="3319957"/>
              <a:ext cx="305070" cy="331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-1333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orbel"/>
                <a:buNone/>
              </a:pPr>
              <a:endParaRPr sz="21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Solution proposée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7656" y="1914375"/>
            <a:ext cx="6941954" cy="431573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3833501" y="491170"/>
            <a:ext cx="4524997" cy="17543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Noto Sans Symbols"/>
              <a:buChar char="✓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Eco-compteur ⬄ Algorithme de récupération des données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Noto Sans Symbols"/>
              <a:buChar char="✓"/>
            </a:pPr>
            <a:r>
              <a:rPr lang="fr-FR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Détecteur ⬄ Algorithme de détection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Noto Sans Symbols"/>
              <a:buChar char="✓"/>
            </a:pPr>
            <a:r>
              <a:rPr lang="fr-FR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Alerte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Solution proposée</a:t>
            </a:r>
          </a:p>
        </p:txBody>
      </p:sp>
      <p:sp>
        <p:nvSpPr>
          <p:cNvPr id="144" name="Shape 144"/>
          <p:cNvSpPr/>
          <p:nvPr/>
        </p:nvSpPr>
        <p:spPr>
          <a:xfrm>
            <a:off x="3267483" y="720834"/>
            <a:ext cx="7371942" cy="1384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Etablir un algorithme permettant de détecter une anomalie comportementale de la personne âgée.</a:t>
            </a:r>
          </a:p>
        </p:txBody>
      </p:sp>
      <p:graphicFrame>
        <p:nvGraphicFramePr>
          <p:cNvPr id="146" name="Shape 146"/>
          <p:cNvGraphicFramePr/>
          <p:nvPr>
            <p:extLst>
              <p:ext uri="{D42A27DB-BD31-4B8C-83A1-F6EECF244321}">
                <p14:modId xmlns:p14="http://schemas.microsoft.com/office/powerpoint/2010/main" val="1922184589"/>
              </p:ext>
            </p:extLst>
          </p:nvPr>
        </p:nvGraphicFramePr>
        <p:xfrm>
          <a:off x="3505200" y="4162426"/>
          <a:ext cx="3619500" cy="1413555"/>
        </p:xfrm>
        <a:graphic>
          <a:graphicData uri="http://schemas.openxmlformats.org/drawingml/2006/table">
            <a:tbl>
              <a:tblPr firstRow="1" firstCol="1" bandRow="1">
                <a:noFill/>
                <a:tableStyleId>{82AF244E-E840-43F0-8C46-E33FE4C6B675}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Fonctions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Définitions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Critères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FS1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Détecter la présence 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obligatoire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5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FS2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Collecter des informations 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obligatoire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FS3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/>
                        <a:t>Envoyer des alertes à l’utilisateur 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 dirty="0" err="1"/>
                        <a:t>obligatoie</a:t>
                      </a:r>
                      <a:endParaRPr lang="fr-FR" sz="1100" u="none" strike="noStrike" cap="none" dirty="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br>
              <a:rPr lang="fr-FR" sz="36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fr-FR" sz="28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DE PROJET 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869268" y="864107"/>
            <a:ext cx="7315200" cy="52604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❖"/>
            </a:pPr>
            <a:r>
              <a:rPr lang="fr-FR" b="1" u="sng" dirty="0"/>
              <a:t>MÉTHODE</a:t>
            </a:r>
            <a:r>
              <a:rPr lang="fr-FR" sz="2000" b="1" i="0" u="sng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000" b="1" i="1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: CLASSIQUE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1" i="1" u="none" strike="noStrike" cap="none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❖"/>
            </a:pPr>
            <a:r>
              <a:rPr lang="fr-FR" sz="2000" b="1" i="1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Cycle en  V : </a:t>
            </a:r>
          </a:p>
          <a:p>
            <a:pPr marL="685800" marR="0" lvl="1" indent="-18288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✓"/>
            </a:pPr>
            <a:r>
              <a:rPr lang="fr-FR" sz="1800" b="1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  <a:r>
              <a:rPr lang="fr-FR" sz="1800" b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Productif, plus réactif et limites les retours </a:t>
            </a:r>
          </a:p>
          <a:p>
            <a:pPr marL="685800" marR="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✓"/>
            </a:pPr>
            <a:r>
              <a:rPr lang="fr-FR" sz="18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    La technologie n’est pas totalement maîtrisée</a:t>
            </a:r>
          </a:p>
        </p:txBody>
      </p:sp>
      <p:grpSp>
        <p:nvGrpSpPr>
          <p:cNvPr id="153" name="Shape 153"/>
          <p:cNvGrpSpPr/>
          <p:nvPr/>
        </p:nvGrpSpPr>
        <p:grpSpPr>
          <a:xfrm>
            <a:off x="6096000" y="-88727"/>
            <a:ext cx="6096000" cy="773515"/>
            <a:chOff x="0" y="0"/>
            <a:chExt cx="8128000" cy="1031353"/>
          </a:xfrm>
        </p:grpSpPr>
        <p:sp>
          <p:nvSpPr>
            <p:cNvPr id="154" name="Shape 154"/>
            <p:cNvSpPr/>
            <p:nvPr/>
          </p:nvSpPr>
          <p:spPr>
            <a:xfrm>
              <a:off x="0" y="0"/>
              <a:ext cx="8128000" cy="1031353"/>
            </a:xfrm>
            <a:prstGeom prst="roundRect">
              <a:avLst>
                <a:gd name="adj" fmla="val 16667"/>
              </a:avLst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114300" algn="l" rtl="0">
                <a:spcBef>
                  <a:spcPts val="0"/>
                </a:spcBef>
                <a:buClr>
                  <a:schemeClr val="dk1"/>
                </a:buClr>
                <a:buSzPts val="1800"/>
                <a:buFont typeface="Corbel"/>
                <a:buNone/>
              </a:pPr>
              <a:endParaRPr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50347" y="50347"/>
              <a:ext cx="8027305" cy="930660"/>
            </a:xfrm>
            <a:prstGeom prst="rect">
              <a:avLst/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2850" tIns="122850" rIns="122850" bIns="122850" anchor="ctr" anchorCtr="0">
              <a:noAutofit/>
            </a:bodyPr>
            <a:lstStyle/>
            <a:p>
              <a:pPr marL="0" marR="0" lvl="0" indent="-5119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6"/>
                <a:buFont typeface="Calibri"/>
                <a:buNone/>
              </a:pPr>
              <a:r>
                <a:rPr lang="fr-FR" sz="3225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MÉTHODOLOGIE DE PROJET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Microsoft Office PowerPoint</Application>
  <PresentationFormat>Grand écran</PresentationFormat>
  <Paragraphs>330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29</vt:i4>
      </vt:variant>
    </vt:vector>
  </HeadingPairs>
  <TitlesOfParts>
    <vt:vector size="38" baseType="lpstr">
      <vt:lpstr>Noto Sans Symbols</vt:lpstr>
      <vt:lpstr>Courier New</vt:lpstr>
      <vt:lpstr>Corbel</vt:lpstr>
      <vt:lpstr>Arial</vt:lpstr>
      <vt:lpstr>Calibri Light</vt:lpstr>
      <vt:lpstr>Calibri</vt:lpstr>
      <vt:lpstr>Cadre</vt:lpstr>
      <vt:lpstr>Conception personnalisée</vt:lpstr>
      <vt:lpstr>1_Conception personnalisée</vt:lpstr>
      <vt:lpstr>Détecteur d’activité dans un logement  Projet N°: 242</vt:lpstr>
      <vt:lpstr>Remerciement</vt:lpstr>
      <vt:lpstr>Plan</vt:lpstr>
      <vt:lpstr>INTRODUCTION</vt:lpstr>
      <vt:lpstr>PROBLEMATIQUE</vt:lpstr>
      <vt:lpstr>Solutions</vt:lpstr>
      <vt:lpstr>Solution proposée</vt:lpstr>
      <vt:lpstr>Solution proposée</vt:lpstr>
      <vt:lpstr> MANAGEMENT DE PROJET </vt:lpstr>
      <vt:lpstr>MANAGEMENT DE PROJET</vt:lpstr>
      <vt:lpstr>MANAGEMENT DE PROJET</vt:lpstr>
      <vt:lpstr>MANAGEMENT DE L’ECHANCIER</vt:lpstr>
      <vt:lpstr>Jalons </vt:lpstr>
      <vt:lpstr>Répartitions des tâches </vt:lpstr>
      <vt:lpstr>Présentation PowerPoint</vt:lpstr>
      <vt:lpstr>Présentation PowerPoint</vt:lpstr>
      <vt:lpstr>Présentation PowerPoint</vt:lpstr>
      <vt:lpstr>Tâches par ressources </vt:lpstr>
      <vt:lpstr>Présentation PowerPoint</vt:lpstr>
      <vt:lpstr>Présentation PowerPoint</vt:lpstr>
      <vt:lpstr>Présentation PowerPoint</vt:lpstr>
      <vt:lpstr>Problèmes Rencontrés  </vt:lpstr>
      <vt:lpstr>Présentation PowerPoint</vt:lpstr>
      <vt:lpstr>MANAGEMENT  DE TRAVAUX</vt:lpstr>
      <vt:lpstr>MANAGEMENT DE COMMUNICATION</vt:lpstr>
      <vt:lpstr>MANAGEMENT DE COMMUNICATION</vt:lpstr>
      <vt:lpstr>MANAGEMENT DE RISQUE</vt:lpstr>
      <vt:lpstr>Problèmes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Détecteur d’activité dans un logement  Projet N°: 242</dc:title>
  <dc:creator>Fatimetou</dc:creator>
  <cp:lastModifiedBy>Fatimetou</cp:lastModifiedBy>
  <cp:revision>21</cp:revision>
  <dcterms:modified xsi:type="dcterms:W3CDTF">2017-12-07T05:50:35Z</dcterms:modified>
</cp:coreProperties>
</file>