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2AF244E-E840-43F0-8C46-E33FE4C6B675}">
  <a:tblStyle styleId="{82AF244E-E840-43F0-8C46-E33FE4C6B67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AA52A5-325C-4DCA-A7C8-DB2F5CE8AF29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F3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F3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D8FA67-3F9A-4BA7-A012-A207F7EA1B5E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ts val="5900"/>
              <a:buFont typeface="Corbel"/>
              <a:buNone/>
              <a:defRPr sz="5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  <a:defRPr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182880" marR="0" lvl="0" indent="-55879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685800" marR="0" lvl="1" indent="-685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143000" marR="0" lvl="2" indent="-812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600200" marR="0" lvl="3" indent="-9398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57400" marR="0" lvl="4" indent="-93979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fr-FR" sz="12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90624" y="1298448"/>
            <a:ext cx="7194423" cy="2540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ts val="5400"/>
              <a:buFont typeface="Corbel"/>
              <a:buNone/>
            </a:pPr>
            <a:r>
              <a:rPr lang="fr-FR" sz="5400" b="0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Détecteur d’activité dans un logement </a:t>
            </a:r>
            <a:br>
              <a:rPr lang="fr-FR" sz="5400" b="0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5400" b="0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Projet N°: 242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100015" y="4553712"/>
            <a:ext cx="2643310" cy="10309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200"/>
              <a:buFont typeface="Arial"/>
              <a:buChar char="•"/>
            </a:pPr>
            <a:r>
              <a:rPr lang="fr-FR" sz="2200" b="0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0015" y="3810000"/>
            <a:ext cx="3657600" cy="37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580"/>
              <a:buFont typeface="Arial"/>
              <a:buChar char="•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Rédigé et présenté par: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8211497" y="4315574"/>
            <a:ext cx="1149124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 l’API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648075" y="951488"/>
            <a:ext cx="7693694" cy="5308037"/>
            <a:chOff x="0" y="0"/>
            <a:chExt cx="8633431" cy="4048226"/>
          </a:xfrm>
        </p:grpSpPr>
        <p:sp>
          <p:nvSpPr>
            <p:cNvPr id="163" name="Shape 163"/>
            <p:cNvSpPr/>
            <p:nvPr/>
          </p:nvSpPr>
          <p:spPr>
            <a:xfrm>
              <a:off x="4317976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flipH="1">
              <a:off x="1815788" y="31816"/>
              <a:ext cx="2424943" cy="401641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107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139053" y="6840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Analyse des besoins 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2531958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Spécification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85818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3259464" y="1954302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Conception détaillée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3847824" y="269086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Codage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4518061" y="1956029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unitaire 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4910966" y="1298950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d’intégration 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5303873" y="643595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 de validation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29546" y="93748"/>
              <a:ext cx="785813" cy="3905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AA100"/>
                </a:gs>
                <a:gs pos="80000">
                  <a:srgbClr val="A0D300"/>
                </a:gs>
                <a:gs pos="100000">
                  <a:srgbClr val="A4D800"/>
                </a:gs>
              </a:gsLst>
              <a:lin ang="16200000" scaled="0"/>
            </a:gradFill>
            <a:ln w="9525" cap="flat" cmpd="sng">
              <a:solidFill>
                <a:srgbClr val="96BF0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Recette ou livraison </a:t>
              </a:r>
            </a:p>
          </p:txBody>
        </p:sp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98471" y="2595765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6770284" y="188969"/>
              <a:ext cx="989054" cy="256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MAP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399924" y="2035609"/>
              <a:ext cx="1562604" cy="2747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Design applicative deL’API</a:t>
              </a: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1115244" y="1447135"/>
              <a:ext cx="1322207" cy="274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Définir l’algorithme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6337367" y="678240"/>
              <a:ext cx="1307693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Système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6018482" y="1386604"/>
              <a:ext cx="1400311" cy="4138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Intégration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7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</a:t>
              </a:r>
            </a:p>
          </p:txBody>
        </p:sp>
        <p:pic>
          <p:nvPicPr>
            <p:cNvPr id="180" name="Shape 1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2296" y="751771"/>
              <a:ext cx="2109399" cy="317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0" y="77438"/>
              <a:ext cx="1816765" cy="658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1381" y="1861708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7720" y="1887233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Shape 1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8503" y="1187164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Shape 1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96063" y="60043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9720" y="45802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/>
            <p:nvPr/>
          </p:nvSpPr>
          <p:spPr>
            <a:xfrm>
              <a:off x="420025" y="2585363"/>
              <a:ext cx="2111933" cy="433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Développement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947128" y="2647234"/>
              <a:ext cx="1389265" cy="4349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Validation</a:t>
              </a:r>
            </a:p>
          </p:txBody>
        </p:sp>
        <p:pic>
          <p:nvPicPr>
            <p:cNvPr id="190" name="Shape 1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9275" y="1230517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0596" y="568310"/>
              <a:ext cx="3093711" cy="53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38436" y="2016775"/>
              <a:ext cx="1542423" cy="3170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Shape 19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94" name="Shape 19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 descr="http://www.cap-leads.com/wp-content/uploads/2015/02/Fotolia_69464288_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9746" y="825925"/>
            <a:ext cx="4226495" cy="3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</a:t>
            </a:r>
          </a:p>
        </p:txBody>
      </p:sp>
      <p:graphicFrame>
        <p:nvGraphicFramePr>
          <p:cNvPr id="202" name="Shape 202"/>
          <p:cNvGraphicFramePr/>
          <p:nvPr/>
        </p:nvGraphicFramePr>
        <p:xfrm>
          <a:off x="4514851" y="3647598"/>
          <a:ext cx="7067550" cy="2509380"/>
        </p:xfrm>
        <a:graphic>
          <a:graphicData uri="http://schemas.openxmlformats.org/drawingml/2006/table">
            <a:tbl>
              <a:tblPr firstRow="1" bandRow="1">
                <a:noFill/>
                <a:tableStyleId>{2CAA52A5-325C-4DCA-A7C8-DB2F5CE8AF29}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u="none" strike="noStrike" cap="none"/>
                        <a:t>Réunion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Objectif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03/10/2017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projet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11/10/2017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Définir le besoin du client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20/10/2017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Récap sur le développement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Shape 203"/>
          <p:cNvSpPr/>
          <p:nvPr/>
        </p:nvSpPr>
        <p:spPr>
          <a:xfrm>
            <a:off x="7825291" y="1062716"/>
            <a:ext cx="294748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02919" marR="0" lvl="1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orbel"/>
              <a:buNone/>
            </a:pPr>
            <a:endParaRPr sz="1800" b="1" i="1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fr-FR" sz="1800" b="1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Réunions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L’ECHANCIER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4335319" y="2001806"/>
            <a:ext cx="5420345" cy="2845243"/>
            <a:chOff x="33027" y="177578"/>
            <a:chExt cx="5420345" cy="2845243"/>
          </a:xfrm>
        </p:grpSpPr>
        <p:sp>
          <p:nvSpPr>
            <p:cNvPr id="210" name="Shape 210"/>
            <p:cNvSpPr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 rot="-5400000">
              <a:off x="-1082958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Entrée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97368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Plan de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management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Charte de projet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Facteurs </a:t>
              </a: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environnementaux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Actifs organisationnels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3027" y="177578"/>
              <a:ext cx="528681" cy="5286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 txBox="1"/>
            <p:nvPr/>
          </p:nvSpPr>
          <p:spPr>
            <a:xfrm rot="-5400000">
              <a:off x="836694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Outils et techniques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217021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jugement de l'expert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Techniques 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Réunions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952680" y="177578"/>
              <a:ext cx="528681" cy="5286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 rot="-5400000">
              <a:off x="2756347" y="1642494"/>
              <a:ext cx="2496312" cy="264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233125" bIns="0" anchor="t" anchorCtr="0">
              <a:noAutofit/>
            </a:bodyPr>
            <a:lstStyle/>
            <a:p>
              <a:pPr marL="0" marR="0" lvl="0" indent="-11430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rPr lang="fr-FR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Sortie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solidFill>
              <a:srgbClr val="3EBAD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4136674" y="526509"/>
              <a:ext cx="1316698" cy="2496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233125" rIns="99550" bIns="99550" anchor="t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algorithme</a:t>
              </a: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orbel"/>
                <a:buChar char="•"/>
              </a:pPr>
              <a:r>
                <a:rPr lang="fr-FR" sz="1100" b="0" i="0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Mise à jours des documents 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72333" y="177578"/>
              <a:ext cx="528681" cy="52868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0999" r="-10999"/>
              </a:stretch>
            </a:blipFill>
            <a:ln w="107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226" name="Shape 226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Échéancier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/>
              <a:t>Jalons 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613974" y="1398997"/>
            <a:ext cx="9728462" cy="3667024"/>
            <a:chOff x="0" y="0"/>
            <a:chExt cx="9728462" cy="3667024"/>
          </a:xfrm>
        </p:grpSpPr>
        <p:sp>
          <p:nvSpPr>
            <p:cNvPr id="234" name="Shape 234"/>
            <p:cNvSpPr/>
            <p:nvPr/>
          </p:nvSpPr>
          <p:spPr>
            <a:xfrm>
              <a:off x="0" y="1100107"/>
              <a:ext cx="9728462" cy="146681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CDE6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404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initiale 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519118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472540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Analyse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989253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942675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</a:t>
              </a:r>
              <a:r>
                <a:rPr lang="fr-FR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Développement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459389" y="1650161"/>
              <a:ext cx="366702" cy="366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412811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implémentation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929524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5882947" y="0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b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test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6399660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7353082" y="2200214"/>
              <a:ext cx="1400129" cy="14668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550" tIns="99550" rIns="99550" bIns="99550" anchor="t" anchorCtr="0">
              <a:noAutofit/>
            </a:bodyPr>
            <a:lstStyle/>
            <a:p>
              <a:pPr marL="0" marR="0" lvl="0" indent="-889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rbel"/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phase finale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869796" y="1650161"/>
              <a:ext cx="366702" cy="366702"/>
            </a:xfrm>
            <a:prstGeom prst="ellipse">
              <a:avLst/>
            </a:prstGeom>
            <a:solidFill>
              <a:srgbClr val="3EBAD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52919" y="1352550"/>
            <a:ext cx="2785556" cy="4372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Répartitions des </a:t>
            </a:r>
            <a:r>
              <a:rPr lang="fr-FR"/>
              <a:t>tâches</a:t>
            </a: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</p:txBody>
      </p:sp>
      <p:pic>
        <p:nvPicPr>
          <p:cNvPr id="3" name="Image 2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D1571D7-D7E7-4173-8476-ACDFF003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04" y="1706880"/>
            <a:ext cx="8144878" cy="4018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6CCE232-F382-4EC7-AA9B-71A9306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9795"/>
            <a:ext cx="12192000" cy="3698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Shape 266"/>
          <p:cNvGraphicFramePr/>
          <p:nvPr/>
        </p:nvGraphicFramePr>
        <p:xfrm>
          <a:off x="1119187" y="277868"/>
          <a:ext cx="9953600" cy="6302280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80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/>
                        <a:t>Phase initiale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Recherche globale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50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Analyse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et définition  périmètre du projet 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Tout le monde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jours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Validée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 + 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 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Kévin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9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Shape 271"/>
          <p:cNvGraphicFramePr/>
          <p:nvPr/>
        </p:nvGraphicFramePr>
        <p:xfrm>
          <a:off x="411636" y="1701961"/>
          <a:ext cx="11557250" cy="4766955"/>
        </p:xfrm>
        <a:graphic>
          <a:graphicData uri="http://schemas.openxmlformats.org/drawingml/2006/table">
            <a:tbl>
              <a:tblPr firstRow="1" bandRow="1">
                <a:noFill/>
                <a:tableStyleId>{A1D8FA67-3F9A-4BA7-A012-A207F7EA1B5E}</a:tableStyleId>
              </a:tblPr>
              <a:tblGrid>
                <a:gridCol w="21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PHASES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Tâches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Ressources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Durée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75">
                <a:tc row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Phase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 b="1" i="1" u="sng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Développement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Charte de projet (Correction 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  semaines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Cahier de charge fonctionnel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Fatimetou + Adéle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Budget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En progression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Management de risque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Fatimetou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 semaine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des données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 + 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Fait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la BDD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Mourad + Adèle + Imane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4h30min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Création de script de Générateur de Données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Roger + Dylan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Analyse de l’algo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Aurélien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In progress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Tâches par ressources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5" y="167524"/>
            <a:ext cx="5656846" cy="62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436" y="109241"/>
            <a:ext cx="5464500" cy="624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0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Remerciement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1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</a:pPr>
            <a:r>
              <a:rPr lang="fr-FR" sz="2000" b="1" i="0" u="sng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Clients: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Arial"/>
              <a:buChar char="•"/>
            </a:pPr>
            <a:r>
              <a:rPr lang="fr-FR" sz="2000" b="1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Pascal </a:t>
            </a:r>
            <a:r>
              <a:rPr lang="fr-FR" b="1" i="1">
                <a:solidFill>
                  <a:schemeClr val="dk1"/>
                </a:solidFill>
              </a:rPr>
              <a:t>DORÉ</a:t>
            </a:r>
            <a:r>
              <a:rPr lang="fr-FR" sz="2000" b="1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,</a:t>
            </a:r>
            <a:r>
              <a:rPr lang="fr-FR" sz="2000" b="1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 représentant de l’entreprise LEGRAND 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fr-FR" sz="2000" b="1" i="0" u="sng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Encadrant: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MOUHAMADOU ,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DUROUSSEAU ,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M. SOROLLA ,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technique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fr-FR" sz="2000" b="1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M. LARION Thierry , </a:t>
            </a:r>
            <a:r>
              <a:rPr lang="fr-FR" sz="20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encadrant en gestion de projet.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8825"/>
            <a:ext cx="5930901" cy="610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6523"/>
            <a:ext cx="6026092" cy="621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908048" y="2977918"/>
            <a:ext cx="9000344" cy="523220"/>
          </a:xfrm>
          <a:prstGeom prst="rect">
            <a:avLst/>
          </a:prstGeom>
          <a:solidFill>
            <a:srgbClr val="EEAEB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Ecart en heure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x="3577866" y="15945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prévu: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20/10/2017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 de fin 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27/10/2017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5" name="Shape 295"/>
          <p:cNvGraphicFramePr/>
          <p:nvPr/>
        </p:nvGraphicFramePr>
        <p:xfrm>
          <a:off x="3577866" y="360432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Prévu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39heures.hommes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Réalisé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45heures.hommes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endParaRPr sz="36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06" name="Shape 306"/>
          <p:cNvGraphicFramePr/>
          <p:nvPr/>
        </p:nvGraphicFramePr>
        <p:xfrm>
          <a:off x="4305300" y="12573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Livrable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Etat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Charte de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06/11/2017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Done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Script d’un simulateur de compteur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15/11/2017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10/12/2017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Algorithme_v2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22/12/2017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Document du projet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07/01/2018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Présentation du prototype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19/01/2018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In coming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 DE TRAVAUX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885310" y="2903623"/>
            <a:ext cx="7315200" cy="3173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consommations d’eau et électricité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Analyse des états (diagramme d’état)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Etude des lois de probabilité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13" name="Shape 31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TRAVAUX D’ANALYSE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5120640" y="4090151"/>
            <a:ext cx="3371946" cy="19997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27" name="Shape 327" descr="http://www.freeiconspng.com/uploads/slack-icon-10.png"/>
          <p:cNvPicPr preferRelativeResize="0"/>
          <p:nvPr/>
        </p:nvPicPr>
        <p:blipFill rotWithShape="1">
          <a:blip r:embed="rId3">
            <a:alphaModFix/>
          </a:blip>
          <a:srcRect t="3901" r="1" b="1195"/>
          <a:stretch/>
        </p:blipFill>
        <p:spPr>
          <a:xfrm>
            <a:off x="6111655" y="2037014"/>
            <a:ext cx="2492479" cy="236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 descr="http://www.freeiconspng.com/uploads/mobile-phone--10-free-icons-icon-search-engine-28.png"/>
          <p:cNvPicPr preferRelativeResize="0"/>
          <p:nvPr/>
        </p:nvPicPr>
        <p:blipFill rotWithShape="1">
          <a:blip r:embed="rId4">
            <a:alphaModFix/>
          </a:blip>
          <a:srcRect r="15477" b="-2"/>
          <a:stretch/>
        </p:blipFill>
        <p:spPr>
          <a:xfrm>
            <a:off x="8647719" y="2729566"/>
            <a:ext cx="2840191" cy="336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 descr="https://upload.wikimedia.org/wikipedia/commons/2/26/Electronic.mail.png"/>
          <p:cNvPicPr preferRelativeResize="0"/>
          <p:nvPr/>
        </p:nvPicPr>
        <p:blipFill rotWithShape="1">
          <a:blip r:embed="rId5">
            <a:alphaModFix/>
          </a:blip>
          <a:srcRect t="9417" r="2" b="30662"/>
          <a:stretch/>
        </p:blipFill>
        <p:spPr>
          <a:xfrm>
            <a:off x="8630695" y="758951"/>
            <a:ext cx="2849303" cy="183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 descr="Résultat de recherche d'images pour &quot;projeqtor&quot;"/>
          <p:cNvPicPr preferRelativeResize="0"/>
          <p:nvPr/>
        </p:nvPicPr>
        <p:blipFill rotWithShape="1">
          <a:blip r:embed="rId6">
            <a:alphaModFix/>
          </a:blip>
          <a:srcRect l="29030" r="14061"/>
          <a:stretch/>
        </p:blipFill>
        <p:spPr>
          <a:xfrm>
            <a:off x="5120640" y="4090151"/>
            <a:ext cx="3371946" cy="199975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85128" y="1298448"/>
            <a:ext cx="3843409" cy="32552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3495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700"/>
              <a:buFont typeface="Corbel"/>
              <a:buNone/>
            </a:pPr>
            <a:r>
              <a:rPr lang="fr-FR" sz="37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COMMUNICATION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RISQUE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3695699" y="2286000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390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Risque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Probabilité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Gravité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Criticité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budget mal estimé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besoins sous-estimés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erreurs humaines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pertes de données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cahier de charge mal défini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délais irréalistes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peu ou pas de communication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cible mal préparée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8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pas d’accompagnement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méthodologie de gestion de projet inadapté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9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matériels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4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16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Perte de clés de la salle de projet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/>
                        <a:t>2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3" name="Shape 343"/>
          <p:cNvSpPr/>
          <p:nvPr/>
        </p:nvSpPr>
        <p:spPr>
          <a:xfrm>
            <a:off x="3829050" y="1426946"/>
            <a:ext cx="7429500" cy="2616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fr-F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Criticité = Probabilité d’occurrence X Gravité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Problèmes </a:t>
            </a:r>
          </a:p>
        </p:txBody>
      </p:sp>
      <p:graphicFrame>
        <p:nvGraphicFramePr>
          <p:cNvPr id="349" name="Shape 349"/>
          <p:cNvGraphicFramePr/>
          <p:nvPr/>
        </p:nvGraphicFramePr>
        <p:xfrm>
          <a:off x="3673641" y="16042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{82AF244E-E840-43F0-8C46-E33FE4C6B675}</a:tableStyleId>
              </a:tblPr>
              <a:tblGrid>
                <a:gridCol w="36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Solutions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Matériels défectueux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PC personnels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Difficulté d’accès internet 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un point d’accès wifi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Choix des technologies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Conseils d’un expert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Planification des tâches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Attribution des tâches indépendantes en binôme ou trinôme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00">
                <a:tc>
                  <a:txBody>
                    <a:bodyPr/>
                    <a:lstStyle/>
                    <a:p>
                      <a:pPr marL="0" marR="0" lvl="0" indent="-1143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fr-FR" sz="1800"/>
                        <a:t>Mauvaise  interprétation de la phase d’analyse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fr-FR" sz="1800"/>
                        <a:t>Réunion avec les encadrants techniques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7194" y="3638549"/>
            <a:ext cx="4226775" cy="2813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CONCLUSION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Etat d’avancement : 30%.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Usage de technologies étudiées en classe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Réalisation : Phase de </a:t>
            </a:r>
            <a:r>
              <a:rPr lang="fr-FR"/>
              <a:t>pré projet</a:t>
            </a: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et phase de développement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✓"/>
            </a:pPr>
            <a:r>
              <a:rPr lang="fr-FR"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A venir : remise de l’application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Plan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GENERALITES DU PROJET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	Contexte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Concept Détaillé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MANAGEMENT ET GESTION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Méthodologie de projet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00000"/>
                </a:solidFill>
              </a:rPr>
              <a:t>P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arties prenantes, rôles et responsabilités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du contenu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travaux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l'échéancier et gestion du planning 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 la communication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o"/>
            </a:pPr>
            <a:r>
              <a:rPr lang="fr-FR" b="1">
                <a:solidFill>
                  <a:srgbClr val="0C0C0C"/>
                </a:solidFill>
              </a:rPr>
              <a:t>M</a:t>
            </a:r>
            <a:r>
              <a:rPr lang="fr-FR" sz="18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anagement des risques  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endParaRPr sz="1800" b="1" i="0" u="none" strike="noStrike" cap="none">
              <a:solidFill>
                <a:srgbClr val="0C0C0C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Char char="❑"/>
            </a:pPr>
            <a:r>
              <a:rPr lang="fr-FR" sz="2000" b="1" i="0" u="none" strike="noStrike" cap="none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   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Corbel"/>
              <a:buNone/>
            </a:pPr>
            <a:r>
              <a:rPr lang="fr-FR" sz="3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INTRODUCTION</a:t>
            </a:r>
          </a:p>
        </p:txBody>
      </p:sp>
      <p:pic>
        <p:nvPicPr>
          <p:cNvPr id="108" name="Shape 108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06813" y="712370"/>
            <a:ext cx="2762250" cy="1381125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sp>
        <p:nvSpPr>
          <p:cNvPr id="109" name="Shape 109"/>
          <p:cNvSpPr txBox="1"/>
          <p:nvPr/>
        </p:nvSpPr>
        <p:spPr>
          <a:xfrm>
            <a:off x="6469063" y="1123837"/>
            <a:ext cx="4395536" cy="47154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Contexte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: détection de l’activité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Concept détaillé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:recherche et développement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Périmètre</a:t>
            </a:r>
            <a:r>
              <a:rPr lang="fr-FR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logement, personne âgée, assistance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Groupe de travail</a:t>
            </a:r>
            <a:r>
              <a:rPr lang="fr-FR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:8 personnes </a:t>
            </a:r>
          </a:p>
          <a:p>
            <a:pPr marL="0" marR="0" lvl="0" indent="-126511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Char char="•"/>
            </a:pPr>
            <a:r>
              <a:rPr lang="fr-FR" sz="2000" b="1" i="0" u="sng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Date prévue de livraison</a:t>
            </a:r>
            <a:r>
              <a:rPr lang="fr-FR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19 janvier 2018</a:t>
            </a:r>
          </a:p>
          <a:p>
            <a:pPr marL="182880" marR="0" lvl="0" indent="-18288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309391" algn="l" rtl="0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992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6055" y="3616961"/>
            <a:ext cx="2762250" cy="90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orbel"/>
              <a:buNone/>
            </a:pP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PROBLEMATIQUE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de mouvement dans un logement pour personne âgée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 faible coût </a:t>
            </a: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 difficulté de maniabilité  des nouvelles technologies par les personnes âgées.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450"/>
              </a:spcBef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Une image contenant assis, objet  Description générée avec un niveau de confiance élev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0263" y="3250159"/>
            <a:ext cx="23717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Solutions</a:t>
            </a: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956" y="3118444"/>
            <a:ext cx="2916942" cy="16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3856976" y="3686267"/>
            <a:ext cx="1631751" cy="1631751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l="-10999" r="-10999"/>
            </a:stretch>
          </a:blipFill>
          <a:ln w="107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 descr="Résultat de recherche d'images pour &quot;logo legrand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3534824" y="2200761"/>
            <a:ext cx="2762400" cy="1381200"/>
          </a:xfrm>
          <a:prstGeom prst="rect">
            <a:avLst/>
          </a:prstGeom>
          <a:noFill/>
          <a:ln>
            <a:noFill/>
          </a:ln>
          <a:effectLst>
            <a:outerShdw blurRad="520700" dist="152400" dir="5400000" algn="ctr" rotWithShape="0">
              <a:schemeClr val="dk1">
                <a:alpha val="0"/>
              </a:schemeClr>
            </a:outerShdw>
          </a:effectLst>
        </p:spPr>
      </p:pic>
      <p:grpSp>
        <p:nvGrpSpPr>
          <p:cNvPr id="126" name="Shape 126"/>
          <p:cNvGrpSpPr/>
          <p:nvPr/>
        </p:nvGrpSpPr>
        <p:grpSpPr>
          <a:xfrm>
            <a:off x="9310711" y="1962848"/>
            <a:ext cx="1790831" cy="2632044"/>
            <a:chOff x="944279" y="-852129"/>
            <a:chExt cx="1790831" cy="2632044"/>
          </a:xfrm>
        </p:grpSpPr>
        <p:sp>
          <p:nvSpPr>
            <p:cNvPr id="127" name="Shape 127"/>
            <p:cNvSpPr/>
            <p:nvPr/>
          </p:nvSpPr>
          <p:spPr>
            <a:xfrm>
              <a:off x="944279" y="0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944279" y="-852129"/>
              <a:ext cx="1790831" cy="17799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57475" tIns="157475" rIns="157475" bIns="157475" anchor="b" anchorCtr="0">
              <a:noAutofit/>
            </a:bodyPr>
            <a:lstStyle/>
            <a:p>
              <a:pPr marL="0" marR="0" lvl="0" indent="-393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200"/>
                <a:buFont typeface="Corbel"/>
                <a:buNone/>
              </a:pPr>
              <a:r>
                <a:rPr lang="fr-FR" sz="6200" b="1" i="0" u="none" strike="noStrike" cap="none">
                  <a:solidFill>
                    <a:schemeClr val="accent1"/>
                  </a:solidFill>
                  <a:latin typeface="Corbel"/>
                  <a:ea typeface="Corbel"/>
                  <a:cs typeface="Corbel"/>
                  <a:sym typeface="Corbel"/>
                </a:rPr>
                <a:t>????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 rot="7991987">
            <a:off x="6040871" y="3301233"/>
            <a:ext cx="699429" cy="699429"/>
            <a:chOff x="2446235" y="3090016"/>
            <a:chExt cx="699429" cy="699429"/>
          </a:xfrm>
        </p:grpSpPr>
        <p:sp>
          <p:nvSpPr>
            <p:cNvPr id="130" name="Shape 130"/>
            <p:cNvSpPr/>
            <p:nvPr/>
          </p:nvSpPr>
          <p:spPr>
            <a:xfrm rot="-8100000">
              <a:off x="2578043" y="3163066"/>
              <a:ext cx="435814" cy="55332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DD7E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 rot="2700000">
              <a:off x="2689640" y="3319957"/>
              <a:ext cx="305070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3335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orbel"/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656" y="1914375"/>
            <a:ext cx="6941954" cy="431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833501" y="491170"/>
            <a:ext cx="4524997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Eco-compteur ⬄ Algorithme de récupération des données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Détecteur ⬄ Algorithme de détection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✓"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Alerte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Solution proposée</a:t>
            </a:r>
          </a:p>
        </p:txBody>
      </p:sp>
      <p:sp>
        <p:nvSpPr>
          <p:cNvPr id="144" name="Shape 144"/>
          <p:cNvSpPr/>
          <p:nvPr/>
        </p:nvSpPr>
        <p:spPr>
          <a:xfrm>
            <a:off x="3267483" y="720834"/>
            <a:ext cx="737194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fr-FR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Etablir un algorithme permettant de détecter une anomalie comportementale de la personne âgée.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3505200" y="4162426"/>
          <a:ext cx="3619500" cy="1584750"/>
        </p:xfrm>
        <a:graphic>
          <a:graphicData uri="http://schemas.openxmlformats.org/drawingml/2006/table">
            <a:tbl>
              <a:tblPr firstRow="1" firstCol="1" bandRow="1">
                <a:noFill/>
                <a:tableStyleId>{82AF244E-E840-43F0-8C46-E33FE4C6B675}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Fonctions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Définitions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Critères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FS1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Détecter la présence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FS2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Collecter des informations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FS3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Envoyer des alertes à l’utilisateur 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strike="noStrike" cap="none"/>
                        <a:t>obligatoire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orbel"/>
              <a:buNone/>
            </a:pPr>
            <a:br>
              <a:rPr lang="fr-FR"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fr-FR" sz="28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MANAGEMENT DE PROJET 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69268" y="864107"/>
            <a:ext cx="7315200" cy="52604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b="1" u="sng" dirty="0"/>
              <a:t>MÉTHODE</a:t>
            </a:r>
            <a:r>
              <a:rPr lang="fr-FR" sz="2000" b="1" i="0" u="sng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: CLASSIQUE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1" i="1" u="none" strike="noStrike" cap="none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fr-FR" sz="2000" b="1" i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Cycle en  V :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1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fr-FR" sz="1800" b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Productif, plus réactif et limites les retours </a:t>
            </a:r>
          </a:p>
          <a:p>
            <a:pPr marL="685800" marR="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✓"/>
            </a:pPr>
            <a:r>
              <a:rPr lang="fr-FR" sz="1800" b="0" i="0" u="none" strike="noStrike" cap="none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    La technologie n’est pas totalement maîtrisée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6096000" y="-88727"/>
            <a:ext cx="6096000" cy="773515"/>
            <a:chOff x="0" y="0"/>
            <a:chExt cx="8128000" cy="1031353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8128000" cy="1031353"/>
            </a:xfrm>
            <a:prstGeom prst="roundRect">
              <a:avLst>
                <a:gd name="adj" fmla="val 16667"/>
              </a:avLst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114300" algn="l" rtl="0">
                <a:spcBef>
                  <a:spcPts val="0"/>
                </a:spcBef>
                <a:buClr>
                  <a:schemeClr val="dk1"/>
                </a:buClr>
                <a:buSzPts val="1800"/>
                <a:buFont typeface="Corbel"/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50347" y="50347"/>
              <a:ext cx="8027305" cy="930660"/>
            </a:xfrm>
            <a:prstGeom prst="rect">
              <a:avLst/>
            </a:prstGeom>
            <a:solidFill>
              <a:srgbClr val="1A606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2850" tIns="122850" rIns="122850" bIns="122850" anchor="ctr" anchorCtr="0">
              <a:noAutofit/>
            </a:bodyPr>
            <a:lstStyle/>
            <a:p>
              <a:pPr marL="0" marR="0" lvl="0" indent="-51196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6"/>
                <a:buFont typeface="Calibri"/>
                <a:buNone/>
              </a:pPr>
              <a:r>
                <a:rPr lang="fr-FR" sz="32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MÉTHODOLOGIE DE PROJET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Grand écran</PresentationFormat>
  <Paragraphs>322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Noto Sans Symbols</vt:lpstr>
      <vt:lpstr>Courier New</vt:lpstr>
      <vt:lpstr>Corbel</vt:lpstr>
      <vt:lpstr>Arial</vt:lpstr>
      <vt:lpstr>Calibri</vt:lpstr>
      <vt:lpstr>Cadre</vt:lpstr>
      <vt:lpstr>Détecteur d’activité dans un logement  Projet N°: 242</vt:lpstr>
      <vt:lpstr>Remerciement</vt:lpstr>
      <vt:lpstr>Plan</vt:lpstr>
      <vt:lpstr>INTRODUCTION</vt:lpstr>
      <vt:lpstr>PROBLEMATIQUE</vt:lpstr>
      <vt:lpstr>Solutions</vt:lpstr>
      <vt:lpstr>Solution proposée</vt:lpstr>
      <vt:lpstr>Solution proposée</vt:lpstr>
      <vt:lpstr> MANAGEMENT DE PROJET </vt:lpstr>
      <vt:lpstr>MANAGEMENT DE PROJET</vt:lpstr>
      <vt:lpstr>MANAGEMENT DE PROJET</vt:lpstr>
      <vt:lpstr>MANAGEMENT DE L’ECHANCIER</vt:lpstr>
      <vt:lpstr>Jalons </vt:lpstr>
      <vt:lpstr>Répartitions des tâches </vt:lpstr>
      <vt:lpstr>Présentation PowerPoint</vt:lpstr>
      <vt:lpstr>Présentation PowerPoint</vt:lpstr>
      <vt:lpstr>Présentation PowerPoint</vt:lpstr>
      <vt:lpstr>Tâches par ressources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MANAGEMENT  DE TRAVAUX</vt:lpstr>
      <vt:lpstr>MANAGEMENT DE COMMUNICATION</vt:lpstr>
      <vt:lpstr>MANAGEMENT DE COMMUNICATION</vt:lpstr>
      <vt:lpstr>MANAGEMENT DE RISQUE</vt:lpstr>
      <vt:lpstr>Problèmes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Détecteur d’activité dans un logement  Projet N°: 242</dc:title>
  <cp:lastModifiedBy>Fatimetou</cp:lastModifiedBy>
  <cp:revision>3</cp:revision>
  <dcterms:modified xsi:type="dcterms:W3CDTF">2017-12-05T15:03:50Z</dcterms:modified>
</cp:coreProperties>
</file>