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4" r:id="rId2"/>
    <p:sldMasterId id="2147483866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63" r:id="rId6"/>
    <p:sldId id="262" r:id="rId7"/>
    <p:sldId id="275" r:id="rId8"/>
    <p:sldId id="259" r:id="rId9"/>
    <p:sldId id="276" r:id="rId10"/>
    <p:sldId id="258" r:id="rId11"/>
    <p:sldId id="261" r:id="rId12"/>
    <p:sldId id="260" r:id="rId13"/>
    <p:sldId id="277" r:id="rId14"/>
    <p:sldId id="266" r:id="rId15"/>
    <p:sldId id="285" r:id="rId16"/>
    <p:sldId id="265" r:id="rId17"/>
    <p:sldId id="270" r:id="rId18"/>
    <p:sldId id="271" r:id="rId19"/>
    <p:sldId id="268" r:id="rId20"/>
    <p:sldId id="272" r:id="rId21"/>
    <p:sldId id="274" r:id="rId22"/>
    <p:sldId id="273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6279" autoAdjust="0"/>
  </p:normalViewPr>
  <p:slideViewPr>
    <p:cSldViewPr snapToGrid="0">
      <p:cViewPr>
        <p:scale>
          <a:sx n="75" d="100"/>
          <a:sy n="75" d="100"/>
        </p:scale>
        <p:origin x="1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80CFC8F-446F-4CC0-8A69-435A19749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0BE48C-4B91-46B5-B4DE-DAB6ADBF1D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B4498-DA29-4452-BECD-1D8A13C46A34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76CF17-6EB2-4E35-9A50-A865B2B084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23C131-B633-4810-80B0-FAD546725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DFCC3-6C36-497C-AFC4-0730B0D03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514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C7B7A-B070-4CF7-A2AB-C079D481940E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C6D8D-254B-4C21-9AFC-CB5D884FB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41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6D8D-254B-4C21-9AFC-CB5D884FBEC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45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Fatimetou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6D8D-254B-4C21-9AFC-CB5D884FBEC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6D8D-254B-4C21-9AFC-CB5D884FBEC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40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895-2D54-4A0E-A581-C75404808A44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242-73E6-4511-9DA6-F66EABD8191C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7749-3802-4D49-8336-D2AB11271AD5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41BD-98EE-417A-893B-59778BB09591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7BB3-128B-4A81-A7C7-457E2B4CB7C9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C2A55-8522-49E9-BF15-8038A9998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91ABFA-A6F2-46B1-96D5-25D3D0F9D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2AA1B-CE11-4E71-9FEF-F01B52DB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904B-FAAC-40B1-A7F7-FA7D79CC9262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092C0-B0FF-48FD-99A0-0F99AB50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161912-BD69-432E-B82F-0D9BB813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39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6CDAC-F7D4-4097-9A73-95B2D759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51FC5-1594-4328-AB6C-A56F3576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48D28-9934-41BC-85AE-603DA9FF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1865-8805-4A41-B296-2A44C335D4B9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E9319-F68E-4F46-BE7F-41B3A8C3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4189F-531E-4DB1-939B-646EF8E8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823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03888-CA09-4D7E-AD57-B4B6E77E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C9E30C-149C-4B1D-8922-5FDBBBF0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2280E-8D8C-4933-8DE8-D19D6DA2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497B-F103-4289-BFB9-02385B5BC6EC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A82F9-EEA5-4635-8449-073BFBD6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5F25E-4CD4-4193-9226-503D5AEC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99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229DC-5609-4437-B1DC-B3436B0C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820D0-8B55-4043-BBF2-7D2586C1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D8ABBA-4211-4CF7-BD13-BFB463DA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EFA5A7-515C-42E6-870E-1BC7B836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9097-030E-430D-81D6-5D472476C7CA}" type="datetime1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7E5424-7973-4BE0-BDA5-72A03313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CA48D2-0E4A-4733-ACCA-34B58AD0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519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1BEAC-6CB6-4C71-AA27-2C8D4DA4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4DF10-A43B-41E5-B3AB-2D0C7B29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E9FEAC-3E83-4518-8036-65CF0CA6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F5A322-369F-41CD-B677-32AD14746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AAC750-81DB-41AB-823F-5A9E7DB4A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6077A2-8FDF-4BB4-ADD5-813E42EF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237-00DF-491F-9789-B82B27E6D571}" type="datetime1">
              <a:rPr lang="fr-FR" smtClean="0"/>
              <a:t>07/12/2017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DFB35C-678B-410D-BB44-62703032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F50CB-FEE7-4942-9840-95FDF2BD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987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F5F40-5D99-4405-A4B5-A65E3E64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A1F07B-321A-467E-AC57-D80871B4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4EDA-23EF-497A-B18A-8019E3FA61E6}" type="datetime1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5D3528-81F5-45D6-9C45-C4C42A26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2BAEB9-176F-4BD4-BFAA-B04CE1BF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6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1B4125-172B-4ED7-95C4-7B494E57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D6BA-63B6-4FEA-8956-D3C3E396FC45}" type="datetime1">
              <a:rPr lang="fr-FR" smtClean="0"/>
              <a:t>07/12/2017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BCCD36-3C56-4CA2-A6E1-3C09368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FC2882-1E1F-4F96-B085-40A1F92F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630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38A7F-8E1B-489D-BEAC-D2DD00A6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D6F95-C76D-4B91-8BFA-5091A7B5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8B7D27-2B9C-456C-A908-50D363198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30CEC4-282D-4C38-8C92-EB260E59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975B-2F1B-41FE-84AE-315215C4B069}" type="datetime1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5CBD42-6FA8-44FE-81FD-89D88B0A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ABCF9-2898-4AD1-A380-DA7F47B1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99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364A6-5111-49F6-9A62-0AD8E16F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AC85BF-8EE6-4759-9E36-9E8CA9298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C35E5F-FA09-4327-9273-504997DB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548847-1AD0-4D9C-BC56-937F8202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F21A-2C96-403D-A537-D79FEE5CB8EE}" type="datetime1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B0489A-7011-4F05-965E-F1E15434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251E75-0BBC-489A-822F-EB99C943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194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B7F1D-4C9F-482B-8CB1-DFCBDA13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E81B0A-BB32-46C3-B7D1-B535EAF58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8D559-9D06-4C83-B8C2-17991772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A951-35BB-40AE-B123-D220B0CFD08A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6A864B-FA4F-41C6-AB6B-20A64D1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ACDBC-D637-44FA-93D2-52360989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0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5B7CB0-4155-40EB-9360-84B00A2EC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AE94A3-8158-4245-9568-0CB0034E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F3155F-CD12-4194-846E-FCB1244C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2FDC-2A13-4DE0-805D-2A50A7AD19FB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29DFB-163E-48FC-84BA-66F9437C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7E911-4D6C-4CAD-960D-D4816596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991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AE2B1-5DA3-40B0-BC1C-C743AE279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368A40-63F3-44B4-B50A-3BD60450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76097-0909-4451-B523-C4A2D651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E4-BB17-43E8-AB52-E4406B8E0FDC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2516C-FF9C-4CE5-AF6A-6DA88ECD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0EF624-E64B-4311-AD25-6CE11999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215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24D59-EBDE-44DB-BBFF-7FF17EE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8C366-22E3-445F-B0DA-5F68196F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FDD12-04E7-47CD-8DD2-5DBF2102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10-294B-4314-84AC-D217DE92BDAC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6C32D-7982-4C98-B296-69672038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1B636-A560-462C-86C0-806C794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182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B4AD-0986-416F-96AB-4D465534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CA1BD-D1C0-4F18-811A-23FBDC66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6FC7A-1C86-478F-B640-F75B664F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7BDF-8AE5-47C9-A1D4-CEA2A3003DB5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B4159-BB60-49DB-802F-7D7C1111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C38ED-07CA-4A57-BDD4-05BF4A6C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187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1FBB8-E82F-4331-B9EF-08BB73A8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865F1-926A-4128-9C1E-D7A80197B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4B5ECF-9B32-4089-B822-C1E738015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3CADC7-7DA2-4DA5-A168-E78DED77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F8F8-6891-4915-B7E7-AFDD8E29EE9C}" type="datetime1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D2E1ED-E4BA-42CA-BFAD-D3CFE950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DBBB7A-2B33-41B5-A107-C1941102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3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F66D3-2F15-4C5F-963A-08045CF1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F17A2B-97A5-4688-BA23-4B80D0605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080454-7971-481F-88B0-5625D806C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D972A4-F5EC-4899-8290-32B8F6638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579926-D9A3-4AE6-B758-617090D0B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DADF81-15F8-46AF-9117-268E4E4B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0AB-E5F5-4AE3-81E0-9F650A88ECAA}" type="datetime1">
              <a:rPr lang="fr-FR" smtClean="0"/>
              <a:t>07/12/2017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8F8A75-E9AF-4283-A19A-4F641685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55019B-0013-4334-A53C-6D445248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3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28594-06CD-4BAC-8674-859B7AD4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46AAE0-6A49-46D0-8599-CF213B5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4686-69C0-442A-9195-82164A5D1ED5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06606B-C6D3-47C4-A398-5B987888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0B44D4-EFC5-4838-B851-079B4556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77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69ADE-93A1-4E2A-95A9-73B36AD6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0D85D5-FA7E-4B3E-9D23-314CC689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9D33-D5A6-4427-BBCD-C148A821500C}" type="datetime1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D1B66-120F-4357-85F4-C1D1E69B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3EDCEE-A84B-4F41-954B-8E194A4D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58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2D1702-0462-4F47-A623-52440DC4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0EA4-4DA0-4137-973E-74A57A28BACF}" type="datetime1">
              <a:rPr lang="fr-FR" smtClean="0"/>
              <a:t>07/12/2017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EBEC8C-0EA7-4785-9103-47296980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AA09E3-8CE3-4F2A-A337-3C25339F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281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CF065-F415-4041-8FAD-5268C421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79F9E-6126-4049-A501-0648B48E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88D9E8-5056-4E46-BF70-ABC076F87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EBE9C-B956-4B8F-B01C-7FCF13B6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D857-33EE-4A3F-8254-C111D0A1EFB5}" type="datetime1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96831C-5A74-454D-BD8C-75360DD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310AEC-34BD-4F61-B16D-4DFAD646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0664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13DF6-6E1A-4D06-A86C-F50FF75B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575AA3-E668-4A5F-978A-DD9C15F00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C2C92D-7946-4B2B-9708-82039A73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9C842-B07B-4C26-B2EC-6D0AF128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EA3E-E98E-431A-A666-C2C34CC4F8A3}" type="datetime1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0F70CD-B657-4BB3-B369-76718407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A792C2-3C74-42B9-8FED-CDC6ED59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251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1296D-CF62-4DCB-8F45-445A7594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415440-BCA4-4801-998B-22A086981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D3B03-ED56-41AE-A821-BDC6A306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CAB4-5280-47E2-947A-CAE0BB437B59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5DD549-1F25-4650-AE78-528A1450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2C063-C439-45CC-AC3E-DF2757A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67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EC080E-3217-45BB-81FB-6DA5683FF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7B33EE-D64A-4277-B700-D5AE38413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9F6BA-BED6-437E-B574-4E41F93B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FD11-C5C6-4885-92F2-90D4FDEC5052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5335C-7BAD-4873-9DBC-148FED5F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72747-51F4-4E13-A458-C3D5038C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4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87D3B-A2B5-421A-9925-2735E334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E0A592-10B3-40CA-8ECD-F4734A02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5403-A503-4381-AF85-864A1611A793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028065-19D8-4D23-9684-F1AFF08A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45128B-265D-4B6B-B744-D01979B5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0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CF7A-B0B2-4286-9FB1-6605EAD20EA8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AECE-8623-4C08-A35A-DF022093CF3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6DC-CF4A-40D2-A102-571F494A1DA2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FD8C-21EA-4E84-A029-8969EFFE24E4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A238-8DCD-4422-9C9B-F6A144BA9A30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22C644-2BDD-4954-B82E-D133E309FFD7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52" r:id="rId3"/>
    <p:sldLayoutId id="2147483853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C1A2D2-6B4E-4EB9-99F5-F5956BA3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61B4C-D67A-4F08-B3DE-047E1685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FD639-4DDC-4974-B93B-BFDD256D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C430-B536-4133-B092-B3969D4C294B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0AF8F3-1C2A-4EED-B175-22D4A9533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D73C7-18EA-404A-B59B-EB98BB47B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A09B-CECF-4D98-8235-EBAD288B4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74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A0A232-1CB3-49B0-8C29-2B5A8805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BF7FA6-06F0-42D5-9447-094EAF6C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CAB4F-BBD4-4C6A-8502-AF5B3C938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9478-62E6-4755-A72C-77C8C07AA5EC}" type="datetime1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55DD4-D96C-4C9F-9016-94018FEA3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Détecteur d'activité dans un logement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C8DE17-74A6-439F-8611-7F1873EA7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D3223-1ACF-490A-828E-0A4FB6BEE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F1B38-025B-4976-9FC7-3FE6C3E5E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>
                <a:solidFill>
                  <a:srgbClr val="0070C0"/>
                </a:solidFill>
                <a:ea typeface="Corbel"/>
                <a:cs typeface="Corbel"/>
                <a:sym typeface="Corbel"/>
              </a:rPr>
              <a:t>Détecteur d’activité dans un logement </a:t>
            </a:r>
            <a:br>
              <a:rPr lang="fr-FR" sz="6000" dirty="0">
                <a:solidFill>
                  <a:srgbClr val="0070C0"/>
                </a:solidFill>
                <a:ea typeface="Corbel"/>
                <a:cs typeface="Corbel"/>
                <a:sym typeface="Corbel"/>
              </a:rPr>
            </a:br>
            <a:r>
              <a:rPr lang="fr-FR" sz="6000" dirty="0">
                <a:solidFill>
                  <a:srgbClr val="0070C0"/>
                </a:solidFill>
                <a:ea typeface="Corbel"/>
                <a:cs typeface="Corbel"/>
                <a:sym typeface="Corbel"/>
              </a:rPr>
              <a:t>Projet N°: 242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7AB97B-6597-4698-8F38-40838F329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33" y="4553712"/>
            <a:ext cx="3996267" cy="1533822"/>
          </a:xfrm>
        </p:spPr>
        <p:txBody>
          <a:bodyPr>
            <a:no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fr-FR" sz="2000" dirty="0">
                <a:solidFill>
                  <a:srgbClr val="0070C0"/>
                </a:solidFill>
              </a:rPr>
              <a:t>Kévin NANKIA (Chef de projet)	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fr-FR" sz="2000" dirty="0">
                <a:solidFill>
                  <a:srgbClr val="0070C0"/>
                </a:solidFill>
              </a:rPr>
              <a:t>Fatimetou MESSOUD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fr-FR" sz="2000" dirty="0">
                <a:solidFill>
                  <a:srgbClr val="0070C0"/>
                </a:solidFill>
              </a:rPr>
              <a:t>Aurélien GINIER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fr-FR" sz="2000" dirty="0">
                <a:solidFill>
                  <a:srgbClr val="0070C0"/>
                </a:solidFill>
              </a:rPr>
              <a:t>Dylan MOETERAURI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DC6340-EA0D-4667-8F7C-A66C1910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A58C-8B80-4B31-8043-E3773C67139B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452624-3706-43EE-9E37-B75D7BF5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8B3D0-E468-4E6F-9477-EBBC8CC1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F30A8C-B309-4FC0-8CCD-E496FB8A6271}"/>
              </a:ext>
            </a:extLst>
          </p:cNvPr>
          <p:cNvSpPr txBox="1"/>
          <p:nvPr/>
        </p:nvSpPr>
        <p:spPr>
          <a:xfrm>
            <a:off x="5768724" y="4877336"/>
            <a:ext cx="3228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0070C0"/>
                </a:solidFill>
              </a:rPr>
              <a:t>Roger KAMDEM</a:t>
            </a:r>
          </a:p>
          <a:p>
            <a:pPr algn="just"/>
            <a:r>
              <a:rPr lang="fr-FR" sz="2000" dirty="0">
                <a:solidFill>
                  <a:srgbClr val="0070C0"/>
                </a:solidFill>
              </a:rPr>
              <a:t>Imane KEYYALI</a:t>
            </a:r>
          </a:p>
          <a:p>
            <a:pPr algn="just"/>
            <a:r>
              <a:rPr lang="fr-FR" sz="2000" dirty="0">
                <a:solidFill>
                  <a:srgbClr val="0070C0"/>
                </a:solidFill>
              </a:rPr>
              <a:t>Adèle KIBO </a:t>
            </a:r>
          </a:p>
          <a:p>
            <a:pPr algn="just"/>
            <a:r>
              <a:rPr lang="fr-FR" sz="2000" dirty="0">
                <a:solidFill>
                  <a:srgbClr val="0070C0"/>
                </a:solidFill>
              </a:rPr>
              <a:t>Mourad ASELTI</a:t>
            </a:r>
            <a:r>
              <a:rPr lang="fr-FR" sz="2000" dirty="0"/>
              <a:t> 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5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DA284-BBF4-4467-8065-B2595616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ea typeface="Corbel"/>
                <a:cs typeface="Corbel"/>
                <a:sym typeface="Corbel"/>
              </a:rPr>
              <a:t>MANAGEMENT DE PROJET</a:t>
            </a: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91F29-5600-4FBC-991B-9093D455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015F3-023D-4D5A-87DA-47B0A63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6635B9-37DE-416A-AACE-B6889E51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Shape 200" descr="http://www.cap-leads.com/wp-content/uploads/2015/02/Fotolia_69464288_M.jpg">
            <a:extLst>
              <a:ext uri="{FF2B5EF4-FFF2-40B4-BE49-F238E27FC236}">
                <a16:creationId xmlns:a16="http://schemas.microsoft.com/office/drawing/2014/main" id="{10246D11-F022-4538-B542-814F67F656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9746" y="407068"/>
            <a:ext cx="4226495" cy="3087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Shape 202">
            <a:extLst>
              <a:ext uri="{FF2B5EF4-FFF2-40B4-BE49-F238E27FC236}">
                <a16:creationId xmlns:a16="http://schemas.microsoft.com/office/drawing/2014/main" id="{B0347997-C8EA-41A6-9C8E-436EFD907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135755"/>
              </p:ext>
            </p:extLst>
          </p:nvPr>
        </p:nvGraphicFramePr>
        <p:xfrm>
          <a:off x="3579746" y="3209026"/>
          <a:ext cx="8002656" cy="25167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48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none" strike="noStrike" cap="none" dirty="0"/>
                        <a:t>Réunion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Objectif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03/10/2017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Définir le projet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1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11/10/2017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Définir le besoin du client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R3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20/10/2017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Récap sur le développement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30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C80C6-8C3F-4C6D-8714-B16198D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2ABAE-A94A-4C4D-8468-80FF1A3B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ACFB0B-62EA-4935-8714-93424871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65F972-B4AE-4D8F-9A95-38F040A2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Shape 209">
            <a:extLst>
              <a:ext uri="{FF2B5EF4-FFF2-40B4-BE49-F238E27FC236}">
                <a16:creationId xmlns:a16="http://schemas.microsoft.com/office/drawing/2014/main" id="{E8CEF8F1-D35C-43FD-BF12-2DC0783E982D}"/>
              </a:ext>
            </a:extLst>
          </p:cNvPr>
          <p:cNvGrpSpPr/>
          <p:nvPr/>
        </p:nvGrpSpPr>
        <p:grpSpPr>
          <a:xfrm>
            <a:off x="3844148" y="2001806"/>
            <a:ext cx="7542719" cy="2845243"/>
            <a:chOff x="33027" y="177578"/>
            <a:chExt cx="5420345" cy="2845243"/>
          </a:xfrm>
        </p:grpSpPr>
        <p:sp>
          <p:nvSpPr>
            <p:cNvPr id="8" name="Shape 210">
              <a:extLst>
                <a:ext uri="{FF2B5EF4-FFF2-40B4-BE49-F238E27FC236}">
                  <a16:creationId xmlns:a16="http://schemas.microsoft.com/office/drawing/2014/main" id="{49069DD1-169A-4383-97CE-C16F745A6722}"/>
                </a:ext>
              </a:extLst>
            </p:cNvPr>
            <p:cNvSpPr/>
            <p:nvPr/>
          </p:nvSpPr>
          <p:spPr>
            <a:xfrm rot="-5400000">
              <a:off x="-1082958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11">
              <a:extLst>
                <a:ext uri="{FF2B5EF4-FFF2-40B4-BE49-F238E27FC236}">
                  <a16:creationId xmlns:a16="http://schemas.microsoft.com/office/drawing/2014/main" id="{7ADD8113-CE0B-4FAE-A7D0-E68DFFCB3BFB}"/>
                </a:ext>
              </a:extLst>
            </p:cNvPr>
            <p:cNvSpPr txBox="1"/>
            <p:nvPr/>
          </p:nvSpPr>
          <p:spPr>
            <a:xfrm rot="-5400000">
              <a:off x="-1082958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Entrée</a:t>
              </a:r>
            </a:p>
          </p:txBody>
        </p:sp>
        <p:sp>
          <p:nvSpPr>
            <p:cNvPr id="10" name="Shape 212">
              <a:extLst>
                <a:ext uri="{FF2B5EF4-FFF2-40B4-BE49-F238E27FC236}">
                  <a16:creationId xmlns:a16="http://schemas.microsoft.com/office/drawing/2014/main" id="{8D05F180-75C6-4148-B8BE-435AA95AB831}"/>
                </a:ext>
              </a:extLst>
            </p:cNvPr>
            <p:cNvSpPr/>
            <p:nvPr/>
          </p:nvSpPr>
          <p:spPr>
            <a:xfrm>
              <a:off x="297368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213">
              <a:extLst>
                <a:ext uri="{FF2B5EF4-FFF2-40B4-BE49-F238E27FC236}">
                  <a16:creationId xmlns:a16="http://schemas.microsoft.com/office/drawing/2014/main" id="{CB15E4AC-89BB-44EF-8018-66D04F9AD471}"/>
                </a:ext>
              </a:extLst>
            </p:cNvPr>
            <p:cNvSpPr txBox="1"/>
            <p:nvPr/>
          </p:nvSpPr>
          <p:spPr>
            <a:xfrm>
              <a:off x="297368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Plan de </a:t>
              </a: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management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Charte de projet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Facteurs </a:t>
              </a: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environnementaux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Actifs organisationnels</a:t>
              </a:r>
            </a:p>
          </p:txBody>
        </p:sp>
        <p:sp>
          <p:nvSpPr>
            <p:cNvPr id="12" name="Shape 214">
              <a:extLst>
                <a:ext uri="{FF2B5EF4-FFF2-40B4-BE49-F238E27FC236}">
                  <a16:creationId xmlns:a16="http://schemas.microsoft.com/office/drawing/2014/main" id="{60BB461A-4AA8-4626-85C8-DDD4EB46280D}"/>
                </a:ext>
              </a:extLst>
            </p:cNvPr>
            <p:cNvSpPr/>
            <p:nvPr/>
          </p:nvSpPr>
          <p:spPr>
            <a:xfrm>
              <a:off x="33027" y="177578"/>
              <a:ext cx="528681" cy="528681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15">
              <a:extLst>
                <a:ext uri="{FF2B5EF4-FFF2-40B4-BE49-F238E27FC236}">
                  <a16:creationId xmlns:a16="http://schemas.microsoft.com/office/drawing/2014/main" id="{2DCBABA9-5A3D-4A91-BFB2-8802F76E86B1}"/>
                </a:ext>
              </a:extLst>
            </p:cNvPr>
            <p:cNvSpPr/>
            <p:nvPr/>
          </p:nvSpPr>
          <p:spPr>
            <a:xfrm rot="-5400000">
              <a:off x="836694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16">
              <a:extLst>
                <a:ext uri="{FF2B5EF4-FFF2-40B4-BE49-F238E27FC236}">
                  <a16:creationId xmlns:a16="http://schemas.microsoft.com/office/drawing/2014/main" id="{AEB46B18-88F7-49A5-B2AB-E0261B3B4B31}"/>
                </a:ext>
              </a:extLst>
            </p:cNvPr>
            <p:cNvSpPr txBox="1"/>
            <p:nvPr/>
          </p:nvSpPr>
          <p:spPr>
            <a:xfrm rot="-5400000">
              <a:off x="836694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Outils et techniques</a:t>
              </a:r>
            </a:p>
          </p:txBody>
        </p:sp>
        <p:sp>
          <p:nvSpPr>
            <p:cNvPr id="15" name="Shape 217">
              <a:extLst>
                <a:ext uri="{FF2B5EF4-FFF2-40B4-BE49-F238E27FC236}">
                  <a16:creationId xmlns:a16="http://schemas.microsoft.com/office/drawing/2014/main" id="{024E2041-A86B-4D97-B817-8277890D99A7}"/>
                </a:ext>
              </a:extLst>
            </p:cNvPr>
            <p:cNvSpPr/>
            <p:nvPr/>
          </p:nvSpPr>
          <p:spPr>
            <a:xfrm>
              <a:off x="2217021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218">
              <a:extLst>
                <a:ext uri="{FF2B5EF4-FFF2-40B4-BE49-F238E27FC236}">
                  <a16:creationId xmlns:a16="http://schemas.microsoft.com/office/drawing/2014/main" id="{555CFA6F-0042-4C17-AC68-9B29F070E1D3}"/>
                </a:ext>
              </a:extLst>
            </p:cNvPr>
            <p:cNvSpPr txBox="1"/>
            <p:nvPr/>
          </p:nvSpPr>
          <p:spPr>
            <a:xfrm>
              <a:off x="2217021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jugement de l'expert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Techniques 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Réunions</a:t>
              </a:r>
            </a:p>
          </p:txBody>
        </p:sp>
        <p:sp>
          <p:nvSpPr>
            <p:cNvPr id="17" name="Shape 219">
              <a:extLst>
                <a:ext uri="{FF2B5EF4-FFF2-40B4-BE49-F238E27FC236}">
                  <a16:creationId xmlns:a16="http://schemas.microsoft.com/office/drawing/2014/main" id="{43712F8C-5E7D-493C-8AD4-0513E7D5ADD8}"/>
                </a:ext>
              </a:extLst>
            </p:cNvPr>
            <p:cNvSpPr/>
            <p:nvPr/>
          </p:nvSpPr>
          <p:spPr>
            <a:xfrm>
              <a:off x="1952680" y="177578"/>
              <a:ext cx="528681" cy="52868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220">
              <a:extLst>
                <a:ext uri="{FF2B5EF4-FFF2-40B4-BE49-F238E27FC236}">
                  <a16:creationId xmlns:a16="http://schemas.microsoft.com/office/drawing/2014/main" id="{B99AB8DD-6B9F-4E95-BA7F-E1C4CCBF07B6}"/>
                </a:ext>
              </a:extLst>
            </p:cNvPr>
            <p:cNvSpPr/>
            <p:nvPr/>
          </p:nvSpPr>
          <p:spPr>
            <a:xfrm rot="-5400000">
              <a:off x="2756347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221">
              <a:extLst>
                <a:ext uri="{FF2B5EF4-FFF2-40B4-BE49-F238E27FC236}">
                  <a16:creationId xmlns:a16="http://schemas.microsoft.com/office/drawing/2014/main" id="{D7B98952-8539-40B8-A9D3-C459D44FDB19}"/>
                </a:ext>
              </a:extLst>
            </p:cNvPr>
            <p:cNvSpPr txBox="1"/>
            <p:nvPr/>
          </p:nvSpPr>
          <p:spPr>
            <a:xfrm rot="-5400000">
              <a:off x="2756347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Sortie</a:t>
              </a:r>
            </a:p>
          </p:txBody>
        </p:sp>
        <p:sp>
          <p:nvSpPr>
            <p:cNvPr id="20" name="Shape 222">
              <a:extLst>
                <a:ext uri="{FF2B5EF4-FFF2-40B4-BE49-F238E27FC236}">
                  <a16:creationId xmlns:a16="http://schemas.microsoft.com/office/drawing/2014/main" id="{337BA5FB-021F-473F-BCBB-FCAC7C4FA706}"/>
                </a:ext>
              </a:extLst>
            </p:cNvPr>
            <p:cNvSpPr/>
            <p:nvPr/>
          </p:nvSpPr>
          <p:spPr>
            <a:xfrm>
              <a:off x="4136674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23">
              <a:extLst>
                <a:ext uri="{FF2B5EF4-FFF2-40B4-BE49-F238E27FC236}">
                  <a16:creationId xmlns:a16="http://schemas.microsoft.com/office/drawing/2014/main" id="{4F749F93-D5FA-4727-9D1E-CEC1860ABFC3}"/>
                </a:ext>
              </a:extLst>
            </p:cNvPr>
            <p:cNvSpPr txBox="1"/>
            <p:nvPr/>
          </p:nvSpPr>
          <p:spPr>
            <a:xfrm>
              <a:off x="4136674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algorithme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Mise à jours des documents </a:t>
              </a:r>
            </a:p>
          </p:txBody>
        </p:sp>
        <p:sp>
          <p:nvSpPr>
            <p:cNvPr id="22" name="Shape 224">
              <a:extLst>
                <a:ext uri="{FF2B5EF4-FFF2-40B4-BE49-F238E27FC236}">
                  <a16:creationId xmlns:a16="http://schemas.microsoft.com/office/drawing/2014/main" id="{CAC0F12B-6816-4C6C-95C8-2517CB39B966}"/>
                </a:ext>
              </a:extLst>
            </p:cNvPr>
            <p:cNvSpPr/>
            <p:nvPr/>
          </p:nvSpPr>
          <p:spPr>
            <a:xfrm>
              <a:off x="3872333" y="177578"/>
              <a:ext cx="528681" cy="52868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0999" r="-10999"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601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EF8C7-B778-4A68-8C2B-FA8006BA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JALONS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7C5F5-ACBC-4DFA-81DE-D25ADFFD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5CFE16-41F0-4BAF-AE5E-C67E2455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EE399-42C9-4F44-AC7A-1693D9EC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Shape 233">
            <a:extLst>
              <a:ext uri="{FF2B5EF4-FFF2-40B4-BE49-F238E27FC236}">
                <a16:creationId xmlns:a16="http://schemas.microsoft.com/office/drawing/2014/main" id="{F5214BD9-F1D2-4A18-AFFB-4DD97B093273}"/>
              </a:ext>
            </a:extLst>
          </p:cNvPr>
          <p:cNvGrpSpPr/>
          <p:nvPr/>
        </p:nvGrpSpPr>
        <p:grpSpPr>
          <a:xfrm>
            <a:off x="3539067" y="1572411"/>
            <a:ext cx="9061521" cy="3942184"/>
            <a:chOff x="0" y="0"/>
            <a:chExt cx="9728462" cy="3667024"/>
          </a:xfrm>
        </p:grpSpPr>
        <p:sp>
          <p:nvSpPr>
            <p:cNvPr id="8" name="Shape 234">
              <a:extLst>
                <a:ext uri="{FF2B5EF4-FFF2-40B4-BE49-F238E27FC236}">
                  <a16:creationId xmlns:a16="http://schemas.microsoft.com/office/drawing/2014/main" id="{FAB1698B-6FFC-4877-965E-86F8704D6772}"/>
                </a:ext>
              </a:extLst>
            </p:cNvPr>
            <p:cNvSpPr/>
            <p:nvPr/>
          </p:nvSpPr>
          <p:spPr>
            <a:xfrm>
              <a:off x="0" y="1100107"/>
              <a:ext cx="9728462" cy="146681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CDE6E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235">
              <a:extLst>
                <a:ext uri="{FF2B5EF4-FFF2-40B4-BE49-F238E27FC236}">
                  <a16:creationId xmlns:a16="http://schemas.microsoft.com/office/drawing/2014/main" id="{962CB003-A01A-4846-9EF6-0C5A268DAF0C}"/>
                </a:ext>
              </a:extLst>
            </p:cNvPr>
            <p:cNvSpPr/>
            <p:nvPr/>
          </p:nvSpPr>
          <p:spPr>
            <a:xfrm>
              <a:off x="2404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236">
              <a:extLst>
                <a:ext uri="{FF2B5EF4-FFF2-40B4-BE49-F238E27FC236}">
                  <a16:creationId xmlns:a16="http://schemas.microsoft.com/office/drawing/2014/main" id="{BB9958FA-20FF-46F4-9219-FA9287C941B8}"/>
                </a:ext>
              </a:extLst>
            </p:cNvPr>
            <p:cNvSpPr txBox="1"/>
            <p:nvPr/>
          </p:nvSpPr>
          <p:spPr>
            <a:xfrm>
              <a:off x="2404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initiale </a:t>
              </a:r>
            </a:p>
          </p:txBody>
        </p:sp>
        <p:sp>
          <p:nvSpPr>
            <p:cNvPr id="11" name="Shape 237">
              <a:extLst>
                <a:ext uri="{FF2B5EF4-FFF2-40B4-BE49-F238E27FC236}">
                  <a16:creationId xmlns:a16="http://schemas.microsoft.com/office/drawing/2014/main" id="{1425D2B0-79AF-4080-9192-A66CF8AC8775}"/>
                </a:ext>
              </a:extLst>
            </p:cNvPr>
            <p:cNvSpPr/>
            <p:nvPr/>
          </p:nvSpPr>
          <p:spPr>
            <a:xfrm>
              <a:off x="519118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238">
              <a:extLst>
                <a:ext uri="{FF2B5EF4-FFF2-40B4-BE49-F238E27FC236}">
                  <a16:creationId xmlns:a16="http://schemas.microsoft.com/office/drawing/2014/main" id="{7DDB98A9-DBFD-4BDE-B388-DEE0C5134AD2}"/>
                </a:ext>
              </a:extLst>
            </p:cNvPr>
            <p:cNvSpPr/>
            <p:nvPr/>
          </p:nvSpPr>
          <p:spPr>
            <a:xfrm>
              <a:off x="1472540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39">
              <a:extLst>
                <a:ext uri="{FF2B5EF4-FFF2-40B4-BE49-F238E27FC236}">
                  <a16:creationId xmlns:a16="http://schemas.microsoft.com/office/drawing/2014/main" id="{5ADFD1DB-2FD0-456D-B9E8-09633952DFAE}"/>
                </a:ext>
              </a:extLst>
            </p:cNvPr>
            <p:cNvSpPr txBox="1"/>
            <p:nvPr/>
          </p:nvSpPr>
          <p:spPr>
            <a:xfrm>
              <a:off x="1472540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Analyse</a:t>
              </a:r>
            </a:p>
          </p:txBody>
        </p:sp>
        <p:sp>
          <p:nvSpPr>
            <p:cNvPr id="14" name="Shape 240">
              <a:extLst>
                <a:ext uri="{FF2B5EF4-FFF2-40B4-BE49-F238E27FC236}">
                  <a16:creationId xmlns:a16="http://schemas.microsoft.com/office/drawing/2014/main" id="{CF8AE542-5CA6-425C-8F05-FF69DC6CE7C7}"/>
                </a:ext>
              </a:extLst>
            </p:cNvPr>
            <p:cNvSpPr/>
            <p:nvPr/>
          </p:nvSpPr>
          <p:spPr>
            <a:xfrm>
              <a:off x="2172604" y="1687692"/>
              <a:ext cx="366703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41">
              <a:extLst>
                <a:ext uri="{FF2B5EF4-FFF2-40B4-BE49-F238E27FC236}">
                  <a16:creationId xmlns:a16="http://schemas.microsoft.com/office/drawing/2014/main" id="{28EA4784-D7CE-42E3-B223-2A55D3B9E0C1}"/>
                </a:ext>
              </a:extLst>
            </p:cNvPr>
            <p:cNvSpPr/>
            <p:nvPr/>
          </p:nvSpPr>
          <p:spPr>
            <a:xfrm>
              <a:off x="2942675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242">
              <a:extLst>
                <a:ext uri="{FF2B5EF4-FFF2-40B4-BE49-F238E27FC236}">
                  <a16:creationId xmlns:a16="http://schemas.microsoft.com/office/drawing/2014/main" id="{230800F1-C44F-4E9D-91B9-EC66AA419EA7}"/>
                </a:ext>
              </a:extLst>
            </p:cNvPr>
            <p:cNvSpPr txBox="1"/>
            <p:nvPr/>
          </p:nvSpPr>
          <p:spPr>
            <a:xfrm>
              <a:off x="2942676" y="725802"/>
              <a:ext cx="1986848" cy="74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</a:t>
              </a:r>
              <a:r>
                <a:rPr lang="fr-FR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Développement</a:t>
              </a:r>
            </a:p>
          </p:txBody>
        </p:sp>
        <p:sp>
          <p:nvSpPr>
            <p:cNvPr id="17" name="Shape 243">
              <a:extLst>
                <a:ext uri="{FF2B5EF4-FFF2-40B4-BE49-F238E27FC236}">
                  <a16:creationId xmlns:a16="http://schemas.microsoft.com/office/drawing/2014/main" id="{666FADDC-5D27-4984-86F9-81C3B76276E0}"/>
                </a:ext>
              </a:extLst>
            </p:cNvPr>
            <p:cNvSpPr/>
            <p:nvPr/>
          </p:nvSpPr>
          <p:spPr>
            <a:xfrm>
              <a:off x="4159452" y="1662300"/>
              <a:ext cx="366703" cy="3667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244">
              <a:extLst>
                <a:ext uri="{FF2B5EF4-FFF2-40B4-BE49-F238E27FC236}">
                  <a16:creationId xmlns:a16="http://schemas.microsoft.com/office/drawing/2014/main" id="{EE389620-DDB9-4F54-BE15-6BA2E03515B2}"/>
                </a:ext>
              </a:extLst>
            </p:cNvPr>
            <p:cNvSpPr/>
            <p:nvPr/>
          </p:nvSpPr>
          <p:spPr>
            <a:xfrm>
              <a:off x="4412811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245">
              <a:extLst>
                <a:ext uri="{FF2B5EF4-FFF2-40B4-BE49-F238E27FC236}">
                  <a16:creationId xmlns:a16="http://schemas.microsoft.com/office/drawing/2014/main" id="{17EBE99F-D8CC-4D2A-A143-FEA9074957E0}"/>
                </a:ext>
              </a:extLst>
            </p:cNvPr>
            <p:cNvSpPr txBox="1"/>
            <p:nvPr/>
          </p:nvSpPr>
          <p:spPr>
            <a:xfrm>
              <a:off x="4412810" y="2200214"/>
              <a:ext cx="2098204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20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implémentation </a:t>
              </a:r>
            </a:p>
          </p:txBody>
        </p:sp>
        <p:sp>
          <p:nvSpPr>
            <p:cNvPr id="21" name="Shape 247">
              <a:extLst>
                <a:ext uri="{FF2B5EF4-FFF2-40B4-BE49-F238E27FC236}">
                  <a16:creationId xmlns:a16="http://schemas.microsoft.com/office/drawing/2014/main" id="{5CC8342C-F3C1-4617-B557-C258FB9ACAAC}"/>
                </a:ext>
              </a:extLst>
            </p:cNvPr>
            <p:cNvSpPr/>
            <p:nvPr/>
          </p:nvSpPr>
          <p:spPr>
            <a:xfrm>
              <a:off x="5882947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48">
              <a:extLst>
                <a:ext uri="{FF2B5EF4-FFF2-40B4-BE49-F238E27FC236}">
                  <a16:creationId xmlns:a16="http://schemas.microsoft.com/office/drawing/2014/main" id="{939DBB42-7F4D-4ED6-BEC5-E259750AD49E}"/>
                </a:ext>
              </a:extLst>
            </p:cNvPr>
            <p:cNvSpPr txBox="1"/>
            <p:nvPr/>
          </p:nvSpPr>
          <p:spPr>
            <a:xfrm>
              <a:off x="5882947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test</a:t>
              </a:r>
            </a:p>
          </p:txBody>
        </p:sp>
        <p:sp>
          <p:nvSpPr>
            <p:cNvPr id="23" name="Shape 249">
              <a:extLst>
                <a:ext uri="{FF2B5EF4-FFF2-40B4-BE49-F238E27FC236}">
                  <a16:creationId xmlns:a16="http://schemas.microsoft.com/office/drawing/2014/main" id="{67C9E991-F012-43FE-ABB1-BB868C950368}"/>
                </a:ext>
              </a:extLst>
            </p:cNvPr>
            <p:cNvSpPr/>
            <p:nvPr/>
          </p:nvSpPr>
          <p:spPr>
            <a:xfrm>
              <a:off x="6227378" y="1674959"/>
              <a:ext cx="366703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50">
              <a:extLst>
                <a:ext uri="{FF2B5EF4-FFF2-40B4-BE49-F238E27FC236}">
                  <a16:creationId xmlns:a16="http://schemas.microsoft.com/office/drawing/2014/main" id="{A566A867-7C72-4F2E-A4CC-F331E066AFD0}"/>
                </a:ext>
              </a:extLst>
            </p:cNvPr>
            <p:cNvSpPr/>
            <p:nvPr/>
          </p:nvSpPr>
          <p:spPr>
            <a:xfrm>
              <a:off x="7353082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1">
              <a:extLst>
                <a:ext uri="{FF2B5EF4-FFF2-40B4-BE49-F238E27FC236}">
                  <a16:creationId xmlns:a16="http://schemas.microsoft.com/office/drawing/2014/main" id="{4680483E-FF26-4EA2-BFC2-56E399DFC29D}"/>
                </a:ext>
              </a:extLst>
            </p:cNvPr>
            <p:cNvSpPr txBox="1"/>
            <p:nvPr/>
          </p:nvSpPr>
          <p:spPr>
            <a:xfrm>
              <a:off x="7353082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finale</a:t>
              </a:r>
            </a:p>
          </p:txBody>
        </p:sp>
        <p:sp>
          <p:nvSpPr>
            <p:cNvPr id="26" name="Shape 252">
              <a:extLst>
                <a:ext uri="{FF2B5EF4-FFF2-40B4-BE49-F238E27FC236}">
                  <a16:creationId xmlns:a16="http://schemas.microsoft.com/office/drawing/2014/main" id="{1FE28C42-DE54-44D0-85EE-462625D6D460}"/>
                </a:ext>
              </a:extLst>
            </p:cNvPr>
            <p:cNvSpPr/>
            <p:nvPr/>
          </p:nvSpPr>
          <p:spPr>
            <a:xfrm>
              <a:off x="7869796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141D606E-E16D-4BB9-9819-A062E7A6E578}"/>
              </a:ext>
            </a:extLst>
          </p:cNvPr>
          <p:cNvSpPr txBox="1"/>
          <p:nvPr/>
        </p:nvSpPr>
        <p:spPr>
          <a:xfrm>
            <a:off x="3595690" y="4410074"/>
            <a:ext cx="15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03/10/2017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C7566C-28F5-4C7A-807F-F0564E287EB7}"/>
              </a:ext>
            </a:extLst>
          </p:cNvPr>
          <p:cNvSpPr txBox="1"/>
          <p:nvPr/>
        </p:nvSpPr>
        <p:spPr>
          <a:xfrm>
            <a:off x="4942009" y="2676932"/>
            <a:ext cx="143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12/10/2017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CA138DF-D9C5-4785-842A-5B04EE72D131}"/>
              </a:ext>
            </a:extLst>
          </p:cNvPr>
          <p:cNvSpPr txBox="1"/>
          <p:nvPr/>
        </p:nvSpPr>
        <p:spPr>
          <a:xfrm>
            <a:off x="6311111" y="3999270"/>
            <a:ext cx="15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20/10/2017</a:t>
            </a:r>
          </a:p>
        </p:txBody>
      </p:sp>
    </p:spTree>
    <p:extLst>
      <p:ext uri="{BB962C8B-B14F-4D97-AF65-F5344CB8AC3E}">
        <p14:creationId xmlns:p14="http://schemas.microsoft.com/office/powerpoint/2010/main" val="105537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152956-D9B8-4297-B508-904C062F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A238-8DCD-4422-9C9B-F6A144BA9A30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F83CD0-2565-4DE2-892C-5A4BA1FE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531BF8-65A0-40B4-8373-8F44835B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24B1F023-91C2-4BC1-B9B2-A4127B03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795"/>
            <a:ext cx="12192000" cy="3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6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F4FA3-DDC2-4D0D-B879-C3A274CE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REPARTITION DES TACHES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734C2-2683-461F-B4C8-3C242764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5E09E-38D6-49FA-AAB1-3C3FB664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953701-7C4C-4F39-8C15-244C9D78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8E120393-1463-42A5-98F8-C6E6F8FF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04" y="1706880"/>
            <a:ext cx="8144878" cy="40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6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C22124-5841-417B-BCDD-9AA0F3D0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A238-8DCD-4422-9C9B-F6A144BA9A30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53DC9A-0467-4D17-8E82-7E22E535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2E63B-1BDD-4CF3-A555-FC331288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Shape 266">
            <a:extLst>
              <a:ext uri="{FF2B5EF4-FFF2-40B4-BE49-F238E27FC236}">
                <a16:creationId xmlns:a16="http://schemas.microsoft.com/office/drawing/2014/main" id="{EC2F791B-1BD7-4686-A67F-63A9FD596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257988"/>
              </p:ext>
            </p:extLst>
          </p:nvPr>
        </p:nvGraphicFramePr>
        <p:xfrm>
          <a:off x="26938" y="276045"/>
          <a:ext cx="11894768" cy="598690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7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3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PHASES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Tâches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Ressources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Durée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60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sng"/>
                        <a:t>Phase initiale</a:t>
                      </a:r>
                      <a:endParaRPr lang="fr-FR" sz="1800" b="1" i="1" u="sng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Recherche globale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23">
                <a:tc row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sng">
                          <a:sym typeface="Corbel"/>
                        </a:rPr>
                        <a:t>Phase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sng">
                          <a:sym typeface="Corbel"/>
                        </a:rPr>
                        <a:t>Analyse</a:t>
                      </a:r>
                      <a:endParaRPr lang="fr-FR" sz="1800" b="1" i="1" u="sng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et définition  périmètre du projet 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jours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3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Charte de projet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 + 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 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Cahier de charge fonctionnel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54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Management de risque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5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des données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 + 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54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la BDD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Mourad + Adèle + Imane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0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script de Générateur de Données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77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 l’algo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 dirty="0"/>
                        <a:t>In </a:t>
                      </a:r>
                      <a:r>
                        <a:rPr lang="fr-FR" sz="1800" dirty="0" err="1"/>
                        <a:t>progress</a:t>
                      </a:r>
                      <a:endParaRPr lang="fr-FR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76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C05DBB-A8B6-462C-BEF2-569800F8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A238-8DCD-4422-9C9B-F6A144BA9A30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3B2428-8E1C-41CF-959C-A3CA7A34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95B-3727-4D52-B43A-1D8408A0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Shape 266">
            <a:extLst>
              <a:ext uri="{FF2B5EF4-FFF2-40B4-BE49-F238E27FC236}">
                <a16:creationId xmlns:a16="http://schemas.microsoft.com/office/drawing/2014/main" id="{AE2EBB18-BA7E-433D-B202-7B93DDF95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593025"/>
              </p:ext>
            </p:extLst>
          </p:nvPr>
        </p:nvGraphicFramePr>
        <p:xfrm>
          <a:off x="448574" y="277869"/>
          <a:ext cx="11266099" cy="60954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44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PHASES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Tâches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Ressources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Durée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5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sng"/>
                        <a:t>Phase initiale</a:t>
                      </a:r>
                      <a:endParaRPr lang="fr-FR" sz="1800" b="1" i="1" u="sng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Recherche globale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420">
                <a:tc row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sng" dirty="0">
                          <a:sym typeface="Corbel"/>
                        </a:rPr>
                        <a:t>Phase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sng" dirty="0">
                          <a:sym typeface="Corbel"/>
                        </a:rPr>
                        <a:t>Analyse</a:t>
                      </a:r>
                      <a:endParaRPr lang="fr-FR" sz="1800" b="1" i="1" u="sng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et définition  périmètre du projet 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jours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72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Charte de projet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 + 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 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72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Cahier de charge fonctionnel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18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Management de risque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9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des données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 + 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18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la BDD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Mourad + Adèle + Imane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44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script de Générateur de Données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91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 l’algo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 dirty="0"/>
                        <a:t>In </a:t>
                      </a:r>
                      <a:r>
                        <a:rPr lang="fr-FR" sz="1800" dirty="0" err="1"/>
                        <a:t>progress</a:t>
                      </a:r>
                      <a:endParaRPr lang="fr-FR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0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C8725-4E98-4D4B-94E6-B0ABCA70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C38F62-A06F-4AB0-A57A-35B1D978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06B821-A6DE-48EF-9B55-07C2B5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070925-F2DA-4E6C-8786-0C93C6A4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mage 6" descr="Une image contenant ciel, texte&#10;&#10;Description générée avec un niveau de confiance très élevé">
            <a:extLst>
              <a:ext uri="{FF2B5EF4-FFF2-40B4-BE49-F238E27FC236}">
                <a16:creationId xmlns:a16="http://schemas.microsoft.com/office/drawing/2014/main" id="{4C7862F8-9F3E-4C1D-AC28-B0C809AB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535" y="806245"/>
            <a:ext cx="7802721" cy="5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4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D56981-FEA6-4A48-818A-9F5E49BC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A238-8DCD-4422-9C9B-F6A144BA9A30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8A01C2-3621-41EA-97C1-6F1B2AB4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D3DDA0-9C38-41EE-B34A-5F2D91E2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Shape 281">
            <a:extLst>
              <a:ext uri="{FF2B5EF4-FFF2-40B4-BE49-F238E27FC236}">
                <a16:creationId xmlns:a16="http://schemas.microsoft.com/office/drawing/2014/main" id="{B79C056D-F436-4212-A072-A0C0110B5E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110" y="58283"/>
            <a:ext cx="5656846" cy="624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82">
            <a:extLst>
              <a:ext uri="{FF2B5EF4-FFF2-40B4-BE49-F238E27FC236}">
                <a16:creationId xmlns:a16="http://schemas.microsoft.com/office/drawing/2014/main" id="{EDB29FF6-2F94-42CC-BD37-6E83098AEB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4390" y="145542"/>
            <a:ext cx="5464500" cy="624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18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809B30-05C8-4B5A-A348-25B9B5D6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A238-8DCD-4422-9C9B-F6A144BA9A30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348F62-6002-4BBD-8966-D055F46C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C57EAE-9E7D-40AE-9691-F76CDAD4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Shape 287">
            <a:extLst>
              <a:ext uri="{FF2B5EF4-FFF2-40B4-BE49-F238E27FC236}">
                <a16:creationId xmlns:a16="http://schemas.microsoft.com/office/drawing/2014/main" id="{ECF6C3A7-87C9-4A8D-A2B9-2389F9E6E0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48825"/>
            <a:ext cx="5930901" cy="610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88">
            <a:extLst>
              <a:ext uri="{FF2B5EF4-FFF2-40B4-BE49-F238E27FC236}">
                <a16:creationId xmlns:a16="http://schemas.microsoft.com/office/drawing/2014/main" id="{BD9FDA6C-DADB-4434-83B8-419F20AF0F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36523"/>
            <a:ext cx="6026092" cy="6219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77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426EF-691F-45A7-B106-054F5D0F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fr-FR" dirty="0">
                <a:ea typeface="Corbel"/>
                <a:cs typeface="Corbel"/>
                <a:sym typeface="Corbel"/>
              </a:rPr>
              <a:t>Remerciement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201AF-842C-4191-B327-EB1742B8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-31750">
              <a:spcBef>
                <a:spcPts val="0"/>
              </a:spcBef>
              <a:buSzPts val="500"/>
              <a:buNone/>
            </a:pPr>
            <a:r>
              <a:rPr lang="fr-FR" sz="2400" b="1" u="sng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Clients: </a:t>
            </a:r>
          </a:p>
          <a:p>
            <a:pPr lvl="0">
              <a:buSzPts val="500"/>
              <a:buFont typeface="Arial"/>
              <a:buChar char="•"/>
            </a:pPr>
            <a:r>
              <a:rPr lang="fr-FR" sz="2400" b="1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M. Pascal </a:t>
            </a:r>
            <a:r>
              <a:rPr lang="fr-FR" sz="2400" b="1" i="1" dirty="0">
                <a:solidFill>
                  <a:schemeClr val="dk1"/>
                </a:solidFill>
              </a:rPr>
              <a:t>DORÉ</a:t>
            </a:r>
            <a:r>
              <a:rPr lang="fr-FR" sz="2400" b="1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 ,</a:t>
            </a:r>
            <a:r>
              <a:rPr lang="fr-FR" sz="2400" b="1" i="1" dirty="0">
                <a:solidFill>
                  <a:srgbClr val="262626"/>
                </a:solidFill>
                <a:ea typeface="Corbel"/>
                <a:cs typeface="Corbel"/>
                <a:sym typeface="Corbel"/>
              </a:rPr>
              <a:t> représentant de l’entreprise LEGRAND .</a:t>
            </a:r>
          </a:p>
          <a:p>
            <a:pPr marL="0" lvl="0" indent="-127000">
              <a:buSzPts val="2000"/>
              <a:buNone/>
            </a:pPr>
            <a:r>
              <a:rPr lang="fr-FR" sz="2400" b="1" u="sng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Encadrant: </a:t>
            </a:r>
          </a:p>
          <a:p>
            <a:pPr lvl="0">
              <a:buSzPts val="2000"/>
              <a:buFont typeface="Noto Sans Symbols"/>
              <a:buChar char="●"/>
            </a:pPr>
            <a:r>
              <a:rPr lang="fr-FR" sz="2400" b="1" i="1" dirty="0">
                <a:solidFill>
                  <a:srgbClr val="262626"/>
                </a:solidFill>
                <a:ea typeface="Corbel"/>
                <a:cs typeface="Corbel"/>
                <a:sym typeface="Corbel"/>
              </a:rPr>
              <a:t>M. MOUHAMADOU ,</a:t>
            </a:r>
            <a:r>
              <a:rPr lang="fr-FR" sz="2400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 </a:t>
            </a:r>
            <a:r>
              <a:rPr lang="fr-FR" sz="2400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encadrant technique</a:t>
            </a:r>
          </a:p>
          <a:p>
            <a:pPr lvl="0">
              <a:buSzPts val="2000"/>
              <a:buFont typeface="Noto Sans Symbols"/>
              <a:buChar char="●"/>
            </a:pPr>
            <a:r>
              <a:rPr lang="fr-FR" sz="2400" b="1" i="1" dirty="0">
                <a:solidFill>
                  <a:srgbClr val="262626"/>
                </a:solidFill>
                <a:ea typeface="Corbel"/>
                <a:cs typeface="Corbel"/>
                <a:sym typeface="Corbel"/>
              </a:rPr>
              <a:t>M. DUROUSSEAU ,</a:t>
            </a:r>
            <a:r>
              <a:rPr lang="fr-FR" sz="2400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 </a:t>
            </a:r>
            <a:r>
              <a:rPr lang="fr-FR" sz="2400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encadrant technique</a:t>
            </a:r>
          </a:p>
          <a:p>
            <a:pPr lvl="0">
              <a:buSzPts val="2000"/>
              <a:buFont typeface="Noto Sans Symbols"/>
              <a:buChar char="●"/>
            </a:pPr>
            <a:r>
              <a:rPr lang="fr-FR" sz="2400" b="1" i="1" dirty="0">
                <a:solidFill>
                  <a:srgbClr val="262626"/>
                </a:solidFill>
                <a:ea typeface="Corbel"/>
                <a:cs typeface="Corbel"/>
                <a:sym typeface="Corbel"/>
              </a:rPr>
              <a:t>M. SOROLLA ,</a:t>
            </a:r>
            <a:r>
              <a:rPr lang="fr-FR" sz="2400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 </a:t>
            </a:r>
            <a:r>
              <a:rPr lang="fr-FR" sz="2400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encadrant technique</a:t>
            </a:r>
          </a:p>
          <a:p>
            <a:pPr lvl="0">
              <a:buSzPts val="2000"/>
              <a:buFont typeface="Noto Sans Symbols"/>
              <a:buChar char="●"/>
            </a:pPr>
            <a:r>
              <a:rPr lang="fr-FR" sz="2400" b="1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M. LARION Thierry , </a:t>
            </a:r>
            <a:r>
              <a:rPr lang="fr-FR" sz="2400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encadrant en gestion de projet</a:t>
            </a:r>
            <a:r>
              <a:rPr lang="fr-FR" i="1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B7E57-143A-4FE5-9ED0-407D95D6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D675-F101-4926-B67C-EC4A537247F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7D073-5798-499A-8619-FA78D990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CC441-2408-47E0-9E9C-41DB4EE4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6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FC1B4-D114-4C3D-A988-3AB26E53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FB6C5-DFBC-4BFE-8053-44E07B00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483ED-6241-49A1-A196-1BF65DA1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873931-D2BD-4C17-B031-35E0E340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hape 293">
            <a:extLst>
              <a:ext uri="{FF2B5EF4-FFF2-40B4-BE49-F238E27FC236}">
                <a16:creationId xmlns:a16="http://schemas.microsoft.com/office/drawing/2014/main" id="{1D9C939C-8B10-46DF-9AC7-FBCB8EE95C7A}"/>
              </a:ext>
            </a:extLst>
          </p:cNvPr>
          <p:cNvSpPr/>
          <p:nvPr/>
        </p:nvSpPr>
        <p:spPr>
          <a:xfrm>
            <a:off x="3908048" y="2977918"/>
            <a:ext cx="9000344" cy="523220"/>
          </a:xfrm>
          <a:prstGeom prst="rect">
            <a:avLst/>
          </a:prstGeom>
          <a:solidFill>
            <a:srgbClr val="EEAEB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Ecart en heure</a:t>
            </a:r>
          </a:p>
        </p:txBody>
      </p:sp>
      <p:graphicFrame>
        <p:nvGraphicFramePr>
          <p:cNvPr id="8" name="Shape 294">
            <a:extLst>
              <a:ext uri="{FF2B5EF4-FFF2-40B4-BE49-F238E27FC236}">
                <a16:creationId xmlns:a16="http://schemas.microsoft.com/office/drawing/2014/main" id="{5B8E0747-D1D2-4B48-BF50-64B72D1F1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387438"/>
              </p:ext>
            </p:extLst>
          </p:nvPr>
        </p:nvGraphicFramePr>
        <p:xfrm>
          <a:off x="3577866" y="1594568"/>
          <a:ext cx="8128000" cy="12801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Date de fin prévu: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20/10/2017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 de fin réalisé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 dirty="0"/>
                        <a:t>27/10/2017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Shape 295">
            <a:extLst>
              <a:ext uri="{FF2B5EF4-FFF2-40B4-BE49-F238E27FC236}">
                <a16:creationId xmlns:a16="http://schemas.microsoft.com/office/drawing/2014/main" id="{14FFF84E-94A5-4DE3-BA41-BA5777C78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877831"/>
              </p:ext>
            </p:extLst>
          </p:nvPr>
        </p:nvGraphicFramePr>
        <p:xfrm>
          <a:off x="3577866" y="3604328"/>
          <a:ext cx="8128000" cy="13206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Prévu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39heures.hommes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Réalisé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 dirty="0"/>
                        <a:t>45heures.hommes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98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CA3DD-93B3-4B77-943E-7182A8D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MANAGEMENT DE 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7355B-32DB-4E43-9379-AC48E92A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30598C-FDE8-41A7-8D68-D02DAABB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0D31C-FE3D-435D-A39B-E8438332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A3E37-3FFE-4287-BBA0-B42ADF40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1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10833-1D1E-4E24-8435-F24EC085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C4C3B-8972-4646-868F-9F970470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DDCC4-8C08-4CE0-BB29-155C43CF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BC566-82C5-4F7A-90FA-1D1A0158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00422-AD43-418E-B00E-27C61EB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7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23B21-778C-493B-A1A1-6473417F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LIVRABLE S INTERMEDIAIRES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93222-728E-438E-A1D0-29A51E75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03262-E4E1-4AFB-B2A0-3271E996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F113E-3E6C-48BC-8D16-6039A24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F6C8CDC4-8670-45A1-8EFA-A115BFD04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10357"/>
              </p:ext>
            </p:extLst>
          </p:nvPr>
        </p:nvGraphicFramePr>
        <p:xfrm>
          <a:off x="3485072" y="863599"/>
          <a:ext cx="8281359" cy="363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049">
                  <a:extLst>
                    <a:ext uri="{9D8B030D-6E8A-4147-A177-3AD203B41FA5}">
                      <a16:colId xmlns:a16="http://schemas.microsoft.com/office/drawing/2014/main" val="540016948"/>
                    </a:ext>
                  </a:extLst>
                </a:gridCol>
                <a:gridCol w="2173857">
                  <a:extLst>
                    <a:ext uri="{9D8B030D-6E8A-4147-A177-3AD203B41FA5}">
                      <a16:colId xmlns:a16="http://schemas.microsoft.com/office/drawing/2014/main" val="3018124952"/>
                    </a:ext>
                  </a:extLst>
                </a:gridCol>
                <a:gridCol w="2760453">
                  <a:extLst>
                    <a:ext uri="{9D8B030D-6E8A-4147-A177-3AD203B41FA5}">
                      <a16:colId xmlns:a16="http://schemas.microsoft.com/office/drawing/2014/main" val="2448127788"/>
                    </a:ext>
                  </a:extLst>
                </a:gridCol>
              </a:tblGrid>
              <a:tr h="727878">
                <a:tc>
                  <a:txBody>
                    <a:bodyPr/>
                    <a:lstStyle/>
                    <a:p>
                      <a:r>
                        <a:rPr lang="fr-FR" dirty="0"/>
                        <a:t>Livrable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15173"/>
                  </a:ext>
                </a:extLst>
              </a:tr>
              <a:tr h="727878">
                <a:tc>
                  <a:txBody>
                    <a:bodyPr/>
                    <a:lstStyle/>
                    <a:p>
                      <a:r>
                        <a:rPr lang="fr-FR" dirty="0"/>
                        <a:t>Charte de projet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06/11/2017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89113"/>
                  </a:ext>
                </a:extLst>
              </a:tr>
              <a:tr h="727878">
                <a:tc>
                  <a:txBody>
                    <a:bodyPr/>
                    <a:lstStyle/>
                    <a:p>
                      <a:r>
                        <a:rPr lang="fr-FR" dirty="0"/>
                        <a:t>Simulateur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07/12/2017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Done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31489"/>
                  </a:ext>
                </a:extLst>
              </a:tr>
              <a:tr h="727878">
                <a:tc>
                  <a:txBody>
                    <a:bodyPr/>
                    <a:lstStyle/>
                    <a:p>
                      <a:r>
                        <a:rPr lang="fr-FR" dirty="0"/>
                        <a:t>Cahier de charge fonctionnel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34254"/>
                  </a:ext>
                </a:extLst>
              </a:tr>
              <a:tr h="72787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134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F4297-0507-44BD-951C-ECF938E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ea typeface="Corbel"/>
                <a:cs typeface="Corbel"/>
                <a:sym typeface="Corbel"/>
              </a:rPr>
              <a:t>MANAGEMENT  DE TRAVAUX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FB8DE-CC41-42A2-BD2A-B7BFC558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139D6B-FD7E-411F-A815-C62400BF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34D327-16FA-4CA0-A6BD-D813F871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24A6A9-5900-4040-9A2A-1FCCC853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5E84-17A9-4656-A834-B7A428A2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ea typeface="Corbel"/>
                <a:cs typeface="Corbel"/>
                <a:sym typeface="Corbel"/>
              </a:rPr>
              <a:t>MANAGEMENT  DE RISQUES</a:t>
            </a: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DF4E58-26AA-49D6-A486-3FB778E0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91F54A-37BD-4697-892D-D2EB6535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43D88-BF24-488A-AF58-24CD022C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Shape 342">
            <a:extLst>
              <a:ext uri="{FF2B5EF4-FFF2-40B4-BE49-F238E27FC236}">
                <a16:creationId xmlns:a16="http://schemas.microsoft.com/office/drawing/2014/main" id="{B55CA4D0-FB9B-4792-92A7-84BF3A7E9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963731"/>
              </p:ext>
            </p:extLst>
          </p:nvPr>
        </p:nvGraphicFramePr>
        <p:xfrm>
          <a:off x="3571336" y="948906"/>
          <a:ext cx="8003152" cy="514133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0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Risque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Probabilité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Gravité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Criticité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/>
                        <a:t>budget mal estimé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besoins sous-estimés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erreurs humaines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pertes de données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cahier de charge mal défini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délais irréalistes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peu ou pas de communication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cible mal préparée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8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pas d’accompagnement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méthodologie de gestion de projet inadapté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9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 de matériels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2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 de clés de la salle de projet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/>
                        <a:t>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61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196E4-9211-43D5-AC35-786C119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DIFFICULTES /</a:t>
            </a:r>
            <a:br>
              <a:rPr lang="fr-FR" sz="2800" dirty="0"/>
            </a:br>
            <a:r>
              <a:rPr lang="fr-FR" sz="2800" dirty="0"/>
              <a:t>SOLUTIONS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31671DF-E026-40A0-A75F-5D50710F3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56800"/>
              </p:ext>
            </p:extLst>
          </p:nvPr>
        </p:nvGraphicFramePr>
        <p:xfrm>
          <a:off x="3605841" y="759124"/>
          <a:ext cx="8057072" cy="4727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536">
                  <a:extLst>
                    <a:ext uri="{9D8B030D-6E8A-4147-A177-3AD203B41FA5}">
                      <a16:colId xmlns:a16="http://schemas.microsoft.com/office/drawing/2014/main" val="2387048005"/>
                    </a:ext>
                  </a:extLst>
                </a:gridCol>
                <a:gridCol w="4028536">
                  <a:extLst>
                    <a:ext uri="{9D8B030D-6E8A-4147-A177-3AD203B41FA5}">
                      <a16:colId xmlns:a16="http://schemas.microsoft.com/office/drawing/2014/main" val="3968825572"/>
                    </a:ext>
                  </a:extLst>
                </a:gridCol>
              </a:tblGrid>
              <a:tr h="787879">
                <a:tc>
                  <a:txBody>
                    <a:bodyPr/>
                    <a:lstStyle/>
                    <a:p>
                      <a:r>
                        <a:rPr lang="fr-FR" dirty="0"/>
                        <a:t>Difficultés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73847"/>
                  </a:ext>
                </a:extLst>
              </a:tr>
              <a:tr h="7878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Matériels défectueux 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PC personnels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41153715"/>
                  </a:ext>
                </a:extLst>
              </a:tr>
              <a:tr h="7878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Difficulté d’accès internet 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un point d’accès wifi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06227260"/>
                  </a:ext>
                </a:extLst>
              </a:tr>
              <a:tr h="787879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 dirty="0"/>
                        <a:t>Choix des technologies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Conseils d’un expert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92297872"/>
                  </a:ext>
                </a:extLst>
              </a:tr>
              <a:tr h="787879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 dirty="0"/>
                        <a:t>Planification des tâches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Attribution des tâches indépendantes en binôme ou trinôme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32488611"/>
                  </a:ext>
                </a:extLst>
              </a:tr>
              <a:tr h="787879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 dirty="0"/>
                        <a:t>Mauvaise  interprétation de la phase d’analyse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Réunion avec les encadrants techniques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37248186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E062E-B036-4B57-8ED9-CEB53AA4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8F772-0BC5-44B8-94E9-0A384DE3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CE72B-21DF-48DB-B916-E38301DB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7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8DD24-5EE4-4616-9591-1C26C03D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E5F92F-8218-4FDE-AAD8-FA4A85D6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11399-028A-4E22-A3BE-137DD125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D270F9-0238-4822-A58A-948EEEF3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Shape 354">
            <a:extLst>
              <a:ext uri="{FF2B5EF4-FFF2-40B4-BE49-F238E27FC236}">
                <a16:creationId xmlns:a16="http://schemas.microsoft.com/office/drawing/2014/main" id="{1B689980-DA79-4590-8933-72B9C55E28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7194" y="3647693"/>
            <a:ext cx="4226775" cy="28134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56">
            <a:extLst>
              <a:ext uri="{FF2B5EF4-FFF2-40B4-BE49-F238E27FC236}">
                <a16:creationId xmlns:a16="http://schemas.microsoft.com/office/drawing/2014/main" id="{5C442DF7-4268-4AF7-8AEB-AACD0662B904}"/>
              </a:ext>
            </a:extLst>
          </p:cNvPr>
          <p:cNvSpPr txBox="1">
            <a:spLocks/>
          </p:cNvSpPr>
          <p:nvPr/>
        </p:nvSpPr>
        <p:spPr>
          <a:xfrm>
            <a:off x="3869268" y="873252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-182880">
              <a:spcBef>
                <a:spcPts val="0"/>
              </a:spcBef>
              <a:buFont typeface="Noto Sans Symbols"/>
              <a:buChar char="✓"/>
            </a:pPr>
            <a:r>
              <a:rPr lang="fr-FR"/>
              <a:t>Etat d’avancement : 30%.</a:t>
            </a:r>
          </a:p>
          <a:p>
            <a:pPr indent="-182880">
              <a:buFont typeface="Noto Sans Symbols"/>
              <a:buNone/>
            </a:pPr>
            <a:endParaRPr lang="fr-FR"/>
          </a:p>
          <a:p>
            <a:pPr indent="-182880">
              <a:buFont typeface="Noto Sans Symbols"/>
              <a:buChar char="✓"/>
            </a:pPr>
            <a:r>
              <a:rPr lang="fr-FR"/>
              <a:t> Usage de technologies étudiées en classe</a:t>
            </a:r>
          </a:p>
          <a:p>
            <a:pPr marL="0" indent="0">
              <a:buFont typeface="Noto Sans Symbols"/>
              <a:buNone/>
            </a:pPr>
            <a:r>
              <a:rPr lang="fr-FR"/>
              <a:t> </a:t>
            </a:r>
          </a:p>
          <a:p>
            <a:pPr indent="-182880">
              <a:buFont typeface="Noto Sans Symbols"/>
              <a:buChar char="✓"/>
            </a:pPr>
            <a:r>
              <a:rPr lang="fr-FR"/>
              <a:t>Réalisation : Phase de pré projet et phase de développement</a:t>
            </a:r>
          </a:p>
          <a:p>
            <a:pPr indent="-182880">
              <a:buFont typeface="Noto Sans Symbols"/>
              <a:buNone/>
            </a:pPr>
            <a:endParaRPr lang="fr-FR"/>
          </a:p>
          <a:p>
            <a:pPr indent="-182880">
              <a:buFont typeface="Noto Sans Symbols"/>
              <a:buChar char="✓"/>
            </a:pPr>
            <a:r>
              <a:rPr lang="fr-FR"/>
              <a:t> A venir : remise de l’application</a:t>
            </a:r>
          </a:p>
          <a:p>
            <a:pPr indent="-182880">
              <a:buFont typeface="Noto Sans Symbols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50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9E599-27B9-4DF9-8A99-2EE3CC2F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PRESENTATION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BBB9D6-6D93-4ED5-94E9-B613F73A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ts val="2000"/>
              <a:buFont typeface="Noto Sans Symbols"/>
              <a:buChar char="❑"/>
            </a:pP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PRESENTATION DU PROJET </a:t>
            </a:r>
          </a:p>
          <a:p>
            <a:pPr lvl="1"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	Contexte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     Concept Détaillé</a:t>
            </a:r>
          </a:p>
          <a:p>
            <a:pPr lvl="0">
              <a:spcBef>
                <a:spcPts val="1450"/>
              </a:spcBef>
              <a:buSzPts val="2000"/>
              <a:buFont typeface="Noto Sans Symbols"/>
              <a:buChar char="❑"/>
            </a:pP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MANAGEMENT ET GESTION DE PROJET</a:t>
            </a:r>
          </a:p>
          <a:p>
            <a:pPr marL="971550" lvl="1" indent="-514350"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Méthodologie de projet</a:t>
            </a:r>
          </a:p>
          <a:p>
            <a:pPr marL="971550" lvl="1" indent="-514350"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b="1" dirty="0">
                <a:solidFill>
                  <a:srgbClr val="000000"/>
                </a:solidFill>
              </a:rPr>
              <a:t>P</a:t>
            </a: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arties prenantes, rôles et responsabilités </a:t>
            </a:r>
          </a:p>
          <a:p>
            <a:pPr marL="971550" lvl="1" indent="-514350"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anagement du contenu  </a:t>
            </a:r>
          </a:p>
          <a:p>
            <a:pPr marL="971550" lvl="1" indent="-514350"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anagement des travaux </a:t>
            </a:r>
          </a:p>
          <a:p>
            <a:pPr marL="971550" lvl="1" indent="-514350"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anagement de l'échéancier et gestion du planning   </a:t>
            </a:r>
          </a:p>
          <a:p>
            <a:pPr marL="971550" lvl="1" indent="-514350"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anagement de la communication  </a:t>
            </a:r>
          </a:p>
          <a:p>
            <a:pPr marL="971550" lvl="1" indent="-514350"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anagement des risques  </a:t>
            </a:r>
          </a:p>
          <a:p>
            <a:pPr marL="971550" lvl="1" indent="-514350"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lang="fr-FR" b="1" dirty="0">
              <a:solidFill>
                <a:srgbClr val="0C0C0C"/>
              </a:solidFill>
              <a:ea typeface="Corbel"/>
              <a:cs typeface="Corbel"/>
              <a:sym typeface="Corbel"/>
            </a:endParaRPr>
          </a:p>
          <a:p>
            <a:pPr lvl="0">
              <a:spcBef>
                <a:spcPts val="1450"/>
              </a:spcBef>
              <a:buSzPts val="2000"/>
              <a:buFont typeface="Noto Sans Symbols"/>
              <a:buChar char="❑"/>
            </a:pPr>
            <a:r>
              <a:rPr lang="fr-FR" b="1" dirty="0">
                <a:solidFill>
                  <a:srgbClr val="0C0C0C"/>
                </a:solidFill>
                <a:ea typeface="Corbel"/>
                <a:cs typeface="Corbel"/>
                <a:sym typeface="Corbel"/>
              </a:rPr>
              <a:t>        CONCLUSION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93205F-C46A-4F3B-904A-A2801BFB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6563F-29F4-40C3-8749-2D933C77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36F894-1BEB-483C-88F2-87858723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1CF44-50AF-4D69-9A33-C8283EBB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PRESENTAION  DU CONTEXTE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DB5F5-8D7F-46B4-9D94-D1ECE9A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980F1-C73B-479D-BB56-4BE0D5C7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6D75D-623B-4238-A9D1-5CE39DD8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hape 109">
            <a:extLst>
              <a:ext uri="{FF2B5EF4-FFF2-40B4-BE49-F238E27FC236}">
                <a16:creationId xmlns:a16="http://schemas.microsoft.com/office/drawing/2014/main" id="{72FD9E54-8F7B-46C0-BF05-8C715E541FA7}"/>
              </a:ext>
            </a:extLst>
          </p:cNvPr>
          <p:cNvSpPr txBox="1"/>
          <p:nvPr/>
        </p:nvSpPr>
        <p:spPr>
          <a:xfrm>
            <a:off x="7004062" y="500332"/>
            <a:ext cx="4395536" cy="5338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4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Contexte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: détection de l’activité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4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Concept détaillé 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:recherche et développement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4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Périmètre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logement, personne âgée, assistance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4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Groupe de travail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:8 personnes 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4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Date prévue de livraison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19 janvier 2018</a:t>
            </a: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309391" algn="l" rtl="0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" name="Shape 108" descr="Résultat de recherche d'images pour &quot;logo legrand&quot;">
            <a:extLst>
              <a:ext uri="{FF2B5EF4-FFF2-40B4-BE49-F238E27FC236}">
                <a16:creationId xmlns:a16="http://schemas.microsoft.com/office/drawing/2014/main" id="{0AAB45F2-CBB8-4BA9-BDA9-C68DC5EB022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6813" y="712370"/>
            <a:ext cx="2762250" cy="1381125"/>
          </a:xfrm>
          <a:prstGeom prst="rect">
            <a:avLst/>
          </a:prstGeom>
          <a:noFill/>
          <a:ln>
            <a:noFill/>
          </a:ln>
          <a:effectLst>
            <a:outerShdw blurRad="520700" dist="152400" dir="5400000" algn="ctr" rotWithShape="0">
              <a:schemeClr val="dk1">
                <a:alpha val="0"/>
              </a:schemeClr>
            </a:outerShdw>
          </a:effectLst>
        </p:spPr>
      </p:pic>
      <p:pic>
        <p:nvPicPr>
          <p:cNvPr id="9" name="Shape 110">
            <a:extLst>
              <a:ext uri="{FF2B5EF4-FFF2-40B4-BE49-F238E27FC236}">
                <a16:creationId xmlns:a16="http://schemas.microsoft.com/office/drawing/2014/main" id="{7096E96C-82AF-4E19-90E5-37A521D712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6055" y="3616961"/>
            <a:ext cx="2762250" cy="908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63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26866-64C1-4D13-8A96-CE7CC4F9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PROBLEMATIQUE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14EBFA-9396-4BFE-9D1F-A096444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6F267-B90C-4DDE-ACE5-12511D77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F7693-B2E0-428A-B747-0596D370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Shape 121" descr="Une image contenant assis, objet  Description générée avec un niveau de confiance élevé">
            <a:extLst>
              <a:ext uri="{FF2B5EF4-FFF2-40B4-BE49-F238E27FC236}">
                <a16:creationId xmlns:a16="http://schemas.microsoft.com/office/drawing/2014/main" id="{96598670-8AC6-4814-8B11-16573128800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0263" y="3250159"/>
            <a:ext cx="23717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3">
            <a:extLst>
              <a:ext uri="{FF2B5EF4-FFF2-40B4-BE49-F238E27FC236}">
                <a16:creationId xmlns:a16="http://schemas.microsoft.com/office/drawing/2014/main" id="{A9A5396C-1940-43AC-8F59-D281CEE3FE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956" y="3118444"/>
            <a:ext cx="2916942" cy="163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24">
            <a:extLst>
              <a:ext uri="{FF2B5EF4-FFF2-40B4-BE49-F238E27FC236}">
                <a16:creationId xmlns:a16="http://schemas.microsoft.com/office/drawing/2014/main" id="{77BF20CF-A519-4F4A-B501-985B77997CBC}"/>
              </a:ext>
            </a:extLst>
          </p:cNvPr>
          <p:cNvSpPr/>
          <p:nvPr/>
        </p:nvSpPr>
        <p:spPr>
          <a:xfrm>
            <a:off x="3856976" y="3686267"/>
            <a:ext cx="1631751" cy="1631751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l="-10999" r="-10999"/>
            </a:stretch>
          </a:blipFill>
          <a:ln w="107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" name="Shape 125" descr="Résultat de recherche d'images pour &quot;logo legrand&quot;">
            <a:extLst>
              <a:ext uri="{FF2B5EF4-FFF2-40B4-BE49-F238E27FC236}">
                <a16:creationId xmlns:a16="http://schemas.microsoft.com/office/drawing/2014/main" id="{967B808B-06F3-4413-8249-31341696E1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34824" y="2200761"/>
            <a:ext cx="2762400" cy="1381200"/>
          </a:xfrm>
          <a:prstGeom prst="rect">
            <a:avLst/>
          </a:prstGeom>
          <a:noFill/>
          <a:ln>
            <a:noFill/>
          </a:ln>
          <a:effectLst>
            <a:outerShdw blurRad="520700" dist="152400" dir="5400000" algn="ctr" rotWithShape="0">
              <a:schemeClr val="dk1">
                <a:alpha val="0"/>
              </a:schemeClr>
            </a:outerShdw>
          </a:effectLst>
        </p:spPr>
      </p:pic>
      <p:grpSp>
        <p:nvGrpSpPr>
          <p:cNvPr id="11" name="Shape 126">
            <a:extLst>
              <a:ext uri="{FF2B5EF4-FFF2-40B4-BE49-F238E27FC236}">
                <a16:creationId xmlns:a16="http://schemas.microsoft.com/office/drawing/2014/main" id="{6E56A300-7834-4997-801C-653244BC23F5}"/>
              </a:ext>
            </a:extLst>
          </p:cNvPr>
          <p:cNvGrpSpPr/>
          <p:nvPr/>
        </p:nvGrpSpPr>
        <p:grpSpPr>
          <a:xfrm>
            <a:off x="9305898" y="1934137"/>
            <a:ext cx="1790831" cy="2632044"/>
            <a:chOff x="944279" y="-852129"/>
            <a:chExt cx="1790831" cy="2632044"/>
          </a:xfrm>
        </p:grpSpPr>
        <p:sp>
          <p:nvSpPr>
            <p:cNvPr id="12" name="Shape 127">
              <a:extLst>
                <a:ext uri="{FF2B5EF4-FFF2-40B4-BE49-F238E27FC236}">
                  <a16:creationId xmlns:a16="http://schemas.microsoft.com/office/drawing/2014/main" id="{A08FD6B8-3EB0-402D-846F-31EAAE3E2235}"/>
                </a:ext>
              </a:extLst>
            </p:cNvPr>
            <p:cNvSpPr/>
            <p:nvPr/>
          </p:nvSpPr>
          <p:spPr>
            <a:xfrm>
              <a:off x="944279" y="0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28">
              <a:extLst>
                <a:ext uri="{FF2B5EF4-FFF2-40B4-BE49-F238E27FC236}">
                  <a16:creationId xmlns:a16="http://schemas.microsoft.com/office/drawing/2014/main" id="{8504F01E-0C33-4FDE-AFBF-26562A8F1285}"/>
                </a:ext>
              </a:extLst>
            </p:cNvPr>
            <p:cNvSpPr txBox="1"/>
            <p:nvPr/>
          </p:nvSpPr>
          <p:spPr>
            <a:xfrm>
              <a:off x="944279" y="-852129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7475" tIns="157475" rIns="157475" bIns="157475" anchor="b" anchorCtr="0">
              <a:noAutofit/>
            </a:bodyPr>
            <a:lstStyle/>
            <a:p>
              <a:pPr marL="0" marR="0" lvl="0" indent="-393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200"/>
                <a:buFont typeface="Corbel"/>
                <a:buNone/>
              </a:pPr>
              <a:r>
                <a:rPr lang="fr-FR" sz="6200" b="1" i="0" u="none" strike="noStrike" cap="none" dirty="0">
                  <a:solidFill>
                    <a:schemeClr val="accent1"/>
                  </a:solidFill>
                  <a:latin typeface="Corbel"/>
                  <a:ea typeface="Corbel"/>
                  <a:cs typeface="Corbel"/>
                  <a:sym typeface="Corbel"/>
                </a:rPr>
                <a:t>????</a:t>
              </a:r>
            </a:p>
          </p:txBody>
        </p:sp>
      </p:grpSp>
      <p:grpSp>
        <p:nvGrpSpPr>
          <p:cNvPr id="14" name="Shape 129">
            <a:extLst>
              <a:ext uri="{FF2B5EF4-FFF2-40B4-BE49-F238E27FC236}">
                <a16:creationId xmlns:a16="http://schemas.microsoft.com/office/drawing/2014/main" id="{A61BC95F-7385-4C05-A6D5-BDE54DBD6662}"/>
              </a:ext>
            </a:extLst>
          </p:cNvPr>
          <p:cNvGrpSpPr/>
          <p:nvPr/>
        </p:nvGrpSpPr>
        <p:grpSpPr>
          <a:xfrm rot="7991987">
            <a:off x="6040871" y="3301233"/>
            <a:ext cx="699429" cy="699429"/>
            <a:chOff x="2446235" y="3090016"/>
            <a:chExt cx="699429" cy="699429"/>
          </a:xfrm>
        </p:grpSpPr>
        <p:sp>
          <p:nvSpPr>
            <p:cNvPr id="15" name="Shape 130">
              <a:extLst>
                <a:ext uri="{FF2B5EF4-FFF2-40B4-BE49-F238E27FC236}">
                  <a16:creationId xmlns:a16="http://schemas.microsoft.com/office/drawing/2014/main" id="{2699D618-6E27-4186-BD97-11A5B986F218}"/>
                </a:ext>
              </a:extLst>
            </p:cNvPr>
            <p:cNvSpPr/>
            <p:nvPr/>
          </p:nvSpPr>
          <p:spPr>
            <a:xfrm rot="-8100000">
              <a:off x="2578043" y="3163066"/>
              <a:ext cx="435814" cy="55332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DD7E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31">
              <a:extLst>
                <a:ext uri="{FF2B5EF4-FFF2-40B4-BE49-F238E27FC236}">
                  <a16:creationId xmlns:a16="http://schemas.microsoft.com/office/drawing/2014/main" id="{3D6F1ABB-F2DF-4868-9D9F-BA99D1B041E6}"/>
                </a:ext>
              </a:extLst>
            </p:cNvPr>
            <p:cNvSpPr txBox="1"/>
            <p:nvPr/>
          </p:nvSpPr>
          <p:spPr>
            <a:xfrm rot="2700000">
              <a:off x="2689640" y="3319957"/>
              <a:ext cx="305070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1333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rbel"/>
                <a:buNone/>
              </a:pPr>
              <a:endParaRPr sz="21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C0741-4614-47C8-9ECA-D0D4D52A89B0}"/>
              </a:ext>
            </a:extLst>
          </p:cNvPr>
          <p:cNvSpPr txBox="1"/>
          <p:nvPr/>
        </p:nvSpPr>
        <p:spPr>
          <a:xfrm>
            <a:off x="3574048" y="1110719"/>
            <a:ext cx="761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 déterminer l’activité dans un logement d’une personne à l’aide de la consommation électrique ??</a:t>
            </a:r>
          </a:p>
        </p:txBody>
      </p:sp>
    </p:spTree>
    <p:extLst>
      <p:ext uri="{BB962C8B-B14F-4D97-AF65-F5344CB8AC3E}">
        <p14:creationId xmlns:p14="http://schemas.microsoft.com/office/powerpoint/2010/main" val="20844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066C4-CB59-4BBE-88AC-C9259E2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orbel"/>
                <a:cs typeface="Corbel"/>
                <a:sym typeface="Corbel"/>
              </a:rPr>
              <a:t>Solution proposée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4EBA0-ED8A-4C83-969D-45E94CC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1B502-87B8-485D-B4DB-12890818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7856CA-F9A2-43B6-92C5-F838E664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Shape 137">
            <a:extLst>
              <a:ext uri="{FF2B5EF4-FFF2-40B4-BE49-F238E27FC236}">
                <a16:creationId xmlns:a16="http://schemas.microsoft.com/office/drawing/2014/main" id="{14EC3CD3-468C-4B41-9C1A-0C915127E3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90950" y="1866900"/>
            <a:ext cx="8286750" cy="43114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38">
            <a:extLst>
              <a:ext uri="{FF2B5EF4-FFF2-40B4-BE49-F238E27FC236}">
                <a16:creationId xmlns:a16="http://schemas.microsoft.com/office/drawing/2014/main" id="{ADA9DB20-A015-4D37-87B4-A33BF9C6B7A8}"/>
              </a:ext>
            </a:extLst>
          </p:cNvPr>
          <p:cNvSpPr txBox="1"/>
          <p:nvPr/>
        </p:nvSpPr>
        <p:spPr>
          <a:xfrm>
            <a:off x="3684262" y="246674"/>
            <a:ext cx="4524997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Eco-compteur ⬄ Algorithme de récupération des données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Détecteur ⬄ Algorithme de détection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Alerte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1E8057-0571-4D2D-A516-B54F45DA0FE4}"/>
              </a:ext>
            </a:extLst>
          </p:cNvPr>
          <p:cNvSpPr txBox="1"/>
          <p:nvPr/>
        </p:nvSpPr>
        <p:spPr>
          <a:xfrm>
            <a:off x="7685375" y="2095500"/>
            <a:ext cx="209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Consommation d’</a:t>
            </a:r>
          </a:p>
        </p:txBody>
      </p:sp>
    </p:spTree>
    <p:extLst>
      <p:ext uri="{BB962C8B-B14F-4D97-AF65-F5344CB8AC3E}">
        <p14:creationId xmlns:p14="http://schemas.microsoft.com/office/powerpoint/2010/main" val="353476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CA56126-3AC9-464C-B892-EA82CF55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2601"/>
            <a:ext cx="5685169" cy="31755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21DCB30-5CD2-4593-91C5-0F6B8D20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ea typeface="Corbel"/>
                <a:cs typeface="Corbel"/>
                <a:sym typeface="Corbel"/>
              </a:rPr>
              <a:t>MANAGEMENT DE PROJET</a:t>
            </a: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00B600-185B-4FF0-8574-B3BB3BF2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727F4-8DCC-4297-BA5B-9F4D3552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94FDBA-F6B7-4F5E-9EB7-DF1449C6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7258D6F8-C821-4C33-9F6B-2CFE45320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186086"/>
              </p:ext>
            </p:extLst>
          </p:nvPr>
        </p:nvGraphicFramePr>
        <p:xfrm>
          <a:off x="3709358" y="3847381"/>
          <a:ext cx="8179881" cy="2229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074">
                  <a:extLst>
                    <a:ext uri="{9D8B030D-6E8A-4147-A177-3AD203B41FA5}">
                      <a16:colId xmlns:a16="http://schemas.microsoft.com/office/drawing/2014/main" val="3557556686"/>
                    </a:ext>
                  </a:extLst>
                </a:gridCol>
                <a:gridCol w="2987638">
                  <a:extLst>
                    <a:ext uri="{9D8B030D-6E8A-4147-A177-3AD203B41FA5}">
                      <a16:colId xmlns:a16="http://schemas.microsoft.com/office/drawing/2014/main" val="3049598953"/>
                    </a:ext>
                  </a:extLst>
                </a:gridCol>
                <a:gridCol w="2953169">
                  <a:extLst>
                    <a:ext uri="{9D8B030D-6E8A-4147-A177-3AD203B41FA5}">
                      <a16:colId xmlns:a16="http://schemas.microsoft.com/office/drawing/2014/main" val="412404176"/>
                    </a:ext>
                  </a:extLst>
                </a:gridCol>
              </a:tblGrid>
              <a:tr h="604538">
                <a:tc>
                  <a:txBody>
                    <a:bodyPr/>
                    <a:lstStyle/>
                    <a:p>
                      <a:r>
                        <a:rPr lang="fr-FR" dirty="0"/>
                        <a:t>FONCTIONS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CRITERES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18655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r>
                        <a:rPr lang="fr-FR" dirty="0"/>
                        <a:t>FS1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Détecter le malaise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Obligations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89625"/>
                  </a:ext>
                </a:extLst>
              </a:tr>
              <a:tr h="584165">
                <a:tc>
                  <a:txBody>
                    <a:bodyPr/>
                    <a:lstStyle/>
                    <a:p>
                      <a:r>
                        <a:rPr lang="fr-FR" dirty="0"/>
                        <a:t>FS2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Collecter des informations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Obligations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46032"/>
                  </a:ext>
                </a:extLst>
              </a:tr>
              <a:tr h="584165">
                <a:tc>
                  <a:txBody>
                    <a:bodyPr/>
                    <a:lstStyle/>
                    <a:p>
                      <a:r>
                        <a:rPr lang="fr-FR" dirty="0"/>
                        <a:t>FS3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Envoyer des alertes à l’utilisateur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Obligations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5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0C28A-5D91-479F-A7BB-B591E536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PROBLEMATIQUE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06601-C1EF-446E-B6CD-9B4196F9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2000"/>
              <a:buFont typeface="Noto Sans Symbols"/>
              <a:buChar char="❖"/>
            </a:pPr>
            <a:r>
              <a:rPr lang="fr-FR" sz="2400" b="1" u="sng" dirty="0"/>
              <a:t>MÉTHODE</a:t>
            </a:r>
            <a:r>
              <a:rPr lang="fr-FR" sz="2400" b="1" u="sng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 </a:t>
            </a:r>
            <a:r>
              <a:rPr lang="fr-FR" sz="2400" b="1" i="1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: CLASSIQUE</a:t>
            </a:r>
          </a:p>
          <a:p>
            <a:pPr lvl="0">
              <a:buSzPts val="2000"/>
              <a:buNone/>
            </a:pPr>
            <a:endParaRPr lang="fr-FR" sz="2400" b="1" i="1" dirty="0">
              <a:solidFill>
                <a:srgbClr val="595959"/>
              </a:solidFill>
              <a:ea typeface="Corbel"/>
              <a:cs typeface="Corbel"/>
              <a:sym typeface="Corbel"/>
            </a:endParaRPr>
          </a:p>
          <a:p>
            <a:pPr lvl="0">
              <a:buSzPts val="2000"/>
              <a:buFont typeface="Noto Sans Symbols"/>
              <a:buChar char="❖"/>
            </a:pPr>
            <a:r>
              <a:rPr lang="fr-FR" sz="2400" b="1" i="1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Cycle en  V : </a:t>
            </a:r>
          </a:p>
          <a:p>
            <a:pPr lvl="1">
              <a:spcAft>
                <a:spcPts val="0"/>
              </a:spcAft>
              <a:buSzPts val="1800"/>
              <a:buFont typeface="Noto Sans Symbols"/>
              <a:buChar char="✓"/>
            </a:pPr>
            <a:r>
              <a:rPr lang="fr-FR" sz="2400" b="1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	</a:t>
            </a:r>
            <a:r>
              <a:rPr lang="fr-FR" sz="2400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Productif, plus réactif et limites les retours 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✓"/>
            </a:pPr>
            <a:r>
              <a:rPr lang="fr-FR" sz="2400" dirty="0">
                <a:solidFill>
                  <a:srgbClr val="595959"/>
                </a:solidFill>
                <a:ea typeface="Corbel"/>
                <a:cs typeface="Corbel"/>
                <a:sym typeface="Corbel"/>
              </a:rPr>
              <a:t>     La technologie n’est pas totalement maîtrisée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F75DE8-BE17-461A-BA65-3B74CE36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F278-1639-443A-94F9-BDE40C4FEE71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D6866A-9F94-4585-B515-7180B664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FC928-7527-4C9A-9131-3F9B9D4E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3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48731-DFD2-4FEA-B599-BBBEC494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ea typeface="Corbel"/>
                <a:cs typeface="Corbel"/>
                <a:sym typeface="Corbel"/>
              </a:rPr>
              <a:t>MANAGEMENT DE PROJET</a:t>
            </a: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F10C3-3F33-4111-BB62-600053C5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59D-7143-45C7-BEA8-6C7C55EBFADF}" type="datetime1">
              <a:rPr lang="fr-FR" smtClean="0"/>
              <a:t>07/12/2017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6DA93C-E872-4C28-AC05-894F7CF7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Détecteur d'activité dans un logement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B059E-5DC6-4F5D-8204-5A973C5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Shape 162">
            <a:extLst>
              <a:ext uri="{FF2B5EF4-FFF2-40B4-BE49-F238E27FC236}">
                <a16:creationId xmlns:a16="http://schemas.microsoft.com/office/drawing/2014/main" id="{023192B1-1374-4F9F-8B88-4F5724DBBE0F}"/>
              </a:ext>
            </a:extLst>
          </p:cNvPr>
          <p:cNvGrpSpPr/>
          <p:nvPr/>
        </p:nvGrpSpPr>
        <p:grpSpPr>
          <a:xfrm>
            <a:off x="3705904" y="1048313"/>
            <a:ext cx="7693694" cy="5308037"/>
            <a:chOff x="0" y="0"/>
            <a:chExt cx="8633431" cy="4048226"/>
          </a:xfrm>
        </p:grpSpPr>
        <p:sp>
          <p:nvSpPr>
            <p:cNvPr id="8" name="Shape 163">
              <a:extLst>
                <a:ext uri="{FF2B5EF4-FFF2-40B4-BE49-F238E27FC236}">
                  <a16:creationId xmlns:a16="http://schemas.microsoft.com/office/drawing/2014/main" id="{7E3DF1D9-A837-4901-B7B7-8077A7C5B288}"/>
                </a:ext>
              </a:extLst>
            </p:cNvPr>
            <p:cNvSpPr/>
            <p:nvPr/>
          </p:nvSpPr>
          <p:spPr>
            <a:xfrm>
              <a:off x="4317976" y="31816"/>
              <a:ext cx="2424943" cy="401641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107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" name="Shape 164">
              <a:extLst>
                <a:ext uri="{FF2B5EF4-FFF2-40B4-BE49-F238E27FC236}">
                  <a16:creationId xmlns:a16="http://schemas.microsoft.com/office/drawing/2014/main" id="{4433BC4B-1892-491C-ADE5-D3AAA7B56DDD}"/>
                </a:ext>
              </a:extLst>
            </p:cNvPr>
            <p:cNvSpPr/>
            <p:nvPr/>
          </p:nvSpPr>
          <p:spPr>
            <a:xfrm flipH="1">
              <a:off x="1815788" y="31816"/>
              <a:ext cx="2424943" cy="401641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107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" name="Shape 165">
              <a:extLst>
                <a:ext uri="{FF2B5EF4-FFF2-40B4-BE49-F238E27FC236}">
                  <a16:creationId xmlns:a16="http://schemas.microsoft.com/office/drawing/2014/main" id="{8B3395BB-7DF1-4F42-AABE-F26FD8F03965}"/>
                </a:ext>
              </a:extLst>
            </p:cNvPr>
            <p:cNvSpPr/>
            <p:nvPr/>
          </p:nvSpPr>
          <p:spPr>
            <a:xfrm>
              <a:off x="2139053" y="6840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Analyse des besoins </a:t>
              </a:r>
            </a:p>
          </p:txBody>
        </p:sp>
        <p:sp>
          <p:nvSpPr>
            <p:cNvPr id="11" name="Shape 166">
              <a:extLst>
                <a:ext uri="{FF2B5EF4-FFF2-40B4-BE49-F238E27FC236}">
                  <a16:creationId xmlns:a16="http://schemas.microsoft.com/office/drawing/2014/main" id="{F1461F2B-A3FD-46DF-89DE-8F7D7F144E8C}"/>
                </a:ext>
              </a:extLst>
            </p:cNvPr>
            <p:cNvSpPr/>
            <p:nvPr/>
          </p:nvSpPr>
          <p:spPr>
            <a:xfrm>
              <a:off x="2531958" y="643595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Spécification</a:t>
              </a:r>
            </a:p>
          </p:txBody>
        </p:sp>
        <p:sp>
          <p:nvSpPr>
            <p:cNvPr id="12" name="Shape 167">
              <a:extLst>
                <a:ext uri="{FF2B5EF4-FFF2-40B4-BE49-F238E27FC236}">
                  <a16:creationId xmlns:a16="http://schemas.microsoft.com/office/drawing/2014/main" id="{9E158450-DE0C-4F34-A4AA-AB9CFB1FE9B3}"/>
                </a:ext>
              </a:extLst>
            </p:cNvPr>
            <p:cNvSpPr/>
            <p:nvPr/>
          </p:nvSpPr>
          <p:spPr>
            <a:xfrm>
              <a:off x="2858186" y="129895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Conception </a:t>
              </a:r>
            </a:p>
          </p:txBody>
        </p:sp>
        <p:sp>
          <p:nvSpPr>
            <p:cNvPr id="13" name="Shape 168">
              <a:extLst>
                <a:ext uri="{FF2B5EF4-FFF2-40B4-BE49-F238E27FC236}">
                  <a16:creationId xmlns:a16="http://schemas.microsoft.com/office/drawing/2014/main" id="{8DE711C9-A051-44AE-81D0-898C18CFD309}"/>
                </a:ext>
              </a:extLst>
            </p:cNvPr>
            <p:cNvSpPr/>
            <p:nvPr/>
          </p:nvSpPr>
          <p:spPr>
            <a:xfrm>
              <a:off x="3259464" y="1954302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Conception détaillée</a:t>
              </a:r>
            </a:p>
          </p:txBody>
        </p:sp>
        <p:sp>
          <p:nvSpPr>
            <p:cNvPr id="14" name="Shape 169">
              <a:extLst>
                <a:ext uri="{FF2B5EF4-FFF2-40B4-BE49-F238E27FC236}">
                  <a16:creationId xmlns:a16="http://schemas.microsoft.com/office/drawing/2014/main" id="{8F6920B0-74EC-40F5-9615-5C2F6E9934A3}"/>
                </a:ext>
              </a:extLst>
            </p:cNvPr>
            <p:cNvSpPr/>
            <p:nvPr/>
          </p:nvSpPr>
          <p:spPr>
            <a:xfrm>
              <a:off x="3847824" y="2690869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Codage</a:t>
              </a:r>
            </a:p>
          </p:txBody>
        </p:sp>
        <p:sp>
          <p:nvSpPr>
            <p:cNvPr id="15" name="Shape 170">
              <a:extLst>
                <a:ext uri="{FF2B5EF4-FFF2-40B4-BE49-F238E27FC236}">
                  <a16:creationId xmlns:a16="http://schemas.microsoft.com/office/drawing/2014/main" id="{C8D0E353-7A78-4B31-AADE-7FE0CDA1CF39}"/>
                </a:ext>
              </a:extLst>
            </p:cNvPr>
            <p:cNvSpPr/>
            <p:nvPr/>
          </p:nvSpPr>
          <p:spPr>
            <a:xfrm>
              <a:off x="4518061" y="1956029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unitaire </a:t>
              </a:r>
            </a:p>
          </p:txBody>
        </p:sp>
        <p:sp>
          <p:nvSpPr>
            <p:cNvPr id="16" name="Shape 171">
              <a:extLst>
                <a:ext uri="{FF2B5EF4-FFF2-40B4-BE49-F238E27FC236}">
                  <a16:creationId xmlns:a16="http://schemas.microsoft.com/office/drawing/2014/main" id="{A2F89BAE-82BF-41E5-840C-AC5F88702EEB}"/>
                </a:ext>
              </a:extLst>
            </p:cNvPr>
            <p:cNvSpPr/>
            <p:nvPr/>
          </p:nvSpPr>
          <p:spPr>
            <a:xfrm>
              <a:off x="4910966" y="129895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d’intégration </a:t>
              </a:r>
            </a:p>
          </p:txBody>
        </p:sp>
        <p:sp>
          <p:nvSpPr>
            <p:cNvPr id="17" name="Shape 172">
              <a:extLst>
                <a:ext uri="{FF2B5EF4-FFF2-40B4-BE49-F238E27FC236}">
                  <a16:creationId xmlns:a16="http://schemas.microsoft.com/office/drawing/2014/main" id="{3937CCD3-0619-4D18-96AA-BD31CE707EF3}"/>
                </a:ext>
              </a:extLst>
            </p:cNvPr>
            <p:cNvSpPr/>
            <p:nvPr/>
          </p:nvSpPr>
          <p:spPr>
            <a:xfrm>
              <a:off x="5303873" y="643595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de validation</a:t>
              </a:r>
            </a:p>
          </p:txBody>
        </p:sp>
        <p:sp>
          <p:nvSpPr>
            <p:cNvPr id="18" name="Shape 173">
              <a:extLst>
                <a:ext uri="{FF2B5EF4-FFF2-40B4-BE49-F238E27FC236}">
                  <a16:creationId xmlns:a16="http://schemas.microsoft.com/office/drawing/2014/main" id="{8B16FB48-F94C-44CB-8B02-A4C5447DD711}"/>
                </a:ext>
              </a:extLst>
            </p:cNvPr>
            <p:cNvSpPr/>
            <p:nvPr/>
          </p:nvSpPr>
          <p:spPr>
            <a:xfrm>
              <a:off x="5629546" y="93748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Recette ou livraison </a:t>
              </a:r>
            </a:p>
          </p:txBody>
        </p:sp>
        <p:pic>
          <p:nvPicPr>
            <p:cNvPr id="19" name="Shape 174">
              <a:extLst>
                <a:ext uri="{FF2B5EF4-FFF2-40B4-BE49-F238E27FC236}">
                  <a16:creationId xmlns:a16="http://schemas.microsoft.com/office/drawing/2014/main" id="{B6643152-4568-41CA-9C82-E0EB932C6C3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98471" y="2595765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175">
              <a:extLst>
                <a:ext uri="{FF2B5EF4-FFF2-40B4-BE49-F238E27FC236}">
                  <a16:creationId xmlns:a16="http://schemas.microsoft.com/office/drawing/2014/main" id="{798663E8-1A64-4BD7-A193-1E55FC2C74CB}"/>
                </a:ext>
              </a:extLst>
            </p:cNvPr>
            <p:cNvSpPr txBox="1"/>
            <p:nvPr/>
          </p:nvSpPr>
          <p:spPr>
            <a:xfrm>
              <a:off x="6770284" y="188969"/>
              <a:ext cx="989054" cy="2560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</a:p>
          </p:txBody>
        </p:sp>
        <p:sp>
          <p:nvSpPr>
            <p:cNvPr id="21" name="Shape 176">
              <a:extLst>
                <a:ext uri="{FF2B5EF4-FFF2-40B4-BE49-F238E27FC236}">
                  <a16:creationId xmlns:a16="http://schemas.microsoft.com/office/drawing/2014/main" id="{90E0CAE6-4D99-45A0-8EBB-DA8091FE8742}"/>
                </a:ext>
              </a:extLst>
            </p:cNvPr>
            <p:cNvSpPr txBox="1"/>
            <p:nvPr/>
          </p:nvSpPr>
          <p:spPr>
            <a:xfrm>
              <a:off x="1399924" y="2035609"/>
              <a:ext cx="1562604" cy="2747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Design applicative </a:t>
              </a:r>
              <a:r>
                <a:rPr lang="fr-FR" sz="7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deL’API</a:t>
              </a:r>
              <a:endParaRPr lang="fr-FR" sz="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77">
              <a:extLst>
                <a:ext uri="{FF2B5EF4-FFF2-40B4-BE49-F238E27FC236}">
                  <a16:creationId xmlns:a16="http://schemas.microsoft.com/office/drawing/2014/main" id="{05A921E2-5E24-46B8-A60A-8CF931EF9CC5}"/>
                </a:ext>
              </a:extLst>
            </p:cNvPr>
            <p:cNvSpPr txBox="1"/>
            <p:nvPr/>
          </p:nvSpPr>
          <p:spPr>
            <a:xfrm>
              <a:off x="1115244" y="1447135"/>
              <a:ext cx="1322207" cy="274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Définir l’algorithme</a:t>
              </a:r>
            </a:p>
          </p:txBody>
        </p:sp>
        <p:sp>
          <p:nvSpPr>
            <p:cNvPr id="23" name="Shape 178">
              <a:extLst>
                <a:ext uri="{FF2B5EF4-FFF2-40B4-BE49-F238E27FC236}">
                  <a16:creationId xmlns:a16="http://schemas.microsoft.com/office/drawing/2014/main" id="{FFFC8F9B-87AB-46B1-90E2-11204CECAFEE}"/>
                </a:ext>
              </a:extLst>
            </p:cNvPr>
            <p:cNvSpPr txBox="1"/>
            <p:nvPr/>
          </p:nvSpPr>
          <p:spPr>
            <a:xfrm>
              <a:off x="6337367" y="678240"/>
              <a:ext cx="1307693" cy="413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Système</a:t>
              </a:r>
            </a:p>
          </p:txBody>
        </p:sp>
        <p:sp>
          <p:nvSpPr>
            <p:cNvPr id="24" name="Shape 179">
              <a:extLst>
                <a:ext uri="{FF2B5EF4-FFF2-40B4-BE49-F238E27FC236}">
                  <a16:creationId xmlns:a16="http://schemas.microsoft.com/office/drawing/2014/main" id="{75AD4D2E-72CD-4DDA-A052-DBDD76DDAFB0}"/>
                </a:ext>
              </a:extLst>
            </p:cNvPr>
            <p:cNvSpPr txBox="1"/>
            <p:nvPr/>
          </p:nvSpPr>
          <p:spPr>
            <a:xfrm>
              <a:off x="6018482" y="1386604"/>
              <a:ext cx="1400311" cy="413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Intégration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</a:t>
              </a:r>
            </a:p>
          </p:txBody>
        </p:sp>
        <p:pic>
          <p:nvPicPr>
            <p:cNvPr id="25" name="Shape 180">
              <a:extLst>
                <a:ext uri="{FF2B5EF4-FFF2-40B4-BE49-F238E27FC236}">
                  <a16:creationId xmlns:a16="http://schemas.microsoft.com/office/drawing/2014/main" id="{A346F11F-099A-4B76-9024-03AF905C4D8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2296" y="751771"/>
              <a:ext cx="2109399" cy="317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181">
              <a:extLst>
                <a:ext uri="{FF2B5EF4-FFF2-40B4-BE49-F238E27FC236}">
                  <a16:creationId xmlns:a16="http://schemas.microsoft.com/office/drawing/2014/main" id="{6BD6B56C-1457-4859-B131-54AE2BA30AB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890" y="77438"/>
              <a:ext cx="1816765" cy="65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182">
              <a:extLst>
                <a:ext uri="{FF2B5EF4-FFF2-40B4-BE49-F238E27FC236}">
                  <a16:creationId xmlns:a16="http://schemas.microsoft.com/office/drawing/2014/main" id="{B9483B51-0283-42CE-8010-F98784B144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183">
              <a:extLst>
                <a:ext uri="{FF2B5EF4-FFF2-40B4-BE49-F238E27FC236}">
                  <a16:creationId xmlns:a16="http://schemas.microsoft.com/office/drawing/2014/main" id="{3DF850C8-0BED-4DC6-9AFE-A3B23E812B8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1381" y="1861708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184">
              <a:extLst>
                <a:ext uri="{FF2B5EF4-FFF2-40B4-BE49-F238E27FC236}">
                  <a16:creationId xmlns:a16="http://schemas.microsoft.com/office/drawing/2014/main" id="{1BA077F2-00D8-4BB3-9897-32864380DA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77720" y="1887233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185">
              <a:extLst>
                <a:ext uri="{FF2B5EF4-FFF2-40B4-BE49-F238E27FC236}">
                  <a16:creationId xmlns:a16="http://schemas.microsoft.com/office/drawing/2014/main" id="{3BA92394-A49A-4E78-9B61-418461B7A3B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8503" y="1187164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Shape 186">
              <a:extLst>
                <a:ext uri="{FF2B5EF4-FFF2-40B4-BE49-F238E27FC236}">
                  <a16:creationId xmlns:a16="http://schemas.microsoft.com/office/drawing/2014/main" id="{67392B32-07B8-445C-BB01-97F9B5891EF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96063" y="60043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Shape 187">
              <a:extLst>
                <a:ext uri="{FF2B5EF4-FFF2-40B4-BE49-F238E27FC236}">
                  <a16:creationId xmlns:a16="http://schemas.microsoft.com/office/drawing/2014/main" id="{8B50A4E3-676B-4D07-800F-65868FF9B5B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720" y="45802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Shape 188">
              <a:extLst>
                <a:ext uri="{FF2B5EF4-FFF2-40B4-BE49-F238E27FC236}">
                  <a16:creationId xmlns:a16="http://schemas.microsoft.com/office/drawing/2014/main" id="{5B987CF7-E40C-47D3-AAD9-9EF673D21481}"/>
                </a:ext>
              </a:extLst>
            </p:cNvPr>
            <p:cNvSpPr/>
            <p:nvPr/>
          </p:nvSpPr>
          <p:spPr>
            <a:xfrm>
              <a:off x="420025" y="2585363"/>
              <a:ext cx="2111933" cy="4334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Développement</a:t>
              </a:r>
            </a:p>
          </p:txBody>
        </p:sp>
        <p:sp>
          <p:nvSpPr>
            <p:cNvPr id="34" name="Shape 189">
              <a:extLst>
                <a:ext uri="{FF2B5EF4-FFF2-40B4-BE49-F238E27FC236}">
                  <a16:creationId xmlns:a16="http://schemas.microsoft.com/office/drawing/2014/main" id="{30B4ECD2-CE46-48E2-A394-1132E6C1D064}"/>
                </a:ext>
              </a:extLst>
            </p:cNvPr>
            <p:cNvSpPr/>
            <p:nvPr/>
          </p:nvSpPr>
          <p:spPr>
            <a:xfrm>
              <a:off x="6947128" y="2647234"/>
              <a:ext cx="1389265" cy="4349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</a:p>
          </p:txBody>
        </p:sp>
        <p:pic>
          <p:nvPicPr>
            <p:cNvPr id="35" name="Shape 190">
              <a:extLst>
                <a:ext uri="{FF2B5EF4-FFF2-40B4-BE49-F238E27FC236}">
                  <a16:creationId xmlns:a16="http://schemas.microsoft.com/office/drawing/2014/main" id="{8760685C-EF66-44BB-8760-BF3A2B49678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9275" y="1230517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Shape 191">
              <a:extLst>
                <a:ext uri="{FF2B5EF4-FFF2-40B4-BE49-F238E27FC236}">
                  <a16:creationId xmlns:a16="http://schemas.microsoft.com/office/drawing/2014/main" id="{869A6308-0891-4F82-902D-7B3B6F1F04D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0596" y="56831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192">
              <a:extLst>
                <a:ext uri="{FF2B5EF4-FFF2-40B4-BE49-F238E27FC236}">
                  <a16:creationId xmlns:a16="http://schemas.microsoft.com/office/drawing/2014/main" id="{C9319F7C-5A59-42EC-8A8D-4E93EE207F5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38436" y="2016775"/>
              <a:ext cx="1542423" cy="31701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9580817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0</TotalTime>
  <Words>867</Words>
  <Application>Microsoft Office PowerPoint</Application>
  <PresentationFormat>Grand écran</PresentationFormat>
  <Paragraphs>390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Corbel</vt:lpstr>
      <vt:lpstr>Courier New</vt:lpstr>
      <vt:lpstr>Noto Sans Symbols</vt:lpstr>
      <vt:lpstr>Wingdings 2</vt:lpstr>
      <vt:lpstr>Cadre</vt:lpstr>
      <vt:lpstr>Conception personnalisée</vt:lpstr>
      <vt:lpstr>1_Conception personnalisée</vt:lpstr>
      <vt:lpstr>Détecteur d’activité dans un logement  Projet N°: 242</vt:lpstr>
      <vt:lpstr>Remerciement</vt:lpstr>
      <vt:lpstr>PRESENTATION DU PROJET</vt:lpstr>
      <vt:lpstr>PRESENTAION  DU CONTEXTE </vt:lpstr>
      <vt:lpstr>PROBLEMATIQUE</vt:lpstr>
      <vt:lpstr>Solution proposée</vt:lpstr>
      <vt:lpstr>MANAGEMENT DE PROJET</vt:lpstr>
      <vt:lpstr>PROBLEMATIQUE</vt:lpstr>
      <vt:lpstr>MANAGEMENT DE PROJET</vt:lpstr>
      <vt:lpstr>MANAGEMENT DE PROJET</vt:lpstr>
      <vt:lpstr>Présentation PowerPoint</vt:lpstr>
      <vt:lpstr>JALONS </vt:lpstr>
      <vt:lpstr>Présentation PowerPoint</vt:lpstr>
      <vt:lpstr>REPARTITION DES TACHES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MANAGEMENT DE COMMUNICATION</vt:lpstr>
      <vt:lpstr>Présentation PowerPoint</vt:lpstr>
      <vt:lpstr>LIVRABLE S INTERMEDIAIRES </vt:lpstr>
      <vt:lpstr>MANAGEMENT  DE TRAVAUX</vt:lpstr>
      <vt:lpstr>MANAGEMENT  DE RISQUES</vt:lpstr>
      <vt:lpstr>DIFFICULTES / SOLUTIONS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Fatimetou</dc:creator>
  <cp:lastModifiedBy>Fatimetou</cp:lastModifiedBy>
  <cp:revision>97</cp:revision>
  <dcterms:created xsi:type="dcterms:W3CDTF">2017-12-06T14:54:48Z</dcterms:created>
  <dcterms:modified xsi:type="dcterms:W3CDTF">2017-12-07T16:46:48Z</dcterms:modified>
</cp:coreProperties>
</file>