
<file path=[Content_Types].xml><?xml version="1.0" encoding="utf-8"?>
<Types xmlns="http://schemas.openxmlformats.org/package/2006/content-types">
  <Default Extension="png" ContentType="image/png"/>
  <Default Extension="jpg&amp;ehk=WqOl" ContentType="image/jpeg"/>
  <Default Extension="rels" ContentType="application/vnd.openxmlformats-package.relationships+xml"/>
  <Default Extension="xml" ContentType="application/xml"/>
  <Default Extension="jpg&amp;ehk=umoYQDKhXVnFRE" ContentType="image/jpeg"/>
  <Default Extension="jpg&amp;ehk=XSqHnQjHFaJe31kXkxw1MA&amp;r=0&amp;pid=OfficeInsert" ContentType="image/jpeg"/>
  <Default Extension="gif&amp;ehk=5diBwUk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4" r:id="rId4"/>
    <p:sldId id="267" r:id="rId5"/>
    <p:sldId id="268" r:id="rId6"/>
    <p:sldId id="272" r:id="rId7"/>
    <p:sldId id="269" r:id="rId8"/>
    <p:sldId id="261" r:id="rId9"/>
    <p:sldId id="270" r:id="rId10"/>
    <p:sldId id="262" r:id="rId11"/>
    <p:sldId id="257" r:id="rId12"/>
    <p:sldId id="258" r:id="rId13"/>
    <p:sldId id="263" r:id="rId14"/>
    <p:sldId id="260" r:id="rId15"/>
    <p:sldId id="271" r:id="rId16"/>
    <p:sldId id="266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://clipset.20minutos.es/t9000-la-nevera-inteligente-de-samsung-con-lista-de-la-compra-en-evernote/" TargetMode="External"/><Relationship Id="rId7" Type="http://schemas.openxmlformats.org/officeDocument/2006/relationships/hyperlink" Target="https://en.wikipedia.org/wiki/List_of_home_appliances" TargetMode="External"/><Relationship Id="rId2" Type="http://schemas.openxmlformats.org/officeDocument/2006/relationships/image" Target="../media/image4.jpg&amp;ehk=XSqHnQjHFaJe31kXkxw1MA&amp;r=0&amp;pid=OfficeInsert"/><Relationship Id="rId1" Type="http://schemas.openxmlformats.org/officeDocument/2006/relationships/image" Target="../media/image2.png"/><Relationship Id="rId6" Type="http://schemas.openxmlformats.org/officeDocument/2006/relationships/image" Target="../media/image6.jpg&amp;ehk=WqOl"/><Relationship Id="rId5" Type="http://schemas.openxmlformats.org/officeDocument/2006/relationships/hyperlink" Target="https://cuisine-saine.fr/vie-saine/filtration-eau-quelle-eau-boire/" TargetMode="External"/><Relationship Id="rId4" Type="http://schemas.openxmlformats.org/officeDocument/2006/relationships/image" Target="../media/image5.jpg&amp;ehk=umoYQDKhXVnFRE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://clipset.20minutos.es/t9000-la-nevera-inteligente-de-samsung-con-lista-de-la-compra-en-evernote/" TargetMode="External"/><Relationship Id="rId7" Type="http://schemas.openxmlformats.org/officeDocument/2006/relationships/hyperlink" Target="https://en.wikipedia.org/wiki/List_of_home_appliances" TargetMode="External"/><Relationship Id="rId2" Type="http://schemas.openxmlformats.org/officeDocument/2006/relationships/image" Target="../media/image4.jpg&amp;ehk=XSqHnQjHFaJe31kXkxw1MA&amp;r=0&amp;pid=OfficeInsert"/><Relationship Id="rId1" Type="http://schemas.openxmlformats.org/officeDocument/2006/relationships/image" Target="../media/image2.png"/><Relationship Id="rId6" Type="http://schemas.openxmlformats.org/officeDocument/2006/relationships/image" Target="../media/image6.jpg&amp;ehk=WqOl"/><Relationship Id="rId5" Type="http://schemas.openxmlformats.org/officeDocument/2006/relationships/hyperlink" Target="https://cuisine-saine.fr/vie-saine/filtration-eau-quelle-eau-boire/" TargetMode="External"/><Relationship Id="rId4" Type="http://schemas.openxmlformats.org/officeDocument/2006/relationships/image" Target="../media/image5.jpg&amp;ehk=umoYQDKhXVnFRE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58442C-1036-4573-97C5-5A5192E58B33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5A71083-D827-40ED-B244-EC3106ACCC1B}">
      <dgm:prSet/>
      <dgm:spPr/>
      <dgm:t>
        <a:bodyPr/>
        <a:lstStyle/>
        <a:p>
          <a:r>
            <a:rPr lang="fr-FR" dirty="0"/>
            <a:t>Eco-compteur</a:t>
          </a:r>
        </a:p>
      </dgm:t>
    </dgm:pt>
    <dgm:pt modelId="{A913E63F-2ECA-4B9E-A6E9-4C1A260651DA}" type="parTrans" cxnId="{481A2031-D9AD-478D-A9A4-B648E408AD73}">
      <dgm:prSet/>
      <dgm:spPr/>
      <dgm:t>
        <a:bodyPr/>
        <a:lstStyle/>
        <a:p>
          <a:endParaRPr lang="fr-FR"/>
        </a:p>
      </dgm:t>
    </dgm:pt>
    <dgm:pt modelId="{EE04E39D-DCF5-49A2-BAE1-23DE9056669E}" type="sibTrans" cxnId="{481A2031-D9AD-478D-A9A4-B648E408AD73}">
      <dgm:prSet/>
      <dgm:spPr>
        <a:blipFill rotWithShape="1">
          <a:blip xmlns:r="http://schemas.openxmlformats.org/officeDocument/2006/relationships" r:embed="rId1" cstate="print"/>
          <a:srcRect/>
          <a:stretch>
            <a:fillRect l="-11000" r="-11000"/>
          </a:stretch>
        </a:blipFill>
      </dgm:spPr>
      <dgm:t>
        <a:bodyPr/>
        <a:lstStyle/>
        <a:p>
          <a:endParaRPr lang="fr-FR"/>
        </a:p>
      </dgm:t>
    </dgm:pt>
    <dgm:pt modelId="{80F0779F-DB5C-4E9F-AB29-A549863E6932}">
      <dgm:prSet phldrT="[Texte]"/>
      <dgm:spPr/>
      <dgm:t>
        <a:bodyPr/>
        <a:lstStyle/>
        <a:p>
          <a:r>
            <a:rPr lang="fr-FR" dirty="0"/>
            <a:t>Consommation en électricité</a:t>
          </a:r>
        </a:p>
      </dgm:t>
    </dgm:pt>
    <dgm:pt modelId="{8348E019-2269-42F0-83FD-954468ACBF4A}" type="parTrans" cxnId="{4D165EEC-5EFD-4D6C-95B2-75E849352476}">
      <dgm:prSet/>
      <dgm:spPr/>
      <dgm:t>
        <a:bodyPr/>
        <a:lstStyle/>
        <a:p>
          <a:endParaRPr lang="fr-FR"/>
        </a:p>
      </dgm:t>
    </dgm:pt>
    <dgm:pt modelId="{0F9ACC39-7F16-40E4-850E-12FE3AAE3346}" type="sibTrans" cxnId="{4D165EEC-5EFD-4D6C-95B2-75E849352476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fr-FR"/>
        </a:p>
      </dgm:t>
    </dgm:pt>
    <dgm:pt modelId="{2B4760C2-A1D1-41C4-9DC5-BED2CE0CFC21}">
      <dgm:prSet phldrT="[Texte]"/>
      <dgm:spPr/>
      <dgm:t>
        <a:bodyPr/>
        <a:lstStyle/>
        <a:p>
          <a:r>
            <a:rPr lang="fr-FR" dirty="0"/>
            <a:t>Consommation en eau</a:t>
          </a:r>
        </a:p>
      </dgm:t>
    </dgm:pt>
    <dgm:pt modelId="{C4A9816D-8A96-4223-8E1E-2EB8A1FA9491}" type="parTrans" cxnId="{4EE787F9-EE64-419C-8573-AFBD4574F970}">
      <dgm:prSet/>
      <dgm:spPr/>
      <dgm:t>
        <a:bodyPr/>
        <a:lstStyle/>
        <a:p>
          <a:endParaRPr lang="fr-FR"/>
        </a:p>
      </dgm:t>
    </dgm:pt>
    <dgm:pt modelId="{3B20C12B-4B99-4A83-8F2A-85F2F67A8AA0}" type="sibTrans" cxnId="{4EE787F9-EE64-419C-8573-AFBD4574F970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fr-FR"/>
        </a:p>
      </dgm:t>
    </dgm:pt>
    <dgm:pt modelId="{89CF22C0-934F-4D69-8D25-A90D335E9225}">
      <dgm:prSet phldrT="[Texte]"/>
      <dgm:spPr/>
      <dgm:t>
        <a:bodyPr/>
        <a:lstStyle/>
        <a:p>
          <a:r>
            <a:rPr lang="fr-FR" dirty="0"/>
            <a:t>Consommation en gaz</a:t>
          </a:r>
        </a:p>
      </dgm:t>
    </dgm:pt>
    <dgm:pt modelId="{A31E8B18-099E-4845-9D96-5F375D3E5D89}" type="parTrans" cxnId="{C12A0FAA-E360-42EA-BFDE-0B2E78E3B32C}">
      <dgm:prSet/>
      <dgm:spPr/>
      <dgm:t>
        <a:bodyPr/>
        <a:lstStyle/>
        <a:p>
          <a:endParaRPr lang="fr-FR"/>
        </a:p>
      </dgm:t>
    </dgm:pt>
    <dgm:pt modelId="{9EC4733D-F459-4E58-852E-2FB2CB3AD545}" type="sibTrans" cxnId="{C12A0FAA-E360-42EA-BFDE-0B2E78E3B32C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3D2FD262-8CE6-4FE6-ADDA-5F7331AF349F}" type="pres">
      <dgm:prSet presAssocID="{DF58442C-1036-4573-97C5-5A5192E58B33}" presName="Name0" presStyleCnt="0">
        <dgm:presLayoutVars>
          <dgm:chMax val="7"/>
          <dgm:chPref val="7"/>
          <dgm:dir/>
        </dgm:presLayoutVars>
      </dgm:prSet>
      <dgm:spPr/>
    </dgm:pt>
    <dgm:pt modelId="{FC84821A-F59C-4810-87D2-17E95EE8A931}" type="pres">
      <dgm:prSet presAssocID="{DF58442C-1036-4573-97C5-5A5192E58B33}" presName="Name1" presStyleCnt="0"/>
      <dgm:spPr/>
    </dgm:pt>
    <dgm:pt modelId="{D3D13D65-8337-48F1-AC5F-93167DB6FB0D}" type="pres">
      <dgm:prSet presAssocID="{EE04E39D-DCF5-49A2-BAE1-23DE9056669E}" presName="picture_1" presStyleCnt="0"/>
      <dgm:spPr/>
    </dgm:pt>
    <dgm:pt modelId="{BD23F998-D1F1-4A83-B119-5F310ED1257B}" type="pres">
      <dgm:prSet presAssocID="{EE04E39D-DCF5-49A2-BAE1-23DE9056669E}" presName="pictureRepeatNode" presStyleLbl="alignImgPlace1" presStyleIdx="0" presStyleCnt="4" custScaleX="85110" custScaleY="79319" custLinFactNeighborX="1076" custLinFactNeighborY="2152"/>
      <dgm:spPr/>
    </dgm:pt>
    <dgm:pt modelId="{0789B59C-F329-4853-8D85-9CC092AE010C}" type="pres">
      <dgm:prSet presAssocID="{85A71083-D827-40ED-B244-EC3106ACCC1B}" presName="text_1" presStyleLbl="node1" presStyleIdx="0" presStyleCnt="0">
        <dgm:presLayoutVars>
          <dgm:bulletEnabled val="1"/>
        </dgm:presLayoutVars>
      </dgm:prSet>
      <dgm:spPr/>
    </dgm:pt>
    <dgm:pt modelId="{4F9CFF5F-7A2C-4719-AE5A-B49E027D0385}" type="pres">
      <dgm:prSet presAssocID="{0F9ACC39-7F16-40E4-850E-12FE3AAE3346}" presName="picture_2" presStyleCnt="0"/>
      <dgm:spPr/>
    </dgm:pt>
    <dgm:pt modelId="{3F5CCAB2-1D8B-4B84-AC4C-16BB7B9F8C86}" type="pres">
      <dgm:prSet presAssocID="{0F9ACC39-7F16-40E4-850E-12FE3AAE3346}" presName="pictureRepeatNode" presStyleLbl="alignImgPlace1" presStyleIdx="1" presStyleCnt="4"/>
      <dgm:spPr/>
    </dgm:pt>
    <dgm:pt modelId="{C49AA03B-0AD2-461D-BF52-61C71D8978DF}" type="pres">
      <dgm:prSet presAssocID="{80F0779F-DB5C-4E9F-AB29-A549863E6932}" presName="line_2" presStyleLbl="parChTrans1D1" presStyleIdx="0" presStyleCnt="3"/>
      <dgm:spPr/>
    </dgm:pt>
    <dgm:pt modelId="{6C4DC14A-8ABD-46CE-8D73-E27D40139516}" type="pres">
      <dgm:prSet presAssocID="{80F0779F-DB5C-4E9F-AB29-A549863E6932}" presName="textparent_2" presStyleLbl="node1" presStyleIdx="0" presStyleCnt="0"/>
      <dgm:spPr/>
    </dgm:pt>
    <dgm:pt modelId="{7BD7A90C-CA80-4CD8-8F0A-935C63B29C3A}" type="pres">
      <dgm:prSet presAssocID="{80F0779F-DB5C-4E9F-AB29-A549863E6932}" presName="text_2" presStyleLbl="revTx" presStyleIdx="0" presStyleCnt="3">
        <dgm:presLayoutVars>
          <dgm:bulletEnabled val="1"/>
        </dgm:presLayoutVars>
      </dgm:prSet>
      <dgm:spPr/>
    </dgm:pt>
    <dgm:pt modelId="{B1CA71EE-3CC3-4C16-AFCC-53215E88797C}" type="pres">
      <dgm:prSet presAssocID="{3B20C12B-4B99-4A83-8F2A-85F2F67A8AA0}" presName="picture_3" presStyleCnt="0"/>
      <dgm:spPr/>
    </dgm:pt>
    <dgm:pt modelId="{CAA51B40-3586-4FE5-A0B1-B6CBF8E154F1}" type="pres">
      <dgm:prSet presAssocID="{3B20C12B-4B99-4A83-8F2A-85F2F67A8AA0}" presName="pictureRepeatNode" presStyleLbl="alignImgPlace1" presStyleIdx="2" presStyleCnt="4"/>
      <dgm:spPr/>
    </dgm:pt>
    <dgm:pt modelId="{BC1E7D75-3321-40DE-B19E-0FBF016F2A10}" type="pres">
      <dgm:prSet presAssocID="{2B4760C2-A1D1-41C4-9DC5-BED2CE0CFC21}" presName="line_3" presStyleLbl="parChTrans1D1" presStyleIdx="1" presStyleCnt="3"/>
      <dgm:spPr/>
    </dgm:pt>
    <dgm:pt modelId="{1C2B2227-6365-4F83-84F6-E2BA34FB998D}" type="pres">
      <dgm:prSet presAssocID="{2B4760C2-A1D1-41C4-9DC5-BED2CE0CFC21}" presName="textparent_3" presStyleLbl="node1" presStyleIdx="0" presStyleCnt="0"/>
      <dgm:spPr/>
    </dgm:pt>
    <dgm:pt modelId="{6A86D443-5EFD-4128-8AAC-6D4135D708EC}" type="pres">
      <dgm:prSet presAssocID="{2B4760C2-A1D1-41C4-9DC5-BED2CE0CFC21}" presName="text_3" presStyleLbl="revTx" presStyleIdx="1" presStyleCnt="3">
        <dgm:presLayoutVars>
          <dgm:bulletEnabled val="1"/>
        </dgm:presLayoutVars>
      </dgm:prSet>
      <dgm:spPr/>
    </dgm:pt>
    <dgm:pt modelId="{FC2AE3F8-5E84-4C54-971E-6E6E29CA5404}" type="pres">
      <dgm:prSet presAssocID="{9EC4733D-F459-4E58-852E-2FB2CB3AD545}" presName="picture_4" presStyleCnt="0"/>
      <dgm:spPr/>
    </dgm:pt>
    <dgm:pt modelId="{88F3C135-46EF-4693-836D-C37AAEE7D098}" type="pres">
      <dgm:prSet presAssocID="{9EC4733D-F459-4E58-852E-2FB2CB3AD545}" presName="pictureRepeatNode" presStyleLbl="alignImgPlace1" presStyleIdx="3" presStyleCnt="4" custLinFactNeighborX="-872" custLinFactNeighborY="7031"/>
      <dgm:spPr/>
    </dgm:pt>
    <dgm:pt modelId="{F6245ADF-FE71-43C2-96BD-B1EEBE7013AA}" type="pres">
      <dgm:prSet presAssocID="{89CF22C0-934F-4D69-8D25-A90D335E9225}" presName="line_4" presStyleLbl="parChTrans1D1" presStyleIdx="2" presStyleCnt="3"/>
      <dgm:spPr/>
    </dgm:pt>
    <dgm:pt modelId="{421E7AC7-3F10-4DC0-A66D-61530D02D40D}" type="pres">
      <dgm:prSet presAssocID="{89CF22C0-934F-4D69-8D25-A90D335E9225}" presName="textparent_4" presStyleLbl="node1" presStyleIdx="0" presStyleCnt="0"/>
      <dgm:spPr/>
    </dgm:pt>
    <dgm:pt modelId="{F2F3E266-9E16-4FB3-B420-C41F1846BDD8}" type="pres">
      <dgm:prSet presAssocID="{89CF22C0-934F-4D69-8D25-A90D335E9225}" presName="text_4" presStyleLbl="revTx" presStyleIdx="2" presStyleCnt="3">
        <dgm:presLayoutVars>
          <dgm:bulletEnabled val="1"/>
        </dgm:presLayoutVars>
      </dgm:prSet>
      <dgm:spPr/>
    </dgm:pt>
  </dgm:ptLst>
  <dgm:cxnLst>
    <dgm:cxn modelId="{0283A701-74C6-4198-B2CB-B19E90DC3127}" type="presOf" srcId="{DF58442C-1036-4573-97C5-5A5192E58B33}" destId="{3D2FD262-8CE6-4FE6-ADDA-5F7331AF349F}" srcOrd="0" destOrd="0" presId="urn:microsoft.com/office/officeart/2008/layout/CircularPictureCallout"/>
    <dgm:cxn modelId="{5D8D6A1F-B693-4387-BB16-6DDBD4FF2AD6}" type="presOf" srcId="{80F0779F-DB5C-4E9F-AB29-A549863E6932}" destId="{7BD7A90C-CA80-4CD8-8F0A-935C63B29C3A}" srcOrd="0" destOrd="0" presId="urn:microsoft.com/office/officeart/2008/layout/CircularPictureCallout"/>
    <dgm:cxn modelId="{481A2031-D9AD-478D-A9A4-B648E408AD73}" srcId="{DF58442C-1036-4573-97C5-5A5192E58B33}" destId="{85A71083-D827-40ED-B244-EC3106ACCC1B}" srcOrd="0" destOrd="0" parTransId="{A913E63F-2ECA-4B9E-A6E9-4C1A260651DA}" sibTransId="{EE04E39D-DCF5-49A2-BAE1-23DE9056669E}"/>
    <dgm:cxn modelId="{B371AE37-9BE4-4A58-BDCE-4D601BA3E0DE}" type="presOf" srcId="{EE04E39D-DCF5-49A2-BAE1-23DE9056669E}" destId="{BD23F998-D1F1-4A83-B119-5F310ED1257B}" srcOrd="0" destOrd="0" presId="urn:microsoft.com/office/officeart/2008/layout/CircularPictureCallout"/>
    <dgm:cxn modelId="{D6AA1447-25DC-47A2-B634-D7387DAFE180}" type="presOf" srcId="{9EC4733D-F459-4E58-852E-2FB2CB3AD545}" destId="{88F3C135-46EF-4693-836D-C37AAEE7D098}" srcOrd="0" destOrd="0" presId="urn:microsoft.com/office/officeart/2008/layout/CircularPictureCallout"/>
    <dgm:cxn modelId="{908D724C-0CCF-4B4A-87E0-C03FFF653462}" type="presOf" srcId="{0F9ACC39-7F16-40E4-850E-12FE3AAE3346}" destId="{3F5CCAB2-1D8B-4B84-AC4C-16BB7B9F8C86}" srcOrd="0" destOrd="0" presId="urn:microsoft.com/office/officeart/2008/layout/CircularPictureCallout"/>
    <dgm:cxn modelId="{D70290A3-F44C-497C-8C74-18AA9F724D2D}" type="presOf" srcId="{85A71083-D827-40ED-B244-EC3106ACCC1B}" destId="{0789B59C-F329-4853-8D85-9CC092AE010C}" srcOrd="0" destOrd="0" presId="urn:microsoft.com/office/officeart/2008/layout/CircularPictureCallout"/>
    <dgm:cxn modelId="{C12A0FAA-E360-42EA-BFDE-0B2E78E3B32C}" srcId="{DF58442C-1036-4573-97C5-5A5192E58B33}" destId="{89CF22C0-934F-4D69-8D25-A90D335E9225}" srcOrd="3" destOrd="0" parTransId="{A31E8B18-099E-4845-9D96-5F375D3E5D89}" sibTransId="{9EC4733D-F459-4E58-852E-2FB2CB3AD545}"/>
    <dgm:cxn modelId="{ECD22DE8-2A7C-4ACA-B9E6-B354045663DA}" type="presOf" srcId="{89CF22C0-934F-4D69-8D25-A90D335E9225}" destId="{F2F3E266-9E16-4FB3-B420-C41F1846BDD8}" srcOrd="0" destOrd="0" presId="urn:microsoft.com/office/officeart/2008/layout/CircularPictureCallout"/>
    <dgm:cxn modelId="{4D165EEC-5EFD-4D6C-95B2-75E849352476}" srcId="{DF58442C-1036-4573-97C5-5A5192E58B33}" destId="{80F0779F-DB5C-4E9F-AB29-A549863E6932}" srcOrd="1" destOrd="0" parTransId="{8348E019-2269-42F0-83FD-954468ACBF4A}" sibTransId="{0F9ACC39-7F16-40E4-850E-12FE3AAE3346}"/>
    <dgm:cxn modelId="{6BBBE7EF-3C8F-4650-B3E4-0B2F291BC8AE}" type="presOf" srcId="{2B4760C2-A1D1-41C4-9DC5-BED2CE0CFC21}" destId="{6A86D443-5EFD-4128-8AAC-6D4135D708EC}" srcOrd="0" destOrd="0" presId="urn:microsoft.com/office/officeart/2008/layout/CircularPictureCallout"/>
    <dgm:cxn modelId="{20672DF0-53EC-49B1-AA98-011C3FA43F32}" type="presOf" srcId="{3B20C12B-4B99-4A83-8F2A-85F2F67A8AA0}" destId="{CAA51B40-3586-4FE5-A0B1-B6CBF8E154F1}" srcOrd="0" destOrd="0" presId="urn:microsoft.com/office/officeart/2008/layout/CircularPictureCallout"/>
    <dgm:cxn modelId="{4EE787F9-EE64-419C-8573-AFBD4574F970}" srcId="{DF58442C-1036-4573-97C5-5A5192E58B33}" destId="{2B4760C2-A1D1-41C4-9DC5-BED2CE0CFC21}" srcOrd="2" destOrd="0" parTransId="{C4A9816D-8A96-4223-8E1E-2EB8A1FA9491}" sibTransId="{3B20C12B-4B99-4A83-8F2A-85F2F67A8AA0}"/>
    <dgm:cxn modelId="{577A2BB0-A1D6-45AA-A1E0-60135A610E99}" type="presParOf" srcId="{3D2FD262-8CE6-4FE6-ADDA-5F7331AF349F}" destId="{FC84821A-F59C-4810-87D2-17E95EE8A931}" srcOrd="0" destOrd="0" presId="urn:microsoft.com/office/officeart/2008/layout/CircularPictureCallout"/>
    <dgm:cxn modelId="{BC1E64F5-1B8B-4528-AA57-1F16BACF9DDB}" type="presParOf" srcId="{FC84821A-F59C-4810-87D2-17E95EE8A931}" destId="{D3D13D65-8337-48F1-AC5F-93167DB6FB0D}" srcOrd="0" destOrd="0" presId="urn:microsoft.com/office/officeart/2008/layout/CircularPictureCallout"/>
    <dgm:cxn modelId="{367CC989-CF03-4F56-BD24-B6A711017BB4}" type="presParOf" srcId="{D3D13D65-8337-48F1-AC5F-93167DB6FB0D}" destId="{BD23F998-D1F1-4A83-B119-5F310ED1257B}" srcOrd="0" destOrd="0" presId="urn:microsoft.com/office/officeart/2008/layout/CircularPictureCallout"/>
    <dgm:cxn modelId="{954BA4BF-D13B-47B5-85E0-2F2AD16888DE}" type="presParOf" srcId="{FC84821A-F59C-4810-87D2-17E95EE8A931}" destId="{0789B59C-F329-4853-8D85-9CC092AE010C}" srcOrd="1" destOrd="0" presId="urn:microsoft.com/office/officeart/2008/layout/CircularPictureCallout"/>
    <dgm:cxn modelId="{63302DF4-8581-49E8-B22A-19B88F001E1D}" type="presParOf" srcId="{FC84821A-F59C-4810-87D2-17E95EE8A931}" destId="{4F9CFF5F-7A2C-4719-AE5A-B49E027D0385}" srcOrd="2" destOrd="0" presId="urn:microsoft.com/office/officeart/2008/layout/CircularPictureCallout"/>
    <dgm:cxn modelId="{3A18362C-56EB-4033-B81D-0AA645758DE7}" type="presParOf" srcId="{4F9CFF5F-7A2C-4719-AE5A-B49E027D0385}" destId="{3F5CCAB2-1D8B-4B84-AC4C-16BB7B9F8C86}" srcOrd="0" destOrd="0" presId="urn:microsoft.com/office/officeart/2008/layout/CircularPictureCallout"/>
    <dgm:cxn modelId="{68C94F64-569E-4255-90CE-DB37C38D8B78}" type="presParOf" srcId="{FC84821A-F59C-4810-87D2-17E95EE8A931}" destId="{C49AA03B-0AD2-461D-BF52-61C71D8978DF}" srcOrd="3" destOrd="0" presId="urn:microsoft.com/office/officeart/2008/layout/CircularPictureCallout"/>
    <dgm:cxn modelId="{5AA071CF-AF3A-470C-9578-09D36163F543}" type="presParOf" srcId="{FC84821A-F59C-4810-87D2-17E95EE8A931}" destId="{6C4DC14A-8ABD-46CE-8D73-E27D40139516}" srcOrd="4" destOrd="0" presId="urn:microsoft.com/office/officeart/2008/layout/CircularPictureCallout"/>
    <dgm:cxn modelId="{69ABDD8A-3770-4798-8BC6-C2566CAD18AD}" type="presParOf" srcId="{6C4DC14A-8ABD-46CE-8D73-E27D40139516}" destId="{7BD7A90C-CA80-4CD8-8F0A-935C63B29C3A}" srcOrd="0" destOrd="0" presId="urn:microsoft.com/office/officeart/2008/layout/CircularPictureCallout"/>
    <dgm:cxn modelId="{00DF59C6-FD16-4966-9369-0B742001A482}" type="presParOf" srcId="{FC84821A-F59C-4810-87D2-17E95EE8A931}" destId="{B1CA71EE-3CC3-4C16-AFCC-53215E88797C}" srcOrd="5" destOrd="0" presId="urn:microsoft.com/office/officeart/2008/layout/CircularPictureCallout"/>
    <dgm:cxn modelId="{CBDB3160-6914-4092-AAD8-5298B82AA139}" type="presParOf" srcId="{B1CA71EE-3CC3-4C16-AFCC-53215E88797C}" destId="{CAA51B40-3586-4FE5-A0B1-B6CBF8E154F1}" srcOrd="0" destOrd="0" presId="urn:microsoft.com/office/officeart/2008/layout/CircularPictureCallout"/>
    <dgm:cxn modelId="{DBFAC1BA-4E42-4972-9CAA-EC0B27272C16}" type="presParOf" srcId="{FC84821A-F59C-4810-87D2-17E95EE8A931}" destId="{BC1E7D75-3321-40DE-B19E-0FBF016F2A10}" srcOrd="6" destOrd="0" presId="urn:microsoft.com/office/officeart/2008/layout/CircularPictureCallout"/>
    <dgm:cxn modelId="{A8897F5E-B445-4356-BB4B-723C2B820CA6}" type="presParOf" srcId="{FC84821A-F59C-4810-87D2-17E95EE8A931}" destId="{1C2B2227-6365-4F83-84F6-E2BA34FB998D}" srcOrd="7" destOrd="0" presId="urn:microsoft.com/office/officeart/2008/layout/CircularPictureCallout"/>
    <dgm:cxn modelId="{FB4129A0-C299-4AA5-92F3-099ACAA95BC9}" type="presParOf" srcId="{1C2B2227-6365-4F83-84F6-E2BA34FB998D}" destId="{6A86D443-5EFD-4128-8AAC-6D4135D708EC}" srcOrd="0" destOrd="0" presId="urn:microsoft.com/office/officeart/2008/layout/CircularPictureCallout"/>
    <dgm:cxn modelId="{84805C5B-A834-4BFB-BA13-BC58A384E5EB}" type="presParOf" srcId="{FC84821A-F59C-4810-87D2-17E95EE8A931}" destId="{FC2AE3F8-5E84-4C54-971E-6E6E29CA5404}" srcOrd="8" destOrd="0" presId="urn:microsoft.com/office/officeart/2008/layout/CircularPictureCallout"/>
    <dgm:cxn modelId="{B6D3038F-EAC9-43F8-ABEB-282783C03EFF}" type="presParOf" srcId="{FC2AE3F8-5E84-4C54-971E-6E6E29CA5404}" destId="{88F3C135-46EF-4693-836D-C37AAEE7D098}" srcOrd="0" destOrd="0" presId="urn:microsoft.com/office/officeart/2008/layout/CircularPictureCallout"/>
    <dgm:cxn modelId="{5DD68452-D3CB-4263-8B5B-2BFCE4AA2334}" type="presParOf" srcId="{FC84821A-F59C-4810-87D2-17E95EE8A931}" destId="{F6245ADF-FE71-43C2-96BD-B1EEBE7013AA}" srcOrd="9" destOrd="0" presId="urn:microsoft.com/office/officeart/2008/layout/CircularPictureCallout"/>
    <dgm:cxn modelId="{17B68A92-D982-4CD0-910F-7E977A19CCE9}" type="presParOf" srcId="{FC84821A-F59C-4810-87D2-17E95EE8A931}" destId="{421E7AC7-3F10-4DC0-A66D-61530D02D40D}" srcOrd="10" destOrd="0" presId="urn:microsoft.com/office/officeart/2008/layout/CircularPictureCallout"/>
    <dgm:cxn modelId="{6F315274-57F8-4DDB-9F2E-70DC573F36B7}" type="presParOf" srcId="{421E7AC7-3F10-4DC0-A66D-61530D02D40D}" destId="{F2F3E266-9E16-4FB3-B420-C41F1846BDD8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245ADF-FE71-43C2-96BD-B1EEBE7013AA}">
      <dsp:nvSpPr>
        <dsp:cNvPr id="0" name=""/>
        <dsp:cNvSpPr/>
      </dsp:nvSpPr>
      <dsp:spPr>
        <a:xfrm>
          <a:off x="1005889" y="2124251"/>
          <a:ext cx="213735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E7D75-3321-40DE-B19E-0FBF016F2A10}">
      <dsp:nvSpPr>
        <dsp:cNvPr id="0" name=""/>
        <dsp:cNvSpPr/>
      </dsp:nvSpPr>
      <dsp:spPr>
        <a:xfrm>
          <a:off x="1005889" y="1379157"/>
          <a:ext cx="18308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9AA03B-0AD2-461D-BF52-61C71D8978DF}">
      <dsp:nvSpPr>
        <dsp:cNvPr id="0" name=""/>
        <dsp:cNvSpPr/>
      </dsp:nvSpPr>
      <dsp:spPr>
        <a:xfrm>
          <a:off x="1005889" y="634064"/>
          <a:ext cx="213735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3F998-D1F1-4A83-B119-5F310ED1257B}">
      <dsp:nvSpPr>
        <dsp:cNvPr id="0" name=""/>
        <dsp:cNvSpPr/>
      </dsp:nvSpPr>
      <dsp:spPr>
        <a:xfrm>
          <a:off x="122868" y="580684"/>
          <a:ext cx="1811853" cy="1688572"/>
        </a:xfrm>
        <a:prstGeom prst="ellipse">
          <a:avLst/>
        </a:prstGeom>
        <a:blipFill rotWithShape="1">
          <a:blip xmlns:r="http://schemas.openxmlformats.org/officeDocument/2006/relationships" r:embed="rId1" cstate="print"/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9B59C-F329-4853-8D85-9CC092AE010C}">
      <dsp:nvSpPr>
        <dsp:cNvPr id="0" name=""/>
        <dsp:cNvSpPr/>
      </dsp:nvSpPr>
      <dsp:spPr>
        <a:xfrm>
          <a:off x="324661" y="1445151"/>
          <a:ext cx="1362456" cy="70251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Eco-compteur</a:t>
          </a:r>
        </a:p>
      </dsp:txBody>
      <dsp:txXfrm>
        <a:off x="324661" y="1445151"/>
        <a:ext cx="1362456" cy="702516"/>
      </dsp:txXfrm>
    </dsp:sp>
    <dsp:sp modelId="{3F5CCAB2-1D8B-4B84-AC4C-16BB7B9F8C86}">
      <dsp:nvSpPr>
        <dsp:cNvPr id="0" name=""/>
        <dsp:cNvSpPr/>
      </dsp:nvSpPr>
      <dsp:spPr>
        <a:xfrm>
          <a:off x="2823916" y="314739"/>
          <a:ext cx="638651" cy="63865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7A90C-CA80-4CD8-8F0A-935C63B29C3A}">
      <dsp:nvSpPr>
        <dsp:cNvPr id="0" name=""/>
        <dsp:cNvSpPr/>
      </dsp:nvSpPr>
      <dsp:spPr>
        <a:xfrm>
          <a:off x="3462567" y="314739"/>
          <a:ext cx="695145" cy="638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3048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Consommation en électricité</a:t>
          </a:r>
        </a:p>
      </dsp:txBody>
      <dsp:txXfrm>
        <a:off x="3462567" y="314739"/>
        <a:ext cx="695145" cy="638651"/>
      </dsp:txXfrm>
    </dsp:sp>
    <dsp:sp modelId="{CAA51B40-3586-4FE5-A0B1-B6CBF8E154F1}">
      <dsp:nvSpPr>
        <dsp:cNvPr id="0" name=""/>
        <dsp:cNvSpPr/>
      </dsp:nvSpPr>
      <dsp:spPr>
        <a:xfrm>
          <a:off x="2517363" y="1059832"/>
          <a:ext cx="638651" cy="638651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86D443-5EFD-4128-8AAC-6D4135D708EC}">
      <dsp:nvSpPr>
        <dsp:cNvPr id="0" name=""/>
        <dsp:cNvSpPr/>
      </dsp:nvSpPr>
      <dsp:spPr>
        <a:xfrm>
          <a:off x="3156014" y="1059832"/>
          <a:ext cx="691073" cy="638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3048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Consommation en eau</a:t>
          </a:r>
        </a:p>
      </dsp:txBody>
      <dsp:txXfrm>
        <a:off x="3156014" y="1059832"/>
        <a:ext cx="691073" cy="638651"/>
      </dsp:txXfrm>
    </dsp:sp>
    <dsp:sp modelId="{88F3C135-46EF-4693-836D-C37AAEE7D098}">
      <dsp:nvSpPr>
        <dsp:cNvPr id="0" name=""/>
        <dsp:cNvSpPr/>
      </dsp:nvSpPr>
      <dsp:spPr>
        <a:xfrm>
          <a:off x="2818347" y="1849829"/>
          <a:ext cx="638651" cy="638651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3E266-9E16-4FB3-B420-C41F1846BDD8}">
      <dsp:nvSpPr>
        <dsp:cNvPr id="0" name=""/>
        <dsp:cNvSpPr/>
      </dsp:nvSpPr>
      <dsp:spPr>
        <a:xfrm>
          <a:off x="3462567" y="1804925"/>
          <a:ext cx="695145" cy="638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3048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Consommation en gaz</a:t>
          </a:r>
        </a:p>
      </dsp:txBody>
      <dsp:txXfrm>
        <a:off x="3462567" y="1804925"/>
        <a:ext cx="695145" cy="638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F0F0A-1CA2-4746-AC00-DD8195DDCA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BB96A-7E91-4926-AFD6-89EA21CAAE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535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3ED37-74DD-4D1F-B773-935310AAC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AD541B-3962-4AED-97AC-D59B1205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D9CFBE-646A-4447-8AAA-DC21BCBB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8A0F-199F-40AB-AFBA-F67844759049}" type="datetime1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BF269C-9D7A-4C5C-91F9-14FA7992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8962AE-8728-4D65-9425-298ADCB5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27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2FEE2-96A2-460E-86B1-5DD52065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79AEF6-5F9B-4ED5-894B-E29597496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4C9A4A-79C5-40FE-B692-844797D0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80D4-0B19-427F-99CF-656389E640A8}" type="datetime1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9D5479-E9BF-42EA-AD0C-541E7994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B10504-06C6-482B-A3BE-C0DCF1F5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76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7833A4C-84FF-4581-974B-C60F15750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DA9C5E-4951-40E7-8E3B-5B8A76D67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E95C5B-77E0-4026-93ED-375C3C5B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2046-6298-46BA-BD94-868AC338B32B}" type="datetime1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7E2237-AFE5-4747-A08F-62421020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6B52B2-FFC8-4F02-BFC0-2195025A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86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334932-3F1D-423D-A01F-E8918258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C00303-3DD2-4758-B131-3DB3FF7A1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8BE7C6-CCF2-4D0C-9A0D-B14F7274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F945-64B5-4AF3-B4DD-307AFB911181}" type="datetime1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554665-F4B8-40B4-AA92-F0AB7403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016184-7D9E-40F6-B530-89AE98B7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08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B8FE-5BC9-4CF4-B744-ED1EE68A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B710B7-DA1E-43BA-8029-E0F88297F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4A22E3-3B99-49D0-90D9-E4D674E0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5367-A1F8-489A-A0AF-59B663FA7873}" type="datetime1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0B764B-718A-4A6B-859C-94A36AC6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D92BA6-638F-43DD-A7F1-BAE30DFE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0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1F53B0-190E-455F-9653-72BA8249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E7087E-E765-47C3-87C9-67E3E950E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C1B0BF-29CC-424C-81DB-9B7F660E5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B37283-2442-4D59-BD79-7B3E6022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8D5D-1A8C-4FF9-9DC8-57A5BC3F5468}" type="datetime1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5C5A50-6B69-4738-A200-3C536F07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CD4AC1-9434-4FE0-8CFF-7C201799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7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7429B1-43F9-417D-9038-0133C89B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3912EF-45A2-4FDF-8348-F8453A454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0EF707-9D0F-4387-8E28-A790D5FB0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5D8A61B-1532-4D94-8CEA-D34EE6BFC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F384C7-A759-47D0-86E9-1967D8FF4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5816B11-9EE8-401D-93BE-10162B99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FD74-BC67-4F7C-BDDF-1D96CA1216EB}" type="datetime1">
              <a:rPr lang="fr-FR" smtClean="0"/>
              <a:t>06/12/2017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4A8DF4-8A3B-4677-B40B-EA994C0B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31BF54C-8935-46BF-9519-6DA0996B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94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8C8C66-CA30-4AEE-8C56-8C247CB3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0F87E3-62FD-4293-8B59-1BD11FE77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FC12-896E-4B44-ADE7-8C503E547F4A}" type="datetime1">
              <a:rPr lang="fr-FR" smtClean="0"/>
              <a:t>06/12/2017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F19D29-090A-4217-8404-62AA2563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B43B25-ACF5-43F1-89CD-697CE5DE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49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651DB2-9500-4DF8-A996-D02330E7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D007-A656-40F6-ABB2-0C8ECC621325}" type="datetime1">
              <a:rPr lang="fr-FR" smtClean="0"/>
              <a:t>06/12/2017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2B4FAD-342E-42E6-A313-16C79B75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AFBCC3-E759-4332-B636-E7AB6127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33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5F133-B9B7-42CD-9FE4-933B0A5A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56CCB6-BC55-4A29-A7F1-95A10D2FA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DE5B19-F8E0-44F0-A54C-88FD778DA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A1D135-C7F7-4EDA-B193-9756F820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ABEE-86CF-4C25-805D-A9D1ACDF08B1}" type="datetime1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96D0B9-D25C-4AB5-89E4-F08AEA97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E083C6-3013-4401-BF45-930595F6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76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C5AB85-9DCA-414F-806E-CD1EC023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9667305-7779-4A7B-8679-47A6A6F11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A35DBC-E1ED-41FC-B7AD-798E580B2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E08741-197F-4179-A0BD-692FC612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9079-3244-4704-816D-BD9D5C2312FD}" type="datetime1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4481F6-2F27-4101-A3DB-556CDC2F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F3D473-6017-4505-96DD-A11D14E7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43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731A069-98E7-4123-898D-0ABE7DF9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83A985-478E-427C-A115-144362748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04599B-9BEE-4FE1-B8B7-52E03CADD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57BF-6568-4C90-9134-91A2BE10035C}" type="datetime1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8600D4-C06D-4464-96B2-19A8F051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DaL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C6A022-5CEB-4BE3-8D00-49F564B61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A1575-5E79-4CE2-B2B3-2F5D014FF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15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ubuntu-fr.org/disk-manag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usikkrom.wikispaces.com/This+old+man" TargetMode="External"/><Relationship Id="rId5" Type="http://schemas.openxmlformats.org/officeDocument/2006/relationships/image" Target="../media/image3.gif&amp;ehk=5diBwUk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ubuntu-fr.org/disk-manager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09056-3A93-4272-994D-D67013BA9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/>
              <a:t>Cahier de charge : Détecteur de mouvement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7D0CEF-E894-4269-9B1B-B028F594E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/>
              <a:t>Rédigée par MESSOUD Fatimetou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6AD2B6-A8E7-42D7-8608-404634BF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D478-F19C-4013-8520-08F4F12B6C10}" type="datetime1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873845-1EFE-4FFA-BD0A-E37152C1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AACCC9-AB22-4D7F-BAD3-B5FC9386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038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53013-0F2C-4982-8BCA-2E660696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945" y="2599278"/>
            <a:ext cx="10515600" cy="13255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/>
              <a:t>Analyse Fonctionnelle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47EB58-A728-40A3-A54E-180BBA75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7F5A-4797-40AD-B709-DBF9F6468B96}" type="datetime1">
              <a:rPr lang="fr-FR" smtClean="0"/>
              <a:t>06/12/2017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E85E9E-0EE0-46D8-8E69-CDCFCE0C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8E0769-50FB-4B88-80FC-B46C2613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345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rc 33">
            <a:extLst>
              <a:ext uri="{FF2B5EF4-FFF2-40B4-BE49-F238E27FC236}">
                <a16:creationId xmlns:a16="http://schemas.microsoft.com/office/drawing/2014/main" id="{B0930EB9-BFB7-4A5D-8EB9-E79B48971C2C}"/>
              </a:ext>
            </a:extLst>
          </p:cNvPr>
          <p:cNvSpPr/>
          <p:nvPr/>
        </p:nvSpPr>
        <p:spPr>
          <a:xfrm>
            <a:off x="638368" y="1093052"/>
            <a:ext cx="4166517" cy="3233270"/>
          </a:xfrm>
          <a:prstGeom prst="arc">
            <a:avLst>
              <a:gd name="adj1" fmla="val 16200000"/>
              <a:gd name="adj2" fmla="val 208953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1964BD72-32D5-405A-AF5F-35D016EFFCDC}"/>
              </a:ext>
            </a:extLst>
          </p:cNvPr>
          <p:cNvSpPr/>
          <p:nvPr/>
        </p:nvSpPr>
        <p:spPr>
          <a:xfrm rot="10800000">
            <a:off x="6877660" y="1028554"/>
            <a:ext cx="4166517" cy="3233270"/>
          </a:xfrm>
          <a:prstGeom prst="arc">
            <a:avLst>
              <a:gd name="adj1" fmla="val 16200000"/>
              <a:gd name="adj2" fmla="val 46499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F72CB13A-A71E-42AF-9CE6-A4C8E866FA33}"/>
              </a:ext>
            </a:extLst>
          </p:cNvPr>
          <p:cNvSpPr/>
          <p:nvPr/>
        </p:nvSpPr>
        <p:spPr>
          <a:xfrm rot="6550873">
            <a:off x="2240954" y="1072021"/>
            <a:ext cx="3680064" cy="2994222"/>
          </a:xfrm>
          <a:prstGeom prst="arc">
            <a:avLst>
              <a:gd name="adj1" fmla="val 16200000"/>
              <a:gd name="adj2" fmla="val 208953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F85386F-D0E6-4FC0-8BA7-F27A10FC027F}"/>
              </a:ext>
            </a:extLst>
          </p:cNvPr>
          <p:cNvSpPr/>
          <p:nvPr/>
        </p:nvSpPr>
        <p:spPr>
          <a:xfrm>
            <a:off x="4147793" y="2080595"/>
            <a:ext cx="3283753" cy="1023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Détecteur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28836F9-BD8C-4232-92BE-1D01717BBE4A}"/>
              </a:ext>
            </a:extLst>
          </p:cNvPr>
          <p:cNvSpPr/>
          <p:nvPr/>
        </p:nvSpPr>
        <p:spPr>
          <a:xfrm>
            <a:off x="8296136" y="646988"/>
            <a:ext cx="2309567" cy="914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Utilisateur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1042D76-610E-42E8-840D-C4C5E4CD8677}"/>
              </a:ext>
            </a:extLst>
          </p:cNvPr>
          <p:cNvSpPr/>
          <p:nvPr/>
        </p:nvSpPr>
        <p:spPr>
          <a:xfrm>
            <a:off x="2141025" y="4117342"/>
            <a:ext cx="2305641" cy="914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Eco-Compteur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79E6ECA-1043-4B95-9E5C-DD901605E31D}"/>
              </a:ext>
            </a:extLst>
          </p:cNvPr>
          <p:cNvSpPr/>
          <p:nvPr/>
        </p:nvSpPr>
        <p:spPr>
          <a:xfrm>
            <a:off x="1456353" y="682752"/>
            <a:ext cx="2037761" cy="914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Personne âgée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9604E14-DAA2-491F-9854-754D27E1D213}"/>
              </a:ext>
            </a:extLst>
          </p:cNvPr>
          <p:cNvSpPr/>
          <p:nvPr/>
        </p:nvSpPr>
        <p:spPr>
          <a:xfrm>
            <a:off x="8153400" y="3853016"/>
            <a:ext cx="2141456" cy="914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Alerte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161861E-08D8-4C57-B91A-489C5C70EE8A}"/>
              </a:ext>
            </a:extLst>
          </p:cNvPr>
          <p:cNvSpPr/>
          <p:nvPr/>
        </p:nvSpPr>
        <p:spPr>
          <a:xfrm>
            <a:off x="3923070" y="1529358"/>
            <a:ext cx="595380" cy="4214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FS3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836B340-D4ED-4F46-8068-11F2CEFE4CB1}"/>
              </a:ext>
            </a:extLst>
          </p:cNvPr>
          <p:cNvSpPr/>
          <p:nvPr/>
        </p:nvSpPr>
        <p:spPr>
          <a:xfrm>
            <a:off x="7168852" y="1399556"/>
            <a:ext cx="698328" cy="4214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FS1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6831067A-93B7-457F-B358-386FF745F95A}"/>
              </a:ext>
            </a:extLst>
          </p:cNvPr>
          <p:cNvSpPr/>
          <p:nvPr/>
        </p:nvSpPr>
        <p:spPr>
          <a:xfrm>
            <a:off x="4714182" y="3648172"/>
            <a:ext cx="665635" cy="36764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FS2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44B0CE5-444F-455B-83FE-DCF76F39D1CC}"/>
              </a:ext>
            </a:extLst>
          </p:cNvPr>
          <p:cNvGrpSpPr/>
          <p:nvPr/>
        </p:nvGrpSpPr>
        <p:grpSpPr>
          <a:xfrm>
            <a:off x="6402919" y="-238579"/>
            <a:ext cx="6096000" cy="767520"/>
            <a:chOff x="0" y="0"/>
            <a:chExt cx="6096000" cy="767520"/>
          </a:xfrm>
          <a:scene3d>
            <a:camera prst="orthographicFront"/>
            <a:lightRig rig="chilly" dir="t"/>
          </a:scene3d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20D95802-EF59-42DA-AFEC-AB03ACEEA2A0}"/>
                </a:ext>
              </a:extLst>
            </p:cNvPr>
            <p:cNvSpPr/>
            <p:nvPr/>
          </p:nvSpPr>
          <p:spPr>
            <a:xfrm>
              <a:off x="0" y="0"/>
              <a:ext cx="6096000" cy="767520"/>
            </a:xfrm>
            <a:prstGeom prst="roundRect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 : coins arrondis 4">
              <a:extLst>
                <a:ext uri="{FF2B5EF4-FFF2-40B4-BE49-F238E27FC236}">
                  <a16:creationId xmlns:a16="http://schemas.microsoft.com/office/drawing/2014/main" id="{02472E0E-438A-4D7F-81CA-671D63066FE0}"/>
                </a:ext>
              </a:extLst>
            </p:cNvPr>
            <p:cNvSpPr txBox="1"/>
            <p:nvPr/>
          </p:nvSpPr>
          <p:spPr>
            <a:xfrm>
              <a:off x="37467" y="37467"/>
              <a:ext cx="6021066" cy="69258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3200" kern="1200" dirty="0"/>
                <a:t>Schéma </a:t>
              </a:r>
              <a:r>
                <a:rPr lang="fr-FR" sz="3200" dirty="0"/>
                <a:t>de Pieuvre</a:t>
              </a:r>
              <a:endParaRPr lang="fr-FR" sz="3200" kern="1200" dirty="0"/>
            </a:p>
          </p:txBody>
        </p:sp>
      </p:grp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468C0B9-CB22-4BCD-A2A9-113F3D84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F5CB-52E6-484C-9D05-27F5CF86E8B9}" type="datetime1">
              <a:rPr lang="fr-FR" smtClean="0"/>
              <a:t>06/12/2017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AAF5F54-B200-41A2-8B93-06EC8959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6C18DA-BF3E-41C9-A1E1-248E56D0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800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449F78DF-CA3E-4B6E-8318-66E366FCA927}"/>
              </a:ext>
            </a:extLst>
          </p:cNvPr>
          <p:cNvSpPr/>
          <p:nvPr/>
        </p:nvSpPr>
        <p:spPr>
          <a:xfrm>
            <a:off x="6220647" y="3790401"/>
            <a:ext cx="693499" cy="146754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8F13F9B6-9100-4549-9930-C224D02E136F}"/>
              </a:ext>
            </a:extLst>
          </p:cNvPr>
          <p:cNvSpPr/>
          <p:nvPr/>
        </p:nvSpPr>
        <p:spPr>
          <a:xfrm rot="7858912">
            <a:off x="3795903" y="-1380712"/>
            <a:ext cx="4418407" cy="5039069"/>
          </a:xfrm>
          <a:prstGeom prst="arc">
            <a:avLst>
              <a:gd name="adj1" fmla="val 14816304"/>
              <a:gd name="adj2" fmla="val 17808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C0045248-3E25-4181-B3F4-B807C40DE83A}"/>
              </a:ext>
            </a:extLst>
          </p:cNvPr>
          <p:cNvGrpSpPr/>
          <p:nvPr/>
        </p:nvGrpSpPr>
        <p:grpSpPr>
          <a:xfrm>
            <a:off x="5257800" y="283187"/>
            <a:ext cx="6096000" cy="767520"/>
            <a:chOff x="0" y="0"/>
            <a:chExt cx="6096000" cy="767520"/>
          </a:xfrm>
          <a:scene3d>
            <a:camera prst="orthographicFront"/>
            <a:lightRig rig="chilly" dir="t"/>
          </a:scene3d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AED21498-0346-46C6-861A-564EB501CE72}"/>
                </a:ext>
              </a:extLst>
            </p:cNvPr>
            <p:cNvSpPr/>
            <p:nvPr/>
          </p:nvSpPr>
          <p:spPr>
            <a:xfrm>
              <a:off x="0" y="0"/>
              <a:ext cx="6096000" cy="767520"/>
            </a:xfrm>
            <a:prstGeom prst="roundRect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 : coins arrondis 4">
              <a:extLst>
                <a:ext uri="{FF2B5EF4-FFF2-40B4-BE49-F238E27FC236}">
                  <a16:creationId xmlns:a16="http://schemas.microsoft.com/office/drawing/2014/main" id="{52089CB3-1CD8-4DE0-BD4F-B5AA8BEFC1A7}"/>
                </a:ext>
              </a:extLst>
            </p:cNvPr>
            <p:cNvSpPr txBox="1"/>
            <p:nvPr/>
          </p:nvSpPr>
          <p:spPr>
            <a:xfrm>
              <a:off x="37467" y="37467"/>
              <a:ext cx="6021066" cy="69258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3200" dirty="0"/>
                <a:t>Diagramme la bête à corne  </a:t>
              </a:r>
              <a:endParaRPr lang="fr-FR" sz="3200" kern="1200" dirty="0"/>
            </a:p>
          </p:txBody>
        </p:sp>
      </p:grpSp>
      <p:sp>
        <p:nvSpPr>
          <p:cNvPr id="2" name="Ellipse 1">
            <a:extLst>
              <a:ext uri="{FF2B5EF4-FFF2-40B4-BE49-F238E27FC236}">
                <a16:creationId xmlns:a16="http://schemas.microsoft.com/office/drawing/2014/main" id="{E2AFFF3B-D495-41DF-8215-563DFB0ADD87}"/>
              </a:ext>
            </a:extLst>
          </p:cNvPr>
          <p:cNvSpPr/>
          <p:nvPr/>
        </p:nvSpPr>
        <p:spPr>
          <a:xfrm>
            <a:off x="4929096" y="3032555"/>
            <a:ext cx="3276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Détecteur d’activité DAL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0CF075C-39E9-4B42-8281-4ADD014AFC65}"/>
              </a:ext>
            </a:extLst>
          </p:cNvPr>
          <p:cNvSpPr/>
          <p:nvPr/>
        </p:nvSpPr>
        <p:spPr>
          <a:xfrm>
            <a:off x="2457141" y="1284166"/>
            <a:ext cx="1973179" cy="914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Détecter l’activé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3D0AC8B-5908-4E86-B0E2-88184E7CDB8C}"/>
              </a:ext>
            </a:extLst>
          </p:cNvPr>
          <p:cNvSpPr/>
          <p:nvPr/>
        </p:nvSpPr>
        <p:spPr>
          <a:xfrm>
            <a:off x="7579893" y="1162609"/>
            <a:ext cx="1973179" cy="914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Personne </a:t>
            </a:r>
            <a:r>
              <a:rPr lang="fr-FR" dirty="0" err="1"/>
              <a:t>agée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4EDD59-883E-400D-9A9F-D3EB9FC61634}"/>
              </a:ext>
            </a:extLst>
          </p:cNvPr>
          <p:cNvSpPr/>
          <p:nvPr/>
        </p:nvSpPr>
        <p:spPr>
          <a:xfrm>
            <a:off x="4331368" y="5101389"/>
            <a:ext cx="4395537" cy="9144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Activer l’alarme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F92C064-7C43-4F2F-AA81-20AD1C71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7A1F-DCF2-437A-8E1C-E0E09AF27AC0}" type="datetime1">
              <a:rPr lang="fr-FR" smtClean="0"/>
              <a:t>06/12/2017</a:t>
            </a:fld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5E33FE61-DDC9-4EFA-82DF-A97C1401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ED1B193-B525-4033-9A31-BA51A13C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267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A21A0F8-7A67-4704-83A5-1FE55AC93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633486"/>
              </p:ext>
            </p:extLst>
          </p:nvPr>
        </p:nvGraphicFramePr>
        <p:xfrm>
          <a:off x="1946787" y="1685437"/>
          <a:ext cx="6642941" cy="21848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3825">
                  <a:extLst>
                    <a:ext uri="{9D8B030D-6E8A-4147-A177-3AD203B41FA5}">
                      <a16:colId xmlns:a16="http://schemas.microsoft.com/office/drawing/2014/main" val="2664603463"/>
                    </a:ext>
                  </a:extLst>
                </a:gridCol>
                <a:gridCol w="2562759">
                  <a:extLst>
                    <a:ext uri="{9D8B030D-6E8A-4147-A177-3AD203B41FA5}">
                      <a16:colId xmlns:a16="http://schemas.microsoft.com/office/drawing/2014/main" val="4219336407"/>
                    </a:ext>
                  </a:extLst>
                </a:gridCol>
                <a:gridCol w="1866357">
                  <a:extLst>
                    <a:ext uri="{9D8B030D-6E8A-4147-A177-3AD203B41FA5}">
                      <a16:colId xmlns:a16="http://schemas.microsoft.com/office/drawing/2014/main" val="2579752861"/>
                    </a:ext>
                  </a:extLst>
                </a:gridCol>
              </a:tblGrid>
              <a:tr h="5462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Fonctions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Définitions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Critères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0226767"/>
                  </a:ext>
                </a:extLst>
              </a:tr>
              <a:tr h="5462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FS1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Détecter la présence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obligatoire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3900600"/>
                  </a:ext>
                </a:extLst>
              </a:tr>
              <a:tr h="5462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FS2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Collecter des informations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obligatoire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7769277"/>
                  </a:ext>
                </a:extLst>
              </a:tr>
              <a:tr h="5462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FS3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Envoyer des alertes à l’utilisateur et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obligatoire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716425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9F2C0C9-1A11-4F3C-9785-1B68F394D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450" y="36417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D2A140D-7896-4747-A2A5-BC07A399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C928-A8B7-4CCE-8DB0-98D3DB1E17AD}" type="datetime1">
              <a:rPr lang="fr-FR" smtClean="0"/>
              <a:t>06/12/2017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3607F94-C46F-457D-AE61-D3BCA6C0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2AAC41-E3B3-4217-9357-BAFC088B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412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nde diagonale 3">
            <a:extLst>
              <a:ext uri="{FF2B5EF4-FFF2-40B4-BE49-F238E27FC236}">
                <a16:creationId xmlns:a16="http://schemas.microsoft.com/office/drawing/2014/main" id="{E65CF955-D957-46E8-ADEF-CDA921161592}"/>
              </a:ext>
            </a:extLst>
          </p:cNvPr>
          <p:cNvSpPr>
            <a:spLocks noChangeAspect="1"/>
          </p:cNvSpPr>
          <p:nvPr/>
        </p:nvSpPr>
        <p:spPr bwMode="auto">
          <a:xfrm>
            <a:off x="6086310" y="1375940"/>
            <a:ext cx="2424943" cy="4016410"/>
          </a:xfrm>
          <a:prstGeom prst="diagStrip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700" b="0" dirty="0">
              <a:ea typeface="ＭＳ Ｐゴシック" pitchFamily="34" charset="-128"/>
            </a:endParaRPr>
          </a:p>
        </p:txBody>
      </p:sp>
      <p:sp>
        <p:nvSpPr>
          <p:cNvPr id="5" name="Bande diagonale 4">
            <a:extLst>
              <a:ext uri="{FF2B5EF4-FFF2-40B4-BE49-F238E27FC236}">
                <a16:creationId xmlns:a16="http://schemas.microsoft.com/office/drawing/2014/main" id="{E3F0117B-D895-4769-959C-3B3E882F86BE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3584122" y="1375940"/>
            <a:ext cx="2424943" cy="4016410"/>
          </a:xfrm>
          <a:prstGeom prst="diagStrip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700" b="0" dirty="0">
              <a:ea typeface="ＭＳ Ｐゴシック" pitchFamily="34" charset="-128"/>
            </a:endParaRPr>
          </a:p>
        </p:txBody>
      </p:sp>
      <p:sp>
        <p:nvSpPr>
          <p:cNvPr id="6" name="Rectangle à coins arrondis 58">
            <a:extLst>
              <a:ext uri="{FF2B5EF4-FFF2-40B4-BE49-F238E27FC236}">
                <a16:creationId xmlns:a16="http://schemas.microsoft.com/office/drawing/2014/main" id="{19B486FC-BEA2-47E5-86D3-46E46FE5D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7387" y="1412524"/>
            <a:ext cx="785813" cy="3905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AA100"/>
              </a:gs>
              <a:gs pos="80000">
                <a:srgbClr val="A0D300"/>
              </a:gs>
              <a:gs pos="100000">
                <a:srgbClr val="A4D800"/>
              </a:gs>
            </a:gsLst>
            <a:lin ang="16200000"/>
          </a:gradFill>
          <a:ln w="9525">
            <a:solidFill>
              <a:srgbClr val="96BF08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ja-JP" sz="800" dirty="0">
                <a:solidFill>
                  <a:srgbClr val="FFFFFF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Analyse des besoins </a:t>
            </a:r>
            <a:endParaRPr kumimoji="0" lang="fr-FR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à coins arrondis 58">
            <a:extLst>
              <a:ext uri="{FF2B5EF4-FFF2-40B4-BE49-F238E27FC236}">
                <a16:creationId xmlns:a16="http://schemas.microsoft.com/office/drawing/2014/main" id="{4266D6D5-FE54-4CC7-B74D-913EFDFB3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292" y="1987719"/>
            <a:ext cx="785813" cy="3905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AA100"/>
              </a:gs>
              <a:gs pos="80000">
                <a:srgbClr val="A0D300"/>
              </a:gs>
              <a:gs pos="100000">
                <a:srgbClr val="A4D800"/>
              </a:gs>
            </a:gsLst>
            <a:lin ang="16200000"/>
          </a:gradFill>
          <a:ln w="9525">
            <a:solidFill>
              <a:srgbClr val="96BF08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ja-JP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Spécification</a:t>
            </a:r>
            <a:endParaRPr kumimoji="0" lang="fr-FR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à coins arrondis 58">
            <a:extLst>
              <a:ext uri="{FF2B5EF4-FFF2-40B4-BE49-F238E27FC236}">
                <a16:creationId xmlns:a16="http://schemas.microsoft.com/office/drawing/2014/main" id="{F7832C65-F040-4930-B4C9-6D5572E5C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6520" y="2643074"/>
            <a:ext cx="785813" cy="3905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AA100"/>
              </a:gs>
              <a:gs pos="80000">
                <a:srgbClr val="A0D300"/>
              </a:gs>
              <a:gs pos="100000">
                <a:srgbClr val="A4D800"/>
              </a:gs>
            </a:gsLst>
            <a:lin ang="16200000"/>
          </a:gradFill>
          <a:ln w="9525">
            <a:solidFill>
              <a:srgbClr val="96BF08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ja-JP" sz="800" dirty="0">
                <a:solidFill>
                  <a:srgbClr val="FFFFFF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Conception </a:t>
            </a:r>
            <a:endParaRPr kumimoji="0" lang="fr-FR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à coins arrondis 58">
            <a:extLst>
              <a:ext uri="{FF2B5EF4-FFF2-40B4-BE49-F238E27FC236}">
                <a16:creationId xmlns:a16="http://schemas.microsoft.com/office/drawing/2014/main" id="{6B826F60-C6EB-40E6-A8C9-45213BB69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798" y="3298426"/>
            <a:ext cx="785813" cy="3905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AA100"/>
              </a:gs>
              <a:gs pos="80000">
                <a:srgbClr val="A0D300"/>
              </a:gs>
              <a:gs pos="100000">
                <a:srgbClr val="A4D800"/>
              </a:gs>
            </a:gsLst>
            <a:lin ang="16200000"/>
          </a:gradFill>
          <a:ln w="9525">
            <a:solidFill>
              <a:srgbClr val="96BF08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ja-JP" sz="800" dirty="0">
                <a:solidFill>
                  <a:srgbClr val="FFFFFF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Conception détaillée</a:t>
            </a:r>
            <a:endParaRPr kumimoji="0" lang="fr-FR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à coins arrondis 58">
            <a:extLst>
              <a:ext uri="{FF2B5EF4-FFF2-40B4-BE49-F238E27FC236}">
                <a16:creationId xmlns:a16="http://schemas.microsoft.com/office/drawing/2014/main" id="{63C8F1B5-F457-455A-8575-61CE2A303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158" y="4034993"/>
            <a:ext cx="785813" cy="3905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AA100"/>
              </a:gs>
              <a:gs pos="80000">
                <a:srgbClr val="A0D300"/>
              </a:gs>
              <a:gs pos="100000">
                <a:srgbClr val="A4D800"/>
              </a:gs>
            </a:gsLst>
            <a:lin ang="16200000"/>
          </a:gradFill>
          <a:ln w="9525">
            <a:solidFill>
              <a:srgbClr val="96BF08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ja-JP" sz="800" dirty="0">
                <a:solidFill>
                  <a:srgbClr val="FFFFFF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Codage</a:t>
            </a:r>
            <a:endParaRPr kumimoji="0" lang="fr-FR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à coins arrondis 58">
            <a:extLst>
              <a:ext uri="{FF2B5EF4-FFF2-40B4-BE49-F238E27FC236}">
                <a16:creationId xmlns:a16="http://schemas.microsoft.com/office/drawing/2014/main" id="{56FFC0C6-C7E4-4CB5-BF0E-05A8C54F6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395" y="3300153"/>
            <a:ext cx="785813" cy="3905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AA100"/>
              </a:gs>
              <a:gs pos="80000">
                <a:srgbClr val="A0D300"/>
              </a:gs>
              <a:gs pos="100000">
                <a:srgbClr val="A4D800"/>
              </a:gs>
            </a:gsLst>
            <a:lin ang="16200000"/>
          </a:gradFill>
          <a:ln w="9525">
            <a:solidFill>
              <a:srgbClr val="96BF08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ja-JP" sz="800" dirty="0">
                <a:solidFill>
                  <a:srgbClr val="FFFFFF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Test unitaire </a:t>
            </a:r>
            <a:endParaRPr kumimoji="0" lang="fr-FR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à coins arrondis 58">
            <a:extLst>
              <a:ext uri="{FF2B5EF4-FFF2-40B4-BE49-F238E27FC236}">
                <a16:creationId xmlns:a16="http://schemas.microsoft.com/office/drawing/2014/main" id="{13D483C2-9D4E-48C5-8D90-6A28777EB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9300" y="2643074"/>
            <a:ext cx="785813" cy="3905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AA100"/>
              </a:gs>
              <a:gs pos="80000">
                <a:srgbClr val="A0D300"/>
              </a:gs>
              <a:gs pos="100000">
                <a:srgbClr val="A4D800"/>
              </a:gs>
            </a:gsLst>
            <a:lin ang="16200000"/>
          </a:gradFill>
          <a:ln w="9525">
            <a:solidFill>
              <a:srgbClr val="96BF08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ja-JP" sz="800" dirty="0">
                <a:solidFill>
                  <a:srgbClr val="FFFFFF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Test d’intégration </a:t>
            </a:r>
            <a:endParaRPr kumimoji="0" lang="fr-FR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à coins arrondis 58">
            <a:extLst>
              <a:ext uri="{FF2B5EF4-FFF2-40B4-BE49-F238E27FC236}">
                <a16:creationId xmlns:a16="http://schemas.microsoft.com/office/drawing/2014/main" id="{541D8918-3430-4CF9-9538-81DD3D850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207" y="1987719"/>
            <a:ext cx="785813" cy="3905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AA100"/>
              </a:gs>
              <a:gs pos="80000">
                <a:srgbClr val="A0D300"/>
              </a:gs>
              <a:gs pos="100000">
                <a:srgbClr val="A4D800"/>
              </a:gs>
            </a:gsLst>
            <a:lin ang="16200000"/>
          </a:gradFill>
          <a:ln w="9525">
            <a:solidFill>
              <a:srgbClr val="96BF08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ja-JP" sz="800" dirty="0">
                <a:solidFill>
                  <a:srgbClr val="FFFFFF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Test de validation</a:t>
            </a:r>
            <a:endParaRPr kumimoji="0" lang="fr-FR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à coins arrondis 58">
            <a:extLst>
              <a:ext uri="{FF2B5EF4-FFF2-40B4-BE49-F238E27FC236}">
                <a16:creationId xmlns:a16="http://schemas.microsoft.com/office/drawing/2014/main" id="{D8526890-42E5-43B5-BAA2-BB68EC11A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880" y="1437872"/>
            <a:ext cx="785813" cy="3905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AA100"/>
              </a:gs>
              <a:gs pos="80000">
                <a:srgbClr val="A0D300"/>
              </a:gs>
              <a:gs pos="100000">
                <a:srgbClr val="A4D800"/>
              </a:gs>
            </a:gsLst>
            <a:lin ang="16200000"/>
          </a:gradFill>
          <a:ln w="9525">
            <a:solidFill>
              <a:srgbClr val="96BF08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ja-JP" sz="800" dirty="0">
                <a:solidFill>
                  <a:srgbClr val="FFFFFF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Recette ou livraison </a:t>
            </a:r>
            <a:endParaRPr kumimoji="0" lang="fr-FR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9A91D94-DBF4-45C5-A85E-EBEF25F65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3419" y="3986152"/>
            <a:ext cx="3093711" cy="536494"/>
          </a:xfrm>
          <a:prstGeom prst="rect">
            <a:avLst/>
          </a:prstGeom>
        </p:spPr>
      </p:pic>
      <p:sp>
        <p:nvSpPr>
          <p:cNvPr id="16" name="ZoneTexte 165">
            <a:extLst>
              <a:ext uri="{FF2B5EF4-FFF2-40B4-BE49-F238E27FC236}">
                <a16:creationId xmlns:a16="http://schemas.microsoft.com/office/drawing/2014/main" id="{B242D730-A462-46DE-B44D-5C9E2A85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8968" y="1533106"/>
            <a:ext cx="98912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altLang="fr-FR" sz="700" dirty="0">
                <a:latin typeface="Calibri" pitchFamily="34" charset="0"/>
              </a:rPr>
              <a:t>MAP</a:t>
            </a:r>
          </a:p>
        </p:txBody>
      </p:sp>
      <p:sp>
        <p:nvSpPr>
          <p:cNvPr id="17" name="ZoneTexte 59">
            <a:extLst>
              <a:ext uri="{FF2B5EF4-FFF2-40B4-BE49-F238E27FC236}">
                <a16:creationId xmlns:a16="http://schemas.microsoft.com/office/drawing/2014/main" id="{3815CC96-E0E0-494B-949D-BB3AF00D2383}"/>
              </a:ext>
            </a:extLst>
          </p:cNvPr>
          <p:cNvSpPr txBox="1"/>
          <p:nvPr/>
        </p:nvSpPr>
        <p:spPr bwMode="auto">
          <a:xfrm>
            <a:off x="3168330" y="3379876"/>
            <a:ext cx="1563372" cy="20005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700" dirty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Design </a:t>
            </a:r>
            <a:r>
              <a:rPr lang="fr-FR" sz="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applicative SW</a:t>
            </a:r>
            <a:endParaRPr lang="fr-FR" sz="700" dirty="0">
              <a:latin typeface="Calibri" pitchFamily="34" charset="0"/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18" name="ZoneTexte 64">
            <a:extLst>
              <a:ext uri="{FF2B5EF4-FFF2-40B4-BE49-F238E27FC236}">
                <a16:creationId xmlns:a16="http://schemas.microsoft.com/office/drawing/2014/main" id="{0D243BC9-22AA-47EB-90F1-953D043AA42B}"/>
              </a:ext>
            </a:extLst>
          </p:cNvPr>
          <p:cNvSpPr txBox="1"/>
          <p:nvPr/>
        </p:nvSpPr>
        <p:spPr bwMode="auto">
          <a:xfrm>
            <a:off x="2883694" y="2791463"/>
            <a:ext cx="116869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700" dirty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Déclinaison</a:t>
            </a:r>
            <a:r>
              <a:rPr lang="fr-FR" sz="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 HW / SW</a:t>
            </a:r>
            <a:endParaRPr lang="en-US" sz="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19" name="ZoneTexte 63">
            <a:extLst>
              <a:ext uri="{FF2B5EF4-FFF2-40B4-BE49-F238E27FC236}">
                <a16:creationId xmlns:a16="http://schemas.microsoft.com/office/drawing/2014/main" id="{ABC8DFE8-47BC-46EE-BB3B-1D9741F32128}"/>
              </a:ext>
            </a:extLst>
          </p:cNvPr>
          <p:cNvSpPr txBox="1"/>
          <p:nvPr/>
        </p:nvSpPr>
        <p:spPr bwMode="auto">
          <a:xfrm>
            <a:off x="8106029" y="2022412"/>
            <a:ext cx="13077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700" dirty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Validation</a:t>
            </a:r>
          </a:p>
          <a:p>
            <a:pPr algn="ctr">
              <a:defRPr/>
            </a:pPr>
            <a:r>
              <a:rPr lang="fr-FR" sz="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Système</a:t>
            </a:r>
          </a:p>
        </p:txBody>
      </p:sp>
      <p:sp>
        <p:nvSpPr>
          <p:cNvPr id="20" name="ZoneTexte 61">
            <a:extLst>
              <a:ext uri="{FF2B5EF4-FFF2-40B4-BE49-F238E27FC236}">
                <a16:creationId xmlns:a16="http://schemas.microsoft.com/office/drawing/2014/main" id="{E49E9F5D-80E8-463E-8295-93EE923D8F26}"/>
              </a:ext>
            </a:extLst>
          </p:cNvPr>
          <p:cNvSpPr txBox="1"/>
          <p:nvPr/>
        </p:nvSpPr>
        <p:spPr bwMode="auto">
          <a:xfrm>
            <a:off x="7787128" y="2730825"/>
            <a:ext cx="1400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700" dirty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Intégration</a:t>
            </a:r>
          </a:p>
          <a:p>
            <a:pPr algn="ctr">
              <a:defRPr/>
            </a:pPr>
            <a:r>
              <a:rPr lang="fr-FR" sz="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HW / SW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B5EE79DA-607E-4A3B-B51B-2DCF8B74288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60630" y="2095895"/>
            <a:ext cx="2109399" cy="31701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2AFABE56-134D-41FC-B5E0-4ED44940ECA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88224" y="1421562"/>
            <a:ext cx="1816765" cy="65842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23779DA4-9F70-417A-A515-EA058BA4C6B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06770" y="3360899"/>
            <a:ext cx="1542423" cy="31701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A362091B-F2CC-4ABB-9DC1-A083207F2F1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84897" y="2582923"/>
            <a:ext cx="3093711" cy="536494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5E843E7-1531-48C9-94B7-1BBEEC5D365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8930" y="1912434"/>
            <a:ext cx="3093711" cy="536494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E1333AE-2080-4DB8-B4B6-4D9FFFFB5F6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8334" y="1344124"/>
            <a:ext cx="3093711" cy="536494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6B0D79D6-4C50-403A-9FA9-F91F400EEE3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71846" y="3225441"/>
            <a:ext cx="3093711" cy="536494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FD48B1C7-414D-4AB9-BC63-43E0606F147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85663" y="3216383"/>
            <a:ext cx="3093711" cy="536494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690367D0-62CB-4B52-9CF1-BDBCBB521D8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75534" y="2582923"/>
            <a:ext cx="3093711" cy="536494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AFCDAE07-ADE8-4E63-B45E-8816F0D842F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64397" y="1944554"/>
            <a:ext cx="3093711" cy="536494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F7425D0-7B1C-46C5-AF08-376206029B8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8054" y="1389926"/>
            <a:ext cx="3093711" cy="53649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8A72B61-F33C-4098-B666-7E376830FC8A}"/>
              </a:ext>
            </a:extLst>
          </p:cNvPr>
          <p:cNvSpPr/>
          <p:nvPr/>
        </p:nvSpPr>
        <p:spPr>
          <a:xfrm>
            <a:off x="2188359" y="3950230"/>
            <a:ext cx="18311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Développement</a:t>
            </a:r>
            <a:endParaRPr lang="en-US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C4D40C-A6A5-4588-A34F-C706BF043266}"/>
              </a:ext>
            </a:extLst>
          </p:cNvPr>
          <p:cNvSpPr/>
          <p:nvPr/>
        </p:nvSpPr>
        <p:spPr>
          <a:xfrm>
            <a:off x="8715822" y="3991545"/>
            <a:ext cx="10466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Validation</a:t>
            </a:r>
            <a:endParaRPr lang="en-US" sz="1600" dirty="0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E6B70F44-B8D8-4FED-8AB8-207EA1B3B1E6}"/>
              </a:ext>
            </a:extLst>
          </p:cNvPr>
          <p:cNvGrpSpPr/>
          <p:nvPr/>
        </p:nvGrpSpPr>
        <p:grpSpPr>
          <a:xfrm>
            <a:off x="5257800" y="283187"/>
            <a:ext cx="6096000" cy="767520"/>
            <a:chOff x="0" y="0"/>
            <a:chExt cx="6096000" cy="767520"/>
          </a:xfrm>
          <a:scene3d>
            <a:camera prst="orthographicFront"/>
            <a:lightRig rig="chilly" dir="t"/>
          </a:scene3d>
        </p:grpSpPr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5EAD8FF2-CF2B-4AD0-8EEB-1BA6C784D746}"/>
                </a:ext>
              </a:extLst>
            </p:cNvPr>
            <p:cNvSpPr/>
            <p:nvPr/>
          </p:nvSpPr>
          <p:spPr>
            <a:xfrm>
              <a:off x="0" y="0"/>
              <a:ext cx="6096000" cy="767520"/>
            </a:xfrm>
            <a:prstGeom prst="roundRect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angle : coins arrondis 4">
              <a:extLst>
                <a:ext uri="{FF2B5EF4-FFF2-40B4-BE49-F238E27FC236}">
                  <a16:creationId xmlns:a16="http://schemas.microsoft.com/office/drawing/2014/main" id="{F547FEBF-452F-484B-9F34-C5C312477317}"/>
                </a:ext>
              </a:extLst>
            </p:cNvPr>
            <p:cNvSpPr txBox="1"/>
            <p:nvPr/>
          </p:nvSpPr>
          <p:spPr>
            <a:xfrm>
              <a:off x="37467" y="37467"/>
              <a:ext cx="6021066" cy="69258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3200" dirty="0"/>
                <a:t>Cycle en V  </a:t>
              </a:r>
              <a:endParaRPr lang="fr-FR" sz="3200" kern="1200" dirty="0"/>
            </a:p>
          </p:txBody>
        </p:sp>
      </p:grp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740B241-C2B2-4CEE-B933-4353A051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8057-3740-48B9-8277-97BB30028E55}" type="datetime1">
              <a:rPr lang="fr-FR" smtClean="0"/>
              <a:t>06/12/2017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9EBB5E1-1269-492E-821F-81616E09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37" name="Espace réservé du numéro de diapositive 36">
            <a:extLst>
              <a:ext uri="{FF2B5EF4-FFF2-40B4-BE49-F238E27FC236}">
                <a16:creationId xmlns:a16="http://schemas.microsoft.com/office/drawing/2014/main" id="{811BFDED-0BB3-4185-A696-9BA8A922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944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B16E3C64-71DA-4744-9C88-C3F4213E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16" y="2559949"/>
            <a:ext cx="10515600" cy="13255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>
                <a:ea typeface="Calibri"/>
                <a:cs typeface="Calibri"/>
                <a:sym typeface="Calibri"/>
              </a:rPr>
              <a:t>Conclusion</a:t>
            </a:r>
            <a:br>
              <a:rPr lang="fr-FR" dirty="0">
                <a:ea typeface="Calibri"/>
                <a:cs typeface="Calibri"/>
                <a:sym typeface="Calibri"/>
              </a:rPr>
            </a:br>
            <a:endParaRPr lang="fr-FR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A20B3D9-E5CE-40EB-B658-3C79D902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6817-F3AF-48F0-B980-2E2798E8360A}" type="datetime1">
              <a:rPr lang="fr-FR" smtClean="0"/>
              <a:t>06/12/2017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93358A-5CA3-471F-AFF2-933B3E70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0E66FF-8E34-4D12-AF14-E1E88C67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421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7C606-016E-41E5-9684-EFE0235A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7EBC04-6E33-4AC6-A538-C1A56CB0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B52A-87F1-4A35-A169-F8E0F82215E9}" type="datetime1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D73A8D-E2BF-4122-AEAB-DE043FEA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8E6313-47CE-4505-80FF-DC400ECB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16</a:t>
            </a:fld>
            <a:endParaRPr lang="fr-FR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D7B166D-EA7C-44F0-A16C-A37143FF7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dirty="0"/>
              <a:t>Projet de recherche</a:t>
            </a:r>
          </a:p>
          <a:p>
            <a:r>
              <a:rPr lang="fr-FR" dirty="0"/>
              <a:t>Résultat à établir au fur et à mesure du projet</a:t>
            </a:r>
          </a:p>
        </p:txBody>
      </p:sp>
    </p:spTree>
    <p:extLst>
      <p:ext uri="{BB962C8B-B14F-4D97-AF65-F5344CB8AC3E}">
        <p14:creationId xmlns:p14="http://schemas.microsoft.com/office/powerpoint/2010/main" val="242966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B831E4EB-E95F-492B-ADCB-513456BAB2F0}"/>
              </a:ext>
            </a:extLst>
          </p:cNvPr>
          <p:cNvGrpSpPr/>
          <p:nvPr/>
        </p:nvGrpSpPr>
        <p:grpSpPr>
          <a:xfrm>
            <a:off x="1973344" y="122931"/>
            <a:ext cx="6096000" cy="767520"/>
            <a:chOff x="0" y="0"/>
            <a:chExt cx="6096000" cy="767520"/>
          </a:xfrm>
          <a:scene3d>
            <a:camera prst="orthographicFront"/>
            <a:lightRig rig="chilly" dir="t"/>
          </a:scene3d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B980383C-43D0-46AF-B8D5-A38D59F12A12}"/>
                </a:ext>
              </a:extLst>
            </p:cNvPr>
            <p:cNvSpPr/>
            <p:nvPr/>
          </p:nvSpPr>
          <p:spPr>
            <a:xfrm>
              <a:off x="0" y="0"/>
              <a:ext cx="6096000" cy="767520"/>
            </a:xfrm>
            <a:prstGeom prst="roundRect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 : coins arrondis 4">
              <a:extLst>
                <a:ext uri="{FF2B5EF4-FFF2-40B4-BE49-F238E27FC236}">
                  <a16:creationId xmlns:a16="http://schemas.microsoft.com/office/drawing/2014/main" id="{C9CF0BA6-9B34-454B-8AF7-55A1558CCF0A}"/>
                </a:ext>
              </a:extLst>
            </p:cNvPr>
            <p:cNvSpPr txBox="1"/>
            <p:nvPr/>
          </p:nvSpPr>
          <p:spPr>
            <a:xfrm>
              <a:off x="37467" y="37467"/>
              <a:ext cx="6021066" cy="69258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3200" dirty="0"/>
                <a:t>Sommaire</a:t>
              </a:r>
              <a:endParaRPr lang="fr-FR" sz="3200" kern="1200" dirty="0"/>
            </a:p>
          </p:txBody>
        </p:sp>
      </p:grp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D6E1B3F-F8D9-41F7-AEC0-F596D8650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85750" lvl="0" indent="-28575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PRÉSENTATION DU  PROJET</a:t>
            </a:r>
          </a:p>
          <a:p>
            <a:pPr marL="214312" lvl="0" indent="-214312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fr-F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ANALYSE FONCTIONNELLE</a:t>
            </a:r>
          </a:p>
          <a:p>
            <a:pPr marL="214312" lvl="0" indent="-214312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fr-F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ANALYSE TECHNIQUE</a:t>
            </a:r>
          </a:p>
          <a:p>
            <a:pPr marL="214312" lvl="0" indent="-214312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fr-F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CONCLUSION</a:t>
            </a:r>
          </a:p>
          <a:p>
            <a:endParaRPr lang="fr-FR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7B87D1-F296-4B08-8643-EB98FF95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33C-888F-4A10-92BD-83B17489AD9B}" type="datetime1">
              <a:rPr lang="fr-FR" smtClean="0"/>
              <a:t>06/12/2017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7B43E1C-1310-4935-BDE6-D51BE8A2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04D45A9-735C-4959-A77A-28CB6507C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68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90F7F9EE-CF79-46D1-9647-0E5493A4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16" y="2559949"/>
            <a:ext cx="10515600" cy="13255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>
                <a:ea typeface="Calibri"/>
                <a:cs typeface="Calibri"/>
                <a:sym typeface="Calibri"/>
              </a:rPr>
              <a:t>PRÉSENTATION DU  PROJET</a:t>
            </a:r>
            <a:br>
              <a:rPr lang="fr-FR" dirty="0">
                <a:ea typeface="Calibri"/>
                <a:cs typeface="Calibri"/>
                <a:sym typeface="Calibri"/>
              </a:rPr>
            </a:br>
            <a:endParaRPr lang="fr-FR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7E4F34C-E3EE-4361-97C3-AE2AEEF4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EB24-1D5D-4214-A583-2EB8521685F2}" type="datetime1">
              <a:rPr lang="fr-FR" smtClean="0"/>
              <a:t>06/12/2017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EED0F0-69AE-410B-830B-5A30E219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ED95EB-C39C-4041-9392-BBE405B7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16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546505-1D5B-450C-BC87-47274F5B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78396D-D424-4ADF-95DF-E09AEBB5D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99615"/>
              <a:buFont typeface="Arial"/>
              <a:buChar char="•"/>
            </a:pPr>
            <a:endParaRPr lang="fr-FR" b="1" u="sng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99615"/>
              <a:buFont typeface="Arial"/>
              <a:buChar char="•"/>
            </a:pPr>
            <a:r>
              <a:rPr lang="fr-FR" b="1" u="sng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Type de projet: </a:t>
            </a:r>
            <a:r>
              <a:rPr lang="fr-F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Recherche et développement</a:t>
            </a:r>
            <a:endParaRPr lang="fr-FR" b="1" u="sng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99615"/>
              <a:buFont typeface="Arial"/>
              <a:buChar char="•"/>
            </a:pPr>
            <a:r>
              <a:rPr lang="fr-FR" b="1" u="sng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Contexte</a:t>
            </a:r>
            <a:r>
              <a:rPr lang="fr-F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:  détection d’anomalie d’une activité d’une personne âgée</a:t>
            </a:r>
          </a:p>
          <a:p>
            <a:pPr lv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99615"/>
              <a:buFont typeface="Arial"/>
              <a:buChar char="•"/>
            </a:pPr>
            <a:r>
              <a:rPr lang="fr-FR" b="1" u="sng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Concept détaillé </a:t>
            </a:r>
            <a:r>
              <a:rPr lang="fr-F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:Exploitation des données  permettant de détecter des anomalies de comportements </a:t>
            </a:r>
          </a:p>
          <a:p>
            <a:pPr lvl="0">
              <a:lnSpc>
                <a:spcPct val="70000"/>
              </a:lnSpc>
              <a:buClr>
                <a:schemeClr val="dk1"/>
              </a:buClr>
              <a:buSzPct val="99615"/>
              <a:buFont typeface="Arial"/>
              <a:buChar char="•"/>
            </a:pPr>
            <a:r>
              <a:rPr lang="fr-FR" b="1" u="sng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Périmètre</a:t>
            </a:r>
            <a:r>
              <a:rPr lang="fr-FR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fr-F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:personnes âgées </a:t>
            </a:r>
          </a:p>
          <a:p>
            <a:pPr lvl="0">
              <a:lnSpc>
                <a:spcPct val="70000"/>
              </a:lnSpc>
              <a:buClr>
                <a:schemeClr val="dk1"/>
              </a:buClr>
              <a:buSzPct val="99615"/>
              <a:buFont typeface="Arial"/>
              <a:buChar char="•"/>
            </a:pPr>
            <a:r>
              <a:rPr lang="fr-FR" b="1" u="sng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Groupe de travail</a:t>
            </a:r>
            <a:r>
              <a:rPr lang="fr-FR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fr-F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:8 personnes </a:t>
            </a:r>
          </a:p>
          <a:p>
            <a:pPr lvl="0">
              <a:lnSpc>
                <a:spcPct val="70000"/>
              </a:lnSpc>
              <a:buClr>
                <a:schemeClr val="dk1"/>
              </a:buClr>
              <a:buSzPct val="99615"/>
              <a:buFont typeface="Arial"/>
              <a:buChar char="•"/>
            </a:pPr>
            <a:r>
              <a:rPr lang="fr-FR" b="1" u="sng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Durée de réalisation </a:t>
            </a:r>
            <a:r>
              <a:rPr lang="fr-F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 480  jours/hommes </a:t>
            </a:r>
          </a:p>
          <a:p>
            <a:pPr lvl="0">
              <a:lnSpc>
                <a:spcPct val="70000"/>
              </a:lnSpc>
              <a:buClr>
                <a:schemeClr val="dk1"/>
              </a:buClr>
              <a:buSzPct val="99615"/>
              <a:buFont typeface="Arial"/>
              <a:buChar char="•"/>
            </a:pPr>
            <a:r>
              <a:rPr lang="fr-FR" b="1" u="sng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Date </a:t>
            </a:r>
            <a:r>
              <a:rPr lang="fr-FR" b="1" u="sng" dirty="0"/>
              <a:t>prévue de livraison</a:t>
            </a:r>
            <a:r>
              <a:rPr lang="fr-F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 </a:t>
            </a:r>
            <a:r>
              <a:rPr lang="fr-FR" dirty="0"/>
              <a:t>15 janvier  2018</a:t>
            </a:r>
            <a:endParaRPr lang="fr-FR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78A671-C2CE-4D56-B25A-2A73E895C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6A29D-0E12-4F26-B1B9-0D386DB13D89}" type="datetime1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B46BC8-CC72-443C-9053-9F4729937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15E94C-7BD9-42DF-B9FE-A561D3E6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78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136822-ECDC-43C1-A071-BA9B5761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de l’objectif 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9B87400E-BC5B-49A4-B65C-6D8778B31BED}"/>
              </a:ext>
            </a:extLst>
          </p:cNvPr>
          <p:cNvGrpSpPr/>
          <p:nvPr/>
        </p:nvGrpSpPr>
        <p:grpSpPr>
          <a:xfrm>
            <a:off x="1697687" y="1796291"/>
            <a:ext cx="9027881" cy="4454455"/>
            <a:chOff x="1631011" y="1774066"/>
            <a:chExt cx="9027881" cy="4454455"/>
          </a:xfrm>
        </p:grpSpPr>
        <p:sp>
          <p:nvSpPr>
            <p:cNvPr id="8" name="Connecteur droit 7">
              <a:extLst>
                <a:ext uri="{FF2B5EF4-FFF2-40B4-BE49-F238E27FC236}">
                  <a16:creationId xmlns:a16="http://schemas.microsoft.com/office/drawing/2014/main" id="{2BF15E51-37AB-4F3B-A0DD-7B3413D4F354}"/>
                </a:ext>
              </a:extLst>
            </p:cNvPr>
            <p:cNvSpPr/>
            <p:nvPr/>
          </p:nvSpPr>
          <p:spPr>
            <a:xfrm>
              <a:off x="3708775" y="5412646"/>
              <a:ext cx="3905325" cy="0"/>
            </a:xfrm>
            <a:prstGeom prst="line">
              <a:avLst/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onnecteur droit 8">
              <a:extLst>
                <a:ext uri="{FF2B5EF4-FFF2-40B4-BE49-F238E27FC236}">
                  <a16:creationId xmlns:a16="http://schemas.microsoft.com/office/drawing/2014/main" id="{BB081EE7-BA9A-4B01-B08A-4DEC52343A2F}"/>
                </a:ext>
              </a:extLst>
            </p:cNvPr>
            <p:cNvSpPr/>
            <p:nvPr/>
          </p:nvSpPr>
          <p:spPr>
            <a:xfrm>
              <a:off x="3708775" y="2693060"/>
              <a:ext cx="3905325" cy="0"/>
            </a:xfrm>
            <a:prstGeom prst="line">
              <a:avLst/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52BEA1C1-58C9-4948-BDCE-F883D0FB77A3}"/>
                </a:ext>
              </a:extLst>
            </p:cNvPr>
            <p:cNvSpPr/>
            <p:nvPr/>
          </p:nvSpPr>
          <p:spPr>
            <a:xfrm>
              <a:off x="1631011" y="1825625"/>
              <a:ext cx="4351338" cy="4351338"/>
            </a:xfrm>
            <a:prstGeom prst="ellipse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fr-FR" dirty="0"/>
                <a:t>c</a:t>
              </a:r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19A8A527-0086-424E-AF9E-E25DDEE788EC}"/>
                </a:ext>
              </a:extLst>
            </p:cNvPr>
            <p:cNvSpPr/>
            <p:nvPr/>
          </p:nvSpPr>
          <p:spPr>
            <a:xfrm>
              <a:off x="2316347" y="4187744"/>
              <a:ext cx="2784856" cy="1435941"/>
            </a:xfrm>
            <a:custGeom>
              <a:avLst/>
              <a:gdLst>
                <a:gd name="connsiteX0" fmla="*/ 0 w 2784856"/>
                <a:gd name="connsiteY0" fmla="*/ 0 h 1435941"/>
                <a:gd name="connsiteX1" fmla="*/ 2784856 w 2784856"/>
                <a:gd name="connsiteY1" fmla="*/ 0 h 1435941"/>
                <a:gd name="connsiteX2" fmla="*/ 2784856 w 2784856"/>
                <a:gd name="connsiteY2" fmla="*/ 1435941 h 1435941"/>
                <a:gd name="connsiteX3" fmla="*/ 0 w 2784856"/>
                <a:gd name="connsiteY3" fmla="*/ 1435941 h 1435941"/>
                <a:gd name="connsiteX4" fmla="*/ 0 w 2784856"/>
                <a:gd name="connsiteY4" fmla="*/ 0 h 143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4856" h="1435941">
                  <a:moveTo>
                    <a:pt x="0" y="0"/>
                  </a:moveTo>
                  <a:lnTo>
                    <a:pt x="2784856" y="0"/>
                  </a:lnTo>
                  <a:lnTo>
                    <a:pt x="2784856" y="1435941"/>
                  </a:lnTo>
                  <a:lnTo>
                    <a:pt x="0" y="143594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100" kern="1200" dirty="0"/>
                <a:t>Détecteur DAL</a:t>
              </a: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B91D8F75-FB2A-4F6F-AFAD-22C734160E4B}"/>
                </a:ext>
              </a:extLst>
            </p:cNvPr>
            <p:cNvSpPr/>
            <p:nvPr/>
          </p:nvSpPr>
          <p:spPr>
            <a:xfrm>
              <a:off x="6798225" y="1877184"/>
              <a:ext cx="1631751" cy="1631751"/>
            </a:xfrm>
            <a:prstGeom prst="ellipse">
              <a:avLst/>
            </a:prstGeom>
            <a:blipFill rotWithShape="1">
              <a:blip r:embed="rId4" cstate="print"/>
              <a:srcRect/>
              <a:stretch>
                <a:fillRect l="-11000" r="-11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FE8EA9E4-E29C-406D-A665-A78A4AF1B92F}"/>
                </a:ext>
              </a:extLst>
            </p:cNvPr>
            <p:cNvSpPr/>
            <p:nvPr/>
          </p:nvSpPr>
          <p:spPr>
            <a:xfrm>
              <a:off x="8429977" y="1774066"/>
              <a:ext cx="2154428" cy="1837988"/>
            </a:xfrm>
            <a:custGeom>
              <a:avLst/>
              <a:gdLst>
                <a:gd name="connsiteX0" fmla="*/ 0 w 2154428"/>
                <a:gd name="connsiteY0" fmla="*/ 0 h 1837988"/>
                <a:gd name="connsiteX1" fmla="*/ 2154428 w 2154428"/>
                <a:gd name="connsiteY1" fmla="*/ 0 h 1837988"/>
                <a:gd name="connsiteX2" fmla="*/ 2154428 w 2154428"/>
                <a:gd name="connsiteY2" fmla="*/ 1837988 h 1837988"/>
                <a:gd name="connsiteX3" fmla="*/ 0 w 2154428"/>
                <a:gd name="connsiteY3" fmla="*/ 1837988 h 1837988"/>
                <a:gd name="connsiteX4" fmla="*/ 0 w 2154428"/>
                <a:gd name="connsiteY4" fmla="*/ 0 h 183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4428" h="1837988">
                  <a:moveTo>
                    <a:pt x="0" y="0"/>
                  </a:moveTo>
                  <a:lnTo>
                    <a:pt x="2154428" y="0"/>
                  </a:lnTo>
                  <a:lnTo>
                    <a:pt x="2154428" y="1837988"/>
                  </a:lnTo>
                  <a:lnTo>
                    <a:pt x="0" y="18379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0" rIns="106680" bIns="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 err="1"/>
                <a:t>Ecocompteur</a:t>
              </a:r>
              <a:endParaRPr lang="fr-FR" sz="2800" kern="1200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100C7EF1-DED3-467B-BB40-D03FCB68D3B1}"/>
                </a:ext>
              </a:extLst>
            </p:cNvPr>
            <p:cNvSpPr/>
            <p:nvPr/>
          </p:nvSpPr>
          <p:spPr>
            <a:xfrm>
              <a:off x="6798225" y="4596770"/>
              <a:ext cx="1631751" cy="1631751"/>
            </a:xfrm>
            <a:prstGeom prst="ellipse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rcRect/>
              <a:stretch>
                <a:fillRect l="-4000" r="-4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C7057EB9-A9B2-4A03-9EB4-7FB7CEE82E62}"/>
                </a:ext>
              </a:extLst>
            </p:cNvPr>
            <p:cNvSpPr/>
            <p:nvPr/>
          </p:nvSpPr>
          <p:spPr>
            <a:xfrm>
              <a:off x="8429977" y="4890600"/>
              <a:ext cx="2228915" cy="1044092"/>
            </a:xfrm>
            <a:custGeom>
              <a:avLst/>
              <a:gdLst>
                <a:gd name="connsiteX0" fmla="*/ 0 w 2228915"/>
                <a:gd name="connsiteY0" fmla="*/ 0 h 1044092"/>
                <a:gd name="connsiteX1" fmla="*/ 2228915 w 2228915"/>
                <a:gd name="connsiteY1" fmla="*/ 0 h 1044092"/>
                <a:gd name="connsiteX2" fmla="*/ 2228915 w 2228915"/>
                <a:gd name="connsiteY2" fmla="*/ 1044092 h 1044092"/>
                <a:gd name="connsiteX3" fmla="*/ 0 w 2228915"/>
                <a:gd name="connsiteY3" fmla="*/ 1044092 h 1044092"/>
                <a:gd name="connsiteX4" fmla="*/ 0 w 2228915"/>
                <a:gd name="connsiteY4" fmla="*/ 0 h 104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8915" h="1044092">
                  <a:moveTo>
                    <a:pt x="0" y="0"/>
                  </a:moveTo>
                  <a:lnTo>
                    <a:pt x="2228915" y="0"/>
                  </a:lnTo>
                  <a:lnTo>
                    <a:pt x="2228915" y="1044092"/>
                  </a:lnTo>
                  <a:lnTo>
                    <a:pt x="0" y="104409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0" rIns="106680" bIns="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Personne âgée</a:t>
              </a:r>
            </a:p>
          </p:txBody>
        </p:sp>
      </p:grp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120BBD-E543-4FA1-9BA9-FAE3E2F7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3F92-E905-4538-A493-103D2922709F}" type="datetime1">
              <a:rPr lang="fr-FR" smtClean="0"/>
              <a:t>06/12/2017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7A42B4-7649-4D25-889C-56A3DA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ECF9C7-9B0E-47B9-9F64-5106E96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95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120BBD-E543-4FA1-9BA9-FAE3E2F7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3F92-E905-4538-A493-103D2922709F}" type="datetime1">
              <a:rPr lang="fr-FR" smtClean="0"/>
              <a:t>06/12/2017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7A42B4-7649-4D25-889C-56A3DA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ECF9C7-9B0E-47B9-9F64-5106E96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6</a:t>
            </a:fld>
            <a:endParaRPr lang="fr-FR"/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1157EB33-460F-4DCD-BB44-ECB4C8FF5E81}"/>
              </a:ext>
            </a:extLst>
          </p:cNvPr>
          <p:cNvGrpSpPr/>
          <p:nvPr/>
        </p:nvGrpSpPr>
        <p:grpSpPr>
          <a:xfrm>
            <a:off x="4145345" y="1318384"/>
            <a:ext cx="7208454" cy="4282079"/>
            <a:chOff x="4145345" y="1318384"/>
            <a:chExt cx="7208454" cy="4282079"/>
          </a:xfrm>
        </p:grpSpPr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8B9614D9-F044-4C92-84AD-96949FC872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8875" y="2643947"/>
              <a:ext cx="9609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" name="Diagramme 5">
              <a:extLst>
                <a:ext uri="{FF2B5EF4-FFF2-40B4-BE49-F238E27FC236}">
                  <a16:creationId xmlns:a16="http://schemas.microsoft.com/office/drawing/2014/main" id="{A66E236D-B5E9-4957-8B3C-466B81E505D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70856457"/>
                </p:ext>
              </p:extLst>
            </p:nvPr>
          </p:nvGraphicFramePr>
          <p:xfrm>
            <a:off x="7096124" y="1318384"/>
            <a:ext cx="4257675" cy="27583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3EF217EF-2D3C-409D-9F42-053E839CCC45}"/>
                </a:ext>
              </a:extLst>
            </p:cNvPr>
            <p:cNvGrpSpPr/>
            <p:nvPr/>
          </p:nvGrpSpPr>
          <p:grpSpPr>
            <a:xfrm>
              <a:off x="4477888" y="1707381"/>
              <a:ext cx="1760987" cy="1721619"/>
              <a:chOff x="2209800" y="1731664"/>
              <a:chExt cx="2295943" cy="2091566"/>
            </a:xfrm>
          </p:grpSpPr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C0F87EEF-C7DB-4E91-8B3B-F0AD91845D2C}"/>
                  </a:ext>
                </a:extLst>
              </p:cNvPr>
              <p:cNvSpPr/>
              <p:nvPr/>
            </p:nvSpPr>
            <p:spPr>
              <a:xfrm>
                <a:off x="2209800" y="1731664"/>
                <a:ext cx="2295943" cy="2091566"/>
              </a:xfrm>
              <a:prstGeom prst="ellipse">
                <a:avLst/>
              </a:prstGeom>
              <a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8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pic>
            <p:nvPicPr>
              <p:cNvPr id="11" name="Image 10">
                <a:extLst>
                  <a:ext uri="{FF2B5EF4-FFF2-40B4-BE49-F238E27FC236}">
                    <a16:creationId xmlns:a16="http://schemas.microsoft.com/office/drawing/2014/main" id="{4E2EA1D5-A668-4F25-B1C3-642B5C8832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43371" y="2556300"/>
                <a:ext cx="1828800" cy="1062087"/>
              </a:xfrm>
              <a:prstGeom prst="rect">
                <a:avLst/>
              </a:prstGeom>
            </p:spPr>
          </p:pic>
        </p:grp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E20C41E6-8C81-4546-B90C-C18D5E1EBF70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flipH="1">
              <a:off x="5199599" y="3245623"/>
              <a:ext cx="2" cy="7176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C3B1B767-F205-42D5-81AA-4D8447E9CCBA}"/>
                </a:ext>
              </a:extLst>
            </p:cNvPr>
            <p:cNvGrpSpPr/>
            <p:nvPr/>
          </p:nvGrpSpPr>
          <p:grpSpPr>
            <a:xfrm>
              <a:off x="4145345" y="3963269"/>
              <a:ext cx="2108507" cy="1637194"/>
              <a:chOff x="4010025" y="4081421"/>
              <a:chExt cx="2108507" cy="1637194"/>
            </a:xfrm>
          </p:grpSpPr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004539C6-A18B-4B9D-8A29-FC7186084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10025" y="4081421"/>
                <a:ext cx="2108507" cy="1637194"/>
              </a:xfrm>
              <a:prstGeom prst="rect">
                <a:avLst/>
              </a:prstGeom>
            </p:spPr>
          </p:pic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18A6C1E-FD8F-4EB3-883D-B6D6C9E5135C}"/>
                  </a:ext>
                </a:extLst>
              </p:cNvPr>
              <p:cNvSpPr txBox="1"/>
              <p:nvPr/>
            </p:nvSpPr>
            <p:spPr>
              <a:xfrm>
                <a:off x="4555227" y="5043878"/>
                <a:ext cx="9597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solidFill>
                      <a:schemeClr val="bg1"/>
                    </a:solidFill>
                  </a:rPr>
                  <a:t>Alerte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136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07E3C-8A7E-4C56-8CCD-8E72E89F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</p:spPr>
        <p:txBody>
          <a:bodyPr/>
          <a:lstStyle/>
          <a:p>
            <a:r>
              <a:rPr lang="fr-FR" dirty="0"/>
              <a:t>Objectifs et Besoins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BBCE8C9-0FC5-4DDA-A493-90A84BF5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17BD-5E50-42FD-A2A2-2C3ED86E4248}" type="datetime1">
              <a:rPr lang="fr-FR" smtClean="0"/>
              <a:t>06/12/2017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7E47A7-9E45-432A-BF48-445B0A74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9CCA24-DE00-49F6-9183-69471788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7</a:t>
            </a:fld>
            <a:endParaRPr lang="fr-FR"/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35B4E302-D494-404E-9884-CA2D2A4A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746" y="1566797"/>
            <a:ext cx="3886200" cy="426839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fr-FR" b="1" dirty="0"/>
          </a:p>
          <a:p>
            <a:r>
              <a:rPr lang="fr-FR" b="1" dirty="0"/>
              <a:t>Objectifs du projet: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i="1" dirty="0"/>
              <a:t>Générateur de donnée: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Gérer les données de l’</a:t>
            </a:r>
            <a:r>
              <a:rPr lang="fr-FR" dirty="0" err="1"/>
              <a:t>Ecocompteur</a:t>
            </a: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Algorithme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Etudier les données.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Détecter les anomalies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Envoie d’alerte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Valider l’existence d’anomalie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Envoie d’alerte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6945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B16E3C64-71DA-4744-9C88-C3F4213E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16" y="2559949"/>
            <a:ext cx="10515600" cy="13255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>
                <a:ea typeface="Calibri"/>
                <a:cs typeface="Calibri"/>
                <a:sym typeface="Calibri"/>
              </a:rPr>
              <a:t>Analyse MATHEMETIQUE</a:t>
            </a:r>
            <a:br>
              <a:rPr lang="fr-FR" dirty="0">
                <a:ea typeface="Calibri"/>
                <a:cs typeface="Calibri"/>
                <a:sym typeface="Calibri"/>
              </a:rPr>
            </a:br>
            <a:endParaRPr lang="fr-FR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A20B3D9-E5CE-40EB-B658-3C79D902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6817-F3AF-48F0-B980-2E2798E8360A}" type="datetime1">
              <a:rPr lang="fr-FR" smtClean="0"/>
              <a:t>06/12/2017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93358A-5CA3-471F-AFF2-933B3E70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0E66FF-8E34-4D12-AF14-E1E88C67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00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13159-FC08-4C79-B60F-3724BDDD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5B6372-7B67-4E40-9732-8DDDDBE83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Formules de probabilité</a:t>
            </a:r>
          </a:p>
          <a:p>
            <a:r>
              <a:rPr lang="fr-FR" dirty="0"/>
              <a:t>Chaine de Markov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8DD32B-4F71-49BA-9839-65065852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AA9C-D5C6-41D3-A5D0-5F2692B0A17E}" type="datetime1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AD80F0-3718-45AD-AEF6-2A6DD974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13828D-60A6-4F02-8E54-16EB0FB6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4971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Grand écran</PresentationFormat>
  <Paragraphs>140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5" baseType="lpstr">
      <vt:lpstr>MS Mincho</vt:lpstr>
      <vt:lpstr>ＭＳ Ｐゴシック</vt:lpstr>
      <vt:lpstr>游ゴシック</vt:lpstr>
      <vt:lpstr>Arial</vt:lpstr>
      <vt:lpstr>Calibri</vt:lpstr>
      <vt:lpstr>Calibri Light</vt:lpstr>
      <vt:lpstr>Noto Sans Symbols</vt:lpstr>
      <vt:lpstr>Wingdings</vt:lpstr>
      <vt:lpstr>Thème Office</vt:lpstr>
      <vt:lpstr>Cahier de charge : Détecteur de mouvement </vt:lpstr>
      <vt:lpstr>Présentation PowerPoint</vt:lpstr>
      <vt:lpstr>PRÉSENTATION DU  PROJET </vt:lpstr>
      <vt:lpstr>Rappel du Projet</vt:lpstr>
      <vt:lpstr>Description de l’objectif </vt:lpstr>
      <vt:lpstr>Présentation PowerPoint</vt:lpstr>
      <vt:lpstr>Objectifs et Besoins</vt:lpstr>
      <vt:lpstr>Analyse MATHEMETIQUE </vt:lpstr>
      <vt:lpstr>Présentation PowerPoint</vt:lpstr>
      <vt:lpstr>Analyse Fonctionnelle</vt:lpstr>
      <vt:lpstr>Présentation PowerPoint</vt:lpstr>
      <vt:lpstr>Présentation PowerPoint</vt:lpstr>
      <vt:lpstr>Présentation PowerPoint</vt:lpstr>
      <vt:lpstr>Présentation PowerPoint</vt:lpstr>
      <vt:lpstr>Conclusion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Fatimetou</dc:creator>
  <cp:lastModifiedBy>Fatimetou</cp:lastModifiedBy>
  <cp:revision>98</cp:revision>
  <dcterms:created xsi:type="dcterms:W3CDTF">2017-10-23T13:38:07Z</dcterms:created>
  <dcterms:modified xsi:type="dcterms:W3CDTF">2017-12-06T16:13:51Z</dcterms:modified>
</cp:coreProperties>
</file>