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7D1C5-5839-4595-BC48-09827CF47695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46E21-F5C3-485B-80BD-7D5B639EF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64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46E21-F5C3-485B-80BD-7D5B639EF9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5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46E21-F5C3-485B-80BD-7D5B639EF9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034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46E21-F5C3-485B-80BD-7D5B639EF9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26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46E21-F5C3-485B-80BD-7D5B639EF9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81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46E21-F5C3-485B-80BD-7D5B639EF9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367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46E21-F5C3-485B-80BD-7D5B639EF9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239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46E21-F5C3-485B-80BD-7D5B639EF9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27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46E21-F5C3-485B-80BD-7D5B639EF95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408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46E21-F5C3-485B-80BD-7D5B639EF9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660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46E21-F5C3-485B-80BD-7D5B639EF95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066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46E21-F5C3-485B-80BD-7D5B639EF9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1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7475-42BC-4E18-80C7-701D82A5927B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203A-AF0E-4377-92A8-659822972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46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7475-42BC-4E18-80C7-701D82A5927B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203A-AF0E-4377-92A8-659822972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63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7475-42BC-4E18-80C7-701D82A5927B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203A-AF0E-4377-92A8-659822972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4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7475-42BC-4E18-80C7-701D82A5927B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203A-AF0E-4377-92A8-659822972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7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7475-42BC-4E18-80C7-701D82A5927B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203A-AF0E-4377-92A8-659822972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09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7475-42BC-4E18-80C7-701D82A5927B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203A-AF0E-4377-92A8-659822972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4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7475-42BC-4E18-80C7-701D82A5927B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203A-AF0E-4377-92A8-659822972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23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7475-42BC-4E18-80C7-701D82A5927B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203A-AF0E-4377-92A8-659822972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55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7475-42BC-4E18-80C7-701D82A5927B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203A-AF0E-4377-92A8-659822972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6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7475-42BC-4E18-80C7-701D82A5927B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203A-AF0E-4377-92A8-659822972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90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7475-42BC-4E18-80C7-701D82A5927B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203A-AF0E-4377-92A8-659822972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1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17475-42BC-4E18-80C7-701D82A5927B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3203A-AF0E-4377-92A8-659822972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6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book/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docs.net/book/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aconda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install/install_window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python-numpy-tutoria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ECE39-04E6-4228-8F35-36B9A7007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인공지능응용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2019-HW#0 (3/19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1D83E3-E04F-4B8C-9D25-D70C76491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(Python and </a:t>
            </a:r>
            <a:r>
              <a:rPr lang="en-US" altLang="ko-KR" sz="4800" dirty="0" err="1"/>
              <a:t>Numpy</a:t>
            </a:r>
            <a:r>
              <a:rPr lang="en-US" altLang="ko-KR" sz="4800" dirty="0"/>
              <a:t> </a:t>
            </a:r>
            <a:r>
              <a:rPr lang="en-US" altLang="ko-KR" sz="4800" dirty="0" smtClean="0"/>
              <a:t>Basics)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436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B3D49-BD44-4C1B-A776-D39BB03D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9001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 </a:t>
            </a:r>
            <a:r>
              <a:rPr lang="ko-KR" altLang="en-US" sz="3600" dirty="0" smtClean="0"/>
              <a:t>연습 문제</a:t>
            </a:r>
            <a:r>
              <a:rPr lang="en-US" altLang="ko-KR" sz="3600" dirty="0" smtClean="0"/>
              <a:t>(</a:t>
            </a:r>
            <a:r>
              <a:rPr lang="ko-KR" altLang="en-US" sz="3600" dirty="0" smtClean="0">
                <a:sym typeface="Wingdings" panose="05000000000000000000" pitchFamily="2" charset="2"/>
              </a:rPr>
              <a:t>화면에 </a:t>
            </a:r>
            <a:r>
              <a:rPr lang="ko-KR" altLang="en-US" sz="3600" dirty="0">
                <a:sym typeface="Wingdings" panose="05000000000000000000" pitchFamily="2" charset="2"/>
              </a:rPr>
              <a:t>결과 </a:t>
            </a:r>
            <a:r>
              <a:rPr lang="ko-KR" altLang="en-US" sz="3600" dirty="0" smtClean="0">
                <a:sym typeface="Wingdings" panose="05000000000000000000" pitchFamily="2" charset="2"/>
              </a:rPr>
              <a:t>출력</a:t>
            </a:r>
            <a:r>
              <a:rPr lang="en-US" altLang="ko-KR" sz="3600" dirty="0" smtClean="0">
                <a:sym typeface="Wingdings" panose="05000000000000000000" pitchFamily="2" charset="2"/>
              </a:rPr>
              <a:t>)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sz="2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(google</a:t>
            </a:r>
            <a:r>
              <a:rPr lang="ko-KR" altLang="en-US" sz="2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을 활용하여 </a:t>
            </a:r>
            <a:r>
              <a:rPr lang="en-US" altLang="ko-KR" sz="2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python</a:t>
            </a:r>
            <a:r>
              <a:rPr lang="ko-KR" altLang="en-US" sz="2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또는 </a:t>
            </a:r>
            <a:r>
              <a:rPr lang="en-US" altLang="ko-KR" sz="2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numpy</a:t>
            </a:r>
            <a:r>
              <a:rPr lang="en-US" altLang="ko-KR" sz="2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기능을</a:t>
            </a:r>
            <a:r>
              <a:rPr lang="en-US" altLang="ko-KR" sz="2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찾</a:t>
            </a:r>
            <a:r>
              <a:rPr lang="ko-KR" altLang="en-US" sz="2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아보며 숙제를 해볼 것</a:t>
            </a:r>
            <a:r>
              <a:rPr lang="en-US" altLang="ko-KR" sz="2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영어 </a:t>
            </a:r>
            <a:r>
              <a:rPr lang="en-US" altLang="ko-KR" sz="2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key word </a:t>
            </a:r>
            <a:r>
              <a:rPr lang="ko-KR" altLang="en-US" sz="2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로 </a:t>
            </a:r>
            <a:r>
              <a:rPr lang="en-US" altLang="ko-KR" sz="2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google</a:t>
            </a:r>
            <a:r>
              <a:rPr lang="ko-KR" altLang="en-US" sz="2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search </a:t>
            </a:r>
            <a:r>
              <a:rPr lang="ko-KR" altLang="en-US" sz="2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를 권장</a:t>
            </a:r>
            <a:r>
              <a:rPr lang="en-US" altLang="ko-KR" sz="2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F3897-32AC-4889-950A-18B393C06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59224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ko-KR" sz="2000" dirty="0"/>
              <a:t>1</a:t>
            </a:r>
            <a:r>
              <a:rPr lang="ko-KR" altLang="en-US" sz="2000" dirty="0"/>
              <a:t>에서 </a:t>
            </a:r>
            <a:r>
              <a:rPr lang="en-US" altLang="ko-KR" sz="2000" dirty="0"/>
              <a:t>100</a:t>
            </a:r>
            <a:r>
              <a:rPr lang="ko-KR" altLang="en-US" sz="2000" dirty="0"/>
              <a:t>까지를 더하는 프로그램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(for </a:t>
            </a:r>
            <a:r>
              <a:rPr lang="ko-KR" altLang="en-US" sz="2000" dirty="0"/>
              <a:t>또는 </a:t>
            </a:r>
            <a:r>
              <a:rPr lang="en-US" altLang="ko-KR" sz="2000" dirty="0"/>
              <a:t>while loop </a:t>
            </a:r>
            <a:r>
              <a:rPr lang="ko-KR" altLang="en-US" sz="2000" dirty="0"/>
              <a:t>사용</a:t>
            </a:r>
            <a:r>
              <a:rPr lang="en-US" altLang="ko-KR" sz="2000" dirty="0"/>
              <a:t>) </a:t>
            </a:r>
            <a:endParaRPr lang="en-US" altLang="ko-KR" sz="2000" dirty="0" smtClean="0"/>
          </a:p>
          <a:p>
            <a:pPr marL="514350" indent="-514350">
              <a:buFont typeface="+mj-lt"/>
              <a:buAutoNum type="arabicParenR"/>
            </a:pPr>
            <a:r>
              <a:rPr lang="ko-KR" altLang="en-US" sz="2000" dirty="0" smtClean="0"/>
              <a:t>다음과 </a:t>
            </a:r>
            <a:r>
              <a:rPr lang="ko-KR" altLang="en-US" sz="2000" dirty="0"/>
              <a:t>같이 </a:t>
            </a:r>
            <a:r>
              <a:rPr lang="en-US" altLang="ko-KR" sz="2000" dirty="0"/>
              <a:t>tuple</a:t>
            </a:r>
            <a:r>
              <a:rPr lang="ko-KR" altLang="en-US" sz="2000" dirty="0"/>
              <a:t>을 </a:t>
            </a:r>
            <a:r>
              <a:rPr lang="en-US" altLang="ko-KR" sz="2000" dirty="0"/>
              <a:t>element</a:t>
            </a:r>
            <a:r>
              <a:rPr lang="ko-KR" altLang="en-US" sz="2000" dirty="0"/>
              <a:t>로 갖는 </a:t>
            </a:r>
            <a:r>
              <a:rPr lang="en-US" altLang="ko-KR" sz="2000" dirty="0"/>
              <a:t>list</a:t>
            </a:r>
            <a:r>
              <a:rPr lang="ko-KR" altLang="en-US" sz="2000" dirty="0"/>
              <a:t>가 주어진 경우 </a:t>
            </a:r>
            <a:r>
              <a:rPr lang="en-US" altLang="ko-KR" sz="2000" dirty="0"/>
              <a:t>tuple </a:t>
            </a:r>
            <a:r>
              <a:rPr lang="ko-KR" altLang="en-US" sz="2000" dirty="0"/>
              <a:t>인수 값의 합이 증가하는 대로 </a:t>
            </a:r>
            <a:r>
              <a:rPr lang="en-US" altLang="ko-KR" sz="2000" dirty="0"/>
              <a:t>list</a:t>
            </a:r>
            <a:r>
              <a:rPr lang="ko-KR" altLang="en-US" sz="2000" dirty="0"/>
              <a:t>의 </a:t>
            </a:r>
            <a:r>
              <a:rPr lang="en-US" altLang="ko-KR" sz="2000" dirty="0" smtClean="0"/>
              <a:t>element </a:t>
            </a:r>
            <a:r>
              <a:rPr lang="ko-KR" altLang="en-US" sz="2000" dirty="0" smtClean="0"/>
              <a:t>의 순서를 </a:t>
            </a:r>
            <a:r>
              <a:rPr lang="ko-KR" altLang="en-US" sz="2000" dirty="0"/>
              <a:t>재배치하는 프로그램 </a:t>
            </a:r>
            <a:r>
              <a:rPr lang="ko-KR" altLang="en-US" sz="2000" dirty="0" smtClean="0"/>
              <a:t>작성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 </a:t>
            </a:r>
            <a:r>
              <a:rPr lang="en-US" altLang="ko-KR" sz="1600" dirty="0" smtClean="0"/>
              <a:t>sample list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[ (2,5), (1,2), (4,4), (2,3), (2,1) ]</a:t>
            </a:r>
            <a:br>
              <a:rPr lang="en-US" altLang="ko-KR" sz="1600" dirty="0"/>
            </a:br>
            <a:r>
              <a:rPr lang="en-US" altLang="ko-KR" sz="1600" dirty="0" smtClean="0"/>
              <a:t>           one </a:t>
            </a:r>
            <a:r>
              <a:rPr lang="en-US" altLang="ko-KR" sz="1600" dirty="0"/>
              <a:t>correct result: [ (2,1), (1,2), (2,3), (2,5), (4,4) </a:t>
            </a:r>
            <a:r>
              <a:rPr lang="en-US" altLang="ko-KR" sz="1600" dirty="0" smtClean="0"/>
              <a:t>]</a:t>
            </a:r>
            <a:endParaRPr lang="en-US" altLang="ko-KR" sz="1600" dirty="0"/>
          </a:p>
          <a:p>
            <a:pPr marL="457200" indent="-457200">
              <a:buAutoNum type="arabicParenR" startAt="3"/>
            </a:pPr>
            <a:r>
              <a:rPr lang="en-US" altLang="ko-KR" sz="2000" dirty="0" smtClean="0"/>
              <a:t>1</a:t>
            </a:r>
            <a:r>
              <a:rPr lang="ko-KR" altLang="en-US" sz="2000" dirty="0"/>
              <a:t>에서 </a:t>
            </a:r>
            <a:r>
              <a:rPr lang="en-US" altLang="ko-KR" sz="2000" dirty="0"/>
              <a:t>100</a:t>
            </a:r>
            <a:r>
              <a:rPr lang="ko-KR" altLang="en-US" sz="2000" dirty="0"/>
              <a:t>까지의 숫자 중 </a:t>
            </a:r>
            <a:r>
              <a:rPr lang="en-US" altLang="ko-KR" sz="2000" dirty="0"/>
              <a:t>5</a:t>
            </a:r>
            <a:r>
              <a:rPr lang="ko-KR" altLang="en-US" sz="2000" dirty="0"/>
              <a:t>의 배수와 </a:t>
            </a:r>
            <a:r>
              <a:rPr lang="en-US" altLang="ko-KR" sz="2000" dirty="0"/>
              <a:t>6</a:t>
            </a:r>
            <a:r>
              <a:rPr lang="ko-KR" altLang="en-US" sz="2000" dirty="0"/>
              <a:t>의 배수를 모두 찾고 </a:t>
            </a:r>
            <a:r>
              <a:rPr lang="ko-KR" altLang="en-US" sz="2000" dirty="0" smtClean="0"/>
              <a:t>이들의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         합을 </a:t>
            </a:r>
            <a:r>
              <a:rPr lang="ko-KR" altLang="en-US" sz="2000" dirty="0"/>
              <a:t>구하는 프로그램</a:t>
            </a:r>
            <a:endParaRPr lang="en-US" altLang="ko-KR" sz="2000" dirty="0"/>
          </a:p>
          <a:p>
            <a:pPr marL="457200" indent="-457200">
              <a:buAutoNum type="arabicParenR" startAt="4"/>
            </a:pPr>
            <a:r>
              <a:rPr lang="ko-KR" altLang="en-US" sz="2000" dirty="0" smtClean="0"/>
              <a:t>어떤 두 </a:t>
            </a:r>
            <a:r>
              <a:rPr lang="ko-KR" altLang="en-US" sz="2000" dirty="0"/>
              <a:t>개의 </a:t>
            </a:r>
            <a:r>
              <a:rPr lang="en-US" altLang="ko-KR" sz="2000" dirty="0"/>
              <a:t>dictionary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통합</a:t>
            </a:r>
            <a:r>
              <a:rPr lang="en-US" altLang="ko-KR" sz="2000" dirty="0" smtClean="0"/>
              <a:t> (merge)</a:t>
            </a:r>
            <a:r>
              <a:rPr lang="ko-KR" altLang="en-US" sz="2000" dirty="0" smtClean="0"/>
              <a:t>하는 </a:t>
            </a:r>
            <a:r>
              <a:rPr lang="ko-KR" altLang="en-US" sz="2000" dirty="0"/>
              <a:t>프로그램을 </a:t>
            </a:r>
            <a:r>
              <a:rPr lang="ko-KR" altLang="en-US" sz="2000" dirty="0" smtClean="0"/>
              <a:t>작성 하시오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 smtClean="0"/>
              <a:t>        </a:t>
            </a:r>
            <a:r>
              <a:rPr lang="en-US" altLang="ko-KR" sz="1600" dirty="0" smtClean="0"/>
              <a:t>sample1</a:t>
            </a:r>
            <a:r>
              <a:rPr lang="en-US" altLang="ko-KR" sz="1600" dirty="0"/>
              <a:t>: { kiwi:</a:t>
            </a:r>
            <a:r>
              <a:rPr lang="ko-KR" altLang="en-US" sz="1600" dirty="0"/>
              <a:t> </a:t>
            </a:r>
            <a:r>
              <a:rPr lang="en-US" altLang="ko-KR" sz="1600" dirty="0"/>
              <a:t>30, apple: 20, pineapple: 50 }</a:t>
            </a:r>
            <a:br>
              <a:rPr lang="en-US" altLang="ko-KR" sz="1600" dirty="0"/>
            </a:br>
            <a:r>
              <a:rPr lang="en-US" altLang="ko-KR" sz="1600" dirty="0" smtClean="0"/>
              <a:t>          sample2</a:t>
            </a:r>
            <a:r>
              <a:rPr lang="en-US" altLang="ko-KR" sz="1600" dirty="0"/>
              <a:t>: { apple: 20, banana: 15, pear: 20, grape: 40 </a:t>
            </a:r>
            <a:r>
              <a:rPr lang="en-US" altLang="ko-KR" sz="1600" dirty="0" smtClean="0"/>
              <a:t>}</a:t>
            </a:r>
          </a:p>
          <a:p>
            <a:pPr marL="457200" indent="-457200">
              <a:buAutoNum type="arabicParenR" startAt="5"/>
            </a:pPr>
            <a:r>
              <a:rPr lang="ko-KR" altLang="en-US" sz="2000" dirty="0" smtClean="0"/>
              <a:t>함수</a:t>
            </a:r>
            <a:r>
              <a:rPr lang="en-US" altLang="ko-KR" sz="2000" dirty="0"/>
              <a:t>(function)</a:t>
            </a:r>
            <a:r>
              <a:rPr lang="ko-KR" altLang="en-US" sz="2000" dirty="0"/>
              <a:t>을 </a:t>
            </a:r>
            <a:r>
              <a:rPr lang="ko-KR" altLang="en-US" sz="2000" dirty="0" smtClean="0"/>
              <a:t>사용하여 어떤 </a:t>
            </a:r>
            <a:r>
              <a:rPr lang="en-US" altLang="ko-KR" sz="2000" dirty="0"/>
              <a:t>list</a:t>
            </a:r>
            <a:r>
              <a:rPr lang="ko-KR" altLang="en-US" sz="2000" dirty="0"/>
              <a:t>에 있는 모든 값을 더하는 </a:t>
            </a:r>
            <a:r>
              <a:rPr lang="ko-KR" altLang="en-US" sz="2000" dirty="0" smtClean="0"/>
              <a:t>프로그램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작성하시오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16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-</a:t>
            </a:r>
            <a:r>
              <a:rPr lang="ko-KR" altLang="en-US" sz="4000" dirty="0" smtClean="0"/>
              <a:t>연습문제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첨부하는 </a:t>
            </a:r>
            <a:r>
              <a:rPr lang="en-US" altLang="ko-KR" sz="4000" dirty="0" smtClean="0"/>
              <a:t>BasketballPlayer-1.txt </a:t>
            </a:r>
            <a:r>
              <a:rPr lang="ko-KR" altLang="en-US" sz="4000" dirty="0" smtClean="0"/>
              <a:t>을 읽어 들여 </a:t>
            </a:r>
            <a:r>
              <a:rPr lang="en-US" altLang="ko-KR" sz="4000" dirty="0" smtClean="0"/>
              <a:t>Data</a:t>
            </a:r>
            <a:r>
              <a:rPr lang="ko-KR" altLang="en-US" sz="4000" dirty="0" smtClean="0"/>
              <a:t>를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가공하는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Hw0.py </a:t>
            </a:r>
            <a:r>
              <a:rPr lang="ko-KR" altLang="en-US" sz="4000" dirty="0" smtClean="0"/>
              <a:t>프로그램을 실행해보고 각 프로그램 라인들의 역할을 설명하시오</a:t>
            </a:r>
            <a:r>
              <a:rPr lang="en-US" altLang="ko-KR" sz="4000" dirty="0" smtClean="0"/>
              <a:t>.</a:t>
            </a:r>
          </a:p>
          <a:p>
            <a:endParaRPr lang="en-US" altLang="ko-KR" sz="4000" dirty="0"/>
          </a:p>
          <a:p>
            <a:r>
              <a:rPr lang="en-US" altLang="ko-KR" sz="2600" dirty="0" smtClean="0">
                <a:solidFill>
                  <a:srgbClr val="FF0000"/>
                </a:solidFill>
              </a:rPr>
              <a:t>6,7 </a:t>
            </a:r>
            <a:r>
              <a:rPr lang="ko-KR" altLang="en-US" sz="2600" dirty="0" smtClean="0">
                <a:solidFill>
                  <a:srgbClr val="FF0000"/>
                </a:solidFill>
              </a:rPr>
              <a:t>연습문제 결과를 한글</a:t>
            </a:r>
            <a:r>
              <a:rPr lang="en-US" altLang="ko-KR" sz="2600" dirty="0" smtClean="0">
                <a:solidFill>
                  <a:srgbClr val="FF0000"/>
                </a:solidFill>
              </a:rPr>
              <a:t>(</a:t>
            </a:r>
            <a:r>
              <a:rPr lang="ko-KR" altLang="en-US" sz="2600" dirty="0" smtClean="0">
                <a:solidFill>
                  <a:srgbClr val="FF0000"/>
                </a:solidFill>
              </a:rPr>
              <a:t>워드</a:t>
            </a:r>
            <a:r>
              <a:rPr lang="en-US" altLang="ko-KR" sz="2600" dirty="0" smtClean="0">
                <a:solidFill>
                  <a:srgbClr val="FF0000"/>
                </a:solidFill>
              </a:rPr>
              <a:t>)</a:t>
            </a:r>
            <a:r>
              <a:rPr lang="ko-KR" altLang="en-US" sz="2600" dirty="0" smtClean="0">
                <a:solidFill>
                  <a:srgbClr val="FF0000"/>
                </a:solidFill>
              </a:rPr>
              <a:t>파일로 정리하여 코드와 </a:t>
            </a:r>
            <a:r>
              <a:rPr lang="ko-KR" altLang="en-US" sz="2600" dirty="0" smtClean="0">
                <a:solidFill>
                  <a:srgbClr val="FF0000"/>
                </a:solidFill>
              </a:rPr>
              <a:t>제출할 </a:t>
            </a:r>
            <a:r>
              <a:rPr lang="ko-KR" altLang="en-US" sz="2600" dirty="0" smtClean="0">
                <a:solidFill>
                  <a:srgbClr val="FF0000"/>
                </a:solidFill>
              </a:rPr>
              <a:t>것</a:t>
            </a:r>
            <a:r>
              <a:rPr lang="en-US" altLang="ko-KR" sz="260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7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53F53-62C8-4C64-855B-8EBCC19E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 to 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6A380-38B5-4B3F-9F38-DF7AD66B6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is a programming language used for ML, AI, and many other fields.</a:t>
            </a:r>
          </a:p>
          <a:p>
            <a:r>
              <a:rPr lang="en-US" altLang="ko-KR" dirty="0"/>
              <a:t>Python is an interactive language like MATLAB.</a:t>
            </a:r>
          </a:p>
          <a:p>
            <a:r>
              <a:rPr lang="en-US" altLang="ko-KR" dirty="0"/>
              <a:t>References</a:t>
            </a:r>
          </a:p>
          <a:p>
            <a:pPr lvl="1"/>
            <a:r>
              <a:rPr lang="en-US" altLang="ko-KR" dirty="0"/>
              <a:t>Jump to python (Web python textbook)</a:t>
            </a:r>
          </a:p>
          <a:p>
            <a:pPr lvl="2"/>
            <a:r>
              <a:rPr lang="en-US" altLang="ko-KR" dirty="0">
                <a:hlinkClick r:id="rId3"/>
              </a:rPr>
              <a:t>https://wikidocs.net/book/1</a:t>
            </a:r>
            <a:endParaRPr lang="en-US" altLang="ko-KR" dirty="0"/>
          </a:p>
          <a:p>
            <a:pPr lvl="1"/>
            <a:r>
              <a:rPr lang="ko-KR" altLang="en-US" dirty="0"/>
              <a:t>왕초보를 위한 </a:t>
            </a:r>
            <a:r>
              <a:rPr lang="ko-KR" altLang="en-US" dirty="0" err="1"/>
              <a:t>파이썬</a:t>
            </a:r>
            <a:endParaRPr lang="en-US" altLang="ko-KR" dirty="0"/>
          </a:p>
          <a:p>
            <a:pPr lvl="2"/>
            <a:r>
              <a:rPr lang="en-US" altLang="ko-KR" dirty="0">
                <a:hlinkClick r:id="rId4"/>
              </a:rPr>
              <a:t>https://wikidocs.net/book/2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4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00840-9FBA-4106-985A-CAFDF10E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Python 3.6 install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8EE1621-4EA2-4877-B80A-141BC75C8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파이썬을</a:t>
            </a:r>
            <a:r>
              <a:rPr lang="ko-KR" altLang="en-US" sz="2400" dirty="0"/>
              <a:t> 설치하는 방법에는 기본 설치 방법과 </a:t>
            </a:r>
            <a:r>
              <a:rPr lang="en-US" altLang="ko-KR" sz="2400" dirty="0"/>
              <a:t>Anaconda</a:t>
            </a:r>
            <a:r>
              <a:rPr lang="ko-KR" altLang="en-US" sz="2400" dirty="0"/>
              <a:t>를 이용한 설치 방법이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Anaconda</a:t>
            </a:r>
            <a:r>
              <a:rPr lang="ko-KR" altLang="en-US" sz="2400" dirty="0"/>
              <a:t>의 경우 </a:t>
            </a:r>
            <a:r>
              <a:rPr lang="en-US" altLang="ko-KR" sz="2400" dirty="0"/>
              <a:t>Python </a:t>
            </a:r>
            <a:r>
              <a:rPr lang="ko-KR" altLang="en-US" sz="2400" dirty="0"/>
              <a:t>프로그램</a:t>
            </a:r>
            <a:r>
              <a:rPr lang="en-US" altLang="ko-KR" sz="2400" dirty="0"/>
              <a:t> </a:t>
            </a:r>
            <a:r>
              <a:rPr lang="ko-KR" altLang="en-US" sz="2400" dirty="0"/>
              <a:t>뿐만 아니라 </a:t>
            </a:r>
            <a:r>
              <a:rPr lang="en-US" altLang="ko-KR" sz="2400" dirty="0"/>
              <a:t>Numpy, </a:t>
            </a:r>
            <a:r>
              <a:rPr lang="en-US" altLang="ko-KR" sz="2400" dirty="0" err="1"/>
              <a:t>Matplotlib</a:t>
            </a:r>
            <a:r>
              <a:rPr lang="en-US" altLang="ko-KR" sz="2400" dirty="0"/>
              <a:t> </a:t>
            </a:r>
            <a:r>
              <a:rPr lang="ko-KR" altLang="en-US" sz="2400" dirty="0"/>
              <a:t>등과 같은 유용한 라이브러리가 함께 설치되므로 </a:t>
            </a:r>
            <a:r>
              <a:rPr lang="en-US" altLang="ko-KR" sz="2400" dirty="0"/>
              <a:t>Anaconda</a:t>
            </a:r>
            <a:r>
              <a:rPr lang="ko-KR" altLang="en-US" sz="2400" dirty="0"/>
              <a:t>를 설치하는 것이 편리하다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기본 설치 방법</a:t>
            </a:r>
            <a:endParaRPr lang="en-US" altLang="ko-KR" sz="2400" dirty="0"/>
          </a:p>
          <a:p>
            <a:pPr lvl="1"/>
            <a:r>
              <a:rPr lang="en-US" altLang="ko-KR" sz="2000" dirty="0">
                <a:hlinkClick r:id="rId3"/>
              </a:rPr>
              <a:t>https://www.python.org/</a:t>
            </a:r>
            <a:r>
              <a:rPr lang="en-US" altLang="ko-KR" sz="2000" dirty="0"/>
              <a:t> </a:t>
            </a:r>
            <a:r>
              <a:rPr lang="ko-KR" altLang="en-US" sz="2000" dirty="0"/>
              <a:t>에 접속하여 최신 버전</a:t>
            </a:r>
            <a:r>
              <a:rPr lang="en-US" altLang="ko-KR" sz="2000" dirty="0"/>
              <a:t>(64bit)</a:t>
            </a:r>
            <a:r>
              <a:rPr lang="ko-KR" altLang="en-US" sz="2000" dirty="0"/>
              <a:t> 설치</a:t>
            </a:r>
            <a:endParaRPr lang="en-US" altLang="ko-KR" sz="2000" dirty="0"/>
          </a:p>
          <a:p>
            <a:r>
              <a:rPr lang="en-US" altLang="ko-KR" sz="2400" dirty="0"/>
              <a:t>Anaconda </a:t>
            </a:r>
            <a:r>
              <a:rPr lang="ko-KR" altLang="en-US" sz="2400" dirty="0"/>
              <a:t>설치 방법 </a:t>
            </a:r>
            <a:r>
              <a:rPr lang="en-US" altLang="ko-KR" sz="2400" dirty="0"/>
              <a:t>(</a:t>
            </a:r>
            <a:r>
              <a:rPr lang="ko-KR" altLang="en-US" sz="2400" dirty="0"/>
              <a:t>추천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000" dirty="0">
                <a:hlinkClick r:id="rId4"/>
              </a:rPr>
              <a:t>https://anaconda.org/</a:t>
            </a:r>
            <a:r>
              <a:rPr lang="en-US" altLang="ko-KR" sz="2000" dirty="0"/>
              <a:t> </a:t>
            </a:r>
            <a:r>
              <a:rPr lang="ko-KR" altLang="en-US" sz="2000" dirty="0"/>
              <a:t>에 접속하여 최신 버전</a:t>
            </a:r>
            <a:r>
              <a:rPr lang="en-US" altLang="ko-KR" sz="2000" dirty="0"/>
              <a:t> (64bit)</a:t>
            </a:r>
            <a:r>
              <a:rPr lang="ko-KR" altLang="en-US" sz="2000" dirty="0"/>
              <a:t> 설치</a:t>
            </a:r>
            <a:endParaRPr lang="en-US" altLang="ko-KR" sz="2000" dirty="0"/>
          </a:p>
          <a:p>
            <a:r>
              <a:rPr lang="ko-KR" altLang="en-US" sz="1800" dirty="0"/>
              <a:t>주의사항</a:t>
            </a:r>
            <a:r>
              <a:rPr lang="en-US" altLang="ko-KR" sz="1800" dirty="0"/>
              <a:t>: 32bit</a:t>
            </a:r>
            <a:r>
              <a:rPr lang="ko-KR" altLang="en-US" sz="1800" dirty="0"/>
              <a:t> 버전을 설치하면 </a:t>
            </a:r>
            <a:r>
              <a:rPr lang="en-US" altLang="ko-KR" sz="1800" dirty="0"/>
              <a:t>TensorFlow</a:t>
            </a:r>
            <a:r>
              <a:rPr lang="ko-KR" altLang="en-US" sz="1800" dirty="0"/>
              <a:t>가 작동하지 않으니 반드시 </a:t>
            </a:r>
            <a:r>
              <a:rPr lang="en-US" altLang="ko-KR" sz="1800" dirty="0"/>
              <a:t>64bit </a:t>
            </a:r>
            <a:r>
              <a:rPr lang="ko-KR" altLang="en-US" sz="1800" dirty="0"/>
              <a:t>버전으로 설치한다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147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17ED9-50F6-4E42-8868-25542E5D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Python 3.6 </a:t>
            </a:r>
            <a:r>
              <a:rPr lang="ko-KR" altLang="en-US" dirty="0"/>
              <a:t>기본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14FF1-641B-4D7D-9BC7-430BA8230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기본 설치 후 </a:t>
            </a:r>
            <a:r>
              <a:rPr lang="en-US" altLang="ko-KR" sz="2400" dirty="0"/>
              <a:t>Python </a:t>
            </a:r>
            <a:r>
              <a:rPr lang="ko-KR" altLang="en-US" sz="2400" dirty="0"/>
              <a:t>사용하는 방법</a:t>
            </a:r>
            <a:endParaRPr lang="en-US" altLang="ko-KR" sz="2400" dirty="0"/>
          </a:p>
          <a:p>
            <a:r>
              <a:rPr lang="ko-KR" altLang="en-US" sz="2400" dirty="0"/>
              <a:t>시작 메뉴 </a:t>
            </a:r>
            <a:r>
              <a:rPr lang="en-US" altLang="ko-KR" sz="2400" dirty="0">
                <a:sym typeface="Wingdings" panose="05000000000000000000" pitchFamily="2" charset="2"/>
              </a:rPr>
              <a:t> Python 3.6  IDLE (Python GUI) </a:t>
            </a:r>
            <a:r>
              <a:rPr lang="ko-KR" altLang="en-US" sz="2400" dirty="0">
                <a:sym typeface="Wingdings" panose="05000000000000000000" pitchFamily="2" charset="2"/>
              </a:rPr>
              <a:t>실행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en-US" altLang="ko-KR" sz="2400" dirty="0"/>
              <a:t>IDLE</a:t>
            </a:r>
            <a:r>
              <a:rPr lang="ko-KR" altLang="en-US" sz="2400" dirty="0"/>
              <a:t> </a:t>
            </a:r>
            <a:r>
              <a:rPr lang="en-US" altLang="ko-KR" sz="2400" dirty="0"/>
              <a:t>(Python’s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I</a:t>
            </a:r>
            <a:r>
              <a:rPr lang="en-US" altLang="ko-KR" sz="2400" dirty="0"/>
              <a:t>ntegrated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D</a:t>
            </a:r>
            <a:r>
              <a:rPr lang="en-US" altLang="ko-KR" sz="2400" dirty="0"/>
              <a:t>eve</a:t>
            </a:r>
            <a:r>
              <a:rPr lang="en-US" altLang="ko-KR" sz="2400" dirty="0">
                <a:solidFill>
                  <a:srgbClr val="FF0000"/>
                </a:solidFill>
              </a:rPr>
              <a:t>L</a:t>
            </a:r>
            <a:r>
              <a:rPr lang="en-US" altLang="ko-KR" sz="2400" dirty="0"/>
              <a:t>opment </a:t>
            </a:r>
            <a:r>
              <a:rPr lang="en-US" altLang="ko-KR" sz="2400" dirty="0">
                <a:solidFill>
                  <a:srgbClr val="FF0000"/>
                </a:solidFill>
              </a:rPr>
              <a:t>E</a:t>
            </a:r>
            <a:r>
              <a:rPr lang="en-US" altLang="ko-KR" sz="2400" dirty="0"/>
              <a:t>nvironment)</a:t>
            </a:r>
            <a:r>
              <a:rPr lang="ko-KR" altLang="en-US" sz="2400" dirty="0"/>
              <a:t>은 기본 제공되는 인터프리터 창이며 한 줄 한 줄 실행할 때마다 결과가 바로 나타난다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80DB03-B562-498F-9222-A8C8A6D41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362" y="3990808"/>
            <a:ext cx="56292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13130-F666-47A4-A6AE-D7F90FF8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Anaconda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4DD80B-DFC7-462B-8CDA-BE5281425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Anaconda</a:t>
            </a:r>
            <a:r>
              <a:rPr lang="ko-KR" altLang="en-US" sz="2400" dirty="0"/>
              <a:t>를 설치하고 시작 메뉴를 눌러보면</a:t>
            </a:r>
            <a:r>
              <a:rPr lang="en-US" altLang="ko-KR" sz="2400" dirty="0"/>
              <a:t> </a:t>
            </a:r>
            <a:r>
              <a:rPr lang="ko-KR" altLang="en-US" sz="2400" dirty="0"/>
              <a:t>다음과 같은 프로그램들이 설치되어 있다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/>
              <a:t>Anaconda Navigator</a:t>
            </a:r>
          </a:p>
          <a:p>
            <a:pPr lvl="1"/>
            <a:r>
              <a:rPr lang="en-US" altLang="ko-KR" sz="2000" dirty="0"/>
              <a:t>Anaconda Prompt</a:t>
            </a:r>
          </a:p>
          <a:p>
            <a:pPr lvl="1"/>
            <a:r>
              <a:rPr lang="en-US" altLang="ko-KR" sz="2000" dirty="0"/>
              <a:t>Jupyter Notebook </a:t>
            </a:r>
          </a:p>
          <a:p>
            <a:pPr lvl="1"/>
            <a:r>
              <a:rPr lang="en-US" altLang="ko-KR" sz="2000" dirty="0"/>
              <a:t>Spyder</a:t>
            </a:r>
          </a:p>
          <a:p>
            <a:r>
              <a:rPr lang="ko-KR" altLang="en-US" sz="2400" dirty="0"/>
              <a:t>본 강의에서는 주로 </a:t>
            </a:r>
            <a:r>
              <a:rPr lang="en-US" altLang="ko-KR" sz="2400" dirty="0"/>
              <a:t>Spyder</a:t>
            </a:r>
            <a:r>
              <a:rPr lang="ko-KR" altLang="en-US" sz="2400" dirty="0"/>
              <a:t>를</a:t>
            </a:r>
            <a:r>
              <a:rPr lang="en-US" altLang="ko-KR" sz="2400" dirty="0"/>
              <a:t> </a:t>
            </a:r>
            <a:r>
              <a:rPr lang="ko-KR" altLang="en-US" sz="2400" dirty="0"/>
              <a:t>통해 코딩을 진행한다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한편</a:t>
            </a:r>
            <a:r>
              <a:rPr lang="en-US" altLang="ko-KR" sz="2400" dirty="0"/>
              <a:t>, </a:t>
            </a:r>
            <a:r>
              <a:rPr lang="ko-KR" altLang="en-US" sz="2400" dirty="0"/>
              <a:t>향후 서로 다른 버전의 </a:t>
            </a:r>
            <a:r>
              <a:rPr lang="en-US" altLang="ko-KR" sz="2400" dirty="0"/>
              <a:t>Python</a:t>
            </a:r>
            <a:r>
              <a:rPr lang="ko-KR" altLang="en-US" sz="2400" dirty="0"/>
              <a:t>과 </a:t>
            </a:r>
            <a:r>
              <a:rPr lang="en-US" altLang="ko-KR" sz="2400" dirty="0"/>
              <a:t>TensorFlow </a:t>
            </a:r>
            <a:r>
              <a:rPr lang="ko-KR" altLang="en-US" sz="2400" dirty="0"/>
              <a:t>라이브러리를 사용할 때 관리하기 편하도록 </a:t>
            </a:r>
            <a:r>
              <a:rPr lang="en-US" altLang="ko-KR" sz="2400" dirty="0"/>
              <a:t>Anaconda </a:t>
            </a:r>
            <a:r>
              <a:rPr lang="ko-KR" altLang="en-US" sz="2400" dirty="0"/>
              <a:t>가상 환경을 미리 구성해주는 것이 좋다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236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B72B6-C472-43B8-BD57-65599A2A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Anaconda</a:t>
            </a:r>
            <a:r>
              <a:rPr lang="ko-KR" altLang="en-US" dirty="0"/>
              <a:t> 가상 환경 구성 및 </a:t>
            </a:r>
            <a:r>
              <a:rPr lang="en-US" altLang="ko-KR" dirty="0"/>
              <a:t>TensorFlow </a:t>
            </a:r>
            <a:r>
              <a:rPr lang="ko-KR" altLang="en-US" dirty="0"/>
              <a:t>설치 </a:t>
            </a:r>
            <a:r>
              <a:rPr lang="en-US" altLang="ko-KR" dirty="0" smtClean="0"/>
              <a:t>(Optional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BAFBB-F09C-48CD-B8B9-2CCC67C3E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Anaconda </a:t>
            </a:r>
            <a:r>
              <a:rPr lang="ko-KR" altLang="en-US" sz="2000" dirty="0"/>
              <a:t>가상 환경을 구성할 경우 한 대의 </a:t>
            </a:r>
            <a:r>
              <a:rPr lang="en-US" altLang="ko-KR" sz="2000" dirty="0"/>
              <a:t>PC</a:t>
            </a:r>
            <a:r>
              <a:rPr lang="ko-KR" altLang="en-US" sz="2000" dirty="0"/>
              <a:t>에서 여러가지 버전의 패키지를 설치하여 사용할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시작 메뉴 </a:t>
            </a:r>
            <a:r>
              <a:rPr lang="en-US" altLang="ko-KR" sz="2000" dirty="0">
                <a:sym typeface="Wingdings" panose="05000000000000000000" pitchFamily="2" charset="2"/>
              </a:rPr>
              <a:t> Anaconda  Anaconda Prompt </a:t>
            </a:r>
            <a:r>
              <a:rPr lang="ko-KR" altLang="en-US" sz="2000" dirty="0">
                <a:sym typeface="Wingdings" panose="05000000000000000000" pitchFamily="2" charset="2"/>
              </a:rPr>
              <a:t>실행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ko-KR" altLang="en-US" sz="2000" dirty="0">
                <a:sym typeface="Wingdings" panose="05000000000000000000" pitchFamily="2" charset="2"/>
              </a:rPr>
              <a:t>아래와 같이 입력하여 가상 환경을 설치한다</a:t>
            </a:r>
            <a:r>
              <a:rPr lang="en-US" altLang="ko-KR" sz="2000" dirty="0">
                <a:sym typeface="Wingdings" panose="05000000000000000000" pitchFamily="2" charset="2"/>
              </a:rPr>
              <a:t>. </a:t>
            </a:r>
            <a:br>
              <a:rPr lang="en-US" altLang="ko-KR" sz="20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여기서 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py35</a:t>
            </a:r>
            <a:r>
              <a:rPr lang="ko-KR" altLang="en-US" sz="1600" dirty="0">
                <a:sym typeface="Wingdings" panose="05000000000000000000" pitchFamily="2" charset="2"/>
              </a:rPr>
              <a:t>는 가상 환경의 이름이므로 임의로 설정해도 된다</a:t>
            </a:r>
            <a:r>
              <a:rPr lang="en-US" altLang="ko-KR" sz="1600" dirty="0">
                <a:sym typeface="Wingdings" panose="05000000000000000000" pitchFamily="2" charset="2"/>
              </a:rPr>
              <a:t>.)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설치가 완료되면 아래와 같이 가상 환경을 활성화 시키고</a:t>
            </a:r>
            <a:r>
              <a:rPr lang="en-US" altLang="ko-KR" sz="2000" dirty="0"/>
              <a:t>, TensorFlow</a:t>
            </a:r>
            <a:r>
              <a:rPr lang="ko-KR" altLang="en-US" sz="2000" dirty="0"/>
              <a:t>를 설치한다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0AD97A-C03C-4FB1-8522-0976746ACC7E}"/>
              </a:ext>
            </a:extLst>
          </p:cNvPr>
          <p:cNvSpPr/>
          <p:nvPr/>
        </p:nvSpPr>
        <p:spPr>
          <a:xfrm>
            <a:off x="1023981" y="3649676"/>
            <a:ext cx="7390701" cy="37776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cs typeface="Calibri Light" panose="020F0302020204030204" pitchFamily="34" charset="0"/>
              </a:rPr>
              <a:t>(base) C:\&gt; </a:t>
            </a:r>
            <a:r>
              <a:rPr lang="en-US" altLang="ko-KR" b="1" dirty="0">
                <a:solidFill>
                  <a:schemeClr val="tx1"/>
                </a:solidFill>
                <a:cs typeface="Calibri Light" panose="020F0302020204030204" pitchFamily="34" charset="0"/>
              </a:rPr>
              <a:t>conda create –n </a:t>
            </a:r>
            <a:r>
              <a:rPr lang="en-US" altLang="ko-KR" b="1" dirty="0">
                <a:solidFill>
                  <a:srgbClr val="FF0000"/>
                </a:solidFill>
                <a:cs typeface="Calibri Light" panose="020F0302020204030204" pitchFamily="34" charset="0"/>
              </a:rPr>
              <a:t>py35</a:t>
            </a:r>
            <a:r>
              <a:rPr lang="en-US" altLang="ko-KR" b="1" dirty="0">
                <a:solidFill>
                  <a:schemeClr val="tx1"/>
                </a:solidFill>
                <a:cs typeface="Calibri Light" panose="020F0302020204030204" pitchFamily="34" charset="0"/>
              </a:rPr>
              <a:t> pip python=3.5 anaconda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2CAA54-7F97-4F54-975E-BCBC2F2F9438}"/>
              </a:ext>
            </a:extLst>
          </p:cNvPr>
          <p:cNvSpPr/>
          <p:nvPr/>
        </p:nvSpPr>
        <p:spPr>
          <a:xfrm>
            <a:off x="1023981" y="5068320"/>
            <a:ext cx="7390701" cy="78316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cs typeface="Calibri Light" panose="020F0302020204030204" pitchFamily="34" charset="0"/>
              </a:rPr>
              <a:t>(base) C:\&gt; </a:t>
            </a:r>
            <a:r>
              <a:rPr lang="en-US" altLang="ko-KR" b="1" dirty="0">
                <a:solidFill>
                  <a:schemeClr val="tx1"/>
                </a:solidFill>
                <a:cs typeface="Calibri Light" panose="020F0302020204030204" pitchFamily="34" charset="0"/>
              </a:rPr>
              <a:t>activate py35</a:t>
            </a:r>
          </a:p>
          <a:p>
            <a:r>
              <a:rPr lang="en-US" altLang="ko-KR" dirty="0">
                <a:solidFill>
                  <a:schemeClr val="tx1"/>
                </a:solidFill>
                <a:cs typeface="Calibri Light" panose="020F0302020204030204" pitchFamily="34" charset="0"/>
              </a:rPr>
              <a:t>(</a:t>
            </a:r>
            <a:r>
              <a:rPr lang="en-US" altLang="ko-KR" dirty="0">
                <a:solidFill>
                  <a:srgbClr val="FF0000"/>
                </a:solidFill>
                <a:cs typeface="Calibri Light" panose="020F0302020204030204" pitchFamily="34" charset="0"/>
              </a:rPr>
              <a:t>py35</a:t>
            </a:r>
            <a:r>
              <a:rPr lang="en-US" altLang="ko-KR" dirty="0">
                <a:solidFill>
                  <a:schemeClr val="tx1"/>
                </a:solidFill>
                <a:cs typeface="Calibri Light" panose="020F0302020204030204" pitchFamily="34" charset="0"/>
              </a:rPr>
              <a:t>)</a:t>
            </a:r>
            <a:r>
              <a:rPr lang="ko-KR" altLang="en-US" dirty="0">
                <a:solidFill>
                  <a:schemeClr val="tx1"/>
                </a:solidFill>
                <a:cs typeface="Calibri Light" panose="020F030202020403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cs typeface="Calibri Light" panose="020F0302020204030204" pitchFamily="34" charset="0"/>
              </a:rPr>
              <a:t>C:\&gt; </a:t>
            </a:r>
            <a:r>
              <a:rPr lang="en-US" altLang="ko-KR" b="1" dirty="0">
                <a:solidFill>
                  <a:schemeClr val="tx1"/>
                </a:solidFill>
                <a:cs typeface="Calibri Light" panose="020F0302020204030204" pitchFamily="34" charset="0"/>
              </a:rPr>
              <a:t>pip install --ignore-installed --upgrade tensorflow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E8EA58-3066-461A-9986-811BBDD66CDC}"/>
              </a:ext>
            </a:extLst>
          </p:cNvPr>
          <p:cNvSpPr/>
          <p:nvPr/>
        </p:nvSpPr>
        <p:spPr>
          <a:xfrm>
            <a:off x="1309207" y="6261727"/>
            <a:ext cx="6702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참조 사이트</a:t>
            </a:r>
            <a:r>
              <a:rPr lang="en-US" altLang="ko-KR" dirty="0"/>
              <a:t>: </a:t>
            </a:r>
            <a:r>
              <a:rPr lang="ko-KR" altLang="en-US" dirty="0">
                <a:hlinkClick r:id="rId3"/>
              </a:rPr>
              <a:t>https://www.tensorflow.org/install/install_windows</a:t>
            </a:r>
            <a:r>
              <a:rPr lang="ko-KR" alt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F8C1FA-DE4A-4355-8029-06CBDEC63D07}"/>
              </a:ext>
            </a:extLst>
          </p:cNvPr>
          <p:cNvSpPr txBox="1"/>
          <p:nvPr/>
        </p:nvSpPr>
        <p:spPr>
          <a:xfrm>
            <a:off x="1124125" y="5972961"/>
            <a:ext cx="7650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PC</a:t>
            </a:r>
            <a:r>
              <a:rPr lang="ko-KR" altLang="en-US" sz="1200" dirty="0"/>
              <a:t>에 고성능 </a:t>
            </a:r>
            <a:r>
              <a:rPr lang="en-US" altLang="ko-KR" sz="1200" dirty="0"/>
              <a:t>NVIDIA GPU</a:t>
            </a:r>
            <a:r>
              <a:rPr lang="ko-KR" altLang="en-US" sz="1200" dirty="0"/>
              <a:t>가 있을 경우 </a:t>
            </a:r>
            <a:r>
              <a:rPr lang="en-US" altLang="ko-KR" sz="1200" dirty="0"/>
              <a:t>CUDA 9.0, </a:t>
            </a:r>
            <a:r>
              <a:rPr lang="en-US" altLang="ko-KR" sz="1200" dirty="0" err="1"/>
              <a:t>cuDNN</a:t>
            </a:r>
            <a:r>
              <a:rPr lang="en-US" altLang="ko-KR" sz="1200" dirty="0"/>
              <a:t> 7</a:t>
            </a:r>
            <a:r>
              <a:rPr lang="ko-KR" altLang="en-US" sz="1200" dirty="0"/>
              <a:t>을 먼저 설치하고</a:t>
            </a:r>
            <a:r>
              <a:rPr lang="en-US" altLang="ko-KR" sz="1200" dirty="0"/>
              <a:t>, TensorFlow GPU </a:t>
            </a:r>
            <a:r>
              <a:rPr lang="ko-KR" altLang="en-US" sz="1200" dirty="0"/>
              <a:t>버전을 설치한다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460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F8FD5-BC01-4A45-8FBB-0254BD1E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Spyder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46B8-3423-49A4-8013-667BF035E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시작 메뉴 </a:t>
            </a:r>
            <a:r>
              <a:rPr lang="en-US" altLang="ko-KR" sz="2400" dirty="0">
                <a:sym typeface="Wingdings" panose="05000000000000000000" pitchFamily="2" charset="2"/>
              </a:rPr>
              <a:t> Anaconda  Spyder (py35) </a:t>
            </a:r>
            <a:r>
              <a:rPr lang="ko-KR" altLang="en-US" sz="2400" dirty="0">
                <a:sym typeface="Wingdings" panose="05000000000000000000" pitchFamily="2" charset="2"/>
              </a:rPr>
              <a:t>를 실행한다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여기서 </a:t>
            </a:r>
            <a:r>
              <a:rPr lang="en-US" altLang="ko-KR" sz="2000" dirty="0">
                <a:sym typeface="Wingdings" panose="05000000000000000000" pitchFamily="2" charset="2"/>
              </a:rPr>
              <a:t>Spyder </a:t>
            </a:r>
            <a:r>
              <a:rPr lang="ko-KR" altLang="en-US" sz="2000" dirty="0">
                <a:sym typeface="Wingdings" panose="05000000000000000000" pitchFamily="2" charset="2"/>
              </a:rPr>
              <a:t>뒤에 본인이 설정한 가상 환경 이름이 나타나야 한다</a:t>
            </a:r>
            <a:r>
              <a:rPr lang="en-US" altLang="ko-KR" sz="2000" dirty="0">
                <a:sym typeface="Wingdings" panose="05000000000000000000" pitchFamily="2" charset="2"/>
              </a:rPr>
              <a:t>.)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4BAA43-2648-4059-97D9-CFA378FFF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682" y="2798472"/>
            <a:ext cx="4860668" cy="3378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23D83-3E77-4CA9-B3C8-3EC5B5B72E39}"/>
              </a:ext>
            </a:extLst>
          </p:cNvPr>
          <p:cNvSpPr txBox="1"/>
          <p:nvPr/>
        </p:nvSpPr>
        <p:spPr>
          <a:xfrm>
            <a:off x="823734" y="3286299"/>
            <a:ext cx="2635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Editor </a:t>
            </a:r>
            <a:r>
              <a:rPr lang="ko-KR" altLang="en-US" sz="1400" dirty="0"/>
              <a:t>창에서는 전체 </a:t>
            </a:r>
            <a:r>
              <a:rPr lang="ko-KR" altLang="en-US" sz="1400" dirty="0" err="1"/>
              <a:t>파이썬</a:t>
            </a:r>
            <a:r>
              <a:rPr lang="ko-KR" altLang="en-US" sz="1400" dirty="0"/>
              <a:t> 코드를 입력하고 한꺼번에 실행</a:t>
            </a:r>
            <a:r>
              <a:rPr lang="en-US" altLang="ko-KR" sz="1400" dirty="0"/>
              <a:t>(F5)</a:t>
            </a:r>
            <a:r>
              <a:rPr lang="ko-KR" altLang="en-US" sz="1400" dirty="0"/>
              <a:t>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실행 결과는 </a:t>
            </a:r>
            <a:r>
              <a:rPr lang="en-US" altLang="ko-KR" sz="1400" dirty="0" err="1"/>
              <a:t>IPython</a:t>
            </a:r>
            <a:r>
              <a:rPr lang="en-US" altLang="ko-KR" sz="1400" dirty="0"/>
              <a:t> console </a:t>
            </a:r>
            <a:r>
              <a:rPr lang="ko-KR" altLang="en-US" sz="1400" dirty="0"/>
              <a:t>창에 표시된다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IPython</a:t>
            </a:r>
            <a:r>
              <a:rPr lang="en-US" altLang="ko-KR" sz="1400" dirty="0"/>
              <a:t> console </a:t>
            </a:r>
            <a:r>
              <a:rPr lang="ko-KR" altLang="en-US" sz="1400" dirty="0"/>
              <a:t>창에서는 코드를 한 줄 씩 입력하여 실행할 수도 있다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(IDLE</a:t>
            </a:r>
            <a:r>
              <a:rPr lang="ko-KR" altLang="en-US" sz="1400" dirty="0"/>
              <a:t>과 같은 기능</a:t>
            </a:r>
            <a:r>
              <a:rPr lang="en-US" altLang="ko-KR" sz="1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FE9BF-A47D-42FD-AC24-3321343655A1}"/>
              </a:ext>
            </a:extLst>
          </p:cNvPr>
          <p:cNvSpPr txBox="1"/>
          <p:nvPr/>
        </p:nvSpPr>
        <p:spPr>
          <a:xfrm>
            <a:off x="4818278" y="6249485"/>
            <a:ext cx="25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 Spyder </a:t>
            </a:r>
            <a:r>
              <a:rPr lang="ko-KR" altLang="en-US" dirty="0"/>
              <a:t>실행 화면 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4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03F9E-06D4-47FE-9276-3BD1CC51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 Quick tutorial on Python and Numpy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8E754-6EBA-4F11-A9FD-D6300C0C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What is Numpy?</a:t>
            </a:r>
          </a:p>
          <a:p>
            <a:pPr lvl="1">
              <a:buFontTx/>
              <a:buChar char="-"/>
            </a:pPr>
            <a:r>
              <a:rPr lang="en-US" altLang="ko-KR" sz="2000" dirty="0"/>
              <a:t>Numpy is the core library for scientific computing in Python</a:t>
            </a:r>
          </a:p>
          <a:p>
            <a:pPr lvl="1">
              <a:buFontTx/>
              <a:buChar char="-"/>
            </a:pPr>
            <a:r>
              <a:rPr lang="en-US" altLang="ko-KR" sz="2000" dirty="0"/>
              <a:t>Numpy provide a high performance multi-dimensional array object (tensor), and tools for working with the tensor.</a:t>
            </a:r>
          </a:p>
          <a:p>
            <a:r>
              <a:rPr lang="en-US" altLang="ko-KR" sz="2400" dirty="0"/>
              <a:t>Download the document on </a:t>
            </a:r>
            <a:r>
              <a:rPr lang="en-US" altLang="ko-KR" sz="2400" dirty="0">
                <a:hlinkClick r:id="rId3"/>
              </a:rPr>
              <a:t>http://cs231n.github.io/python-numpy-tutorial/</a:t>
            </a:r>
            <a:r>
              <a:rPr lang="en-US" altLang="ko-KR" sz="2400" dirty="0"/>
              <a:t> </a:t>
            </a:r>
            <a:br>
              <a:rPr lang="en-US" altLang="ko-KR" sz="2400" dirty="0"/>
            </a:br>
            <a:r>
              <a:rPr lang="en-US" altLang="ko-KR" sz="2400" dirty="0" smtClean="0"/>
              <a:t>and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read and execute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the</a:t>
            </a:r>
            <a:r>
              <a:rPr lang="ko-KR" altLang="en-US" sz="2400" dirty="0"/>
              <a:t> </a:t>
            </a:r>
            <a:r>
              <a:rPr lang="en-US" altLang="ko-KR" sz="2400" dirty="0"/>
              <a:t>tutorials</a:t>
            </a:r>
            <a:r>
              <a:rPr lang="ko-KR" altLang="en-US" sz="2400" dirty="0"/>
              <a:t> </a:t>
            </a:r>
            <a:r>
              <a:rPr lang="en-US" altLang="ko-KR" sz="2400" dirty="0"/>
              <a:t>by</a:t>
            </a:r>
            <a:r>
              <a:rPr lang="ko-KR" altLang="en-US" sz="2400" dirty="0"/>
              <a:t> </a:t>
            </a:r>
            <a:r>
              <a:rPr lang="en-US" altLang="ko-KR" sz="2400" dirty="0"/>
              <a:t>yourself using Spyder’s interactive window(</a:t>
            </a:r>
            <a:r>
              <a:rPr lang="en-US" altLang="ko-KR" sz="2400" dirty="0" err="1"/>
              <a:t>IPython</a:t>
            </a:r>
            <a:r>
              <a:rPr lang="en-US" altLang="ko-KR" sz="2400" dirty="0"/>
              <a:t> console).</a:t>
            </a:r>
          </a:p>
        </p:txBody>
      </p:sp>
    </p:spTree>
    <p:extLst>
      <p:ext uri="{BB962C8B-B14F-4D97-AF65-F5344CB8AC3E}">
        <p14:creationId xmlns:p14="http://schemas.microsoft.com/office/powerpoint/2010/main" val="8836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CCCDA-6E23-44B6-8E9A-1FBBC952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Jump to 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78667-A03D-47D4-AD58-ADCCA63C2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Jump to Python site </a:t>
            </a:r>
            <a:r>
              <a:rPr lang="ko-KR" altLang="en-US" dirty="0"/>
              <a:t>에서 다음을 </a:t>
            </a:r>
            <a:r>
              <a:rPr lang="ko-KR" altLang="en-US" dirty="0" smtClean="0"/>
              <a:t>공부 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ko-KR" altLang="en-US" dirty="0"/>
              <a:t>장</a:t>
            </a:r>
            <a:endParaRPr lang="en-US" altLang="ko-KR" dirty="0"/>
          </a:p>
          <a:p>
            <a:pPr lvl="1"/>
            <a:r>
              <a:rPr lang="en-US" altLang="ko-KR" dirty="0"/>
              <a:t>02-1, 02-2, 02-3, 02-4, 02-5</a:t>
            </a:r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ko-KR" altLang="en-US" dirty="0"/>
              <a:t>장</a:t>
            </a:r>
            <a:endParaRPr lang="en-US" altLang="ko-KR" dirty="0"/>
          </a:p>
          <a:p>
            <a:pPr lvl="1"/>
            <a:r>
              <a:rPr lang="en-US" altLang="ko-KR" dirty="0"/>
              <a:t>03-1, 03-2, 03-3</a:t>
            </a:r>
          </a:p>
          <a:p>
            <a:pPr marL="0" indent="0">
              <a:buNone/>
            </a:pPr>
            <a:r>
              <a:rPr lang="en-US" altLang="ko-KR" dirty="0"/>
              <a:t>4</a:t>
            </a:r>
            <a:r>
              <a:rPr lang="ko-KR" altLang="en-US" dirty="0"/>
              <a:t>장</a:t>
            </a:r>
            <a:endParaRPr lang="en-US" altLang="ko-KR" dirty="0"/>
          </a:p>
          <a:p>
            <a:pPr lvl="1"/>
            <a:r>
              <a:rPr lang="en-US" altLang="ko-KR" dirty="0"/>
              <a:t>04-1, 04-2, 04-3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51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547</Words>
  <Application>Microsoft Office PowerPoint</Application>
  <PresentationFormat>화면 슬라이드 쇼(4:3)</PresentationFormat>
  <Paragraphs>88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Wingdings</vt:lpstr>
      <vt:lpstr>Office 테마</vt:lpstr>
      <vt:lpstr>인공지능응용 2019-HW#0 (3/19까지)</vt:lpstr>
      <vt:lpstr>1. Introduction to Python</vt:lpstr>
      <vt:lpstr>2. Python 3.6 install</vt:lpstr>
      <vt:lpstr>2.1 Python 3.6 기본 설치</vt:lpstr>
      <vt:lpstr>2.2 Anaconda 설치</vt:lpstr>
      <vt:lpstr>2.3 Anaconda 가상 환경 구성 및 TensorFlow 설치 (Optional)</vt:lpstr>
      <vt:lpstr>3. Spyder 실행</vt:lpstr>
      <vt:lpstr>4. Quick tutorial on Python and Numpy</vt:lpstr>
      <vt:lpstr>5. Jump to Python</vt:lpstr>
      <vt:lpstr>6. Python 연습 문제(화면에 결과 출력) (google 을 활용하여 python 또는 numpy 기능을 찾아보며 숙제를 해볼 것, 영어 key word 로 google search 를 권장)</vt:lpstr>
      <vt:lpstr>7. Numpy-연습문제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인공지능개론 2018</dc:title>
  <dc:creator>HyoSung Hong</dc:creator>
  <cp:lastModifiedBy>Windows 사용자</cp:lastModifiedBy>
  <cp:revision>25</cp:revision>
  <dcterms:created xsi:type="dcterms:W3CDTF">2018-02-05T07:20:23Z</dcterms:created>
  <dcterms:modified xsi:type="dcterms:W3CDTF">2019-03-03T01:29:40Z</dcterms:modified>
</cp:coreProperties>
</file>