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71" r:id="rId8"/>
    <p:sldId id="272" r:id="rId9"/>
    <p:sldId id="273" r:id="rId10"/>
    <p:sldId id="282" r:id="rId11"/>
    <p:sldId id="274" r:id="rId12"/>
    <p:sldId id="275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9175-1620-4B10-98B5-E0E19740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B4454-D484-4745-8834-4EF72E76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FE46-8A3C-4FAC-9B83-EA3CBB2E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428E-3D92-497C-BC97-B1D20BD3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4F3B-36F4-4794-BACE-FA296F5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8DF9-1E88-48A8-8EC6-4044BD8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71B6-31D1-4EAC-8B7F-4423B20DC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88CE-E23D-4D9B-B5A0-409BFB3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EB6A-E3A1-4989-95BB-46555A1A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5452-8421-44B0-B7B3-109C3C5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6EEEE-EDE2-4B88-AB3E-B84001F07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EE319-D012-42DC-A54E-87E37D26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573C-6E9B-447F-953D-F1D23339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449A-1C44-47F3-96E2-9E79D0B6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E2B3-A76A-47C9-8304-A8019A00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E38C-1D78-48D5-9A94-46DBAE43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DA4F-E4DC-4881-91BB-CDE79F19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A3A-3B2D-4110-88DF-1909FC13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1A4D-8DB3-4922-90D4-76451819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DBD4-4F90-4916-BBF3-0735EDCF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195A-AA8F-4B78-B42A-F55CD87E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72B3-B19F-49B5-A97A-A8E0BB388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5034-103D-4359-A150-4348F13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F368-09FA-48EA-BEEF-3A7E898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82-34B0-47EA-8F38-8EB8550D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CD44-5260-404D-B9BE-FFAA2F23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0983-6C73-4F5F-8FD7-C8D90932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A4DF-B4F8-4F74-964A-1AAC63EA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0D79-CE68-4E6D-8269-39E1474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67AB-D54F-4E04-9779-A9AE10AB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D345-2CA8-4C84-8E0A-1715F2FD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6ABA-8CC2-4A91-9692-A049714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5FE6E-1215-4FD5-B1C4-CA689FC8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0E8C2-EBE4-440A-8727-EE85A311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7860-640F-4780-B313-308E539C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893AE-33D0-4172-8F26-C06F14FF0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DB093-6E13-4777-AA6D-345B0E99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E7920-75F8-4D2B-A84A-3340BFB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D50DF-ABEF-4B74-8BD2-574CAE24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CB2-94F1-4221-9D0E-044C525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EA5B-FFC4-40B7-A22A-66F94FE1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D265-9359-431E-802D-27B6CC05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1F86-4802-4D34-8D61-8DB1FFB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4F02-8A26-4060-9F00-DC842D10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DF303-A2E9-4F17-A6DA-A7E79A8B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A1FAB-A565-44E8-A104-0E9BD4D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FB94-10BE-451F-948C-4566ABC8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97A1-8F76-40F7-8F64-A1891150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D101-38B2-4B55-836E-9E76135B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89B4-0FC5-4D8D-9C52-C12B46A4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0637-2F03-4318-9478-57231E8D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1A5DD-E1DA-4196-86E1-5C59EC2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324-7950-45B2-B9CD-A0B9B815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FCBD-5C91-4C9D-8C9C-DAD68A8C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8F8F-63BD-4F7F-A013-9C5F2470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E39C3-4679-4642-B141-C653CC42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6AF4-769C-4AF0-BAEB-C6D6908A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87D8-D02C-4B4E-A130-330F2600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03548-4CAA-4808-97A4-FE960E1C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E8B2-F5DA-47CC-A612-A2B628E2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7DAB-3C31-4060-9ED3-29A00C59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CD24-7D71-44C0-A1FB-9C28EAC78CB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0AC8-9E38-4276-BA25-C94FF37C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2FA3-8F10-4587-8933-8840F0F56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467E-B591-4587-8BED-854954E7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2DD-5879-4E00-B180-5D0F1B4F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4" y="579023"/>
            <a:ext cx="11187290" cy="1945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4000" dirty="0">
                <a:solidFill>
                  <a:schemeClr val="accent2"/>
                </a:solidFill>
                <a:latin typeface="Georgia" panose="02040502050405020303" pitchFamily="18" charset="0"/>
              </a:rPr>
              <a:t>Variant Calling (Part 1):  </a:t>
            </a:r>
            <a:br>
              <a:rPr lang="en-US" sz="4000" dirty="0">
                <a:solidFill>
                  <a:schemeClr val="accent2"/>
                </a:solidFill>
                <a:latin typeface="Georgia" panose="02040502050405020303" pitchFamily="18" charset="0"/>
              </a:rPr>
            </a:br>
            <a:r>
              <a:rPr lang="en-US" sz="4000" dirty="0">
                <a:solidFill>
                  <a:schemeClr val="accent2"/>
                </a:solidFill>
                <a:latin typeface="Georgia" panose="02040502050405020303" pitchFamily="18" charset="0"/>
              </a:rPr>
              <a:t>Quality Control and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AD63-435B-4800-97F8-289BB5ED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5079"/>
            <a:ext cx="9144000" cy="2753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B050"/>
                </a:solidFill>
              </a:rPr>
              <a:t>EPP 622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B050"/>
                </a:solidFill>
              </a:rPr>
              <a:t>Bioinformatics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Bode Olukolu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Assistant 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Entomology and Plant Pathology</a:t>
            </a:r>
          </a:p>
        </p:txBody>
      </p:sp>
    </p:spTree>
    <p:extLst>
      <p:ext uri="{BB962C8B-B14F-4D97-AF65-F5344CB8AC3E}">
        <p14:creationId xmlns:p14="http://schemas.microsoft.com/office/powerpoint/2010/main" val="25261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1" y="224561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Removing PCR/optical duplicates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539148" y="1064782"/>
            <a:ext cx="5173675" cy="278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Marks reads that are duplicates and retains read with highest sum of base quality scores.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perfect:</a:t>
            </a:r>
          </a:p>
          <a:p>
            <a:pPr marL="801688" indent="-1143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Does not account for sequencing errors</a:t>
            </a:r>
          </a:p>
          <a:p>
            <a:pPr marL="801688" indent="-1143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Does not account for natural duplicates (paralogs)</a:t>
            </a:r>
          </a:p>
          <a:p>
            <a:pPr marL="801688" indent="-1143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Does not account for duplicate reads with different mapping locations</a:t>
            </a:r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CB913-5DD5-489A-AA4F-E4F764C34F05}"/>
              </a:ext>
            </a:extLst>
          </p:cNvPr>
          <p:cNvSpPr txBox="1"/>
          <p:nvPr/>
        </p:nvSpPr>
        <p:spPr>
          <a:xfrm>
            <a:off x="217714" y="6487886"/>
            <a:ext cx="6414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Metzker</a:t>
            </a:r>
            <a:r>
              <a:rPr lang="en-US" sz="1200" dirty="0">
                <a:solidFill>
                  <a:srgbClr val="00B050"/>
                </a:solidFill>
              </a:rPr>
              <a:t> ML (2010) Nat Rev Genet. 11(1):31-46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A255C-9FBC-4076-BB98-94E5FDCA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2285418"/>
            <a:ext cx="5910644" cy="391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46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CE60F-B2CF-4D55-BCFF-ACD6D5B24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0"/>
          <a:stretch/>
        </p:blipFill>
        <p:spPr>
          <a:xfrm>
            <a:off x="2819400" y="3541927"/>
            <a:ext cx="7048500" cy="3091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1" y="145977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Base calling and quality scores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384542" y="795053"/>
            <a:ext cx="10969258" cy="28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estimate miscall error rate?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error rate at proximal ends of read inflated and crucial for demultiplexing pooled libraries.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1% error rate might seem miniscule, but retaining them in reads lead to non-existent SNP calls. This account for the inflated minor allele frequency observed in most GBs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87183-4731-4BD9-B00A-4C406980490B}"/>
              </a:ext>
            </a:extLst>
          </p:cNvPr>
          <p:cNvSpPr/>
          <p:nvPr/>
        </p:nvSpPr>
        <p:spPr>
          <a:xfrm>
            <a:off x="94446" y="6448773"/>
            <a:ext cx="3145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Irina et al. (2017) J. Proteomics </a:t>
            </a:r>
            <a:r>
              <a:rPr lang="en-US" sz="1200" i="1" dirty="0" err="1">
                <a:solidFill>
                  <a:srgbClr val="00B050"/>
                </a:solidFill>
              </a:rPr>
              <a:t>Bioinform</a:t>
            </a:r>
            <a:r>
              <a:rPr lang="en-US" sz="1200" i="1" dirty="0">
                <a:solidFill>
                  <a:srgbClr val="00B050"/>
                </a:solidFill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99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1" y="224561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Re-calibration of per-base quality scores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611372" y="1162755"/>
            <a:ext cx="7076362" cy="5170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Phred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-scaled quality scores produced from base-calling algorithms may not accurately reflect the true base-calling error rates.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Hence, need for recalibration.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SOAPsnp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recalibrated by comparing a sequenced genome to the reference genome at sites with no known SNPs. Algorithm estimates the empirical quality score by using the number of mismatches with respect to the reference genome.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GATK: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related alignment-based recalibration algorithm has been implemented in the GATK software. It also takes into account several covariates such as machine cycle and dinucleotide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0A4CA-4C68-4F9B-A2F3-0F918D2F7085}"/>
              </a:ext>
            </a:extLst>
          </p:cNvPr>
          <p:cNvSpPr/>
          <p:nvPr/>
        </p:nvSpPr>
        <p:spPr>
          <a:xfrm>
            <a:off x="94446" y="6448773"/>
            <a:ext cx="3137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rgbClr val="00B050"/>
                </a:solidFill>
              </a:rPr>
              <a:t>Cabanski</a:t>
            </a:r>
            <a:r>
              <a:rPr lang="en-US" sz="1200" i="1" dirty="0">
                <a:solidFill>
                  <a:srgbClr val="00B050"/>
                </a:solidFill>
              </a:rPr>
              <a:t> et al. (2012) BMC Bioinformatics</a:t>
            </a:r>
            <a:endParaRPr lang="en-US" sz="1200" dirty="0"/>
          </a:p>
        </p:txBody>
      </p:sp>
      <p:pic>
        <p:nvPicPr>
          <p:cNvPr id="8" name="Picture 4" descr="Figure 1">
            <a:extLst>
              <a:ext uri="{FF2B5EF4-FFF2-40B4-BE49-F238E27FC236}">
                <a16:creationId xmlns:a16="http://schemas.microsoft.com/office/drawing/2014/main" id="{BC7F5AFB-CB3F-4AE7-B32D-FFE369917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00" b="51443"/>
          <a:stretch/>
        </p:blipFill>
        <p:spPr bwMode="auto">
          <a:xfrm>
            <a:off x="8369658" y="728019"/>
            <a:ext cx="2997646" cy="301989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CC702-1F38-46CC-8E52-EE01EB89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58" y="3814388"/>
            <a:ext cx="3005109" cy="28190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8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6" y="420110"/>
            <a:ext cx="10515600" cy="840221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Error </a:t>
            </a:r>
            <a:r>
              <a:rPr lang="en-US" sz="2800" dirty="0">
                <a:solidFill>
                  <a:schemeClr val="accent2"/>
                </a:solidFill>
              </a:rPr>
              <a:t>filtering: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Forward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B467A-62B3-4645-B99A-ED4F1A585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6" y="2585028"/>
            <a:ext cx="7029451" cy="2636044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F6217-819F-4CA4-91DF-3932EAF1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03" y="406863"/>
            <a:ext cx="6853779" cy="257016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D956F-92E1-4061-B80C-9805C7CB3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903050"/>
            <a:ext cx="7534275" cy="282535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99DFEE-1DFE-45BB-943C-C758252C6774}"/>
              </a:ext>
            </a:extLst>
          </p:cNvPr>
          <p:cNvSpPr txBox="1"/>
          <p:nvPr/>
        </p:nvSpPr>
        <p:spPr>
          <a:xfrm>
            <a:off x="6504897" y="2360111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Matching restriction site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C14D9-C9CD-4DEE-B3A4-5AC7AF41BB70}"/>
              </a:ext>
            </a:extLst>
          </p:cNvPr>
          <p:cNvSpPr txBox="1"/>
          <p:nvPr/>
        </p:nvSpPr>
        <p:spPr>
          <a:xfrm>
            <a:off x="6277717" y="6045638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matching restriction site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8375D-8706-4272-8BBE-2D98D5FEC4F8}"/>
              </a:ext>
            </a:extLst>
          </p:cNvPr>
          <p:cNvSpPr txBox="1"/>
          <p:nvPr/>
        </p:nvSpPr>
        <p:spPr>
          <a:xfrm>
            <a:off x="1183202" y="4639847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Demultiplexed reads</a:t>
            </a:r>
          </a:p>
        </p:txBody>
      </p:sp>
    </p:spTree>
    <p:extLst>
      <p:ext uri="{BB962C8B-B14F-4D97-AF65-F5344CB8AC3E}">
        <p14:creationId xmlns:p14="http://schemas.microsoft.com/office/powerpoint/2010/main" val="16312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6" y="420110"/>
            <a:ext cx="10515600" cy="8402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Error filtering 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Reverse Read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A1A57-B35A-4A4A-A547-1114456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6" y="2288646"/>
            <a:ext cx="6872288" cy="257710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29D45A-45FC-4B42-9843-86A793DF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69" y="243808"/>
            <a:ext cx="6581775" cy="2468166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E89556-8B50-4F6E-B338-D192E7F2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63616"/>
            <a:ext cx="7029449" cy="26360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FB8D9E-F333-4A14-B823-D1F2F2090B27}"/>
              </a:ext>
            </a:extLst>
          </p:cNvPr>
          <p:cNvSpPr txBox="1"/>
          <p:nvPr/>
        </p:nvSpPr>
        <p:spPr>
          <a:xfrm>
            <a:off x="6365966" y="2292511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Matching restriction site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A53FE-23C3-4495-817D-1B6863A3E93D}"/>
              </a:ext>
            </a:extLst>
          </p:cNvPr>
          <p:cNvSpPr txBox="1"/>
          <p:nvPr/>
        </p:nvSpPr>
        <p:spPr>
          <a:xfrm>
            <a:off x="6083483" y="6101539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 matching restriction site 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29EFD-3C7D-4A04-A926-4A206109E745}"/>
              </a:ext>
            </a:extLst>
          </p:cNvPr>
          <p:cNvSpPr txBox="1"/>
          <p:nvPr/>
        </p:nvSpPr>
        <p:spPr>
          <a:xfrm>
            <a:off x="1532915" y="4217612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Demultiplexed reads</a:t>
            </a:r>
          </a:p>
        </p:txBody>
      </p:sp>
    </p:spTree>
    <p:extLst>
      <p:ext uri="{BB962C8B-B14F-4D97-AF65-F5344CB8AC3E}">
        <p14:creationId xmlns:p14="http://schemas.microsoft.com/office/powerpoint/2010/main" val="39610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E61-7602-4502-9E18-8C758FC3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6111-B7F9-4144-B9C9-F908D58C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16"/>
            <a:ext cx="11105444" cy="5379668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Next-Generation Sequencing and Quality Controls (part 1)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Understanding multiplexed NGS libraries.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Base calling and quality scores.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Re-calibration of per-base quality scores.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0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Variant calling and filtering workflows (Part 2)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Alignment (reference genome/assembly, assembly errors, paralogs…).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SNP calling in diploids and polyploids.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Post-alignment quality control.</a:t>
            </a:r>
          </a:p>
          <a:p>
            <a:pPr marL="688975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Post SNP calling QC</a:t>
            </a:r>
          </a:p>
          <a:p>
            <a:pPr marL="688975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Filtering (read depth, quantitative genetics parameters)</a:t>
            </a:r>
          </a:p>
          <a:p>
            <a:pPr marL="688975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Identifying variants types (SNP, indels, restriction site polymorphisms, epigenetic markers)</a:t>
            </a:r>
          </a:p>
        </p:txBody>
      </p:sp>
    </p:spTree>
    <p:extLst>
      <p:ext uri="{BB962C8B-B14F-4D97-AF65-F5344CB8AC3E}">
        <p14:creationId xmlns:p14="http://schemas.microsoft.com/office/powerpoint/2010/main" val="20332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E506-0401-4053-9A5B-7C43D09B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80" y="792680"/>
            <a:ext cx="10657587" cy="527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Georgia" panose="02040502050405020303" pitchFamily="18" charset="0"/>
              </a:rPr>
              <a:t>Suggested Reading:</a:t>
            </a:r>
          </a:p>
          <a:p>
            <a:endParaRPr lang="en-US" dirty="0">
              <a:solidFill>
                <a:schemeClr val="accent2"/>
              </a:solidFill>
              <a:latin typeface="Georgia" panose="02040502050405020303" pitchFamily="18" charset="0"/>
            </a:endParaRPr>
          </a:p>
          <a:p>
            <a:pPr marL="1377950" lvl="1" indent="-914400">
              <a:buNone/>
            </a:pP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Nielsen R, Paul JS, </a:t>
            </a:r>
            <a:r>
              <a:rPr lang="en-US" sz="2800" dirty="0" err="1">
                <a:solidFill>
                  <a:srgbClr val="00B050"/>
                </a:solidFill>
                <a:latin typeface="Georgia" panose="02040502050405020303" pitchFamily="18" charset="0"/>
              </a:rPr>
              <a:t>Albrechtsen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 A, Song YS. (2011) Genotype and SNP calling from next-generation sequencing data. Nat Rev Genet. 2011 Jun;12(6):443-51.</a:t>
            </a:r>
          </a:p>
          <a:p>
            <a:pPr marL="1377950" lvl="1" indent="-914400">
              <a:buNone/>
            </a:pPr>
            <a:endParaRPr lang="en-US" sz="2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1377950" lvl="1" indent="-914400">
              <a:buNone/>
            </a:pP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Irina A, </a:t>
            </a:r>
            <a:r>
              <a:rPr lang="en-US" sz="2800" dirty="0" err="1">
                <a:solidFill>
                  <a:srgbClr val="00B050"/>
                </a:solidFill>
                <a:latin typeface="Georgia" panose="02040502050405020303" pitchFamily="18" charset="0"/>
              </a:rPr>
              <a:t>Boekhorst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 R, </a:t>
            </a:r>
            <a:r>
              <a:rPr lang="en-US" sz="2800" dirty="0" err="1">
                <a:solidFill>
                  <a:srgbClr val="00B050"/>
                </a:solidFill>
                <a:latin typeface="Georgia" panose="02040502050405020303" pitchFamily="18" charset="0"/>
              </a:rPr>
              <a:t>Orlov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 Y. (2017) Computational errors and biases in short read Next Generation Sequencing. </a:t>
            </a:r>
            <a:r>
              <a:rPr lang="pl-PL" sz="2800" dirty="0">
                <a:solidFill>
                  <a:srgbClr val="00B050"/>
                </a:solidFill>
                <a:latin typeface="Georgia" panose="02040502050405020303" pitchFamily="18" charset="0"/>
              </a:rPr>
              <a:t>J Proteomics Bioinform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. </a:t>
            </a:r>
            <a:r>
              <a:rPr lang="pl-PL" sz="2800" dirty="0">
                <a:solidFill>
                  <a:srgbClr val="00B050"/>
                </a:solidFill>
                <a:latin typeface="Georgia" panose="02040502050405020303" pitchFamily="18" charset="0"/>
              </a:rPr>
              <a:t>10:1</a:t>
            </a:r>
            <a:endParaRPr lang="en-US" sz="2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1377950" lvl="1" indent="-914400">
              <a:buNone/>
            </a:pPr>
            <a:endParaRPr lang="en-US" altLang="en-US" sz="2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1377950" lvl="1" indent="-914400">
              <a:buNone/>
            </a:pPr>
            <a:endParaRPr lang="en-US" alt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5EC6-9436-4D30-8F69-2B0B709B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176301"/>
            <a:ext cx="10515600" cy="9481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Introduction: sequencing-based genotyping</a:t>
            </a:r>
          </a:p>
        </p:txBody>
      </p:sp>
      <p:pic>
        <p:nvPicPr>
          <p:cNvPr id="8" name="Picture 2" descr="Image result for sequencing-based genotyping GBS radseq">
            <a:extLst>
              <a:ext uri="{FF2B5EF4-FFF2-40B4-BE49-F238E27FC236}">
                <a16:creationId xmlns:a16="http://schemas.microsoft.com/office/drawing/2014/main" id="{F1F50B8A-C67E-471D-865E-223223EA3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028" y="963369"/>
            <a:ext cx="6090918" cy="511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2B6C38E-372D-48D5-8756-C4BA2484AC95}"/>
              </a:ext>
            </a:extLst>
          </p:cNvPr>
          <p:cNvSpPr txBox="1">
            <a:spLocks/>
          </p:cNvSpPr>
          <p:nvPr/>
        </p:nvSpPr>
        <p:spPr>
          <a:xfrm>
            <a:off x="6646161" y="4813586"/>
            <a:ext cx="5026686" cy="186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800" i="1" dirty="0">
                <a:solidFill>
                  <a:schemeClr val="accent2"/>
                </a:solidFill>
              </a:rPr>
              <a:t>RAD-Seq (Restriction Site Associated DNA)</a:t>
            </a:r>
          </a:p>
          <a:p>
            <a:pPr marL="342900" indent="-342900">
              <a:buFontTx/>
              <a:buChar char="-"/>
            </a:pPr>
            <a:r>
              <a:rPr lang="en-US" sz="1800" i="1" dirty="0">
                <a:solidFill>
                  <a:schemeClr val="accent2"/>
                </a:solidFill>
              </a:rPr>
              <a:t>GBS	(Genotyping-By-Sequencing)</a:t>
            </a:r>
          </a:p>
          <a:p>
            <a:pPr marL="342900" indent="-342900">
              <a:buFontTx/>
              <a:buChar char="-"/>
            </a:pPr>
            <a:r>
              <a:rPr lang="en-US" sz="1800" i="1" dirty="0" err="1">
                <a:solidFill>
                  <a:schemeClr val="accent2"/>
                </a:solidFill>
              </a:rPr>
              <a:t>ddRAD</a:t>
            </a:r>
            <a:r>
              <a:rPr lang="en-US" sz="1800" i="1" dirty="0">
                <a:solidFill>
                  <a:schemeClr val="accent2"/>
                </a:solidFill>
              </a:rPr>
              <a:t>-Seq</a:t>
            </a:r>
          </a:p>
          <a:p>
            <a:pPr marL="342900" indent="-342900">
              <a:buFontTx/>
              <a:buChar char="-"/>
            </a:pPr>
            <a:r>
              <a:rPr lang="en-US" sz="1800" i="1" dirty="0" err="1">
                <a:solidFill>
                  <a:schemeClr val="accent2"/>
                </a:solidFill>
              </a:rPr>
              <a:t>DArTseq</a:t>
            </a:r>
            <a:endParaRPr lang="en-US" sz="1800" i="1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i="1" dirty="0" err="1">
                <a:solidFill>
                  <a:schemeClr val="accent2"/>
                </a:solidFill>
              </a:rPr>
              <a:t>GBSpoly</a:t>
            </a:r>
            <a:endParaRPr lang="en-US" sz="1800" i="1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i="1" dirty="0">
                <a:solidFill>
                  <a:schemeClr val="accent2"/>
                </a:solidFill>
              </a:rPr>
              <a:t>Capture-Seq</a:t>
            </a:r>
          </a:p>
          <a:p>
            <a:pPr marL="342900" indent="-342900">
              <a:buFontTx/>
              <a:buChar char="-"/>
            </a:pPr>
            <a:r>
              <a:rPr lang="en-US" sz="1800" i="1" dirty="0" err="1">
                <a:solidFill>
                  <a:schemeClr val="accent2"/>
                </a:solidFill>
              </a:rPr>
              <a:t>MonsterPlex</a:t>
            </a:r>
            <a:endParaRPr lang="en-US" sz="1800" i="1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en-US" sz="1800" i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Image result for NGS dropping cost">
            <a:extLst>
              <a:ext uri="{FF2B5EF4-FFF2-40B4-BE49-F238E27FC236}">
                <a16:creationId xmlns:a16="http://schemas.microsoft.com/office/drawing/2014/main" id="{91728D3E-B8DE-44C2-BD2D-0626B495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04" y="957709"/>
            <a:ext cx="4906800" cy="36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D6882-B333-41CA-BB58-2F503386D1BC}"/>
              </a:ext>
            </a:extLst>
          </p:cNvPr>
          <p:cNvSpPr txBox="1"/>
          <p:nvPr/>
        </p:nvSpPr>
        <p:spPr>
          <a:xfrm>
            <a:off x="127402" y="6450866"/>
            <a:ext cx="8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Elshire</a:t>
            </a:r>
            <a:r>
              <a:rPr lang="en-US" sz="1200" dirty="0">
                <a:solidFill>
                  <a:srgbClr val="00B050"/>
                </a:solidFill>
              </a:rPr>
              <a:t> et al. (2011) </a:t>
            </a:r>
            <a:r>
              <a:rPr lang="en-US" sz="1200" dirty="0" err="1">
                <a:solidFill>
                  <a:srgbClr val="00B050"/>
                </a:solidFill>
              </a:rPr>
              <a:t>PLoS</a:t>
            </a:r>
            <a:r>
              <a:rPr lang="en-US" sz="1200" dirty="0">
                <a:solidFill>
                  <a:srgbClr val="00B050"/>
                </a:solidFill>
              </a:rPr>
              <a:t> ONE; </a:t>
            </a:r>
            <a:r>
              <a:rPr lang="en-US" sz="1200" i="1" dirty="0">
                <a:solidFill>
                  <a:srgbClr val="00B050"/>
                </a:solidFill>
              </a:rPr>
              <a:t>Myles 2013, Trends in Genetics</a:t>
            </a:r>
            <a:r>
              <a:rPr lang="en-US" sz="1200" dirty="0">
                <a:solidFill>
                  <a:srgbClr val="00B050"/>
                </a:solidFill>
              </a:rPr>
              <a:t>;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https://www.genome.gov/27565109/the-cost-of-sequencing-a-human-genome/</a:t>
            </a:r>
          </a:p>
        </p:txBody>
      </p:sp>
    </p:spTree>
    <p:extLst>
      <p:ext uri="{BB962C8B-B14F-4D97-AF65-F5344CB8AC3E}">
        <p14:creationId xmlns:p14="http://schemas.microsoft.com/office/powerpoint/2010/main" val="38635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16" y="211459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Sequencing-based genotyping pitfalls</a:t>
            </a:r>
          </a:p>
        </p:txBody>
      </p:sp>
      <p:pic>
        <p:nvPicPr>
          <p:cNvPr id="4" name="Picture 2" descr="http://www.cell.com/cms/attachment/2007959819/2030624937/gr1b2.jpg">
            <a:extLst>
              <a:ext uri="{FF2B5EF4-FFF2-40B4-BE49-F238E27FC236}">
                <a16:creationId xmlns:a16="http://schemas.microsoft.com/office/drawing/2014/main" id="{E54FFEC0-ECA7-4CBE-83A1-6E51673E6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88822" y="1891901"/>
            <a:ext cx="6366261" cy="3875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550025" y="1051680"/>
            <a:ext cx="5499355" cy="559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NGS produces vast amount of data with error that is difficult to distinguish from true biological variation (leads to non-existent SNPs.)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Allele and Ascertainment bias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Difficulty in calling heterozygotes in diploids and dosage in polyploids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 lot of missing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000" i="1" dirty="0">
                <a:solidFill>
                  <a:schemeClr val="accent2"/>
                </a:solidFill>
              </a:rPr>
              <a:t>Nonetheless, GBS assay is now commonly used and possibly the future of high-throughput genotyping.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2"/>
                </a:solidFill>
              </a:rPr>
              <a:t>Inexpensive	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2"/>
                </a:solidFill>
              </a:rPr>
              <a:t>High-density markers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2"/>
                </a:solidFill>
              </a:rPr>
              <a:t>Useful for non-model organisms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1846E-8E85-41FD-8DC9-B5EB22391ABF}"/>
              </a:ext>
            </a:extLst>
          </p:cNvPr>
          <p:cNvSpPr/>
          <p:nvPr/>
        </p:nvSpPr>
        <p:spPr>
          <a:xfrm>
            <a:off x="110886" y="6488668"/>
            <a:ext cx="2319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Myles 2013, Trends in Genetics</a:t>
            </a:r>
          </a:p>
        </p:txBody>
      </p:sp>
    </p:spTree>
    <p:extLst>
      <p:ext uri="{BB962C8B-B14F-4D97-AF65-F5344CB8AC3E}">
        <p14:creationId xmlns:p14="http://schemas.microsoft.com/office/powerpoint/2010/main" val="28296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359-EC47-4805-A155-650B2E07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41" y="231713"/>
            <a:ext cx="10515600" cy="8614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Library prep and quality control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5A7ABD-7501-43E7-A14B-DEDBA76B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938" y="1086039"/>
            <a:ext cx="3667909" cy="37602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</a:rPr>
              <a:t>Pre-library prep: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DNA quality check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Enzyme combination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Barcode/adapter design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</a:rPr>
              <a:t>Library prep: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Double digest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Adapter/barcode Ligation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selection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PCR amplification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Illumina sequencing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5DDEA-18F6-4174-888E-8C33FA45B68E}"/>
              </a:ext>
            </a:extLst>
          </p:cNvPr>
          <p:cNvSpPr txBox="1"/>
          <p:nvPr/>
        </p:nvSpPr>
        <p:spPr>
          <a:xfrm>
            <a:off x="1024297" y="1427795"/>
            <a:ext cx="334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egular"/>
              </a:rPr>
              <a:t>Good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Regular"/>
              </a:rPr>
              <a:t>(High Molecular weight DNA)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0ABE2-D75A-4E86-8423-A32BE6C7473A}"/>
              </a:ext>
            </a:extLst>
          </p:cNvPr>
          <p:cNvSpPr txBox="1"/>
          <p:nvPr/>
        </p:nvSpPr>
        <p:spPr>
          <a:xfrm>
            <a:off x="4434933" y="1670216"/>
            <a:ext cx="305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egular"/>
              </a:rPr>
              <a:t>Bad (Smearing)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49053-7B3E-4A79-8129-58F107AAD7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541" y="1000879"/>
            <a:ext cx="7216653" cy="541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1" y="224561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Why multiplex/pooled NGS libraries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386433" y="993406"/>
            <a:ext cx="6502046" cy="19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Multiplex sequencing: large number of individual samples sequenced simultaneously.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Coverage from NGS equipment would be unnecessary for the reduced representation of a single genome (or small genome).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Translates to inexpensive assay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B455-4079-4A5F-848B-87A27CF5C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" r="6339" b="14290"/>
          <a:stretch/>
        </p:blipFill>
        <p:spPr>
          <a:xfrm>
            <a:off x="6703839" y="918333"/>
            <a:ext cx="5175503" cy="2033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D1B09-958E-4996-9958-3D8D80B6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13" y="4158770"/>
            <a:ext cx="4600683" cy="240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62181-A2B3-4BA7-9956-BCBE0A06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5" y="3027279"/>
            <a:ext cx="6507774" cy="3513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50194-03E0-4152-AEDB-BD7497A2A5AC}"/>
              </a:ext>
            </a:extLst>
          </p:cNvPr>
          <p:cNvSpPr/>
          <p:nvPr/>
        </p:nvSpPr>
        <p:spPr>
          <a:xfrm>
            <a:off x="212486" y="6566263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Illumina Inc.</a:t>
            </a:r>
          </a:p>
        </p:txBody>
      </p:sp>
    </p:spTree>
    <p:extLst>
      <p:ext uri="{BB962C8B-B14F-4D97-AF65-F5344CB8AC3E}">
        <p14:creationId xmlns:p14="http://schemas.microsoft.com/office/powerpoint/2010/main" val="102024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21" y="146653"/>
            <a:ext cx="10515600" cy="8402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Considerations for multiplex-sequencing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325622" y="880941"/>
            <a:ext cx="11469336" cy="200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Location of barcodes on the sequence read (problematic if located at proximal ends).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Demultiplexing accuracy.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“Hamming distance” vs. “edit/</a:t>
            </a:r>
            <a:r>
              <a:rPr lang="en-US" sz="2400" dirty="0" err="1">
                <a:solidFill>
                  <a:srgbClr val="00B050"/>
                </a:solidFill>
              </a:rPr>
              <a:t>Levenshtein</a:t>
            </a:r>
            <a:r>
              <a:rPr lang="en-US" sz="2400" dirty="0">
                <a:solidFill>
                  <a:srgbClr val="00B050"/>
                </a:solidFill>
              </a:rPr>
              <a:t> distance”.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Diversity of barcode nucleotide composition.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Variable length barcode to resolve phasing error.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Chimeric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ED9E-BA94-4296-AD84-5893F20ACB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983" y="2482198"/>
            <a:ext cx="8250396" cy="3953227"/>
          </a:xfrm>
          <a:prstGeom prst="rect">
            <a:avLst/>
          </a:prstGeom>
        </p:spPr>
      </p:pic>
      <p:pic>
        <p:nvPicPr>
          <p:cNvPr id="1026" name="Picture 2" descr="Image result for hamming vs edit distance">
            <a:extLst>
              <a:ext uri="{FF2B5EF4-FFF2-40B4-BE49-F238E27FC236}">
                <a16:creationId xmlns:a16="http://schemas.microsoft.com/office/drawing/2014/main" id="{E58C3B47-EA07-4969-87D3-6B54E3C0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2" y="3059347"/>
            <a:ext cx="2696613" cy="32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8B3066-6E9B-4023-86C6-65D405699306}"/>
              </a:ext>
            </a:extLst>
          </p:cNvPr>
          <p:cNvSpPr/>
          <p:nvPr/>
        </p:nvSpPr>
        <p:spPr>
          <a:xfrm>
            <a:off x="212486" y="6566263"/>
            <a:ext cx="3403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rgbClr val="00B050"/>
                </a:solidFill>
              </a:rPr>
              <a:t>Buschmann</a:t>
            </a:r>
            <a:r>
              <a:rPr lang="en-US" sz="1200" i="1" dirty="0">
                <a:solidFill>
                  <a:srgbClr val="00B050"/>
                </a:solidFill>
              </a:rPr>
              <a:t> et al. (2013) BMC Bioinformatics; </a:t>
            </a:r>
          </a:p>
        </p:txBody>
      </p:sp>
    </p:spTree>
    <p:extLst>
      <p:ext uri="{BB962C8B-B14F-4D97-AF65-F5344CB8AC3E}">
        <p14:creationId xmlns:p14="http://schemas.microsoft.com/office/powerpoint/2010/main" val="268065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59A-1296-4CD7-AB6A-CA4B6CF3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1" y="224561"/>
            <a:ext cx="10515600" cy="8402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Illumina sequencing: sources of base calling error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41AE9-95E5-4287-AF1A-9F718F4C608F}"/>
              </a:ext>
            </a:extLst>
          </p:cNvPr>
          <p:cNvSpPr txBox="1">
            <a:spLocks/>
          </p:cNvSpPr>
          <p:nvPr/>
        </p:nvSpPr>
        <p:spPr>
          <a:xfrm>
            <a:off x="361269" y="818886"/>
            <a:ext cx="6144034" cy="407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Phasing error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Lack of diversity at position across samples (typical of A-tailed libraries and digested libraries retaining overhangs)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Unpredictable random errors along entire length of read (as shown in quality scores).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scores seem to be approximations or binned values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QC plots only represent 95% of quality scores, hence, leading to false impression about random errors.</a:t>
            </a:r>
          </a:p>
        </p:txBody>
      </p:sp>
      <p:pic>
        <p:nvPicPr>
          <p:cNvPr id="2050" name="Picture 2" descr="Image result for phasing error illumina">
            <a:extLst>
              <a:ext uri="{FF2B5EF4-FFF2-40B4-BE49-F238E27FC236}">
                <a16:creationId xmlns:a16="http://schemas.microsoft.com/office/drawing/2014/main" id="{78E3FF64-65FD-4AF0-9707-9B41CE42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80" y="850670"/>
            <a:ext cx="4276554" cy="33025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22BFB-88A7-4B7B-9582-12A09EDC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881395" y="4806927"/>
            <a:ext cx="5103782" cy="175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E7201-2516-4ED6-B348-2215AFBDA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91"/>
          <a:stretch/>
        </p:blipFill>
        <p:spPr>
          <a:xfrm>
            <a:off x="7088038" y="4213332"/>
            <a:ext cx="3188076" cy="2471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74FCB0-379C-4B2E-AA78-B799111F08B8}"/>
              </a:ext>
            </a:extLst>
          </p:cNvPr>
          <p:cNvSpPr/>
          <p:nvPr/>
        </p:nvSpPr>
        <p:spPr>
          <a:xfrm>
            <a:off x="212486" y="6566263"/>
            <a:ext cx="902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Illumina Inc; Irina et al. (2017) J. Proteomics </a:t>
            </a:r>
            <a:r>
              <a:rPr lang="en-US" sz="1200" i="1" dirty="0" err="1">
                <a:solidFill>
                  <a:srgbClr val="00B050"/>
                </a:solidFill>
              </a:rPr>
              <a:t>Bioinform</a:t>
            </a:r>
            <a:r>
              <a:rPr lang="en-US" sz="1200" i="1" dirty="0">
                <a:solidFill>
                  <a:srgbClr val="00B050"/>
                </a:solidFill>
              </a:rPr>
              <a:t>.; http://data-science-sequencing.github.io/Spr2016/lectures/lecture3/  </a:t>
            </a:r>
          </a:p>
        </p:txBody>
      </p:sp>
    </p:spTree>
    <p:extLst>
      <p:ext uri="{BB962C8B-B14F-4D97-AF65-F5344CB8AC3E}">
        <p14:creationId xmlns:p14="http://schemas.microsoft.com/office/powerpoint/2010/main" val="76319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36159</TotalTime>
  <Words>799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Regular</vt:lpstr>
      <vt:lpstr>Courier New</vt:lpstr>
      <vt:lpstr>Georgia</vt:lpstr>
      <vt:lpstr>Wingdings</vt:lpstr>
      <vt:lpstr>Office Theme</vt:lpstr>
      <vt:lpstr>Variant Calling (Part 1):   Quality Control and Pre-processing</vt:lpstr>
      <vt:lpstr>Outline</vt:lpstr>
      <vt:lpstr>PowerPoint Presentation</vt:lpstr>
      <vt:lpstr>Introduction: sequencing-based genotyping</vt:lpstr>
      <vt:lpstr>Sequencing-based genotyping pitfalls</vt:lpstr>
      <vt:lpstr>Library prep and quality control</vt:lpstr>
      <vt:lpstr>Why multiplex/pooled NGS libraries</vt:lpstr>
      <vt:lpstr>Considerations for multiplex-sequencing </vt:lpstr>
      <vt:lpstr>Illumina sequencing: sources of base calling error</vt:lpstr>
      <vt:lpstr>Removing PCR/optical duplicates</vt:lpstr>
      <vt:lpstr>Base calling and quality scores</vt:lpstr>
      <vt:lpstr>Re-calibration of per-base quality scores</vt:lpstr>
      <vt:lpstr>Error filtering: Forward Read</vt:lpstr>
      <vt:lpstr>Error filtering : Reverse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Mapping and High-Density Genotyping</dc:title>
  <dc:creator>Bode Olukolu</dc:creator>
  <cp:lastModifiedBy>Bode Olukolu</cp:lastModifiedBy>
  <cp:revision>116</cp:revision>
  <dcterms:created xsi:type="dcterms:W3CDTF">2018-10-03T17:09:26Z</dcterms:created>
  <dcterms:modified xsi:type="dcterms:W3CDTF">2018-11-05T14:18:04Z</dcterms:modified>
</cp:coreProperties>
</file>