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B89C9-1518-4F38-B407-7E2DDFC469C0}" type="datetimeFigureOut">
              <a:rPr lang="en-US" smtClean="0"/>
              <a:t>10/13/2023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6EA71-1665-43DE-97A7-9BBF1AA4B4AB}" type="slidenum">
              <a:rPr lang="en-US" smtClean="0"/>
              <a:t>‹#›</a:t>
            </a:fld>
            <a:endParaRPr lang="en-US"/>
          </a:p>
        </p:txBody>
      </p:sp>
    </p:spTree>
    <p:extLst>
      <p:ext uri="{BB962C8B-B14F-4D97-AF65-F5344CB8AC3E}">
        <p14:creationId xmlns:p14="http://schemas.microsoft.com/office/powerpoint/2010/main" val="4145766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39A7387-ED84-4B6A-BF72-65F7960D5AE8}" type="datetimeFigureOut">
              <a:rPr lang="en-US" smtClean="0"/>
              <a:t>10/13/2023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8753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A7387-ED84-4B6A-BF72-65F7960D5AE8}"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2288604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39A7387-ED84-4B6A-BF72-65F7960D5AE8}"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1400033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39A7387-ED84-4B6A-BF72-65F7960D5AE8}"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1691593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A7387-ED84-4B6A-BF72-65F7960D5AE8}"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151358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39A7387-ED84-4B6A-BF72-65F7960D5AE8}" type="datetimeFigureOut">
              <a:rPr lang="en-US" smtClean="0"/>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1386217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39A7387-ED84-4B6A-BF72-65F7960D5AE8}" type="datetimeFigureOut">
              <a:rPr lang="en-US" smtClean="0"/>
              <a:t>10/13/2023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2913422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39A7387-ED84-4B6A-BF72-65F7960D5AE8}"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1470921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39A7387-ED84-4B6A-BF72-65F7960D5AE8}"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48242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A7387-ED84-4B6A-BF72-65F7960D5AE8}"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298695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A7387-ED84-4B6A-BF72-65F7960D5AE8}"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197778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9A7387-ED84-4B6A-BF72-65F7960D5AE8}"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288534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9A7387-ED84-4B6A-BF72-65F7960D5AE8}" type="datetimeFigureOut">
              <a:rPr lang="en-US" smtClean="0"/>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18911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9A7387-ED84-4B6A-BF72-65F7960D5AE8}" type="datetimeFigureOut">
              <a:rPr lang="en-US" smtClean="0"/>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93089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A7387-ED84-4B6A-BF72-65F7960D5AE8}" type="datetimeFigureOut">
              <a:rPr lang="en-US" smtClean="0"/>
              <a:t>10/13/2023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128354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A7387-ED84-4B6A-BF72-65F7960D5AE8}"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717564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A7387-ED84-4B6A-BF72-65F7960D5AE8}" type="datetimeFigureOut">
              <a:rPr lang="en-US" smtClean="0"/>
              <a:t>10/13/2023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1EAD6F-2481-474F-945A-969A5B618EE5}" type="slidenum">
              <a:rPr lang="en-US" smtClean="0"/>
              <a:t>‹#›</a:t>
            </a:fld>
            <a:endParaRPr lang="en-US"/>
          </a:p>
        </p:txBody>
      </p:sp>
    </p:spTree>
    <p:extLst>
      <p:ext uri="{BB962C8B-B14F-4D97-AF65-F5344CB8AC3E}">
        <p14:creationId xmlns:p14="http://schemas.microsoft.com/office/powerpoint/2010/main" val="305100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39A7387-ED84-4B6A-BF72-65F7960D5AE8}" type="datetimeFigureOut">
              <a:rPr lang="en-US" smtClean="0"/>
              <a:t>10/13/2023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F1EAD6F-2481-474F-945A-969A5B618EE5}" type="slidenum">
              <a:rPr lang="en-US" smtClean="0"/>
              <a:t>‹#›</a:t>
            </a:fld>
            <a:endParaRPr lang="en-US"/>
          </a:p>
        </p:txBody>
      </p:sp>
    </p:spTree>
    <p:extLst>
      <p:ext uri="{BB962C8B-B14F-4D97-AF65-F5344CB8AC3E}">
        <p14:creationId xmlns:p14="http://schemas.microsoft.com/office/powerpoint/2010/main" val="943052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862F-C875-371E-C8FB-7A53CB254E8F}"/>
              </a:ext>
            </a:extLst>
          </p:cNvPr>
          <p:cNvSpPr>
            <a:spLocks noGrp="1"/>
          </p:cNvSpPr>
          <p:nvPr>
            <p:ph type="ctrTitle"/>
          </p:nvPr>
        </p:nvSpPr>
        <p:spPr>
          <a:xfrm>
            <a:off x="1332409" y="40834"/>
            <a:ext cx="9309463" cy="2664823"/>
          </a:xfrm>
        </p:spPr>
        <p:txBody>
          <a:bodyPr>
            <a:normAutofit/>
          </a:bodyPr>
          <a:lstStyle/>
          <a:p>
            <a:pPr algn="ctr"/>
            <a:r>
              <a:rPr lang="en-US" sz="2800" dirty="0">
                <a:latin typeface="Times New Roman" panose="02020603050405020304" pitchFamily="18" charset="0"/>
                <a:cs typeface="Times New Roman" panose="02020603050405020304" pitchFamily="18" charset="0"/>
              </a:rPr>
              <a:t>A Project Presentation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On </a:t>
            </a:r>
            <a:br>
              <a:rPr lang="en-US" sz="28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Development of  “NepEducation” website</a:t>
            </a:r>
          </a:p>
        </p:txBody>
      </p:sp>
      <p:sp>
        <p:nvSpPr>
          <p:cNvPr id="3" name="Subtitle 2">
            <a:extLst>
              <a:ext uri="{FF2B5EF4-FFF2-40B4-BE49-F238E27FC236}">
                <a16:creationId xmlns:a16="http://schemas.microsoft.com/office/drawing/2014/main" id="{B5C3AC49-9BD7-C9CE-A614-7E97943A4666}"/>
              </a:ext>
            </a:extLst>
          </p:cNvPr>
          <p:cNvSpPr>
            <a:spLocks noGrp="1"/>
          </p:cNvSpPr>
          <p:nvPr>
            <p:ph type="subTitle" idx="1"/>
          </p:nvPr>
        </p:nvSpPr>
        <p:spPr>
          <a:xfrm>
            <a:off x="1881051" y="4407581"/>
            <a:ext cx="10040983" cy="2450419"/>
          </a:xfrm>
        </p:spPr>
        <p:txBody>
          <a:bodyPr>
            <a:normAutofit/>
          </a:bodyPr>
          <a:lstStyle/>
          <a:p>
            <a:pPr lvl="8"/>
            <a:r>
              <a:rPr lang="en-US" sz="2400" dirty="0">
                <a:latin typeface="Times New Roman" panose="02020603050405020304" pitchFamily="18" charset="0"/>
                <a:cs typeface="Times New Roman" panose="02020603050405020304" pitchFamily="18" charset="0"/>
              </a:rPr>
              <a:t>By:-</a:t>
            </a:r>
          </a:p>
          <a:p>
            <a:pPr lvl="8"/>
            <a:r>
              <a:rPr lang="en-US" sz="2400" dirty="0">
                <a:latin typeface="Times New Roman" panose="02020603050405020304" pitchFamily="18" charset="0"/>
                <a:cs typeface="Times New Roman" panose="02020603050405020304" pitchFamily="18" charset="0"/>
              </a:rPr>
              <a:t>Subash Singh Dhami</a:t>
            </a:r>
          </a:p>
          <a:p>
            <a:pPr lvl="8"/>
            <a:r>
              <a:rPr lang="en-US" sz="2400" dirty="0">
                <a:latin typeface="Times New Roman" panose="02020603050405020304" pitchFamily="18" charset="0"/>
                <a:cs typeface="Times New Roman" panose="02020603050405020304" pitchFamily="18" charset="0"/>
              </a:rPr>
              <a:t>Department of Software Engineering</a:t>
            </a:r>
          </a:p>
        </p:txBody>
      </p:sp>
      <p:sp>
        <p:nvSpPr>
          <p:cNvPr id="7" name="Rectangle 6">
            <a:extLst>
              <a:ext uri="{FF2B5EF4-FFF2-40B4-BE49-F238E27FC236}">
                <a16:creationId xmlns:a16="http://schemas.microsoft.com/office/drawing/2014/main" id="{42443C56-050A-EBD2-0A02-193729BCFF71}"/>
              </a:ext>
            </a:extLst>
          </p:cNvPr>
          <p:cNvSpPr/>
          <p:nvPr/>
        </p:nvSpPr>
        <p:spPr>
          <a:xfrm>
            <a:off x="1053735" y="3094954"/>
            <a:ext cx="5248553"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NepEducation </a:t>
            </a:r>
          </a:p>
        </p:txBody>
      </p:sp>
      <p:sp>
        <p:nvSpPr>
          <p:cNvPr id="9" name="Rectangle 8">
            <a:extLst>
              <a:ext uri="{FF2B5EF4-FFF2-40B4-BE49-F238E27FC236}">
                <a16:creationId xmlns:a16="http://schemas.microsoft.com/office/drawing/2014/main" id="{27DB150E-4071-8730-4AAA-0E462186F750}"/>
              </a:ext>
            </a:extLst>
          </p:cNvPr>
          <p:cNvSpPr/>
          <p:nvPr/>
        </p:nvSpPr>
        <p:spPr>
          <a:xfrm>
            <a:off x="-232954" y="3920545"/>
            <a:ext cx="10245633" cy="584775"/>
          </a:xfrm>
          <a:prstGeom prst="rect">
            <a:avLst/>
          </a:prstGeom>
          <a:noFill/>
        </p:spPr>
        <p:txBody>
          <a:bodyPr wrap="squar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Where learning and courses converse  </a:t>
            </a:r>
          </a:p>
        </p:txBody>
      </p:sp>
    </p:spTree>
    <p:extLst>
      <p:ext uri="{BB962C8B-B14F-4D97-AF65-F5344CB8AC3E}">
        <p14:creationId xmlns:p14="http://schemas.microsoft.com/office/powerpoint/2010/main" val="321754623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3CC3-C342-90FE-64DD-34826D9C2DDF}"/>
              </a:ext>
            </a:extLst>
          </p:cNvPr>
          <p:cNvSpPr>
            <a:spLocks noGrp="1"/>
          </p:cNvSpPr>
          <p:nvPr>
            <p:ph type="ctrTitle"/>
          </p:nvPr>
        </p:nvSpPr>
        <p:spPr>
          <a:xfrm>
            <a:off x="1154955" y="1631886"/>
            <a:ext cx="8825658" cy="1329267"/>
          </a:xfrm>
        </p:spPr>
        <p:txBody>
          <a:bodyPr/>
          <a:lstStyle/>
          <a:p>
            <a:r>
              <a:rPr lang="en-US" dirty="0"/>
              <a:t>Conclusion</a:t>
            </a:r>
          </a:p>
        </p:txBody>
      </p:sp>
      <p:sp>
        <p:nvSpPr>
          <p:cNvPr id="3" name="Subtitle 2">
            <a:extLst>
              <a:ext uri="{FF2B5EF4-FFF2-40B4-BE49-F238E27FC236}">
                <a16:creationId xmlns:a16="http://schemas.microsoft.com/office/drawing/2014/main" id="{9C0B1C3A-33EA-5D1B-DD34-F97FD6EC7EF6}"/>
              </a:ext>
            </a:extLst>
          </p:cNvPr>
          <p:cNvSpPr>
            <a:spLocks noGrp="1"/>
          </p:cNvSpPr>
          <p:nvPr>
            <p:ph type="subTitle" idx="1"/>
          </p:nvPr>
        </p:nvSpPr>
        <p:spPr>
          <a:xfrm>
            <a:off x="1250748" y="3429000"/>
            <a:ext cx="10000725" cy="2170611"/>
          </a:xfrm>
        </p:spPr>
        <p:txBody>
          <a:bodyPr>
            <a:normAutofit/>
          </a:bodyPr>
          <a:lstStyle/>
          <a:p>
            <a:r>
              <a:rPr lang="en-US" sz="2400" b="0" i="0" cap="none" dirty="0">
                <a:solidFill>
                  <a:srgbClr val="D1D5DB"/>
                </a:solidFill>
                <a:effectLst/>
                <a:latin typeface="+mj-lt"/>
              </a:rPr>
              <a:t>In conclusion, the </a:t>
            </a:r>
            <a:r>
              <a:rPr lang="en-US" sz="2400" cap="none" dirty="0">
                <a:solidFill>
                  <a:srgbClr val="D1D5DB"/>
                </a:solidFill>
                <a:latin typeface="+mj-lt"/>
              </a:rPr>
              <a:t>N</a:t>
            </a:r>
            <a:r>
              <a:rPr lang="en-US" sz="2400" b="0" i="0" cap="none" dirty="0">
                <a:solidFill>
                  <a:srgbClr val="D1D5DB"/>
                </a:solidFill>
                <a:effectLst/>
                <a:latin typeface="+mj-lt"/>
              </a:rPr>
              <a:t>epEducation website stands as a beacon of accessible education, bridging gaps and fostering growth. As we embark on this journey, we envision a future where knowledge knows no limits, and learners thrive in a dynamic digital landscape.</a:t>
            </a:r>
            <a:endParaRPr lang="en-US" sz="2400" cap="none" dirty="0">
              <a:latin typeface="+mj-lt"/>
            </a:endParaRPr>
          </a:p>
        </p:txBody>
      </p:sp>
    </p:spTree>
    <p:extLst>
      <p:ext uri="{BB962C8B-B14F-4D97-AF65-F5344CB8AC3E}">
        <p14:creationId xmlns:p14="http://schemas.microsoft.com/office/powerpoint/2010/main" val="3147618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4941FAF-21C9-44DE-2165-E2C379713021}"/>
              </a:ext>
            </a:extLst>
          </p:cNvPr>
          <p:cNvSpPr>
            <a:spLocks noGrp="1"/>
          </p:cNvSpPr>
          <p:nvPr>
            <p:ph type="subTitle" idx="1"/>
          </p:nvPr>
        </p:nvSpPr>
        <p:spPr>
          <a:xfrm>
            <a:off x="1575956" y="1558835"/>
            <a:ext cx="9040087" cy="4167051"/>
          </a:xfrm>
        </p:spPr>
        <p:txBody>
          <a:bodyPr>
            <a:normAutofit/>
          </a:bodyPr>
          <a:lstStyle/>
          <a:p>
            <a:pPr algn="ctr"/>
            <a:r>
              <a:rPr lang="en-US" sz="2800" b="0" i="0" cap="none" dirty="0">
                <a:solidFill>
                  <a:srgbClr val="D1D5DB"/>
                </a:solidFill>
                <a:effectLst/>
                <a:latin typeface="+mj-lt"/>
              </a:rPr>
              <a:t> </a:t>
            </a:r>
            <a:r>
              <a:rPr lang="en-US" sz="2800" b="1" i="0" cap="none" dirty="0">
                <a:solidFill>
                  <a:srgbClr val="D1D5DB"/>
                </a:solidFill>
                <a:effectLst/>
                <a:latin typeface="+mj-lt"/>
              </a:rPr>
              <a:t>Thank you</a:t>
            </a:r>
            <a:r>
              <a:rPr lang="en-US" sz="2800" b="0" i="0" cap="none" dirty="0">
                <a:solidFill>
                  <a:srgbClr val="D1D5DB"/>
                </a:solidFill>
                <a:effectLst/>
                <a:latin typeface="+mj-lt"/>
              </a:rPr>
              <a:t> !</a:t>
            </a:r>
          </a:p>
          <a:p>
            <a:pPr algn="l"/>
            <a:r>
              <a:rPr lang="en-US" sz="2800" cap="none" dirty="0">
                <a:solidFill>
                  <a:srgbClr val="D1D5DB"/>
                </a:solidFill>
                <a:latin typeface="+mj-lt"/>
              </a:rPr>
              <a:t>I</a:t>
            </a:r>
            <a:r>
              <a:rPr lang="en-US" sz="2800" b="0" i="0" cap="none" dirty="0">
                <a:solidFill>
                  <a:srgbClr val="D1D5DB"/>
                </a:solidFill>
                <a:effectLst/>
                <a:latin typeface="+mj-lt"/>
              </a:rPr>
              <a:t> extend my heartfelt gratitude for your time and attention. </a:t>
            </a:r>
            <a:endParaRPr lang="en-US" sz="2800" cap="none" dirty="0">
              <a:solidFill>
                <a:srgbClr val="D1D5DB"/>
              </a:solidFill>
              <a:latin typeface="+mj-lt"/>
            </a:endParaRPr>
          </a:p>
          <a:p>
            <a:pPr algn="l"/>
            <a:r>
              <a:rPr lang="en-US" sz="2800" b="0" i="0" cap="none" dirty="0">
                <a:solidFill>
                  <a:srgbClr val="D1D5DB"/>
                </a:solidFill>
                <a:effectLst/>
                <a:latin typeface="+mj-lt"/>
              </a:rPr>
              <a:t>Your support propels me toward a future of empowered learning.</a:t>
            </a:r>
          </a:p>
          <a:p>
            <a:pPr algn="l"/>
            <a:r>
              <a:rPr lang="en-US" sz="2800" b="0" i="0" cap="none" dirty="0">
                <a:solidFill>
                  <a:srgbClr val="D1D5DB"/>
                </a:solidFill>
                <a:effectLst/>
                <a:latin typeface="+mj-lt"/>
              </a:rPr>
              <a:t> </a:t>
            </a:r>
            <a:endParaRPr lang="en-US" dirty="0"/>
          </a:p>
        </p:txBody>
      </p:sp>
    </p:spTree>
    <p:extLst>
      <p:ext uri="{BB962C8B-B14F-4D97-AF65-F5344CB8AC3E}">
        <p14:creationId xmlns:p14="http://schemas.microsoft.com/office/powerpoint/2010/main" val="3052962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D6C62-37F1-DD54-5299-98A126C96600}"/>
              </a:ext>
            </a:extLst>
          </p:cNvPr>
          <p:cNvSpPr>
            <a:spLocks noGrp="1"/>
          </p:cNvSpPr>
          <p:nvPr>
            <p:ph type="title"/>
          </p:nvPr>
        </p:nvSpPr>
        <p:spPr/>
        <p:txBody>
          <a:bodyPr/>
          <a:lstStyle/>
          <a:p>
            <a:r>
              <a:rPr lang="en-US" dirty="0"/>
              <a:t>Table of Contents </a:t>
            </a:r>
          </a:p>
        </p:txBody>
      </p:sp>
      <p:sp>
        <p:nvSpPr>
          <p:cNvPr id="4" name="TextBox 3">
            <a:extLst>
              <a:ext uri="{FF2B5EF4-FFF2-40B4-BE49-F238E27FC236}">
                <a16:creationId xmlns:a16="http://schemas.microsoft.com/office/drawing/2014/main" id="{44548AA4-03C4-E711-C3E0-EA3989C7CE94}"/>
              </a:ext>
            </a:extLst>
          </p:cNvPr>
          <p:cNvSpPr txBox="1"/>
          <p:nvPr/>
        </p:nvSpPr>
        <p:spPr>
          <a:xfrm>
            <a:off x="670560" y="2377440"/>
            <a:ext cx="11112137" cy="403187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1. Introduction</a:t>
            </a:r>
          </a:p>
          <a:p>
            <a:r>
              <a:rPr lang="en-US" sz="3200" dirty="0">
                <a:latin typeface="Times New Roman" panose="02020603050405020304" pitchFamily="18" charset="0"/>
                <a:cs typeface="Times New Roman" panose="02020603050405020304" pitchFamily="18" charset="0"/>
              </a:rPr>
              <a:t>2. Objective</a:t>
            </a:r>
          </a:p>
          <a:p>
            <a:r>
              <a:rPr lang="en-US" sz="3200" dirty="0">
                <a:latin typeface="Times New Roman" panose="02020603050405020304" pitchFamily="18" charset="0"/>
                <a:cs typeface="Times New Roman" panose="02020603050405020304" pitchFamily="18" charset="0"/>
              </a:rPr>
              <a:t>3. Problem Statement</a:t>
            </a:r>
          </a:p>
          <a:p>
            <a:r>
              <a:rPr lang="en-US" sz="3200" dirty="0">
                <a:latin typeface="Times New Roman" panose="02020603050405020304" pitchFamily="18" charset="0"/>
                <a:cs typeface="Times New Roman" panose="02020603050405020304" pitchFamily="18" charset="0"/>
              </a:rPr>
              <a:t>4. Solution</a:t>
            </a:r>
          </a:p>
          <a:p>
            <a:r>
              <a:rPr lang="en-US" sz="3200" dirty="0">
                <a:latin typeface="Times New Roman" panose="02020603050405020304" pitchFamily="18" charset="0"/>
                <a:cs typeface="Times New Roman" panose="02020603050405020304" pitchFamily="18" charset="0"/>
              </a:rPr>
              <a:t>5. Features</a:t>
            </a:r>
          </a:p>
          <a:p>
            <a:r>
              <a:rPr lang="en-US" sz="3200" dirty="0">
                <a:latin typeface="Times New Roman" panose="02020603050405020304" pitchFamily="18" charset="0"/>
                <a:cs typeface="Times New Roman" panose="02020603050405020304" pitchFamily="18" charset="0"/>
              </a:rPr>
              <a:t>6. Development Tools</a:t>
            </a:r>
          </a:p>
          <a:p>
            <a:r>
              <a:rPr lang="en-US" sz="3200" dirty="0">
                <a:latin typeface="Times New Roman" panose="02020603050405020304" pitchFamily="18" charset="0"/>
                <a:cs typeface="Times New Roman" panose="02020603050405020304" pitchFamily="18" charset="0"/>
              </a:rPr>
              <a:t>7. Future Scope</a:t>
            </a:r>
          </a:p>
          <a:p>
            <a:r>
              <a:rPr lang="en-US" sz="3200" dirty="0">
                <a:latin typeface="Times New Roman" panose="02020603050405020304" pitchFamily="18" charset="0"/>
                <a:cs typeface="Times New Roman" panose="02020603050405020304" pitchFamily="18" charset="0"/>
              </a:rPr>
              <a:t>8. Conclusion</a:t>
            </a:r>
          </a:p>
        </p:txBody>
      </p:sp>
    </p:spTree>
    <p:extLst>
      <p:ext uri="{BB962C8B-B14F-4D97-AF65-F5344CB8AC3E}">
        <p14:creationId xmlns:p14="http://schemas.microsoft.com/office/powerpoint/2010/main" val="354717105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FCB3-7232-0542-979C-693C82AF4E3E}"/>
              </a:ext>
            </a:extLst>
          </p:cNvPr>
          <p:cNvSpPr>
            <a:spLocks noGrp="1"/>
          </p:cNvSpPr>
          <p:nvPr>
            <p:ph type="title"/>
          </p:nvPr>
        </p:nvSpPr>
        <p:spPr/>
        <p:txBody>
          <a:bodyPr/>
          <a:lstStyle/>
          <a:p>
            <a:r>
              <a:rPr lang="en-US" dirty="0"/>
              <a:t>1.Introduction</a:t>
            </a:r>
          </a:p>
        </p:txBody>
      </p:sp>
      <p:sp>
        <p:nvSpPr>
          <p:cNvPr id="3" name="TextBox 2">
            <a:extLst>
              <a:ext uri="{FF2B5EF4-FFF2-40B4-BE49-F238E27FC236}">
                <a16:creationId xmlns:a16="http://schemas.microsoft.com/office/drawing/2014/main" id="{B273A569-6E86-518B-330D-C9336A29F547}"/>
              </a:ext>
            </a:extLst>
          </p:cNvPr>
          <p:cNvSpPr txBox="1"/>
          <p:nvPr/>
        </p:nvSpPr>
        <p:spPr>
          <a:xfrm>
            <a:off x="923109" y="2481943"/>
            <a:ext cx="10424160" cy="3693319"/>
          </a:xfrm>
          <a:prstGeom prst="rect">
            <a:avLst/>
          </a:prstGeom>
          <a:noFill/>
        </p:spPr>
        <p:txBody>
          <a:bodyPr wrap="square" rtlCol="0">
            <a:spAutoFit/>
          </a:bodyPr>
          <a:lstStyle/>
          <a:p>
            <a:endParaRPr lang="en-US" dirty="0"/>
          </a:p>
          <a:p>
            <a:r>
              <a:rPr lang="en-US" b="1" dirty="0"/>
              <a:t>Unlock Your Potential in the Digital World</a:t>
            </a:r>
          </a:p>
          <a:p>
            <a:endParaRPr lang="en-US" dirty="0"/>
          </a:p>
          <a:p>
            <a:r>
              <a:rPr lang="en-US" dirty="0"/>
              <a:t>Welcome to NepEducation, the digital platform that opens the doors to a world of knowledge, skills, and possibilities. In an era where continuous learning is essential, we're here to equip you with the tools you need to excel in the fields of web development, digital marketing, and data science.</a:t>
            </a:r>
          </a:p>
          <a:p>
            <a:r>
              <a:rPr lang="en-US" dirty="0"/>
              <a:t>Your Learning Journey Awaits </a:t>
            </a:r>
          </a:p>
          <a:p>
            <a:r>
              <a:rPr lang="en-US" dirty="0"/>
              <a:t>Are you ready to:</a:t>
            </a:r>
          </a:p>
          <a:p>
            <a:r>
              <a:rPr lang="en-US" dirty="0"/>
              <a:t>-  Master Web Development</a:t>
            </a:r>
          </a:p>
          <a:p>
            <a:r>
              <a:rPr lang="en-US" dirty="0"/>
              <a:t>-  Conquer Digital Marketing</a:t>
            </a:r>
          </a:p>
          <a:p>
            <a:r>
              <a:rPr lang="en-US" dirty="0"/>
              <a:t>-  Explore Data Science</a:t>
            </a:r>
          </a:p>
          <a:p>
            <a:r>
              <a:rPr lang="en-US" dirty="0"/>
              <a:t>And many more</a:t>
            </a:r>
          </a:p>
        </p:txBody>
      </p:sp>
    </p:spTree>
    <p:extLst>
      <p:ext uri="{BB962C8B-B14F-4D97-AF65-F5344CB8AC3E}">
        <p14:creationId xmlns:p14="http://schemas.microsoft.com/office/powerpoint/2010/main" val="184791246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4D24-5E28-7D2A-CA0F-D26E3D9091C3}"/>
              </a:ext>
            </a:extLst>
          </p:cNvPr>
          <p:cNvSpPr>
            <a:spLocks noGrp="1"/>
          </p:cNvSpPr>
          <p:nvPr>
            <p:ph type="title"/>
          </p:nvPr>
        </p:nvSpPr>
        <p:spPr/>
        <p:txBody>
          <a:bodyPr/>
          <a:lstStyle/>
          <a:p>
            <a:r>
              <a:rPr lang="en-US" dirty="0"/>
              <a:t>Objectives</a:t>
            </a:r>
          </a:p>
        </p:txBody>
      </p:sp>
      <p:sp>
        <p:nvSpPr>
          <p:cNvPr id="3" name="TextBox 2">
            <a:extLst>
              <a:ext uri="{FF2B5EF4-FFF2-40B4-BE49-F238E27FC236}">
                <a16:creationId xmlns:a16="http://schemas.microsoft.com/office/drawing/2014/main" id="{6F80B335-F32F-198F-969A-BAD2C1606EF1}"/>
              </a:ext>
            </a:extLst>
          </p:cNvPr>
          <p:cNvSpPr txBox="1"/>
          <p:nvPr/>
        </p:nvSpPr>
        <p:spPr>
          <a:xfrm>
            <a:off x="801189" y="2386148"/>
            <a:ext cx="11120845" cy="1843069"/>
          </a:xfrm>
          <a:prstGeom prst="rect">
            <a:avLst/>
          </a:prstGeom>
          <a:noFill/>
        </p:spPr>
        <p:txBody>
          <a:bodyPr wrap="square" rtlCol="0">
            <a:spAutoFit/>
          </a:bodyPr>
          <a:lstStyle/>
          <a:p>
            <a:pPr algn="l">
              <a:lnSpc>
                <a:spcPct val="150000"/>
              </a:lnSpc>
              <a:buFont typeface="+mj-lt"/>
              <a:buAutoNum type="arabicPeriod"/>
            </a:pPr>
            <a:r>
              <a:rPr lang="en-US" sz="2000" b="1" i="0" dirty="0">
                <a:effectLst/>
                <a:latin typeface="+mj-lt"/>
                <a:cs typeface="Times New Roman" panose="02020603050405020304" pitchFamily="18" charset="0"/>
              </a:rPr>
              <a:t>Course Accessibility:</a:t>
            </a:r>
            <a:r>
              <a:rPr lang="en-US" sz="2000" b="0" i="0" dirty="0">
                <a:effectLst/>
                <a:latin typeface="+mj-lt"/>
                <a:cs typeface="Times New Roman" panose="02020603050405020304" pitchFamily="18" charset="0"/>
              </a:rPr>
              <a:t> Enable seamless exploration and enrollment in diverse courses.</a:t>
            </a:r>
          </a:p>
          <a:p>
            <a:pPr algn="l">
              <a:lnSpc>
                <a:spcPct val="150000"/>
              </a:lnSpc>
              <a:buFont typeface="+mj-lt"/>
              <a:buAutoNum type="arabicPeriod"/>
            </a:pPr>
            <a:r>
              <a:rPr lang="en-US" sz="2000" b="1" i="0" dirty="0">
                <a:effectLst/>
                <a:latin typeface="+mj-lt"/>
                <a:cs typeface="Times New Roman" panose="02020603050405020304" pitchFamily="18" charset="0"/>
              </a:rPr>
              <a:t>Engagement Enhancement:</a:t>
            </a:r>
            <a:r>
              <a:rPr lang="en-US" sz="2000" b="0" i="0" dirty="0">
                <a:effectLst/>
                <a:latin typeface="+mj-lt"/>
                <a:cs typeface="Times New Roman" panose="02020603050405020304" pitchFamily="18" charset="0"/>
              </a:rPr>
              <a:t> Implement interactive tools to foster active participation.</a:t>
            </a:r>
          </a:p>
          <a:p>
            <a:pPr algn="l">
              <a:lnSpc>
                <a:spcPct val="150000"/>
              </a:lnSpc>
              <a:buFont typeface="+mj-lt"/>
              <a:buAutoNum type="arabicPeriod"/>
            </a:pPr>
            <a:r>
              <a:rPr lang="en-US" sz="2000" b="1" i="0" dirty="0">
                <a:effectLst/>
                <a:latin typeface="+mj-lt"/>
                <a:cs typeface="Times New Roman" panose="02020603050405020304" pitchFamily="18" charset="0"/>
              </a:rPr>
              <a:t>Optimized Performance:</a:t>
            </a:r>
            <a:r>
              <a:rPr lang="en-US" sz="2000" b="0" i="0" dirty="0">
                <a:effectLst/>
                <a:latin typeface="+mj-lt"/>
                <a:cs typeface="Times New Roman" panose="02020603050405020304" pitchFamily="18" charset="0"/>
              </a:rPr>
              <a:t> Deliver a fast and reliable website experience.</a:t>
            </a:r>
          </a:p>
          <a:p>
            <a:pPr algn="l">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629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0E6F-DF64-193D-6B7F-21A0E9D298C2}"/>
              </a:ext>
            </a:extLst>
          </p:cNvPr>
          <p:cNvSpPr>
            <a:spLocks noGrp="1"/>
          </p:cNvSpPr>
          <p:nvPr>
            <p:ph type="title"/>
          </p:nvPr>
        </p:nvSpPr>
        <p:spPr/>
        <p:txBody>
          <a:bodyPr/>
          <a:lstStyle/>
          <a:p>
            <a:r>
              <a:rPr lang="en-US" dirty="0"/>
              <a:t>Problem Statement</a:t>
            </a:r>
          </a:p>
        </p:txBody>
      </p:sp>
      <p:sp>
        <p:nvSpPr>
          <p:cNvPr id="3" name="TextBox 2">
            <a:extLst>
              <a:ext uri="{FF2B5EF4-FFF2-40B4-BE49-F238E27FC236}">
                <a16:creationId xmlns:a16="http://schemas.microsoft.com/office/drawing/2014/main" id="{8BD65637-960F-824A-AA32-77F2B7F6976D}"/>
              </a:ext>
            </a:extLst>
          </p:cNvPr>
          <p:cNvSpPr txBox="1"/>
          <p:nvPr/>
        </p:nvSpPr>
        <p:spPr>
          <a:xfrm>
            <a:off x="1154954" y="2124891"/>
            <a:ext cx="10331652" cy="3265253"/>
          </a:xfrm>
          <a:prstGeom prst="rect">
            <a:avLst/>
          </a:prstGeom>
          <a:noFill/>
        </p:spPr>
        <p:txBody>
          <a:bodyPr wrap="square" rtlCol="0">
            <a:spAutoFit/>
          </a:bodyPr>
          <a:lstStyle/>
          <a:p>
            <a:pPr algn="l">
              <a:lnSpc>
                <a:spcPct val="150000"/>
              </a:lnSpc>
              <a:buFont typeface="+mj-lt"/>
              <a:buAutoNum type="arabicPeriod"/>
            </a:pPr>
            <a:r>
              <a:rPr lang="en-US" sz="2000" b="1" i="0" dirty="0">
                <a:effectLst/>
                <a:latin typeface="+mj-lt"/>
              </a:rPr>
              <a:t>Limited Access to Quality Education:</a:t>
            </a:r>
            <a:r>
              <a:rPr lang="en-US" sz="2000" b="0" i="0" dirty="0">
                <a:effectLst/>
                <a:latin typeface="+mj-lt"/>
              </a:rPr>
              <a:t> Traditional education struggles to meet the demands of modern learners.</a:t>
            </a:r>
          </a:p>
          <a:p>
            <a:pPr algn="l">
              <a:lnSpc>
                <a:spcPct val="150000"/>
              </a:lnSpc>
              <a:buFont typeface="+mj-lt"/>
              <a:buAutoNum type="arabicPeriod"/>
            </a:pPr>
            <a:r>
              <a:rPr lang="en-US" sz="2000" b="1" i="0" dirty="0">
                <a:effectLst/>
                <a:latin typeface="+mj-lt"/>
              </a:rPr>
              <a:t>Geographical Constraints:</a:t>
            </a:r>
            <a:r>
              <a:rPr lang="en-US" sz="2000" b="0" i="0" dirty="0">
                <a:effectLst/>
                <a:latin typeface="+mj-lt"/>
              </a:rPr>
              <a:t> Many learners are hindered by geographical limitations.</a:t>
            </a:r>
          </a:p>
          <a:p>
            <a:pPr algn="l">
              <a:lnSpc>
                <a:spcPct val="150000"/>
              </a:lnSpc>
              <a:buFont typeface="+mj-lt"/>
              <a:buAutoNum type="arabicPeriod"/>
            </a:pPr>
            <a:r>
              <a:rPr lang="en-US" sz="2000" b="1" i="0" dirty="0">
                <a:effectLst/>
                <a:latin typeface="+mj-lt"/>
              </a:rPr>
              <a:t>Lack of Interactive Learning:</a:t>
            </a:r>
            <a:r>
              <a:rPr lang="en-US" sz="2000" b="0" i="0" dirty="0">
                <a:effectLst/>
                <a:latin typeface="+mj-lt"/>
              </a:rPr>
              <a:t> Traditional methods often lack interactivity, practical skills </a:t>
            </a:r>
          </a:p>
          <a:p>
            <a:pPr algn="l">
              <a:lnSpc>
                <a:spcPct val="150000"/>
              </a:lnSpc>
              <a:buFont typeface="+mj-lt"/>
              <a:buAutoNum type="arabicPeriod"/>
            </a:pPr>
            <a:r>
              <a:rPr lang="en-US" sz="2000" b="1" i="0" dirty="0">
                <a:effectLst/>
                <a:latin typeface="+mj-lt"/>
              </a:rPr>
              <a:t>Financial Barriers:</a:t>
            </a:r>
            <a:r>
              <a:rPr lang="en-US" sz="2000" b="0" i="0" dirty="0">
                <a:effectLst/>
                <a:latin typeface="+mj-lt"/>
              </a:rPr>
              <a:t> Lack of financial</a:t>
            </a:r>
            <a:endParaRPr lang="en-US" dirty="0"/>
          </a:p>
        </p:txBody>
      </p:sp>
    </p:spTree>
    <p:extLst>
      <p:ext uri="{BB962C8B-B14F-4D97-AF65-F5344CB8AC3E}">
        <p14:creationId xmlns:p14="http://schemas.microsoft.com/office/powerpoint/2010/main" val="8919003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ABC9-2C1D-ECAD-B11A-8A16E6EC8FDE}"/>
              </a:ext>
            </a:extLst>
          </p:cNvPr>
          <p:cNvSpPr>
            <a:spLocks noGrp="1"/>
          </p:cNvSpPr>
          <p:nvPr>
            <p:ph type="title"/>
          </p:nvPr>
        </p:nvSpPr>
        <p:spPr>
          <a:xfrm>
            <a:off x="1215914" y="869165"/>
            <a:ext cx="8761413" cy="706964"/>
          </a:xfrm>
        </p:spPr>
        <p:txBody>
          <a:bodyPr/>
          <a:lstStyle/>
          <a:p>
            <a:r>
              <a:rPr lang="en-US" dirty="0"/>
              <a:t>Solution</a:t>
            </a:r>
          </a:p>
        </p:txBody>
      </p:sp>
      <p:sp>
        <p:nvSpPr>
          <p:cNvPr id="3" name="TextBox 2">
            <a:extLst>
              <a:ext uri="{FF2B5EF4-FFF2-40B4-BE49-F238E27FC236}">
                <a16:creationId xmlns:a16="http://schemas.microsoft.com/office/drawing/2014/main" id="{BFF4066C-8557-F3B0-AD12-3865A2C21EB1}"/>
              </a:ext>
            </a:extLst>
          </p:cNvPr>
          <p:cNvSpPr txBox="1"/>
          <p:nvPr/>
        </p:nvSpPr>
        <p:spPr>
          <a:xfrm>
            <a:off x="937240" y="2072640"/>
            <a:ext cx="10192315" cy="3477875"/>
          </a:xfrm>
          <a:prstGeom prst="rect">
            <a:avLst/>
          </a:prstGeom>
          <a:noFill/>
        </p:spPr>
        <p:txBody>
          <a:bodyPr wrap="square" rtlCol="0">
            <a:spAutoFit/>
          </a:bodyPr>
          <a:lstStyle/>
          <a:p>
            <a:pPr marL="800100" lvl="1" indent="-342900">
              <a:buFont typeface="Wingdings" panose="05000000000000000000" pitchFamily="2" charset="2"/>
              <a:buChar char="ü"/>
            </a:pPr>
            <a:r>
              <a:rPr lang="en-US" sz="2000" b="1" i="0" dirty="0">
                <a:effectLst/>
                <a:latin typeface="+mj-lt"/>
              </a:rPr>
              <a:t>   Accessible Learning Environment:</a:t>
            </a:r>
            <a:endParaRPr lang="en-US" sz="2000" b="0" i="0" dirty="0">
              <a:effectLst/>
              <a:latin typeface="+mj-lt"/>
            </a:endParaRPr>
          </a:p>
          <a:p>
            <a:pPr lvl="1" algn="l"/>
            <a:r>
              <a:rPr lang="en-US" sz="2000" b="0" i="0" dirty="0">
                <a:effectLst/>
                <a:latin typeface="+mj-lt"/>
              </a:rPr>
              <a:t>       offers online courses accessible from anywhere, </a:t>
            </a:r>
          </a:p>
          <a:p>
            <a:pPr marL="800100" lvl="1" indent="-342900" algn="l">
              <a:buFont typeface="Wingdings" panose="05000000000000000000" pitchFamily="2" charset="2"/>
              <a:buChar char="ü"/>
            </a:pPr>
            <a:endParaRPr lang="en-US" sz="2000" b="1" i="0" dirty="0">
              <a:effectLst/>
              <a:latin typeface="+mj-lt"/>
            </a:endParaRPr>
          </a:p>
          <a:p>
            <a:pPr marL="800100" lvl="1" indent="-342900" algn="l">
              <a:buFont typeface="Wingdings" panose="05000000000000000000" pitchFamily="2" charset="2"/>
              <a:buChar char="ü"/>
            </a:pPr>
            <a:r>
              <a:rPr lang="en-US" sz="2000" b="1" i="0" dirty="0">
                <a:effectLst/>
                <a:latin typeface="+mj-lt"/>
              </a:rPr>
              <a:t>Interactive Learning Approach:</a:t>
            </a:r>
            <a:endParaRPr lang="en-US" sz="2000" dirty="0">
              <a:latin typeface="+mj-lt"/>
            </a:endParaRPr>
          </a:p>
          <a:p>
            <a:pPr lvl="2"/>
            <a:r>
              <a:rPr lang="en-US" sz="2000" b="0" i="0" dirty="0">
                <a:effectLst/>
                <a:latin typeface="+mj-lt"/>
              </a:rPr>
              <a:t>platform includes quizzes, assignments, and collaborative forums</a:t>
            </a:r>
          </a:p>
          <a:p>
            <a:pPr lvl="2"/>
            <a:endParaRPr lang="en-US" sz="2000" b="0" i="0" dirty="0">
              <a:effectLst/>
              <a:latin typeface="+mj-lt"/>
            </a:endParaRPr>
          </a:p>
          <a:p>
            <a:pPr marL="800100" lvl="1" indent="-342900">
              <a:buFont typeface="Wingdings" panose="05000000000000000000" pitchFamily="2" charset="2"/>
              <a:buChar char="ü"/>
            </a:pPr>
            <a:r>
              <a:rPr lang="en-US" sz="2000" b="1" i="0" dirty="0">
                <a:effectLst/>
                <a:latin typeface="+mj-lt"/>
              </a:rPr>
              <a:t>Industry-Relevant Curriculum:</a:t>
            </a:r>
            <a:endParaRPr lang="en-US" sz="2000" b="0" i="0" dirty="0">
              <a:effectLst/>
              <a:latin typeface="+mj-lt"/>
            </a:endParaRPr>
          </a:p>
          <a:p>
            <a:pPr lvl="1" algn="l"/>
            <a:r>
              <a:rPr lang="en-US" sz="2000" b="0" i="0" dirty="0">
                <a:effectLst/>
                <a:latin typeface="+mj-lt"/>
              </a:rPr>
              <a:t>	courses are designed by industry professionals, </a:t>
            </a:r>
          </a:p>
          <a:p>
            <a:pPr lvl="1" algn="l"/>
            <a:endParaRPr lang="en-US" sz="2000" dirty="0">
              <a:latin typeface="+mj-lt"/>
            </a:endParaRPr>
          </a:p>
          <a:p>
            <a:pPr marL="800100" lvl="1" indent="-342900" algn="l">
              <a:buFont typeface="Wingdings" panose="05000000000000000000" pitchFamily="2" charset="2"/>
              <a:buChar char="ü"/>
            </a:pPr>
            <a:r>
              <a:rPr lang="en-US" sz="2000" b="1" i="0" dirty="0">
                <a:effectLst/>
                <a:latin typeface="+mj-lt"/>
              </a:rPr>
              <a:t>Financial Inclusion through Free Courses:</a:t>
            </a:r>
            <a:endParaRPr lang="en-US" sz="2000" b="0" i="0" dirty="0">
              <a:effectLst/>
              <a:latin typeface="+mj-lt"/>
            </a:endParaRPr>
          </a:p>
          <a:p>
            <a:pPr lvl="1" algn="l"/>
            <a:r>
              <a:rPr lang="en-US" sz="2000" b="1" i="0" dirty="0">
                <a:effectLst/>
                <a:latin typeface="+mj-lt"/>
              </a:rPr>
              <a:t>	</a:t>
            </a:r>
            <a:r>
              <a:rPr lang="en-US" sz="2000" b="0" i="0" dirty="0">
                <a:effectLst/>
                <a:latin typeface="+mj-lt"/>
              </a:rPr>
              <a:t> offers a selection of free courses, </a:t>
            </a:r>
            <a:endParaRPr lang="en-US" sz="2000" dirty="0">
              <a:latin typeface="+mj-lt"/>
            </a:endParaRPr>
          </a:p>
        </p:txBody>
      </p:sp>
    </p:spTree>
    <p:extLst>
      <p:ext uri="{BB962C8B-B14F-4D97-AF65-F5344CB8AC3E}">
        <p14:creationId xmlns:p14="http://schemas.microsoft.com/office/powerpoint/2010/main" val="55032853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CD21-C343-F3DC-023F-5C7C3C9467D4}"/>
              </a:ext>
            </a:extLst>
          </p:cNvPr>
          <p:cNvSpPr>
            <a:spLocks noGrp="1"/>
          </p:cNvSpPr>
          <p:nvPr>
            <p:ph type="title"/>
          </p:nvPr>
        </p:nvSpPr>
        <p:spPr/>
        <p:txBody>
          <a:bodyPr/>
          <a:lstStyle/>
          <a:p>
            <a:r>
              <a:rPr lang="en-US" dirty="0"/>
              <a:t>Features</a:t>
            </a:r>
          </a:p>
        </p:txBody>
      </p:sp>
      <p:sp>
        <p:nvSpPr>
          <p:cNvPr id="4" name="TextBox 3">
            <a:extLst>
              <a:ext uri="{FF2B5EF4-FFF2-40B4-BE49-F238E27FC236}">
                <a16:creationId xmlns:a16="http://schemas.microsoft.com/office/drawing/2014/main" id="{8B34EE7E-5F80-865B-9802-0DB4317742A3}"/>
              </a:ext>
            </a:extLst>
          </p:cNvPr>
          <p:cNvSpPr txBox="1"/>
          <p:nvPr/>
        </p:nvSpPr>
        <p:spPr>
          <a:xfrm>
            <a:off x="766354" y="1985554"/>
            <a:ext cx="10659291" cy="3883051"/>
          </a:xfrm>
          <a:prstGeom prst="rect">
            <a:avLst/>
          </a:prstGeom>
          <a:noFill/>
        </p:spPr>
        <p:txBody>
          <a:bodyPr wrap="square" rtlCol="0">
            <a:spAutoFit/>
          </a:bodyPr>
          <a:lstStyle/>
          <a:p>
            <a:pPr algn="l">
              <a:lnSpc>
                <a:spcPct val="200000"/>
              </a:lnSpc>
            </a:pPr>
            <a:r>
              <a:rPr lang="en-US" b="0" i="0" dirty="0">
                <a:effectLst/>
                <a:latin typeface="+mj-lt"/>
              </a:rPr>
              <a:t> </a:t>
            </a:r>
            <a:r>
              <a:rPr lang="en-US" b="1" i="0" dirty="0">
                <a:effectLst/>
                <a:latin typeface="+mj-lt"/>
              </a:rPr>
              <a:t>Website Features at a Glance</a:t>
            </a:r>
            <a:r>
              <a:rPr lang="en-US" b="0" i="0" dirty="0">
                <a:effectLst/>
                <a:latin typeface="+mj-lt"/>
              </a:rPr>
              <a:t> </a:t>
            </a:r>
          </a:p>
          <a:p>
            <a:pPr algn="l">
              <a:lnSpc>
                <a:spcPct val="200000"/>
              </a:lnSpc>
              <a:buFont typeface="+mj-lt"/>
              <a:buAutoNum type="arabicPeriod"/>
            </a:pPr>
            <a:r>
              <a:rPr lang="en-US" b="1" i="0" dirty="0">
                <a:effectLst/>
                <a:latin typeface="+mj-lt"/>
              </a:rPr>
              <a:t>Interactive Learning:</a:t>
            </a:r>
            <a:r>
              <a:rPr lang="en-US" b="0" i="0" dirty="0">
                <a:effectLst/>
                <a:latin typeface="+mj-lt"/>
              </a:rPr>
              <a:t> Engage with quizzes, assignments, and discussions for active learning.</a:t>
            </a:r>
          </a:p>
          <a:p>
            <a:pPr algn="l">
              <a:lnSpc>
                <a:spcPct val="200000"/>
              </a:lnSpc>
              <a:buFont typeface="+mj-lt"/>
              <a:buAutoNum type="arabicPeriod"/>
            </a:pPr>
            <a:r>
              <a:rPr lang="en-US" b="1" i="0" dirty="0">
                <a:effectLst/>
                <a:latin typeface="+mj-lt"/>
              </a:rPr>
              <a:t>Flexible Learning:</a:t>
            </a:r>
            <a:r>
              <a:rPr lang="en-US" b="0" i="0" dirty="0">
                <a:effectLst/>
                <a:latin typeface="+mj-lt"/>
              </a:rPr>
              <a:t> Study on your terms, pause and resume courses as needed.</a:t>
            </a:r>
          </a:p>
          <a:p>
            <a:pPr algn="l">
              <a:lnSpc>
                <a:spcPct val="200000"/>
              </a:lnSpc>
              <a:buFont typeface="+mj-lt"/>
              <a:buAutoNum type="arabicPeriod"/>
            </a:pPr>
            <a:r>
              <a:rPr lang="en-US" b="1" i="0" dirty="0">
                <a:effectLst/>
                <a:latin typeface="+mj-lt"/>
              </a:rPr>
              <a:t>Real-World Projects:</a:t>
            </a:r>
            <a:r>
              <a:rPr lang="en-US" b="0" i="0" dirty="0">
                <a:effectLst/>
                <a:latin typeface="+mj-lt"/>
              </a:rPr>
              <a:t> Apply skills to practical projects that enhance your portfolio. </a:t>
            </a:r>
          </a:p>
          <a:p>
            <a:pPr algn="l">
              <a:lnSpc>
                <a:spcPct val="200000"/>
              </a:lnSpc>
              <a:buFont typeface="+mj-lt"/>
              <a:buAutoNum type="arabicPeriod"/>
            </a:pPr>
            <a:r>
              <a:rPr lang="en-US" b="1" i="0" dirty="0">
                <a:effectLst/>
                <a:latin typeface="+mj-lt"/>
              </a:rPr>
              <a:t>User Feedback Loop:</a:t>
            </a:r>
            <a:r>
              <a:rPr lang="en-US" b="0" i="0" dirty="0">
                <a:effectLst/>
                <a:latin typeface="+mj-lt"/>
              </a:rPr>
              <a:t> Contribute to improvements through feedback for an enhanced experience.</a:t>
            </a:r>
          </a:p>
          <a:p>
            <a:pPr>
              <a:lnSpc>
                <a:spcPct val="200000"/>
              </a:lnSpc>
            </a:pPr>
            <a:endParaRPr lang="en-US" dirty="0">
              <a:latin typeface="+mj-lt"/>
            </a:endParaRPr>
          </a:p>
        </p:txBody>
      </p:sp>
    </p:spTree>
    <p:extLst>
      <p:ext uri="{BB962C8B-B14F-4D97-AF65-F5344CB8AC3E}">
        <p14:creationId xmlns:p14="http://schemas.microsoft.com/office/powerpoint/2010/main" val="2602602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A4A2-D622-F7DE-D1D6-795C2E78B132}"/>
              </a:ext>
            </a:extLst>
          </p:cNvPr>
          <p:cNvSpPr>
            <a:spLocks noGrp="1"/>
          </p:cNvSpPr>
          <p:nvPr>
            <p:ph type="title"/>
          </p:nvPr>
        </p:nvSpPr>
        <p:spPr/>
        <p:txBody>
          <a:bodyPr/>
          <a:lstStyle/>
          <a:p>
            <a:r>
              <a:rPr lang="en-US" dirty="0"/>
              <a:t>Development Tools</a:t>
            </a:r>
          </a:p>
        </p:txBody>
      </p:sp>
      <p:sp>
        <p:nvSpPr>
          <p:cNvPr id="3" name="Text Placeholder 2">
            <a:extLst>
              <a:ext uri="{FF2B5EF4-FFF2-40B4-BE49-F238E27FC236}">
                <a16:creationId xmlns:a16="http://schemas.microsoft.com/office/drawing/2014/main" id="{99B44B40-0397-CDC1-42D3-BA0B713FD903}"/>
              </a:ext>
            </a:extLst>
          </p:cNvPr>
          <p:cNvSpPr>
            <a:spLocks noGrp="1"/>
          </p:cNvSpPr>
          <p:nvPr>
            <p:ph type="body" idx="1"/>
          </p:nvPr>
        </p:nvSpPr>
        <p:spPr/>
        <p:txBody>
          <a:bodyPr/>
          <a:lstStyle/>
          <a:p>
            <a:r>
              <a:rPr lang="en-US" dirty="0"/>
              <a:t>Front-end</a:t>
            </a:r>
          </a:p>
        </p:txBody>
      </p:sp>
      <p:sp>
        <p:nvSpPr>
          <p:cNvPr id="4" name="Content Placeholder 3">
            <a:extLst>
              <a:ext uri="{FF2B5EF4-FFF2-40B4-BE49-F238E27FC236}">
                <a16:creationId xmlns:a16="http://schemas.microsoft.com/office/drawing/2014/main" id="{F4C88BD4-99D0-967F-0264-7DCAFC5D6C5D}"/>
              </a:ext>
            </a:extLst>
          </p:cNvPr>
          <p:cNvSpPr>
            <a:spLocks noGrp="1"/>
          </p:cNvSpPr>
          <p:nvPr>
            <p:ph sz="half" idx="2"/>
          </p:nvPr>
        </p:nvSpPr>
        <p:spPr>
          <a:xfrm>
            <a:off x="1154954" y="3179763"/>
            <a:ext cx="4825157" cy="2341472"/>
          </a:xfrm>
        </p:spPr>
        <p:txBody>
          <a:bodyPr/>
          <a:lstStyle/>
          <a:p>
            <a:r>
              <a:rPr lang="en-US" dirty="0"/>
              <a:t>HTML</a:t>
            </a:r>
          </a:p>
          <a:p>
            <a:r>
              <a:rPr lang="en-US" dirty="0"/>
              <a:t>CSS</a:t>
            </a:r>
          </a:p>
          <a:p>
            <a:r>
              <a:rPr lang="en-US" dirty="0"/>
              <a:t>JAVASCRIPT</a:t>
            </a:r>
          </a:p>
        </p:txBody>
      </p:sp>
      <p:sp>
        <p:nvSpPr>
          <p:cNvPr id="5" name="Text Placeholder 4">
            <a:extLst>
              <a:ext uri="{FF2B5EF4-FFF2-40B4-BE49-F238E27FC236}">
                <a16:creationId xmlns:a16="http://schemas.microsoft.com/office/drawing/2014/main" id="{79E12ADB-358F-6DC5-88F6-2EFFA264041B}"/>
              </a:ext>
            </a:extLst>
          </p:cNvPr>
          <p:cNvSpPr>
            <a:spLocks noGrp="1"/>
          </p:cNvSpPr>
          <p:nvPr>
            <p:ph type="body" sz="quarter" idx="3"/>
          </p:nvPr>
        </p:nvSpPr>
        <p:spPr/>
        <p:txBody>
          <a:bodyPr/>
          <a:lstStyle/>
          <a:p>
            <a:r>
              <a:rPr lang="en-US" dirty="0"/>
              <a:t>Backend</a:t>
            </a:r>
          </a:p>
        </p:txBody>
      </p:sp>
      <p:sp>
        <p:nvSpPr>
          <p:cNvPr id="6" name="Content Placeholder 5">
            <a:extLst>
              <a:ext uri="{FF2B5EF4-FFF2-40B4-BE49-F238E27FC236}">
                <a16:creationId xmlns:a16="http://schemas.microsoft.com/office/drawing/2014/main" id="{09CD8A16-69C8-87BC-9C53-4BE30E150124}"/>
              </a:ext>
            </a:extLst>
          </p:cNvPr>
          <p:cNvSpPr>
            <a:spLocks noGrp="1"/>
          </p:cNvSpPr>
          <p:nvPr>
            <p:ph sz="quarter" idx="4"/>
          </p:nvPr>
        </p:nvSpPr>
        <p:spPr>
          <a:xfrm>
            <a:off x="6400800" y="3179763"/>
            <a:ext cx="4633071" cy="2219552"/>
          </a:xfrm>
        </p:spPr>
        <p:txBody>
          <a:bodyPr/>
          <a:lstStyle/>
          <a:p>
            <a:r>
              <a:rPr lang="en-US" dirty="0"/>
              <a:t>PHP</a:t>
            </a:r>
          </a:p>
        </p:txBody>
      </p:sp>
      <p:sp>
        <p:nvSpPr>
          <p:cNvPr id="7" name="TextBox 6">
            <a:extLst>
              <a:ext uri="{FF2B5EF4-FFF2-40B4-BE49-F238E27FC236}">
                <a16:creationId xmlns:a16="http://schemas.microsoft.com/office/drawing/2014/main" id="{1E759BFB-D273-0637-66F6-C7D1E7B36158}"/>
              </a:ext>
            </a:extLst>
          </p:cNvPr>
          <p:cNvSpPr txBox="1"/>
          <p:nvPr/>
        </p:nvSpPr>
        <p:spPr>
          <a:xfrm>
            <a:off x="1733006" y="4752984"/>
            <a:ext cx="7149737" cy="954107"/>
          </a:xfrm>
          <a:prstGeom prst="rect">
            <a:avLst/>
          </a:prstGeom>
          <a:noFill/>
        </p:spPr>
        <p:txBody>
          <a:bodyPr wrap="square" rtlCol="0">
            <a:spAutoFit/>
          </a:bodyPr>
          <a:lstStyle/>
          <a:p>
            <a:pPr algn="ctr"/>
            <a:r>
              <a:rPr lang="en-US" sz="2000" dirty="0">
                <a:solidFill>
                  <a:schemeClr val="accent2"/>
                </a:solidFill>
              </a:rPr>
              <a:t>Database Connectivity</a:t>
            </a:r>
          </a:p>
          <a:p>
            <a:pPr algn="ctr"/>
            <a:r>
              <a:rPr lang="en-US" dirty="0"/>
              <a:t>MySQL</a:t>
            </a:r>
          </a:p>
          <a:p>
            <a:endParaRPr lang="en-US" dirty="0"/>
          </a:p>
        </p:txBody>
      </p:sp>
      <p:sp>
        <p:nvSpPr>
          <p:cNvPr id="8" name="TextBox 7">
            <a:extLst>
              <a:ext uri="{FF2B5EF4-FFF2-40B4-BE49-F238E27FC236}">
                <a16:creationId xmlns:a16="http://schemas.microsoft.com/office/drawing/2014/main" id="{56DCAE21-CB41-0677-431D-D8ABA837EA5B}"/>
              </a:ext>
            </a:extLst>
          </p:cNvPr>
          <p:cNvSpPr txBox="1"/>
          <p:nvPr/>
        </p:nvSpPr>
        <p:spPr>
          <a:xfrm>
            <a:off x="3955368" y="5823608"/>
            <a:ext cx="4049486" cy="369332"/>
          </a:xfrm>
          <a:prstGeom prst="rect">
            <a:avLst/>
          </a:prstGeom>
          <a:noFill/>
        </p:spPr>
        <p:txBody>
          <a:bodyPr wrap="square" rtlCol="0">
            <a:spAutoFit/>
          </a:bodyPr>
          <a:lstStyle/>
          <a:p>
            <a:r>
              <a:rPr lang="en-US" dirty="0"/>
              <a:t>And some plugins.</a:t>
            </a:r>
          </a:p>
        </p:txBody>
      </p:sp>
    </p:spTree>
    <p:extLst>
      <p:ext uri="{BB962C8B-B14F-4D97-AF65-F5344CB8AC3E}">
        <p14:creationId xmlns:p14="http://schemas.microsoft.com/office/powerpoint/2010/main" val="259660676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7113-63C7-0EE3-F628-9BF5BCB15E12}"/>
              </a:ext>
            </a:extLst>
          </p:cNvPr>
          <p:cNvSpPr>
            <a:spLocks noGrp="1"/>
          </p:cNvSpPr>
          <p:nvPr>
            <p:ph type="title"/>
          </p:nvPr>
        </p:nvSpPr>
        <p:spPr>
          <a:xfrm>
            <a:off x="1148798" y="1063417"/>
            <a:ext cx="8831816" cy="1122434"/>
          </a:xfrm>
        </p:spPr>
        <p:txBody>
          <a:bodyPr/>
          <a:lstStyle/>
          <a:p>
            <a:r>
              <a:rPr lang="en-US" dirty="0"/>
              <a:t>Future Scope</a:t>
            </a:r>
          </a:p>
        </p:txBody>
      </p:sp>
      <p:sp>
        <p:nvSpPr>
          <p:cNvPr id="3" name="Text Placeholder 2">
            <a:extLst>
              <a:ext uri="{FF2B5EF4-FFF2-40B4-BE49-F238E27FC236}">
                <a16:creationId xmlns:a16="http://schemas.microsoft.com/office/drawing/2014/main" id="{84C0699F-731B-3C74-7439-19D0B2365984}"/>
              </a:ext>
            </a:extLst>
          </p:cNvPr>
          <p:cNvSpPr>
            <a:spLocks noGrp="1"/>
          </p:cNvSpPr>
          <p:nvPr>
            <p:ph type="body" sz="half" idx="2"/>
          </p:nvPr>
        </p:nvSpPr>
        <p:spPr>
          <a:xfrm>
            <a:off x="714103" y="2699657"/>
            <a:ext cx="10981507" cy="3997234"/>
          </a:xfrm>
        </p:spPr>
        <p:txBody>
          <a:bodyPr>
            <a:normAutofit/>
          </a:bodyPr>
          <a:lstStyle/>
          <a:p>
            <a:pPr algn="l"/>
            <a:endParaRPr lang="en-US" b="0" i="0" dirty="0">
              <a:solidFill>
                <a:schemeClr val="tx1"/>
              </a:solidFill>
              <a:effectLst/>
              <a:latin typeface="+mj-lt"/>
            </a:endParaRPr>
          </a:p>
          <a:p>
            <a:pPr algn="l">
              <a:buFont typeface="+mj-lt"/>
              <a:buAutoNum type="arabicPeriod"/>
            </a:pPr>
            <a:r>
              <a:rPr lang="en-US" b="1" i="0" dirty="0">
                <a:solidFill>
                  <a:schemeClr val="tx1"/>
                </a:solidFill>
                <a:effectLst/>
                <a:latin typeface="+mj-lt"/>
              </a:rPr>
              <a:t>Expanded Course Catalog:</a:t>
            </a:r>
            <a:endParaRPr lang="en-US" b="0" i="0" dirty="0">
              <a:solidFill>
                <a:schemeClr val="tx1"/>
              </a:solidFill>
              <a:effectLst/>
              <a:latin typeface="+mj-lt"/>
            </a:endParaRPr>
          </a:p>
          <a:p>
            <a:pPr lvl="1" algn="l"/>
            <a:r>
              <a:rPr lang="en-US" sz="1800" b="0" i="0" dirty="0">
                <a:solidFill>
                  <a:schemeClr val="tx1"/>
                </a:solidFill>
                <a:effectLst/>
                <a:latin typeface="+mj-lt"/>
              </a:rPr>
              <a:t>Cater to a wider audience with diverse learning interests.</a:t>
            </a:r>
          </a:p>
          <a:p>
            <a:pPr algn="l">
              <a:buFont typeface="+mj-lt"/>
              <a:buAutoNum type="arabicPeriod"/>
            </a:pPr>
            <a:r>
              <a:rPr lang="en-US" b="1" i="0" dirty="0">
                <a:solidFill>
                  <a:schemeClr val="tx1"/>
                </a:solidFill>
                <a:effectLst/>
                <a:latin typeface="+mj-lt"/>
              </a:rPr>
              <a:t>Global Learning Community:</a:t>
            </a:r>
            <a:endParaRPr lang="en-US" b="0" i="0" dirty="0">
              <a:solidFill>
                <a:schemeClr val="tx1"/>
              </a:solidFill>
              <a:effectLst/>
              <a:latin typeface="+mj-lt"/>
            </a:endParaRPr>
          </a:p>
          <a:p>
            <a:pPr lvl="1" algn="l"/>
            <a:r>
              <a:rPr lang="en-US" b="0" i="0" dirty="0">
                <a:solidFill>
                  <a:schemeClr val="tx1"/>
                </a:solidFill>
                <a:effectLst/>
                <a:latin typeface="+mj-lt"/>
              </a:rPr>
              <a:t> </a:t>
            </a:r>
            <a:r>
              <a:rPr lang="en-US" sz="1800" b="0" i="0" dirty="0">
                <a:solidFill>
                  <a:schemeClr val="tx1"/>
                </a:solidFill>
                <a:effectLst/>
                <a:latin typeface="+mj-lt"/>
              </a:rPr>
              <a:t>Foster a collaborative environment transcending geographical boundaries.</a:t>
            </a:r>
          </a:p>
          <a:p>
            <a:endParaRPr lang="en-US" dirty="0">
              <a:solidFill>
                <a:schemeClr val="tx1"/>
              </a:solidFill>
              <a:latin typeface="+mj-lt"/>
            </a:endParaRPr>
          </a:p>
        </p:txBody>
      </p:sp>
    </p:spTree>
    <p:extLst>
      <p:ext uri="{BB962C8B-B14F-4D97-AF65-F5344CB8AC3E}">
        <p14:creationId xmlns:p14="http://schemas.microsoft.com/office/powerpoint/2010/main" val="204484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158</TotalTime>
  <Words>468</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Ion Boardroom</vt:lpstr>
      <vt:lpstr>A Project Presentation On   Development of  “NepEducation” website</vt:lpstr>
      <vt:lpstr>Table of Contents </vt:lpstr>
      <vt:lpstr>1.Introduction</vt:lpstr>
      <vt:lpstr>Objectives</vt:lpstr>
      <vt:lpstr>Problem Statement</vt:lpstr>
      <vt:lpstr>Solution</vt:lpstr>
      <vt:lpstr>Features</vt:lpstr>
      <vt:lpstr>Development Tools</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   Development of  “NepEducation” website</dc:title>
  <dc:creator>Subash Dhami</dc:creator>
  <cp:lastModifiedBy>Subash Dhami</cp:lastModifiedBy>
  <cp:revision>7</cp:revision>
  <dcterms:created xsi:type="dcterms:W3CDTF">2023-08-29T15:37:21Z</dcterms:created>
  <dcterms:modified xsi:type="dcterms:W3CDTF">2023-10-13T08:14:36Z</dcterms:modified>
</cp:coreProperties>
</file>