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88" r:id="rId5"/>
    <p:sldId id="289" r:id="rId6"/>
    <p:sldId id="291" r:id="rId7"/>
    <p:sldId id="292" r:id="rId8"/>
    <p:sldId id="290" r:id="rId9"/>
    <p:sldId id="293" r:id="rId10"/>
    <p:sldId id="295" r:id="rId11"/>
    <p:sldId id="266" r:id="rId12"/>
    <p:sldId id="269" r:id="rId13"/>
    <p:sldId id="267" r:id="rId14"/>
    <p:sldId id="270" r:id="rId15"/>
    <p:sldId id="271" r:id="rId16"/>
    <p:sldId id="273" r:id="rId17"/>
    <p:sldId id="272" r:id="rId18"/>
    <p:sldId id="268" r:id="rId19"/>
    <p:sldId id="258" r:id="rId20"/>
    <p:sldId id="264" r:id="rId21"/>
    <p:sldId id="262" r:id="rId22"/>
    <p:sldId id="263" r:id="rId23"/>
    <p:sldId id="260" r:id="rId24"/>
    <p:sldId id="261" r:id="rId25"/>
    <p:sldId id="294" r:id="rId26"/>
    <p:sldId id="274" r:id="rId27"/>
    <p:sldId id="287" r:id="rId28"/>
    <p:sldId id="275" r:id="rId29"/>
    <p:sldId id="276" r:id="rId30"/>
    <p:sldId id="277" r:id="rId31"/>
    <p:sldId id="278" r:id="rId32"/>
    <p:sldId id="280" r:id="rId33"/>
    <p:sldId id="281" r:id="rId34"/>
    <p:sldId id="282" r:id="rId35"/>
    <p:sldId id="283" r:id="rId36"/>
    <p:sldId id="284"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00" autoAdjust="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B5B97-5572-4403-882B-7E15E1EFB63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2B771-FF6E-46B9-A4F4-4120769F013F}" type="slidenum">
              <a:rPr lang="en-US" smtClean="0"/>
              <a:t>‹#›</a:t>
            </a:fld>
            <a:endParaRPr lang="en-US"/>
          </a:p>
        </p:txBody>
      </p:sp>
    </p:spTree>
    <p:extLst>
      <p:ext uri="{BB962C8B-B14F-4D97-AF65-F5344CB8AC3E}">
        <p14:creationId xmlns:p14="http://schemas.microsoft.com/office/powerpoint/2010/main" val="364529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2</a:t>
            </a:fld>
            <a:endParaRPr lang="en-US"/>
          </a:p>
        </p:txBody>
      </p:sp>
    </p:spTree>
    <p:extLst>
      <p:ext uri="{BB962C8B-B14F-4D97-AF65-F5344CB8AC3E}">
        <p14:creationId xmlns:p14="http://schemas.microsoft.com/office/powerpoint/2010/main" val="2303497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4</a:t>
            </a:fld>
            <a:endParaRPr lang="en-US"/>
          </a:p>
        </p:txBody>
      </p:sp>
    </p:spTree>
    <p:extLst>
      <p:ext uri="{BB962C8B-B14F-4D97-AF65-F5344CB8AC3E}">
        <p14:creationId xmlns:p14="http://schemas.microsoft.com/office/powerpoint/2010/main" val="164250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5</a:t>
            </a:fld>
            <a:endParaRPr lang="en-US"/>
          </a:p>
        </p:txBody>
      </p:sp>
    </p:spTree>
    <p:extLst>
      <p:ext uri="{BB962C8B-B14F-4D97-AF65-F5344CB8AC3E}">
        <p14:creationId xmlns:p14="http://schemas.microsoft.com/office/powerpoint/2010/main" val="346124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6</a:t>
            </a:fld>
            <a:endParaRPr lang="en-US"/>
          </a:p>
        </p:txBody>
      </p:sp>
    </p:spTree>
    <p:extLst>
      <p:ext uri="{BB962C8B-B14F-4D97-AF65-F5344CB8AC3E}">
        <p14:creationId xmlns:p14="http://schemas.microsoft.com/office/powerpoint/2010/main" val="346861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7</a:t>
            </a:fld>
            <a:endParaRPr lang="en-US"/>
          </a:p>
        </p:txBody>
      </p:sp>
    </p:spTree>
    <p:extLst>
      <p:ext uri="{BB962C8B-B14F-4D97-AF65-F5344CB8AC3E}">
        <p14:creationId xmlns:p14="http://schemas.microsoft.com/office/powerpoint/2010/main" val="292457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not just one tool, it’s a collection of tools. We are going to focus on WebDriver, the other two I suggest you research yourself, if we have time at the end of the course I will make a brief introduction</a:t>
            </a:r>
          </a:p>
        </p:txBody>
      </p:sp>
      <p:sp>
        <p:nvSpPr>
          <p:cNvPr id="4" name="Slide Number Placeholder 3"/>
          <p:cNvSpPr>
            <a:spLocks noGrp="1"/>
          </p:cNvSpPr>
          <p:nvPr>
            <p:ph type="sldNum" sz="quarter" idx="5"/>
          </p:nvPr>
        </p:nvSpPr>
        <p:spPr/>
        <p:txBody>
          <a:bodyPr/>
          <a:lstStyle/>
          <a:p>
            <a:fld id="{8F92B771-FF6E-46B9-A4F4-4120769F013F}" type="slidenum">
              <a:rPr lang="en-US" smtClean="0"/>
              <a:t>8</a:t>
            </a:fld>
            <a:endParaRPr lang="en-US"/>
          </a:p>
        </p:txBody>
      </p:sp>
    </p:spTree>
    <p:extLst>
      <p:ext uri="{BB962C8B-B14F-4D97-AF65-F5344CB8AC3E}">
        <p14:creationId xmlns:p14="http://schemas.microsoft.com/office/powerpoint/2010/main" val="420010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can easily tell if a test succeeded or failed, then it's a good test to automate. If you need to cross-reference several items to make the call, it will be more difficult to automate the test.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Is the output of the test purely objective?</a:t>
            </a:r>
          </a:p>
          <a:p>
            <a:r>
              <a:rPr lang="en-US" sz="1200" b="0" i="0" kern="1200" dirty="0">
                <a:solidFill>
                  <a:schemeClr val="tx1"/>
                </a:solidFill>
                <a:effectLst/>
                <a:latin typeface="+mn-lt"/>
                <a:ea typeface="+mn-ea"/>
                <a:cs typeface="+mn-cs"/>
              </a:rPr>
              <a:t>If the tester is required to make sure a result is exact, an automated test can usually do that. If, for example, the tester is required to make sure an image looks "good" or even "readable," an automated test will have a very difficult time verifying the image.</a:t>
            </a:r>
          </a:p>
          <a:p>
            <a:endParaRPr lang="en-US" dirty="0"/>
          </a:p>
          <a:p>
            <a:r>
              <a:rPr lang="en-US" dirty="0"/>
              <a:t>Irregular control -&gt; Flash? Or some other video player</a:t>
            </a:r>
          </a:p>
        </p:txBody>
      </p:sp>
      <p:sp>
        <p:nvSpPr>
          <p:cNvPr id="4" name="Slide Number Placeholder 3"/>
          <p:cNvSpPr>
            <a:spLocks noGrp="1"/>
          </p:cNvSpPr>
          <p:nvPr>
            <p:ph type="sldNum" sz="quarter" idx="5"/>
          </p:nvPr>
        </p:nvSpPr>
        <p:spPr/>
        <p:txBody>
          <a:bodyPr/>
          <a:lstStyle/>
          <a:p>
            <a:fld id="{8F92B771-FF6E-46B9-A4F4-4120769F013F}" type="slidenum">
              <a:rPr lang="en-US" smtClean="0"/>
              <a:t>16</a:t>
            </a:fld>
            <a:endParaRPr lang="en-US"/>
          </a:p>
        </p:txBody>
      </p:sp>
    </p:spTree>
    <p:extLst>
      <p:ext uri="{BB962C8B-B14F-4D97-AF65-F5344CB8AC3E}">
        <p14:creationId xmlns:p14="http://schemas.microsoft.com/office/powerpoint/2010/main" val="374869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testing is done using </a:t>
            </a:r>
            <a:r>
              <a:rPr lang="en-US" sz="1200" b="0" i="0" kern="1200" dirty="0">
                <a:solidFill>
                  <a:schemeClr val="tx1"/>
                </a:solidFill>
                <a:effectLst/>
                <a:latin typeface="+mn-lt"/>
                <a:ea typeface="+mn-ea"/>
                <a:cs typeface="+mn-cs"/>
              </a:rPr>
              <a:t>JUnit or TestNG. Selenium only performs predefined actions on a web site or other application running in a browser. It does this fairly well, but that doesn’t make it a test tool.</a:t>
            </a:r>
          </a:p>
          <a:p>
            <a:endParaRPr lang="en-US" sz="1200" b="0" i="0" kern="1200" dirty="0">
              <a:solidFill>
                <a:schemeClr val="tx1"/>
              </a:solidFill>
              <a:effectLst/>
              <a:latin typeface="+mn-lt"/>
              <a:ea typeface="+mn-ea"/>
              <a:cs typeface="+mn-cs"/>
            </a:endParaRPr>
          </a:p>
          <a:p>
            <a:pPr fontAlgn="base"/>
            <a:r>
              <a:rPr lang="en-US" dirty="0">
                <a:effectLst/>
              </a:rPr>
              <a:t>How can I perform tests on APIs using Selenium?</a:t>
            </a:r>
            <a:r>
              <a:rPr lang="en-US" dirty="0"/>
              <a:t/>
            </a:r>
            <a:br>
              <a:rPr lang="en-US" dirty="0"/>
            </a:br>
            <a:r>
              <a:rPr lang="en-US" sz="1200" b="0" i="0" kern="1200" dirty="0">
                <a:solidFill>
                  <a:schemeClr val="tx1"/>
                </a:solidFill>
                <a:effectLst/>
                <a:latin typeface="+mn-lt"/>
                <a:ea typeface="+mn-ea"/>
                <a:cs typeface="+mn-cs"/>
              </a:rPr>
              <a:t>Again, Selenium automates browsers, so it operates on the user interface level of an application. Actions performed on a user interface might invoke API calls. Selenium is completely oblivious to this API interaction, however. There’s no way to have Selenium interact with APIs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doesn’t scale very well, so you’ll probably have a hard time generating anything but trivial loads</a:t>
            </a:r>
          </a:p>
          <a:p>
            <a:pPr fontAlgn="base"/>
            <a:r>
              <a:rPr lang="en-US" sz="1200" b="0" i="0" kern="1200" dirty="0">
                <a:solidFill>
                  <a:schemeClr val="tx1"/>
                </a:solidFill>
                <a:effectLst/>
                <a:latin typeface="+mn-lt"/>
                <a:ea typeface="+mn-ea"/>
                <a:cs typeface="+mn-cs"/>
              </a:rPr>
              <a:t>Selenium does not offer a mechanism to measure response times (at least not without taking into account the time needed at the client side to render a page or specific elements), and Selenium Grid isn’t able to gather and aggregate these response times for each individual note and present them in a concise and useful manner.</a:t>
            </a:r>
            <a:endParaRPr lang="en-US" dirty="0"/>
          </a:p>
        </p:txBody>
      </p:sp>
      <p:sp>
        <p:nvSpPr>
          <p:cNvPr id="4" name="Slide Number Placeholder 3"/>
          <p:cNvSpPr>
            <a:spLocks noGrp="1"/>
          </p:cNvSpPr>
          <p:nvPr>
            <p:ph type="sldNum" sz="quarter" idx="5"/>
          </p:nvPr>
        </p:nvSpPr>
        <p:spPr/>
        <p:txBody>
          <a:bodyPr/>
          <a:lstStyle/>
          <a:p>
            <a:fld id="{8F92B771-FF6E-46B9-A4F4-4120769F013F}" type="slidenum">
              <a:rPr lang="en-US" smtClean="0"/>
              <a:t>17</a:t>
            </a:fld>
            <a:endParaRPr lang="en-US"/>
          </a:p>
        </p:txBody>
      </p:sp>
    </p:spTree>
    <p:extLst>
      <p:ext uri="{BB962C8B-B14F-4D97-AF65-F5344CB8AC3E}">
        <p14:creationId xmlns:p14="http://schemas.microsoft.com/office/powerpoint/2010/main" val="224954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Katalon</a:t>
            </a:r>
            <a:r>
              <a:rPr lang="en-US" b="1" dirty="0"/>
              <a:t> Studio </a:t>
            </a:r>
            <a:r>
              <a:rPr lang="en-US" sz="1200" b="0" i="0" kern="1200" dirty="0">
                <a:solidFill>
                  <a:schemeClr val="tx1"/>
                </a:solidFill>
                <a:effectLst/>
                <a:latin typeface="+mn-lt"/>
                <a:ea typeface="+mn-ea"/>
                <a:cs typeface="+mn-cs"/>
              </a:rPr>
              <a:t>is built on top of the open-source automation frameworks Selenium, Appium with a specialized IDE interface for web, API, mobile and desktop application testing.</a:t>
            </a:r>
          </a:p>
          <a:p>
            <a:r>
              <a:rPr lang="en-US" b="1" dirty="0"/>
              <a:t>UFT/QTP </a:t>
            </a:r>
            <a:r>
              <a:rPr lang="en-US" b="0" dirty="0"/>
              <a:t>is desktop based application, </a:t>
            </a:r>
            <a:r>
              <a:rPr lang="en-US" sz="1200" b="0" i="0" kern="1200" dirty="0">
                <a:solidFill>
                  <a:schemeClr val="tx1"/>
                </a:solidFill>
                <a:effectLst/>
                <a:latin typeface="+mn-lt"/>
                <a:ea typeface="+mn-ea"/>
                <a:cs typeface="+mn-cs"/>
              </a:rPr>
              <a:t>is one of the most widely used commercial automation testing tools in the market today, uses VB Script as its scripting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Apache </a:t>
            </a:r>
            <a:r>
              <a:rPr lang="en-US" b="1" dirty="0" err="1"/>
              <a:t>Jmeter</a:t>
            </a:r>
            <a:r>
              <a:rPr lang="en-US" b="1" dirty="0"/>
              <a:t> </a:t>
            </a:r>
            <a:r>
              <a:rPr lang="en-US" sz="1200" b="0" i="0" kern="1200" dirty="0">
                <a:solidFill>
                  <a:schemeClr val="tx1"/>
                </a:solidFill>
                <a:effectLst/>
                <a:latin typeface="+mn-lt"/>
                <a:ea typeface="+mn-ea"/>
                <a:cs typeface="+mn-cs"/>
              </a:rPr>
              <a:t>is an open source load and functional testing tool for various network protocols, run as a Java desktop application with a graphical interface. </a:t>
            </a:r>
            <a:endParaRPr lang="en-US" b="1" dirty="0"/>
          </a:p>
        </p:txBody>
      </p:sp>
      <p:sp>
        <p:nvSpPr>
          <p:cNvPr id="4" name="Slide Number Placeholder 3"/>
          <p:cNvSpPr>
            <a:spLocks noGrp="1"/>
          </p:cNvSpPr>
          <p:nvPr>
            <p:ph type="sldNum" sz="quarter" idx="5"/>
          </p:nvPr>
        </p:nvSpPr>
        <p:spPr/>
        <p:txBody>
          <a:bodyPr/>
          <a:lstStyle/>
          <a:p>
            <a:fld id="{8F92B771-FF6E-46B9-A4F4-4120769F013F}" type="slidenum">
              <a:rPr lang="en-US" smtClean="0"/>
              <a:t>18</a:t>
            </a:fld>
            <a:endParaRPr lang="en-US"/>
          </a:p>
        </p:txBody>
      </p:sp>
    </p:spTree>
    <p:extLst>
      <p:ext uri="{BB962C8B-B14F-4D97-AF65-F5344CB8AC3E}">
        <p14:creationId xmlns:p14="http://schemas.microsoft.com/office/powerpoint/2010/main" val="65095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3F8F1-2AF4-4B17-8F47-A85B43389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7D9998C-B3D9-4147-B850-6488A4FE1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122017F-50B6-479A-AF43-406C87EFE38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1D9E81F6-E6E7-49EB-B298-3A2450A8A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229478-DB50-45D3-B0BC-F534DEADFEB4}"/>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8494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F0D1F-0A39-44F8-BD8C-FCCFEC6A6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F13F4B5-9798-4CD2-96FA-BBEFDEB84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17DF8D-D3F0-48F7-BF91-A321247CC60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D0BD109A-A9E7-4883-8235-713D03D78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DDF824-9331-43F6-B15E-0479CA206E41}"/>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61113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8A81E18-869C-4B10-8A3F-388EF4FD27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8CDA940-EF93-492F-99CE-696FBEC3A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0BC3DAE-F821-4BC9-BF49-7B1387C0E268}"/>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6474836E-2CD5-4ED4-AB24-F5DC8424A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32B0F06-6086-4B9C-B96A-EA410D7FC5C4}"/>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74783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CB484D-82D7-4DA8-B7A8-643BE6116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B1F778-8FA8-4B3B-A3BF-4CCC22F93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889A4E-167A-4969-964F-6516AFB1A622}"/>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368CF39F-F853-4FCC-A6C8-A34505276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E91F7C-9E0B-495A-A86B-A5719F3666F5}"/>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96460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69ACC-96D8-41D3-8F35-403B85D3E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F4A9657-DE34-4187-9B79-0E0A26C77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99037AE-59CC-43EE-98ED-117B698E5F13}"/>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4024C28C-2EE8-4620-A061-820BAEE40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FD0146-CF41-497B-A724-28E284C16D02}"/>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75843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4650F-D12B-4896-A9B3-749DB059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CBD5645-B3CC-48DE-9B98-B6F14F9B8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DDCC6A7-CDDF-4B88-8394-6ECF7956A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F077FD4-3C8C-4ABE-9F33-1A9E42C08325}"/>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 xmlns:a16="http://schemas.microsoft.com/office/drawing/2014/main" id="{A81FA034-1A06-4652-8668-6C758A107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9A239E6-6CEE-4430-B797-A0BEDF34B587}"/>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50757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3CF868-7665-45E7-8123-B143EAC82F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34F25FF-67E3-43C6-982C-0C89000BA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36E7DC2-ADEC-42D0-A1F1-37EBDB4BA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3474D9C-9F27-46F9-AF31-1E03C7102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9161BBE-29B9-4BA1-AA34-FCED5F192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6E6F865-7689-4801-B910-442F0B5D46B1}"/>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8" name="Footer Placeholder 7">
            <a:extLst>
              <a:ext uri="{FF2B5EF4-FFF2-40B4-BE49-F238E27FC236}">
                <a16:creationId xmlns="" xmlns:a16="http://schemas.microsoft.com/office/drawing/2014/main" id="{8B765B9E-988C-45BB-B457-B5605DA68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DDEFFF0-1774-44BA-BEA4-928015EE8A3A}"/>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76056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7F75F1-AFAB-44A6-9C3F-B714701E6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61111D0-2DEB-4346-A3A6-67A0DB614FF1}"/>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4" name="Footer Placeholder 3">
            <a:extLst>
              <a:ext uri="{FF2B5EF4-FFF2-40B4-BE49-F238E27FC236}">
                <a16:creationId xmlns="" xmlns:a16="http://schemas.microsoft.com/office/drawing/2014/main" id="{380766EB-E0D8-4AF5-AB7F-6522A3256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0B906CF-C884-4F6E-B6DA-82A1E2060E86}"/>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39322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9EEBD0A-BD69-46DB-A013-9855AB43D875}"/>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3" name="Footer Placeholder 2">
            <a:extLst>
              <a:ext uri="{FF2B5EF4-FFF2-40B4-BE49-F238E27FC236}">
                <a16:creationId xmlns="" xmlns:a16="http://schemas.microsoft.com/office/drawing/2014/main" id="{6EF22ABF-BBCB-4CC0-8C99-478FFB856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5C18F65-7026-45CA-8D1F-025224F092D1}"/>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353622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2DCCB-4E7B-4921-9CF6-65314831E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C9712CD-4D0C-4412-90D8-974C84E80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6AF99C5-8D9E-468A-BADE-A1D9CC09E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7A4899-CD6F-467C-9820-D93C8F8AE0A3}"/>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 xmlns:a16="http://schemas.microsoft.com/office/drawing/2014/main" id="{7B43905D-9A91-4341-A131-E045EAF44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899CBFF-1D98-4DCD-83AD-B34FAB96240C}"/>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22835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96EEF-0D3A-4421-9DF7-A6B04F94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B0E36F9-6537-4A64-A539-ED91D03DD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234A1EE-7D2F-42DD-837E-09CFED0F7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0E3814A-F4D6-4C0F-AB84-88BB02CB0F07}"/>
              </a:ext>
            </a:extLst>
          </p:cNvPr>
          <p:cNvSpPr>
            <a:spLocks noGrp="1"/>
          </p:cNvSpPr>
          <p:nvPr>
            <p:ph type="dt" sz="half" idx="10"/>
          </p:nvPr>
        </p:nvSpPr>
        <p:spPr/>
        <p:txBody>
          <a:bodyPr/>
          <a:lstStyle/>
          <a:p>
            <a:fld id="{9414237D-21DE-45F4-918D-335331F5C557}" type="datetimeFigureOut">
              <a:rPr lang="en-US" smtClean="0"/>
              <a:t>8/24/2020</a:t>
            </a:fld>
            <a:endParaRPr lang="en-US"/>
          </a:p>
        </p:txBody>
      </p:sp>
      <p:sp>
        <p:nvSpPr>
          <p:cNvPr id="6" name="Footer Placeholder 5">
            <a:extLst>
              <a:ext uri="{FF2B5EF4-FFF2-40B4-BE49-F238E27FC236}">
                <a16:creationId xmlns="" xmlns:a16="http://schemas.microsoft.com/office/drawing/2014/main" id="{6841C398-490B-467D-99BF-74E373BF4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A26B6B1-43F4-4901-9CD1-738EA630BB8E}"/>
              </a:ext>
            </a:extLst>
          </p:cNvPr>
          <p:cNvSpPr>
            <a:spLocks noGrp="1"/>
          </p:cNvSpPr>
          <p:nvPr>
            <p:ph type="sldNum" sz="quarter" idx="12"/>
          </p:nvPr>
        </p:nvSpPr>
        <p:spPr/>
        <p:txBody>
          <a:bodyPr/>
          <a:lstStyle/>
          <a:p>
            <a:fld id="{BBFCC6FE-EF6D-43B6-BF59-0F5F86DBB0B8}" type="slidenum">
              <a:rPr lang="en-US" smtClean="0"/>
              <a:t>‹#›</a:t>
            </a:fld>
            <a:endParaRPr lang="en-US"/>
          </a:p>
        </p:txBody>
      </p:sp>
    </p:spTree>
    <p:extLst>
      <p:ext uri="{BB962C8B-B14F-4D97-AF65-F5344CB8AC3E}">
        <p14:creationId xmlns:p14="http://schemas.microsoft.com/office/powerpoint/2010/main" val="145231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67B4535-FAC9-4D93-897D-9033F7A59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E9C0D1-441A-419C-B119-C37578DF2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3AD45D-993A-4DCB-AB40-AF4EA2856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4237D-21DE-45F4-918D-335331F5C557}" type="datetimeFigureOut">
              <a:rPr lang="en-US" smtClean="0"/>
              <a:t>8/24/2020</a:t>
            </a:fld>
            <a:endParaRPr lang="en-US"/>
          </a:p>
        </p:txBody>
      </p:sp>
      <p:sp>
        <p:nvSpPr>
          <p:cNvPr id="5" name="Footer Placeholder 4">
            <a:extLst>
              <a:ext uri="{FF2B5EF4-FFF2-40B4-BE49-F238E27FC236}">
                <a16:creationId xmlns="" xmlns:a16="http://schemas.microsoft.com/office/drawing/2014/main" id="{9DC4ADB5-EE8D-4026-BE8A-D29FA267E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9F16FE1-964E-442E-91B1-D91746639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CC6FE-EF6D-43B6-BF59-0F5F86DBB0B8}" type="slidenum">
              <a:rPr lang="en-US" smtClean="0"/>
              <a:t>‹#›</a:t>
            </a:fld>
            <a:endParaRPr lang="en-US"/>
          </a:p>
        </p:txBody>
      </p:sp>
    </p:spTree>
    <p:extLst>
      <p:ext uri="{BB962C8B-B14F-4D97-AF65-F5344CB8AC3E}">
        <p14:creationId xmlns:p14="http://schemas.microsoft.com/office/powerpoint/2010/main" val="71827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lyft.com/tech/products/seleniu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hyperlink" Target="https://discovery.hgdata.com/product/seleniu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erforce.com/blog/alm/which-tests-do-i-automa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hyperlink" Target="https://www.ontestautomation.com/selenium-and-what-it-is-no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guru99.com/locators-in-selenium-id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softwaretestingstudio.com/selenium-page-elements-user-actions/"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hyperlink" Target="https://automationpanda.com/2018/08/01/the-testing-pyramid/"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oftwarecertifications.org/" TargetMode="External"/><Relationship Id="rId2" Type="http://schemas.openxmlformats.org/officeDocument/2006/relationships/hyperlink" Target="https://www.istqb.org/"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testinginstitute.co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73EAD-E582-4AE7-8B63-F854D94423CB}"/>
              </a:ext>
            </a:extLst>
          </p:cNvPr>
          <p:cNvSpPr>
            <a:spLocks noGrp="1"/>
          </p:cNvSpPr>
          <p:nvPr>
            <p:ph type="ctrTitle"/>
          </p:nvPr>
        </p:nvSpPr>
        <p:spPr>
          <a:xfrm>
            <a:off x="1524000" y="3398981"/>
            <a:ext cx="9144000" cy="997672"/>
          </a:xfrm>
        </p:spPr>
        <p:txBody>
          <a:bodyPr/>
          <a:lstStyle/>
          <a:p>
            <a:r>
              <a:rPr lang="en-US" dirty="0"/>
              <a:t>Selenium </a:t>
            </a:r>
            <a:r>
              <a:rPr lang="tr-TR" dirty="0" smtClean="0"/>
              <a:t>Giriş</a:t>
            </a:r>
            <a:endParaRPr lang="en-US" dirty="0"/>
          </a:p>
        </p:txBody>
      </p:sp>
      <p:sp>
        <p:nvSpPr>
          <p:cNvPr id="3" name="Subtitle 2">
            <a:extLst>
              <a:ext uri="{FF2B5EF4-FFF2-40B4-BE49-F238E27FC236}">
                <a16:creationId xmlns="" xmlns:a16="http://schemas.microsoft.com/office/drawing/2014/main" id="{AC750391-0274-4428-93ED-474E91D3289F}"/>
              </a:ext>
            </a:extLst>
          </p:cNvPr>
          <p:cNvSpPr>
            <a:spLocks noGrp="1"/>
          </p:cNvSpPr>
          <p:nvPr>
            <p:ph type="subTitle" idx="1"/>
          </p:nvPr>
        </p:nvSpPr>
        <p:spPr>
          <a:xfrm>
            <a:off x="1524000" y="4821238"/>
            <a:ext cx="9144000" cy="674398"/>
          </a:xfrm>
        </p:spPr>
        <p:txBody>
          <a:bodyPr/>
          <a:lstStyle/>
          <a:p>
            <a:r>
              <a:rPr lang="en-US" dirty="0"/>
              <a:t>Web Automation</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9394" y="1223911"/>
            <a:ext cx="3558084" cy="1782180"/>
          </a:xfrm>
          <a:prstGeom prst="rect">
            <a:avLst/>
          </a:prstGeom>
        </p:spPr>
      </p:pic>
    </p:spTree>
    <p:extLst>
      <p:ext uri="{BB962C8B-B14F-4D97-AF65-F5344CB8AC3E}">
        <p14:creationId xmlns:p14="http://schemas.microsoft.com/office/powerpoint/2010/main" val="3284681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7B543-653E-4864-814E-DB20933DD7B4}"/>
              </a:ext>
            </a:extLst>
          </p:cNvPr>
          <p:cNvSpPr>
            <a:spLocks noGrp="1"/>
          </p:cNvSpPr>
          <p:nvPr>
            <p:ph type="title"/>
          </p:nvPr>
        </p:nvSpPr>
        <p:spPr>
          <a:xfrm>
            <a:off x="838200" y="365126"/>
            <a:ext cx="10515600" cy="858786"/>
          </a:xfrm>
        </p:spPr>
        <p:txBody>
          <a:bodyPr>
            <a:normAutofit/>
          </a:bodyPr>
          <a:lstStyle/>
          <a:p>
            <a:r>
              <a:rPr lang="en-US" dirty="0" smtClean="0"/>
              <a:t>Selenium</a:t>
            </a:r>
            <a:r>
              <a:rPr lang="tr-TR" dirty="0" smtClean="0"/>
              <a:t> Avantajları ve dezavantajları</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3" name="Resim 2"/>
          <p:cNvPicPr>
            <a:picLocks noChangeAspect="1"/>
          </p:cNvPicPr>
          <p:nvPr/>
        </p:nvPicPr>
        <p:blipFill>
          <a:blip r:embed="rId3"/>
          <a:stretch>
            <a:fillRect/>
          </a:stretch>
        </p:blipFill>
        <p:spPr>
          <a:xfrm>
            <a:off x="0" y="1223911"/>
            <a:ext cx="12192000" cy="5634089"/>
          </a:xfrm>
          <a:prstGeom prst="rect">
            <a:avLst/>
          </a:prstGeom>
        </p:spPr>
      </p:pic>
    </p:spTree>
    <p:extLst>
      <p:ext uri="{BB962C8B-B14F-4D97-AF65-F5344CB8AC3E}">
        <p14:creationId xmlns:p14="http://schemas.microsoft.com/office/powerpoint/2010/main" val="2872349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7B543-653E-4864-814E-DB20933DD7B4}"/>
              </a:ext>
            </a:extLst>
          </p:cNvPr>
          <p:cNvSpPr>
            <a:spLocks noGrp="1"/>
          </p:cNvSpPr>
          <p:nvPr>
            <p:ph type="title"/>
          </p:nvPr>
        </p:nvSpPr>
        <p:spPr/>
        <p:txBody>
          <a:bodyPr>
            <a:normAutofit/>
          </a:bodyPr>
          <a:lstStyle/>
          <a:p>
            <a:r>
              <a:rPr lang="en-US" dirty="0" smtClean="0"/>
              <a:t>Selenium</a:t>
            </a:r>
            <a:r>
              <a:rPr lang="tr-TR" dirty="0" smtClean="0"/>
              <a:t> un Avantajları</a:t>
            </a:r>
            <a:endParaRPr lang="en-US" dirty="0"/>
          </a:p>
        </p:txBody>
      </p:sp>
      <p:sp>
        <p:nvSpPr>
          <p:cNvPr id="3" name="Content Placeholder 2">
            <a:extLst>
              <a:ext uri="{FF2B5EF4-FFF2-40B4-BE49-F238E27FC236}">
                <a16:creationId xmlns="" xmlns:a16="http://schemas.microsoft.com/office/drawing/2014/main" id="{925DAA8C-CC75-47AE-B180-83E363A70CB4}"/>
              </a:ext>
            </a:extLst>
          </p:cNvPr>
          <p:cNvSpPr>
            <a:spLocks noGrp="1"/>
          </p:cNvSpPr>
          <p:nvPr>
            <p:ph idx="1"/>
          </p:nvPr>
        </p:nvSpPr>
        <p:spPr/>
        <p:txBody>
          <a:bodyPr/>
          <a:lstStyle/>
          <a:p>
            <a:r>
              <a:rPr lang="tr-TR" dirty="0" smtClean="0"/>
              <a:t>Ücretsiz</a:t>
            </a:r>
            <a:endParaRPr lang="en-US" dirty="0"/>
          </a:p>
          <a:p>
            <a:r>
              <a:rPr lang="tr-TR" dirty="0" smtClean="0"/>
              <a:t>Dil, işletim sistemi ve tarayıcı genişliği</a:t>
            </a:r>
            <a:endParaRPr lang="en-US" dirty="0"/>
          </a:p>
          <a:p>
            <a:r>
              <a:rPr lang="tr-TR" dirty="0" smtClean="0"/>
              <a:t>Büyük bir iş topluluğu</a:t>
            </a:r>
            <a:endParaRPr lang="en-US" dirty="0"/>
          </a:p>
          <a:p>
            <a:r>
              <a:rPr lang="tr-TR" dirty="0" smtClean="0"/>
              <a:t>Pazar alanı oldukça büyük.</a:t>
            </a:r>
            <a:endParaRPr lang="en-US" dirty="0"/>
          </a:p>
          <a:p>
            <a:r>
              <a:rPr lang="tr-TR" dirty="0" smtClean="0"/>
              <a:t>Genel </a:t>
            </a:r>
            <a:r>
              <a:rPr lang="tr-TR" dirty="0"/>
              <a:t>kullanılan iş akışlarıyla uyumlu </a:t>
            </a:r>
            <a:r>
              <a:rPr lang="tr-TR" dirty="0" err="1"/>
              <a:t>Agile</a:t>
            </a:r>
            <a:r>
              <a:rPr lang="tr-TR" dirty="0"/>
              <a:t>, </a:t>
            </a:r>
            <a:r>
              <a:rPr lang="en-US" dirty="0" smtClean="0"/>
              <a:t>DevOps</a:t>
            </a:r>
            <a:endParaRPr lang="en-US" dirty="0"/>
          </a:p>
          <a:p>
            <a:r>
              <a:rPr lang="en-US" dirty="0" err="1" smtClean="0"/>
              <a:t>Appium</a:t>
            </a:r>
            <a:r>
              <a:rPr lang="tr-TR" dirty="0" smtClean="0"/>
              <a:t> ile birlikte mobil desteği</a:t>
            </a:r>
            <a:endParaRPr lang="en-US" dirty="0"/>
          </a:p>
          <a:p>
            <a:r>
              <a:rPr lang="tr-TR" dirty="0"/>
              <a:t>Test yükü birden fazla makineye dağıtılarak test imkanı sağlar</a:t>
            </a:r>
            <a:endParaRPr lang="en-US" dirty="0"/>
          </a:p>
          <a:p>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798327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929FA-2EF2-4A5E-8DF1-E7B82E920781}"/>
              </a:ext>
            </a:extLst>
          </p:cNvPr>
          <p:cNvSpPr>
            <a:spLocks noGrp="1"/>
          </p:cNvSpPr>
          <p:nvPr>
            <p:ph type="title"/>
          </p:nvPr>
        </p:nvSpPr>
        <p:spPr/>
        <p:txBody>
          <a:bodyPr>
            <a:normAutofit/>
          </a:bodyPr>
          <a:lstStyle/>
          <a:p>
            <a:r>
              <a:rPr lang="en-US" dirty="0" smtClean="0"/>
              <a:t>Selenium</a:t>
            </a:r>
            <a:r>
              <a:rPr lang="tr-TR" dirty="0" smtClean="0"/>
              <a:t> un dezavantajları</a:t>
            </a:r>
            <a:endParaRPr lang="en-US" dirty="0"/>
          </a:p>
        </p:txBody>
      </p:sp>
      <p:sp>
        <p:nvSpPr>
          <p:cNvPr id="3" name="Content Placeholder 2">
            <a:extLst>
              <a:ext uri="{FF2B5EF4-FFF2-40B4-BE49-F238E27FC236}">
                <a16:creationId xmlns="" xmlns:a16="http://schemas.microsoft.com/office/drawing/2014/main" id="{14A2FDCF-A7B1-4714-A5B1-D30C06123EED}"/>
              </a:ext>
            </a:extLst>
          </p:cNvPr>
          <p:cNvSpPr>
            <a:spLocks noGrp="1"/>
          </p:cNvSpPr>
          <p:nvPr>
            <p:ph idx="1"/>
          </p:nvPr>
        </p:nvSpPr>
        <p:spPr/>
        <p:txBody>
          <a:bodyPr/>
          <a:lstStyle/>
          <a:p>
            <a:r>
              <a:rPr lang="tr-TR" dirty="0" smtClean="0"/>
              <a:t>Bir programlama dili gerektirmesi</a:t>
            </a:r>
          </a:p>
          <a:p>
            <a:r>
              <a:rPr lang="tr-TR" dirty="0" smtClean="0"/>
              <a:t>Yalnızca </a:t>
            </a:r>
            <a:r>
              <a:rPr lang="tr-TR" dirty="0"/>
              <a:t>Web Testi Yapılabilmesi</a:t>
            </a:r>
          </a:p>
          <a:p>
            <a:r>
              <a:rPr lang="tr-TR" dirty="0"/>
              <a:t>Resmi Kontak </a:t>
            </a:r>
            <a:r>
              <a:rPr lang="tr-TR" dirty="0" smtClean="0"/>
              <a:t>Olmayışı, </a:t>
            </a:r>
            <a:r>
              <a:rPr lang="tr-TR" dirty="0"/>
              <a:t>Yalnızca </a:t>
            </a:r>
            <a:r>
              <a:rPr lang="tr-TR" dirty="0" err="1"/>
              <a:t>Community</a:t>
            </a:r>
            <a:r>
              <a:rPr lang="tr-TR" dirty="0"/>
              <a:t> (Topluluk) </a:t>
            </a:r>
            <a:r>
              <a:rPr lang="tr-TR" dirty="0" smtClean="0"/>
              <a:t>Desteği</a:t>
            </a:r>
            <a:endParaRPr lang="tr-TR" dirty="0"/>
          </a:p>
          <a:p>
            <a:r>
              <a:rPr lang="tr-TR" b="1" dirty="0" smtClean="0"/>
              <a:t>Hepsi </a:t>
            </a:r>
            <a:r>
              <a:rPr lang="tr-TR" b="1" dirty="0" err="1" smtClean="0"/>
              <a:t>birarada</a:t>
            </a:r>
            <a:r>
              <a:rPr lang="tr-TR" b="1" dirty="0" smtClean="0"/>
              <a:t> çözümü yok: (</a:t>
            </a:r>
            <a:r>
              <a:rPr lang="tr-TR" b="1" dirty="0" err="1" smtClean="0"/>
              <a:t>appium,raporlama</a:t>
            </a:r>
            <a:r>
              <a:rPr lang="tr-TR" b="1" dirty="0" smtClean="0"/>
              <a:t>, vs.)</a:t>
            </a:r>
          </a:p>
          <a:p>
            <a:r>
              <a:rPr lang="tr-TR" dirty="0" smtClean="0"/>
              <a:t>API testleri yapamaz.</a:t>
            </a:r>
            <a:endParaRPr lang="en-US" dirty="0"/>
          </a:p>
          <a:p>
            <a:r>
              <a:rPr lang="tr-TR" dirty="0"/>
              <a:t>Raporlama Eksikliği</a:t>
            </a:r>
          </a:p>
          <a:p>
            <a:r>
              <a:rPr lang="tr-TR" dirty="0" smtClean="0"/>
              <a:t>Masaüstü uygulamaları (Windows </a:t>
            </a:r>
            <a:r>
              <a:rPr lang="tr-TR" dirty="0" err="1" smtClean="0"/>
              <a:t>base</a:t>
            </a:r>
            <a:r>
              <a:rPr lang="tr-TR" dirty="0" smtClean="0"/>
              <a:t>) testini desteklemez. </a:t>
            </a:r>
          </a:p>
          <a:p>
            <a:r>
              <a:rPr lang="tr-TR" dirty="0"/>
              <a:t>Resim Tabanlı Testlerde </a:t>
            </a:r>
            <a:r>
              <a:rPr lang="tr-TR" dirty="0" smtClean="0"/>
              <a:t>Yetersizlik, </a:t>
            </a:r>
            <a:r>
              <a:rPr lang="tr-TR" dirty="0" err="1" smtClean="0"/>
              <a:t>image</a:t>
            </a:r>
            <a:r>
              <a:rPr lang="tr-TR" dirty="0" smtClean="0"/>
              <a:t> </a:t>
            </a:r>
            <a:r>
              <a:rPr lang="tr-TR" dirty="0" err="1" smtClean="0"/>
              <a:t>processing</a:t>
            </a:r>
            <a:r>
              <a:rPr lang="tr-TR" dirty="0" smtClean="0"/>
              <a:t>, </a:t>
            </a:r>
            <a:r>
              <a:rPr lang="tr-TR" dirty="0" err="1" smtClean="0"/>
              <a:t>diff</a:t>
            </a:r>
            <a:endParaRPr lang="tr-TR" dirty="0"/>
          </a:p>
          <a:p>
            <a:endParaRPr lang="en-US" dirty="0"/>
          </a:p>
          <a:p>
            <a:endParaRPr lang="en-US" dirty="0"/>
          </a:p>
          <a:p>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301953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1E0DF-0D94-4A1A-9B05-7B9DC83A4BB1}"/>
              </a:ext>
            </a:extLst>
          </p:cNvPr>
          <p:cNvSpPr>
            <a:spLocks noGrp="1"/>
          </p:cNvSpPr>
          <p:nvPr>
            <p:ph type="title"/>
          </p:nvPr>
        </p:nvSpPr>
        <p:spPr/>
        <p:txBody>
          <a:bodyPr/>
          <a:lstStyle/>
          <a:p>
            <a:r>
              <a:rPr lang="en-US" dirty="0"/>
              <a:t>Market Share</a:t>
            </a:r>
          </a:p>
        </p:txBody>
      </p:sp>
      <p:pic>
        <p:nvPicPr>
          <p:cNvPr id="2050" name="Picture 2" descr="selenium software testing tools">
            <a:extLst>
              <a:ext uri="{FF2B5EF4-FFF2-40B4-BE49-F238E27FC236}">
                <a16:creationId xmlns="" xmlns:a16="http://schemas.microsoft.com/office/drawing/2014/main" id="{823C21F7-87B6-4386-82C4-03783EEDE7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33877"/>
            <a:ext cx="10716327" cy="4347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A2B7943-3C55-4657-914D-496486333785}"/>
              </a:ext>
            </a:extLst>
          </p:cNvPr>
          <p:cNvSpPr txBox="1"/>
          <p:nvPr/>
        </p:nvSpPr>
        <p:spPr>
          <a:xfrm>
            <a:off x="621437" y="6143348"/>
            <a:ext cx="5035866" cy="369332"/>
          </a:xfrm>
          <a:prstGeom prst="rect">
            <a:avLst/>
          </a:prstGeom>
          <a:noFill/>
        </p:spPr>
        <p:txBody>
          <a:bodyPr wrap="none" rtlCol="0">
            <a:spAutoFit/>
          </a:bodyPr>
          <a:lstStyle/>
          <a:p>
            <a:r>
              <a:rPr lang="en-US" dirty="0"/>
              <a:t>Credits: </a:t>
            </a:r>
            <a:r>
              <a:rPr lang="en-US" dirty="0">
                <a:hlinkClick r:id="rId3"/>
              </a:rPr>
              <a:t>https://enlyft.com/tech/products/selenium</a:t>
            </a:r>
            <a:endParaRPr lang="en-US" dirty="0"/>
          </a:p>
        </p:txBody>
      </p:sp>
      <p:pic>
        <p:nvPicPr>
          <p:cNvPr id="5" name="Resi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55916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7970BF-12E6-4240-9062-AF6E4A9D750F}"/>
              </a:ext>
            </a:extLst>
          </p:cNvPr>
          <p:cNvSpPr>
            <a:spLocks noGrp="1"/>
          </p:cNvSpPr>
          <p:nvPr>
            <p:ph type="title"/>
          </p:nvPr>
        </p:nvSpPr>
        <p:spPr/>
        <p:txBody>
          <a:bodyPr>
            <a:normAutofit/>
          </a:bodyPr>
          <a:lstStyle/>
          <a:p>
            <a:r>
              <a:rPr lang="en-US" dirty="0"/>
              <a:t>Firmographics of Companies using Selenium</a:t>
            </a:r>
          </a:p>
        </p:txBody>
      </p:sp>
      <p:pic>
        <p:nvPicPr>
          <p:cNvPr id="4" name="Picture 3">
            <a:extLst>
              <a:ext uri="{FF2B5EF4-FFF2-40B4-BE49-F238E27FC236}">
                <a16:creationId xmlns="" xmlns:a16="http://schemas.microsoft.com/office/drawing/2014/main" id="{A5957586-62BA-418E-B6B8-EDB9DE8E6C53}"/>
              </a:ext>
            </a:extLst>
          </p:cNvPr>
          <p:cNvPicPr>
            <a:picLocks noChangeAspect="1"/>
          </p:cNvPicPr>
          <p:nvPr/>
        </p:nvPicPr>
        <p:blipFill>
          <a:blip r:embed="rId2"/>
          <a:stretch>
            <a:fillRect/>
          </a:stretch>
        </p:blipFill>
        <p:spPr>
          <a:xfrm>
            <a:off x="2260292" y="1288286"/>
            <a:ext cx="7469634" cy="4458982"/>
          </a:xfrm>
          <a:prstGeom prst="rect">
            <a:avLst/>
          </a:prstGeom>
        </p:spPr>
      </p:pic>
      <p:sp>
        <p:nvSpPr>
          <p:cNvPr id="5" name="TextBox 4">
            <a:extLst>
              <a:ext uri="{FF2B5EF4-FFF2-40B4-BE49-F238E27FC236}">
                <a16:creationId xmlns="" xmlns:a16="http://schemas.microsoft.com/office/drawing/2014/main" id="{FAAF06C9-8F9A-49EE-8C4B-B9930A661D59}"/>
              </a:ext>
            </a:extLst>
          </p:cNvPr>
          <p:cNvSpPr txBox="1"/>
          <p:nvPr/>
        </p:nvSpPr>
        <p:spPr>
          <a:xfrm>
            <a:off x="683581" y="6125592"/>
            <a:ext cx="9658904" cy="369332"/>
          </a:xfrm>
          <a:prstGeom prst="rect">
            <a:avLst/>
          </a:prstGeom>
          <a:noFill/>
        </p:spPr>
        <p:txBody>
          <a:bodyPr wrap="square" rtlCol="0">
            <a:spAutoFit/>
          </a:bodyPr>
          <a:lstStyle/>
          <a:p>
            <a:r>
              <a:rPr lang="en-US" dirty="0"/>
              <a:t>Credits: </a:t>
            </a:r>
            <a:r>
              <a:rPr lang="en-US" dirty="0">
                <a:hlinkClick r:id="rId3"/>
              </a:rPr>
              <a:t>https://discovery.hgdata.com/product/selenium</a:t>
            </a:r>
            <a:endParaRPr lang="en-US" dirty="0"/>
          </a:p>
        </p:txBody>
      </p:sp>
      <p:pic>
        <p:nvPicPr>
          <p:cNvPr id="6"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822897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C6FFFD-3C7D-49B3-819E-EDCDCAB4C57D}"/>
              </a:ext>
            </a:extLst>
          </p:cNvPr>
          <p:cNvSpPr>
            <a:spLocks noGrp="1"/>
          </p:cNvSpPr>
          <p:nvPr>
            <p:ph type="title"/>
          </p:nvPr>
        </p:nvSpPr>
        <p:spPr/>
        <p:txBody>
          <a:bodyPr/>
          <a:lstStyle/>
          <a:p>
            <a:r>
              <a:rPr lang="en-US" dirty="0"/>
              <a:t>Selenium WebDriver </a:t>
            </a:r>
            <a:r>
              <a:rPr lang="en-US" dirty="0" err="1"/>
              <a:t>kullanılarak</a:t>
            </a:r>
            <a:r>
              <a:rPr lang="en-US" dirty="0"/>
              <a:t> </a:t>
            </a:r>
            <a:r>
              <a:rPr lang="en-US" dirty="0" err="1"/>
              <a:t>otomatikleştirilemeyen</a:t>
            </a:r>
            <a:r>
              <a:rPr lang="en-US" dirty="0"/>
              <a:t> </a:t>
            </a:r>
            <a:r>
              <a:rPr lang="en-US" dirty="0" err="1"/>
              <a:t>şeyler</a:t>
            </a:r>
            <a:endParaRPr lang="en-US" dirty="0"/>
          </a:p>
        </p:txBody>
      </p:sp>
      <p:sp>
        <p:nvSpPr>
          <p:cNvPr id="3" name="Content Placeholder 2">
            <a:extLst>
              <a:ext uri="{FF2B5EF4-FFF2-40B4-BE49-F238E27FC236}">
                <a16:creationId xmlns="" xmlns:a16="http://schemas.microsoft.com/office/drawing/2014/main" id="{614567A4-830C-48BA-834D-C782B0C6677D}"/>
              </a:ext>
            </a:extLst>
          </p:cNvPr>
          <p:cNvSpPr>
            <a:spLocks noGrp="1"/>
          </p:cNvSpPr>
          <p:nvPr>
            <p:ph idx="1"/>
          </p:nvPr>
        </p:nvSpPr>
        <p:spPr/>
        <p:txBody>
          <a:bodyPr/>
          <a:lstStyle/>
          <a:p>
            <a:r>
              <a:rPr lang="tr-TR" dirty="0" smtClean="0"/>
              <a:t>Masaüstü uygulamalar</a:t>
            </a:r>
            <a:r>
              <a:rPr lang="en-US" dirty="0" smtClean="0"/>
              <a:t> </a:t>
            </a:r>
            <a:endParaRPr lang="en-US" dirty="0"/>
          </a:p>
          <a:p>
            <a:r>
              <a:rPr lang="en-US" dirty="0"/>
              <a:t>Automating Captcha </a:t>
            </a:r>
            <a:r>
              <a:rPr lang="tr-TR" dirty="0" smtClean="0"/>
              <a:t>: Ben robot değilim işlemleri</a:t>
            </a:r>
            <a:r>
              <a:rPr lang="en-US" dirty="0" smtClean="0"/>
              <a:t>.</a:t>
            </a:r>
            <a:endParaRPr lang="en-US" dirty="0"/>
          </a:p>
          <a:p>
            <a:r>
              <a:rPr lang="tr-TR" dirty="0" smtClean="0"/>
              <a:t>B</a:t>
            </a:r>
            <a:r>
              <a:rPr lang="en-US" dirty="0" err="1" smtClean="0"/>
              <a:t>ar</a:t>
            </a:r>
            <a:r>
              <a:rPr lang="en-US" dirty="0" smtClean="0"/>
              <a:t> </a:t>
            </a:r>
            <a:r>
              <a:rPr lang="en-US" dirty="0"/>
              <a:t>code </a:t>
            </a:r>
            <a:r>
              <a:rPr lang="tr-TR" dirty="0" smtClean="0"/>
              <a:t>okuma işlemleri</a:t>
            </a:r>
            <a:r>
              <a:rPr lang="en-US" dirty="0" smtClean="0"/>
              <a:t>.</a:t>
            </a:r>
            <a:endParaRPr lang="en-US" dirty="0"/>
          </a:p>
          <a:p>
            <a:r>
              <a:rPr lang="tr-TR" dirty="0" smtClean="0"/>
              <a:t>Image karşılaştırma işlemleri</a:t>
            </a:r>
            <a:endParaRPr lang="en-US" dirty="0"/>
          </a:p>
          <a:p>
            <a:r>
              <a:rPr lang="tr-TR" dirty="0" smtClean="0"/>
              <a:t>Her program gibi sadece yazılanı yapabilir.</a:t>
            </a:r>
            <a:endParaRPr lang="en-US" dirty="0"/>
          </a:p>
          <a:p>
            <a:pPr marL="0" indent="0">
              <a:buNone/>
            </a:pPr>
            <a:endParaRPr lang="en-US" dirty="0"/>
          </a:p>
          <a:p>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560282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204BF8-A480-44F9-951F-0B4680D66C83}"/>
              </a:ext>
            </a:extLst>
          </p:cNvPr>
          <p:cNvSpPr>
            <a:spLocks noGrp="1"/>
          </p:cNvSpPr>
          <p:nvPr>
            <p:ph type="title"/>
          </p:nvPr>
        </p:nvSpPr>
        <p:spPr/>
        <p:txBody>
          <a:bodyPr>
            <a:normAutofit/>
          </a:bodyPr>
          <a:lstStyle/>
          <a:p>
            <a:r>
              <a:rPr lang="tr-TR" b="1" dirty="0" smtClean="0"/>
              <a:t>Peki hangi durumlar </a:t>
            </a:r>
            <a:r>
              <a:rPr lang="en-US" b="1" dirty="0" smtClean="0"/>
              <a:t>Automated</a:t>
            </a:r>
            <a:r>
              <a:rPr lang="tr-TR" b="1" dirty="0" smtClean="0"/>
              <a:t> edilebilir</a:t>
            </a:r>
            <a:r>
              <a:rPr lang="en-US" b="1" dirty="0" smtClean="0"/>
              <a:t>?</a:t>
            </a:r>
            <a:r>
              <a:rPr lang="en-US" b="1" dirty="0"/>
              <a:t> </a:t>
            </a:r>
            <a:endParaRPr lang="en-US" dirty="0"/>
          </a:p>
        </p:txBody>
      </p:sp>
      <p:sp>
        <p:nvSpPr>
          <p:cNvPr id="3" name="Content Placeholder 2">
            <a:extLst>
              <a:ext uri="{FF2B5EF4-FFF2-40B4-BE49-F238E27FC236}">
                <a16:creationId xmlns="" xmlns:a16="http://schemas.microsoft.com/office/drawing/2014/main" id="{8E7F1896-453B-4C7A-B2D3-997B5FBAF5DC}"/>
              </a:ext>
            </a:extLst>
          </p:cNvPr>
          <p:cNvSpPr>
            <a:spLocks noGrp="1"/>
          </p:cNvSpPr>
          <p:nvPr>
            <p:ph idx="1"/>
          </p:nvPr>
        </p:nvSpPr>
        <p:spPr>
          <a:xfrm>
            <a:off x="838200" y="1825625"/>
            <a:ext cx="10515600" cy="3340735"/>
          </a:xfrm>
        </p:spPr>
        <p:txBody>
          <a:bodyPr>
            <a:normAutofit lnSpcReduction="10000"/>
          </a:bodyPr>
          <a:lstStyle/>
          <a:p>
            <a:r>
              <a:rPr lang="en-US" dirty="0" err="1" smtClean="0"/>
              <a:t>Testler</a:t>
            </a:r>
            <a:r>
              <a:rPr lang="tr-TR" dirty="0" smtClean="0"/>
              <a:t>,</a:t>
            </a:r>
            <a:r>
              <a:rPr lang="en-US" dirty="0" smtClean="0"/>
              <a:t> </a:t>
            </a:r>
            <a:r>
              <a:rPr lang="en-US" dirty="0" err="1"/>
              <a:t>tekrar</a:t>
            </a:r>
            <a:r>
              <a:rPr lang="en-US" dirty="0"/>
              <a:t> </a:t>
            </a:r>
            <a:r>
              <a:rPr lang="en-US" dirty="0" err="1"/>
              <a:t>tekrar</a:t>
            </a:r>
            <a:r>
              <a:rPr lang="en-US" dirty="0"/>
              <a:t> </a:t>
            </a:r>
            <a:r>
              <a:rPr lang="en-US" dirty="0" err="1"/>
              <a:t>kullanılır</a:t>
            </a:r>
            <a:r>
              <a:rPr lang="en-US" dirty="0"/>
              <a:t>.</a:t>
            </a:r>
          </a:p>
          <a:p>
            <a:r>
              <a:rPr lang="en-US" dirty="0" err="1" smtClean="0"/>
              <a:t>Testler</a:t>
            </a:r>
            <a:r>
              <a:rPr lang="tr-TR" dirty="0" smtClean="0"/>
              <a:t>,</a:t>
            </a:r>
            <a:r>
              <a:rPr lang="en-US" dirty="0" smtClean="0"/>
              <a:t> </a:t>
            </a:r>
            <a:r>
              <a:rPr lang="en-US" dirty="0" err="1"/>
              <a:t>çok</a:t>
            </a:r>
            <a:r>
              <a:rPr lang="en-US" dirty="0"/>
              <a:t> </a:t>
            </a:r>
            <a:r>
              <a:rPr lang="en-US" dirty="0" err="1"/>
              <a:t>fazla</a:t>
            </a:r>
            <a:r>
              <a:rPr lang="en-US" dirty="0"/>
              <a:t> </a:t>
            </a:r>
            <a:r>
              <a:rPr lang="en-US" dirty="0" err="1"/>
              <a:t>veri</a:t>
            </a:r>
            <a:r>
              <a:rPr lang="en-US" dirty="0"/>
              <a:t> </a:t>
            </a:r>
            <a:r>
              <a:rPr lang="en-US" dirty="0" err="1"/>
              <a:t>girişi</a:t>
            </a:r>
            <a:r>
              <a:rPr lang="en-US" dirty="0"/>
              <a:t> </a:t>
            </a:r>
            <a:r>
              <a:rPr lang="en-US" dirty="0" err="1" smtClean="0"/>
              <a:t>içer</a:t>
            </a:r>
            <a:r>
              <a:rPr lang="tr-TR" dirty="0" err="1" smtClean="0"/>
              <a:t>ebilir</a:t>
            </a:r>
            <a:r>
              <a:rPr lang="en-US" dirty="0" smtClean="0"/>
              <a:t>.</a:t>
            </a:r>
            <a:endParaRPr lang="en-US" dirty="0"/>
          </a:p>
          <a:p>
            <a:r>
              <a:rPr lang="en-US" dirty="0" err="1" smtClean="0"/>
              <a:t>Testler</a:t>
            </a:r>
            <a:r>
              <a:rPr lang="tr-TR" dirty="0" smtClean="0"/>
              <a:t>,</a:t>
            </a:r>
            <a:r>
              <a:rPr lang="en-US" dirty="0" smtClean="0"/>
              <a:t> </a:t>
            </a:r>
            <a:r>
              <a:rPr lang="en-US" dirty="0" err="1"/>
              <a:t>açıkça</a:t>
            </a:r>
            <a:r>
              <a:rPr lang="en-US" dirty="0"/>
              <a:t> </a:t>
            </a:r>
            <a:r>
              <a:rPr lang="en-US" dirty="0" err="1"/>
              <a:t>geçer</a:t>
            </a:r>
            <a:r>
              <a:rPr lang="en-US" dirty="0"/>
              <a:t> </a:t>
            </a:r>
            <a:r>
              <a:rPr lang="en-US" dirty="0" err="1"/>
              <a:t>veya</a:t>
            </a:r>
            <a:r>
              <a:rPr lang="en-US" dirty="0"/>
              <a:t> </a:t>
            </a:r>
            <a:r>
              <a:rPr lang="en-US" dirty="0" err="1"/>
              <a:t>başarısız</a:t>
            </a:r>
            <a:r>
              <a:rPr lang="en-US" dirty="0"/>
              <a:t> </a:t>
            </a:r>
            <a:r>
              <a:rPr lang="en-US" dirty="0" err="1"/>
              <a:t>olur</a:t>
            </a:r>
            <a:r>
              <a:rPr lang="en-US" dirty="0"/>
              <a:t>.</a:t>
            </a:r>
          </a:p>
          <a:p>
            <a:r>
              <a:rPr lang="en-US" dirty="0" err="1" smtClean="0"/>
              <a:t>Testler</a:t>
            </a:r>
            <a:r>
              <a:rPr lang="tr-TR" dirty="0" smtClean="0"/>
              <a:t>,</a:t>
            </a:r>
            <a:r>
              <a:rPr lang="en-US" dirty="0" smtClean="0"/>
              <a:t> </a:t>
            </a:r>
            <a:r>
              <a:rPr lang="en-US" dirty="0" err="1"/>
              <a:t>kesin</a:t>
            </a:r>
            <a:r>
              <a:rPr lang="en-US" dirty="0"/>
              <a:t> </a:t>
            </a:r>
            <a:r>
              <a:rPr lang="en-US" dirty="0" err="1"/>
              <a:t>bir</a:t>
            </a:r>
            <a:r>
              <a:rPr lang="en-US" dirty="0"/>
              <a:t> </a:t>
            </a:r>
            <a:r>
              <a:rPr lang="en-US" dirty="0" err="1"/>
              <a:t>sonuç</a:t>
            </a:r>
            <a:r>
              <a:rPr lang="en-US" dirty="0"/>
              <a:t> </a:t>
            </a:r>
            <a:r>
              <a:rPr lang="en-US" dirty="0" err="1"/>
              <a:t>verir</a:t>
            </a:r>
            <a:r>
              <a:rPr lang="en-US" dirty="0"/>
              <a:t>.</a:t>
            </a:r>
          </a:p>
          <a:p>
            <a:r>
              <a:rPr lang="en-US" dirty="0" err="1"/>
              <a:t>Testler</a:t>
            </a:r>
            <a:r>
              <a:rPr lang="en-US" dirty="0"/>
              <a:t>, </a:t>
            </a:r>
            <a:r>
              <a:rPr lang="en-US" dirty="0" err="1"/>
              <a:t>tutarlı</a:t>
            </a:r>
            <a:r>
              <a:rPr lang="en-US" dirty="0"/>
              <a:t> </a:t>
            </a:r>
            <a:r>
              <a:rPr lang="en-US" dirty="0" err="1"/>
              <a:t>kullanıcı</a:t>
            </a:r>
            <a:r>
              <a:rPr lang="en-US" dirty="0"/>
              <a:t> </a:t>
            </a:r>
            <a:r>
              <a:rPr lang="en-US" dirty="0" err="1"/>
              <a:t>arayüzü</a:t>
            </a:r>
            <a:r>
              <a:rPr lang="en-US" dirty="0"/>
              <a:t> ve </a:t>
            </a:r>
            <a:r>
              <a:rPr lang="en-US" dirty="0" err="1"/>
              <a:t>düzenli</a:t>
            </a:r>
            <a:r>
              <a:rPr lang="en-US" dirty="0"/>
              <a:t> </a:t>
            </a:r>
            <a:r>
              <a:rPr lang="en-US" dirty="0" err="1"/>
              <a:t>kontroller</a:t>
            </a:r>
            <a:r>
              <a:rPr lang="en-US" dirty="0"/>
              <a:t> </a:t>
            </a:r>
            <a:r>
              <a:rPr lang="en-US" dirty="0" err="1"/>
              <a:t>kullanır</a:t>
            </a:r>
            <a:r>
              <a:rPr lang="en-US" dirty="0"/>
              <a:t>.</a:t>
            </a:r>
          </a:p>
          <a:p>
            <a:r>
              <a:rPr lang="en-US" dirty="0" err="1" smtClean="0"/>
              <a:t>Testler</a:t>
            </a:r>
            <a:r>
              <a:rPr lang="tr-TR" dirty="0" smtClean="0"/>
              <a:t>,</a:t>
            </a:r>
            <a:r>
              <a:rPr lang="en-US" dirty="0" smtClean="0"/>
              <a:t> </a:t>
            </a:r>
            <a:r>
              <a:rPr lang="en-US" dirty="0" err="1"/>
              <a:t>yalnızca</a:t>
            </a:r>
            <a:r>
              <a:rPr lang="en-US" dirty="0"/>
              <a:t> </a:t>
            </a:r>
            <a:r>
              <a:rPr lang="en-US" dirty="0" err="1"/>
              <a:t>kendilerine</a:t>
            </a:r>
            <a:r>
              <a:rPr lang="en-US" dirty="0"/>
              <a:t> </a:t>
            </a:r>
            <a:r>
              <a:rPr lang="en-US" dirty="0" err="1"/>
              <a:t>söyleneni</a:t>
            </a:r>
            <a:r>
              <a:rPr lang="en-US" dirty="0"/>
              <a:t> </a:t>
            </a:r>
            <a:r>
              <a:rPr lang="en-US" dirty="0" err="1"/>
              <a:t>yapmak</a:t>
            </a:r>
            <a:r>
              <a:rPr lang="en-US" dirty="0"/>
              <a:t> </a:t>
            </a:r>
            <a:r>
              <a:rPr lang="en-US" dirty="0" err="1"/>
              <a:t>içindir</a:t>
            </a:r>
            <a:r>
              <a:rPr lang="en-US" dirty="0"/>
              <a:t> - </a:t>
            </a:r>
            <a:r>
              <a:rPr lang="en-US" dirty="0" err="1"/>
              <a:t>başka</a:t>
            </a:r>
            <a:r>
              <a:rPr lang="en-US" dirty="0"/>
              <a:t> </a:t>
            </a:r>
            <a:r>
              <a:rPr lang="en-US" dirty="0" err="1"/>
              <a:t>hiçbir</a:t>
            </a:r>
            <a:r>
              <a:rPr lang="en-US" dirty="0"/>
              <a:t> </a:t>
            </a:r>
            <a:r>
              <a:rPr lang="en-US" dirty="0" err="1"/>
              <a:t>şeyi</a:t>
            </a:r>
            <a:r>
              <a:rPr lang="en-US" dirty="0"/>
              <a:t> </a:t>
            </a:r>
            <a:r>
              <a:rPr lang="en-US" dirty="0" err="1"/>
              <a:t>kontrol</a:t>
            </a:r>
            <a:r>
              <a:rPr lang="en-US" dirty="0"/>
              <a:t> </a:t>
            </a:r>
            <a:r>
              <a:rPr lang="en-US" dirty="0" err="1"/>
              <a:t>etmek</a:t>
            </a:r>
            <a:r>
              <a:rPr lang="en-US" dirty="0"/>
              <a:t> </a:t>
            </a:r>
            <a:r>
              <a:rPr lang="en-US" dirty="0" err="1"/>
              <a:t>değildir</a:t>
            </a:r>
            <a:r>
              <a:rPr lang="en-US" dirty="0"/>
              <a:t>.</a:t>
            </a:r>
          </a:p>
        </p:txBody>
      </p:sp>
      <p:sp>
        <p:nvSpPr>
          <p:cNvPr id="4" name="TextBox 3">
            <a:extLst>
              <a:ext uri="{FF2B5EF4-FFF2-40B4-BE49-F238E27FC236}">
                <a16:creationId xmlns="" xmlns:a16="http://schemas.microsoft.com/office/drawing/2014/main" id="{DF900EAF-4331-463B-A13A-A70FBE868E76}"/>
              </a:ext>
            </a:extLst>
          </p:cNvPr>
          <p:cNvSpPr txBox="1"/>
          <p:nvPr/>
        </p:nvSpPr>
        <p:spPr>
          <a:xfrm>
            <a:off x="1360170" y="6115050"/>
            <a:ext cx="6995313" cy="369332"/>
          </a:xfrm>
          <a:prstGeom prst="rect">
            <a:avLst/>
          </a:prstGeom>
          <a:noFill/>
        </p:spPr>
        <p:txBody>
          <a:bodyPr wrap="none" rtlCol="0">
            <a:spAutoFit/>
          </a:bodyPr>
          <a:lstStyle/>
          <a:p>
            <a:r>
              <a:rPr lang="en-US" dirty="0"/>
              <a:t>Credits: </a:t>
            </a:r>
            <a:r>
              <a:rPr lang="en-US" dirty="0">
                <a:hlinkClick r:id="rId3"/>
              </a:rPr>
              <a:t>https://www.perforce.com/blog/alm/which-tests-do-i-automate</a:t>
            </a:r>
            <a:endParaRPr lang="en-US" dirty="0"/>
          </a:p>
        </p:txBody>
      </p:sp>
      <p:pic>
        <p:nvPicPr>
          <p:cNvPr id="5" name="Resi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35594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36A68-F5B6-4695-B7D2-846B006CD7D5}"/>
              </a:ext>
            </a:extLst>
          </p:cNvPr>
          <p:cNvSpPr>
            <a:spLocks noGrp="1"/>
          </p:cNvSpPr>
          <p:nvPr>
            <p:ph type="title"/>
          </p:nvPr>
        </p:nvSpPr>
        <p:spPr/>
        <p:txBody>
          <a:bodyPr>
            <a:normAutofit/>
          </a:bodyPr>
          <a:lstStyle/>
          <a:p>
            <a:pPr fontAlgn="base"/>
            <a:r>
              <a:rPr lang="en-US" dirty="0"/>
              <a:t>Selenium </a:t>
            </a:r>
            <a:r>
              <a:rPr lang="tr-TR" dirty="0" smtClean="0"/>
              <a:t>ne değildir ?</a:t>
            </a:r>
            <a:endParaRPr lang="en-US" dirty="0"/>
          </a:p>
        </p:txBody>
      </p:sp>
      <p:sp>
        <p:nvSpPr>
          <p:cNvPr id="3" name="Content Placeholder 2">
            <a:extLst>
              <a:ext uri="{FF2B5EF4-FFF2-40B4-BE49-F238E27FC236}">
                <a16:creationId xmlns="" xmlns:a16="http://schemas.microsoft.com/office/drawing/2014/main" id="{8A370AB9-3FC1-46C9-B2FD-8F3BD8461EB6}"/>
              </a:ext>
            </a:extLst>
          </p:cNvPr>
          <p:cNvSpPr>
            <a:spLocks noGrp="1"/>
          </p:cNvSpPr>
          <p:nvPr>
            <p:ph idx="1"/>
          </p:nvPr>
        </p:nvSpPr>
        <p:spPr/>
        <p:txBody>
          <a:bodyPr/>
          <a:lstStyle/>
          <a:p>
            <a:r>
              <a:rPr lang="en-US" b="1" dirty="0" err="1"/>
              <a:t>Selenyum</a:t>
            </a:r>
            <a:r>
              <a:rPr lang="en-US" b="1" dirty="0"/>
              <a:t> </a:t>
            </a:r>
            <a:r>
              <a:rPr lang="tr-TR" b="1" dirty="0" smtClean="0"/>
              <a:t>kendisi </a:t>
            </a:r>
            <a:r>
              <a:rPr lang="en-US" b="1" dirty="0" err="1" smtClean="0"/>
              <a:t>bir</a:t>
            </a:r>
            <a:r>
              <a:rPr lang="en-US" b="1" dirty="0" smtClean="0"/>
              <a:t> </a:t>
            </a:r>
            <a:r>
              <a:rPr lang="en-US" b="1" dirty="0"/>
              <a:t>test </a:t>
            </a:r>
            <a:r>
              <a:rPr lang="en-US" b="1" dirty="0" err="1"/>
              <a:t>aracı</a:t>
            </a:r>
            <a:r>
              <a:rPr lang="en-US" b="1" dirty="0"/>
              <a:t> </a:t>
            </a:r>
            <a:r>
              <a:rPr lang="en-US" b="1" dirty="0" err="1"/>
              <a:t>değildir</a:t>
            </a:r>
            <a:endParaRPr lang="en-US" b="1" dirty="0"/>
          </a:p>
          <a:p>
            <a:r>
              <a:rPr lang="en-US" b="1" dirty="0"/>
              <a:t>Selenium, API </a:t>
            </a:r>
            <a:r>
              <a:rPr lang="en-US" b="1" dirty="0" err="1"/>
              <a:t>testinde</a:t>
            </a:r>
            <a:r>
              <a:rPr lang="en-US" b="1" dirty="0"/>
              <a:t> </a:t>
            </a:r>
            <a:r>
              <a:rPr lang="en-US" b="1" dirty="0" err="1"/>
              <a:t>kullanılacak</a:t>
            </a:r>
            <a:r>
              <a:rPr lang="en-US" b="1" dirty="0"/>
              <a:t> </a:t>
            </a:r>
            <a:r>
              <a:rPr lang="en-US" b="1" dirty="0" err="1"/>
              <a:t>bir</a:t>
            </a:r>
            <a:r>
              <a:rPr lang="en-US" b="1" dirty="0"/>
              <a:t> </a:t>
            </a:r>
            <a:r>
              <a:rPr lang="en-US" b="1" dirty="0" err="1"/>
              <a:t>araç</a:t>
            </a:r>
            <a:r>
              <a:rPr lang="en-US" b="1" dirty="0"/>
              <a:t> </a:t>
            </a:r>
            <a:r>
              <a:rPr lang="en-US" b="1" dirty="0" err="1"/>
              <a:t>değildir</a:t>
            </a:r>
            <a:endParaRPr lang="en-US" b="1" dirty="0"/>
          </a:p>
          <a:p>
            <a:r>
              <a:rPr lang="en-US" b="1" dirty="0" err="1"/>
              <a:t>Selenyum</a:t>
            </a:r>
            <a:r>
              <a:rPr lang="en-US" b="1" dirty="0"/>
              <a:t> </a:t>
            </a:r>
            <a:r>
              <a:rPr lang="en-US" b="1" dirty="0" err="1"/>
              <a:t>bir</a:t>
            </a:r>
            <a:r>
              <a:rPr lang="en-US" b="1" dirty="0"/>
              <a:t> </a:t>
            </a:r>
            <a:r>
              <a:rPr lang="en-US" b="1" dirty="0" err="1"/>
              <a:t>performans</a:t>
            </a:r>
            <a:r>
              <a:rPr lang="en-US" b="1" dirty="0"/>
              <a:t> test </a:t>
            </a:r>
            <a:r>
              <a:rPr lang="en-US" b="1" dirty="0" err="1"/>
              <a:t>aracı</a:t>
            </a:r>
            <a:r>
              <a:rPr lang="en-US" b="1" dirty="0"/>
              <a:t> </a:t>
            </a:r>
            <a:r>
              <a:rPr lang="en-US" b="1" dirty="0" err="1"/>
              <a:t>değildir</a:t>
            </a:r>
            <a:r>
              <a:rPr lang="en-US" dirty="0"/>
              <a:t/>
            </a:r>
            <a:br>
              <a:rPr lang="en-US" dirty="0"/>
            </a:br>
            <a:r>
              <a:rPr lang="en-US" dirty="0"/>
              <a:t/>
            </a:r>
            <a:br>
              <a:rPr lang="en-US" dirty="0"/>
            </a:br>
            <a:endParaRPr lang="en-US" dirty="0"/>
          </a:p>
        </p:txBody>
      </p:sp>
      <p:sp>
        <p:nvSpPr>
          <p:cNvPr id="4" name="TextBox 3">
            <a:extLst>
              <a:ext uri="{FF2B5EF4-FFF2-40B4-BE49-F238E27FC236}">
                <a16:creationId xmlns="" xmlns:a16="http://schemas.microsoft.com/office/drawing/2014/main" id="{4A46D088-DEA8-4903-AF63-2C7AEC86D5CF}"/>
              </a:ext>
            </a:extLst>
          </p:cNvPr>
          <p:cNvSpPr txBox="1"/>
          <p:nvPr/>
        </p:nvSpPr>
        <p:spPr>
          <a:xfrm>
            <a:off x="445770" y="5863590"/>
            <a:ext cx="11315700" cy="369332"/>
          </a:xfrm>
          <a:prstGeom prst="rect">
            <a:avLst/>
          </a:prstGeom>
          <a:noFill/>
        </p:spPr>
        <p:txBody>
          <a:bodyPr wrap="square" rtlCol="0">
            <a:spAutoFit/>
          </a:bodyPr>
          <a:lstStyle/>
          <a:p>
            <a:r>
              <a:rPr lang="en-US" dirty="0"/>
              <a:t>Credits: </a:t>
            </a:r>
            <a:r>
              <a:rPr lang="en-US" dirty="0">
                <a:hlinkClick r:id="rId3"/>
              </a:rPr>
              <a:t>https://www.ontestautomation.com/selenium-and-what-it-is-not/</a:t>
            </a:r>
            <a:endParaRPr lang="en-US" dirty="0"/>
          </a:p>
        </p:txBody>
      </p:sp>
      <p:pic>
        <p:nvPicPr>
          <p:cNvPr id="5" name="Resi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758876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3BFA4-AA04-49B3-B391-674D3558CD68}"/>
              </a:ext>
            </a:extLst>
          </p:cNvPr>
          <p:cNvSpPr>
            <a:spLocks noGrp="1"/>
          </p:cNvSpPr>
          <p:nvPr>
            <p:ph type="title"/>
          </p:nvPr>
        </p:nvSpPr>
        <p:spPr/>
        <p:txBody>
          <a:bodyPr/>
          <a:lstStyle/>
          <a:p>
            <a:r>
              <a:rPr lang="en-US" dirty="0"/>
              <a:t>Alternatives to Selenium</a:t>
            </a:r>
          </a:p>
        </p:txBody>
      </p:sp>
      <p:sp>
        <p:nvSpPr>
          <p:cNvPr id="3" name="Content Placeholder 2">
            <a:extLst>
              <a:ext uri="{FF2B5EF4-FFF2-40B4-BE49-F238E27FC236}">
                <a16:creationId xmlns="" xmlns:a16="http://schemas.microsoft.com/office/drawing/2014/main" id="{CA826A41-70CE-419E-B340-A269EF6E3B75}"/>
              </a:ext>
            </a:extLst>
          </p:cNvPr>
          <p:cNvSpPr>
            <a:spLocks noGrp="1"/>
          </p:cNvSpPr>
          <p:nvPr>
            <p:ph idx="1"/>
          </p:nvPr>
        </p:nvSpPr>
        <p:spPr/>
        <p:txBody>
          <a:bodyPr/>
          <a:lstStyle/>
          <a:p>
            <a:r>
              <a:rPr lang="en-US" b="1" dirty="0" err="1"/>
              <a:t>Katalon</a:t>
            </a:r>
            <a:r>
              <a:rPr lang="en-US" b="1" dirty="0"/>
              <a:t> Studio -&gt; </a:t>
            </a:r>
            <a:r>
              <a:rPr lang="tr-TR" b="1" dirty="0" smtClean="0"/>
              <a:t>Ücretli</a:t>
            </a:r>
            <a:endParaRPr lang="en-US" b="1" dirty="0"/>
          </a:p>
          <a:p>
            <a:r>
              <a:rPr lang="en-US" b="1" dirty="0"/>
              <a:t>UFT/QTP -&gt; </a:t>
            </a:r>
            <a:r>
              <a:rPr lang="tr-TR" b="1" dirty="0" smtClean="0"/>
              <a:t>Ücretli</a:t>
            </a:r>
            <a:endParaRPr lang="en-US" b="1" dirty="0"/>
          </a:p>
          <a:p>
            <a:r>
              <a:rPr lang="en-US" b="1" dirty="0"/>
              <a:t>Apache </a:t>
            </a:r>
            <a:r>
              <a:rPr lang="en-US" b="1" dirty="0" err="1"/>
              <a:t>Jmeter</a:t>
            </a:r>
            <a:r>
              <a:rPr lang="en-US" b="1" dirty="0"/>
              <a:t> -&gt; </a:t>
            </a:r>
            <a:r>
              <a:rPr lang="tr-TR" b="1" dirty="0" smtClean="0"/>
              <a:t>performans </a:t>
            </a:r>
            <a:r>
              <a:rPr lang="tr-TR" b="1" dirty="0" err="1" smtClean="0"/>
              <a:t>toolu</a:t>
            </a:r>
            <a:endParaRPr lang="en-US" b="1" dirty="0"/>
          </a:p>
          <a:p>
            <a:pPr marL="0" indent="0">
              <a:buNone/>
            </a:pPr>
            <a:r>
              <a:rPr lang="en-US" dirty="0"/>
              <a:t/>
            </a:r>
            <a:br>
              <a:rPr lang="en-US" dirty="0"/>
            </a:br>
            <a:endParaRPr lang="en-US" b="1" dirty="0"/>
          </a:p>
          <a:p>
            <a:r>
              <a:rPr lang="en-US" b="1" dirty="0"/>
              <a:t>And many more…</a:t>
            </a:r>
          </a:p>
          <a:p>
            <a:endParaRPr lang="en-US" dirty="0"/>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9742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541E9-1A8A-4216-B6E0-4497BCB0C901}"/>
              </a:ext>
            </a:extLst>
          </p:cNvPr>
          <p:cNvSpPr>
            <a:spLocks noGrp="1"/>
          </p:cNvSpPr>
          <p:nvPr>
            <p:ph type="title"/>
          </p:nvPr>
        </p:nvSpPr>
        <p:spPr/>
        <p:txBody>
          <a:bodyPr/>
          <a:lstStyle/>
          <a:p>
            <a:r>
              <a:rPr lang="en-US" dirty="0" smtClean="0"/>
              <a:t>WebDriver </a:t>
            </a:r>
            <a:r>
              <a:rPr lang="tr-TR" dirty="0" smtClean="0"/>
              <a:t>Nasıl Çalışır ?</a:t>
            </a:r>
            <a:endParaRPr lang="en-US" dirty="0"/>
          </a:p>
        </p:txBody>
      </p:sp>
      <p:sp>
        <p:nvSpPr>
          <p:cNvPr id="4" name="Rectangle 3">
            <a:extLst>
              <a:ext uri="{FF2B5EF4-FFF2-40B4-BE49-F238E27FC236}">
                <a16:creationId xmlns="" xmlns:a16="http://schemas.microsoft.com/office/drawing/2014/main" id="{3D6FE8F6-5AB8-487E-9D9E-2228742A7367}"/>
              </a:ext>
            </a:extLst>
          </p:cNvPr>
          <p:cNvSpPr/>
          <p:nvPr/>
        </p:nvSpPr>
        <p:spPr>
          <a:xfrm>
            <a:off x="588818" y="2877616"/>
            <a:ext cx="2459183" cy="14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Selenium</a:t>
            </a:r>
          </a:p>
          <a:p>
            <a:pPr algn="ctr"/>
            <a:r>
              <a:rPr lang="en-US" dirty="0"/>
              <a:t> Java Library</a:t>
            </a:r>
          </a:p>
        </p:txBody>
      </p:sp>
      <p:sp>
        <p:nvSpPr>
          <p:cNvPr id="5" name="Oval 4">
            <a:extLst>
              <a:ext uri="{FF2B5EF4-FFF2-40B4-BE49-F238E27FC236}">
                <a16:creationId xmlns="" xmlns:a16="http://schemas.microsoft.com/office/drawing/2014/main" id="{60CEA1EB-E498-4246-84F8-4E267AD09326}"/>
              </a:ext>
            </a:extLst>
          </p:cNvPr>
          <p:cNvSpPr/>
          <p:nvPr/>
        </p:nvSpPr>
        <p:spPr>
          <a:xfrm>
            <a:off x="4498152" y="2785254"/>
            <a:ext cx="2777795" cy="16936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a:p>
            <a:pPr algn="ctr"/>
            <a:endParaRPr lang="en-US" dirty="0"/>
          </a:p>
          <a:p>
            <a:pPr algn="ctr"/>
            <a:r>
              <a:rPr lang="en-US" dirty="0" err="1"/>
              <a:t>chromedriver</a:t>
            </a:r>
            <a:endParaRPr lang="en-US" dirty="0"/>
          </a:p>
        </p:txBody>
      </p:sp>
      <p:pic>
        <p:nvPicPr>
          <p:cNvPr id="1026" name="Picture 2">
            <a:extLst>
              <a:ext uri="{FF2B5EF4-FFF2-40B4-BE49-F238E27FC236}">
                <a16:creationId xmlns="" xmlns:a16="http://schemas.microsoft.com/office/drawing/2014/main" id="{DBB9AFA1-3D4D-4A53-86C0-E47BF2EA1A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9468" y="3037792"/>
            <a:ext cx="594302" cy="5943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 xmlns:a16="http://schemas.microsoft.com/office/drawing/2014/main" id="{2FE9A659-F9F2-4C51-9C2F-EE3318BD47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6097" y="2785254"/>
            <a:ext cx="3068738" cy="16027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 xmlns:a16="http://schemas.microsoft.com/office/drawing/2014/main" id="{E6FEB895-06D0-4DAD-B62D-808A79C11925}"/>
              </a:ext>
            </a:extLst>
          </p:cNvPr>
          <p:cNvCxnSpPr/>
          <p:nvPr/>
        </p:nvCxnSpPr>
        <p:spPr>
          <a:xfrm>
            <a:off x="3048001" y="3404088"/>
            <a:ext cx="1450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4B1AB86D-19AE-4027-873A-75E2A1471159}"/>
              </a:ext>
            </a:extLst>
          </p:cNvPr>
          <p:cNvCxnSpPr/>
          <p:nvPr/>
        </p:nvCxnSpPr>
        <p:spPr>
          <a:xfrm>
            <a:off x="7275947" y="3404088"/>
            <a:ext cx="1450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9175D8CA-CEF4-49B5-B893-A1D33D794977}"/>
              </a:ext>
            </a:extLst>
          </p:cNvPr>
          <p:cNvCxnSpPr>
            <a:cxnSpLocks/>
          </p:cNvCxnSpPr>
          <p:nvPr/>
        </p:nvCxnSpPr>
        <p:spPr>
          <a:xfrm flipH="1" flipV="1">
            <a:off x="3048001" y="3810488"/>
            <a:ext cx="1450151" cy="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1FDEE478-403C-4D66-9F12-F91ACC5E129E}"/>
              </a:ext>
            </a:extLst>
          </p:cNvPr>
          <p:cNvCxnSpPr>
            <a:cxnSpLocks/>
          </p:cNvCxnSpPr>
          <p:nvPr/>
        </p:nvCxnSpPr>
        <p:spPr>
          <a:xfrm flipH="1" flipV="1">
            <a:off x="7275946" y="3837767"/>
            <a:ext cx="1450151" cy="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BD367F04-5A35-4AE0-BAE9-9B333F831E1B}"/>
              </a:ext>
            </a:extLst>
          </p:cNvPr>
          <p:cNvSpPr/>
          <p:nvPr/>
        </p:nvSpPr>
        <p:spPr>
          <a:xfrm>
            <a:off x="337779" y="1977015"/>
            <a:ext cx="2961260" cy="646331"/>
          </a:xfrm>
          <a:prstGeom prst="rect">
            <a:avLst/>
          </a:prstGeom>
          <a:noFill/>
        </p:spPr>
        <p:txBody>
          <a:bodyPr wrap="square" lIns="91440" tIns="45720" rIns="91440" bIns="45720">
            <a:spAutoFit/>
          </a:bodyPr>
          <a:lstStyle/>
          <a:p>
            <a:pPr algn="ctr"/>
            <a:r>
              <a:rPr lang="en-US" sz="3600" b="0" cap="none" spc="0" dirty="0">
                <a:ln w="0"/>
                <a:gradFill>
                  <a:gsLst>
                    <a:gs pos="21000">
                      <a:srgbClr val="53575C"/>
                    </a:gs>
                    <a:gs pos="88000">
                      <a:srgbClr val="C5C7CA"/>
                    </a:gs>
                  </a:gsLst>
                  <a:lin ang="5400000"/>
                </a:gradFill>
                <a:effectLst/>
              </a:rPr>
              <a:t>Your code</a:t>
            </a:r>
          </a:p>
        </p:txBody>
      </p:sp>
      <p:sp>
        <p:nvSpPr>
          <p:cNvPr id="27" name="Rectangle 26">
            <a:extLst>
              <a:ext uri="{FF2B5EF4-FFF2-40B4-BE49-F238E27FC236}">
                <a16:creationId xmlns="" xmlns:a16="http://schemas.microsoft.com/office/drawing/2014/main" id="{7FDC8279-60C6-422D-A05D-0034043F4C66}"/>
              </a:ext>
            </a:extLst>
          </p:cNvPr>
          <p:cNvSpPr/>
          <p:nvPr/>
        </p:nvSpPr>
        <p:spPr>
          <a:xfrm>
            <a:off x="4314686" y="2077908"/>
            <a:ext cx="2961260"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Selenium Server</a:t>
            </a:r>
            <a:endParaRPr lang="en-US" sz="2800" b="0" cap="none" spc="0" dirty="0">
              <a:ln w="0"/>
              <a:gradFill>
                <a:gsLst>
                  <a:gs pos="21000">
                    <a:srgbClr val="53575C"/>
                  </a:gs>
                  <a:gs pos="88000">
                    <a:srgbClr val="C5C7CA"/>
                  </a:gs>
                </a:gsLst>
                <a:lin ang="5400000"/>
              </a:gradFill>
              <a:effectLst/>
            </a:endParaRPr>
          </a:p>
        </p:txBody>
      </p:sp>
      <p:sp>
        <p:nvSpPr>
          <p:cNvPr id="28" name="Rectangle 27">
            <a:extLst>
              <a:ext uri="{FF2B5EF4-FFF2-40B4-BE49-F238E27FC236}">
                <a16:creationId xmlns="" xmlns:a16="http://schemas.microsoft.com/office/drawing/2014/main" id="{F603B296-0DED-4973-8EEB-AFE7732F0859}"/>
              </a:ext>
            </a:extLst>
          </p:cNvPr>
          <p:cNvSpPr/>
          <p:nvPr/>
        </p:nvSpPr>
        <p:spPr>
          <a:xfrm>
            <a:off x="8726097" y="2101497"/>
            <a:ext cx="2961260"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Chrome Browser</a:t>
            </a:r>
            <a:endParaRPr lang="en-US" sz="2800" b="0" cap="none" spc="0" dirty="0">
              <a:ln w="0"/>
              <a:gradFill>
                <a:gsLst>
                  <a:gs pos="21000">
                    <a:srgbClr val="53575C"/>
                  </a:gs>
                  <a:gs pos="88000">
                    <a:srgbClr val="C5C7CA"/>
                  </a:gs>
                </a:gsLst>
                <a:lin ang="5400000"/>
              </a:gradFill>
              <a:effectLst/>
            </a:endParaRPr>
          </a:p>
        </p:txBody>
      </p:sp>
      <p:sp>
        <p:nvSpPr>
          <p:cNvPr id="29" name="Oval 28">
            <a:extLst>
              <a:ext uri="{FF2B5EF4-FFF2-40B4-BE49-F238E27FC236}">
                <a16:creationId xmlns="" xmlns:a16="http://schemas.microsoft.com/office/drawing/2014/main" id="{AE3206D4-56F9-4B49-A407-9A1B4A5EF6BA}"/>
              </a:ext>
            </a:extLst>
          </p:cNvPr>
          <p:cNvSpPr/>
          <p:nvPr/>
        </p:nvSpPr>
        <p:spPr>
          <a:xfrm>
            <a:off x="4567425" y="4799195"/>
            <a:ext cx="2777795" cy="16936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a:p>
            <a:pPr algn="ctr"/>
            <a:endParaRPr lang="en-US" dirty="0"/>
          </a:p>
          <a:p>
            <a:pPr algn="ctr"/>
            <a:r>
              <a:rPr lang="en-US" dirty="0" err="1"/>
              <a:t>geckodriver</a:t>
            </a:r>
            <a:endParaRPr lang="en-US" dirty="0"/>
          </a:p>
        </p:txBody>
      </p:sp>
      <p:pic>
        <p:nvPicPr>
          <p:cNvPr id="1039" name="Picture 15">
            <a:extLst>
              <a:ext uri="{FF2B5EF4-FFF2-40B4-BE49-F238E27FC236}">
                <a16:creationId xmlns="" xmlns:a16="http://schemas.microsoft.com/office/drawing/2014/main" id="{AA148F17-2297-45AF-97F6-29E8015014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2201" y="5038186"/>
            <a:ext cx="588241" cy="607849"/>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 xmlns:a16="http://schemas.microsoft.com/office/drawing/2014/main" id="{16E83285-2103-42EC-8663-49716D1E4F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55735" y="4671018"/>
            <a:ext cx="3009462" cy="195003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 xmlns:a16="http://schemas.microsoft.com/office/drawing/2014/main" id="{4506D1E9-6B69-4B6D-9433-A018BD85E084}"/>
              </a:ext>
            </a:extLst>
          </p:cNvPr>
          <p:cNvCxnSpPr>
            <a:cxnSpLocks/>
          </p:cNvCxnSpPr>
          <p:nvPr/>
        </p:nvCxnSpPr>
        <p:spPr>
          <a:xfrm>
            <a:off x="3195782" y="4184073"/>
            <a:ext cx="1514763" cy="9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227C204E-A2FE-4C19-BCDB-BDFCD16F242E}"/>
              </a:ext>
            </a:extLst>
          </p:cNvPr>
          <p:cNvCxnSpPr/>
          <p:nvPr/>
        </p:nvCxnSpPr>
        <p:spPr>
          <a:xfrm>
            <a:off x="7305585" y="5412997"/>
            <a:ext cx="1450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5EB0C213-0FD3-482A-85AC-0E843C6ACBAE}"/>
              </a:ext>
            </a:extLst>
          </p:cNvPr>
          <p:cNvCxnSpPr>
            <a:cxnSpLocks/>
          </p:cNvCxnSpPr>
          <p:nvPr/>
        </p:nvCxnSpPr>
        <p:spPr>
          <a:xfrm flipH="1" flipV="1">
            <a:off x="7305584" y="5846676"/>
            <a:ext cx="1450151" cy="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0B9EFB39-7181-44D3-B66E-B643A44204C4}"/>
              </a:ext>
            </a:extLst>
          </p:cNvPr>
          <p:cNvCxnSpPr>
            <a:cxnSpLocks/>
          </p:cNvCxnSpPr>
          <p:nvPr/>
        </p:nvCxnSpPr>
        <p:spPr>
          <a:xfrm flipH="1" flipV="1">
            <a:off x="2911879" y="4361494"/>
            <a:ext cx="1655547" cy="107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Resim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1561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p:txBody>
          <a:bodyPr/>
          <a:lstStyle/>
          <a:p>
            <a:r>
              <a:rPr lang="tr-TR" dirty="0" err="1"/>
              <a:t>Selenium</a:t>
            </a:r>
            <a:r>
              <a:rPr lang="tr-TR" dirty="0"/>
              <a:t> nedir ?</a:t>
            </a:r>
            <a:endParaRPr lang="en-US" dirty="0"/>
          </a:p>
        </p:txBody>
      </p:sp>
      <p:sp>
        <p:nvSpPr>
          <p:cNvPr id="6" name="Dikdörtgen 5"/>
          <p:cNvSpPr/>
          <p:nvPr/>
        </p:nvSpPr>
        <p:spPr>
          <a:xfrm>
            <a:off x="838200" y="1508082"/>
            <a:ext cx="11039856" cy="3416320"/>
          </a:xfrm>
          <a:prstGeom prst="rect">
            <a:avLst/>
          </a:prstGeom>
        </p:spPr>
        <p:txBody>
          <a:bodyPr wrap="square">
            <a:spAutoFit/>
          </a:bodyPr>
          <a:lstStyle/>
          <a:p>
            <a:r>
              <a:rPr lang="tr-TR" sz="2400" dirty="0" err="1">
                <a:solidFill>
                  <a:srgbClr val="3B3835"/>
                </a:solidFill>
                <a:latin typeface="Helvetica Neue"/>
              </a:rPr>
              <a:t>Selenium</a:t>
            </a:r>
            <a:r>
              <a:rPr lang="tr-TR" sz="2400" dirty="0">
                <a:solidFill>
                  <a:srgbClr val="3B3835"/>
                </a:solidFill>
                <a:latin typeface="Helvetica Neue"/>
              </a:rPr>
              <a:t>; kendi sitesindeki tanımı ile «Browser </a:t>
            </a:r>
            <a:r>
              <a:rPr lang="tr-TR" sz="2400" dirty="0" err="1">
                <a:solidFill>
                  <a:srgbClr val="3B3835"/>
                </a:solidFill>
                <a:latin typeface="Helvetica Neue"/>
              </a:rPr>
              <a:t>Automation</a:t>
            </a:r>
            <a:r>
              <a:rPr lang="tr-TR" sz="2400" dirty="0">
                <a:solidFill>
                  <a:srgbClr val="3B3835"/>
                </a:solidFill>
                <a:latin typeface="Helvetica Neue"/>
              </a:rPr>
              <a:t>», web </a:t>
            </a:r>
            <a:r>
              <a:rPr lang="tr-TR" sz="2400" dirty="0" err="1">
                <a:solidFill>
                  <a:srgbClr val="3B3835"/>
                </a:solidFill>
                <a:latin typeface="Helvetica Neue"/>
              </a:rPr>
              <a:t>uygulamlarını</a:t>
            </a:r>
            <a:r>
              <a:rPr lang="tr-TR" sz="2400" dirty="0">
                <a:solidFill>
                  <a:srgbClr val="3B3835"/>
                </a:solidFill>
                <a:latin typeface="Helvetica Neue"/>
              </a:rPr>
              <a:t> test etme işlemini </a:t>
            </a:r>
            <a:r>
              <a:rPr lang="tr-TR" sz="2400" dirty="0" err="1">
                <a:solidFill>
                  <a:srgbClr val="3B3835"/>
                </a:solidFill>
                <a:latin typeface="Helvetica Neue"/>
              </a:rPr>
              <a:t>otomatize</a:t>
            </a:r>
            <a:r>
              <a:rPr lang="tr-TR" sz="2400" dirty="0">
                <a:solidFill>
                  <a:srgbClr val="3B3835"/>
                </a:solidFill>
                <a:latin typeface="Helvetica Neue"/>
              </a:rPr>
              <a:t> eden araç. </a:t>
            </a:r>
            <a:endParaRPr lang="tr-TR" sz="2400" dirty="0" smtClean="0">
              <a:solidFill>
                <a:srgbClr val="3B3835"/>
              </a:solidFill>
              <a:latin typeface="Helvetica Neue"/>
            </a:endParaRPr>
          </a:p>
          <a:p>
            <a:endParaRPr lang="tr-TR" sz="2400" dirty="0">
              <a:solidFill>
                <a:srgbClr val="3B3835"/>
              </a:solidFill>
              <a:latin typeface="Helvetica Neue"/>
            </a:endParaRPr>
          </a:p>
          <a:p>
            <a:r>
              <a:rPr lang="tr-TR" sz="2400" dirty="0" smtClean="0">
                <a:solidFill>
                  <a:srgbClr val="3B3835"/>
                </a:solidFill>
                <a:latin typeface="Helvetica Neue"/>
              </a:rPr>
              <a:t>Daha </a:t>
            </a:r>
            <a:r>
              <a:rPr lang="tr-TR" sz="2400" dirty="0">
                <a:solidFill>
                  <a:srgbClr val="3B3835"/>
                </a:solidFill>
                <a:latin typeface="Helvetica Neue"/>
              </a:rPr>
              <a:t>pratik bir açıklama ile </a:t>
            </a:r>
            <a:r>
              <a:rPr lang="tr-TR" sz="2400" dirty="0" err="1">
                <a:solidFill>
                  <a:srgbClr val="3B3835"/>
                </a:solidFill>
                <a:latin typeface="Helvetica Neue"/>
              </a:rPr>
              <a:t>progrlama</a:t>
            </a:r>
            <a:r>
              <a:rPr lang="tr-TR" sz="2400" dirty="0">
                <a:solidFill>
                  <a:srgbClr val="3B3835"/>
                </a:solidFill>
                <a:latin typeface="Helvetica Neue"/>
              </a:rPr>
              <a:t> dillerine kütüphane desteği sunan ve bu kütüphaneler ile çalıştırılan fonksiyonları işleme dökecek altyapıyı sağlayarak, yapılan testleri izleme ve sonuçlarını raporlamaya sağlayan sistem</a:t>
            </a:r>
            <a:r>
              <a:rPr lang="tr-TR" sz="2400" dirty="0" smtClean="0">
                <a:solidFill>
                  <a:srgbClr val="3B3835"/>
                </a:solidFill>
                <a:latin typeface="Helvetica Neue"/>
              </a:rPr>
              <a:t>.</a:t>
            </a:r>
          </a:p>
          <a:p>
            <a:endParaRPr lang="tr-TR" sz="2400" dirty="0">
              <a:solidFill>
                <a:srgbClr val="3B3835"/>
              </a:solidFill>
              <a:latin typeface="Helvetica Neue"/>
            </a:endParaRPr>
          </a:p>
          <a:p>
            <a:r>
              <a:rPr lang="tr-TR" sz="2400" dirty="0"/>
              <a:t>Nasıl Kullanılır</a:t>
            </a:r>
            <a:r>
              <a:rPr lang="tr-TR" sz="2400" dirty="0" smtClean="0"/>
              <a:t>?</a:t>
            </a:r>
          </a:p>
          <a:p>
            <a:r>
              <a:rPr lang="tr-TR" sz="2400" dirty="0" err="1"/>
              <a:t>Frameworkler</a:t>
            </a:r>
            <a:r>
              <a:rPr lang="tr-TR" sz="2400" dirty="0"/>
              <a:t> ile programlama dilleri üzerinden.</a:t>
            </a:r>
          </a:p>
        </p:txBody>
      </p:sp>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92427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F804A-F76D-4889-8D75-136ACD5ED014}"/>
              </a:ext>
            </a:extLst>
          </p:cNvPr>
          <p:cNvSpPr>
            <a:spLocks noGrp="1"/>
          </p:cNvSpPr>
          <p:nvPr>
            <p:ph type="title"/>
          </p:nvPr>
        </p:nvSpPr>
        <p:spPr/>
        <p:txBody>
          <a:bodyPr/>
          <a:lstStyle/>
          <a:p>
            <a:r>
              <a:rPr lang="tr-TR" b="1" dirty="0" err="1" smtClean="0"/>
              <a:t>Selenium</a:t>
            </a:r>
            <a:r>
              <a:rPr lang="tr-TR" b="1" dirty="0" smtClean="0"/>
              <a:t> da en çok yapacaklarımız:</a:t>
            </a:r>
            <a:endParaRPr lang="en-US" b="1" dirty="0"/>
          </a:p>
        </p:txBody>
      </p:sp>
      <p:sp>
        <p:nvSpPr>
          <p:cNvPr id="3" name="Content Placeholder 2">
            <a:extLst>
              <a:ext uri="{FF2B5EF4-FFF2-40B4-BE49-F238E27FC236}">
                <a16:creationId xmlns="" xmlns:a16="http://schemas.microsoft.com/office/drawing/2014/main" id="{897D20ED-0F7D-4CBD-A017-02C1222D64CC}"/>
              </a:ext>
            </a:extLst>
          </p:cNvPr>
          <p:cNvSpPr>
            <a:spLocks noGrp="1"/>
          </p:cNvSpPr>
          <p:nvPr>
            <p:ph idx="1"/>
          </p:nvPr>
        </p:nvSpPr>
        <p:spPr/>
        <p:txBody>
          <a:bodyPr>
            <a:normAutofit/>
          </a:bodyPr>
          <a:lstStyle/>
          <a:p>
            <a:r>
              <a:rPr lang="en-US" sz="4000" dirty="0"/>
              <a:t>Locating </a:t>
            </a:r>
            <a:r>
              <a:rPr lang="en-US" sz="4000" dirty="0" smtClean="0"/>
              <a:t>elements</a:t>
            </a:r>
            <a:r>
              <a:rPr lang="tr-TR" sz="4000" dirty="0" smtClean="0"/>
              <a:t> : Eleman bulma</a:t>
            </a:r>
            <a:endParaRPr lang="en-US" sz="4000" dirty="0"/>
          </a:p>
          <a:p>
            <a:r>
              <a:rPr lang="en-US" sz="4000" dirty="0"/>
              <a:t>Performing </a:t>
            </a:r>
            <a:r>
              <a:rPr lang="en-US" sz="4000" dirty="0" smtClean="0"/>
              <a:t>actions</a:t>
            </a:r>
            <a:r>
              <a:rPr lang="tr-TR" sz="4000" dirty="0" smtClean="0"/>
              <a:t> : Elemanların Aksiyonları</a:t>
            </a:r>
            <a:endParaRPr lang="en-US" sz="4000"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31907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CE642-18DD-431C-B0CF-4A0E2F612EE7}"/>
              </a:ext>
            </a:extLst>
          </p:cNvPr>
          <p:cNvSpPr>
            <a:spLocks noGrp="1"/>
          </p:cNvSpPr>
          <p:nvPr>
            <p:ph type="title"/>
          </p:nvPr>
        </p:nvSpPr>
        <p:spPr/>
        <p:txBody>
          <a:bodyPr>
            <a:normAutofit/>
          </a:bodyPr>
          <a:lstStyle/>
          <a:p>
            <a:r>
              <a:rPr lang="tr-TR" b="1" dirty="0" smtClean="0"/>
              <a:t>Eleman Bulma</a:t>
            </a:r>
            <a:endParaRPr lang="en-US" dirty="0"/>
          </a:p>
        </p:txBody>
      </p:sp>
      <p:pic>
        <p:nvPicPr>
          <p:cNvPr id="3076" name="Picture 4" descr="How to use Locators in Selenium IDE">
            <a:extLst>
              <a:ext uri="{FF2B5EF4-FFF2-40B4-BE49-F238E27FC236}">
                <a16:creationId xmlns="" xmlns:a16="http://schemas.microsoft.com/office/drawing/2014/main" id="{E9B8BE33-7528-4C34-A805-458571643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7625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to use Locators in Selenium IDE">
            <a:extLst>
              <a:ext uri="{FF2B5EF4-FFF2-40B4-BE49-F238E27FC236}">
                <a16:creationId xmlns="" xmlns:a16="http://schemas.microsoft.com/office/drawing/2014/main" id="{C8B6D3A1-DF58-400C-82C6-5120F235E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948" y="3663083"/>
            <a:ext cx="4733925"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CA4CF87-2AE9-4CE0-8123-2E53579A6E52}"/>
              </a:ext>
            </a:extLst>
          </p:cNvPr>
          <p:cNvSpPr txBox="1"/>
          <p:nvPr/>
        </p:nvSpPr>
        <p:spPr>
          <a:xfrm>
            <a:off x="6499948" y="1560945"/>
            <a:ext cx="4509797" cy="923330"/>
          </a:xfrm>
          <a:prstGeom prst="rect">
            <a:avLst/>
          </a:prstGeom>
          <a:noFill/>
        </p:spPr>
        <p:txBody>
          <a:bodyPr wrap="square" rtlCol="0">
            <a:spAutoFit/>
          </a:bodyPr>
          <a:lstStyle/>
          <a:p>
            <a:r>
              <a:rPr lang="en-US" b="1" dirty="0"/>
              <a:t>Learn:</a:t>
            </a:r>
          </a:p>
          <a:p>
            <a:r>
              <a:rPr lang="en-US" dirty="0" err="1"/>
              <a:t>css</a:t>
            </a:r>
            <a:r>
              <a:rPr lang="en-US" dirty="0"/>
              <a:t> selectors</a:t>
            </a:r>
          </a:p>
          <a:p>
            <a:r>
              <a:rPr lang="en-US" dirty="0" err="1"/>
              <a:t>xpath</a:t>
            </a:r>
            <a:endParaRPr lang="en-US" dirty="0"/>
          </a:p>
        </p:txBody>
      </p:sp>
      <p:sp>
        <p:nvSpPr>
          <p:cNvPr id="6" name="Rectangle 5">
            <a:extLst>
              <a:ext uri="{FF2B5EF4-FFF2-40B4-BE49-F238E27FC236}">
                <a16:creationId xmlns="" xmlns:a16="http://schemas.microsoft.com/office/drawing/2014/main" id="{50420B23-6CD6-433C-B0AF-DB077478982E}"/>
              </a:ext>
            </a:extLst>
          </p:cNvPr>
          <p:cNvSpPr/>
          <p:nvPr/>
        </p:nvSpPr>
        <p:spPr>
          <a:xfrm>
            <a:off x="498763" y="6149108"/>
            <a:ext cx="10735109" cy="369332"/>
          </a:xfrm>
          <a:prstGeom prst="rect">
            <a:avLst/>
          </a:prstGeom>
        </p:spPr>
        <p:txBody>
          <a:bodyPr wrap="square">
            <a:spAutoFit/>
          </a:bodyPr>
          <a:lstStyle/>
          <a:p>
            <a:r>
              <a:rPr lang="en-US" dirty="0"/>
              <a:t>Credits: </a:t>
            </a:r>
            <a:r>
              <a:rPr lang="en-US" dirty="0">
                <a:hlinkClick r:id="rId4"/>
              </a:rPr>
              <a:t>https://www.guru99.com/locators-in-selenium-ide.html</a:t>
            </a:r>
            <a:endParaRPr lang="en-US" dirty="0"/>
          </a:p>
        </p:txBody>
      </p:sp>
      <p:pic>
        <p:nvPicPr>
          <p:cNvPr id="7" name="Resim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941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D1EC6-0BE3-4FB1-B937-FF1CAE38F2F3}"/>
              </a:ext>
            </a:extLst>
          </p:cNvPr>
          <p:cNvSpPr>
            <a:spLocks noGrp="1"/>
          </p:cNvSpPr>
          <p:nvPr>
            <p:ph type="title"/>
          </p:nvPr>
        </p:nvSpPr>
        <p:spPr/>
        <p:txBody>
          <a:bodyPr/>
          <a:lstStyle/>
          <a:p>
            <a:r>
              <a:rPr lang="tr-TR" b="1" dirty="0" smtClean="0"/>
              <a:t>Elemanların aksiyonları</a:t>
            </a:r>
            <a:endParaRPr lang="en-US" b="1" dirty="0"/>
          </a:p>
        </p:txBody>
      </p:sp>
      <p:sp>
        <p:nvSpPr>
          <p:cNvPr id="4" name="TextBox 3">
            <a:extLst>
              <a:ext uri="{FF2B5EF4-FFF2-40B4-BE49-F238E27FC236}">
                <a16:creationId xmlns="" xmlns:a16="http://schemas.microsoft.com/office/drawing/2014/main" id="{7AAF3D63-77C1-44C6-A42D-9652338B8815}"/>
              </a:ext>
            </a:extLst>
          </p:cNvPr>
          <p:cNvSpPr txBox="1"/>
          <p:nvPr/>
        </p:nvSpPr>
        <p:spPr>
          <a:xfrm>
            <a:off x="1302328" y="2059709"/>
            <a:ext cx="1729897" cy="1754326"/>
          </a:xfrm>
          <a:prstGeom prst="rect">
            <a:avLst/>
          </a:prstGeom>
          <a:noFill/>
        </p:spPr>
        <p:txBody>
          <a:bodyPr wrap="none" rtlCol="0">
            <a:spAutoFit/>
          </a:bodyPr>
          <a:lstStyle/>
          <a:p>
            <a:pPr marL="285750" indent="-285750">
              <a:buFont typeface="Arial" panose="020B0604020202020204" pitchFamily="34" charset="0"/>
              <a:buChar char="•"/>
            </a:pPr>
            <a:r>
              <a:rPr lang="en-US" dirty="0"/>
              <a:t>Click</a:t>
            </a:r>
          </a:p>
          <a:p>
            <a:pPr marL="285750" indent="-285750">
              <a:buFont typeface="Arial" panose="020B0604020202020204" pitchFamily="34" charset="0"/>
              <a:buChar char="•"/>
            </a:pPr>
            <a:r>
              <a:rPr lang="en-US" dirty="0"/>
              <a:t>Select value</a:t>
            </a:r>
          </a:p>
          <a:p>
            <a:pPr marL="285750" indent="-285750">
              <a:buFont typeface="Arial" panose="020B0604020202020204" pitchFamily="34" charset="0"/>
              <a:buChar char="•"/>
            </a:pPr>
            <a:r>
              <a:rPr lang="en-US" dirty="0"/>
              <a:t>Send Keys</a:t>
            </a:r>
          </a:p>
          <a:p>
            <a:pPr marL="285750" indent="-285750">
              <a:buFont typeface="Arial" panose="020B0604020202020204" pitchFamily="34" charset="0"/>
              <a:buChar char="•"/>
            </a:pPr>
            <a:r>
              <a:rPr lang="en-US" dirty="0"/>
              <a:t>Submit</a:t>
            </a:r>
          </a:p>
          <a:p>
            <a:pPr marL="285750" indent="-285750">
              <a:buFont typeface="Arial" panose="020B0604020202020204" pitchFamily="34" charset="0"/>
              <a:buChar char="•"/>
            </a:pPr>
            <a:r>
              <a:rPr lang="en-US" dirty="0"/>
              <a:t>Scroll</a:t>
            </a:r>
          </a:p>
          <a:p>
            <a:pPr marL="285750" indent="-285750">
              <a:buFont typeface="Arial" panose="020B0604020202020204" pitchFamily="34" charset="0"/>
              <a:buChar char="•"/>
            </a:pPr>
            <a:r>
              <a:rPr lang="en-US" dirty="0"/>
              <a:t>Mouse-hover</a:t>
            </a:r>
          </a:p>
        </p:txBody>
      </p:sp>
      <p:pic>
        <p:nvPicPr>
          <p:cNvPr id="4098" name="Picture 2" descr="Website Elements and User Actions">
            <a:extLst>
              <a:ext uri="{FF2B5EF4-FFF2-40B4-BE49-F238E27FC236}">
                <a16:creationId xmlns="" xmlns:a16="http://schemas.microsoft.com/office/drawing/2014/main" id="{52C332A4-2A7B-493A-AECD-AC6A23E0F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090" y="1496675"/>
            <a:ext cx="7110125" cy="47701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5D0A6A13-2C9F-465D-8EE3-3E12E8021516}"/>
              </a:ext>
            </a:extLst>
          </p:cNvPr>
          <p:cNvSpPr/>
          <p:nvPr/>
        </p:nvSpPr>
        <p:spPr>
          <a:xfrm>
            <a:off x="665017" y="6312728"/>
            <a:ext cx="10437091" cy="369332"/>
          </a:xfrm>
          <a:prstGeom prst="rect">
            <a:avLst/>
          </a:prstGeom>
        </p:spPr>
        <p:txBody>
          <a:bodyPr wrap="square">
            <a:spAutoFit/>
          </a:bodyPr>
          <a:lstStyle/>
          <a:p>
            <a:r>
              <a:rPr lang="en-US" dirty="0"/>
              <a:t>Credits: </a:t>
            </a:r>
            <a:r>
              <a:rPr lang="en-US" dirty="0">
                <a:hlinkClick r:id="rId3"/>
              </a:rPr>
              <a:t>http://www.softwaretestingstudio.com/selenium-page-elements-user-actions/</a:t>
            </a:r>
            <a:endParaRPr lang="en-US" dirty="0"/>
          </a:p>
        </p:txBody>
      </p:sp>
      <p:pic>
        <p:nvPicPr>
          <p:cNvPr id="6"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772571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21D89-D032-43B8-A63B-A2D90CB4627F}"/>
              </a:ext>
            </a:extLst>
          </p:cNvPr>
          <p:cNvSpPr>
            <a:spLocks noGrp="1"/>
          </p:cNvSpPr>
          <p:nvPr>
            <p:ph type="title"/>
          </p:nvPr>
        </p:nvSpPr>
        <p:spPr/>
        <p:txBody>
          <a:bodyPr/>
          <a:lstStyle/>
          <a:p>
            <a:r>
              <a:rPr lang="en-US" dirty="0"/>
              <a:t>Refreshed on Testing Types</a:t>
            </a:r>
          </a:p>
        </p:txBody>
      </p:sp>
      <p:pic>
        <p:nvPicPr>
          <p:cNvPr id="2050" name="Picture 2">
            <a:extLst>
              <a:ext uri="{FF2B5EF4-FFF2-40B4-BE49-F238E27FC236}">
                <a16:creationId xmlns="" xmlns:a16="http://schemas.microsoft.com/office/drawing/2014/main" id="{EB955282-35B8-4B1F-A79B-6D28528033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545" y="1457685"/>
            <a:ext cx="9764765" cy="4441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2994DD64-1AAB-4A46-9975-11160277D75A}"/>
              </a:ext>
            </a:extLst>
          </p:cNvPr>
          <p:cNvSpPr txBox="1"/>
          <p:nvPr/>
        </p:nvSpPr>
        <p:spPr>
          <a:xfrm>
            <a:off x="1487055" y="6003470"/>
            <a:ext cx="7499927" cy="369332"/>
          </a:xfrm>
          <a:prstGeom prst="rect">
            <a:avLst/>
          </a:prstGeom>
          <a:noFill/>
        </p:spPr>
        <p:txBody>
          <a:bodyPr wrap="square" rtlCol="0">
            <a:spAutoFit/>
          </a:bodyPr>
          <a:lstStyle/>
          <a:p>
            <a:r>
              <a:rPr lang="en-US" dirty="0"/>
              <a:t>Credits: </a:t>
            </a:r>
            <a:r>
              <a:rPr lang="en-US" dirty="0">
                <a:hlinkClick r:id="rId3"/>
              </a:rPr>
              <a:t>https://automationpanda.com/2018/08/01/the-testing-pyramid/</a:t>
            </a:r>
            <a:endParaRPr lang="en-US" dirty="0"/>
          </a:p>
        </p:txBody>
      </p:sp>
      <p:sp>
        <p:nvSpPr>
          <p:cNvPr id="5" name="Cloud 4">
            <a:extLst>
              <a:ext uri="{FF2B5EF4-FFF2-40B4-BE49-F238E27FC236}">
                <a16:creationId xmlns="" xmlns:a16="http://schemas.microsoft.com/office/drawing/2014/main" id="{585D13AF-6FFD-4E3A-A5F6-1EFD20029D17}"/>
              </a:ext>
            </a:extLst>
          </p:cNvPr>
          <p:cNvSpPr/>
          <p:nvPr/>
        </p:nvSpPr>
        <p:spPr>
          <a:xfrm>
            <a:off x="3777673" y="1240199"/>
            <a:ext cx="2844800" cy="82874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 Testing</a:t>
            </a:r>
          </a:p>
        </p:txBody>
      </p:sp>
      <p:sp>
        <p:nvSpPr>
          <p:cNvPr id="6" name="TextBox 5">
            <a:extLst>
              <a:ext uri="{FF2B5EF4-FFF2-40B4-BE49-F238E27FC236}">
                <a16:creationId xmlns="" xmlns:a16="http://schemas.microsoft.com/office/drawing/2014/main" id="{5A9022BF-53E4-4499-90D4-9B0284897D05}"/>
              </a:ext>
            </a:extLst>
          </p:cNvPr>
          <p:cNvSpPr txBox="1"/>
          <p:nvPr/>
        </p:nvSpPr>
        <p:spPr>
          <a:xfrm>
            <a:off x="7185890" y="1469906"/>
            <a:ext cx="2070760" cy="369332"/>
          </a:xfrm>
          <a:prstGeom prst="rect">
            <a:avLst/>
          </a:prstGeom>
          <a:noFill/>
        </p:spPr>
        <p:txBody>
          <a:bodyPr wrap="none" rtlCol="0">
            <a:spAutoFit/>
          </a:bodyPr>
          <a:lstStyle/>
          <a:p>
            <a:r>
              <a:rPr lang="en-US" dirty="0"/>
              <a:t>Should be close to 0</a:t>
            </a:r>
          </a:p>
        </p:txBody>
      </p:sp>
      <p:cxnSp>
        <p:nvCxnSpPr>
          <p:cNvPr id="8" name="Straight Arrow Connector 7">
            <a:extLst>
              <a:ext uri="{FF2B5EF4-FFF2-40B4-BE49-F238E27FC236}">
                <a16:creationId xmlns="" xmlns:a16="http://schemas.microsoft.com/office/drawing/2014/main" id="{581C8048-2CBC-49F4-80B2-49AAD12C54E0}"/>
              </a:ext>
            </a:extLst>
          </p:cNvPr>
          <p:cNvCxnSpPr>
            <a:stCxn id="6" idx="1"/>
            <a:endCxn id="5" idx="0"/>
          </p:cNvCxnSpPr>
          <p:nvPr/>
        </p:nvCxnSpPr>
        <p:spPr>
          <a:xfrm flipH="1">
            <a:off x="6620102" y="1654572"/>
            <a:ext cx="56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Resi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91995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80">
                                          <p:stCondLst>
                                            <p:cond delay="0"/>
                                          </p:stCondLst>
                                        </p:cTn>
                                        <p:tgtEl>
                                          <p:spTgt spid="8"/>
                                        </p:tgtEl>
                                      </p:cBhvr>
                                    </p:animEffect>
                                    <p:anim calcmode="lin" valueType="num">
                                      <p:cBhvr>
                                        <p:cTn id="1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0" dur="26">
                                          <p:stCondLst>
                                            <p:cond delay="650"/>
                                          </p:stCondLst>
                                        </p:cTn>
                                        <p:tgtEl>
                                          <p:spTgt spid="8"/>
                                        </p:tgtEl>
                                      </p:cBhvr>
                                      <p:to x="100000" y="60000"/>
                                    </p:animScale>
                                    <p:animScale>
                                      <p:cBhvr>
                                        <p:cTn id="21" dur="166" decel="50000">
                                          <p:stCondLst>
                                            <p:cond delay="676"/>
                                          </p:stCondLst>
                                        </p:cTn>
                                        <p:tgtEl>
                                          <p:spTgt spid="8"/>
                                        </p:tgtEl>
                                      </p:cBhvr>
                                      <p:to x="100000" y="100000"/>
                                    </p:animScale>
                                    <p:animScale>
                                      <p:cBhvr>
                                        <p:cTn id="22" dur="26">
                                          <p:stCondLst>
                                            <p:cond delay="1312"/>
                                          </p:stCondLst>
                                        </p:cTn>
                                        <p:tgtEl>
                                          <p:spTgt spid="8"/>
                                        </p:tgtEl>
                                      </p:cBhvr>
                                      <p:to x="100000" y="80000"/>
                                    </p:animScale>
                                    <p:animScale>
                                      <p:cBhvr>
                                        <p:cTn id="23" dur="166" decel="50000">
                                          <p:stCondLst>
                                            <p:cond delay="1338"/>
                                          </p:stCondLst>
                                        </p:cTn>
                                        <p:tgtEl>
                                          <p:spTgt spid="8"/>
                                        </p:tgtEl>
                                      </p:cBhvr>
                                      <p:to x="100000" y="100000"/>
                                    </p:animScale>
                                    <p:animScale>
                                      <p:cBhvr>
                                        <p:cTn id="24" dur="26">
                                          <p:stCondLst>
                                            <p:cond delay="1642"/>
                                          </p:stCondLst>
                                        </p:cTn>
                                        <p:tgtEl>
                                          <p:spTgt spid="8"/>
                                        </p:tgtEl>
                                      </p:cBhvr>
                                      <p:to x="100000" y="90000"/>
                                    </p:animScale>
                                    <p:animScale>
                                      <p:cBhvr>
                                        <p:cTn id="25" dur="166" decel="50000">
                                          <p:stCondLst>
                                            <p:cond delay="1668"/>
                                          </p:stCondLst>
                                        </p:cTn>
                                        <p:tgtEl>
                                          <p:spTgt spid="8"/>
                                        </p:tgtEl>
                                      </p:cBhvr>
                                      <p:to x="100000" y="100000"/>
                                    </p:animScale>
                                    <p:animScale>
                                      <p:cBhvr>
                                        <p:cTn id="26" dur="26">
                                          <p:stCondLst>
                                            <p:cond delay="1808"/>
                                          </p:stCondLst>
                                        </p:cTn>
                                        <p:tgtEl>
                                          <p:spTgt spid="8"/>
                                        </p:tgtEl>
                                      </p:cBhvr>
                                      <p:to x="100000" y="95000"/>
                                    </p:animScale>
                                    <p:animScale>
                                      <p:cBhvr>
                                        <p:cTn id="27" dur="166" decel="50000">
                                          <p:stCondLst>
                                            <p:cond delay="1834"/>
                                          </p:stCondLst>
                                        </p:cTn>
                                        <p:tgtEl>
                                          <p:spTgt spid="8"/>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22012-ACFD-415C-A32D-7BD472703ED8}"/>
              </a:ext>
            </a:extLst>
          </p:cNvPr>
          <p:cNvSpPr>
            <a:spLocks noGrp="1"/>
          </p:cNvSpPr>
          <p:nvPr>
            <p:ph type="title"/>
          </p:nvPr>
        </p:nvSpPr>
        <p:spPr/>
        <p:txBody>
          <a:bodyPr/>
          <a:lstStyle/>
          <a:p>
            <a:r>
              <a:rPr lang="tr-TR" b="1" dirty="0" smtClean="0"/>
              <a:t>Bir T</a:t>
            </a:r>
            <a:r>
              <a:rPr lang="en-US" b="1" dirty="0" err="1" smtClean="0"/>
              <a:t>est</a:t>
            </a:r>
            <a:r>
              <a:rPr lang="en-US" b="1" dirty="0" smtClean="0"/>
              <a:t> automation</a:t>
            </a:r>
            <a:r>
              <a:rPr lang="tr-TR" b="1" dirty="0" smtClean="0"/>
              <a:t> unda</a:t>
            </a:r>
            <a:endParaRPr lang="en-US" b="1" dirty="0"/>
          </a:p>
        </p:txBody>
      </p:sp>
      <p:sp>
        <p:nvSpPr>
          <p:cNvPr id="3" name="Content Placeholder 2">
            <a:extLst>
              <a:ext uri="{FF2B5EF4-FFF2-40B4-BE49-F238E27FC236}">
                <a16:creationId xmlns="" xmlns:a16="http://schemas.microsoft.com/office/drawing/2014/main" id="{D8D3C785-7210-4E5B-8C01-50B5C85DB1DD}"/>
              </a:ext>
            </a:extLst>
          </p:cNvPr>
          <p:cNvSpPr>
            <a:spLocks noGrp="1"/>
          </p:cNvSpPr>
          <p:nvPr>
            <p:ph idx="1"/>
          </p:nvPr>
        </p:nvSpPr>
        <p:spPr/>
        <p:txBody>
          <a:bodyPr/>
          <a:lstStyle/>
          <a:p>
            <a:pPr marL="0" indent="0">
              <a:buNone/>
            </a:pPr>
            <a:r>
              <a:rPr lang="tr-TR" dirty="0" smtClean="0"/>
              <a:t>Sırasıyla aşağıdaki adımları takip edeceğiz</a:t>
            </a:r>
            <a:r>
              <a:rPr lang="en-US" dirty="0" smtClean="0"/>
              <a:t>:</a:t>
            </a:r>
            <a:endParaRPr lang="en-US" dirty="0"/>
          </a:p>
          <a:p>
            <a:pPr marL="514350" indent="-514350">
              <a:buFont typeface="+mj-lt"/>
              <a:buAutoNum type="arabicPeriod"/>
            </a:pPr>
            <a:r>
              <a:rPr lang="tr-TR" dirty="0" smtClean="0"/>
              <a:t>Verileri ayarlayın</a:t>
            </a:r>
            <a:endParaRPr lang="en-US" dirty="0"/>
          </a:p>
          <a:p>
            <a:pPr marL="514350" indent="-514350">
              <a:buFont typeface="+mj-lt"/>
              <a:buAutoNum type="arabicPeriod"/>
            </a:pPr>
            <a:r>
              <a:rPr lang="tr-TR" dirty="0" smtClean="0"/>
              <a:t>İşlemleri yapın</a:t>
            </a:r>
            <a:endParaRPr lang="en-US" dirty="0"/>
          </a:p>
          <a:p>
            <a:pPr marL="514350" indent="-514350">
              <a:buFont typeface="+mj-lt"/>
              <a:buAutoNum type="arabicPeriod"/>
            </a:pPr>
            <a:r>
              <a:rPr lang="tr-TR" dirty="0" smtClean="0"/>
              <a:t>Sonuçları değerlendirin</a:t>
            </a:r>
            <a:endParaRPr lang="en-US" dirty="0"/>
          </a:p>
          <a:p>
            <a:pPr marL="0" indent="0">
              <a:buNone/>
            </a:pP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095869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22012-ACFD-415C-A32D-7BD472703ED8}"/>
              </a:ext>
            </a:extLst>
          </p:cNvPr>
          <p:cNvSpPr>
            <a:spLocks noGrp="1"/>
          </p:cNvSpPr>
          <p:nvPr>
            <p:ph type="title"/>
          </p:nvPr>
        </p:nvSpPr>
        <p:spPr/>
        <p:txBody>
          <a:bodyPr>
            <a:normAutofit/>
          </a:bodyPr>
          <a:lstStyle/>
          <a:p>
            <a:r>
              <a:rPr lang="tr-TR" sz="4000" b="1" dirty="0"/>
              <a:t>Yazılım Test Mühendisleri için Gerekli Sertifikalar</a:t>
            </a:r>
          </a:p>
        </p:txBody>
      </p:sp>
      <p:sp>
        <p:nvSpPr>
          <p:cNvPr id="3" name="Content Placeholder 2">
            <a:extLst>
              <a:ext uri="{FF2B5EF4-FFF2-40B4-BE49-F238E27FC236}">
                <a16:creationId xmlns="" xmlns:a16="http://schemas.microsoft.com/office/drawing/2014/main" id="{D8D3C785-7210-4E5B-8C01-50B5C85DB1DD}"/>
              </a:ext>
            </a:extLst>
          </p:cNvPr>
          <p:cNvSpPr>
            <a:spLocks noGrp="1"/>
          </p:cNvSpPr>
          <p:nvPr>
            <p:ph idx="1"/>
          </p:nvPr>
        </p:nvSpPr>
        <p:spPr>
          <a:xfrm>
            <a:off x="838200" y="1825624"/>
            <a:ext cx="10515600" cy="4776343"/>
          </a:xfrm>
        </p:spPr>
        <p:txBody>
          <a:bodyPr>
            <a:normAutofit fontScale="92500" lnSpcReduction="20000"/>
          </a:bodyPr>
          <a:lstStyle/>
          <a:p>
            <a:pPr marL="0" indent="0">
              <a:buNone/>
            </a:pPr>
            <a:r>
              <a:rPr lang="tr-TR" dirty="0" smtClean="0"/>
              <a:t>Günümüzde </a:t>
            </a:r>
            <a:r>
              <a:rPr lang="tr-TR" dirty="0"/>
              <a:t>yaygın şekilde kabul gören birçok sertifika programları olsa da genelde kabul gören, popüler olan ve en önemlileri diyebileceğimiz başlıca sertifikaları </a:t>
            </a:r>
            <a:r>
              <a:rPr lang="tr-TR" dirty="0" smtClean="0"/>
              <a:t>aşağıdadır. </a:t>
            </a:r>
            <a:r>
              <a:rPr lang="tr-TR" dirty="0"/>
              <a:t>Uluslararası kabul gören, belli bir düzeyi aşmış ve iş ilanlarında yer verilen sertifikalar başlıca</a:t>
            </a:r>
            <a:r>
              <a:rPr lang="tr-TR" dirty="0" smtClean="0"/>
              <a:t>;</a:t>
            </a:r>
          </a:p>
          <a:p>
            <a:pPr marL="0" indent="0">
              <a:buNone/>
            </a:pPr>
            <a:endParaRPr lang="tr-TR" dirty="0"/>
          </a:p>
          <a:p>
            <a:r>
              <a:rPr lang="tr-TR" dirty="0">
                <a:hlinkClick r:id="rId2"/>
              </a:rPr>
              <a:t>ISTQB</a:t>
            </a:r>
            <a:r>
              <a:rPr lang="tr-TR" dirty="0"/>
              <a:t> (International Software </a:t>
            </a:r>
            <a:r>
              <a:rPr lang="tr-TR" dirty="0" err="1"/>
              <a:t>Testing</a:t>
            </a:r>
            <a:r>
              <a:rPr lang="tr-TR" dirty="0"/>
              <a:t> </a:t>
            </a:r>
            <a:r>
              <a:rPr lang="tr-TR" dirty="0" err="1"/>
              <a:t>Qualifications</a:t>
            </a:r>
            <a:r>
              <a:rPr lang="tr-TR" dirty="0"/>
              <a:t> Board)</a:t>
            </a:r>
          </a:p>
          <a:p>
            <a:r>
              <a:rPr lang="tr-TR" dirty="0">
                <a:hlinkClick r:id="rId3"/>
              </a:rPr>
              <a:t>ISCB</a:t>
            </a:r>
            <a:r>
              <a:rPr lang="tr-TR" dirty="0"/>
              <a:t> (International Software </a:t>
            </a:r>
            <a:r>
              <a:rPr lang="tr-TR" dirty="0" err="1"/>
              <a:t>Certifications</a:t>
            </a:r>
            <a:r>
              <a:rPr lang="tr-TR" dirty="0"/>
              <a:t> Board)</a:t>
            </a:r>
          </a:p>
          <a:p>
            <a:r>
              <a:rPr lang="tr-TR" dirty="0">
                <a:hlinkClick r:id="rId4"/>
              </a:rPr>
              <a:t>IIST</a:t>
            </a:r>
            <a:r>
              <a:rPr lang="tr-TR" dirty="0"/>
              <a:t> (International </a:t>
            </a:r>
            <a:r>
              <a:rPr lang="tr-TR" dirty="0" err="1"/>
              <a:t>Institute</a:t>
            </a:r>
            <a:r>
              <a:rPr lang="tr-TR" dirty="0"/>
              <a:t> </a:t>
            </a:r>
            <a:r>
              <a:rPr lang="tr-TR" dirty="0" err="1"/>
              <a:t>for</a:t>
            </a:r>
            <a:r>
              <a:rPr lang="tr-TR" dirty="0"/>
              <a:t> Software </a:t>
            </a:r>
            <a:r>
              <a:rPr lang="tr-TR" dirty="0" err="1"/>
              <a:t>Testing</a:t>
            </a:r>
            <a:r>
              <a:rPr lang="tr-TR" dirty="0" smtClean="0"/>
              <a:t>)</a:t>
            </a:r>
          </a:p>
          <a:p>
            <a:endParaRPr lang="tr-TR" dirty="0"/>
          </a:p>
          <a:p>
            <a:pPr marL="0" indent="0">
              <a:buNone/>
            </a:pPr>
            <a:r>
              <a:rPr lang="tr-TR" dirty="0"/>
              <a:t>Bu üç kuruluşun içerisinde önce ISTQB ardından da </a:t>
            </a:r>
            <a:r>
              <a:rPr lang="tr-TR" dirty="0" err="1"/>
              <a:t>ISCB’nin</a:t>
            </a:r>
            <a:r>
              <a:rPr lang="tr-TR" dirty="0"/>
              <a:t> </a:t>
            </a:r>
            <a:r>
              <a:rPr lang="tr-TR" dirty="0" err="1"/>
              <a:t>IIST’ye</a:t>
            </a:r>
            <a:r>
              <a:rPr lang="tr-TR" dirty="0"/>
              <a:t> göre daha çok kabul gördüğünü söylemekte fayda var. Özellikle ISTQB bir çok farklı sertifika programı ve yerel temsilcilikleri sayesinde daha geniş kitleler tarafından bilinen ve yaygınlığı çok yüksek olan bir “board” olduğunu söyleyebiliriz.</a:t>
            </a:r>
          </a:p>
          <a:p>
            <a:pPr marL="0" indent="0">
              <a:buNone/>
            </a:pPr>
            <a:endParaRPr lang="en-US" dirty="0"/>
          </a:p>
        </p:txBody>
      </p:sp>
      <p:pic>
        <p:nvPicPr>
          <p:cNvPr id="4" name="Resim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706658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F0BAD-5563-491F-A5F4-1F73A2951B01}"/>
              </a:ext>
            </a:extLst>
          </p:cNvPr>
          <p:cNvSpPr>
            <a:spLocks noGrp="1"/>
          </p:cNvSpPr>
          <p:nvPr>
            <p:ph type="title"/>
          </p:nvPr>
        </p:nvSpPr>
        <p:spPr>
          <a:xfrm>
            <a:off x="838200" y="365125"/>
            <a:ext cx="10934700" cy="5224145"/>
          </a:xfrm>
        </p:spPr>
        <p:txBody>
          <a:bodyPr>
            <a:normAutofit/>
          </a:bodyPr>
          <a:lstStyle/>
          <a:p>
            <a:pPr algn="ctr"/>
            <a:r>
              <a:rPr lang="en-US" sz="8800" dirty="0"/>
              <a:t>Interview </a:t>
            </a:r>
            <a:r>
              <a:rPr lang="tr-TR" sz="8800" dirty="0" smtClean="0"/>
              <a:t>Soruları</a:t>
            </a:r>
            <a:endParaRPr lang="en-US" sz="8800" dirty="0"/>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019393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4AD535-A29F-4BF7-9DC1-185D469E8577}"/>
              </a:ext>
            </a:extLst>
          </p:cNvPr>
          <p:cNvSpPr>
            <a:spLocks noGrp="1"/>
          </p:cNvSpPr>
          <p:nvPr>
            <p:ph type="title"/>
          </p:nvPr>
        </p:nvSpPr>
        <p:spPr/>
        <p:txBody>
          <a:bodyPr/>
          <a:lstStyle/>
          <a:p>
            <a:r>
              <a:rPr lang="en-US" b="1" dirty="0" smtClean="0"/>
              <a:t>Selenium</a:t>
            </a:r>
            <a:r>
              <a:rPr lang="tr-TR" b="1" dirty="0" smtClean="0"/>
              <a:t> nedir ?</a:t>
            </a:r>
            <a:endParaRPr lang="en-US" b="1" dirty="0"/>
          </a:p>
        </p:txBody>
      </p:sp>
      <p:sp>
        <p:nvSpPr>
          <p:cNvPr id="3" name="Content Placeholder 2">
            <a:extLst>
              <a:ext uri="{FF2B5EF4-FFF2-40B4-BE49-F238E27FC236}">
                <a16:creationId xmlns="" xmlns:a16="http://schemas.microsoft.com/office/drawing/2014/main" id="{5B6C8F53-632C-41A1-B955-B6E989D88C8E}"/>
              </a:ext>
            </a:extLst>
          </p:cNvPr>
          <p:cNvSpPr>
            <a:spLocks noGrp="1"/>
          </p:cNvSpPr>
          <p:nvPr>
            <p:ph idx="1"/>
          </p:nvPr>
        </p:nvSpPr>
        <p:spPr/>
        <p:txBody>
          <a:bodyPr/>
          <a:lstStyle/>
          <a:p>
            <a:r>
              <a:rPr lang="en-US" dirty="0"/>
              <a:t>Selenium, web </a:t>
            </a:r>
            <a:r>
              <a:rPr lang="en-US" dirty="0" err="1"/>
              <a:t>tarayıcılarının</a:t>
            </a:r>
            <a:r>
              <a:rPr lang="en-US" dirty="0"/>
              <a:t> </a:t>
            </a:r>
            <a:r>
              <a:rPr lang="en-US" dirty="0" err="1"/>
              <a:t>otomasyonu</a:t>
            </a:r>
            <a:r>
              <a:rPr lang="en-US" dirty="0"/>
              <a:t> </a:t>
            </a:r>
            <a:r>
              <a:rPr lang="en-US" dirty="0" err="1"/>
              <a:t>için</a:t>
            </a:r>
            <a:r>
              <a:rPr lang="en-US" dirty="0"/>
              <a:t> </a:t>
            </a:r>
            <a:r>
              <a:rPr lang="en-US" dirty="0" err="1"/>
              <a:t>tasarlanmış</a:t>
            </a:r>
            <a:r>
              <a:rPr lang="en-US" dirty="0"/>
              <a:t> </a:t>
            </a:r>
            <a:r>
              <a:rPr lang="en-US" dirty="0" err="1"/>
              <a:t>çeşitli</a:t>
            </a:r>
            <a:r>
              <a:rPr lang="en-US" dirty="0"/>
              <a:t> </a:t>
            </a:r>
            <a:r>
              <a:rPr lang="en-US" dirty="0" err="1"/>
              <a:t>araçlardan</a:t>
            </a:r>
            <a:r>
              <a:rPr lang="en-US" dirty="0"/>
              <a:t> </a:t>
            </a:r>
            <a:r>
              <a:rPr lang="en-US" dirty="0" err="1"/>
              <a:t>oluşan</a:t>
            </a:r>
            <a:r>
              <a:rPr lang="en-US" dirty="0"/>
              <a:t> </a:t>
            </a:r>
            <a:r>
              <a:rPr lang="en-US" dirty="0" err="1"/>
              <a:t>bir</a:t>
            </a:r>
            <a:r>
              <a:rPr lang="en-US" dirty="0"/>
              <a:t> </a:t>
            </a:r>
            <a:r>
              <a:rPr lang="en-US" dirty="0" err="1" smtClean="0"/>
              <a:t>pakettir</a:t>
            </a:r>
            <a:r>
              <a:rPr lang="en-US" dirty="0" smtClean="0"/>
              <a:t>.</a:t>
            </a:r>
            <a:endParaRPr lang="tr-TR" dirty="0" smtClean="0"/>
          </a:p>
          <a:p>
            <a:pPr marL="0" indent="0">
              <a:buNone/>
            </a:pPr>
            <a:endParaRPr lang="tr-TR" dirty="0" smtClean="0"/>
          </a:p>
          <a:p>
            <a:r>
              <a:rPr lang="tr-TR" dirty="0" err="1" smtClean="0"/>
              <a:t>Functional</a:t>
            </a:r>
            <a:r>
              <a:rPr lang="tr-TR" dirty="0" smtClean="0"/>
              <a:t> ve </a:t>
            </a:r>
            <a:r>
              <a:rPr lang="tr-TR" dirty="0" err="1" smtClean="0"/>
              <a:t>regretion</a:t>
            </a:r>
            <a:r>
              <a:rPr lang="tr-TR" dirty="0" smtClean="0"/>
              <a:t> testlerini yapabiliriz.</a:t>
            </a:r>
          </a:p>
          <a:p>
            <a:pPr marL="0" indent="0">
              <a:buNone/>
            </a:pP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8872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1277A7-E46A-4244-B629-26D5ECBF7FDA}"/>
              </a:ext>
            </a:extLst>
          </p:cNvPr>
          <p:cNvSpPr>
            <a:spLocks noGrp="1"/>
          </p:cNvSpPr>
          <p:nvPr>
            <p:ph type="title"/>
          </p:nvPr>
        </p:nvSpPr>
        <p:spPr/>
        <p:txBody>
          <a:bodyPr/>
          <a:lstStyle/>
          <a:p>
            <a:r>
              <a:rPr lang="en-US" b="1" dirty="0" smtClean="0"/>
              <a:t>Selenium </a:t>
            </a:r>
            <a:r>
              <a:rPr lang="tr-TR" b="1" dirty="0" err="1" smtClean="0"/>
              <a:t>kompanentleri</a:t>
            </a:r>
            <a:r>
              <a:rPr lang="tr-TR" b="1" dirty="0" smtClean="0"/>
              <a:t> nelerdir ?</a:t>
            </a:r>
            <a:endParaRPr lang="en-US" dirty="0"/>
          </a:p>
        </p:txBody>
      </p:sp>
      <p:sp>
        <p:nvSpPr>
          <p:cNvPr id="3" name="Content Placeholder 2">
            <a:extLst>
              <a:ext uri="{FF2B5EF4-FFF2-40B4-BE49-F238E27FC236}">
                <a16:creationId xmlns="" xmlns:a16="http://schemas.microsoft.com/office/drawing/2014/main" id="{82C8526F-3382-4772-BD03-F593F137D646}"/>
              </a:ext>
            </a:extLst>
          </p:cNvPr>
          <p:cNvSpPr>
            <a:spLocks noGrp="1"/>
          </p:cNvSpPr>
          <p:nvPr>
            <p:ph idx="1"/>
          </p:nvPr>
        </p:nvSpPr>
        <p:spPr/>
        <p:txBody>
          <a:bodyPr/>
          <a:lstStyle/>
          <a:p>
            <a:r>
              <a:rPr lang="en-US" dirty="0"/>
              <a:t>Selenium WebDriver </a:t>
            </a:r>
          </a:p>
          <a:p>
            <a:r>
              <a:rPr lang="en-US" dirty="0"/>
              <a:t>Selenium IDE</a:t>
            </a:r>
          </a:p>
          <a:p>
            <a:r>
              <a:rPr lang="en-US" dirty="0"/>
              <a:t>Selenium Grid</a:t>
            </a:r>
          </a:p>
          <a:p>
            <a:r>
              <a:rPr lang="en-US" dirty="0"/>
              <a:t>Selenium RC</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7893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A8EDA-D7FD-4D88-A763-8C206507EC0B}"/>
              </a:ext>
            </a:extLst>
          </p:cNvPr>
          <p:cNvSpPr>
            <a:spLocks noGrp="1"/>
          </p:cNvSpPr>
          <p:nvPr>
            <p:ph type="title"/>
          </p:nvPr>
        </p:nvSpPr>
        <p:spPr/>
        <p:txBody>
          <a:bodyPr/>
          <a:lstStyle/>
          <a:p>
            <a:r>
              <a:rPr lang="en-US" b="1" dirty="0" err="1" smtClean="0"/>
              <a:t>Webdriver</a:t>
            </a:r>
            <a:r>
              <a:rPr lang="en-US" b="1" dirty="0" smtClean="0"/>
              <a:t> </a:t>
            </a:r>
            <a:r>
              <a:rPr lang="en-US" b="1" dirty="0"/>
              <a:t>and </a:t>
            </a:r>
            <a:r>
              <a:rPr lang="en-US" b="1" dirty="0" smtClean="0"/>
              <a:t>RC</a:t>
            </a:r>
            <a:r>
              <a:rPr lang="tr-TR" b="1" dirty="0" smtClean="0"/>
              <a:t> arasındaki fark nedir?</a:t>
            </a:r>
            <a:endParaRPr lang="en-US" dirty="0"/>
          </a:p>
        </p:txBody>
      </p:sp>
      <p:graphicFrame>
        <p:nvGraphicFramePr>
          <p:cNvPr id="4" name="Table 4">
            <a:extLst>
              <a:ext uri="{FF2B5EF4-FFF2-40B4-BE49-F238E27FC236}">
                <a16:creationId xmlns="" xmlns:a16="http://schemas.microsoft.com/office/drawing/2014/main" id="{BD7F1BD0-BD18-47A2-95AA-A5A142C6DE5E}"/>
              </a:ext>
            </a:extLst>
          </p:cNvPr>
          <p:cNvGraphicFramePr>
            <a:graphicFrameLocks noGrp="1"/>
          </p:cNvGraphicFramePr>
          <p:nvPr>
            <p:ph idx="1"/>
            <p:extLst>
              <p:ext uri="{D42A27DB-BD31-4B8C-83A1-F6EECF244321}">
                <p14:modId xmlns:p14="http://schemas.microsoft.com/office/powerpoint/2010/main" val="3782144224"/>
              </p:ext>
            </p:extLst>
          </p:nvPr>
        </p:nvGraphicFramePr>
        <p:xfrm>
          <a:off x="929640" y="2687320"/>
          <a:ext cx="10515600" cy="74168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127824528"/>
                    </a:ext>
                  </a:extLst>
                </a:gridCol>
                <a:gridCol w="5257800">
                  <a:extLst>
                    <a:ext uri="{9D8B030D-6E8A-4147-A177-3AD203B41FA5}">
                      <a16:colId xmlns="" xmlns:a16="http://schemas.microsoft.com/office/drawing/2014/main" val="2126341787"/>
                    </a:ext>
                  </a:extLst>
                </a:gridCol>
              </a:tblGrid>
              <a:tr h="370840">
                <a:tc>
                  <a:txBody>
                    <a:bodyPr/>
                    <a:lstStyle/>
                    <a:p>
                      <a:r>
                        <a:rPr lang="en-US" b="1" dirty="0" err="1"/>
                        <a:t>Webdriver</a:t>
                      </a:r>
                      <a:endParaRPr lang="en-US" dirty="0"/>
                    </a:p>
                  </a:txBody>
                  <a:tcPr/>
                </a:tc>
                <a:tc>
                  <a:txBody>
                    <a:bodyPr/>
                    <a:lstStyle/>
                    <a:p>
                      <a:r>
                        <a:rPr lang="en-US" b="1" dirty="0"/>
                        <a:t>RC</a:t>
                      </a:r>
                      <a:endParaRPr lang="en-US" dirty="0"/>
                    </a:p>
                  </a:txBody>
                  <a:tcPr/>
                </a:tc>
                <a:extLst>
                  <a:ext uri="{0D108BD9-81ED-4DB2-BD59-A6C34878D82A}">
                    <a16:rowId xmlns="" xmlns:a16="http://schemas.microsoft.com/office/drawing/2014/main" val="2047395267"/>
                  </a:ext>
                </a:extLst>
              </a:tr>
              <a:tr h="370840">
                <a:tc>
                  <a:txBody>
                    <a:bodyPr/>
                    <a:lstStyle/>
                    <a:p>
                      <a:r>
                        <a:rPr lang="en-US" sz="1800" b="1" i="0" kern="1200" dirty="0" smtClean="0">
                          <a:solidFill>
                            <a:schemeClr val="dk1"/>
                          </a:solidFill>
                          <a:effectLst/>
                          <a:latin typeface="+mn-lt"/>
                          <a:ea typeface="+mn-ea"/>
                          <a:cs typeface="+mn-cs"/>
                        </a:rPr>
                        <a:t>Dire</a:t>
                      </a:r>
                      <a:r>
                        <a:rPr lang="tr-TR" sz="1800" b="1" i="0" kern="1200" dirty="0" smtClean="0">
                          <a:solidFill>
                            <a:schemeClr val="dk1"/>
                          </a:solidFill>
                          <a:effectLst/>
                          <a:latin typeface="+mn-lt"/>
                          <a:ea typeface="+mn-ea"/>
                          <a:cs typeface="+mn-cs"/>
                        </a:rPr>
                        <a:t>k</a:t>
                      </a:r>
                      <a:r>
                        <a:rPr lang="tr-TR" sz="1800" b="1" i="0" kern="1200" baseline="0" dirty="0" smtClean="0">
                          <a:solidFill>
                            <a:schemeClr val="dk1"/>
                          </a:solidFill>
                          <a:effectLst/>
                          <a:latin typeface="+mn-lt"/>
                          <a:ea typeface="+mn-ea"/>
                          <a:cs typeface="+mn-cs"/>
                        </a:rPr>
                        <a:t> tarayıcı ile konuşur</a:t>
                      </a:r>
                      <a:endParaRPr lang="en-US" dirty="0"/>
                    </a:p>
                  </a:txBody>
                  <a:tcPr/>
                </a:tc>
                <a:tc>
                  <a:txBody>
                    <a:bodyPr/>
                    <a:lstStyle/>
                    <a:p>
                      <a:r>
                        <a:rPr lang="en-US" dirty="0" err="1" smtClean="0"/>
                        <a:t>Javascript</a:t>
                      </a:r>
                      <a:r>
                        <a:rPr lang="tr-TR" dirty="0" smtClean="0"/>
                        <a:t> üzerinden</a:t>
                      </a:r>
                      <a:r>
                        <a:rPr lang="tr-TR" baseline="0" dirty="0" smtClean="0"/>
                        <a:t> tarayıcıyı işletir</a:t>
                      </a:r>
                      <a:endParaRPr lang="en-US" dirty="0"/>
                    </a:p>
                  </a:txBody>
                  <a:tcPr/>
                </a:tc>
                <a:extLst>
                  <a:ext uri="{0D108BD9-81ED-4DB2-BD59-A6C34878D82A}">
                    <a16:rowId xmlns="" xmlns:a16="http://schemas.microsoft.com/office/drawing/2014/main" val="604956510"/>
                  </a:ext>
                </a:extLst>
              </a:tr>
            </a:tbl>
          </a:graphicData>
        </a:graphic>
      </p:graphicFrame>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1833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D868D-3D27-4171-9FC5-1EBBE681E0F3}"/>
              </a:ext>
            </a:extLst>
          </p:cNvPr>
          <p:cNvSpPr>
            <a:spLocks noGrp="1"/>
          </p:cNvSpPr>
          <p:nvPr>
            <p:ph type="title"/>
          </p:nvPr>
        </p:nvSpPr>
        <p:spPr/>
        <p:txBody>
          <a:bodyPr/>
          <a:lstStyle/>
          <a:p>
            <a:r>
              <a:rPr lang="en-US" dirty="0"/>
              <a:t>Selenium </a:t>
            </a:r>
            <a:r>
              <a:rPr lang="tr-TR" dirty="0" smtClean="0"/>
              <a:t>Tarihi</a:t>
            </a:r>
            <a:endParaRPr lang="en-US" dirty="0"/>
          </a:p>
        </p:txBody>
      </p:sp>
      <p:sp>
        <p:nvSpPr>
          <p:cNvPr id="3" name="Content Placeholder 2">
            <a:extLst>
              <a:ext uri="{FF2B5EF4-FFF2-40B4-BE49-F238E27FC236}">
                <a16:creationId xmlns="" xmlns:a16="http://schemas.microsoft.com/office/drawing/2014/main" id="{9A72FCEA-9CCC-49B2-AF3D-F0C172EA4280}"/>
              </a:ext>
            </a:extLst>
          </p:cNvPr>
          <p:cNvSpPr>
            <a:spLocks noGrp="1"/>
          </p:cNvSpPr>
          <p:nvPr>
            <p:ph idx="1"/>
          </p:nvPr>
        </p:nvSpPr>
        <p:spPr/>
        <p:txBody>
          <a:bodyPr>
            <a:normAutofit lnSpcReduction="10000"/>
          </a:bodyPr>
          <a:lstStyle/>
          <a:p>
            <a:r>
              <a:rPr lang="en-US" dirty="0"/>
              <a:t>Selenium 1 was released in </a:t>
            </a:r>
            <a:r>
              <a:rPr lang="en-US" dirty="0" smtClean="0"/>
              <a:t>2004</a:t>
            </a:r>
            <a:endParaRPr lang="tr-TR" dirty="0" smtClean="0"/>
          </a:p>
          <a:p>
            <a:endParaRPr lang="en-US" dirty="0"/>
          </a:p>
          <a:p>
            <a:r>
              <a:rPr lang="tr-TR" dirty="0" smtClean="0"/>
              <a:t>İlk adı </a:t>
            </a:r>
            <a:r>
              <a:rPr lang="en-US" dirty="0" smtClean="0"/>
              <a:t> </a:t>
            </a:r>
            <a:r>
              <a:rPr lang="en-US" dirty="0"/>
              <a:t>Selenium </a:t>
            </a:r>
            <a:r>
              <a:rPr lang="en-US" dirty="0" smtClean="0"/>
              <a:t>RC</a:t>
            </a:r>
            <a:endParaRPr lang="tr-TR" dirty="0" smtClean="0"/>
          </a:p>
          <a:p>
            <a:endParaRPr lang="en-US" dirty="0"/>
          </a:p>
          <a:p>
            <a:r>
              <a:rPr lang="tr-TR" dirty="0" err="1" smtClean="0"/>
              <a:t>JavaScript</a:t>
            </a:r>
            <a:r>
              <a:rPr lang="tr-TR" dirty="0" smtClean="0"/>
              <a:t> le web tarayıcılarını </a:t>
            </a:r>
            <a:r>
              <a:rPr lang="tr-TR" dirty="0" err="1" smtClean="0"/>
              <a:t>manupule</a:t>
            </a:r>
            <a:r>
              <a:rPr lang="tr-TR" dirty="0" smtClean="0"/>
              <a:t> ederek test imkanı sağlıyordu.</a:t>
            </a:r>
            <a:endParaRPr lang="en-US" dirty="0"/>
          </a:p>
          <a:p>
            <a:endParaRPr lang="en-US" dirty="0"/>
          </a:p>
          <a:p>
            <a:pPr fontAlgn="base"/>
            <a:r>
              <a:rPr lang="en-US" dirty="0" smtClean="0"/>
              <a:t>Selenium 2</a:t>
            </a:r>
            <a:r>
              <a:rPr lang="tr-TR" dirty="0" smtClean="0"/>
              <a:t> versiyonu ile</a:t>
            </a:r>
            <a:r>
              <a:rPr lang="en-US" dirty="0" smtClean="0"/>
              <a:t>, </a:t>
            </a:r>
            <a:r>
              <a:rPr lang="tr-TR" dirty="0" smtClean="0"/>
              <a:t>  </a:t>
            </a:r>
            <a:r>
              <a:rPr lang="en-US" dirty="0" smtClean="0"/>
              <a:t>Selenium </a:t>
            </a:r>
            <a:r>
              <a:rPr lang="en-US" dirty="0"/>
              <a:t>RC </a:t>
            </a:r>
            <a:r>
              <a:rPr lang="tr-TR" dirty="0" smtClean="0"/>
              <a:t>,  otomasyonun artık  </a:t>
            </a:r>
            <a:r>
              <a:rPr lang="en-US" dirty="0" smtClean="0"/>
              <a:t>Selenium WebDriver</a:t>
            </a:r>
            <a:r>
              <a:rPr lang="tr-TR" dirty="0" smtClean="0"/>
              <a:t> üzerinden geliştirilmesi için, kullanımdan kaldırıldı.</a:t>
            </a:r>
            <a:endParaRPr lang="en-US" dirty="0"/>
          </a:p>
          <a:p>
            <a:pPr marL="0" indent="0">
              <a:buNone/>
            </a:pP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062885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7ED9A-2E4E-4CB6-AF0F-08DF3E23D314}"/>
              </a:ext>
            </a:extLst>
          </p:cNvPr>
          <p:cNvSpPr>
            <a:spLocks noGrp="1"/>
          </p:cNvSpPr>
          <p:nvPr>
            <p:ph type="title"/>
          </p:nvPr>
        </p:nvSpPr>
        <p:spPr/>
        <p:txBody>
          <a:bodyPr/>
          <a:lstStyle/>
          <a:p>
            <a:r>
              <a:rPr lang="tr-TR" b="1" dirty="0" smtClean="0"/>
              <a:t>Neden test aracı olarak </a:t>
            </a:r>
            <a:r>
              <a:rPr lang="en-US" b="1" dirty="0" smtClean="0"/>
              <a:t>Selenium </a:t>
            </a:r>
            <a:r>
              <a:rPr lang="tr-TR" b="1" dirty="0" smtClean="0"/>
              <a:t>u seçersin </a:t>
            </a:r>
            <a:r>
              <a:rPr lang="en-US" b="1" dirty="0" smtClean="0"/>
              <a:t>?</a:t>
            </a:r>
            <a:endParaRPr lang="en-US" dirty="0"/>
          </a:p>
        </p:txBody>
      </p:sp>
      <p:sp>
        <p:nvSpPr>
          <p:cNvPr id="3" name="Content Placeholder 2">
            <a:extLst>
              <a:ext uri="{FF2B5EF4-FFF2-40B4-BE49-F238E27FC236}">
                <a16:creationId xmlns="" xmlns:a16="http://schemas.microsoft.com/office/drawing/2014/main" id="{C4C04FE1-C097-401F-A43F-A0C747B366CA}"/>
              </a:ext>
            </a:extLst>
          </p:cNvPr>
          <p:cNvSpPr>
            <a:spLocks noGrp="1"/>
          </p:cNvSpPr>
          <p:nvPr>
            <p:ph idx="1"/>
          </p:nvPr>
        </p:nvSpPr>
        <p:spPr/>
        <p:txBody>
          <a:bodyPr/>
          <a:lstStyle/>
          <a:p>
            <a:r>
              <a:rPr lang="tr-TR" dirty="0" smtClean="0"/>
              <a:t>Ücretsiz</a:t>
            </a:r>
            <a:endParaRPr lang="en-US" dirty="0"/>
          </a:p>
          <a:p>
            <a:r>
              <a:rPr lang="tr-TR" dirty="0" smtClean="0"/>
              <a:t>Çok geniş </a:t>
            </a:r>
            <a:r>
              <a:rPr lang="tr-TR" dirty="0" err="1" smtClean="0"/>
              <a:t>platform,dil</a:t>
            </a:r>
            <a:r>
              <a:rPr lang="tr-TR" dirty="0" smtClean="0"/>
              <a:t> ve tarayıcı desteği</a:t>
            </a:r>
            <a:endParaRPr lang="en-US" dirty="0"/>
          </a:p>
          <a:p>
            <a:r>
              <a:rPr lang="tr-TR" dirty="0" smtClean="0"/>
              <a:t>Büyük paylaşım toplulukları var</a:t>
            </a:r>
            <a:endParaRPr lang="en-US" dirty="0"/>
          </a:p>
          <a:p>
            <a:r>
              <a:rPr lang="tr-TR" dirty="0" smtClean="0"/>
              <a:t>Markette en büyük alana sahip</a:t>
            </a:r>
            <a:endParaRPr lang="en-US" dirty="0"/>
          </a:p>
          <a:p>
            <a:r>
              <a:rPr lang="tr-TR" dirty="0" err="1" smtClean="0"/>
              <a:t>Agile</a:t>
            </a:r>
            <a:r>
              <a:rPr lang="tr-TR" dirty="0" smtClean="0"/>
              <a:t> ve </a:t>
            </a:r>
            <a:r>
              <a:rPr lang="tr-TR" dirty="0" err="1" smtClean="0"/>
              <a:t>DevOps</a:t>
            </a:r>
            <a:r>
              <a:rPr lang="tr-TR" dirty="0" smtClean="0"/>
              <a:t> gibi iş akışlarıyla entegre</a:t>
            </a:r>
            <a:endParaRPr lang="en-US" dirty="0" smtClean="0"/>
          </a:p>
          <a:p>
            <a:r>
              <a:rPr lang="en-US" dirty="0" err="1" smtClean="0"/>
              <a:t>Appium</a:t>
            </a:r>
            <a:r>
              <a:rPr lang="tr-TR" dirty="0" smtClean="0"/>
              <a:t> ile mobil desteği var.</a:t>
            </a:r>
            <a:endParaRPr lang="en-US" dirty="0"/>
          </a:p>
          <a:p>
            <a:r>
              <a:rPr lang="tr-TR" dirty="0" smtClean="0"/>
              <a:t>Test yükü birden fazla makineye dağıtılarak test imkanı sağlar</a:t>
            </a:r>
            <a:endParaRPr lang="en-US" dirty="0"/>
          </a:p>
          <a:p>
            <a:pPr marL="0" indent="0">
              <a:buNone/>
            </a:pP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6955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BF3D8-C409-4938-86BF-4A39C1AF9700}"/>
              </a:ext>
            </a:extLst>
          </p:cNvPr>
          <p:cNvSpPr>
            <a:spLocks noGrp="1"/>
          </p:cNvSpPr>
          <p:nvPr>
            <p:ph type="title"/>
          </p:nvPr>
        </p:nvSpPr>
        <p:spPr/>
        <p:txBody>
          <a:bodyPr/>
          <a:lstStyle/>
          <a:p>
            <a:r>
              <a:rPr lang="en-US" b="1" dirty="0" smtClean="0"/>
              <a:t>Selenium</a:t>
            </a:r>
            <a:r>
              <a:rPr lang="tr-TR" b="1" dirty="0" smtClean="0"/>
              <a:t> un dezavantajları nelerdir </a:t>
            </a:r>
            <a:r>
              <a:rPr lang="en-US" b="1" dirty="0" smtClean="0"/>
              <a:t>?</a:t>
            </a:r>
            <a:endParaRPr lang="en-US" b="1" dirty="0"/>
          </a:p>
        </p:txBody>
      </p:sp>
      <p:sp>
        <p:nvSpPr>
          <p:cNvPr id="3" name="Content Placeholder 2">
            <a:extLst>
              <a:ext uri="{FF2B5EF4-FFF2-40B4-BE49-F238E27FC236}">
                <a16:creationId xmlns="" xmlns:a16="http://schemas.microsoft.com/office/drawing/2014/main" id="{A77926D0-B1E9-4FAD-A54D-6E449E0B7F7B}"/>
              </a:ext>
            </a:extLst>
          </p:cNvPr>
          <p:cNvSpPr>
            <a:spLocks noGrp="1"/>
          </p:cNvSpPr>
          <p:nvPr>
            <p:ph idx="1"/>
          </p:nvPr>
        </p:nvSpPr>
        <p:spPr/>
        <p:txBody>
          <a:bodyPr/>
          <a:lstStyle/>
          <a:p>
            <a:r>
              <a:rPr lang="tr-TR" dirty="0"/>
              <a:t>Bir programlama dili gerektirmesi</a:t>
            </a:r>
          </a:p>
          <a:p>
            <a:r>
              <a:rPr lang="tr-TR" dirty="0"/>
              <a:t>Yalnızca Web Testi Yapılabilmesi</a:t>
            </a:r>
          </a:p>
          <a:p>
            <a:r>
              <a:rPr lang="tr-TR" dirty="0"/>
              <a:t>Resmi Kontak Olmayışı, Yalnızca </a:t>
            </a:r>
            <a:r>
              <a:rPr lang="tr-TR" dirty="0" err="1"/>
              <a:t>Community</a:t>
            </a:r>
            <a:r>
              <a:rPr lang="tr-TR" dirty="0"/>
              <a:t> (Topluluk) Desteği</a:t>
            </a:r>
          </a:p>
          <a:p>
            <a:r>
              <a:rPr lang="tr-TR" b="1" dirty="0"/>
              <a:t>Hepsi </a:t>
            </a:r>
            <a:r>
              <a:rPr lang="tr-TR" b="1" dirty="0" err="1"/>
              <a:t>birarada</a:t>
            </a:r>
            <a:r>
              <a:rPr lang="tr-TR" b="1" dirty="0"/>
              <a:t> çözümü yok: (</a:t>
            </a:r>
            <a:r>
              <a:rPr lang="tr-TR" b="1" dirty="0" err="1"/>
              <a:t>appium,raporlama</a:t>
            </a:r>
            <a:r>
              <a:rPr lang="tr-TR" b="1" dirty="0"/>
              <a:t>, vs.)</a:t>
            </a:r>
          </a:p>
          <a:p>
            <a:r>
              <a:rPr lang="tr-TR" dirty="0"/>
              <a:t>API testleri yapamaz.</a:t>
            </a:r>
            <a:endParaRPr lang="en-US" dirty="0"/>
          </a:p>
          <a:p>
            <a:r>
              <a:rPr lang="tr-TR" dirty="0"/>
              <a:t>Raporlama Eksikliği</a:t>
            </a:r>
          </a:p>
          <a:p>
            <a:r>
              <a:rPr lang="tr-TR" dirty="0"/>
              <a:t>Masaüstü uygulamaları (Windows </a:t>
            </a:r>
            <a:r>
              <a:rPr lang="tr-TR" dirty="0" err="1"/>
              <a:t>base</a:t>
            </a:r>
            <a:r>
              <a:rPr lang="tr-TR" dirty="0"/>
              <a:t>) testini desteklemez. </a:t>
            </a:r>
          </a:p>
          <a:p>
            <a:r>
              <a:rPr lang="tr-TR" dirty="0"/>
              <a:t>Resim Tabanlı Testlerde Yetersizlik, </a:t>
            </a:r>
            <a:r>
              <a:rPr lang="tr-TR" dirty="0" err="1"/>
              <a:t>image</a:t>
            </a:r>
            <a:r>
              <a:rPr lang="tr-TR" dirty="0"/>
              <a:t> </a:t>
            </a:r>
            <a:r>
              <a:rPr lang="tr-TR" dirty="0" err="1"/>
              <a:t>processing</a:t>
            </a:r>
            <a:r>
              <a:rPr lang="tr-TR" dirty="0"/>
              <a:t>, </a:t>
            </a:r>
            <a:r>
              <a:rPr lang="tr-TR" dirty="0" err="1"/>
              <a:t>diff</a:t>
            </a:r>
            <a:endParaRPr lang="tr-TR" dirty="0"/>
          </a:p>
          <a:p>
            <a:pPr marL="0" indent="0">
              <a:buNone/>
            </a:pP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150941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75726-2294-4E4E-B8FB-7B178E77E23F}"/>
              </a:ext>
            </a:extLst>
          </p:cNvPr>
          <p:cNvSpPr>
            <a:spLocks noGrp="1"/>
          </p:cNvSpPr>
          <p:nvPr>
            <p:ph type="title"/>
          </p:nvPr>
        </p:nvSpPr>
        <p:spPr/>
        <p:txBody>
          <a:bodyPr/>
          <a:lstStyle/>
          <a:p>
            <a:r>
              <a:rPr lang="en-US" b="1" dirty="0" smtClean="0"/>
              <a:t>Selenium </a:t>
            </a:r>
            <a:r>
              <a:rPr lang="en-US" b="1" dirty="0"/>
              <a:t>1 and Selenium </a:t>
            </a:r>
            <a:r>
              <a:rPr lang="en-US" b="1" dirty="0" smtClean="0"/>
              <a:t>2</a:t>
            </a:r>
            <a:r>
              <a:rPr lang="tr-TR" b="1" dirty="0" smtClean="0"/>
              <a:t> farkı nedir </a:t>
            </a:r>
            <a:r>
              <a:rPr lang="en-US" b="1" dirty="0" smtClean="0"/>
              <a:t>?</a:t>
            </a:r>
            <a:endParaRPr lang="en-US" dirty="0"/>
          </a:p>
        </p:txBody>
      </p:sp>
      <p:sp>
        <p:nvSpPr>
          <p:cNvPr id="3" name="Content Placeholder 2">
            <a:extLst>
              <a:ext uri="{FF2B5EF4-FFF2-40B4-BE49-F238E27FC236}">
                <a16:creationId xmlns="" xmlns:a16="http://schemas.microsoft.com/office/drawing/2014/main" id="{3A6C2C69-D87A-49B5-8510-0E4DA628AEC0}"/>
              </a:ext>
            </a:extLst>
          </p:cNvPr>
          <p:cNvSpPr>
            <a:spLocks noGrp="1"/>
          </p:cNvSpPr>
          <p:nvPr>
            <p:ph idx="1"/>
          </p:nvPr>
        </p:nvSpPr>
        <p:spPr/>
        <p:txBody>
          <a:bodyPr/>
          <a:lstStyle/>
          <a:p>
            <a:r>
              <a:rPr lang="en-US" dirty="0"/>
              <a:t>Selenium RC ve WebDriver, </a:t>
            </a:r>
            <a:r>
              <a:rPr lang="en-US" dirty="0" err="1"/>
              <a:t>bir</a:t>
            </a:r>
            <a:r>
              <a:rPr lang="en-US" dirty="0"/>
              <a:t> </a:t>
            </a:r>
            <a:r>
              <a:rPr lang="en-US" dirty="0" err="1"/>
              <a:t>arada</a:t>
            </a:r>
            <a:r>
              <a:rPr lang="en-US" dirty="0"/>
              <a:t>, </a:t>
            </a:r>
            <a:r>
              <a:rPr lang="en-US" dirty="0" err="1"/>
              <a:t>popüler</a:t>
            </a:r>
            <a:r>
              <a:rPr lang="en-US" dirty="0"/>
              <a:t> </a:t>
            </a:r>
            <a:r>
              <a:rPr lang="en-US" dirty="0" err="1"/>
              <a:t>olarak</a:t>
            </a:r>
            <a:r>
              <a:rPr lang="en-US" dirty="0"/>
              <a:t> Selenium 2 </a:t>
            </a:r>
            <a:r>
              <a:rPr lang="en-US" dirty="0" err="1"/>
              <a:t>olarak</a:t>
            </a:r>
            <a:r>
              <a:rPr lang="en-US" dirty="0"/>
              <a:t> </a:t>
            </a:r>
            <a:r>
              <a:rPr lang="en-US" dirty="0" err="1"/>
              <a:t>bilinir</a:t>
            </a:r>
            <a:r>
              <a:rPr lang="en-US" dirty="0"/>
              <a:t>. Selenium RC </a:t>
            </a:r>
            <a:r>
              <a:rPr lang="en-US" dirty="0" err="1"/>
              <a:t>tek</a:t>
            </a:r>
            <a:r>
              <a:rPr lang="en-US" dirty="0"/>
              <a:t> </a:t>
            </a:r>
            <a:r>
              <a:rPr lang="en-US" dirty="0" err="1"/>
              <a:t>başına</a:t>
            </a:r>
            <a:r>
              <a:rPr lang="en-US" dirty="0"/>
              <a:t> Selenium 1 </a:t>
            </a:r>
            <a:r>
              <a:rPr lang="en-US" dirty="0" err="1"/>
              <a:t>olarak</a:t>
            </a:r>
            <a:r>
              <a:rPr lang="en-US" dirty="0"/>
              <a:t> da </a:t>
            </a:r>
            <a:r>
              <a:rPr lang="en-US" dirty="0" err="1"/>
              <a:t>adlandırılır</a:t>
            </a:r>
            <a:r>
              <a:rPr lang="en-US" dirty="0" smtClean="0"/>
              <a:t>.</a:t>
            </a:r>
            <a:endParaRPr lang="tr-TR" dirty="0" smtClean="0"/>
          </a:p>
          <a:p>
            <a:endParaRPr lang="tr-TR" dirty="0"/>
          </a:p>
          <a:p>
            <a:r>
              <a:rPr lang="en-US" dirty="0" err="1"/>
              <a:t>Ancak</a:t>
            </a:r>
            <a:r>
              <a:rPr lang="en-US" dirty="0"/>
              <a:t> RC </a:t>
            </a:r>
            <a:r>
              <a:rPr lang="en-US" dirty="0" err="1"/>
              <a:t>resmi</a:t>
            </a:r>
            <a:r>
              <a:rPr lang="en-US" dirty="0"/>
              <a:t> </a:t>
            </a:r>
            <a:r>
              <a:rPr lang="en-US" dirty="0" err="1"/>
              <a:t>olarak</a:t>
            </a:r>
            <a:r>
              <a:rPr lang="en-US" dirty="0"/>
              <a:t> </a:t>
            </a:r>
            <a:r>
              <a:rPr lang="en-US" dirty="0" err="1"/>
              <a:t>kullanımdan</a:t>
            </a:r>
            <a:r>
              <a:rPr lang="en-US" dirty="0"/>
              <a:t> </a:t>
            </a:r>
            <a:r>
              <a:rPr lang="en-US" dirty="0" err="1"/>
              <a:t>kaldırıldı</a:t>
            </a:r>
            <a:r>
              <a:rPr lang="en-US" dirty="0"/>
              <a:t> ve </a:t>
            </a:r>
            <a:r>
              <a:rPr lang="en-US" dirty="0" err="1"/>
              <a:t>kullanımdan</a:t>
            </a:r>
            <a:r>
              <a:rPr lang="en-US" dirty="0"/>
              <a:t> </a:t>
            </a:r>
            <a:r>
              <a:rPr lang="en-US" dirty="0" err="1"/>
              <a:t>vazgeçildi</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56401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B5B03-FABA-497D-9A30-106E6797E869}"/>
              </a:ext>
            </a:extLst>
          </p:cNvPr>
          <p:cNvSpPr>
            <a:spLocks noGrp="1"/>
          </p:cNvSpPr>
          <p:nvPr>
            <p:ph type="title"/>
          </p:nvPr>
        </p:nvSpPr>
        <p:spPr/>
        <p:txBody>
          <a:bodyPr/>
          <a:lstStyle/>
          <a:p>
            <a:r>
              <a:rPr lang="en-US" b="1" dirty="0" smtClean="0"/>
              <a:t>WebDriver</a:t>
            </a:r>
            <a:r>
              <a:rPr lang="tr-TR" b="1" dirty="0" smtClean="0"/>
              <a:t> ı tarayıcı olarak nasıl başlatırım </a:t>
            </a:r>
            <a:r>
              <a:rPr lang="en-US" b="1" dirty="0" smtClean="0"/>
              <a:t>?</a:t>
            </a:r>
            <a:endParaRPr lang="en-US" dirty="0"/>
          </a:p>
        </p:txBody>
      </p:sp>
      <p:sp>
        <p:nvSpPr>
          <p:cNvPr id="3" name="Content Placeholder 2">
            <a:extLst>
              <a:ext uri="{FF2B5EF4-FFF2-40B4-BE49-F238E27FC236}">
                <a16:creationId xmlns="" xmlns:a16="http://schemas.microsoft.com/office/drawing/2014/main" id="{D45FFE90-0C21-4501-B572-03A5CB3A2B05}"/>
              </a:ext>
            </a:extLst>
          </p:cNvPr>
          <p:cNvSpPr>
            <a:spLocks noGrp="1"/>
          </p:cNvSpPr>
          <p:nvPr>
            <p:ph idx="1"/>
          </p:nvPr>
        </p:nvSpPr>
        <p:spPr/>
        <p:txBody>
          <a:bodyPr/>
          <a:lstStyle/>
          <a:p>
            <a:r>
              <a:rPr lang="en-US" dirty="0"/>
              <a:t>The following syntax can be used to launch Browser:</a:t>
            </a:r>
            <a:br>
              <a:rPr lang="en-US" dirty="0"/>
            </a:br>
            <a:r>
              <a:rPr lang="en-US" i="1" dirty="0"/>
              <a:t>WebDriver driver = </a:t>
            </a:r>
            <a:r>
              <a:rPr lang="en-US" b="1" i="1" dirty="0"/>
              <a:t>new</a:t>
            </a:r>
            <a:r>
              <a:rPr lang="en-US" i="1" dirty="0"/>
              <a:t> </a:t>
            </a:r>
            <a:r>
              <a:rPr lang="en-US" i="1" dirty="0" err="1"/>
              <a:t>FirefoxDriver</a:t>
            </a:r>
            <a:r>
              <a:rPr lang="en-US" i="1" dirty="0"/>
              <a:t>();</a:t>
            </a:r>
            <a:r>
              <a:rPr lang="en-US" dirty="0"/>
              <a:t/>
            </a:r>
            <a:br>
              <a:rPr lang="en-US" dirty="0"/>
            </a:br>
            <a:r>
              <a:rPr lang="en-US" i="1" dirty="0"/>
              <a:t>WebDriver driver = </a:t>
            </a:r>
            <a:r>
              <a:rPr lang="en-US" b="1" i="1" dirty="0"/>
              <a:t>new</a:t>
            </a:r>
            <a:r>
              <a:rPr lang="en-US" i="1" dirty="0"/>
              <a:t> </a:t>
            </a:r>
            <a:r>
              <a:rPr lang="en-US" i="1" dirty="0" err="1"/>
              <a:t>ChromeDriver</a:t>
            </a:r>
            <a:r>
              <a:rPr lang="en-US" i="1" dirty="0"/>
              <a:t>();</a:t>
            </a:r>
            <a:r>
              <a:rPr lang="en-US" dirty="0"/>
              <a:t/>
            </a:r>
            <a:br>
              <a:rPr lang="en-US" dirty="0"/>
            </a:br>
            <a:r>
              <a:rPr lang="en-US" i="1" dirty="0"/>
              <a:t>WebDriver driver = </a:t>
            </a:r>
            <a:r>
              <a:rPr lang="en-US" b="1" i="1" dirty="0"/>
              <a:t>new</a:t>
            </a:r>
            <a:r>
              <a:rPr lang="en-US" i="1" dirty="0"/>
              <a:t> </a:t>
            </a:r>
            <a:r>
              <a:rPr lang="en-US" i="1" dirty="0" err="1"/>
              <a:t>InternetExplorerDriver</a:t>
            </a:r>
            <a:r>
              <a:rPr lang="en-US" i="1" dirty="0"/>
              <a:t>();</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82784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ED9B51-8E56-4D88-9954-2D510594C4D3}"/>
              </a:ext>
            </a:extLst>
          </p:cNvPr>
          <p:cNvSpPr>
            <a:spLocks noGrp="1"/>
          </p:cNvSpPr>
          <p:nvPr>
            <p:ph type="title"/>
          </p:nvPr>
        </p:nvSpPr>
        <p:spPr/>
        <p:txBody>
          <a:bodyPr/>
          <a:lstStyle/>
          <a:p>
            <a:r>
              <a:rPr lang="en-US" b="1" dirty="0" smtClean="0"/>
              <a:t>captcha automated</a:t>
            </a:r>
            <a:r>
              <a:rPr lang="tr-TR" b="1" dirty="0"/>
              <a:t> </a:t>
            </a:r>
            <a:r>
              <a:rPr lang="tr-TR" b="1" dirty="0" smtClean="0"/>
              <a:t>edilebiliyor mu</a:t>
            </a:r>
            <a:r>
              <a:rPr lang="en-US" b="1" dirty="0" smtClean="0"/>
              <a:t>?</a:t>
            </a:r>
            <a:endParaRPr lang="en-US" dirty="0"/>
          </a:p>
        </p:txBody>
      </p:sp>
      <p:sp>
        <p:nvSpPr>
          <p:cNvPr id="3" name="Content Placeholder 2">
            <a:extLst>
              <a:ext uri="{FF2B5EF4-FFF2-40B4-BE49-F238E27FC236}">
                <a16:creationId xmlns="" xmlns:a16="http://schemas.microsoft.com/office/drawing/2014/main" id="{E3E425E2-2AC4-4B37-938B-DB13CCDE0215}"/>
              </a:ext>
            </a:extLst>
          </p:cNvPr>
          <p:cNvSpPr>
            <a:spLocks noGrp="1"/>
          </p:cNvSpPr>
          <p:nvPr>
            <p:ph idx="1"/>
          </p:nvPr>
        </p:nvSpPr>
        <p:spPr/>
        <p:txBody>
          <a:bodyPr/>
          <a:lstStyle/>
          <a:p>
            <a:r>
              <a:rPr lang="tr-TR" dirty="0" smtClean="0"/>
              <a:t>Hayır</a:t>
            </a:r>
            <a:r>
              <a:rPr lang="en-US" dirty="0" smtClean="0"/>
              <a:t>, </a:t>
            </a:r>
            <a:r>
              <a:rPr lang="en-US" dirty="0"/>
              <a:t>captcha and barcode </a:t>
            </a:r>
            <a:r>
              <a:rPr lang="en-US" dirty="0" smtClean="0"/>
              <a:t>automated</a:t>
            </a:r>
            <a:r>
              <a:rPr lang="tr-TR" dirty="0" smtClean="0"/>
              <a:t> edilemez</a:t>
            </a:r>
            <a:r>
              <a:rPr lang="en-US" dirty="0" smtClean="0"/>
              <a:t>.</a:t>
            </a:r>
            <a:endParaRPr lang="en-US" dirty="0"/>
          </a:p>
          <a:p>
            <a:pPr marL="0" indent="0">
              <a:buNone/>
            </a:pPr>
            <a:r>
              <a:rPr lang="en-US" dirty="0"/>
              <a:t/>
            </a:r>
            <a:br>
              <a:rPr lang="en-US" dirty="0"/>
            </a:b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1953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9387B-ECE0-46A5-B96D-53BCF252C2B6}"/>
              </a:ext>
            </a:extLst>
          </p:cNvPr>
          <p:cNvSpPr>
            <a:spLocks noGrp="1"/>
          </p:cNvSpPr>
          <p:nvPr>
            <p:ph type="title"/>
          </p:nvPr>
        </p:nvSpPr>
        <p:spPr/>
        <p:txBody>
          <a:bodyPr/>
          <a:lstStyle/>
          <a:p>
            <a:r>
              <a:rPr lang="en-US" b="1" dirty="0" err="1"/>
              <a:t>Otomasyon</a:t>
            </a:r>
            <a:r>
              <a:rPr lang="en-US" b="1" dirty="0"/>
              <a:t> </a:t>
            </a:r>
            <a:r>
              <a:rPr lang="en-US" b="1" dirty="0" err="1"/>
              <a:t>Testi</a:t>
            </a:r>
            <a:r>
              <a:rPr lang="en-US" b="1" dirty="0"/>
              <a:t> </a:t>
            </a:r>
            <a:r>
              <a:rPr lang="en-US" b="1" dirty="0" err="1"/>
              <a:t>Nedir</a:t>
            </a:r>
            <a:r>
              <a:rPr lang="en-US" b="1" dirty="0"/>
              <a:t>?</a:t>
            </a:r>
            <a:endParaRPr lang="en-US" dirty="0"/>
          </a:p>
        </p:txBody>
      </p:sp>
      <p:sp>
        <p:nvSpPr>
          <p:cNvPr id="3" name="Content Placeholder 2">
            <a:extLst>
              <a:ext uri="{FF2B5EF4-FFF2-40B4-BE49-F238E27FC236}">
                <a16:creationId xmlns="" xmlns:a16="http://schemas.microsoft.com/office/drawing/2014/main" id="{77FC5705-9071-47C6-8478-468C2331B23F}"/>
              </a:ext>
            </a:extLst>
          </p:cNvPr>
          <p:cNvSpPr>
            <a:spLocks noGrp="1"/>
          </p:cNvSpPr>
          <p:nvPr>
            <p:ph idx="1"/>
          </p:nvPr>
        </p:nvSpPr>
        <p:spPr/>
        <p:txBody>
          <a:bodyPr/>
          <a:lstStyle/>
          <a:p>
            <a:r>
              <a:rPr lang="en-US" dirty="0" err="1"/>
              <a:t>Otomasyon</a:t>
            </a:r>
            <a:r>
              <a:rPr lang="en-US" dirty="0"/>
              <a:t> </a:t>
            </a:r>
            <a:r>
              <a:rPr lang="en-US" dirty="0" err="1"/>
              <a:t>testi</a:t>
            </a:r>
            <a:r>
              <a:rPr lang="en-US" dirty="0"/>
              <a:t> </a:t>
            </a:r>
            <a:r>
              <a:rPr lang="en-US" dirty="0" err="1"/>
              <a:t>veya</a:t>
            </a:r>
            <a:r>
              <a:rPr lang="en-US" dirty="0"/>
              <a:t> Test </a:t>
            </a:r>
            <a:r>
              <a:rPr lang="en-US" dirty="0" err="1"/>
              <a:t>Otomasyonu</a:t>
            </a:r>
            <a:r>
              <a:rPr lang="en-US" dirty="0"/>
              <a:t>, test </a:t>
            </a:r>
            <a:r>
              <a:rPr lang="en-US" dirty="0" err="1"/>
              <a:t>edilen</a:t>
            </a:r>
            <a:r>
              <a:rPr lang="en-US" dirty="0"/>
              <a:t> </a:t>
            </a:r>
            <a:endParaRPr lang="tr-TR" dirty="0" smtClean="0"/>
          </a:p>
          <a:p>
            <a:pPr marL="0" indent="0">
              <a:buNone/>
            </a:pPr>
            <a:r>
              <a:rPr lang="en-US" dirty="0" err="1" smtClean="0"/>
              <a:t>uygulamayı</a:t>
            </a:r>
            <a:r>
              <a:rPr lang="en-US" dirty="0" smtClean="0"/>
              <a:t> </a:t>
            </a:r>
            <a:r>
              <a:rPr lang="en-US" dirty="0"/>
              <a:t>/ </a:t>
            </a:r>
            <a:r>
              <a:rPr lang="en-US" dirty="0" err="1"/>
              <a:t>sistemi</a:t>
            </a:r>
            <a:r>
              <a:rPr lang="en-US" dirty="0"/>
              <a:t> test </a:t>
            </a:r>
            <a:r>
              <a:rPr lang="en-US" dirty="0" err="1"/>
              <a:t>etmek</a:t>
            </a:r>
            <a:r>
              <a:rPr lang="en-US" dirty="0"/>
              <a:t> </a:t>
            </a:r>
            <a:r>
              <a:rPr lang="en-US" dirty="0" err="1"/>
              <a:t>için</a:t>
            </a:r>
            <a:r>
              <a:rPr lang="en-US" dirty="0"/>
              <a:t> </a:t>
            </a:r>
            <a:r>
              <a:rPr lang="en-US" dirty="0" err="1"/>
              <a:t>manuel</a:t>
            </a:r>
            <a:r>
              <a:rPr lang="en-US" dirty="0"/>
              <a:t> </a:t>
            </a:r>
            <a:r>
              <a:rPr lang="en-US" dirty="0" err="1"/>
              <a:t>süreci</a:t>
            </a:r>
            <a:r>
              <a:rPr lang="en-US" dirty="0"/>
              <a:t> </a:t>
            </a:r>
            <a:r>
              <a:rPr lang="en-US" dirty="0" err="1"/>
              <a:t>otomatikleştirme</a:t>
            </a:r>
            <a:r>
              <a:rPr lang="en-US" dirty="0"/>
              <a:t> </a:t>
            </a:r>
            <a:r>
              <a:rPr lang="en-US" dirty="0" err="1"/>
              <a:t>sürecidir</a:t>
            </a:r>
            <a:r>
              <a:rPr lang="en-US" dirty="0"/>
              <a:t>. </a:t>
            </a:r>
            <a:endParaRPr lang="tr-TR" dirty="0" smtClean="0"/>
          </a:p>
          <a:p>
            <a:pPr marL="0" indent="0">
              <a:buNone/>
            </a:pPr>
            <a:endParaRPr lang="tr-TR" dirty="0"/>
          </a:p>
          <a:p>
            <a:pPr marL="0" indent="0">
              <a:buNone/>
            </a:pPr>
            <a:r>
              <a:rPr lang="en-US" dirty="0" err="1" smtClean="0"/>
              <a:t>Otomasyon</a:t>
            </a:r>
            <a:r>
              <a:rPr lang="en-US" dirty="0" smtClean="0"/>
              <a:t> </a:t>
            </a:r>
            <a:r>
              <a:rPr lang="en-US" dirty="0" err="1"/>
              <a:t>testi</a:t>
            </a:r>
            <a:r>
              <a:rPr lang="en-US" dirty="0"/>
              <a:t>, </a:t>
            </a:r>
            <a:r>
              <a:rPr lang="en-US" dirty="0" err="1"/>
              <a:t>tekrar</a:t>
            </a:r>
            <a:r>
              <a:rPr lang="en-US" dirty="0"/>
              <a:t> </a:t>
            </a:r>
            <a:r>
              <a:rPr lang="en-US" dirty="0" err="1"/>
              <a:t>tekrar</a:t>
            </a:r>
            <a:r>
              <a:rPr lang="en-US" dirty="0"/>
              <a:t> </a:t>
            </a:r>
            <a:r>
              <a:rPr lang="en-US" dirty="0" err="1"/>
              <a:t>yürütülebilen</a:t>
            </a:r>
            <a:r>
              <a:rPr lang="en-US" dirty="0"/>
              <a:t> ve </a:t>
            </a:r>
            <a:r>
              <a:rPr lang="en-US" dirty="0" err="1"/>
              <a:t>herhangi</a:t>
            </a:r>
            <a:r>
              <a:rPr lang="en-US" dirty="0"/>
              <a:t> </a:t>
            </a:r>
            <a:r>
              <a:rPr lang="en-US" dirty="0" err="1"/>
              <a:t>bir</a:t>
            </a:r>
            <a:r>
              <a:rPr lang="en-US" dirty="0"/>
              <a:t> </a:t>
            </a:r>
            <a:r>
              <a:rPr lang="en-US" dirty="0" err="1"/>
              <a:t>manuel</a:t>
            </a:r>
            <a:r>
              <a:rPr lang="en-US" dirty="0"/>
              <a:t> </a:t>
            </a:r>
            <a:r>
              <a:rPr lang="en-US" dirty="0" err="1"/>
              <a:t>müdahale</a:t>
            </a:r>
            <a:r>
              <a:rPr lang="en-US" dirty="0"/>
              <a:t> </a:t>
            </a:r>
            <a:r>
              <a:rPr lang="en-US" dirty="0" err="1"/>
              <a:t>gerektirmeyen</a:t>
            </a:r>
            <a:r>
              <a:rPr lang="en-US" dirty="0"/>
              <a:t> test </a:t>
            </a:r>
            <a:r>
              <a:rPr lang="en-US" dirty="0" err="1"/>
              <a:t>komut</a:t>
            </a:r>
            <a:r>
              <a:rPr lang="en-US" dirty="0"/>
              <a:t> </a:t>
            </a:r>
            <a:r>
              <a:rPr lang="en-US" dirty="0" err="1"/>
              <a:t>dosyaları</a:t>
            </a:r>
            <a:r>
              <a:rPr lang="en-US" dirty="0"/>
              <a:t> </a:t>
            </a:r>
            <a:r>
              <a:rPr lang="en-US" dirty="0" err="1"/>
              <a:t>oluşturmanıza</a:t>
            </a:r>
            <a:r>
              <a:rPr lang="en-US" dirty="0"/>
              <a:t> </a:t>
            </a:r>
            <a:r>
              <a:rPr lang="en-US" dirty="0" err="1"/>
              <a:t>izin</a:t>
            </a:r>
            <a:r>
              <a:rPr lang="en-US" dirty="0"/>
              <a:t> </a:t>
            </a:r>
            <a:r>
              <a:rPr lang="en-US" dirty="0" err="1"/>
              <a:t>veren</a:t>
            </a:r>
            <a:r>
              <a:rPr lang="en-US" dirty="0"/>
              <a:t> </a:t>
            </a:r>
            <a:r>
              <a:rPr lang="en-US" dirty="0" err="1"/>
              <a:t>ayrı</a:t>
            </a:r>
            <a:r>
              <a:rPr lang="en-US" dirty="0"/>
              <a:t> </a:t>
            </a:r>
            <a:r>
              <a:rPr lang="en-US" dirty="0" err="1"/>
              <a:t>bir</a:t>
            </a:r>
            <a:r>
              <a:rPr lang="en-US" dirty="0"/>
              <a:t> test </a:t>
            </a:r>
            <a:r>
              <a:rPr lang="en-US" dirty="0" err="1"/>
              <a:t>aracının</a:t>
            </a:r>
            <a:r>
              <a:rPr lang="en-US" dirty="0"/>
              <a:t> </a:t>
            </a:r>
            <a:r>
              <a:rPr lang="tr-TR" dirty="0" smtClean="0"/>
              <a:t>kullanımıyla sağlanır</a:t>
            </a:r>
            <a:r>
              <a:rPr lang="en-US" dirty="0" smtClean="0"/>
              <a:t>.</a:t>
            </a:r>
            <a:endParaRPr lang="tr-TR" dirty="0" smtClean="0"/>
          </a:p>
          <a:p>
            <a:pPr marL="0" indent="0">
              <a:buNone/>
            </a:pPr>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22788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2608F-D6F3-4274-A3BB-9A5FCD16F7E9}"/>
              </a:ext>
            </a:extLst>
          </p:cNvPr>
          <p:cNvSpPr>
            <a:spLocks noGrp="1"/>
          </p:cNvSpPr>
          <p:nvPr>
            <p:ph type="title"/>
          </p:nvPr>
        </p:nvSpPr>
        <p:spPr/>
        <p:txBody>
          <a:bodyPr/>
          <a:lstStyle/>
          <a:p>
            <a:r>
              <a:rPr lang="en-US" b="1" dirty="0" err="1"/>
              <a:t>Otomasyon</a:t>
            </a:r>
            <a:r>
              <a:rPr lang="en-US" b="1" dirty="0"/>
              <a:t> </a:t>
            </a:r>
            <a:r>
              <a:rPr lang="en-US" b="1" dirty="0" err="1"/>
              <a:t>Testinin</a:t>
            </a:r>
            <a:r>
              <a:rPr lang="en-US" b="1" dirty="0"/>
              <a:t> </a:t>
            </a:r>
            <a:r>
              <a:rPr lang="en-US" b="1" dirty="0" err="1"/>
              <a:t>faydaları</a:t>
            </a:r>
            <a:r>
              <a:rPr lang="en-US" b="1" dirty="0"/>
              <a:t> </a:t>
            </a:r>
            <a:r>
              <a:rPr lang="en-US" b="1" dirty="0" err="1" smtClean="0"/>
              <a:t>nelerdir</a:t>
            </a:r>
            <a:r>
              <a:rPr lang="tr-TR" b="1" dirty="0" smtClean="0"/>
              <a:t> </a:t>
            </a:r>
            <a:r>
              <a:rPr lang="en-US" b="1" dirty="0" smtClean="0"/>
              <a:t>?</a:t>
            </a:r>
            <a:endParaRPr lang="en-US" dirty="0"/>
          </a:p>
        </p:txBody>
      </p:sp>
      <p:sp>
        <p:nvSpPr>
          <p:cNvPr id="3" name="Content Placeholder 2">
            <a:extLst>
              <a:ext uri="{FF2B5EF4-FFF2-40B4-BE49-F238E27FC236}">
                <a16:creationId xmlns="" xmlns:a16="http://schemas.microsoft.com/office/drawing/2014/main" id="{7DB8177F-AB8B-4597-AB7F-50C968E5118F}"/>
              </a:ext>
            </a:extLst>
          </p:cNvPr>
          <p:cNvSpPr>
            <a:spLocks noGrp="1"/>
          </p:cNvSpPr>
          <p:nvPr>
            <p:ph idx="1"/>
          </p:nvPr>
        </p:nvSpPr>
        <p:spPr/>
        <p:txBody>
          <a:bodyPr/>
          <a:lstStyle/>
          <a:p>
            <a:r>
              <a:rPr lang="en-US" dirty="0" err="1"/>
              <a:t>Tekrarlanan</a:t>
            </a:r>
            <a:r>
              <a:rPr lang="en-US" dirty="0"/>
              <a:t> test </a:t>
            </a:r>
            <a:r>
              <a:rPr lang="en-US" dirty="0" err="1"/>
              <a:t>durumlarının</a:t>
            </a:r>
            <a:r>
              <a:rPr lang="en-US" dirty="0"/>
              <a:t> </a:t>
            </a:r>
            <a:r>
              <a:rPr lang="en-US" dirty="0" err="1"/>
              <a:t>yürütülmesini</a:t>
            </a:r>
            <a:r>
              <a:rPr lang="en-US" dirty="0"/>
              <a:t> </a:t>
            </a:r>
            <a:r>
              <a:rPr lang="en-US" dirty="0" err="1"/>
              <a:t>destekler</a:t>
            </a:r>
            <a:endParaRPr lang="en-US" dirty="0"/>
          </a:p>
          <a:p>
            <a:r>
              <a:rPr lang="en-US" dirty="0" err="1"/>
              <a:t>Büyük</a:t>
            </a:r>
            <a:r>
              <a:rPr lang="en-US" dirty="0"/>
              <a:t> </a:t>
            </a:r>
            <a:r>
              <a:rPr lang="en-US" dirty="0" err="1"/>
              <a:t>bir</a:t>
            </a:r>
            <a:r>
              <a:rPr lang="en-US" dirty="0"/>
              <a:t> test </a:t>
            </a:r>
            <a:r>
              <a:rPr lang="en-US" dirty="0" err="1"/>
              <a:t>matrisinin</a:t>
            </a:r>
            <a:r>
              <a:rPr lang="en-US" dirty="0"/>
              <a:t> test </a:t>
            </a:r>
            <a:r>
              <a:rPr lang="en-US" dirty="0" err="1"/>
              <a:t>edilmesine</a:t>
            </a:r>
            <a:r>
              <a:rPr lang="en-US" dirty="0"/>
              <a:t> </a:t>
            </a:r>
            <a:r>
              <a:rPr lang="en-US" dirty="0" err="1"/>
              <a:t>yardımcı</a:t>
            </a:r>
            <a:r>
              <a:rPr lang="en-US" dirty="0"/>
              <a:t> </a:t>
            </a:r>
            <a:r>
              <a:rPr lang="en-US" dirty="0" err="1"/>
              <a:t>olur</a:t>
            </a:r>
            <a:endParaRPr lang="en-US" dirty="0"/>
          </a:p>
          <a:p>
            <a:r>
              <a:rPr lang="en-US" dirty="0" err="1"/>
              <a:t>Paralel</a:t>
            </a:r>
            <a:r>
              <a:rPr lang="en-US" dirty="0"/>
              <a:t> </a:t>
            </a:r>
            <a:r>
              <a:rPr lang="en-US" dirty="0" err="1"/>
              <a:t>yürütmeyi</a:t>
            </a:r>
            <a:r>
              <a:rPr lang="en-US" dirty="0"/>
              <a:t> </a:t>
            </a:r>
            <a:r>
              <a:rPr lang="en-US" dirty="0" err="1"/>
              <a:t>etkinleştirir</a:t>
            </a:r>
            <a:endParaRPr lang="en-US" dirty="0"/>
          </a:p>
          <a:p>
            <a:r>
              <a:rPr lang="en-US" dirty="0" err="1"/>
              <a:t>Gözetimsiz</a:t>
            </a:r>
            <a:r>
              <a:rPr lang="en-US" dirty="0"/>
              <a:t> </a:t>
            </a:r>
            <a:r>
              <a:rPr lang="en-US" dirty="0" err="1"/>
              <a:t>yürütmeyi</a:t>
            </a:r>
            <a:r>
              <a:rPr lang="en-US" dirty="0"/>
              <a:t> </a:t>
            </a:r>
            <a:r>
              <a:rPr lang="en-US" dirty="0" err="1"/>
              <a:t>teşvik</a:t>
            </a:r>
            <a:r>
              <a:rPr lang="en-US" dirty="0"/>
              <a:t> </a:t>
            </a:r>
            <a:r>
              <a:rPr lang="en-US" dirty="0" err="1"/>
              <a:t>eder</a:t>
            </a:r>
            <a:endParaRPr lang="en-US" dirty="0"/>
          </a:p>
          <a:p>
            <a:r>
              <a:rPr lang="en-US" dirty="0" err="1"/>
              <a:t>Doğruluğu</a:t>
            </a:r>
            <a:r>
              <a:rPr lang="en-US" dirty="0"/>
              <a:t> </a:t>
            </a:r>
            <a:r>
              <a:rPr lang="en-US" dirty="0" err="1"/>
              <a:t>artırarak</a:t>
            </a:r>
            <a:r>
              <a:rPr lang="en-US" dirty="0"/>
              <a:t> </a:t>
            </a:r>
            <a:r>
              <a:rPr lang="en-US" dirty="0" err="1"/>
              <a:t>insan</a:t>
            </a:r>
            <a:r>
              <a:rPr lang="en-US" dirty="0"/>
              <a:t> </a:t>
            </a:r>
            <a:r>
              <a:rPr lang="en-US" dirty="0" err="1"/>
              <a:t>kaynaklı</a:t>
            </a:r>
            <a:r>
              <a:rPr lang="en-US" dirty="0"/>
              <a:t> </a:t>
            </a:r>
            <a:r>
              <a:rPr lang="en-US" dirty="0" err="1"/>
              <a:t>hataları</a:t>
            </a:r>
            <a:r>
              <a:rPr lang="en-US" dirty="0"/>
              <a:t> </a:t>
            </a:r>
            <a:r>
              <a:rPr lang="en-US" dirty="0" err="1"/>
              <a:t>azaltır</a:t>
            </a:r>
            <a:endParaRPr lang="en-US" dirty="0"/>
          </a:p>
          <a:p>
            <a:r>
              <a:rPr lang="en-US" dirty="0"/>
              <a:t>Zaman ve </a:t>
            </a:r>
            <a:r>
              <a:rPr lang="en-US" dirty="0" err="1"/>
              <a:t>paradan</a:t>
            </a:r>
            <a:r>
              <a:rPr lang="en-US" dirty="0"/>
              <a:t> </a:t>
            </a:r>
            <a:r>
              <a:rPr lang="en-US" dirty="0" err="1"/>
              <a:t>tasarruf</a:t>
            </a:r>
            <a:r>
              <a:rPr lang="en-US" dirty="0"/>
              <a:t> </a:t>
            </a:r>
            <a:r>
              <a:rPr lang="en-US" dirty="0" err="1"/>
              <a:t>sağlar</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41008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73EAD-E582-4AE7-8B63-F854D94423CB}"/>
              </a:ext>
            </a:extLst>
          </p:cNvPr>
          <p:cNvSpPr>
            <a:spLocks noGrp="1"/>
          </p:cNvSpPr>
          <p:nvPr>
            <p:ph type="ctrTitle"/>
          </p:nvPr>
        </p:nvSpPr>
        <p:spPr>
          <a:xfrm>
            <a:off x="1524000" y="2235200"/>
            <a:ext cx="9144000" cy="2387600"/>
          </a:xfrm>
        </p:spPr>
        <p:txBody>
          <a:bodyPr>
            <a:normAutofit fontScale="90000"/>
          </a:bodyPr>
          <a:lstStyle/>
          <a:p>
            <a:r>
              <a:rPr lang="en-US" dirty="0"/>
              <a:t>Selenium Intro</a:t>
            </a:r>
            <a:br>
              <a:rPr lang="en-US" dirty="0"/>
            </a:br>
            <a:r>
              <a:rPr lang="en-US" dirty="0"/>
              <a:t/>
            </a:r>
            <a:br>
              <a:rPr lang="en-US" dirty="0"/>
            </a:br>
            <a:r>
              <a:rPr lang="en-US" dirty="0"/>
              <a:t>THE END</a:t>
            </a:r>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351412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p:txBody>
          <a:bodyPr/>
          <a:lstStyle/>
          <a:p>
            <a:r>
              <a:rPr lang="en-US" dirty="0"/>
              <a:t>Selenium Tools</a:t>
            </a:r>
          </a:p>
        </p:txBody>
      </p:sp>
      <p:sp>
        <p:nvSpPr>
          <p:cNvPr id="3" name="Content Placeholder 2">
            <a:extLst>
              <a:ext uri="{FF2B5EF4-FFF2-40B4-BE49-F238E27FC236}">
                <a16:creationId xmlns="" xmlns:a16="http://schemas.microsoft.com/office/drawing/2014/main" id="{162255B6-1F37-4511-B815-D47727524C9E}"/>
              </a:ext>
            </a:extLst>
          </p:cNvPr>
          <p:cNvSpPr>
            <a:spLocks noGrp="1"/>
          </p:cNvSpPr>
          <p:nvPr>
            <p:ph idx="1"/>
          </p:nvPr>
        </p:nvSpPr>
        <p:spPr/>
        <p:txBody>
          <a:bodyPr/>
          <a:lstStyle/>
          <a:p>
            <a:r>
              <a:rPr lang="en-US" dirty="0"/>
              <a:t>Selenium WebDriver </a:t>
            </a:r>
          </a:p>
          <a:p>
            <a:r>
              <a:rPr lang="en-US" dirty="0"/>
              <a:t>Selenium </a:t>
            </a:r>
            <a:r>
              <a:rPr lang="en-US" dirty="0" smtClean="0"/>
              <a:t>IDE</a:t>
            </a:r>
            <a:r>
              <a:rPr lang="tr-TR" dirty="0" smtClean="0"/>
              <a:t> </a:t>
            </a:r>
            <a:endParaRPr lang="en-US" dirty="0"/>
          </a:p>
          <a:p>
            <a:r>
              <a:rPr lang="en-US" dirty="0"/>
              <a:t>Selenium Grid</a:t>
            </a:r>
          </a:p>
          <a:p>
            <a:r>
              <a:rPr lang="en-US" dirty="0"/>
              <a:t>Selenium RC &lt;- </a:t>
            </a:r>
            <a:r>
              <a:rPr lang="tr-TR" dirty="0" smtClean="0"/>
              <a:t>kaldırıldı.</a:t>
            </a:r>
            <a:endParaRPr lang="en-US" dirty="0"/>
          </a:p>
          <a:p>
            <a:endParaRPr lang="en-US" dirty="0"/>
          </a:p>
        </p:txBody>
      </p:sp>
      <p:cxnSp>
        <p:nvCxnSpPr>
          <p:cNvPr id="5" name="Straight Arrow Connector 4">
            <a:extLst>
              <a:ext uri="{FF2B5EF4-FFF2-40B4-BE49-F238E27FC236}">
                <a16:creationId xmlns="" xmlns:a16="http://schemas.microsoft.com/office/drawing/2014/main" id="{66045E6B-08E4-49FA-8815-A02F42E80EF8}"/>
              </a:ext>
            </a:extLst>
          </p:cNvPr>
          <p:cNvCxnSpPr>
            <a:cxnSpLocks/>
          </p:cNvCxnSpPr>
          <p:nvPr/>
        </p:nvCxnSpPr>
        <p:spPr>
          <a:xfrm flipH="1">
            <a:off x="4368801" y="2078181"/>
            <a:ext cx="14408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403012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80">
                                          <p:stCondLst>
                                            <p:cond delay="0"/>
                                          </p:stCondLst>
                                        </p:cTn>
                                        <p:tgtEl>
                                          <p:spTgt spid="3">
                                            <p:txEl>
                                              <p:pRg st="3" end="3"/>
                                            </p:txEl>
                                          </p:spTgt>
                                        </p:tgtEl>
                                      </p:cBhvr>
                                    </p:animEffect>
                                    <p:anim calcmode="lin" valueType="num">
                                      <p:cBhvr>
                                        <p:cTn id="1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3" end="3"/>
                                            </p:txEl>
                                          </p:spTgt>
                                        </p:tgtEl>
                                      </p:cBhvr>
                                      <p:to x="100000" y="60000"/>
                                    </p:animScale>
                                    <p:animScale>
                                      <p:cBhvr>
                                        <p:cTn id="19" dur="166" decel="50000">
                                          <p:stCondLst>
                                            <p:cond delay="676"/>
                                          </p:stCondLst>
                                        </p:cTn>
                                        <p:tgtEl>
                                          <p:spTgt spid="3">
                                            <p:txEl>
                                              <p:pRg st="3" end="3"/>
                                            </p:txEl>
                                          </p:spTgt>
                                        </p:tgtEl>
                                      </p:cBhvr>
                                      <p:to x="100000" y="100000"/>
                                    </p:animScale>
                                    <p:animScale>
                                      <p:cBhvr>
                                        <p:cTn id="20" dur="26">
                                          <p:stCondLst>
                                            <p:cond delay="1312"/>
                                          </p:stCondLst>
                                        </p:cTn>
                                        <p:tgtEl>
                                          <p:spTgt spid="3">
                                            <p:txEl>
                                              <p:pRg st="3" end="3"/>
                                            </p:txEl>
                                          </p:spTgt>
                                        </p:tgtEl>
                                      </p:cBhvr>
                                      <p:to x="100000" y="80000"/>
                                    </p:animScale>
                                    <p:animScale>
                                      <p:cBhvr>
                                        <p:cTn id="21" dur="166" decel="50000">
                                          <p:stCondLst>
                                            <p:cond delay="1338"/>
                                          </p:stCondLst>
                                        </p:cTn>
                                        <p:tgtEl>
                                          <p:spTgt spid="3">
                                            <p:txEl>
                                              <p:pRg st="3" end="3"/>
                                            </p:txEl>
                                          </p:spTgt>
                                        </p:tgtEl>
                                      </p:cBhvr>
                                      <p:to x="100000" y="100000"/>
                                    </p:animScale>
                                    <p:animScale>
                                      <p:cBhvr>
                                        <p:cTn id="22" dur="26">
                                          <p:stCondLst>
                                            <p:cond delay="1642"/>
                                          </p:stCondLst>
                                        </p:cTn>
                                        <p:tgtEl>
                                          <p:spTgt spid="3">
                                            <p:txEl>
                                              <p:pRg st="3" end="3"/>
                                            </p:txEl>
                                          </p:spTgt>
                                        </p:tgtEl>
                                      </p:cBhvr>
                                      <p:to x="100000" y="90000"/>
                                    </p:animScale>
                                    <p:animScale>
                                      <p:cBhvr>
                                        <p:cTn id="23" dur="166" decel="50000">
                                          <p:stCondLst>
                                            <p:cond delay="1668"/>
                                          </p:stCondLst>
                                        </p:cTn>
                                        <p:tgtEl>
                                          <p:spTgt spid="3">
                                            <p:txEl>
                                              <p:pRg st="3" end="3"/>
                                            </p:txEl>
                                          </p:spTgt>
                                        </p:tgtEl>
                                      </p:cBhvr>
                                      <p:to x="100000" y="100000"/>
                                    </p:animScale>
                                    <p:animScale>
                                      <p:cBhvr>
                                        <p:cTn id="24" dur="26">
                                          <p:stCondLst>
                                            <p:cond delay="1808"/>
                                          </p:stCondLst>
                                        </p:cTn>
                                        <p:tgtEl>
                                          <p:spTgt spid="3">
                                            <p:txEl>
                                              <p:pRg st="3" end="3"/>
                                            </p:txEl>
                                          </p:spTgt>
                                        </p:tgtEl>
                                      </p:cBhvr>
                                      <p:to x="100000" y="95000"/>
                                    </p:animScale>
                                    <p:animScale>
                                      <p:cBhvr>
                                        <p:cTn id="25"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p:txBody>
          <a:bodyPr/>
          <a:lstStyle/>
          <a:p>
            <a:r>
              <a:rPr lang="en-US" dirty="0"/>
              <a:t>Selenium WebDriver </a:t>
            </a:r>
          </a:p>
        </p:txBody>
      </p:sp>
      <p:sp>
        <p:nvSpPr>
          <p:cNvPr id="7" name="Dikdörtgen 6"/>
          <p:cNvSpPr/>
          <p:nvPr/>
        </p:nvSpPr>
        <p:spPr>
          <a:xfrm>
            <a:off x="838200" y="1417981"/>
            <a:ext cx="10930128" cy="2677656"/>
          </a:xfrm>
          <a:prstGeom prst="rect">
            <a:avLst/>
          </a:prstGeom>
        </p:spPr>
        <p:txBody>
          <a:bodyPr wrap="square">
            <a:spAutoFit/>
          </a:bodyPr>
          <a:lstStyle/>
          <a:p>
            <a:r>
              <a:rPr lang="tr-TR" sz="2400" dirty="0" smtClean="0">
                <a:solidFill>
                  <a:srgbClr val="3B3835"/>
                </a:solidFill>
                <a:latin typeface="Helvetica Neue"/>
              </a:rPr>
              <a:t>Yerelde </a:t>
            </a:r>
            <a:r>
              <a:rPr lang="tr-TR" sz="2400" dirty="0">
                <a:solidFill>
                  <a:srgbClr val="3B3835"/>
                </a:solidFill>
                <a:latin typeface="Helvetica Neue"/>
              </a:rPr>
              <a:t>başlatılan sanal bir browser üzerinde programdan gelen komutları direkt olarak browserın motorundan çalıştıran bir </a:t>
            </a:r>
            <a:r>
              <a:rPr lang="tr-TR" sz="2400" dirty="0" err="1">
                <a:solidFill>
                  <a:srgbClr val="3B3835"/>
                </a:solidFill>
                <a:latin typeface="Helvetica Neue"/>
              </a:rPr>
              <a:t>interface</a:t>
            </a:r>
            <a:r>
              <a:rPr lang="tr-TR" sz="2400" dirty="0">
                <a:solidFill>
                  <a:srgbClr val="3B3835"/>
                </a:solidFill>
                <a:latin typeface="Helvetica Neue"/>
              </a:rPr>
              <a:t>. </a:t>
            </a:r>
            <a:endParaRPr lang="tr-TR" sz="2400" dirty="0" smtClean="0">
              <a:solidFill>
                <a:srgbClr val="3B3835"/>
              </a:solidFill>
              <a:latin typeface="Helvetica Neue"/>
            </a:endParaRPr>
          </a:p>
          <a:p>
            <a:endParaRPr lang="tr-TR" sz="2400" dirty="0">
              <a:solidFill>
                <a:srgbClr val="3B3835"/>
              </a:solidFill>
              <a:latin typeface="Helvetica Neue"/>
            </a:endParaRPr>
          </a:p>
          <a:p>
            <a:r>
              <a:rPr lang="tr-TR" sz="2400" dirty="0" err="1" smtClean="0">
                <a:solidFill>
                  <a:srgbClr val="3B3835"/>
                </a:solidFill>
                <a:latin typeface="Helvetica Neue"/>
              </a:rPr>
              <a:t>WebDriverda</a:t>
            </a:r>
            <a:r>
              <a:rPr lang="tr-TR" sz="2400" dirty="0" smtClean="0">
                <a:solidFill>
                  <a:srgbClr val="3B3835"/>
                </a:solidFill>
                <a:latin typeface="Helvetica Neue"/>
              </a:rPr>
              <a:t> </a:t>
            </a:r>
            <a:r>
              <a:rPr lang="tr-TR" sz="2400" dirty="0">
                <a:solidFill>
                  <a:srgbClr val="3B3835"/>
                </a:solidFill>
                <a:latin typeface="Helvetica Neue"/>
              </a:rPr>
              <a:t>test yapılacak tarayıcı </a:t>
            </a:r>
            <a:r>
              <a:rPr lang="tr-TR" sz="2400" dirty="0" err="1">
                <a:solidFill>
                  <a:srgbClr val="3B3835"/>
                </a:solidFill>
                <a:latin typeface="Helvetica Neue"/>
              </a:rPr>
              <a:t>WebDriver</a:t>
            </a:r>
            <a:r>
              <a:rPr lang="tr-TR" sz="2400" dirty="0">
                <a:solidFill>
                  <a:srgbClr val="3B3835"/>
                </a:solidFill>
                <a:latin typeface="Helvetica Neue"/>
              </a:rPr>
              <a:t> </a:t>
            </a:r>
            <a:r>
              <a:rPr lang="tr-TR" sz="2400" dirty="0" err="1">
                <a:solidFill>
                  <a:srgbClr val="3B3835"/>
                </a:solidFill>
                <a:latin typeface="Helvetica Neue"/>
              </a:rPr>
              <a:t>interface</a:t>
            </a:r>
            <a:r>
              <a:rPr lang="tr-TR" sz="2400" dirty="0">
                <a:solidFill>
                  <a:srgbClr val="3B3835"/>
                </a:solidFill>
                <a:latin typeface="Helvetica Neue"/>
              </a:rPr>
              <a:t> ailesinden bir </a:t>
            </a:r>
            <a:r>
              <a:rPr lang="tr-TR" sz="2400" dirty="0" err="1">
                <a:solidFill>
                  <a:srgbClr val="3B3835"/>
                </a:solidFill>
                <a:latin typeface="Helvetica Neue"/>
              </a:rPr>
              <a:t>object</a:t>
            </a:r>
            <a:r>
              <a:rPr lang="tr-TR" sz="2400" dirty="0">
                <a:solidFill>
                  <a:srgbClr val="3B3835"/>
                </a:solidFill>
                <a:latin typeface="Helvetica Neue"/>
              </a:rPr>
              <a:t> olarak türetilir. </a:t>
            </a:r>
            <a:endParaRPr lang="tr-TR" sz="2400" dirty="0" smtClean="0">
              <a:solidFill>
                <a:srgbClr val="3B3835"/>
              </a:solidFill>
              <a:latin typeface="Helvetica Neue"/>
            </a:endParaRPr>
          </a:p>
          <a:p>
            <a:endParaRPr lang="tr-TR" sz="2400" dirty="0">
              <a:solidFill>
                <a:srgbClr val="3B3835"/>
              </a:solidFill>
              <a:latin typeface="Helvetica Neue"/>
            </a:endParaRPr>
          </a:p>
          <a:p>
            <a:r>
              <a:rPr lang="tr-TR" sz="2400" dirty="0" smtClean="0">
                <a:solidFill>
                  <a:srgbClr val="3B3835"/>
                </a:solidFill>
                <a:latin typeface="Helvetica Neue"/>
              </a:rPr>
              <a:t> </a:t>
            </a:r>
            <a:r>
              <a:rPr lang="tr-TR" sz="2400" dirty="0" err="1">
                <a:solidFill>
                  <a:srgbClr val="3B3835"/>
                </a:solidFill>
                <a:latin typeface="Helvetica Neue"/>
              </a:rPr>
              <a:t>Selenium</a:t>
            </a:r>
            <a:r>
              <a:rPr lang="tr-TR" sz="2400" dirty="0">
                <a:solidFill>
                  <a:srgbClr val="3B3835"/>
                </a:solidFill>
                <a:latin typeface="Helvetica Neue"/>
              </a:rPr>
              <a:t> komutları bu </a:t>
            </a:r>
            <a:r>
              <a:rPr lang="tr-TR" sz="2400" dirty="0" err="1">
                <a:solidFill>
                  <a:srgbClr val="3B3835"/>
                </a:solidFill>
                <a:latin typeface="Helvetica Neue"/>
              </a:rPr>
              <a:t>interface’e</a:t>
            </a:r>
            <a:r>
              <a:rPr lang="tr-TR" sz="2400" dirty="0">
                <a:solidFill>
                  <a:srgbClr val="3B3835"/>
                </a:solidFill>
                <a:latin typeface="Helvetica Neue"/>
              </a:rPr>
              <a:t> ait </a:t>
            </a:r>
            <a:r>
              <a:rPr lang="tr-TR" sz="2400" dirty="0" err="1">
                <a:solidFill>
                  <a:srgbClr val="3B3835"/>
                </a:solidFill>
                <a:latin typeface="Helvetica Neue"/>
              </a:rPr>
              <a:t>methodlar</a:t>
            </a:r>
            <a:r>
              <a:rPr lang="tr-TR" sz="2400" dirty="0">
                <a:solidFill>
                  <a:srgbClr val="3B3835"/>
                </a:solidFill>
                <a:latin typeface="Helvetica Neue"/>
              </a:rPr>
              <a:t> sayesinde tarayıcıya ulaşır.</a:t>
            </a:r>
            <a:endParaRPr lang="tr-TR" sz="2400" dirty="0"/>
          </a:p>
        </p:txBody>
      </p:sp>
      <p:pic>
        <p:nvPicPr>
          <p:cNvPr id="8" name="Resi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3168489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a:xfrm>
            <a:off x="838200" y="365125"/>
            <a:ext cx="10515600" cy="942467"/>
          </a:xfrm>
        </p:spPr>
        <p:txBody>
          <a:bodyPr/>
          <a:lstStyle/>
          <a:p>
            <a:r>
              <a:rPr lang="en-US" dirty="0"/>
              <a:t>Selenium </a:t>
            </a:r>
            <a:r>
              <a:rPr lang="tr-TR" dirty="0" smtClean="0"/>
              <a:t>IDE</a:t>
            </a:r>
            <a:r>
              <a:rPr lang="en-US" dirty="0" smtClean="0"/>
              <a:t> </a:t>
            </a:r>
            <a:endParaRPr lang="en-US" dirty="0"/>
          </a:p>
        </p:txBody>
      </p:sp>
      <p:sp>
        <p:nvSpPr>
          <p:cNvPr id="3" name="Dikdörtgen 2"/>
          <p:cNvSpPr/>
          <p:nvPr/>
        </p:nvSpPr>
        <p:spPr>
          <a:xfrm>
            <a:off x="914400" y="1371600"/>
            <a:ext cx="10439400" cy="3970318"/>
          </a:xfrm>
          <a:prstGeom prst="rect">
            <a:avLst/>
          </a:prstGeom>
        </p:spPr>
        <p:txBody>
          <a:bodyPr wrap="square">
            <a:spAutoFit/>
          </a:bodyPr>
          <a:lstStyle/>
          <a:p>
            <a:r>
              <a:rPr lang="tr-TR" dirty="0">
                <a:solidFill>
                  <a:srgbClr val="3B3835"/>
                </a:solidFill>
                <a:latin typeface="Helvetica Neue"/>
              </a:rPr>
              <a:t> Kullanması en kolay </a:t>
            </a:r>
            <a:r>
              <a:rPr lang="tr-TR" dirty="0" err="1">
                <a:solidFill>
                  <a:srgbClr val="3B3835"/>
                </a:solidFill>
                <a:latin typeface="Helvetica Neue"/>
              </a:rPr>
              <a:t>Selenium</a:t>
            </a:r>
            <a:r>
              <a:rPr lang="tr-TR" dirty="0">
                <a:solidFill>
                  <a:srgbClr val="3B3835"/>
                </a:solidFill>
                <a:latin typeface="Helvetica Neue"/>
              </a:rPr>
              <a:t> bileşenidir </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Aslında bir </a:t>
            </a:r>
            <a:r>
              <a:rPr lang="tr-TR" dirty="0" err="1" smtClean="0">
                <a:solidFill>
                  <a:srgbClr val="3B3835"/>
                </a:solidFill>
                <a:latin typeface="Helvetica Neue"/>
              </a:rPr>
              <a:t>firefox</a:t>
            </a:r>
            <a:r>
              <a:rPr lang="tr-TR" dirty="0" smtClean="0">
                <a:solidFill>
                  <a:srgbClr val="3B3835"/>
                </a:solidFill>
                <a:latin typeface="Helvetica Neue"/>
              </a:rPr>
              <a:t> </a:t>
            </a:r>
            <a:r>
              <a:rPr lang="tr-TR" dirty="0">
                <a:solidFill>
                  <a:srgbClr val="3B3835"/>
                </a:solidFill>
                <a:latin typeface="Helvetica Neue"/>
              </a:rPr>
              <a:t>eklentisidir. </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Herhangi bir kod yazmadan test gerçekleştir </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err="1">
                <a:solidFill>
                  <a:srgbClr val="3B3835"/>
                </a:solidFill>
                <a:latin typeface="Helvetica Neue"/>
              </a:rPr>
              <a:t>Record</a:t>
            </a:r>
            <a:r>
              <a:rPr lang="tr-TR" dirty="0">
                <a:solidFill>
                  <a:srgbClr val="3B3835"/>
                </a:solidFill>
                <a:latin typeface="Helvetica Neue"/>
              </a:rPr>
              <a:t> tuşu ile testi otomatik oluşturabileceğimiz gibi </a:t>
            </a:r>
            <a:endParaRPr lang="tr-TR" dirty="0" smtClean="0">
              <a:solidFill>
                <a:srgbClr val="3B3835"/>
              </a:solidFill>
              <a:latin typeface="Helvetica Neue"/>
            </a:endParaRPr>
          </a:p>
          <a:p>
            <a:r>
              <a:rPr lang="tr-TR" dirty="0">
                <a:solidFill>
                  <a:srgbClr val="3B3835"/>
                </a:solidFill>
                <a:latin typeface="Helvetica Neue"/>
              </a:rPr>
              <a:t> </a:t>
            </a:r>
            <a:r>
              <a:rPr lang="tr-TR" dirty="0" smtClean="0">
                <a:solidFill>
                  <a:srgbClr val="3B3835"/>
                </a:solidFill>
                <a:latin typeface="Helvetica Neue"/>
              </a:rPr>
              <a:t>  </a:t>
            </a:r>
            <a:r>
              <a:rPr lang="tr-TR" dirty="0" err="1" smtClean="0">
                <a:solidFill>
                  <a:srgbClr val="3B3835"/>
                </a:solidFill>
                <a:latin typeface="Helvetica Neue"/>
              </a:rPr>
              <a:t>command,target,value</a:t>
            </a:r>
            <a:r>
              <a:rPr lang="tr-TR" dirty="0" smtClean="0">
                <a:solidFill>
                  <a:srgbClr val="3B3835"/>
                </a:solidFill>
                <a:latin typeface="Helvetica Neue"/>
              </a:rPr>
              <a:t> </a:t>
            </a:r>
            <a:r>
              <a:rPr lang="tr-TR" dirty="0">
                <a:solidFill>
                  <a:srgbClr val="3B3835"/>
                </a:solidFill>
                <a:latin typeface="Helvetica Neue"/>
              </a:rPr>
              <a:t>kısımlarını ile seçerek de </a:t>
            </a:r>
            <a:r>
              <a:rPr lang="tr-TR" dirty="0" smtClean="0">
                <a:solidFill>
                  <a:srgbClr val="3B3835"/>
                </a:solidFill>
                <a:latin typeface="Helvetica Neue"/>
              </a:rPr>
              <a:t>oluşturabiliriz</a:t>
            </a:r>
          </a:p>
          <a:p>
            <a:r>
              <a:rPr lang="tr-TR" dirty="0" smtClean="0">
                <a:solidFill>
                  <a:srgbClr val="3B3835"/>
                </a:solidFill>
                <a:latin typeface="Helvetica Neue"/>
              </a:rPr>
              <a:t> </a:t>
            </a:r>
          </a:p>
          <a:p>
            <a:r>
              <a:rPr lang="tr-TR" dirty="0" smtClean="0">
                <a:solidFill>
                  <a:srgbClr val="3B3835"/>
                </a:solidFill>
                <a:latin typeface="Helvetica Neue"/>
              </a:rPr>
              <a:t>• </a:t>
            </a:r>
            <a:r>
              <a:rPr lang="tr-TR" dirty="0">
                <a:solidFill>
                  <a:srgbClr val="3B3835"/>
                </a:solidFill>
                <a:latin typeface="Helvetica Neue"/>
              </a:rPr>
              <a:t>Hızlı test </a:t>
            </a:r>
            <a:r>
              <a:rPr lang="tr-TR" dirty="0" err="1">
                <a:solidFill>
                  <a:srgbClr val="3B3835"/>
                </a:solidFill>
                <a:latin typeface="Helvetica Neue"/>
              </a:rPr>
              <a:t>olusturmak</a:t>
            </a:r>
            <a:r>
              <a:rPr lang="tr-TR" dirty="0">
                <a:solidFill>
                  <a:srgbClr val="3B3835"/>
                </a:solidFill>
                <a:latin typeface="Helvetica Neue"/>
              </a:rPr>
              <a:t> için ideal </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Sadece </a:t>
            </a:r>
            <a:r>
              <a:rPr lang="tr-TR" dirty="0" err="1" smtClean="0">
                <a:solidFill>
                  <a:srgbClr val="3B3835"/>
                </a:solidFill>
                <a:latin typeface="Helvetica Neue"/>
              </a:rPr>
              <a:t>firefox</a:t>
            </a:r>
            <a:r>
              <a:rPr lang="tr-TR" dirty="0" smtClean="0">
                <a:solidFill>
                  <a:srgbClr val="3B3835"/>
                </a:solidFill>
                <a:latin typeface="Helvetica Neue"/>
              </a:rPr>
              <a:t> ve </a:t>
            </a:r>
            <a:r>
              <a:rPr lang="tr-TR" dirty="0" err="1" smtClean="0">
                <a:solidFill>
                  <a:srgbClr val="3B3835"/>
                </a:solidFill>
                <a:latin typeface="Helvetica Neue"/>
              </a:rPr>
              <a:t>chrome</a:t>
            </a:r>
            <a:r>
              <a:rPr lang="tr-TR" dirty="0" smtClean="0">
                <a:solidFill>
                  <a:srgbClr val="3B3835"/>
                </a:solidFill>
                <a:latin typeface="Helvetica Neue"/>
              </a:rPr>
              <a:t> </a:t>
            </a:r>
            <a:r>
              <a:rPr lang="tr-TR" dirty="0">
                <a:solidFill>
                  <a:srgbClr val="3B3835"/>
                </a:solidFill>
                <a:latin typeface="Helvetica Neue"/>
              </a:rPr>
              <a:t>desteği mevcut </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C#, Java , </a:t>
            </a:r>
            <a:r>
              <a:rPr lang="tr-TR" dirty="0" err="1">
                <a:solidFill>
                  <a:srgbClr val="3B3835"/>
                </a:solidFill>
                <a:latin typeface="Helvetica Neue"/>
              </a:rPr>
              <a:t>ruby</a:t>
            </a:r>
            <a:r>
              <a:rPr lang="tr-TR" dirty="0">
                <a:solidFill>
                  <a:srgbClr val="3B3835"/>
                </a:solidFill>
                <a:latin typeface="Helvetica Neue"/>
              </a:rPr>
              <a:t> ... İçin </a:t>
            </a:r>
            <a:r>
              <a:rPr lang="tr-TR" dirty="0" err="1">
                <a:solidFill>
                  <a:srgbClr val="3B3835"/>
                </a:solidFill>
                <a:latin typeface="Helvetica Neue"/>
              </a:rPr>
              <a:t>export</a:t>
            </a:r>
            <a:r>
              <a:rPr lang="tr-TR" dirty="0">
                <a:solidFill>
                  <a:srgbClr val="3B3835"/>
                </a:solidFill>
                <a:latin typeface="Helvetica Neue"/>
              </a:rPr>
              <a:t> mevcut</a:t>
            </a:r>
            <a:endParaRPr lang="tr-TR" dirty="0"/>
          </a:p>
        </p:txBody>
      </p:sp>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6" name="Resim 5"/>
          <p:cNvPicPr>
            <a:picLocks noChangeAspect="1"/>
          </p:cNvPicPr>
          <p:nvPr/>
        </p:nvPicPr>
        <p:blipFill>
          <a:blip r:embed="rId4"/>
          <a:stretch>
            <a:fillRect/>
          </a:stretch>
        </p:blipFill>
        <p:spPr>
          <a:xfrm>
            <a:off x="6024693" y="3547872"/>
            <a:ext cx="6167307" cy="3310128"/>
          </a:xfrm>
          <a:prstGeom prst="rect">
            <a:avLst/>
          </a:prstGeom>
        </p:spPr>
      </p:pic>
    </p:spTree>
    <p:extLst>
      <p:ext uri="{BB962C8B-B14F-4D97-AF65-F5344CB8AC3E}">
        <p14:creationId xmlns:p14="http://schemas.microsoft.com/office/powerpoint/2010/main" val="244181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a:xfrm>
            <a:off x="838200" y="365125"/>
            <a:ext cx="10515600" cy="942467"/>
          </a:xfrm>
        </p:spPr>
        <p:txBody>
          <a:bodyPr/>
          <a:lstStyle/>
          <a:p>
            <a:r>
              <a:rPr lang="en-US" dirty="0"/>
              <a:t>Selenium </a:t>
            </a:r>
            <a:r>
              <a:rPr lang="tr-TR" dirty="0" smtClean="0"/>
              <a:t>GRID</a:t>
            </a:r>
            <a:r>
              <a:rPr lang="en-US" dirty="0" smtClean="0"/>
              <a:t> </a:t>
            </a:r>
            <a:endParaRPr lang="en-US" dirty="0"/>
          </a:p>
        </p:txBody>
      </p:sp>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
        <p:nvSpPr>
          <p:cNvPr id="6" name="Dikdörtgen 5"/>
          <p:cNvSpPr/>
          <p:nvPr/>
        </p:nvSpPr>
        <p:spPr>
          <a:xfrm>
            <a:off x="963168" y="1467522"/>
            <a:ext cx="5547360" cy="1477328"/>
          </a:xfrm>
          <a:prstGeom prst="rect">
            <a:avLst/>
          </a:prstGeom>
        </p:spPr>
        <p:txBody>
          <a:bodyPr wrap="square">
            <a:spAutoFit/>
          </a:bodyPr>
          <a:lstStyle/>
          <a:p>
            <a:r>
              <a:rPr lang="tr-TR" dirty="0" err="1">
                <a:solidFill>
                  <a:srgbClr val="3B3835"/>
                </a:solidFill>
                <a:latin typeface="Helvetica Neue"/>
              </a:rPr>
              <a:t>Selenium</a:t>
            </a:r>
            <a:r>
              <a:rPr lang="tr-TR" dirty="0">
                <a:solidFill>
                  <a:srgbClr val="3B3835"/>
                </a:solidFill>
                <a:latin typeface="Helvetica Neue"/>
              </a:rPr>
              <a:t> </a:t>
            </a:r>
            <a:r>
              <a:rPr lang="tr-TR" dirty="0" err="1" smtClean="0">
                <a:solidFill>
                  <a:srgbClr val="3B3835"/>
                </a:solidFill>
                <a:latin typeface="Helvetica Neue"/>
              </a:rPr>
              <a:t>Grid</a:t>
            </a:r>
            <a:endParaRPr lang="tr-TR" dirty="0" smtClean="0">
              <a:solidFill>
                <a:srgbClr val="3B3835"/>
              </a:solidFill>
              <a:latin typeface="Helvetica Neue"/>
            </a:endParaRPr>
          </a:p>
          <a:p>
            <a:endParaRPr lang="tr-TR" dirty="0" smtClean="0">
              <a:solidFill>
                <a:srgbClr val="3B3835"/>
              </a:solidFill>
              <a:latin typeface="Helvetica Neue"/>
            </a:endParaRPr>
          </a:p>
          <a:p>
            <a:r>
              <a:rPr lang="tr-TR" dirty="0" smtClean="0">
                <a:solidFill>
                  <a:srgbClr val="3B3835"/>
                </a:solidFill>
                <a:latin typeface="Helvetica Neue"/>
              </a:rPr>
              <a:t>• </a:t>
            </a:r>
            <a:r>
              <a:rPr lang="tr-TR" dirty="0" err="1">
                <a:solidFill>
                  <a:srgbClr val="3B3835"/>
                </a:solidFill>
                <a:latin typeface="Helvetica Neue"/>
              </a:rPr>
              <a:t>Selenium</a:t>
            </a:r>
            <a:r>
              <a:rPr lang="tr-TR" dirty="0">
                <a:solidFill>
                  <a:srgbClr val="3B3835"/>
                </a:solidFill>
                <a:latin typeface="Helvetica Neue"/>
              </a:rPr>
              <a:t> </a:t>
            </a:r>
            <a:r>
              <a:rPr lang="tr-TR" dirty="0" err="1">
                <a:solidFill>
                  <a:srgbClr val="3B3835"/>
                </a:solidFill>
                <a:latin typeface="Helvetica Neue"/>
              </a:rPr>
              <a:t>Grid</a:t>
            </a:r>
            <a:r>
              <a:rPr lang="tr-TR" dirty="0">
                <a:solidFill>
                  <a:srgbClr val="3B3835"/>
                </a:solidFill>
                <a:latin typeface="Helvetica Neue"/>
              </a:rPr>
              <a:t>: Test senaryolarımızı farklı ayarlar ile paralel olarak </a:t>
            </a:r>
            <a:r>
              <a:rPr lang="tr-TR" dirty="0" err="1">
                <a:solidFill>
                  <a:srgbClr val="3B3835"/>
                </a:solidFill>
                <a:latin typeface="Helvetica Neue"/>
              </a:rPr>
              <a:t>çalıştırmıza</a:t>
            </a:r>
            <a:r>
              <a:rPr lang="tr-TR" dirty="0">
                <a:solidFill>
                  <a:srgbClr val="3B3835"/>
                </a:solidFill>
                <a:latin typeface="Helvetica Neue"/>
              </a:rPr>
              <a:t> olana veren bileşenidir</a:t>
            </a:r>
            <a:r>
              <a:rPr lang="tr-TR" dirty="0" smtClean="0">
                <a:solidFill>
                  <a:srgbClr val="3B3835"/>
                </a:solidFill>
                <a:latin typeface="Helvetica Neue"/>
              </a:rPr>
              <a:t>.</a:t>
            </a:r>
          </a:p>
          <a:p>
            <a:endParaRPr lang="tr-TR" dirty="0" smtClean="0">
              <a:solidFill>
                <a:srgbClr val="3B3835"/>
              </a:solidFill>
              <a:latin typeface="Helvetica Neue"/>
            </a:endParaRPr>
          </a:p>
        </p:txBody>
      </p:sp>
      <p:pic>
        <p:nvPicPr>
          <p:cNvPr id="7" name="Resim 6"/>
          <p:cNvPicPr>
            <a:picLocks noChangeAspect="1"/>
          </p:cNvPicPr>
          <p:nvPr/>
        </p:nvPicPr>
        <p:blipFill>
          <a:blip r:embed="rId4"/>
          <a:stretch>
            <a:fillRect/>
          </a:stretch>
        </p:blipFill>
        <p:spPr>
          <a:xfrm>
            <a:off x="6903720" y="1383841"/>
            <a:ext cx="4988769" cy="4930001"/>
          </a:xfrm>
          <a:prstGeom prst="rect">
            <a:avLst/>
          </a:prstGeom>
        </p:spPr>
      </p:pic>
    </p:spTree>
    <p:extLst>
      <p:ext uri="{BB962C8B-B14F-4D97-AF65-F5344CB8AC3E}">
        <p14:creationId xmlns:p14="http://schemas.microsoft.com/office/powerpoint/2010/main" val="94366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E3B11-F204-4C83-BEFD-F7B7B4ADEFB7}"/>
              </a:ext>
            </a:extLst>
          </p:cNvPr>
          <p:cNvSpPr>
            <a:spLocks noGrp="1"/>
          </p:cNvSpPr>
          <p:nvPr>
            <p:ph type="title"/>
          </p:nvPr>
        </p:nvSpPr>
        <p:spPr/>
        <p:txBody>
          <a:bodyPr/>
          <a:lstStyle/>
          <a:p>
            <a:r>
              <a:rPr lang="tr-TR" dirty="0" smtClean="0"/>
              <a:t>Örnek Bir Senaryo:</a:t>
            </a:r>
            <a:endParaRPr lang="en-US" dirty="0"/>
          </a:p>
        </p:txBody>
      </p:sp>
      <p:sp>
        <p:nvSpPr>
          <p:cNvPr id="3" name="Dikdörtgen 2"/>
          <p:cNvSpPr/>
          <p:nvPr/>
        </p:nvSpPr>
        <p:spPr>
          <a:xfrm>
            <a:off x="917448" y="1353741"/>
            <a:ext cx="10969752" cy="5078313"/>
          </a:xfrm>
          <a:prstGeom prst="rect">
            <a:avLst/>
          </a:prstGeom>
        </p:spPr>
        <p:txBody>
          <a:bodyPr wrap="square">
            <a:spAutoFit/>
          </a:bodyPr>
          <a:lstStyle/>
          <a:p>
            <a:r>
              <a:rPr lang="tr-TR" dirty="0">
                <a:solidFill>
                  <a:srgbClr val="3B3835"/>
                </a:solidFill>
                <a:latin typeface="Helvetica Neue"/>
              </a:rPr>
              <a:t>Örnek Senaryo </a:t>
            </a:r>
            <a:endParaRPr lang="tr-TR" dirty="0" smtClean="0">
              <a:solidFill>
                <a:srgbClr val="3B3835"/>
              </a:solidFill>
              <a:latin typeface="Helvetica Neue"/>
            </a:endParaRPr>
          </a:p>
          <a:p>
            <a:r>
              <a:rPr lang="tr-TR" dirty="0" smtClean="0">
                <a:solidFill>
                  <a:srgbClr val="3B3835"/>
                </a:solidFill>
                <a:latin typeface="Helvetica Neue"/>
              </a:rPr>
              <a:t> </a:t>
            </a:r>
            <a:r>
              <a:rPr lang="tr-TR" dirty="0" err="1">
                <a:solidFill>
                  <a:srgbClr val="3B3835"/>
                </a:solidFill>
                <a:latin typeface="Helvetica Neue"/>
              </a:rPr>
              <a:t>Sh.com.tr’ye</a:t>
            </a:r>
            <a:r>
              <a:rPr lang="tr-TR" dirty="0">
                <a:solidFill>
                  <a:srgbClr val="3B3835"/>
                </a:solidFill>
                <a:latin typeface="Helvetica Neue"/>
              </a:rPr>
              <a:t> gir. </a:t>
            </a:r>
            <a:endParaRPr lang="tr-TR" dirty="0" smtClean="0">
              <a:solidFill>
                <a:srgbClr val="3B3835"/>
              </a:solidFill>
              <a:latin typeface="Helvetica Neue"/>
            </a:endParaRPr>
          </a:p>
          <a:p>
            <a:r>
              <a:rPr lang="tr-TR" dirty="0" smtClean="0">
                <a:solidFill>
                  <a:srgbClr val="3B3835"/>
                </a:solidFill>
                <a:latin typeface="Helvetica Neue"/>
              </a:rPr>
              <a:t> </a:t>
            </a:r>
            <a:r>
              <a:rPr lang="tr-TR" dirty="0" err="1">
                <a:solidFill>
                  <a:srgbClr val="3B3835"/>
                </a:solidFill>
                <a:latin typeface="Helvetica Neue"/>
              </a:rPr>
              <a:t>Hosting</a:t>
            </a:r>
            <a:r>
              <a:rPr lang="tr-TR" dirty="0">
                <a:solidFill>
                  <a:srgbClr val="3B3835"/>
                </a:solidFill>
                <a:latin typeface="Helvetica Neue"/>
              </a:rPr>
              <a:t> Sekmesine tıkla.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Seçilecek </a:t>
            </a:r>
            <a:r>
              <a:rPr lang="tr-TR" dirty="0" err="1">
                <a:solidFill>
                  <a:srgbClr val="3B3835"/>
                </a:solidFill>
                <a:latin typeface="Helvetica Neue"/>
              </a:rPr>
              <a:t>hosting</a:t>
            </a:r>
            <a:r>
              <a:rPr lang="tr-TR" dirty="0">
                <a:solidFill>
                  <a:srgbClr val="3B3835"/>
                </a:solidFill>
                <a:latin typeface="Helvetica Neue"/>
              </a:rPr>
              <a:t> paketinin görünen fiyatını değişkene ata. </a:t>
            </a:r>
            <a:endParaRPr lang="tr-TR" dirty="0" smtClean="0">
              <a:solidFill>
                <a:srgbClr val="3B3835"/>
              </a:solidFill>
              <a:latin typeface="Helvetica Neue"/>
            </a:endParaRPr>
          </a:p>
          <a:p>
            <a:r>
              <a:rPr lang="tr-TR" dirty="0" smtClean="0">
                <a:solidFill>
                  <a:srgbClr val="3B3835"/>
                </a:solidFill>
                <a:latin typeface="Helvetica Neue"/>
              </a:rPr>
              <a:t> </a:t>
            </a:r>
            <a:r>
              <a:rPr lang="tr-TR" dirty="0" err="1">
                <a:solidFill>
                  <a:srgbClr val="3B3835"/>
                </a:solidFill>
                <a:latin typeface="Helvetica Neue"/>
              </a:rPr>
              <a:t>Hosting</a:t>
            </a:r>
            <a:r>
              <a:rPr lang="tr-TR" dirty="0">
                <a:solidFill>
                  <a:srgbClr val="3B3835"/>
                </a:solidFill>
                <a:latin typeface="Helvetica Neue"/>
              </a:rPr>
              <a:t> paketi seç.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Alan adım var seçeneğini işaretle.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Alan adı bölümünü doldur.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Gönder’e bas.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Sepetteki fiyat ile paket seçiminde tutulan </a:t>
            </a:r>
            <a:r>
              <a:rPr lang="tr-TR" dirty="0" err="1">
                <a:solidFill>
                  <a:srgbClr val="3B3835"/>
                </a:solidFill>
                <a:latin typeface="Helvetica Neue"/>
              </a:rPr>
              <a:t>iyatı</a:t>
            </a:r>
            <a:r>
              <a:rPr lang="tr-TR" dirty="0">
                <a:solidFill>
                  <a:srgbClr val="3B3835"/>
                </a:solidFill>
                <a:latin typeface="Helvetica Neue"/>
              </a:rPr>
              <a:t> kıyasla.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Üyeyim seçeneğini işaretle.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Gelen panelde üyelik bilgileri kısmını doldur.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Gönder’e bas.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Açılan sayfada gösterilen dolar kuru seviyesini değişkene ata.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Dolar kuru ile önceden tutulan fiyatı çarp, KDV oranını ekle.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Çıktıyı sepette görünen toplam fiyatla kıyasla.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Kullanım koşullarını işaretle.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Göndere Bas. </a:t>
            </a:r>
            <a:endParaRPr lang="tr-TR" dirty="0" smtClean="0">
              <a:solidFill>
                <a:srgbClr val="3B3835"/>
              </a:solidFill>
              <a:latin typeface="Helvetica Neue"/>
            </a:endParaRPr>
          </a:p>
          <a:p>
            <a:r>
              <a:rPr lang="tr-TR" dirty="0" smtClean="0">
                <a:solidFill>
                  <a:srgbClr val="3B3835"/>
                </a:solidFill>
                <a:latin typeface="Helvetica Neue"/>
              </a:rPr>
              <a:t> </a:t>
            </a:r>
            <a:r>
              <a:rPr lang="tr-TR" dirty="0">
                <a:solidFill>
                  <a:srgbClr val="3B3835"/>
                </a:solidFill>
                <a:latin typeface="Helvetica Neue"/>
              </a:rPr>
              <a:t>Açılan sayfada en son hesaplanan Toplam Değer’i kıyasla.</a:t>
            </a:r>
            <a:endParaRPr lang="tr-TR" dirty="0"/>
          </a:p>
        </p:txBody>
      </p:sp>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spTree>
    <p:extLst>
      <p:ext uri="{BB962C8B-B14F-4D97-AF65-F5344CB8AC3E}">
        <p14:creationId xmlns:p14="http://schemas.microsoft.com/office/powerpoint/2010/main" val="519438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7B543-653E-4864-814E-DB20933DD7B4}"/>
              </a:ext>
            </a:extLst>
          </p:cNvPr>
          <p:cNvSpPr>
            <a:spLocks noGrp="1"/>
          </p:cNvSpPr>
          <p:nvPr>
            <p:ph type="title"/>
          </p:nvPr>
        </p:nvSpPr>
        <p:spPr/>
        <p:txBody>
          <a:bodyPr>
            <a:normAutofit/>
          </a:bodyPr>
          <a:lstStyle/>
          <a:p>
            <a:r>
              <a:rPr lang="en-US" dirty="0" smtClean="0"/>
              <a:t>Selenium</a:t>
            </a:r>
            <a:r>
              <a:rPr lang="tr-TR" dirty="0" smtClean="0"/>
              <a:t> un imkanları</a:t>
            </a:r>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410" y="205195"/>
            <a:ext cx="1018716" cy="1018716"/>
          </a:xfrm>
          <a:prstGeom prst="rect">
            <a:avLst/>
          </a:prstGeom>
        </p:spPr>
      </p:pic>
      <p:pic>
        <p:nvPicPr>
          <p:cNvPr id="7" name="Resim 6"/>
          <p:cNvPicPr>
            <a:picLocks noChangeAspect="1"/>
          </p:cNvPicPr>
          <p:nvPr/>
        </p:nvPicPr>
        <p:blipFill>
          <a:blip r:embed="rId3"/>
          <a:stretch>
            <a:fillRect/>
          </a:stretch>
        </p:blipFill>
        <p:spPr>
          <a:xfrm>
            <a:off x="0" y="1383841"/>
            <a:ext cx="12192000" cy="5474159"/>
          </a:xfrm>
          <a:prstGeom prst="rect">
            <a:avLst/>
          </a:prstGeom>
        </p:spPr>
      </p:pic>
    </p:spTree>
    <p:extLst>
      <p:ext uri="{BB962C8B-B14F-4D97-AF65-F5344CB8AC3E}">
        <p14:creationId xmlns:p14="http://schemas.microsoft.com/office/powerpoint/2010/main" val="309172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1489</Words>
  <Application>Microsoft Office PowerPoint</Application>
  <PresentationFormat>Geniş ekran</PresentationFormat>
  <Paragraphs>244</Paragraphs>
  <Slides>37</Slides>
  <Notes>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37</vt:i4>
      </vt:variant>
    </vt:vector>
  </HeadingPairs>
  <TitlesOfParts>
    <vt:vector size="42" baseType="lpstr">
      <vt:lpstr>Arial</vt:lpstr>
      <vt:lpstr>Calibri</vt:lpstr>
      <vt:lpstr>Calibri Light</vt:lpstr>
      <vt:lpstr>Helvetica Neue</vt:lpstr>
      <vt:lpstr>Office Theme</vt:lpstr>
      <vt:lpstr>Selenium Giriş</vt:lpstr>
      <vt:lpstr>Selenium nedir ?</vt:lpstr>
      <vt:lpstr>Selenium Tarihi</vt:lpstr>
      <vt:lpstr>Selenium Tools</vt:lpstr>
      <vt:lpstr>Selenium WebDriver </vt:lpstr>
      <vt:lpstr>Selenium IDE </vt:lpstr>
      <vt:lpstr>Selenium GRID </vt:lpstr>
      <vt:lpstr>Örnek Bir Senaryo:</vt:lpstr>
      <vt:lpstr>Selenium un imkanları</vt:lpstr>
      <vt:lpstr>Selenium Avantajları ve dezavantajları</vt:lpstr>
      <vt:lpstr>Selenium un Avantajları</vt:lpstr>
      <vt:lpstr>Selenium un dezavantajları</vt:lpstr>
      <vt:lpstr>Market Share</vt:lpstr>
      <vt:lpstr>Firmographics of Companies using Selenium</vt:lpstr>
      <vt:lpstr>Selenium WebDriver kullanılarak otomatikleştirilemeyen şeyler</vt:lpstr>
      <vt:lpstr>Peki hangi durumlar Automated edilebilir? </vt:lpstr>
      <vt:lpstr>Selenium ne değildir ?</vt:lpstr>
      <vt:lpstr>Alternatives to Selenium</vt:lpstr>
      <vt:lpstr>WebDriver Nasıl Çalışır ?</vt:lpstr>
      <vt:lpstr>Selenium da en çok yapacaklarımız:</vt:lpstr>
      <vt:lpstr>Eleman Bulma</vt:lpstr>
      <vt:lpstr>Elemanların aksiyonları</vt:lpstr>
      <vt:lpstr>Refreshed on Testing Types</vt:lpstr>
      <vt:lpstr>Bir Test automation unda</vt:lpstr>
      <vt:lpstr>Yazılım Test Mühendisleri için Gerekli Sertifikalar</vt:lpstr>
      <vt:lpstr>Interview Soruları</vt:lpstr>
      <vt:lpstr>Selenium nedir ?</vt:lpstr>
      <vt:lpstr>Selenium kompanentleri nelerdir ?</vt:lpstr>
      <vt:lpstr>Webdriver and RC arasındaki fark nedir?</vt:lpstr>
      <vt:lpstr>Neden test aracı olarak Selenium u seçersin ?</vt:lpstr>
      <vt:lpstr>Selenium un dezavantajları nelerdir ?</vt:lpstr>
      <vt:lpstr>Selenium 1 and Selenium 2 farkı nedir ?</vt:lpstr>
      <vt:lpstr>WebDriver ı tarayıcı olarak nasıl başlatırım ?</vt:lpstr>
      <vt:lpstr>captcha automated edilebiliyor mu?</vt:lpstr>
      <vt:lpstr>Otomasyon Testi Nedir?</vt:lpstr>
      <vt:lpstr>Otomasyon Testinin faydaları nelerdir ?</vt:lpstr>
      <vt:lpstr>Selenium Intro  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Intro</dc:title>
  <dc:creator>Techno Study</dc:creator>
  <cp:lastModifiedBy>TechnoStudy</cp:lastModifiedBy>
  <cp:revision>107</cp:revision>
  <dcterms:created xsi:type="dcterms:W3CDTF">2019-12-09T19:32:49Z</dcterms:created>
  <dcterms:modified xsi:type="dcterms:W3CDTF">2020-08-24T19:12:18Z</dcterms:modified>
</cp:coreProperties>
</file>