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6" r:id="rId5"/>
    <p:sldId id="265" r:id="rId6"/>
    <p:sldId id="267" r:id="rId7"/>
    <p:sldId id="270" r:id="rId8"/>
    <p:sldId id="269" r:id="rId9"/>
    <p:sldId id="271" r:id="rId10"/>
    <p:sldId id="273" r:id="rId11"/>
    <p:sldId id="288" r:id="rId12"/>
    <p:sldId id="268" r:id="rId13"/>
    <p:sldId id="272" r:id="rId14"/>
    <p:sldId id="289" r:id="rId15"/>
    <p:sldId id="290" r:id="rId16"/>
    <p:sldId id="291"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700" autoAdjust="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5B5B97-5572-4403-882B-7E15E1EFB636}" type="datetimeFigureOut">
              <a:rPr lang="en-US" smtClean="0"/>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2B771-FF6E-46B9-A4F4-4120769F013F}" type="slidenum">
              <a:rPr lang="en-US" smtClean="0"/>
              <a:t>‹#›</a:t>
            </a:fld>
            <a:endParaRPr lang="en-US"/>
          </a:p>
        </p:txBody>
      </p:sp>
    </p:spTree>
    <p:extLst>
      <p:ext uri="{BB962C8B-B14F-4D97-AF65-F5344CB8AC3E}">
        <p14:creationId xmlns:p14="http://schemas.microsoft.com/office/powerpoint/2010/main" val="3645293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Selenium is not just one tool, it’s a collection of tools. We are going to focus on WebDriver, the other two I suggest you research yourself, if we have time at the end of the course I will make a brief introduction</a:t>
            </a:r>
          </a:p>
        </p:txBody>
      </p:sp>
      <p:sp>
        <p:nvSpPr>
          <p:cNvPr id="4" name="Slide Number Placeholder 3"/>
          <p:cNvSpPr>
            <a:spLocks noGrp="1"/>
          </p:cNvSpPr>
          <p:nvPr>
            <p:ph type="sldNum" sz="quarter" idx="5"/>
          </p:nvPr>
        </p:nvSpPr>
        <p:spPr/>
        <p:txBody>
          <a:bodyPr/>
          <a:lstStyle/>
          <a:p>
            <a:fld id="{8F92B771-FF6E-46B9-A4F4-4120769F013F}" type="slidenum">
              <a:rPr lang="en-US" smtClean="0"/>
              <a:t>2</a:t>
            </a:fld>
            <a:endParaRPr lang="en-US"/>
          </a:p>
        </p:txBody>
      </p:sp>
    </p:spTree>
    <p:extLst>
      <p:ext uri="{BB962C8B-B14F-4D97-AF65-F5344CB8AC3E}">
        <p14:creationId xmlns:p14="http://schemas.microsoft.com/office/powerpoint/2010/main" val="2303497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can easily tell if a test succeeded or failed, then it's a good test to automate. If you need to cross-reference several items to make the call, it will be more difficult to automate the test.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Is the output of the test purely objective?</a:t>
            </a:r>
          </a:p>
          <a:p>
            <a:r>
              <a:rPr lang="en-US" sz="1200" b="0" i="0" kern="1200" dirty="0">
                <a:solidFill>
                  <a:schemeClr val="tx1"/>
                </a:solidFill>
                <a:effectLst/>
                <a:latin typeface="+mn-lt"/>
                <a:ea typeface="+mn-ea"/>
                <a:cs typeface="+mn-cs"/>
              </a:rPr>
              <a:t>If the tester is required to make sure a result is exact, an automated test can usually do that. If, for example, the tester is required to make sure an image looks "good" or even "readable," an automated test will have a very difficult time verifying the image.</a:t>
            </a:r>
          </a:p>
          <a:p>
            <a:endParaRPr lang="en-US" dirty="0"/>
          </a:p>
          <a:p>
            <a:r>
              <a:rPr lang="en-US" dirty="0"/>
              <a:t>Irregular control -&gt; Flash? Or some other video player</a:t>
            </a:r>
          </a:p>
        </p:txBody>
      </p:sp>
      <p:sp>
        <p:nvSpPr>
          <p:cNvPr id="4" name="Slide Number Placeholder 3"/>
          <p:cNvSpPr>
            <a:spLocks noGrp="1"/>
          </p:cNvSpPr>
          <p:nvPr>
            <p:ph type="sldNum" sz="quarter" idx="5"/>
          </p:nvPr>
        </p:nvSpPr>
        <p:spPr/>
        <p:txBody>
          <a:bodyPr/>
          <a:lstStyle/>
          <a:p>
            <a:fld id="{8F92B771-FF6E-46B9-A4F4-4120769F013F}" type="slidenum">
              <a:rPr lang="en-US" smtClean="0"/>
              <a:t>10</a:t>
            </a:fld>
            <a:endParaRPr lang="en-US"/>
          </a:p>
        </p:txBody>
      </p:sp>
    </p:spTree>
    <p:extLst>
      <p:ext uri="{BB962C8B-B14F-4D97-AF65-F5344CB8AC3E}">
        <p14:creationId xmlns:p14="http://schemas.microsoft.com/office/powerpoint/2010/main" val="3748697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Katalon</a:t>
            </a:r>
            <a:r>
              <a:rPr lang="en-US" b="1" dirty="0"/>
              <a:t> Studio </a:t>
            </a:r>
            <a:r>
              <a:rPr lang="en-US" sz="1200" b="0" i="0" kern="1200" dirty="0">
                <a:solidFill>
                  <a:schemeClr val="tx1"/>
                </a:solidFill>
                <a:effectLst/>
                <a:latin typeface="+mn-lt"/>
                <a:ea typeface="+mn-ea"/>
                <a:cs typeface="+mn-cs"/>
              </a:rPr>
              <a:t>is built on top of the open-source automation frameworks Selenium, Appium with a specialized IDE interface for web, API, mobile and desktop application testing.</a:t>
            </a:r>
          </a:p>
          <a:p>
            <a:r>
              <a:rPr lang="en-US" b="1" dirty="0"/>
              <a:t>UFT/QTP </a:t>
            </a:r>
            <a:r>
              <a:rPr lang="en-US" b="0" dirty="0"/>
              <a:t>is desktop based application, </a:t>
            </a:r>
            <a:r>
              <a:rPr lang="en-US" sz="1200" b="0" i="0" kern="1200" dirty="0">
                <a:solidFill>
                  <a:schemeClr val="tx1"/>
                </a:solidFill>
                <a:effectLst/>
                <a:latin typeface="+mn-lt"/>
                <a:ea typeface="+mn-ea"/>
                <a:cs typeface="+mn-cs"/>
              </a:rPr>
              <a:t>is one of the most widely used commercial automation testing tools in the market today, uses VB Script as its scripting language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Apache </a:t>
            </a:r>
            <a:r>
              <a:rPr lang="en-US" b="1" dirty="0" err="1"/>
              <a:t>Jmeter</a:t>
            </a:r>
            <a:r>
              <a:rPr lang="en-US" b="1" dirty="0"/>
              <a:t> </a:t>
            </a:r>
            <a:r>
              <a:rPr lang="en-US" sz="1200" b="0" i="0" kern="1200" dirty="0">
                <a:solidFill>
                  <a:schemeClr val="tx1"/>
                </a:solidFill>
                <a:effectLst/>
                <a:latin typeface="+mn-lt"/>
                <a:ea typeface="+mn-ea"/>
                <a:cs typeface="+mn-cs"/>
              </a:rPr>
              <a:t>is an open source load and functional testing tool for various network protocols, run as a Java desktop application with a graphical interface. </a:t>
            </a:r>
            <a:endParaRPr lang="en-US" b="1" dirty="0"/>
          </a:p>
        </p:txBody>
      </p:sp>
      <p:sp>
        <p:nvSpPr>
          <p:cNvPr id="4" name="Slide Number Placeholder 3"/>
          <p:cNvSpPr>
            <a:spLocks noGrp="1"/>
          </p:cNvSpPr>
          <p:nvPr>
            <p:ph type="sldNum" sz="quarter" idx="5"/>
          </p:nvPr>
        </p:nvSpPr>
        <p:spPr/>
        <p:txBody>
          <a:bodyPr/>
          <a:lstStyle/>
          <a:p>
            <a:fld id="{8F92B771-FF6E-46B9-A4F4-4120769F013F}" type="slidenum">
              <a:rPr lang="en-US" smtClean="0"/>
              <a:t>12</a:t>
            </a:fld>
            <a:endParaRPr lang="en-US"/>
          </a:p>
        </p:txBody>
      </p:sp>
    </p:spTree>
    <p:extLst>
      <p:ext uri="{BB962C8B-B14F-4D97-AF65-F5344CB8AC3E}">
        <p14:creationId xmlns:p14="http://schemas.microsoft.com/office/powerpoint/2010/main" val="650953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actual testing is done using </a:t>
            </a:r>
            <a:r>
              <a:rPr lang="en-US" sz="1200" b="0" i="0" kern="1200" dirty="0">
                <a:solidFill>
                  <a:schemeClr val="tx1"/>
                </a:solidFill>
                <a:effectLst/>
                <a:latin typeface="+mn-lt"/>
                <a:ea typeface="+mn-ea"/>
                <a:cs typeface="+mn-cs"/>
              </a:rPr>
              <a:t>JUnit or TestNG. Selenium only performs predefined actions on a web site or other application running in a browser. It does this fairly well, but that doesn’t make it a test tool.</a:t>
            </a:r>
          </a:p>
          <a:p>
            <a:endParaRPr lang="en-US" sz="1200" b="0" i="0" kern="1200" dirty="0">
              <a:solidFill>
                <a:schemeClr val="tx1"/>
              </a:solidFill>
              <a:effectLst/>
              <a:latin typeface="+mn-lt"/>
              <a:ea typeface="+mn-ea"/>
              <a:cs typeface="+mn-cs"/>
            </a:endParaRPr>
          </a:p>
          <a:p>
            <a:pPr fontAlgn="base"/>
            <a:r>
              <a:rPr lang="en-US" dirty="0">
                <a:effectLst/>
              </a:rPr>
              <a:t>How can I perform tests on APIs using Selenium?</a:t>
            </a:r>
            <a:r>
              <a:rPr lang="en-US" dirty="0"/>
              <a:t/>
            </a:r>
            <a:br>
              <a:rPr lang="en-US" dirty="0"/>
            </a:br>
            <a:r>
              <a:rPr lang="en-US" sz="1200" b="0" i="0" kern="1200" dirty="0">
                <a:solidFill>
                  <a:schemeClr val="tx1"/>
                </a:solidFill>
                <a:effectLst/>
                <a:latin typeface="+mn-lt"/>
                <a:ea typeface="+mn-ea"/>
                <a:cs typeface="+mn-cs"/>
              </a:rPr>
              <a:t>Again, Selenium automates browsers, so it operates on the user interface level of an application. Actions performed on a user interface might invoke API calls. Selenium is completely oblivious to this API interaction, however. There’s no way to have Selenium interact with APIs directly</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It doesn’t scale very well, so you’ll probably have a hard time generating anything but trivial loads</a:t>
            </a:r>
          </a:p>
          <a:p>
            <a:pPr fontAlgn="base"/>
            <a:r>
              <a:rPr lang="en-US" sz="1200" b="0" i="0" kern="1200" dirty="0">
                <a:solidFill>
                  <a:schemeClr val="tx1"/>
                </a:solidFill>
                <a:effectLst/>
                <a:latin typeface="+mn-lt"/>
                <a:ea typeface="+mn-ea"/>
                <a:cs typeface="+mn-cs"/>
              </a:rPr>
              <a:t>Selenium does not offer a mechanism to measure response times (at least not without taking into account the time needed at the client side to render a page or specific elements), and Selenium Grid isn’t able to gather and aggregate these response times for each individual note and present them in a concise and useful manner.</a:t>
            </a:r>
            <a:endParaRPr lang="en-US" dirty="0"/>
          </a:p>
        </p:txBody>
      </p:sp>
      <p:sp>
        <p:nvSpPr>
          <p:cNvPr id="4" name="Slide Number Placeholder 3"/>
          <p:cNvSpPr>
            <a:spLocks noGrp="1"/>
          </p:cNvSpPr>
          <p:nvPr>
            <p:ph type="sldNum" sz="quarter" idx="5"/>
          </p:nvPr>
        </p:nvSpPr>
        <p:spPr/>
        <p:txBody>
          <a:bodyPr/>
          <a:lstStyle/>
          <a:p>
            <a:fld id="{8F92B771-FF6E-46B9-A4F4-4120769F013F}" type="slidenum">
              <a:rPr lang="en-US" smtClean="0"/>
              <a:t>13</a:t>
            </a:fld>
            <a:endParaRPr lang="en-US"/>
          </a:p>
        </p:txBody>
      </p:sp>
    </p:spTree>
    <p:extLst>
      <p:ext uri="{BB962C8B-B14F-4D97-AF65-F5344CB8AC3E}">
        <p14:creationId xmlns:p14="http://schemas.microsoft.com/office/powerpoint/2010/main" val="2249540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actual testing is done using </a:t>
            </a:r>
            <a:r>
              <a:rPr lang="en-US" sz="1200" b="0" i="0" kern="1200" dirty="0">
                <a:solidFill>
                  <a:schemeClr val="tx1"/>
                </a:solidFill>
                <a:effectLst/>
                <a:latin typeface="+mn-lt"/>
                <a:ea typeface="+mn-ea"/>
                <a:cs typeface="+mn-cs"/>
              </a:rPr>
              <a:t>JUnit or TestNG. Selenium only performs predefined actions on a web site or other application running in a browser. It does this fairly well, but that doesn’t make it a test tool.</a:t>
            </a:r>
          </a:p>
          <a:p>
            <a:endParaRPr lang="en-US" sz="1200" b="0" i="0" kern="1200" dirty="0">
              <a:solidFill>
                <a:schemeClr val="tx1"/>
              </a:solidFill>
              <a:effectLst/>
              <a:latin typeface="+mn-lt"/>
              <a:ea typeface="+mn-ea"/>
              <a:cs typeface="+mn-cs"/>
            </a:endParaRPr>
          </a:p>
          <a:p>
            <a:pPr fontAlgn="base"/>
            <a:r>
              <a:rPr lang="en-US" dirty="0">
                <a:effectLst/>
              </a:rPr>
              <a:t>How can I perform tests on APIs using Selenium?</a:t>
            </a:r>
            <a:r>
              <a:rPr lang="en-US" dirty="0"/>
              <a:t/>
            </a:r>
            <a:br>
              <a:rPr lang="en-US" dirty="0"/>
            </a:br>
            <a:r>
              <a:rPr lang="en-US" sz="1200" b="0" i="0" kern="1200" dirty="0">
                <a:solidFill>
                  <a:schemeClr val="tx1"/>
                </a:solidFill>
                <a:effectLst/>
                <a:latin typeface="+mn-lt"/>
                <a:ea typeface="+mn-ea"/>
                <a:cs typeface="+mn-cs"/>
              </a:rPr>
              <a:t>Again, Selenium automates browsers, so it operates on the user interface level of an application. Actions performed on a user interface might invoke API calls. Selenium is completely oblivious to this API interaction, however. There’s no way to have Selenium interact with APIs directly</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It doesn’t scale very well, so you’ll probably have a hard time generating anything but trivial loads</a:t>
            </a:r>
          </a:p>
          <a:p>
            <a:pPr fontAlgn="base"/>
            <a:r>
              <a:rPr lang="en-US" sz="1200" b="0" i="0" kern="1200" dirty="0">
                <a:solidFill>
                  <a:schemeClr val="tx1"/>
                </a:solidFill>
                <a:effectLst/>
                <a:latin typeface="+mn-lt"/>
                <a:ea typeface="+mn-ea"/>
                <a:cs typeface="+mn-cs"/>
              </a:rPr>
              <a:t>Selenium does not offer a mechanism to measure response times (at least not without taking into account the time needed at the client side to render a page or specific elements), and Selenium Grid isn’t able to gather and aggregate these response times for each individual note and present them in a concise and useful manner.</a:t>
            </a:r>
            <a:endParaRPr lang="en-US" dirty="0"/>
          </a:p>
        </p:txBody>
      </p:sp>
      <p:sp>
        <p:nvSpPr>
          <p:cNvPr id="4" name="Slide Number Placeholder 3"/>
          <p:cNvSpPr>
            <a:spLocks noGrp="1"/>
          </p:cNvSpPr>
          <p:nvPr>
            <p:ph type="sldNum" sz="quarter" idx="5"/>
          </p:nvPr>
        </p:nvSpPr>
        <p:spPr/>
        <p:txBody>
          <a:bodyPr/>
          <a:lstStyle/>
          <a:p>
            <a:fld id="{8F92B771-FF6E-46B9-A4F4-4120769F013F}" type="slidenum">
              <a:rPr lang="en-US" smtClean="0"/>
              <a:t>14</a:t>
            </a:fld>
            <a:endParaRPr lang="en-US"/>
          </a:p>
        </p:txBody>
      </p:sp>
    </p:spTree>
    <p:extLst>
      <p:ext uri="{BB962C8B-B14F-4D97-AF65-F5344CB8AC3E}">
        <p14:creationId xmlns:p14="http://schemas.microsoft.com/office/powerpoint/2010/main" val="1966082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actual testing is done using </a:t>
            </a:r>
            <a:r>
              <a:rPr lang="en-US" sz="1200" b="0" i="0" kern="1200" dirty="0">
                <a:solidFill>
                  <a:schemeClr val="tx1"/>
                </a:solidFill>
                <a:effectLst/>
                <a:latin typeface="+mn-lt"/>
                <a:ea typeface="+mn-ea"/>
                <a:cs typeface="+mn-cs"/>
              </a:rPr>
              <a:t>JUnit or TestNG. Selenium only performs predefined actions on a web site or other application running in a browser. It does this fairly well, but that doesn’t make it a test tool.</a:t>
            </a:r>
          </a:p>
          <a:p>
            <a:endParaRPr lang="en-US" sz="1200" b="0" i="0" kern="1200" dirty="0">
              <a:solidFill>
                <a:schemeClr val="tx1"/>
              </a:solidFill>
              <a:effectLst/>
              <a:latin typeface="+mn-lt"/>
              <a:ea typeface="+mn-ea"/>
              <a:cs typeface="+mn-cs"/>
            </a:endParaRPr>
          </a:p>
          <a:p>
            <a:pPr fontAlgn="base"/>
            <a:r>
              <a:rPr lang="en-US" dirty="0">
                <a:effectLst/>
              </a:rPr>
              <a:t>How can I perform tests on APIs using Selenium?</a:t>
            </a:r>
            <a:r>
              <a:rPr lang="en-US" dirty="0"/>
              <a:t/>
            </a:r>
            <a:br>
              <a:rPr lang="en-US" dirty="0"/>
            </a:br>
            <a:r>
              <a:rPr lang="en-US" sz="1200" b="0" i="0" kern="1200" dirty="0">
                <a:solidFill>
                  <a:schemeClr val="tx1"/>
                </a:solidFill>
                <a:effectLst/>
                <a:latin typeface="+mn-lt"/>
                <a:ea typeface="+mn-ea"/>
                <a:cs typeface="+mn-cs"/>
              </a:rPr>
              <a:t>Again, Selenium automates browsers, so it operates on the user interface level of an application. Actions performed on a user interface might invoke API calls. Selenium is completely oblivious to this API interaction, however. There’s no way to have Selenium interact with APIs directly</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It doesn’t scale very well, so you’ll probably have a hard time generating anything but trivial loads</a:t>
            </a:r>
          </a:p>
          <a:p>
            <a:pPr fontAlgn="base"/>
            <a:r>
              <a:rPr lang="en-US" sz="1200" b="0" i="0" kern="1200" dirty="0">
                <a:solidFill>
                  <a:schemeClr val="tx1"/>
                </a:solidFill>
                <a:effectLst/>
                <a:latin typeface="+mn-lt"/>
                <a:ea typeface="+mn-ea"/>
                <a:cs typeface="+mn-cs"/>
              </a:rPr>
              <a:t>Selenium does not offer a mechanism to measure response times (at least not without taking into account the time needed at the client side to render a page or specific elements), and Selenium Grid isn’t able to gather and aggregate these response times for each individual note and present them in a concise and useful manner.</a:t>
            </a:r>
            <a:endParaRPr lang="en-US" dirty="0"/>
          </a:p>
        </p:txBody>
      </p:sp>
      <p:sp>
        <p:nvSpPr>
          <p:cNvPr id="4" name="Slide Number Placeholder 3"/>
          <p:cNvSpPr>
            <a:spLocks noGrp="1"/>
          </p:cNvSpPr>
          <p:nvPr>
            <p:ph type="sldNum" sz="quarter" idx="5"/>
          </p:nvPr>
        </p:nvSpPr>
        <p:spPr/>
        <p:txBody>
          <a:bodyPr/>
          <a:lstStyle/>
          <a:p>
            <a:fld id="{8F92B771-FF6E-46B9-A4F4-4120769F013F}" type="slidenum">
              <a:rPr lang="en-US" smtClean="0"/>
              <a:t>15</a:t>
            </a:fld>
            <a:endParaRPr lang="en-US"/>
          </a:p>
        </p:txBody>
      </p:sp>
    </p:spTree>
    <p:extLst>
      <p:ext uri="{BB962C8B-B14F-4D97-AF65-F5344CB8AC3E}">
        <p14:creationId xmlns:p14="http://schemas.microsoft.com/office/powerpoint/2010/main" val="2736764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actual testing is done using </a:t>
            </a:r>
            <a:r>
              <a:rPr lang="en-US" sz="1200" b="0" i="0" kern="1200" dirty="0">
                <a:solidFill>
                  <a:schemeClr val="tx1"/>
                </a:solidFill>
                <a:effectLst/>
                <a:latin typeface="+mn-lt"/>
                <a:ea typeface="+mn-ea"/>
                <a:cs typeface="+mn-cs"/>
              </a:rPr>
              <a:t>JUnit or TestNG. Selenium only performs predefined actions on a web site or other application running in a browser. It does this fairly well, but that doesn’t make it a test tool.</a:t>
            </a:r>
          </a:p>
          <a:p>
            <a:endParaRPr lang="en-US" sz="1200" b="0" i="0" kern="1200" dirty="0">
              <a:solidFill>
                <a:schemeClr val="tx1"/>
              </a:solidFill>
              <a:effectLst/>
              <a:latin typeface="+mn-lt"/>
              <a:ea typeface="+mn-ea"/>
              <a:cs typeface="+mn-cs"/>
            </a:endParaRPr>
          </a:p>
          <a:p>
            <a:pPr fontAlgn="base"/>
            <a:r>
              <a:rPr lang="en-US" dirty="0">
                <a:effectLst/>
              </a:rPr>
              <a:t>How can I perform tests on APIs using Selenium?</a:t>
            </a:r>
            <a:r>
              <a:rPr lang="en-US" dirty="0"/>
              <a:t/>
            </a:r>
            <a:br>
              <a:rPr lang="en-US" dirty="0"/>
            </a:br>
            <a:r>
              <a:rPr lang="en-US" sz="1200" b="0" i="0" kern="1200" dirty="0">
                <a:solidFill>
                  <a:schemeClr val="tx1"/>
                </a:solidFill>
                <a:effectLst/>
                <a:latin typeface="+mn-lt"/>
                <a:ea typeface="+mn-ea"/>
                <a:cs typeface="+mn-cs"/>
              </a:rPr>
              <a:t>Again, Selenium automates browsers, so it operates on the user interface level of an application. Actions performed on a user interface might invoke API calls. Selenium is completely oblivious to this API interaction, however. There’s no way to have Selenium interact with APIs directly</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It doesn’t scale very well, so you’ll probably have a hard time generating anything but trivial loads</a:t>
            </a:r>
          </a:p>
          <a:p>
            <a:pPr fontAlgn="base"/>
            <a:r>
              <a:rPr lang="en-US" sz="1200" b="0" i="0" kern="1200" dirty="0">
                <a:solidFill>
                  <a:schemeClr val="tx1"/>
                </a:solidFill>
                <a:effectLst/>
                <a:latin typeface="+mn-lt"/>
                <a:ea typeface="+mn-ea"/>
                <a:cs typeface="+mn-cs"/>
              </a:rPr>
              <a:t>Selenium does not offer a mechanism to measure response times (at least not without taking into account the time needed at the client side to render a page or specific elements), and Selenium Grid isn’t able to gather and aggregate these response times for each individual note and present them in a concise and useful manner.</a:t>
            </a:r>
            <a:endParaRPr lang="en-US" dirty="0"/>
          </a:p>
        </p:txBody>
      </p:sp>
      <p:sp>
        <p:nvSpPr>
          <p:cNvPr id="4" name="Slide Number Placeholder 3"/>
          <p:cNvSpPr>
            <a:spLocks noGrp="1"/>
          </p:cNvSpPr>
          <p:nvPr>
            <p:ph type="sldNum" sz="quarter" idx="5"/>
          </p:nvPr>
        </p:nvSpPr>
        <p:spPr/>
        <p:txBody>
          <a:bodyPr/>
          <a:lstStyle/>
          <a:p>
            <a:fld id="{8F92B771-FF6E-46B9-A4F4-4120769F013F}" type="slidenum">
              <a:rPr lang="en-US" smtClean="0"/>
              <a:t>16</a:t>
            </a:fld>
            <a:endParaRPr lang="en-US"/>
          </a:p>
        </p:txBody>
      </p:sp>
    </p:spTree>
    <p:extLst>
      <p:ext uri="{BB962C8B-B14F-4D97-AF65-F5344CB8AC3E}">
        <p14:creationId xmlns:p14="http://schemas.microsoft.com/office/powerpoint/2010/main" val="2317873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actual testing is done using </a:t>
            </a:r>
            <a:r>
              <a:rPr lang="en-US" sz="1200" b="0" i="0" kern="1200" dirty="0">
                <a:solidFill>
                  <a:schemeClr val="tx1"/>
                </a:solidFill>
                <a:effectLst/>
                <a:latin typeface="+mn-lt"/>
                <a:ea typeface="+mn-ea"/>
                <a:cs typeface="+mn-cs"/>
              </a:rPr>
              <a:t>JUnit or TestNG. Selenium only performs predefined actions on a web site or other application running in a browser. It does this fairly well, but that doesn’t make it a test tool.</a:t>
            </a:r>
          </a:p>
          <a:p>
            <a:endParaRPr lang="en-US" sz="1200" b="0" i="0" kern="1200" dirty="0">
              <a:solidFill>
                <a:schemeClr val="tx1"/>
              </a:solidFill>
              <a:effectLst/>
              <a:latin typeface="+mn-lt"/>
              <a:ea typeface="+mn-ea"/>
              <a:cs typeface="+mn-cs"/>
            </a:endParaRPr>
          </a:p>
          <a:p>
            <a:pPr fontAlgn="base"/>
            <a:r>
              <a:rPr lang="en-US" dirty="0">
                <a:effectLst/>
              </a:rPr>
              <a:t>How can I perform tests on APIs using Selenium?</a:t>
            </a:r>
            <a:r>
              <a:rPr lang="en-US" dirty="0"/>
              <a:t/>
            </a:r>
            <a:br>
              <a:rPr lang="en-US" dirty="0"/>
            </a:br>
            <a:r>
              <a:rPr lang="en-US" sz="1200" b="0" i="0" kern="1200" dirty="0">
                <a:solidFill>
                  <a:schemeClr val="tx1"/>
                </a:solidFill>
                <a:effectLst/>
                <a:latin typeface="+mn-lt"/>
                <a:ea typeface="+mn-ea"/>
                <a:cs typeface="+mn-cs"/>
              </a:rPr>
              <a:t>Again, Selenium automates browsers, so it operates on the user interface level of an application. Actions performed on a user interface might invoke API calls. Selenium is completely oblivious to this API interaction, however. There’s no way to have Selenium interact with APIs directly</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It doesn’t scale very well, so you’ll probably have a hard time generating anything but trivial loads</a:t>
            </a:r>
          </a:p>
          <a:p>
            <a:pPr fontAlgn="base"/>
            <a:r>
              <a:rPr lang="en-US" sz="1200" b="0" i="0" kern="1200" dirty="0">
                <a:solidFill>
                  <a:schemeClr val="tx1"/>
                </a:solidFill>
                <a:effectLst/>
                <a:latin typeface="+mn-lt"/>
                <a:ea typeface="+mn-ea"/>
                <a:cs typeface="+mn-cs"/>
              </a:rPr>
              <a:t>Selenium does not offer a mechanism to measure response times (at least not without taking into account the time needed at the client side to render a page or specific elements), and Selenium Grid isn’t able to gather and aggregate these response times for each individual note and present them in a concise and useful manner.</a:t>
            </a:r>
            <a:endParaRPr lang="en-US" dirty="0"/>
          </a:p>
        </p:txBody>
      </p:sp>
      <p:sp>
        <p:nvSpPr>
          <p:cNvPr id="4" name="Slide Number Placeholder 3"/>
          <p:cNvSpPr>
            <a:spLocks noGrp="1"/>
          </p:cNvSpPr>
          <p:nvPr>
            <p:ph type="sldNum" sz="quarter" idx="5"/>
          </p:nvPr>
        </p:nvSpPr>
        <p:spPr/>
        <p:txBody>
          <a:bodyPr/>
          <a:lstStyle/>
          <a:p>
            <a:fld id="{8F92B771-FF6E-46B9-A4F4-4120769F013F}" type="slidenum">
              <a:rPr lang="en-US" smtClean="0"/>
              <a:t>17</a:t>
            </a:fld>
            <a:endParaRPr lang="en-US"/>
          </a:p>
        </p:txBody>
      </p:sp>
    </p:spTree>
    <p:extLst>
      <p:ext uri="{BB962C8B-B14F-4D97-AF65-F5344CB8AC3E}">
        <p14:creationId xmlns:p14="http://schemas.microsoft.com/office/powerpoint/2010/main" val="148195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A3F8F1-2AF4-4B17-8F47-A85B43389A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7D9998C-B3D9-4147-B850-6488A4FE16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122017F-50B6-479A-AF43-406C87EFE387}"/>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5" name="Footer Placeholder 4">
            <a:extLst>
              <a:ext uri="{FF2B5EF4-FFF2-40B4-BE49-F238E27FC236}">
                <a16:creationId xmlns:a16="http://schemas.microsoft.com/office/drawing/2014/main" xmlns="" id="{1D9E81F6-E6E7-49EB-B298-3A2450A8A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229478-DB50-45D3-B0BC-F534DEADFEB4}"/>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18494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8F0D1F-0A39-44F8-BD8C-FCCFEC6A6E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F13F4B5-9798-4CD2-96FA-BBEFDEB84C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617DF8D-D3F0-48F7-BF91-A321247CC607}"/>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5" name="Footer Placeholder 4">
            <a:extLst>
              <a:ext uri="{FF2B5EF4-FFF2-40B4-BE49-F238E27FC236}">
                <a16:creationId xmlns:a16="http://schemas.microsoft.com/office/drawing/2014/main" xmlns="" id="{D0BD109A-A9E7-4883-8235-713D03D78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CDDF824-9331-43F6-B15E-0479CA206E41}"/>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611134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8A81E18-869C-4B10-8A3F-388EF4FD27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8CDA940-EF93-492F-99CE-696FBEC3A0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0BC3DAE-F821-4BC9-BF49-7B1387C0E268}"/>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5" name="Footer Placeholder 4">
            <a:extLst>
              <a:ext uri="{FF2B5EF4-FFF2-40B4-BE49-F238E27FC236}">
                <a16:creationId xmlns:a16="http://schemas.microsoft.com/office/drawing/2014/main" xmlns="" id="{6474836E-2CD5-4ED4-AB24-F5DC8424A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32B0F06-6086-4B9C-B96A-EA410D7FC5C4}"/>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3747834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CB484D-82D7-4DA8-B7A8-643BE61167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FB1F778-8FA8-4B3B-A3BF-4CCC22F93C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E889A4E-167A-4969-964F-6516AFB1A622}"/>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5" name="Footer Placeholder 4">
            <a:extLst>
              <a:ext uri="{FF2B5EF4-FFF2-40B4-BE49-F238E27FC236}">
                <a16:creationId xmlns:a16="http://schemas.microsoft.com/office/drawing/2014/main" xmlns="" id="{368CF39F-F853-4FCC-A6C8-A34505276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E91F7C-9E0B-495A-A86B-A5719F3666F5}"/>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296460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B69ACC-96D8-41D3-8F35-403B85D3EB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F4A9657-DE34-4187-9B79-0E0A26C77D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99037AE-59CC-43EE-98ED-117B698E5F13}"/>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5" name="Footer Placeholder 4">
            <a:extLst>
              <a:ext uri="{FF2B5EF4-FFF2-40B4-BE49-F238E27FC236}">
                <a16:creationId xmlns:a16="http://schemas.microsoft.com/office/drawing/2014/main" xmlns="" id="{4024C28C-2EE8-4620-A061-820BAEE40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4FD0146-CF41-497B-A724-28E284C16D02}"/>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2758436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C4650F-D12B-4896-A9B3-749DB059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CBD5645-B3CC-48DE-9B98-B6F14F9B8C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DDCC6A7-CDDF-4B88-8394-6ECF7956AD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F077FD4-3C8C-4ABE-9F33-1A9E42C08325}"/>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6" name="Footer Placeholder 5">
            <a:extLst>
              <a:ext uri="{FF2B5EF4-FFF2-40B4-BE49-F238E27FC236}">
                <a16:creationId xmlns:a16="http://schemas.microsoft.com/office/drawing/2014/main" xmlns="" id="{A81FA034-1A06-4652-8668-6C758A107B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9A239E6-6CEE-4430-B797-A0BEDF34B587}"/>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150757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3CF868-7665-45E7-8123-B143EAC82F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34F25FF-67E3-43C6-982C-0C89000BA6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36E7DC2-ADEC-42D0-A1F1-37EBDB4BA0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3474D9C-9F27-46F9-AF31-1E03C7102E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9161BBE-29B9-4BA1-AA34-FCED5F1922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6E6F865-7689-4801-B910-442F0B5D46B1}"/>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8" name="Footer Placeholder 7">
            <a:extLst>
              <a:ext uri="{FF2B5EF4-FFF2-40B4-BE49-F238E27FC236}">
                <a16:creationId xmlns:a16="http://schemas.microsoft.com/office/drawing/2014/main" xmlns="" id="{8B765B9E-988C-45BB-B457-B5605DA689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DDEFFF0-1774-44BA-BEA4-928015EE8A3A}"/>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76056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7F75F1-AFAB-44A6-9C3F-B714701E64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61111D0-2DEB-4346-A3A6-67A0DB614FF1}"/>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4" name="Footer Placeholder 3">
            <a:extLst>
              <a:ext uri="{FF2B5EF4-FFF2-40B4-BE49-F238E27FC236}">
                <a16:creationId xmlns:a16="http://schemas.microsoft.com/office/drawing/2014/main" xmlns="" id="{380766EB-E0D8-4AF5-AB7F-6522A32569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0B906CF-C884-4F6E-B6DA-82A1E2060E86}"/>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3393229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9EEBD0A-BD69-46DB-A013-9855AB43D875}"/>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3" name="Footer Placeholder 2">
            <a:extLst>
              <a:ext uri="{FF2B5EF4-FFF2-40B4-BE49-F238E27FC236}">
                <a16:creationId xmlns:a16="http://schemas.microsoft.com/office/drawing/2014/main" xmlns="" id="{6EF22ABF-BBCB-4CC0-8C99-478FFB856A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5C18F65-7026-45CA-8D1F-025224F092D1}"/>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353622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2DCCB-4E7B-4921-9CF6-65314831E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C9712CD-4D0C-4412-90D8-974C84E802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6AF99C5-8D9E-468A-BADE-A1D9CC09E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B7A4899-CD6F-467C-9820-D93C8F8AE0A3}"/>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6" name="Footer Placeholder 5">
            <a:extLst>
              <a:ext uri="{FF2B5EF4-FFF2-40B4-BE49-F238E27FC236}">
                <a16:creationId xmlns:a16="http://schemas.microsoft.com/office/drawing/2014/main" xmlns="" id="{7B43905D-9A91-4341-A131-E045EAF44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899CBFF-1D98-4DCD-83AD-B34FAB96240C}"/>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228359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896EEF-0D3A-4421-9DF7-A6B04F943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B0E36F9-6537-4A64-A539-ED91D03DD8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234A1EE-7D2F-42DD-837E-09CFED0F7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0E3814A-F4D6-4C0F-AB84-88BB02CB0F07}"/>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6" name="Footer Placeholder 5">
            <a:extLst>
              <a:ext uri="{FF2B5EF4-FFF2-40B4-BE49-F238E27FC236}">
                <a16:creationId xmlns:a16="http://schemas.microsoft.com/office/drawing/2014/main" xmlns="" id="{6841C398-490B-467D-99BF-74E373BF4E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A26B6B1-43F4-4901-9CD1-738EA630BB8E}"/>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1452311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67B4535-FAC9-4D93-897D-9033F7A593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1E9C0D1-441A-419C-B119-C37578DF2E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3AD45D-993A-4DCB-AB40-AF4EA28566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4237D-21DE-45F4-918D-335331F5C557}" type="datetimeFigureOut">
              <a:rPr lang="en-US" smtClean="0"/>
              <a:t>8/24/2020</a:t>
            </a:fld>
            <a:endParaRPr lang="en-US"/>
          </a:p>
        </p:txBody>
      </p:sp>
      <p:sp>
        <p:nvSpPr>
          <p:cNvPr id="5" name="Footer Placeholder 4">
            <a:extLst>
              <a:ext uri="{FF2B5EF4-FFF2-40B4-BE49-F238E27FC236}">
                <a16:creationId xmlns:a16="http://schemas.microsoft.com/office/drawing/2014/main" xmlns="" id="{9DC4ADB5-EE8D-4026-BE8A-D29FA267EA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9F16FE1-964E-442E-91B1-D917466391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CC6FE-EF6D-43B6-BF59-0F5F86DBB0B8}" type="slidenum">
              <a:rPr lang="en-US" smtClean="0"/>
              <a:t>‹#›</a:t>
            </a:fld>
            <a:endParaRPr lang="en-US"/>
          </a:p>
        </p:txBody>
      </p:sp>
    </p:spTree>
    <p:extLst>
      <p:ext uri="{BB962C8B-B14F-4D97-AF65-F5344CB8AC3E}">
        <p14:creationId xmlns:p14="http://schemas.microsoft.com/office/powerpoint/2010/main" val="718273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mage.slidesharecdn.com/owtg-2012-selenium-121021070021-phpapp02/95/selenium-2-638.jpg?cb=135080290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A73EAD-E582-4AE7-8B63-F854D94423CB}"/>
              </a:ext>
            </a:extLst>
          </p:cNvPr>
          <p:cNvSpPr>
            <a:spLocks noGrp="1"/>
          </p:cNvSpPr>
          <p:nvPr>
            <p:ph type="ctrTitle"/>
          </p:nvPr>
        </p:nvSpPr>
        <p:spPr>
          <a:xfrm>
            <a:off x="1477817" y="3943929"/>
            <a:ext cx="9144000" cy="1043854"/>
          </a:xfrm>
        </p:spPr>
        <p:txBody>
          <a:bodyPr/>
          <a:lstStyle/>
          <a:p>
            <a:r>
              <a:rPr lang="tr-TR" dirty="0" smtClean="0"/>
              <a:t>Yazılım Test</a:t>
            </a:r>
            <a:endParaRPr lang="en-US" dirty="0"/>
          </a:p>
        </p:txBody>
      </p:sp>
      <p:pic>
        <p:nvPicPr>
          <p:cNvPr id="6" name="Resi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pic>
        <p:nvPicPr>
          <p:cNvPr id="4" name="Resi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2449" y="1473292"/>
            <a:ext cx="3558084" cy="1782180"/>
          </a:xfrm>
          <a:prstGeom prst="rect">
            <a:avLst/>
          </a:prstGeom>
        </p:spPr>
      </p:pic>
    </p:spTree>
    <p:extLst>
      <p:ext uri="{BB962C8B-B14F-4D97-AF65-F5344CB8AC3E}">
        <p14:creationId xmlns:p14="http://schemas.microsoft.com/office/powerpoint/2010/main" val="3284681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204BF8-A480-44F9-951F-0B4680D66C83}"/>
              </a:ext>
            </a:extLst>
          </p:cNvPr>
          <p:cNvSpPr>
            <a:spLocks noGrp="1"/>
          </p:cNvSpPr>
          <p:nvPr>
            <p:ph type="title"/>
          </p:nvPr>
        </p:nvSpPr>
        <p:spPr>
          <a:xfrm>
            <a:off x="192024" y="365125"/>
            <a:ext cx="11161776" cy="1325563"/>
          </a:xfrm>
        </p:spPr>
        <p:txBody>
          <a:bodyPr>
            <a:normAutofit/>
          </a:bodyPr>
          <a:lstStyle/>
          <a:p>
            <a:r>
              <a:rPr lang="tr-TR" dirty="0">
                <a:hlinkClick r:id="rId3" tooltip="“Web Test/QA Engineer“ nedir, ne iş yapar?                  ? "/>
              </a:rPr>
              <a:t> </a:t>
            </a:r>
            <a:r>
              <a:rPr lang="tr-TR" dirty="0"/>
              <a:t>“Web Test/QA </a:t>
            </a:r>
            <a:r>
              <a:rPr lang="tr-TR" dirty="0" err="1"/>
              <a:t>Engineer</a:t>
            </a:r>
            <a:r>
              <a:rPr lang="tr-TR" dirty="0"/>
              <a:t>“ nedir, ne iş yapar? ?</a:t>
            </a:r>
            <a:r>
              <a:rPr lang="en-US" b="1" dirty="0"/>
              <a:t> </a:t>
            </a:r>
            <a:endParaRPr lang="en-US" dirty="0"/>
          </a:p>
        </p:txBody>
      </p:sp>
      <p:sp>
        <p:nvSpPr>
          <p:cNvPr id="7" name="Dikdörtgen 6"/>
          <p:cNvSpPr/>
          <p:nvPr/>
        </p:nvSpPr>
        <p:spPr>
          <a:xfrm>
            <a:off x="487680" y="1574768"/>
            <a:ext cx="11289792" cy="923330"/>
          </a:xfrm>
          <a:prstGeom prst="rect">
            <a:avLst/>
          </a:prstGeom>
        </p:spPr>
        <p:txBody>
          <a:bodyPr wrap="square">
            <a:spAutoFit/>
          </a:bodyPr>
          <a:lstStyle/>
          <a:p>
            <a:r>
              <a:rPr lang="tr-TR" dirty="0">
                <a:solidFill>
                  <a:srgbClr val="3B3835"/>
                </a:solidFill>
                <a:latin typeface="Helvetica Neue"/>
              </a:rPr>
              <a:t>Her </a:t>
            </a:r>
            <a:r>
              <a:rPr lang="tr-TR" dirty="0" err="1">
                <a:solidFill>
                  <a:srgbClr val="3B3835"/>
                </a:solidFill>
                <a:latin typeface="Helvetica Neue"/>
              </a:rPr>
              <a:t>deployment</a:t>
            </a:r>
            <a:r>
              <a:rPr lang="tr-TR" dirty="0">
                <a:solidFill>
                  <a:srgbClr val="3B3835"/>
                </a:solidFill>
                <a:latin typeface="Helvetica Neue"/>
              </a:rPr>
              <a:t> sonrasında, tüm siteyi, daha önce test etmiş </a:t>
            </a:r>
            <a:r>
              <a:rPr lang="tr-TR" dirty="0" err="1">
                <a:solidFill>
                  <a:srgbClr val="3B3835"/>
                </a:solidFill>
                <a:latin typeface="Helvetica Neue"/>
              </a:rPr>
              <a:t>olmasınarağmen</a:t>
            </a:r>
            <a:r>
              <a:rPr lang="tr-TR" dirty="0">
                <a:solidFill>
                  <a:srgbClr val="3B3835"/>
                </a:solidFill>
                <a:latin typeface="Helvetica Neue"/>
              </a:rPr>
              <a:t> bir kez daha elle gezen, test eden, bu işlemi desteklenen tüm </a:t>
            </a:r>
            <a:r>
              <a:rPr lang="tr-TR" dirty="0" err="1">
                <a:solidFill>
                  <a:srgbClr val="3B3835"/>
                </a:solidFill>
                <a:latin typeface="Helvetica Neue"/>
              </a:rPr>
              <a:t>tarayıcılar,işletim</a:t>
            </a:r>
            <a:r>
              <a:rPr lang="tr-TR" dirty="0">
                <a:solidFill>
                  <a:srgbClr val="3B3835"/>
                </a:solidFill>
                <a:latin typeface="Helvetica Neue"/>
              </a:rPr>
              <a:t> sistemleri ve cihazlar için tekrarlayan, oluşan hataları </a:t>
            </a:r>
            <a:r>
              <a:rPr lang="tr-TR" dirty="0" smtClean="0">
                <a:solidFill>
                  <a:srgbClr val="3B3835"/>
                </a:solidFill>
                <a:latin typeface="Helvetica Neue"/>
              </a:rPr>
              <a:t>bıkmadan usanmadan </a:t>
            </a:r>
            <a:r>
              <a:rPr lang="tr-TR" dirty="0">
                <a:solidFill>
                  <a:srgbClr val="3B3835"/>
                </a:solidFill>
                <a:latin typeface="Helvetica Neue"/>
              </a:rPr>
              <a:t>raporlayan sabırlı canlılar.</a:t>
            </a:r>
            <a:endParaRPr lang="tr-TR" dirty="0"/>
          </a:p>
        </p:txBody>
      </p:sp>
      <p:sp>
        <p:nvSpPr>
          <p:cNvPr id="8" name="Dikdörtgen 7"/>
          <p:cNvSpPr/>
          <p:nvPr/>
        </p:nvSpPr>
        <p:spPr>
          <a:xfrm>
            <a:off x="2562091" y="2900331"/>
            <a:ext cx="5641353" cy="369332"/>
          </a:xfrm>
          <a:prstGeom prst="rect">
            <a:avLst/>
          </a:prstGeom>
        </p:spPr>
        <p:txBody>
          <a:bodyPr wrap="none">
            <a:spAutoFit/>
          </a:bodyPr>
          <a:lstStyle/>
          <a:p>
            <a:r>
              <a:rPr lang="it-IT" dirty="0">
                <a:solidFill>
                  <a:srgbClr val="3B3835"/>
                </a:solidFill>
                <a:latin typeface="Helvetica Neue"/>
              </a:rPr>
              <a:t> Quality “Assurance“ = Kalite “Güvencesi“ / “Teminatı“</a:t>
            </a:r>
            <a:endParaRPr lang="tr-TR" dirty="0"/>
          </a:p>
        </p:txBody>
      </p:sp>
      <p:sp>
        <p:nvSpPr>
          <p:cNvPr id="9" name="Dikdörtgen 8"/>
          <p:cNvSpPr/>
          <p:nvPr/>
        </p:nvSpPr>
        <p:spPr>
          <a:xfrm>
            <a:off x="896112" y="4078224"/>
            <a:ext cx="10735056" cy="1200329"/>
          </a:xfrm>
          <a:prstGeom prst="rect">
            <a:avLst/>
          </a:prstGeom>
        </p:spPr>
        <p:txBody>
          <a:bodyPr wrap="square">
            <a:spAutoFit/>
          </a:bodyPr>
          <a:lstStyle/>
          <a:p>
            <a:r>
              <a:rPr lang="tr-TR">
                <a:solidFill>
                  <a:srgbClr val="3B3835"/>
                </a:solidFill>
                <a:latin typeface="Helvetica Neue"/>
              </a:rPr>
              <a:t>Proje yönetimi tarafından belirlenen </a:t>
            </a:r>
            <a:r>
              <a:rPr lang="tr-TR" dirty="0" err="1">
                <a:solidFill>
                  <a:srgbClr val="3B3835"/>
                </a:solidFill>
                <a:latin typeface="Helvetica Neue"/>
              </a:rPr>
              <a:t>specleri</a:t>
            </a:r>
            <a:r>
              <a:rPr lang="tr-TR" dirty="0">
                <a:solidFill>
                  <a:srgbClr val="3B3835"/>
                </a:solidFill>
                <a:latin typeface="Helvetica Neue"/>
              </a:rPr>
              <a:t> doğrulayan "</a:t>
            </a:r>
            <a:r>
              <a:rPr lang="tr-TR" dirty="0" err="1">
                <a:solidFill>
                  <a:srgbClr val="3B3835"/>
                </a:solidFill>
                <a:latin typeface="Helvetica Neue"/>
              </a:rPr>
              <a:t>otomatize</a:t>
            </a:r>
            <a:r>
              <a:rPr lang="tr-TR" dirty="0">
                <a:solidFill>
                  <a:srgbClr val="3B3835"/>
                </a:solidFill>
                <a:latin typeface="Helvetica Neue"/>
              </a:rPr>
              <a:t>" testleri </a:t>
            </a:r>
            <a:r>
              <a:rPr lang="tr-TR" dirty="0" err="1">
                <a:solidFill>
                  <a:srgbClr val="3B3835"/>
                </a:solidFill>
                <a:latin typeface="Helvetica Neue"/>
              </a:rPr>
              <a:t>development</a:t>
            </a:r>
            <a:r>
              <a:rPr lang="tr-TR" dirty="0">
                <a:solidFill>
                  <a:srgbClr val="3B3835"/>
                </a:solidFill>
                <a:latin typeface="Helvetica Neue"/>
              </a:rPr>
              <a:t> ekibiyle birlikte hareket ederek yazan, ve daha sonra o bölüm değişmediği sürece o bölümü bir daha test etme gereği duymayan, kalan boş zamanlarında kahvesini alıp komikli kedi videoları izleyen, videolardan sıkılınca kendini geliştiren, sistemi daha sağlam olmasını "temenni eden" testler hazırlayan, bilge canlılar.</a:t>
            </a:r>
            <a:endParaRPr lang="tr-TR" dirty="0"/>
          </a:p>
        </p:txBody>
      </p:sp>
      <p:pic>
        <p:nvPicPr>
          <p:cNvPr id="10" name="Resim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135594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9D868D-3D27-4171-9FC5-1EBBE681E0F3}"/>
              </a:ext>
            </a:extLst>
          </p:cNvPr>
          <p:cNvSpPr>
            <a:spLocks noGrp="1"/>
          </p:cNvSpPr>
          <p:nvPr>
            <p:ph type="title"/>
          </p:nvPr>
        </p:nvSpPr>
        <p:spPr/>
        <p:txBody>
          <a:bodyPr/>
          <a:lstStyle/>
          <a:p>
            <a:r>
              <a:rPr lang="tr-TR" dirty="0" smtClean="0"/>
              <a:t>Test Otomasyonun Faydaları</a:t>
            </a:r>
            <a:endParaRPr lang="en-US" dirty="0"/>
          </a:p>
        </p:txBody>
      </p:sp>
      <p:sp>
        <p:nvSpPr>
          <p:cNvPr id="4" name="Dikdörtgen 3"/>
          <p:cNvSpPr/>
          <p:nvPr/>
        </p:nvSpPr>
        <p:spPr>
          <a:xfrm>
            <a:off x="981456" y="1561606"/>
            <a:ext cx="10457688" cy="2308324"/>
          </a:xfrm>
          <a:prstGeom prst="rect">
            <a:avLst/>
          </a:prstGeom>
        </p:spPr>
        <p:txBody>
          <a:bodyPr wrap="square">
            <a:spAutoFit/>
          </a:bodyPr>
          <a:lstStyle/>
          <a:p>
            <a:r>
              <a:rPr lang="tr-TR" dirty="0">
                <a:solidFill>
                  <a:srgbClr val="444444"/>
                </a:solidFill>
                <a:latin typeface="Open Sans"/>
              </a:rPr>
              <a:t>Bir organizasyondaki Test Otomasyonu prosedürleri manuel testlerdeki insana bağlı uygulamayı azaltarak, sistem testlerinin daha kaliteli olmasını sağlar</a:t>
            </a:r>
            <a:r>
              <a:rPr lang="tr-TR" dirty="0" smtClean="0">
                <a:solidFill>
                  <a:srgbClr val="444444"/>
                </a:solidFill>
                <a:latin typeface="Open Sans"/>
              </a:rPr>
              <a:t>.</a:t>
            </a:r>
          </a:p>
          <a:p>
            <a:endParaRPr lang="tr-TR" dirty="0">
              <a:solidFill>
                <a:srgbClr val="444444"/>
              </a:solidFill>
              <a:latin typeface="Open Sans"/>
            </a:endParaRPr>
          </a:p>
          <a:p>
            <a:r>
              <a:rPr lang="tr-TR" dirty="0" smtClean="0">
                <a:solidFill>
                  <a:srgbClr val="444444"/>
                </a:solidFill>
                <a:latin typeface="Open Sans"/>
              </a:rPr>
              <a:t>Yazılım </a:t>
            </a:r>
            <a:r>
              <a:rPr lang="tr-TR" dirty="0">
                <a:solidFill>
                  <a:srgbClr val="444444"/>
                </a:solidFill>
                <a:latin typeface="Open Sans"/>
              </a:rPr>
              <a:t>test sürecinde etkinlik ve verimliliğinin artırılması sağlar</a:t>
            </a:r>
            <a:r>
              <a:rPr lang="tr-TR" dirty="0" smtClean="0">
                <a:solidFill>
                  <a:srgbClr val="444444"/>
                </a:solidFill>
                <a:latin typeface="Open Sans"/>
              </a:rPr>
              <a:t>.</a:t>
            </a:r>
          </a:p>
          <a:p>
            <a:endParaRPr lang="tr-TR" dirty="0">
              <a:solidFill>
                <a:srgbClr val="444444"/>
              </a:solidFill>
              <a:latin typeface="Open Sans"/>
            </a:endParaRPr>
          </a:p>
          <a:p>
            <a:r>
              <a:rPr lang="tr-TR" dirty="0" smtClean="0">
                <a:solidFill>
                  <a:srgbClr val="444444"/>
                </a:solidFill>
                <a:latin typeface="Open Sans"/>
              </a:rPr>
              <a:t>Yapılan </a:t>
            </a:r>
            <a:r>
              <a:rPr lang="tr-TR" dirty="0">
                <a:solidFill>
                  <a:srgbClr val="444444"/>
                </a:solidFill>
                <a:latin typeface="Open Sans"/>
              </a:rPr>
              <a:t>geliştirmelerin daha hızlı test edilmesini sağlayarak time-</a:t>
            </a:r>
            <a:r>
              <a:rPr lang="tr-TR" dirty="0" err="1">
                <a:solidFill>
                  <a:srgbClr val="444444"/>
                </a:solidFill>
                <a:latin typeface="Open Sans"/>
              </a:rPr>
              <a:t>to</a:t>
            </a:r>
            <a:r>
              <a:rPr lang="tr-TR" dirty="0">
                <a:solidFill>
                  <a:srgbClr val="444444"/>
                </a:solidFill>
                <a:latin typeface="Open Sans"/>
              </a:rPr>
              <a:t>-market hedefine destek olur</a:t>
            </a:r>
            <a:r>
              <a:rPr lang="tr-TR" dirty="0" smtClean="0">
                <a:solidFill>
                  <a:srgbClr val="444444"/>
                </a:solidFill>
                <a:latin typeface="Open Sans"/>
              </a:rPr>
              <a:t>.</a:t>
            </a:r>
          </a:p>
          <a:p>
            <a:endParaRPr lang="tr-TR" dirty="0">
              <a:solidFill>
                <a:srgbClr val="444444"/>
              </a:solidFill>
              <a:latin typeface="Open Sans"/>
            </a:endParaRPr>
          </a:p>
          <a:p>
            <a:r>
              <a:rPr lang="tr-TR" dirty="0" smtClean="0">
                <a:solidFill>
                  <a:srgbClr val="444444"/>
                </a:solidFill>
                <a:latin typeface="Open Sans"/>
              </a:rPr>
              <a:t>Sürekli </a:t>
            </a:r>
            <a:r>
              <a:rPr lang="tr-TR" dirty="0">
                <a:solidFill>
                  <a:srgbClr val="444444"/>
                </a:solidFill>
                <a:latin typeface="Open Sans"/>
              </a:rPr>
              <a:t>tekrarlanan testlerin </a:t>
            </a:r>
            <a:r>
              <a:rPr lang="tr-TR" dirty="0" err="1">
                <a:solidFill>
                  <a:srgbClr val="444444"/>
                </a:solidFill>
                <a:latin typeface="Open Sans"/>
              </a:rPr>
              <a:t>otomatize</a:t>
            </a:r>
            <a:r>
              <a:rPr lang="tr-TR" dirty="0">
                <a:solidFill>
                  <a:srgbClr val="444444"/>
                </a:solidFill>
                <a:latin typeface="Open Sans"/>
              </a:rPr>
              <a:t> edilmesi test maliyetini azaltır.</a:t>
            </a:r>
            <a:endParaRPr lang="tr-TR" dirty="0"/>
          </a:p>
        </p:txBody>
      </p:sp>
      <p:pic>
        <p:nvPicPr>
          <p:cNvPr id="5" name="Resi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3742198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63BFA4-AA04-49B3-B391-674D3558CD68}"/>
              </a:ext>
            </a:extLst>
          </p:cNvPr>
          <p:cNvSpPr>
            <a:spLocks noGrp="1"/>
          </p:cNvSpPr>
          <p:nvPr>
            <p:ph type="title"/>
          </p:nvPr>
        </p:nvSpPr>
        <p:spPr/>
        <p:txBody>
          <a:bodyPr/>
          <a:lstStyle/>
          <a:p>
            <a:r>
              <a:rPr lang="tr-TR" dirty="0" err="1" smtClean="0"/>
              <a:t>Automation</a:t>
            </a:r>
            <a:r>
              <a:rPr lang="tr-TR" dirty="0" smtClean="0"/>
              <a:t> Test nedir ?</a:t>
            </a:r>
            <a:endParaRPr lang="en-US" dirty="0"/>
          </a:p>
        </p:txBody>
      </p:sp>
      <p:sp>
        <p:nvSpPr>
          <p:cNvPr id="5" name="Dikdörtgen 4"/>
          <p:cNvSpPr/>
          <p:nvPr/>
        </p:nvSpPr>
        <p:spPr>
          <a:xfrm>
            <a:off x="838200" y="1690688"/>
            <a:ext cx="9375648" cy="369332"/>
          </a:xfrm>
          <a:prstGeom prst="rect">
            <a:avLst/>
          </a:prstGeom>
        </p:spPr>
        <p:txBody>
          <a:bodyPr wrap="square">
            <a:spAutoFit/>
          </a:bodyPr>
          <a:lstStyle/>
          <a:p>
            <a:r>
              <a:rPr lang="tr-TR" dirty="0"/>
              <a:t>Bir programlama dili kullanılarak yapılan test e </a:t>
            </a:r>
            <a:r>
              <a:rPr lang="tr-TR" dirty="0" err="1"/>
              <a:t>automation</a:t>
            </a:r>
            <a:r>
              <a:rPr lang="tr-TR" dirty="0"/>
              <a:t> test denir değilse manuel test tir.</a:t>
            </a:r>
          </a:p>
        </p:txBody>
      </p:sp>
      <p:sp>
        <p:nvSpPr>
          <p:cNvPr id="6" name="Dikdörtgen 5"/>
          <p:cNvSpPr/>
          <p:nvPr/>
        </p:nvSpPr>
        <p:spPr>
          <a:xfrm>
            <a:off x="761120" y="2220206"/>
            <a:ext cx="3628879" cy="369332"/>
          </a:xfrm>
          <a:prstGeom prst="rect">
            <a:avLst/>
          </a:prstGeom>
        </p:spPr>
        <p:txBody>
          <a:bodyPr wrap="none">
            <a:spAutoFit/>
          </a:bodyPr>
          <a:lstStyle/>
          <a:p>
            <a:r>
              <a:rPr lang="tr-TR" dirty="0"/>
              <a:t>- amacımız ise : manuel iş i azaltmak.</a:t>
            </a:r>
          </a:p>
        </p:txBody>
      </p:sp>
      <p:pic>
        <p:nvPicPr>
          <p:cNvPr id="7" name="Resi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3974205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36A68-F5B6-4695-B7D2-846B006CD7D5}"/>
              </a:ext>
            </a:extLst>
          </p:cNvPr>
          <p:cNvSpPr>
            <a:spLocks noGrp="1"/>
          </p:cNvSpPr>
          <p:nvPr>
            <p:ph type="title"/>
          </p:nvPr>
        </p:nvSpPr>
        <p:spPr/>
        <p:txBody>
          <a:bodyPr>
            <a:normAutofit/>
          </a:bodyPr>
          <a:lstStyle/>
          <a:p>
            <a:pPr fontAlgn="base"/>
            <a:r>
              <a:rPr lang="tr-TR" dirty="0" err="1" smtClean="0"/>
              <a:t>Automation</a:t>
            </a:r>
            <a:r>
              <a:rPr lang="tr-TR" dirty="0" smtClean="0"/>
              <a:t> Teste ne zaman başlarız ?</a:t>
            </a:r>
            <a:endParaRPr lang="en-US" dirty="0"/>
          </a:p>
        </p:txBody>
      </p:sp>
      <p:sp>
        <p:nvSpPr>
          <p:cNvPr id="6" name="Dikdörtgen 5"/>
          <p:cNvSpPr/>
          <p:nvPr/>
        </p:nvSpPr>
        <p:spPr>
          <a:xfrm>
            <a:off x="1018032" y="1690688"/>
            <a:ext cx="7851648" cy="1200329"/>
          </a:xfrm>
          <a:prstGeom prst="rect">
            <a:avLst/>
          </a:prstGeom>
        </p:spPr>
        <p:txBody>
          <a:bodyPr wrap="square">
            <a:spAutoFit/>
          </a:bodyPr>
          <a:lstStyle/>
          <a:p>
            <a:r>
              <a:rPr lang="tr-TR" dirty="0" smtClean="0"/>
              <a:t>  -</a:t>
            </a:r>
            <a:r>
              <a:rPr lang="tr-TR" dirty="0"/>
              <a:t>Manuel test bitecek</a:t>
            </a:r>
          </a:p>
          <a:p>
            <a:r>
              <a:rPr lang="tr-TR" dirty="0"/>
              <a:t>  -Manuel </a:t>
            </a:r>
            <a:r>
              <a:rPr lang="tr-TR" dirty="0" smtClean="0"/>
              <a:t>test te de </a:t>
            </a:r>
            <a:r>
              <a:rPr lang="tr-TR" dirty="0" err="1"/>
              <a:t>bug</a:t>
            </a:r>
            <a:r>
              <a:rPr lang="tr-TR" dirty="0"/>
              <a:t> bulunmuşsa </a:t>
            </a:r>
            <a:r>
              <a:rPr lang="tr-TR" dirty="0" err="1"/>
              <a:t>fix</a:t>
            </a:r>
            <a:r>
              <a:rPr lang="tr-TR" dirty="0"/>
              <a:t> edilecek</a:t>
            </a:r>
          </a:p>
          <a:p>
            <a:r>
              <a:rPr lang="tr-TR" dirty="0"/>
              <a:t>  -</a:t>
            </a:r>
            <a:r>
              <a:rPr lang="tr-TR" dirty="0" err="1"/>
              <a:t>Envirenment</a:t>
            </a:r>
            <a:r>
              <a:rPr lang="tr-TR" dirty="0"/>
              <a:t> </a:t>
            </a:r>
            <a:r>
              <a:rPr lang="tr-TR" dirty="0" smtClean="0"/>
              <a:t>stabil </a:t>
            </a:r>
            <a:r>
              <a:rPr lang="tr-TR" dirty="0"/>
              <a:t>olması gerekiyor, geliştirme bitmiş olması gerekiyor</a:t>
            </a:r>
          </a:p>
          <a:p>
            <a:r>
              <a:rPr lang="tr-TR" dirty="0"/>
              <a:t>  -start test</a:t>
            </a:r>
          </a:p>
        </p:txBody>
      </p:sp>
      <p:sp>
        <p:nvSpPr>
          <p:cNvPr id="7" name="Dikdörtgen 6"/>
          <p:cNvSpPr/>
          <p:nvPr/>
        </p:nvSpPr>
        <p:spPr>
          <a:xfrm>
            <a:off x="1139545" y="3223141"/>
            <a:ext cx="3991862" cy="369332"/>
          </a:xfrm>
          <a:prstGeom prst="rect">
            <a:avLst/>
          </a:prstGeom>
        </p:spPr>
        <p:txBody>
          <a:bodyPr wrap="none">
            <a:spAutoFit/>
          </a:bodyPr>
          <a:lstStyle/>
          <a:p>
            <a:r>
              <a:rPr lang="tr-TR" dirty="0" smtClean="0"/>
              <a:t>Ne </a:t>
            </a:r>
            <a:r>
              <a:rPr lang="tr-TR" dirty="0"/>
              <a:t>zaman </a:t>
            </a:r>
            <a:r>
              <a:rPr lang="tr-TR" dirty="0" err="1"/>
              <a:t>automation</a:t>
            </a:r>
            <a:r>
              <a:rPr lang="tr-TR" dirty="0"/>
              <a:t> test </a:t>
            </a:r>
            <a:r>
              <a:rPr lang="tr-TR" dirty="0" smtClean="0"/>
              <a:t>edemiyoruz ?</a:t>
            </a:r>
            <a:endParaRPr lang="tr-TR" dirty="0"/>
          </a:p>
        </p:txBody>
      </p:sp>
      <p:sp>
        <p:nvSpPr>
          <p:cNvPr id="8" name="Dikdörtgen 7"/>
          <p:cNvSpPr/>
          <p:nvPr/>
        </p:nvSpPr>
        <p:spPr>
          <a:xfrm>
            <a:off x="1139545" y="3703410"/>
            <a:ext cx="6096000" cy="646331"/>
          </a:xfrm>
          <a:prstGeom prst="rect">
            <a:avLst/>
          </a:prstGeom>
        </p:spPr>
        <p:txBody>
          <a:bodyPr>
            <a:spAutoFit/>
          </a:bodyPr>
          <a:lstStyle/>
          <a:p>
            <a:r>
              <a:rPr lang="tr-TR" dirty="0" smtClean="0"/>
              <a:t>  -</a:t>
            </a:r>
            <a:r>
              <a:rPr lang="tr-TR" dirty="0"/>
              <a:t>Ayda yılda bir kullanılan bölümleri test etmeyiz. </a:t>
            </a:r>
          </a:p>
          <a:p>
            <a:r>
              <a:rPr lang="tr-TR" dirty="0"/>
              <a:t>  -</a:t>
            </a:r>
            <a:r>
              <a:rPr lang="tr-TR" dirty="0" err="1"/>
              <a:t>Developerlar</a:t>
            </a:r>
            <a:r>
              <a:rPr lang="tr-TR" dirty="0"/>
              <a:t> sık sık değiştiriyorlarsa </a:t>
            </a:r>
          </a:p>
        </p:txBody>
      </p:sp>
      <p:pic>
        <p:nvPicPr>
          <p:cNvPr id="9" name="Resi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3758876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36A68-F5B6-4695-B7D2-846B006CD7D5}"/>
              </a:ext>
            </a:extLst>
          </p:cNvPr>
          <p:cNvSpPr>
            <a:spLocks noGrp="1"/>
          </p:cNvSpPr>
          <p:nvPr>
            <p:ph type="title"/>
          </p:nvPr>
        </p:nvSpPr>
        <p:spPr>
          <a:xfrm>
            <a:off x="838200" y="365126"/>
            <a:ext cx="10515600" cy="513170"/>
          </a:xfrm>
        </p:spPr>
        <p:txBody>
          <a:bodyPr>
            <a:normAutofit fontScale="90000"/>
          </a:bodyPr>
          <a:lstStyle/>
          <a:p>
            <a:pPr fontAlgn="base"/>
            <a:r>
              <a:rPr lang="tr-TR" dirty="0" smtClean="0"/>
              <a:t>Manuel </a:t>
            </a:r>
            <a:r>
              <a:rPr lang="tr-TR" dirty="0" err="1" smtClean="0"/>
              <a:t>Testing</a:t>
            </a:r>
            <a:r>
              <a:rPr lang="tr-TR" dirty="0" smtClean="0"/>
              <a:t> </a:t>
            </a:r>
            <a:endParaRPr lang="en-US" dirty="0"/>
          </a:p>
        </p:txBody>
      </p:sp>
      <p:pic>
        <p:nvPicPr>
          <p:cNvPr id="9" name="Resi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pic>
        <p:nvPicPr>
          <p:cNvPr id="3" name="Resim 2"/>
          <p:cNvPicPr>
            <a:picLocks noChangeAspect="1"/>
          </p:cNvPicPr>
          <p:nvPr/>
        </p:nvPicPr>
        <p:blipFill>
          <a:blip r:embed="rId4"/>
          <a:stretch>
            <a:fillRect/>
          </a:stretch>
        </p:blipFill>
        <p:spPr>
          <a:xfrm>
            <a:off x="0" y="1204029"/>
            <a:ext cx="12192000" cy="5653971"/>
          </a:xfrm>
          <a:prstGeom prst="rect">
            <a:avLst/>
          </a:prstGeom>
        </p:spPr>
      </p:pic>
    </p:spTree>
    <p:extLst>
      <p:ext uri="{BB962C8B-B14F-4D97-AF65-F5344CB8AC3E}">
        <p14:creationId xmlns:p14="http://schemas.microsoft.com/office/powerpoint/2010/main" val="1876617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36A68-F5B6-4695-B7D2-846B006CD7D5}"/>
              </a:ext>
            </a:extLst>
          </p:cNvPr>
          <p:cNvSpPr>
            <a:spLocks noGrp="1"/>
          </p:cNvSpPr>
          <p:nvPr>
            <p:ph type="title"/>
          </p:nvPr>
        </p:nvSpPr>
        <p:spPr>
          <a:xfrm>
            <a:off x="838200" y="365126"/>
            <a:ext cx="10515600" cy="513170"/>
          </a:xfrm>
        </p:spPr>
        <p:txBody>
          <a:bodyPr>
            <a:normAutofit fontScale="90000"/>
          </a:bodyPr>
          <a:lstStyle/>
          <a:p>
            <a:pPr fontAlgn="base"/>
            <a:r>
              <a:rPr lang="tr-TR" dirty="0" smtClean="0"/>
              <a:t>Manuel </a:t>
            </a:r>
            <a:r>
              <a:rPr lang="tr-TR" dirty="0" err="1" smtClean="0"/>
              <a:t>Testing</a:t>
            </a:r>
            <a:r>
              <a:rPr lang="tr-TR" dirty="0" smtClean="0"/>
              <a:t> </a:t>
            </a:r>
            <a:endParaRPr lang="en-US" dirty="0"/>
          </a:p>
        </p:txBody>
      </p:sp>
      <p:pic>
        <p:nvPicPr>
          <p:cNvPr id="9" name="Resi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pic>
        <p:nvPicPr>
          <p:cNvPr id="5" name="Resim 4"/>
          <p:cNvPicPr>
            <a:picLocks noChangeAspect="1"/>
          </p:cNvPicPr>
          <p:nvPr/>
        </p:nvPicPr>
        <p:blipFill>
          <a:blip r:embed="rId4"/>
          <a:stretch>
            <a:fillRect/>
          </a:stretch>
        </p:blipFill>
        <p:spPr>
          <a:xfrm>
            <a:off x="0" y="1383842"/>
            <a:ext cx="12192000" cy="5474158"/>
          </a:xfrm>
          <a:prstGeom prst="rect">
            <a:avLst/>
          </a:prstGeom>
        </p:spPr>
      </p:pic>
    </p:spTree>
    <p:extLst>
      <p:ext uri="{BB962C8B-B14F-4D97-AF65-F5344CB8AC3E}">
        <p14:creationId xmlns:p14="http://schemas.microsoft.com/office/powerpoint/2010/main" val="3095604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36A68-F5B6-4695-B7D2-846B006CD7D5}"/>
              </a:ext>
            </a:extLst>
          </p:cNvPr>
          <p:cNvSpPr>
            <a:spLocks noGrp="1"/>
          </p:cNvSpPr>
          <p:nvPr>
            <p:ph type="title"/>
          </p:nvPr>
        </p:nvSpPr>
        <p:spPr>
          <a:xfrm>
            <a:off x="838200" y="365126"/>
            <a:ext cx="10515600" cy="513170"/>
          </a:xfrm>
        </p:spPr>
        <p:txBody>
          <a:bodyPr>
            <a:normAutofit fontScale="90000"/>
          </a:bodyPr>
          <a:lstStyle/>
          <a:p>
            <a:pPr fontAlgn="base"/>
            <a:r>
              <a:rPr lang="tr-TR" dirty="0" err="1" smtClean="0"/>
              <a:t>Automation</a:t>
            </a:r>
            <a:r>
              <a:rPr lang="tr-TR" dirty="0" smtClean="0"/>
              <a:t> </a:t>
            </a:r>
            <a:r>
              <a:rPr lang="tr-TR" dirty="0" err="1" smtClean="0"/>
              <a:t>Testing</a:t>
            </a:r>
            <a:r>
              <a:rPr lang="tr-TR" dirty="0" smtClean="0"/>
              <a:t> </a:t>
            </a:r>
            <a:endParaRPr lang="en-US" dirty="0"/>
          </a:p>
        </p:txBody>
      </p:sp>
      <p:pic>
        <p:nvPicPr>
          <p:cNvPr id="9" name="Resi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pic>
        <p:nvPicPr>
          <p:cNvPr id="3" name="Resim 2"/>
          <p:cNvPicPr>
            <a:picLocks noChangeAspect="1"/>
          </p:cNvPicPr>
          <p:nvPr/>
        </p:nvPicPr>
        <p:blipFill>
          <a:blip r:embed="rId4"/>
          <a:stretch>
            <a:fillRect/>
          </a:stretch>
        </p:blipFill>
        <p:spPr>
          <a:xfrm>
            <a:off x="0" y="1383842"/>
            <a:ext cx="12192000" cy="5474158"/>
          </a:xfrm>
          <a:prstGeom prst="rect">
            <a:avLst/>
          </a:prstGeom>
        </p:spPr>
      </p:pic>
    </p:spTree>
    <p:extLst>
      <p:ext uri="{BB962C8B-B14F-4D97-AF65-F5344CB8AC3E}">
        <p14:creationId xmlns:p14="http://schemas.microsoft.com/office/powerpoint/2010/main" val="3980961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36A68-F5B6-4695-B7D2-846B006CD7D5}"/>
              </a:ext>
            </a:extLst>
          </p:cNvPr>
          <p:cNvSpPr>
            <a:spLocks noGrp="1"/>
          </p:cNvSpPr>
          <p:nvPr>
            <p:ph type="title"/>
          </p:nvPr>
        </p:nvSpPr>
        <p:spPr>
          <a:xfrm>
            <a:off x="838200" y="365126"/>
            <a:ext cx="10515600" cy="513170"/>
          </a:xfrm>
        </p:spPr>
        <p:txBody>
          <a:bodyPr>
            <a:normAutofit fontScale="90000"/>
          </a:bodyPr>
          <a:lstStyle/>
          <a:p>
            <a:pPr fontAlgn="base"/>
            <a:r>
              <a:rPr lang="tr-TR" dirty="0" err="1" smtClean="0"/>
              <a:t>Automation</a:t>
            </a:r>
            <a:r>
              <a:rPr lang="tr-TR" dirty="0" smtClean="0"/>
              <a:t> Testin faydaları</a:t>
            </a:r>
            <a:endParaRPr lang="en-US" dirty="0"/>
          </a:p>
        </p:txBody>
      </p:sp>
      <p:pic>
        <p:nvPicPr>
          <p:cNvPr id="9" name="Resi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pic>
        <p:nvPicPr>
          <p:cNvPr id="4" name="Resim 3"/>
          <p:cNvPicPr>
            <a:picLocks noChangeAspect="1"/>
          </p:cNvPicPr>
          <p:nvPr/>
        </p:nvPicPr>
        <p:blipFill>
          <a:blip r:embed="rId4"/>
          <a:stretch>
            <a:fillRect/>
          </a:stretch>
        </p:blipFill>
        <p:spPr>
          <a:xfrm>
            <a:off x="0" y="1366477"/>
            <a:ext cx="12192000" cy="5491523"/>
          </a:xfrm>
          <a:prstGeom prst="rect">
            <a:avLst/>
          </a:prstGeom>
        </p:spPr>
      </p:pic>
      <p:sp>
        <p:nvSpPr>
          <p:cNvPr id="5" name="Metin kutusu 4"/>
          <p:cNvSpPr txBox="1"/>
          <p:nvPr/>
        </p:nvSpPr>
        <p:spPr>
          <a:xfrm>
            <a:off x="682752" y="1400811"/>
            <a:ext cx="1941576" cy="369332"/>
          </a:xfrm>
          <a:prstGeom prst="rect">
            <a:avLst/>
          </a:prstGeom>
          <a:solidFill>
            <a:schemeClr val="accent1">
              <a:lumMod val="20000"/>
              <a:lumOff val="80000"/>
            </a:schemeClr>
          </a:solidFill>
        </p:spPr>
        <p:txBody>
          <a:bodyPr wrap="square" rtlCol="0">
            <a:spAutoFit/>
          </a:bodyPr>
          <a:lstStyle/>
          <a:p>
            <a:pPr algn="ctr"/>
            <a:r>
              <a:rPr lang="tr-TR" dirty="0" smtClean="0"/>
              <a:t>Hızlı Çalışma</a:t>
            </a:r>
            <a:endParaRPr lang="tr-TR" dirty="0"/>
          </a:p>
        </p:txBody>
      </p:sp>
      <p:sp>
        <p:nvSpPr>
          <p:cNvPr id="7" name="Metin kutusu 6"/>
          <p:cNvSpPr txBox="1"/>
          <p:nvPr/>
        </p:nvSpPr>
        <p:spPr>
          <a:xfrm>
            <a:off x="4931664" y="1375621"/>
            <a:ext cx="1941576" cy="369332"/>
          </a:xfrm>
          <a:prstGeom prst="rect">
            <a:avLst/>
          </a:prstGeom>
          <a:solidFill>
            <a:schemeClr val="accent1">
              <a:lumMod val="20000"/>
              <a:lumOff val="80000"/>
            </a:schemeClr>
          </a:solidFill>
        </p:spPr>
        <p:txBody>
          <a:bodyPr wrap="square" rtlCol="0">
            <a:spAutoFit/>
          </a:bodyPr>
          <a:lstStyle/>
          <a:p>
            <a:pPr algn="ctr"/>
            <a:r>
              <a:rPr lang="tr-TR" dirty="0" smtClean="0"/>
              <a:t>Daha Kesin</a:t>
            </a:r>
            <a:endParaRPr lang="tr-TR" dirty="0"/>
          </a:p>
        </p:txBody>
      </p:sp>
      <p:sp>
        <p:nvSpPr>
          <p:cNvPr id="8" name="Metin kutusu 7"/>
          <p:cNvSpPr txBox="1"/>
          <p:nvPr/>
        </p:nvSpPr>
        <p:spPr>
          <a:xfrm>
            <a:off x="7927848" y="1370042"/>
            <a:ext cx="4227576" cy="369332"/>
          </a:xfrm>
          <a:prstGeom prst="rect">
            <a:avLst/>
          </a:prstGeom>
          <a:solidFill>
            <a:schemeClr val="accent1">
              <a:lumMod val="20000"/>
              <a:lumOff val="80000"/>
            </a:schemeClr>
          </a:solidFill>
        </p:spPr>
        <p:txBody>
          <a:bodyPr wrap="square" rtlCol="0">
            <a:spAutoFit/>
          </a:bodyPr>
          <a:lstStyle/>
          <a:p>
            <a:pPr algn="ctr"/>
            <a:r>
              <a:rPr lang="tr-TR" dirty="0" smtClean="0"/>
              <a:t>İnsan kaynaklarına daha az yatırım</a:t>
            </a:r>
            <a:endParaRPr lang="tr-TR" dirty="0"/>
          </a:p>
        </p:txBody>
      </p:sp>
      <p:sp>
        <p:nvSpPr>
          <p:cNvPr id="10" name="Metin kutusu 9"/>
          <p:cNvSpPr txBox="1"/>
          <p:nvPr/>
        </p:nvSpPr>
        <p:spPr>
          <a:xfrm>
            <a:off x="109728" y="6486426"/>
            <a:ext cx="3255264" cy="369332"/>
          </a:xfrm>
          <a:prstGeom prst="rect">
            <a:avLst/>
          </a:prstGeom>
          <a:solidFill>
            <a:schemeClr val="accent1">
              <a:lumMod val="20000"/>
              <a:lumOff val="80000"/>
            </a:schemeClr>
          </a:solidFill>
        </p:spPr>
        <p:txBody>
          <a:bodyPr wrap="square" rtlCol="0">
            <a:spAutoFit/>
          </a:bodyPr>
          <a:lstStyle/>
          <a:p>
            <a:pPr algn="ctr"/>
            <a:r>
              <a:rPr lang="tr-TR" dirty="0" smtClean="0"/>
              <a:t>Regresyon Testi imkanı</a:t>
            </a:r>
            <a:endParaRPr lang="tr-TR" dirty="0"/>
          </a:p>
        </p:txBody>
      </p:sp>
      <p:sp>
        <p:nvSpPr>
          <p:cNvPr id="11" name="Metin kutusu 10"/>
          <p:cNvSpPr txBox="1"/>
          <p:nvPr/>
        </p:nvSpPr>
        <p:spPr>
          <a:xfrm>
            <a:off x="4727448" y="6486426"/>
            <a:ext cx="2971800" cy="369332"/>
          </a:xfrm>
          <a:prstGeom prst="rect">
            <a:avLst/>
          </a:prstGeom>
          <a:solidFill>
            <a:schemeClr val="accent1">
              <a:lumMod val="20000"/>
              <a:lumOff val="80000"/>
            </a:schemeClr>
          </a:solidFill>
        </p:spPr>
        <p:txBody>
          <a:bodyPr wrap="square" rtlCol="0">
            <a:spAutoFit/>
          </a:bodyPr>
          <a:lstStyle/>
          <a:p>
            <a:pPr algn="ctr"/>
            <a:r>
              <a:rPr lang="tr-TR" dirty="0" smtClean="0"/>
              <a:t>Sık sık tekrar çalıştırabilme</a:t>
            </a:r>
            <a:endParaRPr lang="tr-TR" dirty="0"/>
          </a:p>
        </p:txBody>
      </p:sp>
      <p:sp>
        <p:nvSpPr>
          <p:cNvPr id="12" name="Metin kutusu 11"/>
          <p:cNvSpPr txBox="1"/>
          <p:nvPr/>
        </p:nvSpPr>
        <p:spPr>
          <a:xfrm>
            <a:off x="7900416" y="6488668"/>
            <a:ext cx="4291584" cy="369332"/>
          </a:xfrm>
          <a:prstGeom prst="rect">
            <a:avLst/>
          </a:prstGeom>
          <a:solidFill>
            <a:schemeClr val="accent1">
              <a:lumMod val="20000"/>
              <a:lumOff val="80000"/>
            </a:schemeClr>
          </a:solidFill>
        </p:spPr>
        <p:txBody>
          <a:bodyPr wrap="square" rtlCol="0">
            <a:spAutoFit/>
          </a:bodyPr>
          <a:lstStyle/>
          <a:p>
            <a:pPr algn="ctr"/>
            <a:r>
              <a:rPr lang="tr-TR" dirty="0" smtClean="0"/>
              <a:t>Bizzat testin başında olmayı gerektirmiyor</a:t>
            </a:r>
            <a:endParaRPr lang="tr-TR" dirty="0"/>
          </a:p>
        </p:txBody>
      </p:sp>
    </p:spTree>
    <p:extLst>
      <p:ext uri="{BB962C8B-B14F-4D97-AF65-F5344CB8AC3E}">
        <p14:creationId xmlns:p14="http://schemas.microsoft.com/office/powerpoint/2010/main" val="3786911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E3B11-F204-4C83-BEFD-F7B7B4ADEFB7}"/>
              </a:ext>
            </a:extLst>
          </p:cNvPr>
          <p:cNvSpPr>
            <a:spLocks noGrp="1"/>
          </p:cNvSpPr>
          <p:nvPr>
            <p:ph type="title"/>
          </p:nvPr>
        </p:nvSpPr>
        <p:spPr/>
        <p:txBody>
          <a:bodyPr/>
          <a:lstStyle/>
          <a:p>
            <a:r>
              <a:rPr lang="tr-TR" dirty="0" smtClean="0"/>
              <a:t>Testin Temelleri</a:t>
            </a:r>
            <a:endParaRPr lang="en-US" dirty="0"/>
          </a:p>
        </p:txBody>
      </p:sp>
      <p:sp>
        <p:nvSpPr>
          <p:cNvPr id="3" name="Content Placeholder 2">
            <a:extLst>
              <a:ext uri="{FF2B5EF4-FFF2-40B4-BE49-F238E27FC236}">
                <a16:creationId xmlns:a16="http://schemas.microsoft.com/office/drawing/2014/main" xmlns="" id="{162255B6-1F37-4511-B815-D47727524C9E}"/>
              </a:ext>
            </a:extLst>
          </p:cNvPr>
          <p:cNvSpPr>
            <a:spLocks noGrp="1"/>
          </p:cNvSpPr>
          <p:nvPr>
            <p:ph idx="1"/>
          </p:nvPr>
        </p:nvSpPr>
        <p:spPr/>
        <p:txBody>
          <a:bodyPr/>
          <a:lstStyle/>
          <a:p>
            <a:r>
              <a:rPr lang="tr-TR" dirty="0" smtClean="0"/>
              <a:t>Test Neden Gerekli  ?</a:t>
            </a:r>
            <a:endParaRPr lang="en-US" dirty="0"/>
          </a:p>
          <a:p>
            <a:r>
              <a:rPr lang="tr-TR" dirty="0" smtClean="0"/>
              <a:t>Test Nedir</a:t>
            </a:r>
            <a:r>
              <a:rPr lang="tr-TR" dirty="0"/>
              <a:t> </a:t>
            </a:r>
            <a:r>
              <a:rPr lang="tr-TR" dirty="0" smtClean="0"/>
              <a:t>?</a:t>
            </a:r>
            <a:endParaRPr lang="en-US" dirty="0"/>
          </a:p>
          <a:p>
            <a:r>
              <a:rPr lang="tr-TR" dirty="0" smtClean="0"/>
              <a:t>Temel Test Süreçleri</a:t>
            </a:r>
            <a:endParaRPr lang="en-US" dirty="0"/>
          </a:p>
          <a:p>
            <a:endParaRPr lang="en-US" dirty="0"/>
          </a:p>
        </p:txBody>
      </p:sp>
      <p:pic>
        <p:nvPicPr>
          <p:cNvPr id="7" name="Resi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292427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9D868D-3D27-4171-9FC5-1EBBE681E0F3}"/>
              </a:ext>
            </a:extLst>
          </p:cNvPr>
          <p:cNvSpPr>
            <a:spLocks noGrp="1"/>
          </p:cNvSpPr>
          <p:nvPr>
            <p:ph type="title"/>
          </p:nvPr>
        </p:nvSpPr>
        <p:spPr/>
        <p:txBody>
          <a:bodyPr/>
          <a:lstStyle/>
          <a:p>
            <a:r>
              <a:rPr lang="tr-TR" dirty="0" smtClean="0"/>
              <a:t>Test Neden Gerekli ?</a:t>
            </a:r>
            <a:endParaRPr lang="en-US" dirty="0"/>
          </a:p>
        </p:txBody>
      </p:sp>
      <p:sp>
        <p:nvSpPr>
          <p:cNvPr id="3" name="Content Placeholder 2">
            <a:extLst>
              <a:ext uri="{FF2B5EF4-FFF2-40B4-BE49-F238E27FC236}">
                <a16:creationId xmlns:a16="http://schemas.microsoft.com/office/drawing/2014/main" xmlns="" id="{9A72FCEA-9CCC-49B2-AF3D-F0C172EA4280}"/>
              </a:ext>
            </a:extLst>
          </p:cNvPr>
          <p:cNvSpPr>
            <a:spLocks noGrp="1"/>
          </p:cNvSpPr>
          <p:nvPr>
            <p:ph idx="1"/>
          </p:nvPr>
        </p:nvSpPr>
        <p:spPr/>
        <p:txBody>
          <a:bodyPr/>
          <a:lstStyle/>
          <a:p>
            <a:r>
              <a:rPr lang="tr-TR" dirty="0" smtClean="0"/>
              <a:t>Yazılımdan istenilenler yerinde ve yapılmış mı?</a:t>
            </a:r>
            <a:endParaRPr lang="en-US" dirty="0"/>
          </a:p>
          <a:p>
            <a:r>
              <a:rPr lang="tr-TR" dirty="0" smtClean="0"/>
              <a:t>Yazılım istenilen işlevleri yerine getiriyor mu?</a:t>
            </a:r>
            <a:endParaRPr lang="en-US" dirty="0"/>
          </a:p>
          <a:p>
            <a:r>
              <a:rPr lang="tr-TR" dirty="0" smtClean="0"/>
              <a:t>Yazılım işlevleri yerine getirirken hata veriyor mu?</a:t>
            </a:r>
            <a:endParaRPr lang="en-US" dirty="0"/>
          </a:p>
          <a:p>
            <a:pPr fontAlgn="base"/>
            <a:r>
              <a:rPr lang="tr-TR" dirty="0" smtClean="0"/>
              <a:t>Yazılım istenilen hızda yapıyor mu?</a:t>
            </a:r>
          </a:p>
          <a:p>
            <a:pPr fontAlgn="base"/>
            <a:r>
              <a:rPr lang="tr-TR" dirty="0" smtClean="0"/>
              <a:t>Yazılım istenilen kadar işlev yapabiliyor mu?</a:t>
            </a:r>
          </a:p>
          <a:p>
            <a:pPr fontAlgn="base"/>
            <a:r>
              <a:rPr lang="tr-TR" dirty="0" smtClean="0"/>
              <a:t>Yazılım istenilenleri kolay yapıyor mu?</a:t>
            </a:r>
          </a:p>
          <a:p>
            <a:pPr fontAlgn="base"/>
            <a:r>
              <a:rPr lang="tr-TR" dirty="0" smtClean="0"/>
              <a:t>Yazılım istenilen işlevleri güvenli yapıyor mu?</a:t>
            </a:r>
          </a:p>
          <a:p>
            <a:pPr fontAlgn="base"/>
            <a:r>
              <a:rPr lang="tr-TR" dirty="0" smtClean="0"/>
              <a:t>Yazılım işlevleri </a:t>
            </a:r>
            <a:r>
              <a:rPr lang="tr-TR" dirty="0" err="1" smtClean="0"/>
              <a:t>herzaman</a:t>
            </a:r>
            <a:r>
              <a:rPr lang="tr-TR" dirty="0" smtClean="0"/>
              <a:t> yapabiliyor mu?</a:t>
            </a:r>
            <a:endParaRPr lang="en-US" dirty="0"/>
          </a:p>
        </p:txBody>
      </p:sp>
      <p:pic>
        <p:nvPicPr>
          <p:cNvPr id="5" name="Resi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306288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E7B543-653E-4864-814E-DB20933DD7B4}"/>
              </a:ext>
            </a:extLst>
          </p:cNvPr>
          <p:cNvSpPr>
            <a:spLocks noGrp="1"/>
          </p:cNvSpPr>
          <p:nvPr>
            <p:ph type="title"/>
          </p:nvPr>
        </p:nvSpPr>
        <p:spPr/>
        <p:txBody>
          <a:bodyPr>
            <a:normAutofit/>
          </a:bodyPr>
          <a:lstStyle/>
          <a:p>
            <a:r>
              <a:rPr lang="tr-TR" dirty="0" smtClean="0"/>
              <a:t>Test Neden Gerekli ?</a:t>
            </a:r>
            <a:endParaRPr lang="en-US" dirty="0"/>
          </a:p>
        </p:txBody>
      </p:sp>
      <p:sp>
        <p:nvSpPr>
          <p:cNvPr id="3" name="Content Placeholder 2">
            <a:extLst>
              <a:ext uri="{FF2B5EF4-FFF2-40B4-BE49-F238E27FC236}">
                <a16:creationId xmlns:a16="http://schemas.microsoft.com/office/drawing/2014/main" xmlns="" id="{925DAA8C-CC75-47AE-B180-83E363A70CB4}"/>
              </a:ext>
            </a:extLst>
          </p:cNvPr>
          <p:cNvSpPr>
            <a:spLocks noGrp="1"/>
          </p:cNvSpPr>
          <p:nvPr>
            <p:ph idx="1"/>
          </p:nvPr>
        </p:nvSpPr>
        <p:spPr>
          <a:xfrm>
            <a:off x="838200" y="1542161"/>
            <a:ext cx="9896856" cy="2188591"/>
          </a:xfrm>
        </p:spPr>
        <p:txBody>
          <a:bodyPr/>
          <a:lstStyle/>
          <a:p>
            <a:r>
              <a:rPr lang="tr-TR" dirty="0" err="1" smtClean="0"/>
              <a:t>Bug</a:t>
            </a:r>
            <a:r>
              <a:rPr lang="tr-TR" dirty="0" smtClean="0"/>
              <a:t> Nedir?</a:t>
            </a:r>
            <a:endParaRPr lang="en-US" dirty="0"/>
          </a:p>
          <a:p>
            <a:pPr marL="0" indent="0">
              <a:buNone/>
            </a:pPr>
            <a:r>
              <a:rPr lang="tr-TR" dirty="0" smtClean="0"/>
              <a:t>	- </a:t>
            </a:r>
            <a:r>
              <a:rPr lang="tr-TR" dirty="0" err="1" smtClean="0"/>
              <a:t>Error</a:t>
            </a:r>
            <a:endParaRPr lang="tr-TR" dirty="0" smtClean="0"/>
          </a:p>
          <a:p>
            <a:pPr marL="0" indent="0">
              <a:buNone/>
            </a:pPr>
            <a:r>
              <a:rPr lang="tr-TR" dirty="0"/>
              <a:t>	</a:t>
            </a:r>
            <a:r>
              <a:rPr lang="tr-TR" dirty="0" smtClean="0"/>
              <a:t>- </a:t>
            </a:r>
            <a:r>
              <a:rPr lang="tr-TR" dirty="0" err="1" smtClean="0"/>
              <a:t>Fault,Defect</a:t>
            </a:r>
            <a:r>
              <a:rPr lang="tr-TR" dirty="0" smtClean="0"/>
              <a:t>, </a:t>
            </a:r>
            <a:r>
              <a:rPr lang="tr-TR" dirty="0" err="1" smtClean="0"/>
              <a:t>Bug</a:t>
            </a:r>
            <a:r>
              <a:rPr lang="tr-TR" dirty="0" smtClean="0"/>
              <a:t>,</a:t>
            </a:r>
          </a:p>
          <a:p>
            <a:pPr marL="0" indent="0">
              <a:buNone/>
            </a:pPr>
            <a:r>
              <a:rPr lang="tr-TR" dirty="0"/>
              <a:t>	</a:t>
            </a:r>
            <a:r>
              <a:rPr lang="tr-TR" dirty="0" smtClean="0"/>
              <a:t>- </a:t>
            </a:r>
            <a:r>
              <a:rPr lang="tr-TR" dirty="0" err="1" smtClean="0"/>
              <a:t>Failure</a:t>
            </a:r>
            <a:endParaRPr lang="en-US" dirty="0"/>
          </a:p>
        </p:txBody>
      </p:sp>
      <p:pic>
        <p:nvPicPr>
          <p:cNvPr id="102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935" y="3891566"/>
            <a:ext cx="7400925" cy="1447801"/>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838200" y="5727484"/>
            <a:ext cx="11021568" cy="646331"/>
          </a:xfrm>
          <a:prstGeom prst="rect">
            <a:avLst/>
          </a:prstGeom>
        </p:spPr>
        <p:txBody>
          <a:bodyPr wrap="square">
            <a:spAutoFit/>
          </a:bodyPr>
          <a:lstStyle/>
          <a:p>
            <a:r>
              <a:rPr lang="tr-TR" dirty="0">
                <a:solidFill>
                  <a:srgbClr val="47425D"/>
                </a:solidFill>
                <a:latin typeface="Raleway"/>
              </a:rPr>
              <a:t>Koddaki hata </a:t>
            </a:r>
            <a:r>
              <a:rPr lang="tr-TR" dirty="0" err="1">
                <a:solidFill>
                  <a:srgbClr val="47425D"/>
                </a:solidFill>
                <a:latin typeface="Raleway"/>
              </a:rPr>
              <a:t>error</a:t>
            </a:r>
            <a:r>
              <a:rPr lang="tr-TR" dirty="0">
                <a:solidFill>
                  <a:srgbClr val="47425D"/>
                </a:solidFill>
                <a:latin typeface="Raleway"/>
              </a:rPr>
              <a:t> olarak tanımlanır, </a:t>
            </a:r>
            <a:r>
              <a:rPr lang="tr-TR" dirty="0" err="1">
                <a:solidFill>
                  <a:srgbClr val="47425D"/>
                </a:solidFill>
                <a:latin typeface="Raleway"/>
              </a:rPr>
              <a:t>tester</a:t>
            </a:r>
            <a:r>
              <a:rPr lang="tr-TR" dirty="0">
                <a:solidFill>
                  <a:srgbClr val="47425D"/>
                </a:solidFill>
                <a:latin typeface="Raleway"/>
              </a:rPr>
              <a:t> tarafından bulunan bu </a:t>
            </a:r>
            <a:r>
              <a:rPr lang="tr-TR" dirty="0" err="1">
                <a:solidFill>
                  <a:srgbClr val="47425D"/>
                </a:solidFill>
                <a:latin typeface="Raleway"/>
              </a:rPr>
              <a:t>error</a:t>
            </a:r>
            <a:r>
              <a:rPr lang="tr-TR" dirty="0">
                <a:solidFill>
                  <a:srgbClr val="47425D"/>
                </a:solidFill>
                <a:latin typeface="Raleway"/>
              </a:rPr>
              <a:t> </a:t>
            </a:r>
            <a:r>
              <a:rPr lang="tr-TR" dirty="0" err="1">
                <a:solidFill>
                  <a:srgbClr val="47425D"/>
                </a:solidFill>
                <a:latin typeface="Raleway"/>
              </a:rPr>
              <a:t>defect</a:t>
            </a:r>
            <a:r>
              <a:rPr lang="tr-TR" dirty="0">
                <a:solidFill>
                  <a:srgbClr val="47425D"/>
                </a:solidFill>
                <a:latin typeface="Raleway"/>
              </a:rPr>
              <a:t> olarak tanımlanır, </a:t>
            </a:r>
            <a:r>
              <a:rPr lang="tr-TR" dirty="0" err="1">
                <a:solidFill>
                  <a:srgbClr val="47425D"/>
                </a:solidFill>
                <a:latin typeface="Raleway"/>
              </a:rPr>
              <a:t>designer</a:t>
            </a:r>
            <a:r>
              <a:rPr lang="tr-TR" dirty="0">
                <a:solidFill>
                  <a:srgbClr val="47425D"/>
                </a:solidFill>
                <a:latin typeface="Raleway"/>
              </a:rPr>
              <a:t>/</a:t>
            </a:r>
            <a:r>
              <a:rPr lang="tr-TR" dirty="0" err="1">
                <a:solidFill>
                  <a:srgbClr val="47425D"/>
                </a:solidFill>
                <a:latin typeface="Raleway"/>
              </a:rPr>
              <a:t>developer</a:t>
            </a:r>
            <a:r>
              <a:rPr lang="tr-TR" dirty="0">
                <a:solidFill>
                  <a:srgbClr val="47425D"/>
                </a:solidFill>
                <a:latin typeface="Raleway"/>
              </a:rPr>
              <a:t> tarafından kabul edilen bu </a:t>
            </a:r>
            <a:r>
              <a:rPr lang="tr-TR" dirty="0" err="1">
                <a:solidFill>
                  <a:srgbClr val="47425D"/>
                </a:solidFill>
                <a:latin typeface="Raleway"/>
              </a:rPr>
              <a:t>defect’e</a:t>
            </a:r>
            <a:r>
              <a:rPr lang="tr-TR" dirty="0">
                <a:solidFill>
                  <a:srgbClr val="47425D"/>
                </a:solidFill>
                <a:latin typeface="Raleway"/>
              </a:rPr>
              <a:t> ise </a:t>
            </a:r>
            <a:r>
              <a:rPr lang="tr-TR" dirty="0" err="1">
                <a:solidFill>
                  <a:srgbClr val="47425D"/>
                </a:solidFill>
                <a:latin typeface="Raleway"/>
              </a:rPr>
              <a:t>bug</a:t>
            </a:r>
            <a:r>
              <a:rPr lang="tr-TR" dirty="0">
                <a:solidFill>
                  <a:srgbClr val="47425D"/>
                </a:solidFill>
                <a:latin typeface="Raleway"/>
              </a:rPr>
              <a:t> denir.</a:t>
            </a:r>
            <a:endParaRPr lang="tr-TR" dirty="0"/>
          </a:p>
        </p:txBody>
      </p:sp>
      <p:pic>
        <p:nvPicPr>
          <p:cNvPr id="7" name="Resi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179832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CE0DEE-5EFC-4A5B-A862-D1AF325152F3}"/>
              </a:ext>
            </a:extLst>
          </p:cNvPr>
          <p:cNvSpPr>
            <a:spLocks noGrp="1"/>
          </p:cNvSpPr>
          <p:nvPr>
            <p:ph type="title"/>
          </p:nvPr>
        </p:nvSpPr>
        <p:spPr>
          <a:xfrm>
            <a:off x="514905" y="365125"/>
            <a:ext cx="11390049" cy="668147"/>
          </a:xfrm>
        </p:spPr>
        <p:txBody>
          <a:bodyPr>
            <a:normAutofit fontScale="90000"/>
          </a:bodyPr>
          <a:lstStyle/>
          <a:p>
            <a:r>
              <a:rPr lang="tr-TR" dirty="0"/>
              <a:t>Test Neden Gerekli ?</a:t>
            </a:r>
            <a:endParaRPr lang="en-US" dirty="0"/>
          </a:p>
        </p:txBody>
      </p:sp>
      <p:sp>
        <p:nvSpPr>
          <p:cNvPr id="3" name="Dikdörtgen 2"/>
          <p:cNvSpPr/>
          <p:nvPr/>
        </p:nvSpPr>
        <p:spPr>
          <a:xfrm>
            <a:off x="597408" y="1125373"/>
            <a:ext cx="5273040" cy="1754326"/>
          </a:xfrm>
          <a:prstGeom prst="rect">
            <a:avLst/>
          </a:prstGeom>
        </p:spPr>
        <p:txBody>
          <a:bodyPr wrap="square">
            <a:spAutoFit/>
          </a:bodyPr>
          <a:lstStyle/>
          <a:p>
            <a:r>
              <a:rPr lang="tr-TR" dirty="0">
                <a:solidFill>
                  <a:srgbClr val="47425D"/>
                </a:solidFill>
                <a:latin typeface="Raleway"/>
              </a:rPr>
              <a:t>Peki bir </a:t>
            </a:r>
            <a:r>
              <a:rPr lang="tr-TR" dirty="0" err="1">
                <a:solidFill>
                  <a:srgbClr val="47425D"/>
                </a:solidFill>
                <a:latin typeface="Raleway"/>
              </a:rPr>
              <a:t>defect</a:t>
            </a:r>
            <a:r>
              <a:rPr lang="tr-TR" dirty="0">
                <a:solidFill>
                  <a:srgbClr val="47425D"/>
                </a:solidFill>
                <a:latin typeface="Raleway"/>
              </a:rPr>
              <a:t> bulunduğunda nasıl bir süreç işler. Öncelikle bu süreçler web tabanlı hata takip ve proje yönetim araçlarıyla kontrol edilir. </a:t>
            </a:r>
            <a:r>
              <a:rPr lang="tr-TR" dirty="0" smtClean="0">
                <a:solidFill>
                  <a:srgbClr val="47425D"/>
                </a:solidFill>
                <a:latin typeface="Raleway"/>
              </a:rPr>
              <a:t>En </a:t>
            </a:r>
            <a:r>
              <a:rPr lang="tr-TR" dirty="0">
                <a:solidFill>
                  <a:srgbClr val="47425D"/>
                </a:solidFill>
                <a:latin typeface="Raleway"/>
              </a:rPr>
              <a:t>geçerli örnek günümüzde sektörde yaygın bir şekilde kullanılan </a:t>
            </a:r>
            <a:r>
              <a:rPr lang="tr-TR" dirty="0" err="1">
                <a:solidFill>
                  <a:srgbClr val="47425D"/>
                </a:solidFill>
                <a:latin typeface="Raleway"/>
              </a:rPr>
              <a:t>Atlassian</a:t>
            </a:r>
            <a:r>
              <a:rPr lang="tr-TR" dirty="0">
                <a:solidFill>
                  <a:srgbClr val="47425D"/>
                </a:solidFill>
                <a:latin typeface="Raleway"/>
              </a:rPr>
              <a:t> firması tarafından geliştirilmiş </a:t>
            </a:r>
            <a:r>
              <a:rPr lang="tr-TR" dirty="0" err="1">
                <a:solidFill>
                  <a:srgbClr val="47425D"/>
                </a:solidFill>
                <a:latin typeface="Raleway"/>
              </a:rPr>
              <a:t>JIRA’dır</a:t>
            </a:r>
            <a:r>
              <a:rPr lang="tr-TR" dirty="0" smtClean="0">
                <a:solidFill>
                  <a:srgbClr val="47425D"/>
                </a:solidFill>
                <a:latin typeface="Raleway"/>
              </a:rPr>
              <a:t>..</a:t>
            </a:r>
            <a:endParaRPr lang="tr-TR" dirty="0"/>
          </a:p>
        </p:txBody>
      </p:sp>
      <p:pic>
        <p:nvPicPr>
          <p:cNvPr id="5" name="Resim 4"/>
          <p:cNvPicPr>
            <a:picLocks noChangeAspect="1"/>
          </p:cNvPicPr>
          <p:nvPr/>
        </p:nvPicPr>
        <p:blipFill>
          <a:blip r:embed="rId2"/>
          <a:stretch>
            <a:fillRect/>
          </a:stretch>
        </p:blipFill>
        <p:spPr>
          <a:xfrm>
            <a:off x="6848856" y="261925"/>
            <a:ext cx="4437564" cy="6484347"/>
          </a:xfrm>
          <a:prstGeom prst="rect">
            <a:avLst/>
          </a:prstGeom>
        </p:spPr>
      </p:pic>
      <p:pic>
        <p:nvPicPr>
          <p:cNvPr id="9" name="Resi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302229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61E0DF-0D94-4A1A-9B05-7B9DC83A4BB1}"/>
              </a:ext>
            </a:extLst>
          </p:cNvPr>
          <p:cNvSpPr>
            <a:spLocks noGrp="1"/>
          </p:cNvSpPr>
          <p:nvPr>
            <p:ph type="title"/>
          </p:nvPr>
        </p:nvSpPr>
        <p:spPr/>
        <p:txBody>
          <a:bodyPr/>
          <a:lstStyle/>
          <a:p>
            <a:r>
              <a:rPr lang="tr-TR" dirty="0" smtClean="0"/>
              <a:t>Test Neden Gerekli ?</a:t>
            </a:r>
            <a:endParaRPr lang="en-US" dirty="0"/>
          </a:p>
        </p:txBody>
      </p:sp>
      <p:sp>
        <p:nvSpPr>
          <p:cNvPr id="5" name="Dikdörtgen 4"/>
          <p:cNvSpPr/>
          <p:nvPr/>
        </p:nvSpPr>
        <p:spPr>
          <a:xfrm>
            <a:off x="713232" y="2469513"/>
            <a:ext cx="11146891" cy="2308324"/>
          </a:xfrm>
          <a:prstGeom prst="rect">
            <a:avLst/>
          </a:prstGeom>
        </p:spPr>
        <p:txBody>
          <a:bodyPr wrap="square">
            <a:spAutoFit/>
          </a:bodyPr>
          <a:lstStyle/>
          <a:p>
            <a:r>
              <a:rPr lang="tr-TR" dirty="0">
                <a:solidFill>
                  <a:srgbClr val="666666"/>
                </a:solidFill>
                <a:latin typeface="Raleway"/>
              </a:rPr>
              <a:t>4 Haziran 1996 — </a:t>
            </a:r>
            <a:r>
              <a:rPr lang="tr-TR" dirty="0" err="1">
                <a:solidFill>
                  <a:srgbClr val="666666"/>
                </a:solidFill>
                <a:latin typeface="Raleway"/>
              </a:rPr>
              <a:t>Ariane</a:t>
            </a:r>
            <a:r>
              <a:rPr lang="tr-TR" dirty="0">
                <a:solidFill>
                  <a:srgbClr val="666666"/>
                </a:solidFill>
                <a:latin typeface="Raleway"/>
              </a:rPr>
              <a:t> 5 Flight 501: </a:t>
            </a:r>
            <a:r>
              <a:rPr lang="tr-TR" dirty="0" err="1">
                <a:solidFill>
                  <a:srgbClr val="666666"/>
                </a:solidFill>
                <a:latin typeface="Raleway"/>
              </a:rPr>
              <a:t>Ariane</a:t>
            </a:r>
            <a:r>
              <a:rPr lang="tr-TR" dirty="0">
                <a:solidFill>
                  <a:srgbClr val="666666"/>
                </a:solidFill>
                <a:latin typeface="Raleway"/>
              </a:rPr>
              <a:t> 4 roketinin çalışma kodu </a:t>
            </a:r>
            <a:r>
              <a:rPr lang="tr-TR" dirty="0" err="1">
                <a:solidFill>
                  <a:srgbClr val="666666"/>
                </a:solidFill>
                <a:latin typeface="Raleway"/>
              </a:rPr>
              <a:t>Ariane</a:t>
            </a:r>
            <a:r>
              <a:rPr lang="tr-TR" dirty="0">
                <a:solidFill>
                  <a:srgbClr val="666666"/>
                </a:solidFill>
                <a:latin typeface="Raleway"/>
              </a:rPr>
              <a:t> 5’te yeniden kullanılmıştı. Fakat </a:t>
            </a:r>
            <a:r>
              <a:rPr lang="tr-TR" dirty="0" err="1">
                <a:solidFill>
                  <a:srgbClr val="666666"/>
                </a:solidFill>
                <a:latin typeface="Raleway"/>
              </a:rPr>
              <a:t>Ariane</a:t>
            </a:r>
            <a:r>
              <a:rPr lang="tr-TR" dirty="0">
                <a:solidFill>
                  <a:srgbClr val="666666"/>
                </a:solidFill>
                <a:latin typeface="Raleway"/>
              </a:rPr>
              <a:t> 5’in daha hızlı olan motoru, roketin uçuş bilgisayarındaki bir aritmetik işlemde bir hatanın ortaya çıkmasına yol açıyordu. Hata, bilgisayar ifadeleriyle, 64 bitlik </a:t>
            </a:r>
            <a:r>
              <a:rPr lang="tr-TR" dirty="0" err="1">
                <a:solidFill>
                  <a:srgbClr val="666666"/>
                </a:solidFill>
                <a:latin typeface="Raleway"/>
              </a:rPr>
              <a:t>ondalıklı</a:t>
            </a:r>
            <a:r>
              <a:rPr lang="tr-TR" dirty="0">
                <a:solidFill>
                  <a:srgbClr val="666666"/>
                </a:solidFill>
                <a:latin typeface="Raleway"/>
              </a:rPr>
              <a:t> sayıyı 16 bitlik işaretli tam sayıya dönüştüren kodda idi. Daha hızlı motor 64 bitlik sayıların </a:t>
            </a:r>
            <a:r>
              <a:rPr lang="tr-TR" dirty="0" err="1">
                <a:solidFill>
                  <a:srgbClr val="666666"/>
                </a:solidFill>
                <a:latin typeface="Raleway"/>
              </a:rPr>
              <a:t>Ariane</a:t>
            </a:r>
            <a:r>
              <a:rPr lang="tr-TR" dirty="0">
                <a:solidFill>
                  <a:srgbClr val="666666"/>
                </a:solidFill>
                <a:latin typeface="Raleway"/>
              </a:rPr>
              <a:t> 5’te, </a:t>
            </a:r>
            <a:r>
              <a:rPr lang="tr-TR" dirty="0" err="1">
                <a:solidFill>
                  <a:srgbClr val="666666"/>
                </a:solidFill>
                <a:latin typeface="Raleway"/>
              </a:rPr>
              <a:t>Ariane</a:t>
            </a:r>
            <a:r>
              <a:rPr lang="tr-TR" dirty="0">
                <a:solidFill>
                  <a:srgbClr val="666666"/>
                </a:solidFill>
                <a:latin typeface="Raleway"/>
              </a:rPr>
              <a:t> 4 de olduğundan daha büyük olmasına yol açıyor ve böylece sayısal taşma durumu yaratıyor, o da uçuş bilgisayarının çökmesini getiriyordu. Flight 501’in destek bilgisayarı çöktü, 0.05 saniye sonra da ana bilgisayar çöktü. Çöken bilgisayarlar sonucu, roketin ana işlemcisi motorlara aşırı güç yüklenmesine yol açtı ve roket, fırlatıldıktan 40 saniye sonra, parçalandı</a:t>
            </a:r>
            <a:endParaRPr lang="tr-TR" dirty="0"/>
          </a:p>
        </p:txBody>
      </p:sp>
      <p:sp>
        <p:nvSpPr>
          <p:cNvPr id="6" name="Dikdörtgen 5"/>
          <p:cNvSpPr/>
          <p:nvPr/>
        </p:nvSpPr>
        <p:spPr>
          <a:xfrm>
            <a:off x="713232" y="4777837"/>
            <a:ext cx="11055096" cy="646331"/>
          </a:xfrm>
          <a:prstGeom prst="rect">
            <a:avLst/>
          </a:prstGeom>
        </p:spPr>
        <p:txBody>
          <a:bodyPr wrap="square">
            <a:spAutoFit/>
          </a:bodyPr>
          <a:lstStyle/>
          <a:p>
            <a:r>
              <a:rPr lang="tr-TR" dirty="0" smtClean="0">
                <a:solidFill>
                  <a:srgbClr val="666666"/>
                </a:solidFill>
                <a:latin typeface="Raleway"/>
              </a:rPr>
              <a:t>14 Mart 2019 </a:t>
            </a:r>
            <a:r>
              <a:rPr lang="tr-TR" dirty="0">
                <a:solidFill>
                  <a:srgbClr val="666666"/>
                </a:solidFill>
                <a:latin typeface="Raleway"/>
              </a:rPr>
              <a:t>— </a:t>
            </a:r>
            <a:r>
              <a:rPr lang="tr-TR" dirty="0" smtClean="0">
                <a:solidFill>
                  <a:srgbClr val="666666"/>
                </a:solidFill>
                <a:latin typeface="Raleway"/>
              </a:rPr>
              <a:t> Yakın Tarih </a:t>
            </a:r>
            <a:r>
              <a:rPr lang="tr-TR" dirty="0" err="1" smtClean="0">
                <a:solidFill>
                  <a:srgbClr val="666666"/>
                </a:solidFill>
                <a:latin typeface="Raleway"/>
              </a:rPr>
              <a:t>Boing</a:t>
            </a:r>
            <a:r>
              <a:rPr lang="tr-TR" dirty="0">
                <a:solidFill>
                  <a:srgbClr val="666666"/>
                </a:solidFill>
                <a:latin typeface="Raleway"/>
              </a:rPr>
              <a:t> </a:t>
            </a:r>
            <a:r>
              <a:rPr lang="tr-TR" dirty="0" smtClean="0">
                <a:solidFill>
                  <a:srgbClr val="666666"/>
                </a:solidFill>
                <a:latin typeface="Raleway"/>
              </a:rPr>
              <a:t>737 hatası:</a:t>
            </a:r>
            <a:r>
              <a:rPr lang="tr-TR" dirty="0" smtClean="0"/>
              <a:t> </a:t>
            </a:r>
            <a:r>
              <a:rPr lang="tr-TR" dirty="0">
                <a:solidFill>
                  <a:srgbClr val="666666"/>
                </a:solidFill>
                <a:latin typeface="Raleway"/>
              </a:rPr>
              <a:t>otomatik sistemin uçağın burnunu ısrarla yere doğru yönelttiği, pilotların ise sistem ile adeta mücadele ederek burnu yukarı çevirmeye çalıştığı belirtiliyor.</a:t>
            </a:r>
          </a:p>
        </p:txBody>
      </p:sp>
      <p:sp>
        <p:nvSpPr>
          <p:cNvPr id="7" name="Metin kutusu 6"/>
          <p:cNvSpPr txBox="1"/>
          <p:nvPr/>
        </p:nvSpPr>
        <p:spPr>
          <a:xfrm>
            <a:off x="713232" y="1690688"/>
            <a:ext cx="3374136" cy="369332"/>
          </a:xfrm>
          <a:prstGeom prst="rect">
            <a:avLst/>
          </a:prstGeom>
          <a:noFill/>
        </p:spPr>
        <p:txBody>
          <a:bodyPr wrap="square" rtlCol="0">
            <a:spAutoFit/>
          </a:bodyPr>
          <a:lstStyle/>
          <a:p>
            <a:r>
              <a:rPr lang="tr-TR" dirty="0" smtClean="0"/>
              <a:t>En büyük yazılım hataları</a:t>
            </a:r>
            <a:endParaRPr lang="tr-TR" dirty="0"/>
          </a:p>
        </p:txBody>
      </p:sp>
      <p:pic>
        <p:nvPicPr>
          <p:cNvPr id="9" name="Resi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25591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7970BF-12E6-4240-9062-AF6E4A9D750F}"/>
              </a:ext>
            </a:extLst>
          </p:cNvPr>
          <p:cNvSpPr>
            <a:spLocks noGrp="1"/>
          </p:cNvSpPr>
          <p:nvPr>
            <p:ph type="title"/>
          </p:nvPr>
        </p:nvSpPr>
        <p:spPr/>
        <p:txBody>
          <a:bodyPr>
            <a:normAutofit/>
          </a:bodyPr>
          <a:lstStyle/>
          <a:p>
            <a:r>
              <a:rPr lang="tr-TR" dirty="0" smtClean="0"/>
              <a:t>Test Nedir ?</a:t>
            </a:r>
            <a:endParaRPr lang="en-US" dirty="0"/>
          </a:p>
        </p:txBody>
      </p:sp>
      <p:sp>
        <p:nvSpPr>
          <p:cNvPr id="3" name="Metin kutusu 2"/>
          <p:cNvSpPr txBox="1"/>
          <p:nvPr/>
        </p:nvSpPr>
        <p:spPr>
          <a:xfrm>
            <a:off x="1024128" y="1506022"/>
            <a:ext cx="8071184" cy="369332"/>
          </a:xfrm>
          <a:prstGeom prst="rect">
            <a:avLst/>
          </a:prstGeom>
          <a:noFill/>
        </p:spPr>
        <p:txBody>
          <a:bodyPr wrap="none" rtlCol="0">
            <a:spAutoFit/>
          </a:bodyPr>
          <a:lstStyle/>
          <a:p>
            <a:r>
              <a:rPr lang="tr-TR" dirty="0" err="1" smtClean="0"/>
              <a:t>Actural</a:t>
            </a:r>
            <a:r>
              <a:rPr lang="tr-TR" dirty="0" smtClean="0"/>
              <a:t> </a:t>
            </a:r>
            <a:r>
              <a:rPr lang="tr-TR" dirty="0" err="1"/>
              <a:t>result</a:t>
            </a:r>
            <a:r>
              <a:rPr lang="tr-TR" dirty="0"/>
              <a:t> (oluşan), </a:t>
            </a:r>
            <a:r>
              <a:rPr lang="tr-TR" dirty="0" err="1"/>
              <a:t>expected</a:t>
            </a:r>
            <a:r>
              <a:rPr lang="tr-TR" dirty="0"/>
              <a:t> (beklenen) </a:t>
            </a:r>
            <a:r>
              <a:rPr lang="tr-TR" dirty="0" err="1" smtClean="0"/>
              <a:t>resultların</a:t>
            </a:r>
            <a:r>
              <a:rPr lang="tr-TR" dirty="0" smtClean="0"/>
              <a:t> </a:t>
            </a:r>
            <a:r>
              <a:rPr lang="tr-TR" dirty="0"/>
              <a:t>karşılaştırılasına </a:t>
            </a:r>
            <a:r>
              <a:rPr lang="tr-TR" dirty="0" err="1" smtClean="0"/>
              <a:t>testing</a:t>
            </a:r>
            <a:r>
              <a:rPr lang="tr-TR" dirty="0" smtClean="0"/>
              <a:t> denir</a:t>
            </a:r>
            <a:endParaRPr lang="tr-TR" dirty="0"/>
          </a:p>
        </p:txBody>
      </p:sp>
      <p:sp>
        <p:nvSpPr>
          <p:cNvPr id="6" name="Dikdörtgen 5"/>
          <p:cNvSpPr/>
          <p:nvPr/>
        </p:nvSpPr>
        <p:spPr>
          <a:xfrm>
            <a:off x="1024128" y="2554586"/>
            <a:ext cx="6096000" cy="923330"/>
          </a:xfrm>
          <a:prstGeom prst="rect">
            <a:avLst/>
          </a:prstGeom>
        </p:spPr>
        <p:txBody>
          <a:bodyPr>
            <a:spAutoFit/>
          </a:bodyPr>
          <a:lstStyle/>
          <a:p>
            <a:r>
              <a:rPr lang="tr-TR" dirty="0"/>
              <a:t> </a:t>
            </a:r>
            <a:r>
              <a:rPr lang="tr-TR" dirty="0" smtClean="0"/>
              <a:t> 1-Sayfanın </a:t>
            </a:r>
            <a:r>
              <a:rPr lang="tr-TR" dirty="0"/>
              <a:t>doğruluğunu kontrol ediyoruz</a:t>
            </a:r>
          </a:p>
          <a:p>
            <a:r>
              <a:rPr lang="tr-TR" dirty="0"/>
              <a:t>  </a:t>
            </a:r>
            <a:r>
              <a:rPr lang="tr-TR" dirty="0" smtClean="0"/>
              <a:t>2-Bir </a:t>
            </a:r>
            <a:r>
              <a:rPr lang="tr-TR" dirty="0"/>
              <a:t>yazılımın tamamlanmış olup olmadığını</a:t>
            </a:r>
          </a:p>
          <a:p>
            <a:r>
              <a:rPr lang="tr-TR" dirty="0"/>
              <a:t>  </a:t>
            </a:r>
            <a:r>
              <a:rPr lang="tr-TR" dirty="0" smtClean="0"/>
              <a:t>3-Yeterli kalite </a:t>
            </a:r>
            <a:r>
              <a:rPr lang="tr-TR" dirty="0"/>
              <a:t>olup olmadığını </a:t>
            </a:r>
            <a:r>
              <a:rPr lang="tr-TR" dirty="0" smtClean="0"/>
              <a:t>kontrol </a:t>
            </a:r>
            <a:r>
              <a:rPr lang="tr-TR" dirty="0"/>
              <a:t>etmek demektir.</a:t>
            </a:r>
          </a:p>
        </p:txBody>
      </p:sp>
      <p:sp>
        <p:nvSpPr>
          <p:cNvPr id="7" name="Dikdörtgen 6"/>
          <p:cNvSpPr/>
          <p:nvPr/>
        </p:nvSpPr>
        <p:spPr>
          <a:xfrm>
            <a:off x="1024128" y="2185254"/>
            <a:ext cx="2474332" cy="369332"/>
          </a:xfrm>
          <a:prstGeom prst="rect">
            <a:avLst/>
          </a:prstGeom>
        </p:spPr>
        <p:txBody>
          <a:bodyPr wrap="none">
            <a:spAutoFit/>
          </a:bodyPr>
          <a:lstStyle/>
          <a:p>
            <a:r>
              <a:rPr lang="tr-TR" dirty="0"/>
              <a:t>Software </a:t>
            </a:r>
            <a:r>
              <a:rPr lang="tr-TR" dirty="0" err="1"/>
              <a:t>testing</a:t>
            </a:r>
            <a:r>
              <a:rPr lang="tr-TR" dirty="0"/>
              <a:t> nedir ? </a:t>
            </a:r>
          </a:p>
        </p:txBody>
      </p:sp>
      <p:sp>
        <p:nvSpPr>
          <p:cNvPr id="8" name="Metin kutusu 7"/>
          <p:cNvSpPr txBox="1"/>
          <p:nvPr/>
        </p:nvSpPr>
        <p:spPr>
          <a:xfrm>
            <a:off x="1024128" y="3847248"/>
            <a:ext cx="1804468" cy="369332"/>
          </a:xfrm>
          <a:prstGeom prst="rect">
            <a:avLst/>
          </a:prstGeom>
          <a:noFill/>
        </p:spPr>
        <p:txBody>
          <a:bodyPr wrap="none" rtlCol="0">
            <a:spAutoFit/>
          </a:bodyPr>
          <a:lstStyle/>
          <a:p>
            <a:r>
              <a:rPr lang="tr-TR" dirty="0" smtClean="0"/>
              <a:t>Neler Test Edilir ?</a:t>
            </a:r>
            <a:endParaRPr lang="tr-TR" dirty="0"/>
          </a:p>
        </p:txBody>
      </p:sp>
      <p:sp>
        <p:nvSpPr>
          <p:cNvPr id="9" name="Dikdörtgen 8"/>
          <p:cNvSpPr/>
          <p:nvPr/>
        </p:nvSpPr>
        <p:spPr>
          <a:xfrm>
            <a:off x="1164658" y="4216580"/>
            <a:ext cx="8919301" cy="369332"/>
          </a:xfrm>
          <a:prstGeom prst="rect">
            <a:avLst/>
          </a:prstGeom>
        </p:spPr>
        <p:txBody>
          <a:bodyPr wrap="none">
            <a:spAutoFit/>
          </a:bodyPr>
          <a:lstStyle/>
          <a:p>
            <a:r>
              <a:rPr lang="tr-TR" dirty="0" smtClean="0"/>
              <a:t>Fonksiyonel Testler : Yazılım çalışma fonksiyonları doğru şekilde , istenen şekilde çalışıyor mu?</a:t>
            </a:r>
            <a:endParaRPr lang="tr-TR" dirty="0"/>
          </a:p>
        </p:txBody>
      </p:sp>
      <p:sp>
        <p:nvSpPr>
          <p:cNvPr id="10" name="Dikdörtgen 9"/>
          <p:cNvSpPr/>
          <p:nvPr/>
        </p:nvSpPr>
        <p:spPr>
          <a:xfrm>
            <a:off x="1164658" y="4607182"/>
            <a:ext cx="7208192" cy="369332"/>
          </a:xfrm>
          <a:prstGeom prst="rect">
            <a:avLst/>
          </a:prstGeom>
        </p:spPr>
        <p:txBody>
          <a:bodyPr wrap="none">
            <a:spAutoFit/>
          </a:bodyPr>
          <a:lstStyle/>
          <a:p>
            <a:r>
              <a:rPr lang="tr-TR" dirty="0" smtClean="0"/>
              <a:t>Fonksiyonel Olmayan Testler : Performans, güvenlik, kullanılabilirlik testleri</a:t>
            </a:r>
            <a:endParaRPr lang="tr-TR" dirty="0"/>
          </a:p>
        </p:txBody>
      </p:sp>
      <p:pic>
        <p:nvPicPr>
          <p:cNvPr id="11" name="Resim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382289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929FA-2EF2-4A5E-8DF1-E7B82E920781}"/>
              </a:ext>
            </a:extLst>
          </p:cNvPr>
          <p:cNvSpPr>
            <a:spLocks noGrp="1"/>
          </p:cNvSpPr>
          <p:nvPr>
            <p:ph type="title"/>
          </p:nvPr>
        </p:nvSpPr>
        <p:spPr/>
        <p:txBody>
          <a:bodyPr>
            <a:normAutofit/>
          </a:bodyPr>
          <a:lstStyle/>
          <a:p>
            <a:r>
              <a:rPr lang="tr-TR" dirty="0" smtClean="0"/>
              <a:t>Temel Test Süreçleri</a:t>
            </a:r>
            <a:endParaRPr lang="en-US" dirty="0"/>
          </a:p>
        </p:txBody>
      </p:sp>
      <p:pic>
        <p:nvPicPr>
          <p:cNvPr id="5" name="Resim 4"/>
          <p:cNvPicPr>
            <a:picLocks noChangeAspect="1"/>
          </p:cNvPicPr>
          <p:nvPr/>
        </p:nvPicPr>
        <p:blipFill>
          <a:blip r:embed="rId2"/>
          <a:stretch>
            <a:fillRect/>
          </a:stretch>
        </p:blipFill>
        <p:spPr>
          <a:xfrm>
            <a:off x="925639" y="1466278"/>
            <a:ext cx="6829425" cy="4638675"/>
          </a:xfrm>
          <a:prstGeom prst="rect">
            <a:avLst/>
          </a:prstGeom>
        </p:spPr>
      </p:pic>
      <p:pic>
        <p:nvPicPr>
          <p:cNvPr id="6" name="Resim 5"/>
          <p:cNvPicPr>
            <a:picLocks noChangeAspect="1"/>
          </p:cNvPicPr>
          <p:nvPr/>
        </p:nvPicPr>
        <p:blipFill>
          <a:blip r:embed="rId3"/>
          <a:stretch>
            <a:fillRect/>
          </a:stretch>
        </p:blipFill>
        <p:spPr>
          <a:xfrm>
            <a:off x="7842503" y="1561210"/>
            <a:ext cx="4227577" cy="2590800"/>
          </a:xfrm>
          <a:prstGeom prst="rect">
            <a:avLst/>
          </a:prstGeom>
        </p:spPr>
      </p:pic>
      <p:pic>
        <p:nvPicPr>
          <p:cNvPr id="7" name="Resim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230195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C6FFFD-3C7D-49B3-819E-EDCDCAB4C57D}"/>
              </a:ext>
            </a:extLst>
          </p:cNvPr>
          <p:cNvSpPr>
            <a:spLocks noGrp="1"/>
          </p:cNvSpPr>
          <p:nvPr>
            <p:ph type="title"/>
          </p:nvPr>
        </p:nvSpPr>
        <p:spPr/>
        <p:txBody>
          <a:bodyPr/>
          <a:lstStyle/>
          <a:p>
            <a:r>
              <a:rPr lang="tr-TR" dirty="0" smtClean="0"/>
              <a:t>Test Türleri ?</a:t>
            </a:r>
            <a:endParaRPr lang="en-US" dirty="0"/>
          </a:p>
        </p:txBody>
      </p:sp>
      <p:sp>
        <p:nvSpPr>
          <p:cNvPr id="3" name="Content Placeholder 2">
            <a:extLst>
              <a:ext uri="{FF2B5EF4-FFF2-40B4-BE49-F238E27FC236}">
                <a16:creationId xmlns:a16="http://schemas.microsoft.com/office/drawing/2014/main" xmlns="" id="{614567A4-830C-48BA-834D-C782B0C6677D}"/>
              </a:ext>
            </a:extLst>
          </p:cNvPr>
          <p:cNvSpPr>
            <a:spLocks noGrp="1"/>
          </p:cNvSpPr>
          <p:nvPr>
            <p:ph idx="1"/>
          </p:nvPr>
        </p:nvSpPr>
        <p:spPr/>
        <p:txBody>
          <a:bodyPr/>
          <a:lstStyle/>
          <a:p>
            <a:r>
              <a:rPr lang="tr-TR" dirty="0" smtClean="0"/>
              <a:t>UNIT Test (Birim Testi) : Yazılımcılar yapar</a:t>
            </a:r>
            <a:endParaRPr lang="en-US" dirty="0"/>
          </a:p>
          <a:p>
            <a:r>
              <a:rPr lang="tr-TR" dirty="0" smtClean="0"/>
              <a:t>Integration Test (Entegrasyon Testi ) : Sistemin bütün olarak testi. </a:t>
            </a:r>
            <a:endParaRPr lang="en-US" dirty="0"/>
          </a:p>
          <a:p>
            <a:r>
              <a:rPr lang="tr-TR" dirty="0" err="1" smtClean="0"/>
              <a:t>Regression</a:t>
            </a:r>
            <a:r>
              <a:rPr lang="tr-TR" dirty="0" smtClean="0"/>
              <a:t> Test (Regresyon testi) : </a:t>
            </a:r>
            <a:r>
              <a:rPr lang="tr-TR" dirty="0" err="1" smtClean="0"/>
              <a:t>Bug</a:t>
            </a:r>
            <a:r>
              <a:rPr lang="tr-TR" dirty="0" smtClean="0"/>
              <a:t> </a:t>
            </a:r>
            <a:r>
              <a:rPr lang="tr-TR" dirty="0" err="1" smtClean="0"/>
              <a:t>fix</a:t>
            </a:r>
            <a:r>
              <a:rPr lang="tr-TR" dirty="0" smtClean="0"/>
              <a:t> veya değişiklik sonrası test, ilgili bölüm test edilir.</a:t>
            </a:r>
            <a:endParaRPr lang="en-US" dirty="0"/>
          </a:p>
          <a:p>
            <a:pPr marL="0" indent="0">
              <a:buNone/>
            </a:pPr>
            <a:endParaRPr lang="en-US" dirty="0"/>
          </a:p>
          <a:p>
            <a:endParaRPr lang="en-US"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1560282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1673</TotalTime>
  <Words>1138</Words>
  <Application>Microsoft Office PowerPoint</Application>
  <PresentationFormat>Geniş ekran</PresentationFormat>
  <Paragraphs>121</Paragraphs>
  <Slides>17</Slides>
  <Notes>8</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17</vt:i4>
      </vt:variant>
    </vt:vector>
  </HeadingPairs>
  <TitlesOfParts>
    <vt:vector size="24" baseType="lpstr">
      <vt:lpstr>Arial</vt:lpstr>
      <vt:lpstr>Calibri</vt:lpstr>
      <vt:lpstr>Calibri Light</vt:lpstr>
      <vt:lpstr>Helvetica Neue</vt:lpstr>
      <vt:lpstr>Open Sans</vt:lpstr>
      <vt:lpstr>Raleway</vt:lpstr>
      <vt:lpstr>Office Theme</vt:lpstr>
      <vt:lpstr>Yazılım Test</vt:lpstr>
      <vt:lpstr>Testin Temelleri</vt:lpstr>
      <vt:lpstr>Test Neden Gerekli ?</vt:lpstr>
      <vt:lpstr>Test Neden Gerekli ?</vt:lpstr>
      <vt:lpstr>Test Neden Gerekli ?</vt:lpstr>
      <vt:lpstr>Test Neden Gerekli ?</vt:lpstr>
      <vt:lpstr>Test Nedir ?</vt:lpstr>
      <vt:lpstr>Temel Test Süreçleri</vt:lpstr>
      <vt:lpstr>Test Türleri ?</vt:lpstr>
      <vt:lpstr> “Web Test/QA Engineer“ nedir, ne iş yapar? ? </vt:lpstr>
      <vt:lpstr>Test Otomasyonun Faydaları</vt:lpstr>
      <vt:lpstr>Automation Test nedir ?</vt:lpstr>
      <vt:lpstr>Automation Teste ne zaman başlarız ?</vt:lpstr>
      <vt:lpstr>Manuel Testing </vt:lpstr>
      <vt:lpstr>Manuel Testing </vt:lpstr>
      <vt:lpstr>Automation Testing </vt:lpstr>
      <vt:lpstr>Automation Testin faydaları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Intro</dc:title>
  <dc:creator>Techno Study</dc:creator>
  <cp:lastModifiedBy>TechnoStudy</cp:lastModifiedBy>
  <cp:revision>56</cp:revision>
  <dcterms:created xsi:type="dcterms:W3CDTF">2019-12-09T19:32:49Z</dcterms:created>
  <dcterms:modified xsi:type="dcterms:W3CDTF">2020-08-24T16:58:47Z</dcterms:modified>
</cp:coreProperties>
</file>