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5" r:id="rId4"/>
    <p:sldId id="275" r:id="rId5"/>
    <p:sldId id="276" r:id="rId6"/>
    <p:sldId id="269" r:id="rId7"/>
    <p:sldId id="262" r:id="rId8"/>
    <p:sldId id="263" r:id="rId9"/>
    <p:sldId id="264" r:id="rId10"/>
    <p:sldId id="270" r:id="rId11"/>
    <p:sldId id="266" r:id="rId12"/>
    <p:sldId id="271"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9"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6F8"/>
    <a:srgbClr val="396AF1"/>
    <a:srgbClr val="3B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823" autoAdjust="0"/>
  </p:normalViewPr>
  <p:slideViewPr>
    <p:cSldViewPr snapToGrid="0" snapToObjects="1">
      <p:cViewPr varScale="1">
        <p:scale>
          <a:sx n="84" d="100"/>
          <a:sy n="84" d="100"/>
        </p:scale>
        <p:origin x="876" y="114"/>
      </p:cViewPr>
      <p:guideLst>
        <p:guide orient="horz" pos="2569"/>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8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GB"/>
          </a:p>
        </p:txBody>
      </p:sp>
      <p:sp>
        <p:nvSpPr>
          <p:cNvPr id="5" name="Text 1"/>
          <p:cNvSpPr/>
          <p:nvPr/>
        </p:nvSpPr>
        <p:spPr>
          <a:xfrm>
            <a:off x="5374587" y="6419162"/>
            <a:ext cx="3881224" cy="1029511"/>
          </a:xfrm>
          <a:prstGeom prst="rect">
            <a:avLst/>
          </a:prstGeom>
          <a:noFill/>
          <a:ln/>
        </p:spPr>
        <p:txBody>
          <a:bodyPr wrap="none" rtlCol="0" anchor="t"/>
          <a:lstStyle/>
          <a:p>
            <a:pPr marL="0" indent="0">
              <a:lnSpc>
                <a:spcPts val="7942"/>
              </a:lnSpc>
              <a:buNone/>
            </a:pPr>
            <a:r>
              <a:rPr lang="tr-TR" sz="7200" b="1" dirty="0">
                <a:solidFill>
                  <a:srgbClr val="3BA2FF"/>
                </a:solidFill>
                <a:latin typeface="Barlow" pitchFamily="34" charset="0"/>
                <a:ea typeface="Barlow" pitchFamily="34" charset="-122"/>
                <a:cs typeface="Barlow" pitchFamily="34" charset="-120"/>
              </a:rPr>
              <a:t>Bafra 4.0</a:t>
            </a:r>
            <a:endParaRPr lang="en-US" sz="7200" dirty="0">
              <a:solidFill>
                <a:srgbClr val="3BA2FF"/>
              </a:solidFill>
            </a:endParaRPr>
          </a:p>
        </p:txBody>
      </p:sp>
      <p:pic>
        <p:nvPicPr>
          <p:cNvPr id="12" name="Resim 11">
            <a:extLst>
              <a:ext uri="{FF2B5EF4-FFF2-40B4-BE49-F238E27FC236}">
                <a16:creationId xmlns:a16="http://schemas.microsoft.com/office/drawing/2014/main" id="{7C22938D-5981-44A7-B42C-E9259F7330A1}"/>
              </a:ext>
            </a:extLst>
          </p:cNvPr>
          <p:cNvPicPr>
            <a:picLocks noChangeAspect="1"/>
          </p:cNvPicPr>
          <p:nvPr/>
        </p:nvPicPr>
        <p:blipFill>
          <a:blip r:embed="rId4"/>
          <a:stretch>
            <a:fillRect/>
          </a:stretch>
        </p:blipFill>
        <p:spPr>
          <a:xfrm>
            <a:off x="4602649" y="988423"/>
            <a:ext cx="5425101" cy="5287321"/>
          </a:xfrm>
          <a:prstGeom prst="rect">
            <a:avLst/>
          </a:prstGeom>
        </p:spPr>
      </p:pic>
      <p:pic>
        <p:nvPicPr>
          <p:cNvPr id="6" name="Resim 5">
            <a:extLst>
              <a:ext uri="{FF2B5EF4-FFF2-40B4-BE49-F238E27FC236}">
                <a16:creationId xmlns:a16="http://schemas.microsoft.com/office/drawing/2014/main" id="{3D5634CD-A7ED-40F9-85D6-E2E47D1545DF}"/>
              </a:ext>
            </a:extLst>
          </p:cNvPr>
          <p:cNvPicPr>
            <a:picLocks noChangeAspect="1"/>
          </p:cNvPicPr>
          <p:nvPr/>
        </p:nvPicPr>
        <p:blipFill>
          <a:blip r:embed="rId5"/>
          <a:stretch>
            <a:fillRect/>
          </a:stretch>
        </p:blipFill>
        <p:spPr>
          <a:xfrm>
            <a:off x="10629974" y="6585946"/>
            <a:ext cx="2626262" cy="1725454"/>
          </a:xfrm>
          <a:prstGeom prst="rect">
            <a:avLst/>
          </a:prstGeom>
        </p:spPr>
      </p:pic>
      <p:pic>
        <p:nvPicPr>
          <p:cNvPr id="7" name="Resim 6">
            <a:extLst>
              <a:ext uri="{FF2B5EF4-FFF2-40B4-BE49-F238E27FC236}">
                <a16:creationId xmlns:a16="http://schemas.microsoft.com/office/drawing/2014/main" id="{10351CC3-0A60-4B8C-8EF7-B559E52B7B7C}"/>
              </a:ext>
            </a:extLst>
          </p:cNvPr>
          <p:cNvPicPr>
            <a:picLocks noChangeAspect="1"/>
          </p:cNvPicPr>
          <p:nvPr/>
        </p:nvPicPr>
        <p:blipFill>
          <a:blip r:embed="rId6"/>
          <a:stretch>
            <a:fillRect/>
          </a:stretch>
        </p:blipFill>
        <p:spPr>
          <a:xfrm>
            <a:off x="12672252" y="6469600"/>
            <a:ext cx="1958145" cy="1958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3FF8DCB-203C-4477-8D1E-1C06FED5C9BE}"/>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2973041C-9388-4058-B0E9-BDAB44D524F8}"/>
              </a:ext>
            </a:extLst>
          </p:cNvPr>
          <p:cNvSpPr/>
          <p:nvPr/>
        </p:nvSpPr>
        <p:spPr>
          <a:xfrm>
            <a:off x="-261259" y="222171"/>
            <a:ext cx="3895999"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B944CF39-B580-4A59-9049-21FD2AA87FFB}"/>
              </a:ext>
            </a:extLst>
          </p:cNvPr>
          <p:cNvSpPr/>
          <p:nvPr/>
        </p:nvSpPr>
        <p:spPr>
          <a:xfrm>
            <a:off x="364457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E241EDA4-D1CC-426A-ABDB-97A46E6F6F22}"/>
              </a:ext>
            </a:extLst>
          </p:cNvPr>
          <p:cNvSpPr/>
          <p:nvPr/>
        </p:nvSpPr>
        <p:spPr>
          <a:xfrm>
            <a:off x="220040" y="334823"/>
            <a:ext cx="2991790"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Sonuçlar</a:t>
            </a:r>
            <a:endParaRPr lang="en-US" sz="4604" b="1" dirty="0">
              <a:solidFill>
                <a:schemeClr val="bg1"/>
              </a:solidFill>
              <a:latin typeface="Montserrat" panose="00000500000000000000" pitchFamily="2" charset="-94"/>
            </a:endParaRPr>
          </a:p>
        </p:txBody>
      </p:sp>
      <p:graphicFrame>
        <p:nvGraphicFramePr>
          <p:cNvPr id="6" name="Tablo 15">
            <a:extLst>
              <a:ext uri="{FF2B5EF4-FFF2-40B4-BE49-F238E27FC236}">
                <a16:creationId xmlns:a16="http://schemas.microsoft.com/office/drawing/2014/main" id="{5DA10080-F1AC-486D-9321-95B42172645A}"/>
              </a:ext>
            </a:extLst>
          </p:cNvPr>
          <p:cNvGraphicFramePr>
            <a:graphicFrameLocks noGrp="1"/>
          </p:cNvGraphicFramePr>
          <p:nvPr>
            <p:extLst>
              <p:ext uri="{D42A27DB-BD31-4B8C-83A1-F6EECF244321}">
                <p14:modId xmlns:p14="http://schemas.microsoft.com/office/powerpoint/2010/main" val="2843402759"/>
              </p:ext>
            </p:extLst>
          </p:nvPr>
        </p:nvGraphicFramePr>
        <p:xfrm>
          <a:off x="1143000" y="4265471"/>
          <a:ext cx="5487720" cy="2250440"/>
        </p:xfrm>
        <a:graphic>
          <a:graphicData uri="http://schemas.openxmlformats.org/drawingml/2006/table">
            <a:tbl>
              <a:tblPr firstRow="1" bandRow="1">
                <a:tableStyleId>{5C22544A-7EE6-4342-B048-85BDC9FD1C3A}</a:tableStyleId>
              </a:tblPr>
              <a:tblGrid>
                <a:gridCol w="2743860">
                  <a:extLst>
                    <a:ext uri="{9D8B030D-6E8A-4147-A177-3AD203B41FA5}">
                      <a16:colId xmlns:a16="http://schemas.microsoft.com/office/drawing/2014/main" val="922371588"/>
                    </a:ext>
                  </a:extLst>
                </a:gridCol>
                <a:gridCol w="2743860">
                  <a:extLst>
                    <a:ext uri="{9D8B030D-6E8A-4147-A177-3AD203B41FA5}">
                      <a16:colId xmlns:a16="http://schemas.microsoft.com/office/drawing/2014/main" val="2503754198"/>
                    </a:ext>
                  </a:extLst>
                </a:gridCol>
              </a:tblGrid>
              <a:tr h="381437">
                <a:tc>
                  <a:txBody>
                    <a:bodyPr/>
                    <a:lstStyle/>
                    <a:p>
                      <a:pPr algn="ctr"/>
                      <a:r>
                        <a:rPr lang="tr-TR" sz="2000" dirty="0"/>
                        <a:t>Değerlendirme Metriği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tc>
                  <a:txBody>
                    <a:bodyPr/>
                    <a:lstStyle/>
                    <a:p>
                      <a:pPr algn="ctr"/>
                      <a:r>
                        <a:rPr lang="tr-TR" sz="2000" dirty="0"/>
                        <a:t>Skor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extLst>
                  <a:ext uri="{0D108BD9-81ED-4DB2-BD59-A6C34878D82A}">
                    <a16:rowId xmlns:a16="http://schemas.microsoft.com/office/drawing/2014/main" val="2010359889"/>
                  </a:ext>
                </a:extLst>
              </a:tr>
              <a:tr h="370840">
                <a:tc>
                  <a:txBody>
                    <a:bodyPr/>
                    <a:lstStyle/>
                    <a:p>
                      <a:pPr>
                        <a:lnSpc>
                          <a:spcPct val="107000"/>
                        </a:lnSpc>
                        <a:spcAft>
                          <a:spcPts val="800"/>
                        </a:spcAft>
                      </a:pPr>
                      <a:r>
                        <a:rPr lang="tr-TR" sz="1600" kern="100">
                          <a:effectLst/>
                          <a:latin typeface="Montserrat" panose="00000500000000000000" pitchFamily="2" charset="-94"/>
                          <a:ea typeface="Aptos"/>
                          <a:cs typeface="Times New Roman" panose="02020603050405020304" pitchFamily="18" charset="0"/>
                        </a:rPr>
                        <a:t>Accuracy</a:t>
                      </a:r>
                      <a:endParaRPr lang="tr-TR" sz="1400" kern="10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%77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3491485"/>
                  </a:ext>
                </a:extLst>
              </a:tr>
              <a:tr h="370840">
                <a:tc>
                  <a:txBody>
                    <a:bodyPr/>
                    <a:lstStyle/>
                    <a:p>
                      <a:pPr>
                        <a:lnSpc>
                          <a:spcPct val="107000"/>
                        </a:lnSpc>
                        <a:spcAft>
                          <a:spcPts val="800"/>
                        </a:spcAft>
                      </a:pPr>
                      <a:r>
                        <a:rPr lang="tr-TR" sz="1600" kern="100">
                          <a:effectLst/>
                          <a:latin typeface="Montserrat" panose="00000500000000000000" pitchFamily="2" charset="-94"/>
                          <a:ea typeface="Aptos"/>
                          <a:cs typeface="Times New Roman" panose="02020603050405020304" pitchFamily="18" charset="0"/>
                        </a:rPr>
                        <a:t>Precision</a:t>
                      </a:r>
                      <a:endParaRPr lang="tr-TR" sz="1400" kern="10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%76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1001421"/>
                  </a:ext>
                </a:extLst>
              </a:tr>
              <a:tr h="370840">
                <a:tc>
                  <a:txBody>
                    <a:bodyPr/>
                    <a:lstStyle/>
                    <a:p>
                      <a:pPr>
                        <a:lnSpc>
                          <a:spcPct val="107000"/>
                        </a:lnSpc>
                        <a:spcAft>
                          <a:spcPts val="800"/>
                        </a:spcAft>
                      </a:pPr>
                      <a:r>
                        <a:rPr lang="tr-TR" sz="1600" kern="100" dirty="0" err="1">
                          <a:effectLst/>
                          <a:latin typeface="Montserrat" panose="00000500000000000000" pitchFamily="2" charset="-94"/>
                          <a:ea typeface="Aptos"/>
                          <a:cs typeface="Times New Roman" panose="02020603050405020304" pitchFamily="18" charset="0"/>
                        </a:rPr>
                        <a:t>Recall</a:t>
                      </a:r>
                      <a:endParaRPr lang="tr-TR" sz="1400" kern="100" dirty="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%77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7922062"/>
                  </a:ext>
                </a:extLst>
              </a:tr>
              <a:tr h="370840">
                <a:tc>
                  <a:txBody>
                    <a:bodyPr/>
                    <a:lstStyle/>
                    <a:p>
                      <a:pP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F1</a:t>
                      </a:r>
                      <a:endParaRPr lang="tr-TR" sz="1400" kern="100" dirty="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%76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3224394"/>
                  </a:ext>
                </a:extLst>
              </a:tr>
              <a:tr h="370840">
                <a:tc>
                  <a:txBody>
                    <a:bodyPr/>
                    <a:lstStyle/>
                    <a:p>
                      <a:pPr>
                        <a:lnSpc>
                          <a:spcPct val="107000"/>
                        </a:lnSpc>
                        <a:spcAft>
                          <a:spcPts val="800"/>
                        </a:spcAft>
                      </a:pPr>
                      <a:r>
                        <a:rPr lang="tr-TR" sz="1600" kern="100" dirty="0" err="1">
                          <a:effectLst/>
                          <a:latin typeface="Montserrat" panose="00000500000000000000" pitchFamily="2" charset="-94"/>
                          <a:ea typeface="Aptos"/>
                          <a:cs typeface="Times New Roman" panose="02020603050405020304" pitchFamily="18" charset="0"/>
                        </a:rPr>
                        <a:t>Pearson</a:t>
                      </a:r>
                      <a:r>
                        <a:rPr lang="tr-TR" sz="1600" kern="100" dirty="0">
                          <a:effectLst/>
                          <a:latin typeface="Montserrat" panose="00000500000000000000" pitchFamily="2" charset="-94"/>
                          <a:ea typeface="Aptos"/>
                          <a:cs typeface="Times New Roman" panose="02020603050405020304" pitchFamily="18" charset="0"/>
                        </a:rPr>
                        <a:t> Kat Sayısı</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%86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805436"/>
                  </a:ext>
                </a:extLst>
              </a:tr>
            </a:tbl>
          </a:graphicData>
        </a:graphic>
      </p:graphicFrame>
      <p:graphicFrame>
        <p:nvGraphicFramePr>
          <p:cNvPr id="7" name="Tablo 15">
            <a:extLst>
              <a:ext uri="{FF2B5EF4-FFF2-40B4-BE49-F238E27FC236}">
                <a16:creationId xmlns:a16="http://schemas.microsoft.com/office/drawing/2014/main" id="{D149097F-B9FE-4DDA-9B35-CD2DCC6B85D0}"/>
              </a:ext>
            </a:extLst>
          </p:cNvPr>
          <p:cNvGraphicFramePr>
            <a:graphicFrameLocks noGrp="1"/>
          </p:cNvGraphicFramePr>
          <p:nvPr>
            <p:extLst>
              <p:ext uri="{D42A27DB-BD31-4B8C-83A1-F6EECF244321}">
                <p14:modId xmlns:p14="http://schemas.microsoft.com/office/powerpoint/2010/main" val="3685303907"/>
              </p:ext>
            </p:extLst>
          </p:nvPr>
        </p:nvGraphicFramePr>
        <p:xfrm>
          <a:off x="7999680" y="4260864"/>
          <a:ext cx="5487720" cy="1879600"/>
        </p:xfrm>
        <a:graphic>
          <a:graphicData uri="http://schemas.openxmlformats.org/drawingml/2006/table">
            <a:tbl>
              <a:tblPr firstRow="1" bandRow="1">
                <a:tableStyleId>{5C22544A-7EE6-4342-B048-85BDC9FD1C3A}</a:tableStyleId>
              </a:tblPr>
              <a:tblGrid>
                <a:gridCol w="2743860">
                  <a:extLst>
                    <a:ext uri="{9D8B030D-6E8A-4147-A177-3AD203B41FA5}">
                      <a16:colId xmlns:a16="http://schemas.microsoft.com/office/drawing/2014/main" val="922371588"/>
                    </a:ext>
                  </a:extLst>
                </a:gridCol>
                <a:gridCol w="2743860">
                  <a:extLst>
                    <a:ext uri="{9D8B030D-6E8A-4147-A177-3AD203B41FA5}">
                      <a16:colId xmlns:a16="http://schemas.microsoft.com/office/drawing/2014/main" val="2503754198"/>
                    </a:ext>
                  </a:extLst>
                </a:gridCol>
              </a:tblGrid>
              <a:tr h="381437">
                <a:tc>
                  <a:txBody>
                    <a:bodyPr/>
                    <a:lstStyle/>
                    <a:p>
                      <a:pPr algn="ctr"/>
                      <a:r>
                        <a:rPr lang="tr-TR" sz="2000" dirty="0"/>
                        <a:t>Değerlendirme Metriği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tc>
                  <a:txBody>
                    <a:bodyPr/>
                    <a:lstStyle/>
                    <a:p>
                      <a:pPr algn="ctr"/>
                      <a:r>
                        <a:rPr lang="tr-TR" sz="2000" dirty="0"/>
                        <a:t>Skor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extLst>
                  <a:ext uri="{0D108BD9-81ED-4DB2-BD59-A6C34878D82A}">
                    <a16:rowId xmlns:a16="http://schemas.microsoft.com/office/drawing/2014/main" val="2010359889"/>
                  </a:ext>
                </a:extLst>
              </a:tr>
              <a:tr h="370840">
                <a:tc>
                  <a:txBody>
                    <a:bodyPr/>
                    <a:lstStyle/>
                    <a:p>
                      <a:pPr>
                        <a:lnSpc>
                          <a:spcPct val="107000"/>
                        </a:lnSpc>
                        <a:spcAft>
                          <a:spcPts val="800"/>
                        </a:spcAft>
                      </a:pPr>
                      <a:r>
                        <a:rPr lang="tr-TR" sz="1600" kern="100">
                          <a:effectLst/>
                          <a:latin typeface="Montserrat" panose="00000500000000000000" pitchFamily="2" charset="-94"/>
                          <a:ea typeface="Aptos"/>
                          <a:cs typeface="Times New Roman" panose="02020603050405020304" pitchFamily="18" charset="0"/>
                        </a:rPr>
                        <a:t>Accuracy</a:t>
                      </a:r>
                      <a:endParaRPr lang="tr-TR" sz="1400" kern="10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%83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3491485"/>
                  </a:ext>
                </a:extLst>
              </a:tr>
              <a:tr h="370840">
                <a:tc>
                  <a:txBody>
                    <a:bodyPr/>
                    <a:lstStyle/>
                    <a:p>
                      <a:pPr>
                        <a:lnSpc>
                          <a:spcPct val="107000"/>
                        </a:lnSpc>
                        <a:spcAft>
                          <a:spcPts val="800"/>
                        </a:spcAft>
                      </a:pPr>
                      <a:r>
                        <a:rPr lang="tr-TR" sz="1600" kern="100">
                          <a:effectLst/>
                          <a:latin typeface="Montserrat" panose="00000500000000000000" pitchFamily="2" charset="-94"/>
                          <a:ea typeface="Aptos"/>
                          <a:cs typeface="Times New Roman" panose="02020603050405020304" pitchFamily="18" charset="0"/>
                        </a:rPr>
                        <a:t>Precision</a:t>
                      </a:r>
                      <a:endParaRPr lang="tr-TR" sz="1400" kern="10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%82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1001421"/>
                  </a:ext>
                </a:extLst>
              </a:tr>
              <a:tr h="370840">
                <a:tc>
                  <a:txBody>
                    <a:bodyPr/>
                    <a:lstStyle/>
                    <a:p>
                      <a:pPr>
                        <a:lnSpc>
                          <a:spcPct val="107000"/>
                        </a:lnSpc>
                        <a:spcAft>
                          <a:spcPts val="800"/>
                        </a:spcAft>
                      </a:pPr>
                      <a:r>
                        <a:rPr lang="tr-TR" sz="1600" kern="100" dirty="0" err="1">
                          <a:effectLst/>
                          <a:latin typeface="Montserrat" panose="00000500000000000000" pitchFamily="2" charset="-94"/>
                          <a:ea typeface="Aptos"/>
                          <a:cs typeface="Times New Roman" panose="02020603050405020304" pitchFamily="18" charset="0"/>
                        </a:rPr>
                        <a:t>Recall</a:t>
                      </a:r>
                      <a:endParaRPr lang="tr-TR" sz="1400" kern="100" dirty="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%83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7922062"/>
                  </a:ext>
                </a:extLst>
              </a:tr>
              <a:tr h="370840">
                <a:tc>
                  <a:txBody>
                    <a:bodyPr/>
                    <a:lstStyle/>
                    <a:p>
                      <a:pP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F1</a:t>
                      </a:r>
                      <a:endParaRPr lang="tr-TR" sz="1400" kern="100" dirty="0">
                        <a:effectLst/>
                        <a:latin typeface="Montserrat" panose="00000500000000000000" pitchFamily="2" charset="-94"/>
                        <a:ea typeface="Aptos"/>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dirty="0"/>
                        <a:t>%82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3224394"/>
                  </a:ext>
                </a:extLst>
              </a:tr>
            </a:tbl>
          </a:graphicData>
        </a:graphic>
      </p:graphicFrame>
      <p:sp>
        <p:nvSpPr>
          <p:cNvPr id="9" name="Metin kutusu 8">
            <a:extLst>
              <a:ext uri="{FF2B5EF4-FFF2-40B4-BE49-F238E27FC236}">
                <a16:creationId xmlns:a16="http://schemas.microsoft.com/office/drawing/2014/main" id="{B6B1F853-161B-4DDE-9028-FCDA943546B3}"/>
              </a:ext>
            </a:extLst>
          </p:cNvPr>
          <p:cNvSpPr txBox="1"/>
          <p:nvPr/>
        </p:nvSpPr>
        <p:spPr>
          <a:xfrm>
            <a:off x="2126640" y="3741096"/>
            <a:ext cx="3708944" cy="369332"/>
          </a:xfrm>
          <a:prstGeom prst="rect">
            <a:avLst/>
          </a:prstGeom>
          <a:noFill/>
        </p:spPr>
        <p:txBody>
          <a:bodyPr wrap="square" rtlCol="0">
            <a:spAutoFit/>
          </a:bodyPr>
          <a:lstStyle/>
          <a:p>
            <a:r>
              <a:rPr lang="tr-TR" dirty="0"/>
              <a:t>1-5 Arasında Değerlendirme Yapılırsa</a:t>
            </a:r>
          </a:p>
        </p:txBody>
      </p:sp>
      <p:sp>
        <p:nvSpPr>
          <p:cNvPr id="11" name="Metin kutusu 10">
            <a:extLst>
              <a:ext uri="{FF2B5EF4-FFF2-40B4-BE49-F238E27FC236}">
                <a16:creationId xmlns:a16="http://schemas.microsoft.com/office/drawing/2014/main" id="{87D3BC5B-D1B8-468B-8D59-EEE2B45777B0}"/>
              </a:ext>
            </a:extLst>
          </p:cNvPr>
          <p:cNvSpPr txBox="1"/>
          <p:nvPr/>
        </p:nvSpPr>
        <p:spPr>
          <a:xfrm>
            <a:off x="1372260" y="1885950"/>
            <a:ext cx="10766400" cy="1188720"/>
          </a:xfrm>
          <a:prstGeom prst="rect">
            <a:avLst/>
          </a:prstGeom>
          <a:noFill/>
        </p:spPr>
        <p:txBody>
          <a:bodyPr wrap="square" rtlCol="0">
            <a:spAutoFit/>
          </a:bodyPr>
          <a:lstStyle/>
          <a:p>
            <a:endParaRPr lang="tr-TR" dirty="0"/>
          </a:p>
        </p:txBody>
      </p:sp>
      <p:sp>
        <p:nvSpPr>
          <p:cNvPr id="12" name="Metin kutusu 11">
            <a:extLst>
              <a:ext uri="{FF2B5EF4-FFF2-40B4-BE49-F238E27FC236}">
                <a16:creationId xmlns:a16="http://schemas.microsoft.com/office/drawing/2014/main" id="{CE3D2A62-FC79-489B-BF2A-176EEDE0DA44}"/>
              </a:ext>
            </a:extLst>
          </p:cNvPr>
          <p:cNvSpPr txBox="1"/>
          <p:nvPr/>
        </p:nvSpPr>
        <p:spPr>
          <a:xfrm>
            <a:off x="3051810" y="2206460"/>
            <a:ext cx="7943850" cy="584775"/>
          </a:xfrm>
          <a:prstGeom prst="rect">
            <a:avLst/>
          </a:prstGeom>
          <a:noFill/>
        </p:spPr>
        <p:txBody>
          <a:bodyPr wrap="square" rtlCol="0">
            <a:spAutoFit/>
          </a:bodyPr>
          <a:lstStyle/>
          <a:p>
            <a:r>
              <a:rPr lang="tr-TR" sz="3200" b="1" kern="100" dirty="0">
                <a:solidFill>
                  <a:srgbClr val="0070C0"/>
                </a:solidFill>
                <a:effectLst/>
                <a:latin typeface="Montserrat" panose="00000500000000000000" pitchFamily="2" charset="-94"/>
                <a:ea typeface="Aptos"/>
                <a:cs typeface="Times New Roman" panose="02020603050405020304" pitchFamily="18" charset="0"/>
              </a:rPr>
              <a:t>K-</a:t>
            </a:r>
            <a:r>
              <a:rPr lang="tr-TR" sz="3200" b="1" kern="100" dirty="0" err="1">
                <a:solidFill>
                  <a:srgbClr val="0070C0"/>
                </a:solidFill>
                <a:effectLst/>
                <a:latin typeface="Montserrat" panose="00000500000000000000" pitchFamily="2" charset="-94"/>
                <a:ea typeface="Aptos"/>
                <a:cs typeface="Times New Roman" panose="02020603050405020304" pitchFamily="18" charset="0"/>
              </a:rPr>
              <a:t>Fold</a:t>
            </a:r>
            <a:r>
              <a:rPr lang="tr-TR" sz="3200" b="1" kern="100" dirty="0">
                <a:solidFill>
                  <a:srgbClr val="0070C0"/>
                </a:solidFill>
                <a:effectLst/>
                <a:latin typeface="Montserrat" panose="00000500000000000000" pitchFamily="2" charset="-94"/>
                <a:ea typeface="Aptos"/>
                <a:cs typeface="Times New Roman" panose="02020603050405020304" pitchFamily="18" charset="0"/>
              </a:rPr>
              <a:t> Çapraz </a:t>
            </a:r>
            <a:r>
              <a:rPr lang="tr-TR" sz="3200" b="1" kern="100" dirty="0">
                <a:solidFill>
                  <a:srgbClr val="0070C0"/>
                </a:solidFill>
                <a:latin typeface="Montserrat" panose="00000500000000000000" pitchFamily="2" charset="-94"/>
                <a:ea typeface="Aptos"/>
                <a:cs typeface="Times New Roman" panose="02020603050405020304" pitchFamily="18" charset="0"/>
              </a:rPr>
              <a:t>D</a:t>
            </a:r>
            <a:r>
              <a:rPr lang="tr-TR" sz="3200" b="1" kern="100" dirty="0">
                <a:solidFill>
                  <a:srgbClr val="0070C0"/>
                </a:solidFill>
                <a:effectLst/>
                <a:latin typeface="Montserrat" panose="00000500000000000000" pitchFamily="2" charset="-94"/>
                <a:ea typeface="Aptos"/>
                <a:cs typeface="Times New Roman" panose="02020603050405020304" pitchFamily="18" charset="0"/>
              </a:rPr>
              <a:t>oğrulama Sonuçları</a:t>
            </a:r>
            <a:endParaRPr lang="tr-TR" sz="3200" b="1" dirty="0">
              <a:solidFill>
                <a:srgbClr val="0070C0"/>
              </a:solidFill>
            </a:endParaRPr>
          </a:p>
        </p:txBody>
      </p:sp>
      <p:sp>
        <p:nvSpPr>
          <p:cNvPr id="13" name="Metin kutusu 12">
            <a:extLst>
              <a:ext uri="{FF2B5EF4-FFF2-40B4-BE49-F238E27FC236}">
                <a16:creationId xmlns:a16="http://schemas.microsoft.com/office/drawing/2014/main" id="{A8D5F21D-B8B3-4F62-97D7-3FE7142550C7}"/>
              </a:ext>
            </a:extLst>
          </p:cNvPr>
          <p:cNvSpPr txBox="1"/>
          <p:nvPr/>
        </p:nvSpPr>
        <p:spPr>
          <a:xfrm>
            <a:off x="8889068" y="3741096"/>
            <a:ext cx="3708944" cy="369332"/>
          </a:xfrm>
          <a:prstGeom prst="rect">
            <a:avLst/>
          </a:prstGeom>
          <a:noFill/>
        </p:spPr>
        <p:txBody>
          <a:bodyPr wrap="square" rtlCol="0">
            <a:spAutoFit/>
          </a:bodyPr>
          <a:lstStyle/>
          <a:p>
            <a:r>
              <a:rPr lang="tr-TR" dirty="0"/>
              <a:t>1-3 Arasında Değerlendirme Yapılırsa</a:t>
            </a:r>
          </a:p>
        </p:txBody>
      </p:sp>
    </p:spTree>
    <p:extLst>
      <p:ext uri="{BB962C8B-B14F-4D97-AF65-F5344CB8AC3E}">
        <p14:creationId xmlns:p14="http://schemas.microsoft.com/office/powerpoint/2010/main" val="240544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6BC1297-50E4-4D56-9CC5-E5A061F9A19C}"/>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27A46677-B6E6-4716-AC15-5ED8B0CC0514}"/>
              </a:ext>
            </a:extLst>
          </p:cNvPr>
          <p:cNvSpPr/>
          <p:nvPr/>
        </p:nvSpPr>
        <p:spPr>
          <a:xfrm>
            <a:off x="-261258" y="222171"/>
            <a:ext cx="6211064"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1C5AB5C7-BDDD-443B-9075-939E5E74C51A}"/>
              </a:ext>
            </a:extLst>
          </p:cNvPr>
          <p:cNvSpPr/>
          <p:nvPr/>
        </p:nvSpPr>
        <p:spPr>
          <a:xfrm>
            <a:off x="5949806"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4C746E30-969D-404C-AC83-F9A79A58CC97}"/>
              </a:ext>
            </a:extLst>
          </p:cNvPr>
          <p:cNvSpPr/>
          <p:nvPr/>
        </p:nvSpPr>
        <p:spPr>
          <a:xfrm>
            <a:off x="220040" y="334823"/>
            <a:ext cx="3341608"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Proje Yol Haritası</a:t>
            </a:r>
            <a:endParaRPr lang="en-US" sz="4604" b="1" dirty="0">
              <a:solidFill>
                <a:schemeClr val="bg1"/>
              </a:solidFill>
              <a:latin typeface="Montserrat" panose="00000500000000000000" pitchFamily="2" charset="-94"/>
            </a:endParaRPr>
          </a:p>
        </p:txBody>
      </p:sp>
      <p:grpSp>
        <p:nvGrpSpPr>
          <p:cNvPr id="8" name="Grup 7">
            <a:extLst>
              <a:ext uri="{FF2B5EF4-FFF2-40B4-BE49-F238E27FC236}">
                <a16:creationId xmlns:a16="http://schemas.microsoft.com/office/drawing/2014/main" id="{4E834A13-0966-4915-9142-7DE63B08725F}"/>
              </a:ext>
            </a:extLst>
          </p:cNvPr>
          <p:cNvGrpSpPr/>
          <p:nvPr/>
        </p:nvGrpSpPr>
        <p:grpSpPr>
          <a:xfrm>
            <a:off x="445770" y="1474471"/>
            <a:ext cx="13738860" cy="4011930"/>
            <a:chOff x="445770" y="1680210"/>
            <a:chExt cx="13738860" cy="4354830"/>
          </a:xfrm>
        </p:grpSpPr>
        <p:sp>
          <p:nvSpPr>
            <p:cNvPr id="6" name="Dikdörtgen: Köşeleri Yuvarlatılmış 5">
              <a:extLst>
                <a:ext uri="{FF2B5EF4-FFF2-40B4-BE49-F238E27FC236}">
                  <a16:creationId xmlns:a16="http://schemas.microsoft.com/office/drawing/2014/main" id="{21483956-7ECE-40E1-9F23-70AD10E5DD9E}"/>
                </a:ext>
              </a:extLst>
            </p:cNvPr>
            <p:cNvSpPr/>
            <p:nvPr/>
          </p:nvSpPr>
          <p:spPr>
            <a:xfrm>
              <a:off x="445770" y="1680210"/>
              <a:ext cx="13738860" cy="4354830"/>
            </a:xfrm>
            <a:prstGeom prst="roundRect">
              <a:avLst/>
            </a:prstGeom>
            <a:solidFill>
              <a:srgbClr val="D1B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 name="Metin kutusu 6">
              <a:extLst>
                <a:ext uri="{FF2B5EF4-FFF2-40B4-BE49-F238E27FC236}">
                  <a16:creationId xmlns:a16="http://schemas.microsoft.com/office/drawing/2014/main" id="{FC71A14F-00BD-4CA1-AF31-9619472E9C7B}"/>
                </a:ext>
              </a:extLst>
            </p:cNvPr>
            <p:cNvSpPr txBox="1"/>
            <p:nvPr/>
          </p:nvSpPr>
          <p:spPr>
            <a:xfrm>
              <a:off x="640080" y="1889147"/>
              <a:ext cx="13350240" cy="3899355"/>
            </a:xfrm>
            <a:prstGeom prst="rect">
              <a:avLst/>
            </a:prstGeom>
            <a:noFill/>
          </p:spPr>
          <p:txBody>
            <a:bodyPr wrap="square" rtlCol="0">
              <a:spAutoFit/>
            </a:bodyPr>
            <a:lstStyle/>
            <a:p>
              <a:pPr algn="ctr">
                <a:lnSpc>
                  <a:spcPct val="107000"/>
                </a:lnSpc>
                <a:spcAft>
                  <a:spcPts val="800"/>
                </a:spcAft>
              </a:pPr>
              <a:r>
                <a:rPr lang="tr-TR" b="1" kern="100" dirty="0">
                  <a:solidFill>
                    <a:schemeClr val="bg1"/>
                  </a:solidFill>
                  <a:effectLst/>
                  <a:latin typeface="Montserrat" panose="00000500000000000000" pitchFamily="2" charset="-94"/>
                  <a:ea typeface="Aptos"/>
                  <a:cs typeface="Times New Roman" panose="02020603050405020304" pitchFamily="18" charset="0"/>
                </a:rPr>
                <a:t>Gelecek Geliştirmeler</a:t>
              </a:r>
              <a:endParaRPr lang="tr-TR" kern="100" dirty="0">
                <a:solidFill>
                  <a:schemeClr val="bg1"/>
                </a:solidFill>
                <a:effectLst/>
                <a:latin typeface="Montserrat" panose="00000500000000000000" pitchFamily="2" charset="-94"/>
                <a:ea typeface="Aptos"/>
                <a:cs typeface="Times New Roman" panose="02020603050405020304" pitchFamily="18" charset="0"/>
              </a:endParaRPr>
            </a:p>
            <a:p>
              <a:pPr algn="just">
                <a:lnSpc>
                  <a:spcPct val="107000"/>
                </a:lnSpc>
                <a:spcAft>
                  <a:spcPts val="800"/>
                </a:spcAft>
              </a:pPr>
              <a:r>
                <a:rPr lang="tr-TR" sz="1500" kern="100" dirty="0">
                  <a:solidFill>
                    <a:schemeClr val="bg1"/>
                  </a:solidFill>
                  <a:effectLst/>
                  <a:latin typeface="Montserrat" panose="00000500000000000000" pitchFamily="2" charset="-94"/>
                  <a:ea typeface="Aptos"/>
                  <a:cs typeface="Times New Roman" panose="02020603050405020304" pitchFamily="18" charset="0"/>
                </a:rPr>
                <a:t>Bu projenin gelecekteki gelişimi için birçok potansiyel alan bulunmaktadır:</a:t>
              </a:r>
            </a:p>
            <a:p>
              <a:pPr marL="342900" lvl="0" indent="-342900" algn="just">
                <a:lnSpc>
                  <a:spcPct val="107000"/>
                </a:lnSpc>
                <a:spcAft>
                  <a:spcPts val="800"/>
                </a:spcAft>
                <a:buFont typeface="+mj-lt"/>
                <a:buAutoNum type="arabicPeriod"/>
                <a:tabLst>
                  <a:tab pos="457200" algn="l"/>
                </a:tabLst>
              </a:pPr>
              <a:r>
                <a:rPr lang="tr-TR" sz="1500" b="1" kern="100" dirty="0">
                  <a:solidFill>
                    <a:schemeClr val="bg1"/>
                  </a:solidFill>
                  <a:effectLst/>
                  <a:latin typeface="Montserrat" panose="00000500000000000000" pitchFamily="2" charset="-94"/>
                  <a:ea typeface="Aptos"/>
                  <a:cs typeface="Times New Roman" panose="02020603050405020304" pitchFamily="18" charset="0"/>
                </a:rPr>
                <a:t>Çoklu dil desteği:</a:t>
              </a:r>
              <a:r>
                <a:rPr lang="tr-TR" sz="1500" kern="100" dirty="0">
                  <a:solidFill>
                    <a:schemeClr val="bg1"/>
                  </a:solidFill>
                  <a:effectLst/>
                  <a:latin typeface="Montserrat" panose="00000500000000000000" pitchFamily="2" charset="-94"/>
                  <a:ea typeface="Aptos"/>
                  <a:cs typeface="Times New Roman" panose="02020603050405020304" pitchFamily="18" charset="0"/>
                </a:rPr>
                <a:t> Modelin farklı dillerde çalışabilecek şekilde genişletilmesi.</a:t>
              </a:r>
            </a:p>
            <a:p>
              <a:pPr marL="342900" lvl="0" indent="-342900" algn="just">
                <a:lnSpc>
                  <a:spcPct val="107000"/>
                </a:lnSpc>
                <a:spcAft>
                  <a:spcPts val="800"/>
                </a:spcAft>
                <a:buFont typeface="+mj-lt"/>
                <a:buAutoNum type="arabicPeriod"/>
                <a:tabLst>
                  <a:tab pos="457200" algn="l"/>
                </a:tabLst>
              </a:pPr>
              <a:r>
                <a:rPr lang="tr-TR" sz="1500" b="1" kern="100" dirty="0">
                  <a:solidFill>
                    <a:schemeClr val="bg1"/>
                  </a:solidFill>
                  <a:effectLst/>
                  <a:latin typeface="Montserrat" panose="00000500000000000000" pitchFamily="2" charset="-94"/>
                  <a:ea typeface="Aptos"/>
                  <a:cs typeface="Times New Roman" panose="02020603050405020304" pitchFamily="18" charset="0"/>
                </a:rPr>
                <a:t>Duygu yoğunluğu analizi:</a:t>
              </a:r>
              <a:r>
                <a:rPr lang="tr-TR" sz="1500" kern="100" dirty="0">
                  <a:solidFill>
                    <a:schemeClr val="bg1"/>
                  </a:solidFill>
                  <a:effectLst/>
                  <a:latin typeface="Montserrat" panose="00000500000000000000" pitchFamily="2" charset="-94"/>
                  <a:ea typeface="Aptos"/>
                  <a:cs typeface="Times New Roman" panose="02020603050405020304" pitchFamily="18" charset="0"/>
                </a:rPr>
                <a:t> Sadece duygunun yönünü değil, aynı zamanda yoğunluğunu da ölçebilen bir sistem geliştirilmesi.</a:t>
              </a:r>
            </a:p>
            <a:p>
              <a:pPr marL="342900" lvl="0" indent="-342900" algn="just">
                <a:lnSpc>
                  <a:spcPct val="107000"/>
                </a:lnSpc>
                <a:spcAft>
                  <a:spcPts val="800"/>
                </a:spcAft>
                <a:buFont typeface="+mj-lt"/>
                <a:buAutoNum type="arabicPeriod"/>
                <a:tabLst>
                  <a:tab pos="457200" algn="l"/>
                </a:tabLst>
              </a:pPr>
              <a:r>
                <a:rPr lang="tr-TR" sz="1500" b="1" kern="100" dirty="0">
                  <a:solidFill>
                    <a:schemeClr val="bg1"/>
                  </a:solidFill>
                  <a:effectLst/>
                  <a:latin typeface="Montserrat" panose="00000500000000000000" pitchFamily="2" charset="-94"/>
                  <a:ea typeface="Aptos"/>
                  <a:cs typeface="Times New Roman" panose="02020603050405020304" pitchFamily="18" charset="0"/>
                </a:rPr>
                <a:t>Zamansal analiz:</a:t>
              </a:r>
              <a:r>
                <a:rPr lang="tr-TR" sz="1500" kern="100" dirty="0">
                  <a:solidFill>
                    <a:schemeClr val="bg1"/>
                  </a:solidFill>
                  <a:effectLst/>
                  <a:latin typeface="Montserrat" panose="00000500000000000000" pitchFamily="2" charset="-94"/>
                  <a:ea typeface="Aptos"/>
                  <a:cs typeface="Times New Roman" panose="02020603050405020304" pitchFamily="18" charset="0"/>
                </a:rPr>
                <a:t> Firmalara yönelik duyguların zaman içindeki değişimini izleyebilen bir sistem oluşturulması.</a:t>
              </a:r>
            </a:p>
            <a:p>
              <a:pPr marL="342900" lvl="0" indent="-342900" algn="just">
                <a:lnSpc>
                  <a:spcPct val="107000"/>
                </a:lnSpc>
                <a:spcAft>
                  <a:spcPts val="800"/>
                </a:spcAft>
                <a:buFont typeface="+mj-lt"/>
                <a:buAutoNum type="arabicPeriod"/>
                <a:tabLst>
                  <a:tab pos="457200" algn="l"/>
                </a:tabLst>
              </a:pPr>
              <a:r>
                <a:rPr lang="tr-TR" sz="1500" b="1" kern="100" dirty="0">
                  <a:solidFill>
                    <a:schemeClr val="bg1"/>
                  </a:solidFill>
                  <a:effectLst/>
                  <a:latin typeface="Montserrat" panose="00000500000000000000" pitchFamily="2" charset="-94"/>
                  <a:ea typeface="Aptos"/>
                  <a:cs typeface="Times New Roman" panose="02020603050405020304" pitchFamily="18" charset="0"/>
                </a:rPr>
                <a:t>Daha Karmaşık Varlık Tanıma:</a:t>
              </a:r>
              <a:r>
                <a:rPr lang="tr-TR" sz="1500" kern="100" dirty="0">
                  <a:solidFill>
                    <a:schemeClr val="bg1"/>
                  </a:solidFill>
                  <a:effectLst/>
                  <a:latin typeface="Montserrat" panose="00000500000000000000" pitchFamily="2" charset="-94"/>
                  <a:ea typeface="Aptos"/>
                  <a:cs typeface="Times New Roman" panose="02020603050405020304" pitchFamily="18" charset="0"/>
                </a:rPr>
                <a:t> Şu anki model, sadece belirli türdeki varlıkları tanımlayabiliyor. Modelin daha çeşitli ve karmaşık varlıkları tanıyacak şekilde geliştirilmesi (örneğin, kişi adları, </a:t>
              </a:r>
              <a:r>
                <a:rPr lang="tr-TR" sz="1500" kern="100" dirty="0" err="1">
                  <a:solidFill>
                    <a:schemeClr val="bg1"/>
                  </a:solidFill>
                  <a:effectLst/>
                  <a:latin typeface="Montserrat" panose="00000500000000000000" pitchFamily="2" charset="-94"/>
                  <a:ea typeface="Aptos"/>
                  <a:cs typeface="Times New Roman" panose="02020603050405020304" pitchFamily="18" charset="0"/>
                </a:rPr>
                <a:t>lokasyonlar</a:t>
              </a:r>
              <a:r>
                <a:rPr lang="tr-TR" sz="1500" kern="100" dirty="0">
                  <a:solidFill>
                    <a:schemeClr val="bg1"/>
                  </a:solidFill>
                  <a:effectLst/>
                  <a:latin typeface="Montserrat" panose="00000500000000000000" pitchFamily="2" charset="-94"/>
                  <a:ea typeface="Aptos"/>
                  <a:cs typeface="Times New Roman" panose="02020603050405020304" pitchFamily="18" charset="0"/>
                </a:rPr>
                <a:t>, ürün adları vb.).</a:t>
              </a:r>
            </a:p>
            <a:p>
              <a:pPr marL="342900" lvl="0" indent="-342900" algn="just">
                <a:lnSpc>
                  <a:spcPct val="107000"/>
                </a:lnSpc>
                <a:spcAft>
                  <a:spcPts val="800"/>
                </a:spcAft>
                <a:buFont typeface="+mj-lt"/>
                <a:buAutoNum type="arabicPeriod"/>
                <a:tabLst>
                  <a:tab pos="457200" algn="l"/>
                </a:tabLst>
              </a:pPr>
              <a:r>
                <a:rPr lang="tr-TR" sz="1500" b="1" kern="100" dirty="0">
                  <a:solidFill>
                    <a:schemeClr val="bg1"/>
                  </a:solidFill>
                  <a:effectLst/>
                  <a:latin typeface="Montserrat" panose="00000500000000000000" pitchFamily="2" charset="-94"/>
                  <a:ea typeface="Aptos"/>
                  <a:cs typeface="Times New Roman" panose="02020603050405020304" pitchFamily="18" charset="0"/>
                </a:rPr>
                <a:t>Sektörler için spesifik ince ayar:</a:t>
              </a:r>
              <a:r>
                <a:rPr lang="tr-TR" sz="1500" kern="100" dirty="0">
                  <a:solidFill>
                    <a:schemeClr val="bg1"/>
                  </a:solidFill>
                  <a:effectLst/>
                  <a:latin typeface="Montserrat" panose="00000500000000000000" pitchFamily="2" charset="-94"/>
                  <a:ea typeface="Aptos"/>
                  <a:cs typeface="Times New Roman" panose="02020603050405020304" pitchFamily="18" charset="0"/>
                </a:rPr>
                <a:t> Modelin belirli sektörler (örneğin, teknoloji, sağlık, perakende) için özelleştirilmesi.</a:t>
              </a:r>
            </a:p>
            <a:p>
              <a:pPr marL="342900" lvl="0" indent="-342900" algn="just">
                <a:lnSpc>
                  <a:spcPct val="107000"/>
                </a:lnSpc>
                <a:spcAft>
                  <a:spcPts val="800"/>
                </a:spcAft>
                <a:buFont typeface="+mj-lt"/>
                <a:buAutoNum type="arabicPeriod"/>
                <a:tabLst>
                  <a:tab pos="457200" algn="l"/>
                </a:tabLst>
              </a:pPr>
              <a:r>
                <a:rPr lang="tr-TR" sz="1500" b="1" kern="100" dirty="0" err="1">
                  <a:solidFill>
                    <a:schemeClr val="bg1"/>
                  </a:solidFill>
                  <a:effectLst/>
                  <a:latin typeface="Montserrat" panose="00000500000000000000" pitchFamily="2" charset="-94"/>
                  <a:ea typeface="Aptos"/>
                  <a:cs typeface="Times New Roman" panose="02020603050405020304" pitchFamily="18" charset="0"/>
                </a:rPr>
                <a:t>Multimodal</a:t>
              </a:r>
              <a:r>
                <a:rPr lang="tr-TR" sz="1500" b="1" kern="100" dirty="0">
                  <a:solidFill>
                    <a:schemeClr val="bg1"/>
                  </a:solidFill>
                  <a:effectLst/>
                  <a:latin typeface="Montserrat" panose="00000500000000000000" pitchFamily="2" charset="-94"/>
                  <a:ea typeface="Aptos"/>
                  <a:cs typeface="Times New Roman" panose="02020603050405020304" pitchFamily="18" charset="0"/>
                </a:rPr>
                <a:t> analiz</a:t>
              </a:r>
              <a:r>
                <a:rPr lang="tr-TR" sz="1500" kern="100" dirty="0">
                  <a:solidFill>
                    <a:schemeClr val="bg1"/>
                  </a:solidFill>
                  <a:effectLst/>
                  <a:latin typeface="Montserrat" panose="00000500000000000000" pitchFamily="2" charset="-94"/>
                  <a:ea typeface="Aptos"/>
                  <a:cs typeface="Times New Roman" panose="02020603050405020304" pitchFamily="18" charset="0"/>
                </a:rPr>
                <a:t>: Metin dışında görsel ve ses verilerini de analiz edebilen bir sistem geliştirilmesi.</a:t>
              </a:r>
            </a:p>
            <a:p>
              <a:pPr marL="342900" lvl="0" indent="-342900" algn="just">
                <a:lnSpc>
                  <a:spcPct val="107000"/>
                </a:lnSpc>
                <a:spcAft>
                  <a:spcPts val="800"/>
                </a:spcAft>
                <a:buFont typeface="+mj-lt"/>
                <a:buAutoNum type="arabicPeriod"/>
                <a:tabLst>
                  <a:tab pos="457200" algn="l"/>
                </a:tabLst>
              </a:pPr>
              <a:r>
                <a:rPr lang="tr-TR" sz="1500" b="1" kern="100" dirty="0">
                  <a:solidFill>
                    <a:schemeClr val="bg1"/>
                  </a:solidFill>
                  <a:effectLst/>
                  <a:latin typeface="Montserrat" panose="00000500000000000000" pitchFamily="2" charset="-94"/>
                  <a:ea typeface="Aptos"/>
                  <a:cs typeface="Times New Roman" panose="02020603050405020304" pitchFamily="18" charset="0"/>
                </a:rPr>
                <a:t>Daha Karmaşık Varlık Tanıma:</a:t>
              </a:r>
              <a:r>
                <a:rPr lang="tr-TR" sz="1500" kern="100" dirty="0">
                  <a:solidFill>
                    <a:schemeClr val="bg1"/>
                  </a:solidFill>
                  <a:effectLst/>
                  <a:latin typeface="Montserrat" panose="00000500000000000000" pitchFamily="2" charset="-94"/>
                  <a:ea typeface="Aptos"/>
                  <a:cs typeface="Times New Roman" panose="02020603050405020304" pitchFamily="18" charset="0"/>
                </a:rPr>
                <a:t> Şu anki model, sadece belirli türdeki varlıkları tanımlayabiliyor. Modelin daha çeşitli ve karmaşık varlıkları tanıyacak şekilde geliştirilmesi (örneğin, kişi adları, </a:t>
              </a:r>
              <a:r>
                <a:rPr lang="tr-TR" sz="1500" kern="100" dirty="0" err="1">
                  <a:solidFill>
                    <a:schemeClr val="bg1"/>
                  </a:solidFill>
                  <a:effectLst/>
                  <a:latin typeface="Montserrat" panose="00000500000000000000" pitchFamily="2" charset="-94"/>
                  <a:ea typeface="Aptos"/>
                  <a:cs typeface="Times New Roman" panose="02020603050405020304" pitchFamily="18" charset="0"/>
                </a:rPr>
                <a:t>lokasyonlar</a:t>
              </a:r>
              <a:r>
                <a:rPr lang="tr-TR" sz="1500" kern="100" dirty="0">
                  <a:solidFill>
                    <a:schemeClr val="bg1"/>
                  </a:solidFill>
                  <a:effectLst/>
                  <a:latin typeface="Montserrat" panose="00000500000000000000" pitchFamily="2" charset="-94"/>
                  <a:ea typeface="Aptos"/>
                  <a:cs typeface="Times New Roman" panose="02020603050405020304" pitchFamily="18" charset="0"/>
                </a:rPr>
                <a:t>, ürün adları vb.).</a:t>
              </a:r>
            </a:p>
          </p:txBody>
        </p:sp>
      </p:grpSp>
      <p:grpSp>
        <p:nvGrpSpPr>
          <p:cNvPr id="11" name="Grup 10">
            <a:extLst>
              <a:ext uri="{FF2B5EF4-FFF2-40B4-BE49-F238E27FC236}">
                <a16:creationId xmlns:a16="http://schemas.microsoft.com/office/drawing/2014/main" id="{3E6C27A0-CE53-4758-A23E-CEF562285401}"/>
              </a:ext>
            </a:extLst>
          </p:cNvPr>
          <p:cNvGrpSpPr/>
          <p:nvPr/>
        </p:nvGrpSpPr>
        <p:grpSpPr>
          <a:xfrm>
            <a:off x="445770" y="5737860"/>
            <a:ext cx="13738860" cy="2225497"/>
            <a:chOff x="445770" y="5577840"/>
            <a:chExt cx="13738860" cy="2309865"/>
          </a:xfrm>
        </p:grpSpPr>
        <p:sp>
          <p:nvSpPr>
            <p:cNvPr id="9" name="Dikdörtgen: Köşeleri Yuvarlatılmış 8">
              <a:extLst>
                <a:ext uri="{FF2B5EF4-FFF2-40B4-BE49-F238E27FC236}">
                  <a16:creationId xmlns:a16="http://schemas.microsoft.com/office/drawing/2014/main" id="{9983E9D7-DCBF-4A96-B9FE-045306583617}"/>
                </a:ext>
              </a:extLst>
            </p:cNvPr>
            <p:cNvSpPr/>
            <p:nvPr/>
          </p:nvSpPr>
          <p:spPr>
            <a:xfrm>
              <a:off x="445770" y="5577840"/>
              <a:ext cx="13738860" cy="230986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Metin kutusu 9">
              <a:extLst>
                <a:ext uri="{FF2B5EF4-FFF2-40B4-BE49-F238E27FC236}">
                  <a16:creationId xmlns:a16="http://schemas.microsoft.com/office/drawing/2014/main" id="{DD54CAE3-68C7-4CAC-AD2E-8C7877FE2EFA}"/>
                </a:ext>
              </a:extLst>
            </p:cNvPr>
            <p:cNvSpPr txBox="1"/>
            <p:nvPr/>
          </p:nvSpPr>
          <p:spPr>
            <a:xfrm>
              <a:off x="640080" y="5772150"/>
              <a:ext cx="13350240" cy="1917192"/>
            </a:xfrm>
            <a:prstGeom prst="rect">
              <a:avLst/>
            </a:prstGeom>
            <a:noFill/>
          </p:spPr>
          <p:txBody>
            <a:bodyPr wrap="square" rtlCol="0">
              <a:spAutoFit/>
            </a:bodyPr>
            <a:lstStyle/>
            <a:p>
              <a:pPr algn="ctr">
                <a:lnSpc>
                  <a:spcPct val="107000"/>
                </a:lnSpc>
                <a:spcAft>
                  <a:spcPts val="800"/>
                </a:spcAft>
              </a:pPr>
              <a:r>
                <a:rPr lang="tr-TR" b="1" kern="100" dirty="0">
                  <a:solidFill>
                    <a:schemeClr val="bg1"/>
                  </a:solidFill>
                  <a:effectLst/>
                  <a:latin typeface="Montserrat" panose="00000500000000000000" pitchFamily="2" charset="-94"/>
                  <a:ea typeface="Aptos"/>
                  <a:cs typeface="Times New Roman" panose="02020603050405020304" pitchFamily="18" charset="0"/>
                </a:rPr>
                <a:t>Olası Araştırma Konuları</a:t>
              </a:r>
              <a:endParaRPr lang="tr-TR" kern="100" dirty="0">
                <a:solidFill>
                  <a:schemeClr val="bg1"/>
                </a:solidFill>
                <a:effectLst/>
                <a:latin typeface="Montserrat" panose="00000500000000000000" pitchFamily="2" charset="-94"/>
                <a:ea typeface="Aptos"/>
                <a:cs typeface="Times New Roman" panose="02020603050405020304" pitchFamily="18" charset="0"/>
              </a:endParaRPr>
            </a:p>
            <a:p>
              <a:pPr marL="342900" lvl="0" indent="-342900" algn="just">
                <a:lnSpc>
                  <a:spcPct val="107000"/>
                </a:lnSpc>
                <a:spcAft>
                  <a:spcPts val="800"/>
                </a:spcAft>
                <a:buFont typeface="+mj-lt"/>
                <a:buAutoNum type="arabicPeriod"/>
              </a:pPr>
              <a:r>
                <a:rPr lang="tr-TR" sz="1500" b="1" kern="0" dirty="0">
                  <a:solidFill>
                    <a:schemeClr val="bg1"/>
                  </a:solidFill>
                  <a:effectLst/>
                  <a:latin typeface="Montserrat" panose="00000500000000000000" pitchFamily="2" charset="-94"/>
                  <a:ea typeface="Times New Roman" panose="02020603050405020304" pitchFamily="18" charset="0"/>
                  <a:cs typeface="Times New Roman" panose="02020603050405020304" pitchFamily="18" charset="0"/>
                </a:rPr>
                <a:t>Duygu Analizi ile Tahmin Modelleri:</a:t>
              </a:r>
              <a:r>
                <a:rPr lang="tr-TR" sz="1500" kern="0" dirty="0">
                  <a:solidFill>
                    <a:schemeClr val="bg1"/>
                  </a:solidFill>
                  <a:effectLst/>
                  <a:latin typeface="Montserrat" panose="00000500000000000000" pitchFamily="2" charset="-94"/>
                  <a:ea typeface="Times New Roman" panose="02020603050405020304" pitchFamily="18" charset="0"/>
                  <a:cs typeface="Times New Roman" panose="02020603050405020304" pitchFamily="18" charset="0"/>
                </a:rPr>
                <a:t> Varlık bazlı duygu analizinin finansal tahmin modelleri veya pazarlama stratejileri üzerindeki etkisinin araştırılması.</a:t>
              </a:r>
              <a:endParaRPr lang="tr-TR" sz="1500" kern="100" dirty="0">
                <a:solidFill>
                  <a:schemeClr val="bg1"/>
                </a:solidFill>
                <a:effectLst/>
                <a:latin typeface="Montserrat" panose="00000500000000000000" pitchFamily="2" charset="-94"/>
                <a:ea typeface="Aptos"/>
                <a:cs typeface="Times New Roman" panose="02020603050405020304" pitchFamily="18" charset="0"/>
              </a:endParaRPr>
            </a:p>
            <a:p>
              <a:pPr marL="342900" lvl="0" indent="-342900" algn="just">
                <a:lnSpc>
                  <a:spcPct val="107000"/>
                </a:lnSpc>
                <a:spcAft>
                  <a:spcPts val="800"/>
                </a:spcAft>
                <a:buFont typeface="+mj-lt"/>
                <a:buAutoNum type="arabicPeriod"/>
              </a:pPr>
              <a:r>
                <a:rPr lang="tr-TR" sz="1500" b="1" kern="0" dirty="0">
                  <a:solidFill>
                    <a:schemeClr val="bg1"/>
                  </a:solidFill>
                  <a:effectLst/>
                  <a:latin typeface="Montserrat" panose="00000500000000000000" pitchFamily="2" charset="-94"/>
                  <a:ea typeface="Times New Roman" panose="02020603050405020304" pitchFamily="18" charset="0"/>
                  <a:cs typeface="Times New Roman" panose="02020603050405020304" pitchFamily="18" charset="0"/>
                </a:rPr>
                <a:t>Duygu Analizinin Sosyal Medya Üzerindeki Etkisi:</a:t>
              </a:r>
              <a:r>
                <a:rPr lang="tr-TR" sz="1500" kern="0" dirty="0">
                  <a:solidFill>
                    <a:schemeClr val="bg1"/>
                  </a:solidFill>
                  <a:effectLst/>
                  <a:latin typeface="Montserrat" panose="00000500000000000000" pitchFamily="2" charset="-94"/>
                  <a:ea typeface="Times New Roman" panose="02020603050405020304" pitchFamily="18" charset="0"/>
                  <a:cs typeface="Times New Roman" panose="02020603050405020304" pitchFamily="18" charset="0"/>
                </a:rPr>
                <a:t> Sosyal medyada varlık bazlı duygu analizinin marka yönetimi ve kriz yönetimi üzerindeki rolünün incelenmesi.</a:t>
              </a:r>
              <a:endParaRPr lang="tr-TR" sz="1500" kern="100" dirty="0">
                <a:solidFill>
                  <a:schemeClr val="bg1"/>
                </a:solidFill>
                <a:effectLst/>
                <a:latin typeface="Montserrat" panose="00000500000000000000" pitchFamily="2" charset="-94"/>
                <a:ea typeface="Aptos"/>
                <a:cs typeface="Times New Roman" panose="02020603050405020304" pitchFamily="18" charset="0"/>
              </a:endParaRPr>
            </a:p>
            <a:p>
              <a:pPr marL="342900" lvl="0" indent="-342900" algn="just">
                <a:lnSpc>
                  <a:spcPct val="107000"/>
                </a:lnSpc>
                <a:spcAft>
                  <a:spcPts val="800"/>
                </a:spcAft>
                <a:buFont typeface="+mj-lt"/>
                <a:buAutoNum type="arabicPeriod"/>
              </a:pPr>
              <a:r>
                <a:rPr lang="tr-TR" sz="1500" b="1" kern="0" dirty="0">
                  <a:solidFill>
                    <a:schemeClr val="bg1"/>
                  </a:solidFill>
                  <a:effectLst/>
                  <a:latin typeface="Montserrat" panose="00000500000000000000" pitchFamily="2" charset="-94"/>
                  <a:ea typeface="Times New Roman" panose="02020603050405020304" pitchFamily="18" charset="0"/>
                  <a:cs typeface="Times New Roman" panose="02020603050405020304" pitchFamily="18" charset="0"/>
                </a:rPr>
                <a:t>Kültürel ve Dilsel Farklılıkların Etkisi:</a:t>
              </a:r>
              <a:r>
                <a:rPr lang="tr-TR" sz="1500" kern="0" dirty="0">
                  <a:solidFill>
                    <a:schemeClr val="bg1"/>
                  </a:solidFill>
                  <a:effectLst/>
                  <a:latin typeface="Montserrat" panose="00000500000000000000" pitchFamily="2" charset="-94"/>
                  <a:ea typeface="Times New Roman" panose="02020603050405020304" pitchFamily="18" charset="0"/>
                  <a:cs typeface="Times New Roman" panose="02020603050405020304" pitchFamily="18" charset="0"/>
                </a:rPr>
                <a:t> Farklı kültür ve dillerdeki metinlerde duygu analizinin nasıl farklılık gösterdiğinin incelenmesi.</a:t>
              </a:r>
              <a:endParaRPr lang="tr-TR" sz="1500" kern="100" dirty="0">
                <a:solidFill>
                  <a:schemeClr val="bg1"/>
                </a:solidFill>
                <a:effectLst/>
                <a:latin typeface="Montserrat" panose="00000500000000000000" pitchFamily="2" charset="-94"/>
                <a:ea typeface="Aptos"/>
                <a:cs typeface="Times New Roman" panose="02020603050405020304" pitchFamily="18" charset="0"/>
              </a:endParaRPr>
            </a:p>
          </p:txBody>
        </p:sp>
      </p:grpSp>
    </p:spTree>
    <p:extLst>
      <p:ext uri="{BB962C8B-B14F-4D97-AF65-F5344CB8AC3E}">
        <p14:creationId xmlns:p14="http://schemas.microsoft.com/office/powerpoint/2010/main" val="124423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715D7C7-959F-4A30-9417-6485686A5C5F}"/>
              </a:ext>
            </a:extLst>
          </p:cNvPr>
          <p:cNvPicPr>
            <a:picLocks noChangeAspect="1"/>
          </p:cNvPicPr>
          <p:nvPr/>
        </p:nvPicPr>
        <p:blipFill>
          <a:blip r:embed="rId4"/>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02462B6C-C6CE-4AFD-A3D6-40DDA1B19252}"/>
              </a:ext>
            </a:extLst>
          </p:cNvPr>
          <p:cNvSpPr/>
          <p:nvPr/>
        </p:nvSpPr>
        <p:spPr>
          <a:xfrm>
            <a:off x="-261259" y="222171"/>
            <a:ext cx="4833259"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1024B796-51D3-46B3-9B80-4E044FD78A23}"/>
              </a:ext>
            </a:extLst>
          </p:cNvPr>
          <p:cNvSpPr/>
          <p:nvPr/>
        </p:nvSpPr>
        <p:spPr>
          <a:xfrm>
            <a:off x="458183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C313DA86-0AB6-4CBB-A7E8-391BFC206F6B}"/>
              </a:ext>
            </a:extLst>
          </p:cNvPr>
          <p:cNvSpPr/>
          <p:nvPr/>
        </p:nvSpPr>
        <p:spPr>
          <a:xfrm>
            <a:off x="220040" y="334823"/>
            <a:ext cx="3997630"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Demo Video</a:t>
            </a:r>
            <a:endParaRPr lang="en-US" sz="4604" b="1" dirty="0">
              <a:solidFill>
                <a:schemeClr val="bg1"/>
              </a:solidFill>
              <a:latin typeface="Montserrat" panose="00000500000000000000" pitchFamily="2" charset="-94"/>
            </a:endParaRPr>
          </a:p>
        </p:txBody>
      </p:sp>
      <p:pic>
        <p:nvPicPr>
          <p:cNvPr id="6" name="Demo">
            <a:hlinkClick r:id="" action="ppaction://media"/>
            <a:extLst>
              <a:ext uri="{FF2B5EF4-FFF2-40B4-BE49-F238E27FC236}">
                <a16:creationId xmlns:a16="http://schemas.microsoft.com/office/drawing/2014/main" id="{BA24F013-2260-4916-B6A0-35C5B27E42E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002155" y="1512690"/>
            <a:ext cx="10626090" cy="5977176"/>
          </a:xfrm>
          <a:prstGeom prst="rect">
            <a:avLst/>
          </a:prstGeom>
        </p:spPr>
      </p:pic>
    </p:spTree>
    <p:extLst>
      <p:ext uri="{BB962C8B-B14F-4D97-AF65-F5344CB8AC3E}">
        <p14:creationId xmlns:p14="http://schemas.microsoft.com/office/powerpoint/2010/main" val="280792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06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446E6E8-CF1E-4CD5-B85D-82FF9E5D8D8F}"/>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0D3D367F-B470-42E3-9D3D-5A47E983659F}"/>
              </a:ext>
            </a:extLst>
          </p:cNvPr>
          <p:cNvSpPr/>
          <p:nvPr/>
        </p:nvSpPr>
        <p:spPr>
          <a:xfrm>
            <a:off x="457200" y="662940"/>
            <a:ext cx="13738860" cy="6903720"/>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C29E46A2-AAFC-462B-A796-986CE4BBE778}"/>
              </a:ext>
            </a:extLst>
          </p:cNvPr>
          <p:cNvSpPr txBox="1"/>
          <p:nvPr/>
        </p:nvSpPr>
        <p:spPr>
          <a:xfrm>
            <a:off x="1137285" y="957485"/>
            <a:ext cx="12355830" cy="6555641"/>
          </a:xfrm>
          <a:prstGeom prst="rect">
            <a:avLst/>
          </a:prstGeom>
          <a:noFill/>
        </p:spPr>
        <p:txBody>
          <a:bodyPr wrap="square" rtlCol="0">
            <a:spAutoFit/>
          </a:bodyPr>
          <a:lstStyle/>
          <a:p>
            <a:pPr algn="ctr"/>
            <a:r>
              <a:rPr lang="tr-TR" sz="10300" b="1" dirty="0">
                <a:solidFill>
                  <a:schemeClr val="bg1"/>
                </a:solidFill>
                <a:latin typeface="Montserrat" panose="00000500000000000000" pitchFamily="2" charset="-94"/>
              </a:rPr>
              <a:t>DİNLEDİĞİNİZ İÇİN </a:t>
            </a:r>
          </a:p>
          <a:p>
            <a:pPr algn="ctr"/>
            <a:r>
              <a:rPr lang="tr-TR" sz="10300" b="1" dirty="0">
                <a:solidFill>
                  <a:schemeClr val="bg1"/>
                </a:solidFill>
                <a:latin typeface="Montserrat" panose="00000500000000000000" pitchFamily="2" charset="-94"/>
              </a:rPr>
              <a:t>TEŞEKKÜR EDERİZ.</a:t>
            </a:r>
          </a:p>
        </p:txBody>
      </p:sp>
    </p:spTree>
    <p:extLst>
      <p:ext uri="{BB962C8B-B14F-4D97-AF65-F5344CB8AC3E}">
        <p14:creationId xmlns:p14="http://schemas.microsoft.com/office/powerpoint/2010/main" val="144171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3" name="Dikdörtgen: Köşeleri Yuvarlatılmış 12">
            <a:extLst>
              <a:ext uri="{FF2B5EF4-FFF2-40B4-BE49-F238E27FC236}">
                <a16:creationId xmlns:a16="http://schemas.microsoft.com/office/drawing/2014/main" id="{F1361EC8-73C3-409A-AB35-D400D865B11D}"/>
              </a:ext>
            </a:extLst>
          </p:cNvPr>
          <p:cNvSpPr/>
          <p:nvPr/>
        </p:nvSpPr>
        <p:spPr>
          <a:xfrm>
            <a:off x="-261257" y="222171"/>
            <a:ext cx="4093028"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p:cNvSpPr/>
          <p:nvPr/>
        </p:nvSpPr>
        <p:spPr>
          <a:xfrm>
            <a:off x="220040" y="334823"/>
            <a:ext cx="3341608" cy="730806"/>
          </a:xfrm>
          <a:prstGeom prst="rect">
            <a:avLst/>
          </a:prstGeom>
          <a:noFill/>
          <a:ln/>
        </p:spPr>
        <p:txBody>
          <a:bodyPr wrap="none" rtlCol="0" anchor="t"/>
          <a:lstStyle/>
          <a:p>
            <a:pPr marL="0" indent="0">
              <a:lnSpc>
                <a:spcPts val="5755"/>
              </a:lnSpc>
              <a:buNone/>
            </a:pPr>
            <a:r>
              <a:rPr lang="en-US" sz="4604" b="1" dirty="0">
                <a:solidFill>
                  <a:schemeClr val="bg1"/>
                </a:solidFill>
                <a:latin typeface="Barlow" pitchFamily="34" charset="0"/>
                <a:ea typeface="Barlow" pitchFamily="34" charset="-122"/>
                <a:cs typeface="Barlow" pitchFamily="34" charset="-120"/>
              </a:rPr>
              <a:t>Grup Üyeleri</a:t>
            </a:r>
            <a:endParaRPr lang="en-US" sz="4604" dirty="0">
              <a:solidFill>
                <a:schemeClr val="bg1"/>
              </a:solidFill>
            </a:endParaRPr>
          </a:p>
        </p:txBody>
      </p:sp>
      <p:grpSp>
        <p:nvGrpSpPr>
          <p:cNvPr id="20" name="Grup 19">
            <a:extLst>
              <a:ext uri="{FF2B5EF4-FFF2-40B4-BE49-F238E27FC236}">
                <a16:creationId xmlns:a16="http://schemas.microsoft.com/office/drawing/2014/main" id="{CC0653FE-326F-4455-A78E-548397785DBE}"/>
              </a:ext>
            </a:extLst>
          </p:cNvPr>
          <p:cNvGrpSpPr/>
          <p:nvPr/>
        </p:nvGrpSpPr>
        <p:grpSpPr>
          <a:xfrm>
            <a:off x="327254" y="2831653"/>
            <a:ext cx="3381663" cy="4637311"/>
            <a:chOff x="237354" y="2732314"/>
            <a:chExt cx="3381663" cy="4637311"/>
          </a:xfrm>
        </p:grpSpPr>
        <p:sp>
          <p:nvSpPr>
            <p:cNvPr id="3" name="Dikdörtgen: Köşeleri Yuvarlatılmış 2">
              <a:extLst>
                <a:ext uri="{FF2B5EF4-FFF2-40B4-BE49-F238E27FC236}">
                  <a16:creationId xmlns:a16="http://schemas.microsoft.com/office/drawing/2014/main" id="{81D8EAC9-9B40-4125-9DAA-FD66EE917424}"/>
                </a:ext>
              </a:extLst>
            </p:cNvPr>
            <p:cNvSpPr/>
            <p:nvPr/>
          </p:nvSpPr>
          <p:spPr>
            <a:xfrm>
              <a:off x="237354" y="2732314"/>
              <a:ext cx="3341608" cy="4637311"/>
            </a:xfrm>
            <a:prstGeom prst="roundRect">
              <a:avLst/>
            </a:prstGeom>
            <a:solidFill>
              <a:srgbClr val="396AF1"/>
            </a:solid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Text 2"/>
            <p:cNvSpPr/>
            <p:nvPr/>
          </p:nvSpPr>
          <p:spPr>
            <a:xfrm>
              <a:off x="916409" y="3444477"/>
              <a:ext cx="2248519" cy="365522"/>
            </a:xfrm>
            <a:prstGeom prst="rect">
              <a:avLst/>
            </a:prstGeom>
            <a:noFill/>
            <a:ln>
              <a:solidFill>
                <a:srgbClr val="396AF1"/>
              </a:solidFill>
            </a:ln>
          </p:spPr>
          <p:txBody>
            <a:bodyPr wrap="none" rtlCol="0" anchor="t"/>
            <a:lstStyle/>
            <a:p>
              <a:pPr marL="0" indent="0">
                <a:lnSpc>
                  <a:spcPts val="2878"/>
                </a:lnSpc>
                <a:buNone/>
              </a:pPr>
              <a:r>
                <a:rPr lang="tr-TR" sz="2400" b="1" dirty="0">
                  <a:solidFill>
                    <a:schemeClr val="bg1"/>
                  </a:solidFill>
                  <a:latin typeface="Barlow" pitchFamily="34" charset="0"/>
                </a:rPr>
                <a:t>Takım Kaptanı</a:t>
              </a:r>
              <a:endParaRPr lang="en-US" sz="2400" dirty="0">
                <a:solidFill>
                  <a:schemeClr val="bg1"/>
                </a:solidFill>
              </a:endParaRPr>
            </a:p>
          </p:txBody>
        </p:sp>
        <p:sp>
          <p:nvSpPr>
            <p:cNvPr id="6" name="Text 3"/>
            <p:cNvSpPr/>
            <p:nvPr/>
          </p:nvSpPr>
          <p:spPr>
            <a:xfrm>
              <a:off x="277409" y="3786013"/>
              <a:ext cx="3341608" cy="3442912"/>
            </a:xfrm>
            <a:prstGeom prst="rect">
              <a:avLst/>
            </a:prstGeom>
            <a:noFill/>
            <a:ln>
              <a:noFill/>
            </a:ln>
          </p:spPr>
          <p:txBody>
            <a:bodyPr wrap="square" rtlCol="0" anchor="t"/>
            <a:lstStyle/>
            <a:p>
              <a:pPr marL="0" indent="0" algn="ctr">
                <a:lnSpc>
                  <a:spcPts val="2624"/>
                </a:lnSpc>
                <a:buNone/>
              </a:pPr>
              <a:r>
                <a:rPr lang="tr-TR" dirty="0">
                  <a:solidFill>
                    <a:schemeClr val="bg1"/>
                  </a:solidFill>
                  <a:latin typeface="Montserrat" pitchFamily="34" charset="0"/>
                </a:rPr>
                <a:t>Hicran Temel</a:t>
              </a:r>
            </a:p>
            <a:p>
              <a:pPr marL="0" indent="0" algn="ctr">
                <a:lnSpc>
                  <a:spcPts val="2624"/>
                </a:lnSpc>
                <a:buNone/>
              </a:pPr>
              <a:endParaRPr lang="tr-TR" sz="1750" dirty="0">
                <a:solidFill>
                  <a:schemeClr val="bg1"/>
                </a:solidFill>
                <a:latin typeface="Montserrat" pitchFamily="34" charset="0"/>
              </a:endParaRPr>
            </a:p>
            <a:p>
              <a:pPr marL="0" indent="0" algn="ctr">
                <a:lnSpc>
                  <a:spcPts val="2624"/>
                </a:lnSpc>
                <a:buNone/>
              </a:pPr>
              <a:r>
                <a:rPr lang="tr-TR" sz="1600" dirty="0" err="1">
                  <a:solidFill>
                    <a:schemeClr val="bg1"/>
                  </a:solidFill>
                  <a:latin typeface="Montserrat" panose="00000500000000000000" pitchFamily="2" charset="-94"/>
                </a:rPr>
                <a:t>Ondokuz</a:t>
              </a:r>
              <a:r>
                <a:rPr lang="tr-TR" sz="1600" dirty="0">
                  <a:solidFill>
                    <a:schemeClr val="bg1"/>
                  </a:solidFill>
                  <a:latin typeface="Montserrat" panose="00000500000000000000" pitchFamily="2" charset="-94"/>
                </a:rPr>
                <a:t> Mayıs Üniversitesi Bilgisayar Programcılığı Bölümü birinci sınıf öğrencisi. Takım bünyesinde projenin ve takımın yönetilmesinde, raporlar ve sunumların yapımından sorumlu.</a:t>
              </a:r>
              <a:endParaRPr lang="en-US" sz="1750" dirty="0">
                <a:solidFill>
                  <a:schemeClr val="bg1"/>
                </a:solidFill>
                <a:latin typeface="Montserrat" panose="00000500000000000000" pitchFamily="2" charset="-94"/>
              </a:endParaRPr>
            </a:p>
          </p:txBody>
        </p:sp>
      </p:grpSp>
      <p:sp>
        <p:nvSpPr>
          <p:cNvPr id="16" name="Dikdörtgen: Köşeleri Yuvarlatılmış 15">
            <a:extLst>
              <a:ext uri="{FF2B5EF4-FFF2-40B4-BE49-F238E27FC236}">
                <a16:creationId xmlns:a16="http://schemas.microsoft.com/office/drawing/2014/main" id="{D4457B34-FBB7-4347-91A6-75C80D341651}"/>
              </a:ext>
            </a:extLst>
          </p:cNvPr>
          <p:cNvSpPr/>
          <p:nvPr/>
        </p:nvSpPr>
        <p:spPr>
          <a:xfrm>
            <a:off x="3861780" y="2831652"/>
            <a:ext cx="3341608" cy="4637311"/>
          </a:xfrm>
          <a:prstGeom prst="roundRect">
            <a:avLst/>
          </a:prstGeom>
          <a:solidFill>
            <a:srgbClr val="D1B6F8"/>
          </a:solid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 name="Text 4"/>
          <p:cNvSpPr/>
          <p:nvPr/>
        </p:nvSpPr>
        <p:spPr>
          <a:xfrm>
            <a:off x="4337720" y="3549852"/>
            <a:ext cx="2676161" cy="365522"/>
          </a:xfrm>
          <a:prstGeom prst="rect">
            <a:avLst/>
          </a:prstGeom>
          <a:solidFill>
            <a:srgbClr val="D1B6F8"/>
          </a:solidFill>
          <a:ln/>
        </p:spPr>
        <p:txBody>
          <a:bodyPr wrap="none" rtlCol="0" anchor="t"/>
          <a:lstStyle/>
          <a:p>
            <a:pPr marL="0" indent="0">
              <a:lnSpc>
                <a:spcPts val="2878"/>
              </a:lnSpc>
              <a:buNone/>
            </a:pPr>
            <a:r>
              <a:rPr lang="tr-TR" sz="2400" b="1" dirty="0">
                <a:solidFill>
                  <a:schemeClr val="bg1"/>
                </a:solidFill>
                <a:latin typeface="Barlow" pitchFamily="34" charset="0"/>
              </a:rPr>
              <a:t>Takım Danışmanı</a:t>
            </a:r>
            <a:endParaRPr lang="en-US" sz="2400" dirty="0">
              <a:solidFill>
                <a:schemeClr val="bg1"/>
              </a:solidFill>
            </a:endParaRPr>
          </a:p>
        </p:txBody>
      </p:sp>
      <p:sp>
        <p:nvSpPr>
          <p:cNvPr id="8" name="Text 5"/>
          <p:cNvSpPr/>
          <p:nvPr/>
        </p:nvSpPr>
        <p:spPr>
          <a:xfrm>
            <a:off x="3910118" y="3881224"/>
            <a:ext cx="3293270" cy="2993963"/>
          </a:xfrm>
          <a:prstGeom prst="rect">
            <a:avLst/>
          </a:prstGeom>
          <a:solidFill>
            <a:srgbClr val="D1B6F8"/>
          </a:solidFill>
          <a:ln/>
        </p:spPr>
        <p:txBody>
          <a:bodyPr wrap="square" rtlCol="0" anchor="t"/>
          <a:lstStyle/>
          <a:p>
            <a:pPr marL="0" indent="0" algn="ctr">
              <a:lnSpc>
                <a:spcPts val="2624"/>
              </a:lnSpc>
              <a:buNone/>
            </a:pPr>
            <a:r>
              <a:rPr lang="tr-TR" dirty="0" err="1">
                <a:solidFill>
                  <a:schemeClr val="bg1"/>
                </a:solidFill>
                <a:latin typeface="Montserrat" panose="00000500000000000000" pitchFamily="2" charset="-94"/>
              </a:rPr>
              <a:t>Öğr</a:t>
            </a:r>
            <a:r>
              <a:rPr lang="tr-TR" dirty="0">
                <a:solidFill>
                  <a:schemeClr val="bg1"/>
                </a:solidFill>
                <a:latin typeface="Montserrat" panose="00000500000000000000" pitchFamily="2" charset="-94"/>
              </a:rPr>
              <a:t>. Gör. Mustafa Kaya</a:t>
            </a:r>
          </a:p>
          <a:p>
            <a:pPr marL="0" indent="0" algn="ctr">
              <a:lnSpc>
                <a:spcPts val="2624"/>
              </a:lnSpc>
              <a:buNone/>
            </a:pPr>
            <a:endParaRPr lang="tr-TR" sz="1600" dirty="0">
              <a:solidFill>
                <a:schemeClr val="bg1"/>
              </a:solidFill>
              <a:latin typeface="Montserrat" panose="00000500000000000000" pitchFamily="2" charset="-94"/>
            </a:endParaRPr>
          </a:p>
          <a:p>
            <a:pPr marL="0" indent="0" algn="ctr">
              <a:lnSpc>
                <a:spcPts val="2624"/>
              </a:lnSpc>
              <a:buNone/>
            </a:pPr>
            <a:r>
              <a:rPr lang="tr-TR" sz="1600" dirty="0" err="1">
                <a:solidFill>
                  <a:schemeClr val="bg1"/>
                </a:solidFill>
                <a:latin typeface="Montserrat" panose="00000500000000000000" pitchFamily="2" charset="-94"/>
              </a:rPr>
              <a:t>Ondokuz</a:t>
            </a:r>
            <a:r>
              <a:rPr lang="tr-TR" sz="1600" dirty="0">
                <a:solidFill>
                  <a:schemeClr val="bg1"/>
                </a:solidFill>
                <a:latin typeface="Montserrat" panose="00000500000000000000" pitchFamily="2" charset="-94"/>
              </a:rPr>
              <a:t> Mayıs Üniversitesi, Bafra Meslek Yüksekokulu, Bilgisayar Teknolojileri Bölümü </a:t>
            </a:r>
            <a:r>
              <a:rPr lang="tr-TR" sz="1600" dirty="0" err="1">
                <a:solidFill>
                  <a:schemeClr val="bg1"/>
                </a:solidFill>
                <a:latin typeface="Montserrat" panose="00000500000000000000" pitchFamily="2" charset="-94"/>
              </a:rPr>
              <a:t>Öğr</a:t>
            </a:r>
            <a:r>
              <a:rPr lang="tr-TR" sz="1600" dirty="0">
                <a:solidFill>
                  <a:schemeClr val="bg1"/>
                </a:solidFill>
                <a:latin typeface="Montserrat" panose="00000500000000000000" pitchFamily="2" charset="-94"/>
              </a:rPr>
              <a:t>. Gör. olarak çalışmakta. Projeyi geliştirme sürecinde, literatür taramasında danışmanlık yapıyor.</a:t>
            </a:r>
            <a:endParaRPr lang="en-US" sz="1750" dirty="0">
              <a:solidFill>
                <a:schemeClr val="bg1"/>
              </a:solidFill>
              <a:latin typeface="Montserrat" panose="00000500000000000000" pitchFamily="2" charset="-94"/>
            </a:endParaRPr>
          </a:p>
        </p:txBody>
      </p:sp>
      <p:grpSp>
        <p:nvGrpSpPr>
          <p:cNvPr id="11" name="Grup 10">
            <a:extLst>
              <a:ext uri="{FF2B5EF4-FFF2-40B4-BE49-F238E27FC236}">
                <a16:creationId xmlns:a16="http://schemas.microsoft.com/office/drawing/2014/main" id="{FCCF1D4F-58A1-44A2-84F9-7B73FF0F67BB}"/>
              </a:ext>
            </a:extLst>
          </p:cNvPr>
          <p:cNvGrpSpPr/>
          <p:nvPr/>
        </p:nvGrpSpPr>
        <p:grpSpPr>
          <a:xfrm>
            <a:off x="7404589" y="2825035"/>
            <a:ext cx="3341608" cy="4637311"/>
            <a:chOff x="7134749" y="2684179"/>
            <a:chExt cx="3341608" cy="4637311"/>
          </a:xfrm>
          <a:solidFill>
            <a:srgbClr val="92D050"/>
          </a:solidFill>
        </p:grpSpPr>
        <p:sp>
          <p:nvSpPr>
            <p:cNvPr id="17" name="Dikdörtgen: Köşeleri Yuvarlatılmış 16">
              <a:extLst>
                <a:ext uri="{FF2B5EF4-FFF2-40B4-BE49-F238E27FC236}">
                  <a16:creationId xmlns:a16="http://schemas.microsoft.com/office/drawing/2014/main" id="{A6F6B1EC-3B45-41C0-8F98-868618531264}"/>
                </a:ext>
              </a:extLst>
            </p:cNvPr>
            <p:cNvSpPr/>
            <p:nvPr/>
          </p:nvSpPr>
          <p:spPr>
            <a:xfrm>
              <a:off x="7134749" y="2684179"/>
              <a:ext cx="3341608" cy="4637311"/>
            </a:xfrm>
            <a:prstGeom prst="roundRect">
              <a:avLst/>
            </a:prstGeom>
            <a:grp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Text 6"/>
            <p:cNvSpPr/>
            <p:nvPr/>
          </p:nvSpPr>
          <p:spPr>
            <a:xfrm>
              <a:off x="7900014" y="3415681"/>
              <a:ext cx="1702322" cy="365522"/>
            </a:xfrm>
            <a:prstGeom prst="rect">
              <a:avLst/>
            </a:prstGeom>
            <a:grpFill/>
            <a:ln>
              <a:noFill/>
            </a:ln>
          </p:spPr>
          <p:txBody>
            <a:bodyPr wrap="none" rtlCol="0" anchor="t"/>
            <a:lstStyle/>
            <a:p>
              <a:pPr marL="0" indent="0">
                <a:lnSpc>
                  <a:spcPts val="2878"/>
                </a:lnSpc>
                <a:buNone/>
              </a:pPr>
              <a:r>
                <a:rPr lang="tr-TR" sz="2400" b="1" dirty="0">
                  <a:solidFill>
                    <a:schemeClr val="bg1"/>
                  </a:solidFill>
                  <a:latin typeface="Barlow" pitchFamily="34" charset="0"/>
                </a:rPr>
                <a:t>Takım Üyesi</a:t>
              </a:r>
              <a:endParaRPr lang="en-US" sz="2400" dirty="0">
                <a:solidFill>
                  <a:schemeClr val="bg1"/>
                </a:solidFill>
              </a:endParaRPr>
            </a:p>
          </p:txBody>
        </p:sp>
        <p:sp>
          <p:nvSpPr>
            <p:cNvPr id="10" name="Text 7"/>
            <p:cNvSpPr/>
            <p:nvPr/>
          </p:nvSpPr>
          <p:spPr>
            <a:xfrm>
              <a:off x="7174803" y="3740294"/>
              <a:ext cx="3292823" cy="2776248"/>
            </a:xfrm>
            <a:prstGeom prst="rect">
              <a:avLst/>
            </a:prstGeom>
            <a:grpFill/>
            <a:ln>
              <a:noFill/>
            </a:ln>
          </p:spPr>
          <p:txBody>
            <a:bodyPr wrap="square" rtlCol="0" anchor="t"/>
            <a:lstStyle/>
            <a:p>
              <a:pPr marL="0" indent="0" algn="ctr">
                <a:lnSpc>
                  <a:spcPts val="2624"/>
                </a:lnSpc>
                <a:buNone/>
              </a:pPr>
              <a:r>
                <a:rPr lang="tr-TR" dirty="0">
                  <a:solidFill>
                    <a:schemeClr val="bg1"/>
                  </a:solidFill>
                  <a:latin typeface="Montserrat" panose="00000500000000000000" pitchFamily="2" charset="-94"/>
                </a:rPr>
                <a:t>Ahmet Anıl </a:t>
              </a:r>
              <a:r>
                <a:rPr lang="tr-TR" dirty="0" err="1">
                  <a:solidFill>
                    <a:schemeClr val="bg1"/>
                  </a:solidFill>
                  <a:latin typeface="Montserrat" panose="00000500000000000000" pitchFamily="2" charset="-94"/>
                </a:rPr>
                <a:t>Sarıgüzel</a:t>
              </a:r>
              <a:r>
                <a:rPr lang="tr-TR" dirty="0">
                  <a:solidFill>
                    <a:schemeClr val="bg1"/>
                  </a:solidFill>
                  <a:latin typeface="Montserrat" panose="00000500000000000000" pitchFamily="2" charset="-94"/>
                </a:rPr>
                <a:t> </a:t>
              </a:r>
            </a:p>
            <a:p>
              <a:pPr marL="0" indent="0" algn="ctr">
                <a:lnSpc>
                  <a:spcPts val="2624"/>
                </a:lnSpc>
                <a:buNone/>
              </a:pPr>
              <a:endParaRPr lang="tr-TR" sz="1600" dirty="0">
                <a:latin typeface="Montserrat" panose="00000500000000000000" pitchFamily="2" charset="-94"/>
              </a:endParaRPr>
            </a:p>
            <a:p>
              <a:pPr marL="0" indent="0" algn="ctr">
                <a:lnSpc>
                  <a:spcPts val="2624"/>
                </a:lnSpc>
                <a:buNone/>
              </a:pPr>
              <a:r>
                <a:rPr lang="tr-TR" sz="1600" dirty="0" err="1">
                  <a:solidFill>
                    <a:schemeClr val="bg1"/>
                  </a:solidFill>
                  <a:latin typeface="Montserrat" panose="00000500000000000000" pitchFamily="2" charset="-94"/>
                </a:rPr>
                <a:t>Ondokuz</a:t>
              </a:r>
              <a:r>
                <a:rPr lang="tr-TR" sz="1600" dirty="0">
                  <a:solidFill>
                    <a:schemeClr val="bg1"/>
                  </a:solidFill>
                  <a:latin typeface="Montserrat" panose="00000500000000000000" pitchFamily="2" charset="-94"/>
                </a:rPr>
                <a:t> Mayıs Üniversitesi Bilgisayar Programcılığı Bölümü birinci sınıf öğrencisi. Projenin ana mimarisinin oluşturulmasından ve düzenlenmesinden sorumlu.</a:t>
              </a:r>
              <a:endParaRPr lang="en-US" sz="1750" dirty="0">
                <a:solidFill>
                  <a:schemeClr val="bg1"/>
                </a:solidFill>
                <a:latin typeface="Montserrat" panose="00000500000000000000" pitchFamily="2" charset="-94"/>
              </a:endParaRPr>
            </a:p>
          </p:txBody>
        </p:sp>
      </p:grpSp>
      <p:sp>
        <p:nvSpPr>
          <p:cNvPr id="12" name="Text 1">
            <a:extLst>
              <a:ext uri="{FF2B5EF4-FFF2-40B4-BE49-F238E27FC236}">
                <a16:creationId xmlns:a16="http://schemas.microsoft.com/office/drawing/2014/main" id="{BFE8B0DE-B9A0-4C0F-92AB-8CBECE062DBB}"/>
              </a:ext>
            </a:extLst>
          </p:cNvPr>
          <p:cNvSpPr/>
          <p:nvPr/>
        </p:nvSpPr>
        <p:spPr>
          <a:xfrm>
            <a:off x="3823826"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grpSp>
        <p:nvGrpSpPr>
          <p:cNvPr id="21" name="Grup 20">
            <a:extLst>
              <a:ext uri="{FF2B5EF4-FFF2-40B4-BE49-F238E27FC236}">
                <a16:creationId xmlns:a16="http://schemas.microsoft.com/office/drawing/2014/main" id="{FBDBEE1D-680A-4F3F-B15F-8984A063CA90}"/>
              </a:ext>
            </a:extLst>
          </p:cNvPr>
          <p:cNvGrpSpPr/>
          <p:nvPr/>
        </p:nvGrpSpPr>
        <p:grpSpPr>
          <a:xfrm>
            <a:off x="10898084" y="2831330"/>
            <a:ext cx="3349721" cy="4639726"/>
            <a:chOff x="11046813" y="2684179"/>
            <a:chExt cx="3349721" cy="4639726"/>
          </a:xfrm>
          <a:solidFill>
            <a:srgbClr val="92D050"/>
          </a:solidFill>
        </p:grpSpPr>
        <p:sp>
          <p:nvSpPr>
            <p:cNvPr id="18" name="Dikdörtgen: Köşeleri Yuvarlatılmış 17">
              <a:extLst>
                <a:ext uri="{FF2B5EF4-FFF2-40B4-BE49-F238E27FC236}">
                  <a16:creationId xmlns:a16="http://schemas.microsoft.com/office/drawing/2014/main" id="{09B017E7-8EB8-4C84-ABD6-B71C2A04F4A4}"/>
                </a:ext>
              </a:extLst>
            </p:cNvPr>
            <p:cNvSpPr/>
            <p:nvPr/>
          </p:nvSpPr>
          <p:spPr>
            <a:xfrm>
              <a:off x="11046813" y="2684179"/>
              <a:ext cx="3341608" cy="4637311"/>
            </a:xfrm>
            <a:prstGeom prst="roundRect">
              <a:avLst/>
            </a:prstGeom>
            <a:grp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4" name="Text 6">
              <a:extLst>
                <a:ext uri="{FF2B5EF4-FFF2-40B4-BE49-F238E27FC236}">
                  <a16:creationId xmlns:a16="http://schemas.microsoft.com/office/drawing/2014/main" id="{140DA04A-39C8-4266-8035-4B0B8EAD7115}"/>
                </a:ext>
              </a:extLst>
            </p:cNvPr>
            <p:cNvSpPr/>
            <p:nvPr/>
          </p:nvSpPr>
          <p:spPr>
            <a:xfrm>
              <a:off x="11829833" y="3409643"/>
              <a:ext cx="1702322" cy="365522"/>
            </a:xfrm>
            <a:prstGeom prst="rect">
              <a:avLst/>
            </a:prstGeom>
            <a:grpFill/>
            <a:ln/>
          </p:spPr>
          <p:txBody>
            <a:bodyPr wrap="none" rtlCol="0" anchor="t"/>
            <a:lstStyle/>
            <a:p>
              <a:pPr marL="0" indent="0">
                <a:lnSpc>
                  <a:spcPts val="2878"/>
                </a:lnSpc>
                <a:buNone/>
              </a:pPr>
              <a:r>
                <a:rPr lang="tr-TR" sz="2400" b="1" dirty="0">
                  <a:solidFill>
                    <a:schemeClr val="bg1"/>
                  </a:solidFill>
                  <a:latin typeface="Barlow" pitchFamily="34" charset="0"/>
                </a:rPr>
                <a:t>Takım Üyesi</a:t>
              </a:r>
              <a:endParaRPr lang="en-US" sz="2400" dirty="0">
                <a:solidFill>
                  <a:schemeClr val="bg1"/>
                </a:solidFill>
              </a:endParaRPr>
            </a:p>
          </p:txBody>
        </p:sp>
        <p:sp>
          <p:nvSpPr>
            <p:cNvPr id="15" name="Text 7">
              <a:extLst>
                <a:ext uri="{FF2B5EF4-FFF2-40B4-BE49-F238E27FC236}">
                  <a16:creationId xmlns:a16="http://schemas.microsoft.com/office/drawing/2014/main" id="{66970DF4-D592-41A2-BC60-38D3446D84B6}"/>
                </a:ext>
              </a:extLst>
            </p:cNvPr>
            <p:cNvSpPr/>
            <p:nvPr/>
          </p:nvSpPr>
          <p:spPr>
            <a:xfrm>
              <a:off x="11047785" y="3738472"/>
              <a:ext cx="3348749" cy="3585433"/>
            </a:xfrm>
            <a:prstGeom prst="rect">
              <a:avLst/>
            </a:prstGeom>
            <a:noFill/>
            <a:ln>
              <a:noFill/>
            </a:ln>
          </p:spPr>
          <p:txBody>
            <a:bodyPr wrap="square" rtlCol="0" anchor="t"/>
            <a:lstStyle/>
            <a:p>
              <a:pPr marL="0" indent="0" algn="ctr">
                <a:lnSpc>
                  <a:spcPts val="2624"/>
                </a:lnSpc>
                <a:buNone/>
              </a:pPr>
              <a:r>
                <a:rPr lang="tr-TR" dirty="0">
                  <a:solidFill>
                    <a:schemeClr val="bg1"/>
                  </a:solidFill>
                  <a:latin typeface="Montserrat" panose="00000500000000000000" pitchFamily="2" charset="-94"/>
                </a:rPr>
                <a:t>Ayşegül Topçu </a:t>
              </a:r>
            </a:p>
            <a:p>
              <a:pPr marL="0" indent="0" algn="ctr">
                <a:lnSpc>
                  <a:spcPts val="2624"/>
                </a:lnSpc>
                <a:buNone/>
              </a:pPr>
              <a:endParaRPr lang="tr-TR" sz="1600" dirty="0">
                <a:latin typeface="Montserrat" panose="00000500000000000000" pitchFamily="2" charset="-94"/>
              </a:endParaRPr>
            </a:p>
            <a:p>
              <a:pPr marL="0" indent="0" algn="ctr">
                <a:lnSpc>
                  <a:spcPts val="2624"/>
                </a:lnSpc>
                <a:buNone/>
              </a:pPr>
              <a:r>
                <a:rPr lang="tr-TR" sz="1600" dirty="0" err="1">
                  <a:solidFill>
                    <a:schemeClr val="bg1"/>
                  </a:solidFill>
                  <a:latin typeface="Montserrat" panose="00000500000000000000" pitchFamily="2" charset="-94"/>
                </a:rPr>
                <a:t>Ondokuz</a:t>
              </a:r>
              <a:r>
                <a:rPr lang="tr-TR" sz="1600" dirty="0">
                  <a:solidFill>
                    <a:schemeClr val="bg1"/>
                  </a:solidFill>
                  <a:latin typeface="Montserrat" panose="00000500000000000000" pitchFamily="2" charset="-94"/>
                </a:rPr>
                <a:t> Mayıs Üniversitesi Bilgisayar Programcılığı Bölümü birinci sınıf öğrencisi. Takım bünyesinde literatür taramasında veri setinin oluşturulmasından, </a:t>
              </a:r>
              <a:r>
                <a:rPr lang="tr-TR" sz="1600" dirty="0" err="1">
                  <a:solidFill>
                    <a:schemeClr val="bg1"/>
                  </a:solidFill>
                  <a:latin typeface="Montserrat" panose="00000500000000000000" pitchFamily="2" charset="-94"/>
                </a:rPr>
                <a:t>normalize</a:t>
              </a:r>
              <a:r>
                <a:rPr lang="tr-TR" sz="1600" dirty="0">
                  <a:solidFill>
                    <a:schemeClr val="bg1"/>
                  </a:solidFill>
                  <a:latin typeface="Montserrat" panose="00000500000000000000" pitchFamily="2" charset="-94"/>
                </a:rPr>
                <a:t> edilmesinden, düzenlenmesinden sorumlu. </a:t>
              </a:r>
              <a:endParaRPr lang="en-US" sz="1750" dirty="0">
                <a:solidFill>
                  <a:schemeClr val="bg1"/>
                </a:solidFill>
                <a:latin typeface="Montserrat" panose="00000500000000000000" pitchFamily="2" charset="-9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A153D82-E2CD-4BC5-811D-9EFC54E68996}"/>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8073FB46-BE34-44CE-93CF-47D56DEA65AD}"/>
              </a:ext>
            </a:extLst>
          </p:cNvPr>
          <p:cNvSpPr/>
          <p:nvPr/>
        </p:nvSpPr>
        <p:spPr>
          <a:xfrm>
            <a:off x="-261259" y="222171"/>
            <a:ext cx="5244739"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DCBC2721-BA1F-4E03-8065-B56DB3B391C2}"/>
              </a:ext>
            </a:extLst>
          </p:cNvPr>
          <p:cNvSpPr/>
          <p:nvPr/>
        </p:nvSpPr>
        <p:spPr>
          <a:xfrm>
            <a:off x="499331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C6C9F433-8A50-424E-B8FF-880120E5E65F}"/>
              </a:ext>
            </a:extLst>
          </p:cNvPr>
          <p:cNvSpPr/>
          <p:nvPr/>
        </p:nvSpPr>
        <p:spPr>
          <a:xfrm>
            <a:off x="220040" y="334823"/>
            <a:ext cx="4237660"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Proje Tanıtımı</a:t>
            </a:r>
            <a:endParaRPr lang="en-US" sz="4604" b="1" dirty="0">
              <a:solidFill>
                <a:schemeClr val="bg1"/>
              </a:solidFill>
              <a:latin typeface="Montserrat" panose="00000500000000000000" pitchFamily="2" charset="-94"/>
            </a:endParaRPr>
          </a:p>
        </p:txBody>
      </p:sp>
      <p:grpSp>
        <p:nvGrpSpPr>
          <p:cNvPr id="8" name="Grup 7">
            <a:extLst>
              <a:ext uri="{FF2B5EF4-FFF2-40B4-BE49-F238E27FC236}">
                <a16:creationId xmlns:a16="http://schemas.microsoft.com/office/drawing/2014/main" id="{02EF6A80-C70D-44CA-8F51-4C3F43246A89}"/>
              </a:ext>
            </a:extLst>
          </p:cNvPr>
          <p:cNvGrpSpPr/>
          <p:nvPr/>
        </p:nvGrpSpPr>
        <p:grpSpPr>
          <a:xfrm>
            <a:off x="457200" y="2857500"/>
            <a:ext cx="13704570" cy="1257300"/>
            <a:chOff x="457200" y="1943100"/>
            <a:chExt cx="13704570" cy="1257300"/>
          </a:xfrm>
        </p:grpSpPr>
        <p:sp>
          <p:nvSpPr>
            <p:cNvPr id="6" name="Dikdörtgen: Köşeleri Yuvarlatılmış 5">
              <a:extLst>
                <a:ext uri="{FF2B5EF4-FFF2-40B4-BE49-F238E27FC236}">
                  <a16:creationId xmlns:a16="http://schemas.microsoft.com/office/drawing/2014/main" id="{888D5342-7727-4D01-A0E5-8C689D0E0CF9}"/>
                </a:ext>
              </a:extLst>
            </p:cNvPr>
            <p:cNvSpPr/>
            <p:nvPr/>
          </p:nvSpPr>
          <p:spPr>
            <a:xfrm>
              <a:off x="457200" y="1943100"/>
              <a:ext cx="13704570" cy="1257300"/>
            </a:xfrm>
            <a:prstGeom prst="roundRect">
              <a:avLst/>
            </a:prstGeom>
            <a:solidFill>
              <a:srgbClr val="396AF1"/>
            </a:solid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78C0D343-A18B-42EF-BEE5-F70E294AAFE3}"/>
                </a:ext>
              </a:extLst>
            </p:cNvPr>
            <p:cNvSpPr txBox="1"/>
            <p:nvPr/>
          </p:nvSpPr>
          <p:spPr>
            <a:xfrm>
              <a:off x="617220" y="2103120"/>
              <a:ext cx="13384530" cy="954107"/>
            </a:xfrm>
            <a:prstGeom prst="rect">
              <a:avLst/>
            </a:prstGeom>
            <a:noFill/>
          </p:spPr>
          <p:txBody>
            <a:bodyPr wrap="square" rtlCol="0">
              <a:spAutoFit/>
            </a:bodyPr>
            <a:lstStyle/>
            <a:p>
              <a:pPr algn="ctr"/>
              <a:r>
                <a:rPr lang="tr-TR" sz="2000" b="1" kern="100" dirty="0">
                  <a:solidFill>
                    <a:schemeClr val="bg1"/>
                  </a:solidFill>
                  <a:effectLst/>
                  <a:latin typeface="Montserrat" panose="00000500000000000000" pitchFamily="2" charset="-94"/>
                  <a:ea typeface="Aptos"/>
                  <a:cs typeface="Times New Roman" panose="02020603050405020304" pitchFamily="18" charset="0"/>
                </a:rPr>
                <a:t>Ana Tema</a:t>
              </a:r>
            </a:p>
            <a:p>
              <a:r>
                <a:rPr lang="tr-TR" kern="100" dirty="0">
                  <a:solidFill>
                    <a:schemeClr val="bg1"/>
                  </a:solidFill>
                  <a:effectLst/>
                  <a:latin typeface="Montserrat" panose="00000500000000000000" pitchFamily="2" charset="-94"/>
                  <a:ea typeface="Aptos"/>
                  <a:cs typeface="Times New Roman" panose="02020603050405020304" pitchFamily="18" charset="0"/>
                </a:rPr>
                <a:t>Bu çalışma, metinlerde geçen varlıkların (örneğin şirket, firma isimleri) duygu analizini yapmayı amaçlamaktadır. Model, bir cümlede birden fazla varlık olduğunda her bir varlık için ayrı ayrı duygu analizi yapabilmektedir.</a:t>
              </a:r>
            </a:p>
          </p:txBody>
        </p:sp>
      </p:grpSp>
      <p:grpSp>
        <p:nvGrpSpPr>
          <p:cNvPr id="11" name="Grup 10">
            <a:extLst>
              <a:ext uri="{FF2B5EF4-FFF2-40B4-BE49-F238E27FC236}">
                <a16:creationId xmlns:a16="http://schemas.microsoft.com/office/drawing/2014/main" id="{D0AEB6B6-1710-4457-A1F5-0BF69DC83009}"/>
              </a:ext>
            </a:extLst>
          </p:cNvPr>
          <p:cNvGrpSpPr/>
          <p:nvPr/>
        </p:nvGrpSpPr>
        <p:grpSpPr>
          <a:xfrm>
            <a:off x="472440" y="4557123"/>
            <a:ext cx="13704570" cy="2220868"/>
            <a:chOff x="472440" y="3448413"/>
            <a:chExt cx="13704570" cy="2220868"/>
          </a:xfrm>
          <a:solidFill>
            <a:srgbClr val="D1B6F8"/>
          </a:solidFill>
        </p:grpSpPr>
        <p:sp>
          <p:nvSpPr>
            <p:cNvPr id="9" name="Dikdörtgen: Köşeleri Yuvarlatılmış 8">
              <a:extLst>
                <a:ext uri="{FF2B5EF4-FFF2-40B4-BE49-F238E27FC236}">
                  <a16:creationId xmlns:a16="http://schemas.microsoft.com/office/drawing/2014/main" id="{57CDE75B-5D1B-420F-9C5F-49FF500EFDE1}"/>
                </a:ext>
              </a:extLst>
            </p:cNvPr>
            <p:cNvSpPr/>
            <p:nvPr/>
          </p:nvSpPr>
          <p:spPr>
            <a:xfrm>
              <a:off x="472440" y="3448413"/>
              <a:ext cx="13704570" cy="2220868"/>
            </a:xfrm>
            <a:prstGeom prst="roundRect">
              <a:avLst/>
            </a:prstGeom>
            <a:grp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EB863078-631E-4DA5-8EA7-3BCC91B0BC8D}"/>
                </a:ext>
              </a:extLst>
            </p:cNvPr>
            <p:cNvSpPr txBox="1"/>
            <p:nvPr/>
          </p:nvSpPr>
          <p:spPr>
            <a:xfrm>
              <a:off x="617220" y="3754669"/>
              <a:ext cx="13384530" cy="1631216"/>
            </a:xfrm>
            <a:prstGeom prst="rect">
              <a:avLst/>
            </a:prstGeom>
            <a:grpFill/>
          </p:spPr>
          <p:txBody>
            <a:bodyPr wrap="square" rtlCol="0">
              <a:spAutoFit/>
            </a:bodyPr>
            <a:lstStyle/>
            <a:p>
              <a:pPr algn="ctr"/>
              <a:r>
                <a:rPr lang="tr-TR" sz="2000" b="1" kern="100" dirty="0">
                  <a:solidFill>
                    <a:schemeClr val="bg1"/>
                  </a:solidFill>
                  <a:effectLst/>
                  <a:latin typeface="Montserrat" panose="00000500000000000000" pitchFamily="2" charset="-94"/>
                  <a:ea typeface="Aptos"/>
                  <a:cs typeface="Times New Roman" panose="02020603050405020304" pitchFamily="18" charset="0"/>
                </a:rPr>
                <a:t>Ele Alınan Problem</a:t>
              </a:r>
            </a:p>
            <a:p>
              <a:r>
                <a:rPr lang="tr-TR" sz="1600" kern="100" dirty="0">
                  <a:solidFill>
                    <a:schemeClr val="bg1"/>
                  </a:solidFill>
                  <a:effectLst/>
                  <a:latin typeface="Montserrat" panose="00000500000000000000" pitchFamily="2" charset="-94"/>
                  <a:ea typeface="Aptos"/>
                  <a:cs typeface="Times New Roman" panose="02020603050405020304" pitchFamily="18" charset="0"/>
                </a:rPr>
                <a:t>Geleneksel duygu analizi modelleri genellikle tüm cümle veya metin için genel bir duygu analizi yapar. Ancak, özellikle ticari ve finansal analizlerde veya sosyal medya yorumlarında metinlerde birden fazla varlık adı geçebilir ve her birinin duygu durumu farklı olabilir. Örneğin, bir haber makalesi hem bir şirketin başarısından hem de diğerinin başarısızlığından bahsedebilir. Bu durumda, tek bir genel duygu analizi yetersiz kalır ve her bir varlık için ayrı ayrı duygu analizi yapılması gereklidir. Bu çalışmada bu sorun ele alınarak, metinlerde geçen her bir varlık için bağımsız bir duygu analizi yapabilen bir model geliştirilmiştir.</a:t>
              </a:r>
            </a:p>
          </p:txBody>
        </p:sp>
      </p:grpSp>
    </p:spTree>
    <p:extLst>
      <p:ext uri="{BB962C8B-B14F-4D97-AF65-F5344CB8AC3E}">
        <p14:creationId xmlns:p14="http://schemas.microsoft.com/office/powerpoint/2010/main" val="415250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1CB426D-04FA-48C6-921D-64DD129AA4EB}"/>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4301781A-027A-4A9B-A951-29B314604C57}"/>
              </a:ext>
            </a:extLst>
          </p:cNvPr>
          <p:cNvSpPr/>
          <p:nvPr/>
        </p:nvSpPr>
        <p:spPr>
          <a:xfrm>
            <a:off x="-261259" y="222171"/>
            <a:ext cx="8843597"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2B09461F-CF1D-48A6-A8D7-0755FED4168E}"/>
              </a:ext>
            </a:extLst>
          </p:cNvPr>
          <p:cNvSpPr/>
          <p:nvPr/>
        </p:nvSpPr>
        <p:spPr>
          <a:xfrm>
            <a:off x="858233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B47FDF38-B8CB-463D-8281-A2C00A9E435D}"/>
              </a:ext>
            </a:extLst>
          </p:cNvPr>
          <p:cNvSpPr/>
          <p:nvPr/>
        </p:nvSpPr>
        <p:spPr>
          <a:xfrm>
            <a:off x="220040" y="334823"/>
            <a:ext cx="4237660"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Projenin Sağladığı Çözüm</a:t>
            </a:r>
            <a:endParaRPr lang="en-US" sz="4604" b="1" dirty="0">
              <a:solidFill>
                <a:schemeClr val="bg1"/>
              </a:solidFill>
              <a:latin typeface="Montserrat" panose="00000500000000000000" pitchFamily="2" charset="-94"/>
            </a:endParaRPr>
          </a:p>
        </p:txBody>
      </p:sp>
      <p:sp>
        <p:nvSpPr>
          <p:cNvPr id="10" name="Dikdörtgen 9">
            <a:extLst>
              <a:ext uri="{FF2B5EF4-FFF2-40B4-BE49-F238E27FC236}">
                <a16:creationId xmlns:a16="http://schemas.microsoft.com/office/drawing/2014/main" id="{D166C58E-7AD9-42A0-B285-4E57B6F918BE}"/>
              </a:ext>
            </a:extLst>
          </p:cNvPr>
          <p:cNvSpPr/>
          <p:nvPr/>
        </p:nvSpPr>
        <p:spPr>
          <a:xfrm>
            <a:off x="457200" y="2594610"/>
            <a:ext cx="13487400" cy="137160"/>
          </a:xfrm>
          <a:prstGeom prst="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4D3AEC92-7375-4C55-9BCB-BB5EFB2C1268}"/>
              </a:ext>
            </a:extLst>
          </p:cNvPr>
          <p:cNvSpPr/>
          <p:nvPr/>
        </p:nvSpPr>
        <p:spPr>
          <a:xfrm>
            <a:off x="2813923" y="2808804"/>
            <a:ext cx="45719" cy="1231106"/>
          </a:xfrm>
          <a:prstGeom prst="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1" name="Oval 10">
            <a:extLst>
              <a:ext uri="{FF2B5EF4-FFF2-40B4-BE49-F238E27FC236}">
                <a16:creationId xmlns:a16="http://schemas.microsoft.com/office/drawing/2014/main" id="{EAAFF71F-A458-4821-8C6A-73093D02748A}"/>
              </a:ext>
            </a:extLst>
          </p:cNvPr>
          <p:cNvSpPr/>
          <p:nvPr/>
        </p:nvSpPr>
        <p:spPr>
          <a:xfrm>
            <a:off x="2554608" y="2359937"/>
            <a:ext cx="587210" cy="606505"/>
          </a:xfrm>
          <a:prstGeom prst="ellipse">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Köşeleri Yuvarlatılmış 7">
            <a:extLst>
              <a:ext uri="{FF2B5EF4-FFF2-40B4-BE49-F238E27FC236}">
                <a16:creationId xmlns:a16="http://schemas.microsoft.com/office/drawing/2014/main" id="{9454E949-C383-4ED8-A064-5FD30309FB14}"/>
              </a:ext>
            </a:extLst>
          </p:cNvPr>
          <p:cNvSpPr/>
          <p:nvPr/>
        </p:nvSpPr>
        <p:spPr>
          <a:xfrm>
            <a:off x="948690" y="3757851"/>
            <a:ext cx="3657600" cy="1722834"/>
          </a:xfrm>
          <a:prstGeom prst="roundRect">
            <a:avLst/>
          </a:prstGeom>
          <a:solidFill>
            <a:srgbClr val="396AF1"/>
          </a:solidFill>
          <a:ln>
            <a:solidFill>
              <a:srgbClr val="3BA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Metin kutusu 11">
            <a:extLst>
              <a:ext uri="{FF2B5EF4-FFF2-40B4-BE49-F238E27FC236}">
                <a16:creationId xmlns:a16="http://schemas.microsoft.com/office/drawing/2014/main" id="{0C3429B4-840A-4FB0-8FEE-723A920DC31C}"/>
              </a:ext>
            </a:extLst>
          </p:cNvPr>
          <p:cNvSpPr txBox="1"/>
          <p:nvPr/>
        </p:nvSpPr>
        <p:spPr>
          <a:xfrm>
            <a:off x="1151572" y="4249579"/>
            <a:ext cx="3237548" cy="1231106"/>
          </a:xfrm>
          <a:prstGeom prst="rect">
            <a:avLst/>
          </a:prstGeom>
          <a:solidFill>
            <a:srgbClr val="396AF1"/>
          </a:solidFill>
        </p:spPr>
        <p:txBody>
          <a:bodyPr wrap="square" rtlCol="0">
            <a:spAutoFit/>
          </a:bodyPr>
          <a:lstStyle/>
          <a:p>
            <a:pPr algn="ctr"/>
            <a:r>
              <a:rPr lang="tr-TR" sz="2000" b="1" i="0" dirty="0">
                <a:solidFill>
                  <a:srgbClr val="FFFFFF"/>
                </a:solidFill>
                <a:effectLst/>
                <a:latin typeface="Montserrat" panose="00000500000000000000" pitchFamily="2" charset="-94"/>
              </a:rPr>
              <a:t>Çoklu Varlık Duygu Analizi</a:t>
            </a:r>
          </a:p>
          <a:p>
            <a:pPr algn="ctr"/>
            <a:endParaRPr lang="tr-TR" sz="1600" b="0" i="0" dirty="0">
              <a:solidFill>
                <a:srgbClr val="FFFFFF"/>
              </a:solidFill>
              <a:effectLst/>
              <a:latin typeface="Montserrat" panose="00000500000000000000" pitchFamily="2" charset="-94"/>
            </a:endParaRPr>
          </a:p>
          <a:p>
            <a:endParaRPr lang="tr-TR" dirty="0"/>
          </a:p>
        </p:txBody>
      </p:sp>
      <p:sp>
        <p:nvSpPr>
          <p:cNvPr id="16" name="Dikdörtgen 15">
            <a:extLst>
              <a:ext uri="{FF2B5EF4-FFF2-40B4-BE49-F238E27FC236}">
                <a16:creationId xmlns:a16="http://schemas.microsoft.com/office/drawing/2014/main" id="{19A2DA60-0D18-48EB-A8A0-840397D865B7}"/>
              </a:ext>
            </a:extLst>
          </p:cNvPr>
          <p:cNvSpPr/>
          <p:nvPr/>
        </p:nvSpPr>
        <p:spPr>
          <a:xfrm>
            <a:off x="7034449" y="2808804"/>
            <a:ext cx="45719" cy="1231106"/>
          </a:xfrm>
          <a:prstGeom prst="rect">
            <a:avLst/>
          </a:prstGeom>
          <a:solidFill>
            <a:srgbClr val="D1B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7" name="Oval 16">
            <a:extLst>
              <a:ext uri="{FF2B5EF4-FFF2-40B4-BE49-F238E27FC236}">
                <a16:creationId xmlns:a16="http://schemas.microsoft.com/office/drawing/2014/main" id="{FB200570-6875-4FDA-8574-771A5687BFD9}"/>
              </a:ext>
            </a:extLst>
          </p:cNvPr>
          <p:cNvSpPr/>
          <p:nvPr/>
        </p:nvSpPr>
        <p:spPr>
          <a:xfrm>
            <a:off x="6775134" y="2359937"/>
            <a:ext cx="587210" cy="606505"/>
          </a:xfrm>
          <a:prstGeom prst="ellipse">
            <a:avLst/>
          </a:prstGeom>
          <a:solidFill>
            <a:srgbClr val="D1B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Köşeleri Yuvarlatılmış 18">
            <a:extLst>
              <a:ext uri="{FF2B5EF4-FFF2-40B4-BE49-F238E27FC236}">
                <a16:creationId xmlns:a16="http://schemas.microsoft.com/office/drawing/2014/main" id="{0F289C3D-F0E6-4393-9DF9-7EDD547ED9B5}"/>
              </a:ext>
            </a:extLst>
          </p:cNvPr>
          <p:cNvSpPr/>
          <p:nvPr/>
        </p:nvSpPr>
        <p:spPr>
          <a:xfrm>
            <a:off x="5169216" y="3757851"/>
            <a:ext cx="3657600" cy="1722834"/>
          </a:xfrm>
          <a:prstGeom prst="roundRect">
            <a:avLst/>
          </a:prstGeom>
          <a:solidFill>
            <a:srgbClr val="D1B6F8"/>
          </a:solid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0" name="Metin kutusu 19">
            <a:extLst>
              <a:ext uri="{FF2B5EF4-FFF2-40B4-BE49-F238E27FC236}">
                <a16:creationId xmlns:a16="http://schemas.microsoft.com/office/drawing/2014/main" id="{2413E813-FBF8-4963-B34D-0BB4F667524E}"/>
              </a:ext>
            </a:extLst>
          </p:cNvPr>
          <p:cNvSpPr txBox="1"/>
          <p:nvPr/>
        </p:nvSpPr>
        <p:spPr>
          <a:xfrm>
            <a:off x="5372098" y="4249579"/>
            <a:ext cx="3237548" cy="1231106"/>
          </a:xfrm>
          <a:prstGeom prst="rect">
            <a:avLst/>
          </a:prstGeom>
          <a:noFill/>
          <a:ln>
            <a:noFill/>
          </a:ln>
        </p:spPr>
        <p:txBody>
          <a:bodyPr wrap="square" rtlCol="0">
            <a:spAutoFit/>
          </a:bodyPr>
          <a:lstStyle/>
          <a:p>
            <a:pPr algn="ctr"/>
            <a:r>
              <a:rPr lang="tr-TR" sz="2000" b="1" i="0" dirty="0">
                <a:solidFill>
                  <a:srgbClr val="FFFFFF"/>
                </a:solidFill>
                <a:effectLst/>
                <a:latin typeface="Montserrat" panose="00000500000000000000" pitchFamily="2" charset="-94"/>
              </a:rPr>
              <a:t>Ticari ve Finansal Analizlerde Kullanım</a:t>
            </a:r>
            <a:endParaRPr lang="tr-TR" sz="2000" dirty="0">
              <a:solidFill>
                <a:srgbClr val="FFFFFF"/>
              </a:solidFill>
              <a:latin typeface="Montserrat" panose="00000500000000000000" pitchFamily="2" charset="-94"/>
            </a:endParaRPr>
          </a:p>
          <a:p>
            <a:pPr algn="ctr"/>
            <a:endParaRPr lang="tr-TR" sz="1600" b="0" i="0" dirty="0">
              <a:solidFill>
                <a:srgbClr val="FFFFFF"/>
              </a:solidFill>
              <a:effectLst/>
              <a:latin typeface="Montserrat" panose="00000500000000000000" pitchFamily="2" charset="-94"/>
            </a:endParaRPr>
          </a:p>
          <a:p>
            <a:endParaRPr lang="tr-TR" dirty="0"/>
          </a:p>
        </p:txBody>
      </p:sp>
      <p:sp>
        <p:nvSpPr>
          <p:cNvPr id="21" name="Dikdörtgen 20">
            <a:extLst>
              <a:ext uri="{FF2B5EF4-FFF2-40B4-BE49-F238E27FC236}">
                <a16:creationId xmlns:a16="http://schemas.microsoft.com/office/drawing/2014/main" id="{6913AAB2-7D8C-4FE3-8D6A-BB7ECC767FE2}"/>
              </a:ext>
            </a:extLst>
          </p:cNvPr>
          <p:cNvSpPr/>
          <p:nvPr/>
        </p:nvSpPr>
        <p:spPr>
          <a:xfrm>
            <a:off x="11650384" y="2798444"/>
            <a:ext cx="45719" cy="12311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2" name="Oval 21">
            <a:extLst>
              <a:ext uri="{FF2B5EF4-FFF2-40B4-BE49-F238E27FC236}">
                <a16:creationId xmlns:a16="http://schemas.microsoft.com/office/drawing/2014/main" id="{B41B5890-78F9-42B7-B613-6548B7922D81}"/>
              </a:ext>
            </a:extLst>
          </p:cNvPr>
          <p:cNvSpPr/>
          <p:nvPr/>
        </p:nvSpPr>
        <p:spPr>
          <a:xfrm>
            <a:off x="11391069" y="2349577"/>
            <a:ext cx="587210" cy="6065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Dikdörtgen: Köşeleri Yuvarlatılmış 23">
            <a:extLst>
              <a:ext uri="{FF2B5EF4-FFF2-40B4-BE49-F238E27FC236}">
                <a16:creationId xmlns:a16="http://schemas.microsoft.com/office/drawing/2014/main" id="{79646A85-A916-4D35-A5C6-53C3C6B78CFE}"/>
              </a:ext>
            </a:extLst>
          </p:cNvPr>
          <p:cNvSpPr/>
          <p:nvPr/>
        </p:nvSpPr>
        <p:spPr>
          <a:xfrm>
            <a:off x="9785151" y="3747491"/>
            <a:ext cx="3657600" cy="1722834"/>
          </a:xfrm>
          <a:prstGeom prst="roundRect">
            <a:avLst/>
          </a:prstGeom>
          <a:solidFill>
            <a:srgbClr val="92D050"/>
          </a:solidFill>
          <a:ln>
            <a:solidFill>
              <a:srgbClr val="396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Metin kutusu 24">
            <a:extLst>
              <a:ext uri="{FF2B5EF4-FFF2-40B4-BE49-F238E27FC236}">
                <a16:creationId xmlns:a16="http://schemas.microsoft.com/office/drawing/2014/main" id="{610F85CF-E702-40A8-954A-3445EDA06FAE}"/>
              </a:ext>
            </a:extLst>
          </p:cNvPr>
          <p:cNvSpPr txBox="1"/>
          <p:nvPr/>
        </p:nvSpPr>
        <p:spPr>
          <a:xfrm>
            <a:off x="9988033" y="4239219"/>
            <a:ext cx="3237548" cy="1015663"/>
          </a:xfrm>
          <a:prstGeom prst="rect">
            <a:avLst/>
          </a:prstGeom>
          <a:solidFill>
            <a:srgbClr val="92D050"/>
          </a:solidFill>
        </p:spPr>
        <p:txBody>
          <a:bodyPr wrap="square" rtlCol="0">
            <a:spAutoFit/>
          </a:bodyPr>
          <a:lstStyle/>
          <a:p>
            <a:pPr algn="ctr"/>
            <a:r>
              <a:rPr lang="tr-TR" sz="2000" b="1" i="0" dirty="0">
                <a:solidFill>
                  <a:srgbClr val="FFFFFF"/>
                </a:solidFill>
                <a:effectLst/>
                <a:latin typeface="Montserrat" panose="00000500000000000000" pitchFamily="2" charset="-94"/>
              </a:rPr>
              <a:t>Sosyal Medya Yorumları ve İncelemeler</a:t>
            </a:r>
            <a:endParaRPr lang="tr-TR" sz="1600" b="0" i="0" dirty="0">
              <a:solidFill>
                <a:srgbClr val="FFFFFF"/>
              </a:solidFill>
              <a:effectLst/>
              <a:latin typeface="Montserrat" panose="00000500000000000000" pitchFamily="2" charset="-94"/>
            </a:endParaRPr>
          </a:p>
        </p:txBody>
      </p:sp>
    </p:spTree>
    <p:extLst>
      <p:ext uri="{BB962C8B-B14F-4D97-AF65-F5344CB8AC3E}">
        <p14:creationId xmlns:p14="http://schemas.microsoft.com/office/powerpoint/2010/main" val="131557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0EDC63C-CFA6-4E03-81FE-E58DB8A20E6A}"/>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DCAC97B9-E3E6-4FDA-B769-42C623CF7BB1}"/>
              </a:ext>
            </a:extLst>
          </p:cNvPr>
          <p:cNvSpPr/>
          <p:nvPr/>
        </p:nvSpPr>
        <p:spPr>
          <a:xfrm>
            <a:off x="-261259" y="222171"/>
            <a:ext cx="7576459"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ACA9ACFA-A234-4F61-B19A-D7A5AD1D1FF6}"/>
              </a:ext>
            </a:extLst>
          </p:cNvPr>
          <p:cNvSpPr/>
          <p:nvPr/>
        </p:nvSpPr>
        <p:spPr>
          <a:xfrm>
            <a:off x="732503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7D926BB8-C89C-4378-9E09-9C171DCF3459}"/>
              </a:ext>
            </a:extLst>
          </p:cNvPr>
          <p:cNvSpPr/>
          <p:nvPr/>
        </p:nvSpPr>
        <p:spPr>
          <a:xfrm>
            <a:off x="220040" y="334823"/>
            <a:ext cx="4237660"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Projenin Hedef Kitlesi</a:t>
            </a:r>
            <a:endParaRPr lang="en-US" sz="4604" b="1" dirty="0">
              <a:solidFill>
                <a:schemeClr val="bg1"/>
              </a:solidFill>
              <a:latin typeface="Montserrat" panose="00000500000000000000" pitchFamily="2" charset="-94"/>
            </a:endParaRPr>
          </a:p>
        </p:txBody>
      </p:sp>
      <p:sp>
        <p:nvSpPr>
          <p:cNvPr id="22" name="Dikdörtgen 21">
            <a:extLst>
              <a:ext uri="{FF2B5EF4-FFF2-40B4-BE49-F238E27FC236}">
                <a16:creationId xmlns:a16="http://schemas.microsoft.com/office/drawing/2014/main" id="{54ACB2F9-C8BF-433E-8F14-EA891C1C6BD1}"/>
              </a:ext>
            </a:extLst>
          </p:cNvPr>
          <p:cNvSpPr/>
          <p:nvPr/>
        </p:nvSpPr>
        <p:spPr>
          <a:xfrm>
            <a:off x="674366" y="3303270"/>
            <a:ext cx="13167363" cy="137160"/>
          </a:xfrm>
          <a:prstGeom prst="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up 5">
            <a:extLst>
              <a:ext uri="{FF2B5EF4-FFF2-40B4-BE49-F238E27FC236}">
                <a16:creationId xmlns:a16="http://schemas.microsoft.com/office/drawing/2014/main" id="{E1C40B2B-0515-4008-831F-78D4F9D90EFD}"/>
              </a:ext>
            </a:extLst>
          </p:cNvPr>
          <p:cNvGrpSpPr/>
          <p:nvPr/>
        </p:nvGrpSpPr>
        <p:grpSpPr>
          <a:xfrm>
            <a:off x="1410869" y="3058047"/>
            <a:ext cx="587210" cy="1733952"/>
            <a:chOff x="2543177" y="2305958"/>
            <a:chExt cx="587210" cy="1733952"/>
          </a:xfrm>
          <a:solidFill>
            <a:srgbClr val="396AF1"/>
          </a:solidFill>
        </p:grpSpPr>
        <p:sp>
          <p:nvSpPr>
            <p:cNvPr id="23" name="Dikdörtgen 22">
              <a:extLst>
                <a:ext uri="{FF2B5EF4-FFF2-40B4-BE49-F238E27FC236}">
                  <a16:creationId xmlns:a16="http://schemas.microsoft.com/office/drawing/2014/main" id="{DCE37B5D-71B5-4917-B7EC-B68A5B37E932}"/>
                </a:ext>
              </a:extLst>
            </p:cNvPr>
            <p:cNvSpPr/>
            <p:nvPr/>
          </p:nvSpPr>
          <p:spPr>
            <a:xfrm>
              <a:off x="2813923" y="2808804"/>
              <a:ext cx="45719" cy="123110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4" name="Oval 23">
              <a:extLst>
                <a:ext uri="{FF2B5EF4-FFF2-40B4-BE49-F238E27FC236}">
                  <a16:creationId xmlns:a16="http://schemas.microsoft.com/office/drawing/2014/main" id="{E28C22A4-769A-4DEF-AD4C-E36CEDD63F4A}"/>
                </a:ext>
              </a:extLst>
            </p:cNvPr>
            <p:cNvSpPr/>
            <p:nvPr/>
          </p:nvSpPr>
          <p:spPr>
            <a:xfrm>
              <a:off x="2543177" y="2305958"/>
              <a:ext cx="587210" cy="60650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grpSp>
        <p:nvGrpSpPr>
          <p:cNvPr id="25" name="Grup 24">
            <a:extLst>
              <a:ext uri="{FF2B5EF4-FFF2-40B4-BE49-F238E27FC236}">
                <a16:creationId xmlns:a16="http://schemas.microsoft.com/office/drawing/2014/main" id="{61CE7049-A0EF-42EF-BBE9-36D730857B8A}"/>
              </a:ext>
            </a:extLst>
          </p:cNvPr>
          <p:cNvGrpSpPr/>
          <p:nvPr/>
        </p:nvGrpSpPr>
        <p:grpSpPr>
          <a:xfrm>
            <a:off x="313364" y="4509463"/>
            <a:ext cx="2727650" cy="1722834"/>
            <a:chOff x="445770" y="3440430"/>
            <a:chExt cx="3657600" cy="1722834"/>
          </a:xfrm>
          <a:solidFill>
            <a:srgbClr val="396AF1"/>
          </a:solidFill>
        </p:grpSpPr>
        <p:sp>
          <p:nvSpPr>
            <p:cNvPr id="26" name="Dikdörtgen: Köşeleri Yuvarlatılmış 25">
              <a:extLst>
                <a:ext uri="{FF2B5EF4-FFF2-40B4-BE49-F238E27FC236}">
                  <a16:creationId xmlns:a16="http://schemas.microsoft.com/office/drawing/2014/main" id="{F478E941-1B77-4CBF-9E07-D35F9EA57F43}"/>
                </a:ext>
              </a:extLst>
            </p:cNvPr>
            <p:cNvSpPr/>
            <p:nvPr/>
          </p:nvSpPr>
          <p:spPr>
            <a:xfrm>
              <a:off x="445770" y="3440430"/>
              <a:ext cx="3657600" cy="1722834"/>
            </a:xfrm>
            <a:prstGeom prst="roundRect">
              <a:avLst/>
            </a:prstGeom>
            <a:grpFill/>
            <a:ln>
              <a:solidFill>
                <a:srgbClr val="3BA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F148BF8F-3666-4634-A113-54FE1B161E33}"/>
                </a:ext>
              </a:extLst>
            </p:cNvPr>
            <p:cNvSpPr txBox="1"/>
            <p:nvPr/>
          </p:nvSpPr>
          <p:spPr>
            <a:xfrm>
              <a:off x="648652" y="3932158"/>
              <a:ext cx="3237548" cy="1231106"/>
            </a:xfrm>
            <a:prstGeom prst="rect">
              <a:avLst/>
            </a:prstGeom>
            <a:noFill/>
          </p:spPr>
          <p:txBody>
            <a:bodyPr wrap="square" rtlCol="0">
              <a:spAutoFit/>
            </a:bodyPr>
            <a:lstStyle/>
            <a:p>
              <a:pPr algn="ctr"/>
              <a:r>
                <a:rPr lang="tr-TR" sz="2000" b="1" i="0" dirty="0">
                  <a:solidFill>
                    <a:srgbClr val="FFFFFF"/>
                  </a:solidFill>
                  <a:effectLst/>
                  <a:latin typeface="Montserrat" panose="00000500000000000000" pitchFamily="2" charset="-94"/>
                </a:rPr>
                <a:t>Araştırmacılar ve Akademisyenler</a:t>
              </a:r>
              <a:endParaRPr lang="tr-TR" sz="2000" dirty="0">
                <a:solidFill>
                  <a:srgbClr val="FFFFFF"/>
                </a:solidFill>
                <a:latin typeface="Montserrat" panose="00000500000000000000" pitchFamily="2" charset="-94"/>
              </a:endParaRPr>
            </a:p>
            <a:p>
              <a:pPr algn="ctr"/>
              <a:endParaRPr lang="tr-TR" sz="1600" b="0" i="0" dirty="0">
                <a:solidFill>
                  <a:srgbClr val="FFFFFF"/>
                </a:solidFill>
                <a:effectLst/>
                <a:latin typeface="Montserrat" panose="00000500000000000000" pitchFamily="2" charset="-94"/>
              </a:endParaRPr>
            </a:p>
            <a:p>
              <a:endParaRPr lang="tr-TR" dirty="0"/>
            </a:p>
          </p:txBody>
        </p:sp>
      </p:grpSp>
      <p:grpSp>
        <p:nvGrpSpPr>
          <p:cNvPr id="44" name="Grup 43">
            <a:extLst>
              <a:ext uri="{FF2B5EF4-FFF2-40B4-BE49-F238E27FC236}">
                <a16:creationId xmlns:a16="http://schemas.microsoft.com/office/drawing/2014/main" id="{94A6DC19-B444-4A69-AA4D-84691C353E0E}"/>
              </a:ext>
            </a:extLst>
          </p:cNvPr>
          <p:cNvGrpSpPr/>
          <p:nvPr/>
        </p:nvGrpSpPr>
        <p:grpSpPr>
          <a:xfrm>
            <a:off x="8939395" y="3068597"/>
            <a:ext cx="587210" cy="1679973"/>
            <a:chOff x="6775134" y="2359937"/>
            <a:chExt cx="587210" cy="1679973"/>
          </a:xfrm>
          <a:solidFill>
            <a:srgbClr val="92D050"/>
          </a:solidFill>
        </p:grpSpPr>
        <p:sp>
          <p:nvSpPr>
            <p:cNvPr id="28" name="Dikdörtgen 27">
              <a:extLst>
                <a:ext uri="{FF2B5EF4-FFF2-40B4-BE49-F238E27FC236}">
                  <a16:creationId xmlns:a16="http://schemas.microsoft.com/office/drawing/2014/main" id="{25DFC2A6-961D-402C-B228-3A8018A5399F}"/>
                </a:ext>
              </a:extLst>
            </p:cNvPr>
            <p:cNvSpPr/>
            <p:nvPr/>
          </p:nvSpPr>
          <p:spPr>
            <a:xfrm>
              <a:off x="7034449" y="2808804"/>
              <a:ext cx="45719" cy="123110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9" name="Oval 28">
              <a:extLst>
                <a:ext uri="{FF2B5EF4-FFF2-40B4-BE49-F238E27FC236}">
                  <a16:creationId xmlns:a16="http://schemas.microsoft.com/office/drawing/2014/main" id="{EB04D238-9983-443E-B6F4-16B551D9022F}"/>
                </a:ext>
              </a:extLst>
            </p:cNvPr>
            <p:cNvSpPr/>
            <p:nvPr/>
          </p:nvSpPr>
          <p:spPr>
            <a:xfrm>
              <a:off x="6775134" y="2359937"/>
              <a:ext cx="587210" cy="60650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1" name="Dikdörtgen 40">
            <a:extLst>
              <a:ext uri="{FF2B5EF4-FFF2-40B4-BE49-F238E27FC236}">
                <a16:creationId xmlns:a16="http://schemas.microsoft.com/office/drawing/2014/main" id="{9E168AF0-D6B9-4751-B032-A5487224F81B}"/>
              </a:ext>
            </a:extLst>
          </p:cNvPr>
          <p:cNvSpPr/>
          <p:nvPr/>
        </p:nvSpPr>
        <p:spPr>
          <a:xfrm>
            <a:off x="5434447" y="3480883"/>
            <a:ext cx="45719" cy="1231106"/>
          </a:xfrm>
          <a:prstGeom prst="rect">
            <a:avLst/>
          </a:prstGeom>
          <a:solidFill>
            <a:srgbClr val="D1B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30" name="Grup 29">
            <a:extLst>
              <a:ext uri="{FF2B5EF4-FFF2-40B4-BE49-F238E27FC236}">
                <a16:creationId xmlns:a16="http://schemas.microsoft.com/office/drawing/2014/main" id="{561C45E2-7B15-48DF-8739-92883016DA88}"/>
              </a:ext>
            </a:extLst>
          </p:cNvPr>
          <p:cNvGrpSpPr/>
          <p:nvPr/>
        </p:nvGrpSpPr>
        <p:grpSpPr>
          <a:xfrm>
            <a:off x="4132543" y="4509463"/>
            <a:ext cx="2739920" cy="1722834"/>
            <a:chOff x="445770" y="3440430"/>
            <a:chExt cx="3657600" cy="1722834"/>
          </a:xfrm>
          <a:solidFill>
            <a:srgbClr val="D1B6F8"/>
          </a:solidFill>
        </p:grpSpPr>
        <p:sp>
          <p:nvSpPr>
            <p:cNvPr id="31" name="Dikdörtgen: Köşeleri Yuvarlatılmış 30">
              <a:extLst>
                <a:ext uri="{FF2B5EF4-FFF2-40B4-BE49-F238E27FC236}">
                  <a16:creationId xmlns:a16="http://schemas.microsoft.com/office/drawing/2014/main" id="{0583C206-ACFC-4335-9D6C-2C06FA516D37}"/>
                </a:ext>
              </a:extLst>
            </p:cNvPr>
            <p:cNvSpPr/>
            <p:nvPr/>
          </p:nvSpPr>
          <p:spPr>
            <a:xfrm>
              <a:off x="445770" y="3440430"/>
              <a:ext cx="3657600" cy="1722834"/>
            </a:xfrm>
            <a:prstGeom prst="roundRect">
              <a:avLst/>
            </a:prstGeom>
            <a:grpFill/>
            <a:ln>
              <a:solidFill>
                <a:srgbClr val="3BA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Metin kutusu 31">
              <a:extLst>
                <a:ext uri="{FF2B5EF4-FFF2-40B4-BE49-F238E27FC236}">
                  <a16:creationId xmlns:a16="http://schemas.microsoft.com/office/drawing/2014/main" id="{C06D16FC-86DD-440F-AA38-61BA940B019B}"/>
                </a:ext>
              </a:extLst>
            </p:cNvPr>
            <p:cNvSpPr txBox="1"/>
            <p:nvPr/>
          </p:nvSpPr>
          <p:spPr>
            <a:xfrm>
              <a:off x="648652" y="3932158"/>
              <a:ext cx="3237548" cy="1231106"/>
            </a:xfrm>
            <a:prstGeom prst="rect">
              <a:avLst/>
            </a:prstGeom>
            <a:noFill/>
          </p:spPr>
          <p:txBody>
            <a:bodyPr wrap="square" rtlCol="0">
              <a:spAutoFit/>
            </a:bodyPr>
            <a:lstStyle/>
            <a:p>
              <a:pPr algn="ctr"/>
              <a:r>
                <a:rPr lang="tr-TR" sz="2000" b="1" i="0" dirty="0">
                  <a:solidFill>
                    <a:srgbClr val="FFFFFF"/>
                  </a:solidFill>
                  <a:effectLst/>
                  <a:latin typeface="Montserrat" panose="00000500000000000000" pitchFamily="2" charset="-94"/>
                </a:rPr>
                <a:t>Veri Bilimciler ve Analistler</a:t>
              </a:r>
              <a:endParaRPr lang="tr-TR" sz="2000" dirty="0">
                <a:solidFill>
                  <a:srgbClr val="FFFFFF"/>
                </a:solidFill>
                <a:latin typeface="Montserrat" panose="00000500000000000000" pitchFamily="2" charset="-94"/>
              </a:endParaRPr>
            </a:p>
            <a:p>
              <a:pPr algn="ctr"/>
              <a:endParaRPr lang="tr-TR" sz="1600" b="0" i="0" dirty="0">
                <a:solidFill>
                  <a:srgbClr val="FFFFFF"/>
                </a:solidFill>
                <a:effectLst/>
                <a:latin typeface="Montserrat" panose="00000500000000000000" pitchFamily="2" charset="-94"/>
              </a:endParaRPr>
            </a:p>
            <a:p>
              <a:endParaRPr lang="tr-TR" dirty="0"/>
            </a:p>
          </p:txBody>
        </p:sp>
      </p:grpSp>
      <p:grpSp>
        <p:nvGrpSpPr>
          <p:cNvPr id="45" name="Grup 44">
            <a:extLst>
              <a:ext uri="{FF2B5EF4-FFF2-40B4-BE49-F238E27FC236}">
                <a16:creationId xmlns:a16="http://schemas.microsoft.com/office/drawing/2014/main" id="{F567ABE7-8A18-43BE-97CC-F3D020D13CE3}"/>
              </a:ext>
            </a:extLst>
          </p:cNvPr>
          <p:cNvGrpSpPr/>
          <p:nvPr/>
        </p:nvGrpSpPr>
        <p:grpSpPr>
          <a:xfrm>
            <a:off x="12703658" y="3059116"/>
            <a:ext cx="587210" cy="1679973"/>
            <a:chOff x="11391069" y="2349577"/>
            <a:chExt cx="587210" cy="1679973"/>
          </a:xfrm>
          <a:solidFill>
            <a:srgbClr val="FFC000"/>
          </a:solidFill>
        </p:grpSpPr>
        <p:sp>
          <p:nvSpPr>
            <p:cNvPr id="37" name="Dikdörtgen 36">
              <a:extLst>
                <a:ext uri="{FF2B5EF4-FFF2-40B4-BE49-F238E27FC236}">
                  <a16:creationId xmlns:a16="http://schemas.microsoft.com/office/drawing/2014/main" id="{DCF821F7-C694-4B28-B13D-C708DC4FFB51}"/>
                </a:ext>
              </a:extLst>
            </p:cNvPr>
            <p:cNvSpPr/>
            <p:nvPr/>
          </p:nvSpPr>
          <p:spPr>
            <a:xfrm>
              <a:off x="11650384" y="2798444"/>
              <a:ext cx="45719" cy="123110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3" name="Oval 32">
              <a:extLst>
                <a:ext uri="{FF2B5EF4-FFF2-40B4-BE49-F238E27FC236}">
                  <a16:creationId xmlns:a16="http://schemas.microsoft.com/office/drawing/2014/main" id="{3762D6B6-4DDE-492F-B619-7F4D6208815A}"/>
                </a:ext>
              </a:extLst>
            </p:cNvPr>
            <p:cNvSpPr/>
            <p:nvPr/>
          </p:nvSpPr>
          <p:spPr>
            <a:xfrm>
              <a:off x="11391069" y="2349577"/>
              <a:ext cx="587210" cy="60650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4" name="Grup 33">
            <a:extLst>
              <a:ext uri="{FF2B5EF4-FFF2-40B4-BE49-F238E27FC236}">
                <a16:creationId xmlns:a16="http://schemas.microsoft.com/office/drawing/2014/main" id="{2DD2FD7B-AF28-45AA-BD8E-BBA9EC775235}"/>
              </a:ext>
            </a:extLst>
          </p:cNvPr>
          <p:cNvGrpSpPr/>
          <p:nvPr/>
        </p:nvGrpSpPr>
        <p:grpSpPr>
          <a:xfrm>
            <a:off x="7963992" y="4505153"/>
            <a:ext cx="2627829" cy="1722834"/>
            <a:chOff x="445770" y="3440430"/>
            <a:chExt cx="3657600" cy="1722834"/>
          </a:xfrm>
          <a:solidFill>
            <a:srgbClr val="92D050"/>
          </a:solidFill>
        </p:grpSpPr>
        <p:sp>
          <p:nvSpPr>
            <p:cNvPr id="35" name="Dikdörtgen: Köşeleri Yuvarlatılmış 34">
              <a:extLst>
                <a:ext uri="{FF2B5EF4-FFF2-40B4-BE49-F238E27FC236}">
                  <a16:creationId xmlns:a16="http://schemas.microsoft.com/office/drawing/2014/main" id="{735D5E24-AEB3-403B-8EED-623F3214F090}"/>
                </a:ext>
              </a:extLst>
            </p:cNvPr>
            <p:cNvSpPr/>
            <p:nvPr/>
          </p:nvSpPr>
          <p:spPr>
            <a:xfrm>
              <a:off x="445770" y="3440430"/>
              <a:ext cx="3657600" cy="1722834"/>
            </a:xfrm>
            <a:prstGeom prst="roundRect">
              <a:avLst/>
            </a:prstGeom>
            <a:grpFill/>
            <a:ln>
              <a:solidFill>
                <a:srgbClr val="3BA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Metin kutusu 35">
              <a:extLst>
                <a:ext uri="{FF2B5EF4-FFF2-40B4-BE49-F238E27FC236}">
                  <a16:creationId xmlns:a16="http://schemas.microsoft.com/office/drawing/2014/main" id="{56BA4C7D-26F8-4723-82DF-CE8ADA897A2D}"/>
                </a:ext>
              </a:extLst>
            </p:cNvPr>
            <p:cNvSpPr txBox="1"/>
            <p:nvPr/>
          </p:nvSpPr>
          <p:spPr>
            <a:xfrm>
              <a:off x="648652" y="3932158"/>
              <a:ext cx="3237549" cy="707886"/>
            </a:xfrm>
            <a:prstGeom prst="rect">
              <a:avLst/>
            </a:prstGeom>
            <a:grpFill/>
          </p:spPr>
          <p:txBody>
            <a:bodyPr wrap="square" rtlCol="0">
              <a:spAutoFit/>
            </a:bodyPr>
            <a:lstStyle/>
            <a:p>
              <a:pPr algn="ctr"/>
              <a:r>
                <a:rPr lang="tr-TR" sz="2000" b="1" i="0" dirty="0">
                  <a:solidFill>
                    <a:srgbClr val="FFFFFF"/>
                  </a:solidFill>
                  <a:effectLst/>
                  <a:latin typeface="Montserrat" panose="00000500000000000000" pitchFamily="2" charset="-94"/>
                </a:rPr>
                <a:t>Şirketler ve Markalar</a:t>
              </a:r>
              <a:endParaRPr lang="tr-TR" sz="2000" dirty="0">
                <a:solidFill>
                  <a:srgbClr val="FFFFFF"/>
                </a:solidFill>
                <a:latin typeface="Montserrat" panose="00000500000000000000" pitchFamily="2" charset="-94"/>
              </a:endParaRPr>
            </a:p>
          </p:txBody>
        </p:sp>
      </p:grpSp>
      <p:sp>
        <p:nvSpPr>
          <p:cNvPr id="42" name="Oval 41">
            <a:extLst>
              <a:ext uri="{FF2B5EF4-FFF2-40B4-BE49-F238E27FC236}">
                <a16:creationId xmlns:a16="http://schemas.microsoft.com/office/drawing/2014/main" id="{DCB2E620-4512-44B5-8E1E-97AC5ED5A3F2}"/>
              </a:ext>
            </a:extLst>
          </p:cNvPr>
          <p:cNvSpPr/>
          <p:nvPr/>
        </p:nvSpPr>
        <p:spPr>
          <a:xfrm>
            <a:off x="5175132" y="3032016"/>
            <a:ext cx="587210" cy="606505"/>
          </a:xfrm>
          <a:prstGeom prst="ellipse">
            <a:avLst/>
          </a:prstGeom>
          <a:solidFill>
            <a:srgbClr val="D1B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8" name="Grup 37">
            <a:extLst>
              <a:ext uri="{FF2B5EF4-FFF2-40B4-BE49-F238E27FC236}">
                <a16:creationId xmlns:a16="http://schemas.microsoft.com/office/drawing/2014/main" id="{5164E444-A248-469B-892B-5A9918289589}"/>
              </a:ext>
            </a:extLst>
          </p:cNvPr>
          <p:cNvGrpSpPr/>
          <p:nvPr/>
        </p:nvGrpSpPr>
        <p:grpSpPr>
          <a:xfrm>
            <a:off x="11683349" y="4525209"/>
            <a:ext cx="2627829" cy="1722834"/>
            <a:chOff x="445770" y="3440430"/>
            <a:chExt cx="3657600" cy="1722834"/>
          </a:xfrm>
          <a:solidFill>
            <a:srgbClr val="FFC000"/>
          </a:solidFill>
        </p:grpSpPr>
        <p:sp>
          <p:nvSpPr>
            <p:cNvPr id="39" name="Dikdörtgen: Köşeleri Yuvarlatılmış 38">
              <a:extLst>
                <a:ext uri="{FF2B5EF4-FFF2-40B4-BE49-F238E27FC236}">
                  <a16:creationId xmlns:a16="http://schemas.microsoft.com/office/drawing/2014/main" id="{C7798597-82CB-4B4A-A4B5-161B6BA54517}"/>
                </a:ext>
              </a:extLst>
            </p:cNvPr>
            <p:cNvSpPr/>
            <p:nvPr/>
          </p:nvSpPr>
          <p:spPr>
            <a:xfrm>
              <a:off x="445770" y="3440430"/>
              <a:ext cx="3657600" cy="1722834"/>
            </a:xfrm>
            <a:prstGeom prst="roundRect">
              <a:avLst/>
            </a:prstGeom>
            <a:grpFill/>
            <a:ln>
              <a:solidFill>
                <a:srgbClr val="3BA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Metin kutusu 39">
              <a:extLst>
                <a:ext uri="{FF2B5EF4-FFF2-40B4-BE49-F238E27FC236}">
                  <a16:creationId xmlns:a16="http://schemas.microsoft.com/office/drawing/2014/main" id="{555D3A35-B4CD-45D3-98B9-9D2A2E2175A1}"/>
                </a:ext>
              </a:extLst>
            </p:cNvPr>
            <p:cNvSpPr txBox="1"/>
            <p:nvPr/>
          </p:nvSpPr>
          <p:spPr>
            <a:xfrm>
              <a:off x="554354" y="3827410"/>
              <a:ext cx="3440430" cy="1015663"/>
            </a:xfrm>
            <a:prstGeom prst="rect">
              <a:avLst/>
            </a:prstGeom>
            <a:grpFill/>
          </p:spPr>
          <p:txBody>
            <a:bodyPr wrap="square" rtlCol="0">
              <a:spAutoFit/>
            </a:bodyPr>
            <a:lstStyle/>
            <a:p>
              <a:pPr algn="ctr"/>
              <a:r>
                <a:rPr lang="tr-TR" sz="2000" b="1" i="0" dirty="0">
                  <a:solidFill>
                    <a:srgbClr val="FFFFFF"/>
                  </a:solidFill>
                  <a:effectLst/>
                  <a:latin typeface="Montserrat" panose="00000500000000000000" pitchFamily="2" charset="-94"/>
                </a:rPr>
                <a:t>Sosyal Medya İzleme ve İletişim Ajansları</a:t>
              </a:r>
              <a:endParaRPr lang="tr-TR" sz="2000" b="0" i="0" dirty="0">
                <a:solidFill>
                  <a:srgbClr val="FFFFFF"/>
                </a:solidFill>
                <a:effectLst/>
                <a:latin typeface="Montserrat" panose="00000500000000000000" pitchFamily="2" charset="-94"/>
              </a:endParaRPr>
            </a:p>
          </p:txBody>
        </p:sp>
      </p:grpSp>
    </p:spTree>
    <p:extLst>
      <p:ext uri="{BB962C8B-B14F-4D97-AF65-F5344CB8AC3E}">
        <p14:creationId xmlns:p14="http://schemas.microsoft.com/office/powerpoint/2010/main" val="36262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FD330A5-6544-4140-92D9-306188320433}"/>
              </a:ext>
            </a:extLst>
          </p:cNvPr>
          <p:cNvPicPr>
            <a:picLocks noChangeAspect="1"/>
          </p:cNvPicPr>
          <p:nvPr/>
        </p:nvPicPr>
        <p:blipFill>
          <a:blip r:embed="rId2"/>
          <a:stretch>
            <a:fillRect/>
          </a:stretch>
        </p:blipFill>
        <p:spPr>
          <a:xfrm>
            <a:off x="0" y="-36512"/>
            <a:ext cx="14630400" cy="8229600"/>
          </a:xfrm>
          <a:prstGeom prst="rect">
            <a:avLst/>
          </a:prstGeom>
        </p:spPr>
      </p:pic>
      <p:sp>
        <p:nvSpPr>
          <p:cNvPr id="3" name="Dikdörtgen: Köşeleri Yuvarlatılmış 2">
            <a:extLst>
              <a:ext uri="{FF2B5EF4-FFF2-40B4-BE49-F238E27FC236}">
                <a16:creationId xmlns:a16="http://schemas.microsoft.com/office/drawing/2014/main" id="{59C52997-9F6B-4285-8C54-E2886C0A742A}"/>
              </a:ext>
            </a:extLst>
          </p:cNvPr>
          <p:cNvSpPr/>
          <p:nvPr/>
        </p:nvSpPr>
        <p:spPr>
          <a:xfrm>
            <a:off x="-261259" y="222171"/>
            <a:ext cx="5244739"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908253F6-1762-4A57-8228-8E0A50BA1A2C}"/>
              </a:ext>
            </a:extLst>
          </p:cNvPr>
          <p:cNvSpPr/>
          <p:nvPr/>
        </p:nvSpPr>
        <p:spPr>
          <a:xfrm>
            <a:off x="499331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812F7DDA-6A71-4CA9-AAC4-7C7A3518DE4D}"/>
              </a:ext>
            </a:extLst>
          </p:cNvPr>
          <p:cNvSpPr/>
          <p:nvPr/>
        </p:nvSpPr>
        <p:spPr>
          <a:xfrm>
            <a:off x="220040" y="334823"/>
            <a:ext cx="4237660"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Proje İş Akışı</a:t>
            </a:r>
            <a:endParaRPr lang="en-US" sz="4604" b="1" dirty="0">
              <a:solidFill>
                <a:schemeClr val="bg1"/>
              </a:solidFill>
              <a:latin typeface="Montserrat" panose="00000500000000000000" pitchFamily="2" charset="-94"/>
            </a:endParaRPr>
          </a:p>
        </p:txBody>
      </p:sp>
      <p:grpSp>
        <p:nvGrpSpPr>
          <p:cNvPr id="80" name="Grup 79">
            <a:extLst>
              <a:ext uri="{FF2B5EF4-FFF2-40B4-BE49-F238E27FC236}">
                <a16:creationId xmlns:a16="http://schemas.microsoft.com/office/drawing/2014/main" id="{2D890379-3399-4947-A028-92F205F50306}"/>
              </a:ext>
            </a:extLst>
          </p:cNvPr>
          <p:cNvGrpSpPr/>
          <p:nvPr/>
        </p:nvGrpSpPr>
        <p:grpSpPr>
          <a:xfrm>
            <a:off x="2295553" y="2570027"/>
            <a:ext cx="1933787" cy="845562"/>
            <a:chOff x="694899" y="2298722"/>
            <a:chExt cx="1933787" cy="845562"/>
          </a:xfrm>
        </p:grpSpPr>
        <p:grpSp>
          <p:nvGrpSpPr>
            <p:cNvPr id="49" name="Group 31">
              <a:extLst>
                <a:ext uri="{FF2B5EF4-FFF2-40B4-BE49-F238E27FC236}">
                  <a16:creationId xmlns:a16="http://schemas.microsoft.com/office/drawing/2014/main" id="{138786A4-F88F-4A8A-8A6B-BD8DD9AB3F83}"/>
                </a:ext>
              </a:extLst>
            </p:cNvPr>
            <p:cNvGrpSpPr/>
            <p:nvPr/>
          </p:nvGrpSpPr>
          <p:grpSpPr>
            <a:xfrm>
              <a:off x="694899" y="2298722"/>
              <a:ext cx="1933787" cy="845562"/>
              <a:chOff x="0" y="70846"/>
              <a:chExt cx="24117736" cy="5372100"/>
            </a:xfrm>
          </p:grpSpPr>
          <p:sp>
            <p:nvSpPr>
              <p:cNvPr id="50" name="Freeform 32">
                <a:extLst>
                  <a:ext uri="{FF2B5EF4-FFF2-40B4-BE49-F238E27FC236}">
                    <a16:creationId xmlns:a16="http://schemas.microsoft.com/office/drawing/2014/main" id="{CD37E6C7-CF01-4D11-BCEB-66C0CB19805F}"/>
                  </a:ext>
                </a:extLst>
              </p:cNvPr>
              <p:cNvSpPr/>
              <p:nvPr/>
            </p:nvSpPr>
            <p:spPr>
              <a:xfrm>
                <a:off x="0" y="70846"/>
                <a:ext cx="24117736" cy="5372100"/>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solidFill>
                <a:srgbClr val="D1B6F8"/>
              </a:solidFill>
            </p:spPr>
            <p:txBody>
              <a:bodyPr/>
              <a:lstStyle/>
              <a:p>
                <a:endParaRPr lang="en-GB"/>
              </a:p>
            </p:txBody>
          </p:sp>
        </p:grpSp>
        <p:sp>
          <p:nvSpPr>
            <p:cNvPr id="6" name="Metin kutusu 5">
              <a:extLst>
                <a:ext uri="{FF2B5EF4-FFF2-40B4-BE49-F238E27FC236}">
                  <a16:creationId xmlns:a16="http://schemas.microsoft.com/office/drawing/2014/main" id="{628ACFD9-71D0-4AAD-A0BC-50CC149B01ED}"/>
                </a:ext>
              </a:extLst>
            </p:cNvPr>
            <p:cNvSpPr txBox="1"/>
            <p:nvPr/>
          </p:nvSpPr>
          <p:spPr>
            <a:xfrm>
              <a:off x="969673" y="2480310"/>
              <a:ext cx="1395669" cy="461665"/>
            </a:xfrm>
            <a:prstGeom prst="rect">
              <a:avLst/>
            </a:prstGeom>
            <a:solidFill>
              <a:srgbClr val="D1B6F8"/>
            </a:solidFill>
          </p:spPr>
          <p:txBody>
            <a:bodyPr wrap="square" rtlCol="0">
              <a:spAutoFit/>
            </a:bodyPr>
            <a:lstStyle/>
            <a:p>
              <a:pPr algn="ctr"/>
              <a:r>
                <a:rPr lang="tr-TR" sz="2400" dirty="0">
                  <a:solidFill>
                    <a:schemeClr val="bg1"/>
                  </a:solidFill>
                </a:rPr>
                <a:t>1.Hafta</a:t>
              </a:r>
            </a:p>
          </p:txBody>
        </p:sp>
      </p:grpSp>
      <p:grpSp>
        <p:nvGrpSpPr>
          <p:cNvPr id="81" name="Grup 80">
            <a:extLst>
              <a:ext uri="{FF2B5EF4-FFF2-40B4-BE49-F238E27FC236}">
                <a16:creationId xmlns:a16="http://schemas.microsoft.com/office/drawing/2014/main" id="{37F0DF88-2E7E-4579-B053-C73356259B27}"/>
              </a:ext>
            </a:extLst>
          </p:cNvPr>
          <p:cNvGrpSpPr/>
          <p:nvPr/>
        </p:nvGrpSpPr>
        <p:grpSpPr>
          <a:xfrm>
            <a:off x="3965996" y="2565841"/>
            <a:ext cx="1933787" cy="845562"/>
            <a:chOff x="2365342" y="2287571"/>
            <a:chExt cx="1933787" cy="845562"/>
          </a:xfrm>
        </p:grpSpPr>
        <p:sp>
          <p:nvSpPr>
            <p:cNvPr id="67" name="Freeform 32">
              <a:extLst>
                <a:ext uri="{FF2B5EF4-FFF2-40B4-BE49-F238E27FC236}">
                  <a16:creationId xmlns:a16="http://schemas.microsoft.com/office/drawing/2014/main" id="{D60DC52D-8E31-4209-B5E4-9E5FA0A9E75A}"/>
                </a:ext>
              </a:extLst>
            </p:cNvPr>
            <p:cNvSpPr/>
            <p:nvPr/>
          </p:nvSpPr>
          <p:spPr>
            <a:xfrm>
              <a:off x="2365342" y="2287571"/>
              <a:ext cx="1933787" cy="845562"/>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solidFill>
              <a:srgbClr val="396AF1"/>
            </a:solidFill>
            <a:ln>
              <a:noFill/>
            </a:ln>
          </p:spPr>
          <p:txBody>
            <a:bodyPr/>
            <a:lstStyle/>
            <a:p>
              <a:endParaRPr lang="en-GB"/>
            </a:p>
          </p:txBody>
        </p:sp>
        <p:sp>
          <p:nvSpPr>
            <p:cNvPr id="73" name="Metin kutusu 72">
              <a:extLst>
                <a:ext uri="{FF2B5EF4-FFF2-40B4-BE49-F238E27FC236}">
                  <a16:creationId xmlns:a16="http://schemas.microsoft.com/office/drawing/2014/main" id="{8167BE26-90D0-4BC7-B69B-08BA94D04E04}"/>
                </a:ext>
              </a:extLst>
            </p:cNvPr>
            <p:cNvSpPr txBox="1"/>
            <p:nvPr/>
          </p:nvSpPr>
          <p:spPr>
            <a:xfrm>
              <a:off x="2525816" y="2480310"/>
              <a:ext cx="1395669" cy="461665"/>
            </a:xfrm>
            <a:prstGeom prst="rect">
              <a:avLst/>
            </a:prstGeom>
            <a:noFill/>
          </p:spPr>
          <p:txBody>
            <a:bodyPr wrap="square" rtlCol="0">
              <a:spAutoFit/>
            </a:bodyPr>
            <a:lstStyle/>
            <a:p>
              <a:pPr algn="ctr"/>
              <a:r>
                <a:rPr lang="tr-TR" sz="2400" dirty="0">
                  <a:solidFill>
                    <a:schemeClr val="bg1"/>
                  </a:solidFill>
                </a:rPr>
                <a:t>2.Hafta</a:t>
              </a:r>
            </a:p>
          </p:txBody>
        </p:sp>
      </p:grpSp>
      <p:grpSp>
        <p:nvGrpSpPr>
          <p:cNvPr id="82" name="Grup 81">
            <a:extLst>
              <a:ext uri="{FF2B5EF4-FFF2-40B4-BE49-F238E27FC236}">
                <a16:creationId xmlns:a16="http://schemas.microsoft.com/office/drawing/2014/main" id="{08ACBAF3-81FD-40ED-BED2-42B7DE1E31A9}"/>
              </a:ext>
            </a:extLst>
          </p:cNvPr>
          <p:cNvGrpSpPr/>
          <p:nvPr/>
        </p:nvGrpSpPr>
        <p:grpSpPr>
          <a:xfrm>
            <a:off x="5647869" y="2565841"/>
            <a:ext cx="1933787" cy="845562"/>
            <a:chOff x="4047215" y="2287571"/>
            <a:chExt cx="1933787" cy="845562"/>
          </a:xfrm>
          <a:solidFill>
            <a:srgbClr val="D1B6F8"/>
          </a:solidFill>
        </p:grpSpPr>
        <p:sp>
          <p:nvSpPr>
            <p:cNvPr id="65" name="Freeform 32">
              <a:extLst>
                <a:ext uri="{FF2B5EF4-FFF2-40B4-BE49-F238E27FC236}">
                  <a16:creationId xmlns:a16="http://schemas.microsoft.com/office/drawing/2014/main" id="{F5C4BF06-65A1-4E23-8F5B-A5EFADA56C46}"/>
                </a:ext>
              </a:extLst>
            </p:cNvPr>
            <p:cNvSpPr/>
            <p:nvPr/>
          </p:nvSpPr>
          <p:spPr>
            <a:xfrm>
              <a:off x="4047215" y="2287571"/>
              <a:ext cx="1933787" cy="845562"/>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grpFill/>
          </p:spPr>
          <p:txBody>
            <a:bodyPr/>
            <a:lstStyle/>
            <a:p>
              <a:endParaRPr lang="en-GB"/>
            </a:p>
          </p:txBody>
        </p:sp>
        <p:sp>
          <p:nvSpPr>
            <p:cNvPr id="74" name="Metin kutusu 73">
              <a:extLst>
                <a:ext uri="{FF2B5EF4-FFF2-40B4-BE49-F238E27FC236}">
                  <a16:creationId xmlns:a16="http://schemas.microsoft.com/office/drawing/2014/main" id="{92D70826-ACF3-4B19-A780-63DAD398C690}"/>
                </a:ext>
              </a:extLst>
            </p:cNvPr>
            <p:cNvSpPr txBox="1"/>
            <p:nvPr/>
          </p:nvSpPr>
          <p:spPr>
            <a:xfrm>
              <a:off x="4185370" y="2480310"/>
              <a:ext cx="1395669" cy="461665"/>
            </a:xfrm>
            <a:prstGeom prst="rect">
              <a:avLst/>
            </a:prstGeom>
            <a:grpFill/>
          </p:spPr>
          <p:txBody>
            <a:bodyPr wrap="square" rtlCol="0">
              <a:spAutoFit/>
            </a:bodyPr>
            <a:lstStyle/>
            <a:p>
              <a:pPr algn="ctr"/>
              <a:r>
                <a:rPr lang="tr-TR" sz="2400" dirty="0">
                  <a:solidFill>
                    <a:schemeClr val="bg1"/>
                  </a:solidFill>
                </a:rPr>
                <a:t>3.Hafta</a:t>
              </a:r>
            </a:p>
          </p:txBody>
        </p:sp>
      </p:grpSp>
      <p:grpSp>
        <p:nvGrpSpPr>
          <p:cNvPr id="83" name="Grup 82">
            <a:extLst>
              <a:ext uri="{FF2B5EF4-FFF2-40B4-BE49-F238E27FC236}">
                <a16:creationId xmlns:a16="http://schemas.microsoft.com/office/drawing/2014/main" id="{C02CE2A7-B786-4470-9D55-CA147EEECB5F}"/>
              </a:ext>
            </a:extLst>
          </p:cNvPr>
          <p:cNvGrpSpPr/>
          <p:nvPr/>
        </p:nvGrpSpPr>
        <p:grpSpPr>
          <a:xfrm>
            <a:off x="7306882" y="2567927"/>
            <a:ext cx="1933787" cy="845562"/>
            <a:chOff x="5694798" y="2287571"/>
            <a:chExt cx="1933787" cy="845562"/>
          </a:xfrm>
        </p:grpSpPr>
        <p:sp>
          <p:nvSpPr>
            <p:cNvPr id="66" name="Freeform 32">
              <a:extLst>
                <a:ext uri="{FF2B5EF4-FFF2-40B4-BE49-F238E27FC236}">
                  <a16:creationId xmlns:a16="http://schemas.microsoft.com/office/drawing/2014/main" id="{E2B45480-18EE-421B-9CDA-5BEC6612A207}"/>
                </a:ext>
              </a:extLst>
            </p:cNvPr>
            <p:cNvSpPr/>
            <p:nvPr/>
          </p:nvSpPr>
          <p:spPr>
            <a:xfrm>
              <a:off x="5694798" y="2287571"/>
              <a:ext cx="1933787" cy="845562"/>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solidFill>
              <a:srgbClr val="396AF1"/>
            </a:solidFill>
            <a:ln>
              <a:noFill/>
            </a:ln>
          </p:spPr>
          <p:txBody>
            <a:bodyPr/>
            <a:lstStyle/>
            <a:p>
              <a:endParaRPr lang="en-GB"/>
            </a:p>
          </p:txBody>
        </p:sp>
        <p:sp>
          <p:nvSpPr>
            <p:cNvPr id="75" name="Metin kutusu 74">
              <a:extLst>
                <a:ext uri="{FF2B5EF4-FFF2-40B4-BE49-F238E27FC236}">
                  <a16:creationId xmlns:a16="http://schemas.microsoft.com/office/drawing/2014/main" id="{9124049E-5D2C-4B01-B5A0-1D8D458EF460}"/>
                </a:ext>
              </a:extLst>
            </p:cNvPr>
            <p:cNvSpPr txBox="1"/>
            <p:nvPr/>
          </p:nvSpPr>
          <p:spPr>
            <a:xfrm>
              <a:off x="5868357" y="2480310"/>
              <a:ext cx="1395669" cy="461665"/>
            </a:xfrm>
            <a:prstGeom prst="rect">
              <a:avLst/>
            </a:prstGeom>
            <a:noFill/>
          </p:spPr>
          <p:txBody>
            <a:bodyPr wrap="square" rtlCol="0">
              <a:spAutoFit/>
            </a:bodyPr>
            <a:lstStyle/>
            <a:p>
              <a:pPr algn="ctr"/>
              <a:r>
                <a:rPr lang="tr-TR" sz="2400" dirty="0">
                  <a:solidFill>
                    <a:schemeClr val="bg1"/>
                  </a:solidFill>
                </a:rPr>
                <a:t>4.Hafta</a:t>
              </a:r>
            </a:p>
          </p:txBody>
        </p:sp>
      </p:grpSp>
      <p:grpSp>
        <p:nvGrpSpPr>
          <p:cNvPr id="84" name="Grup 83">
            <a:extLst>
              <a:ext uri="{FF2B5EF4-FFF2-40B4-BE49-F238E27FC236}">
                <a16:creationId xmlns:a16="http://schemas.microsoft.com/office/drawing/2014/main" id="{0AEA7785-14B0-411A-8C97-443E608B0BFE}"/>
              </a:ext>
            </a:extLst>
          </p:cNvPr>
          <p:cNvGrpSpPr/>
          <p:nvPr/>
        </p:nvGrpSpPr>
        <p:grpSpPr>
          <a:xfrm>
            <a:off x="8977325" y="2567927"/>
            <a:ext cx="1933787" cy="845562"/>
            <a:chOff x="7342381" y="2287571"/>
            <a:chExt cx="1933787" cy="845562"/>
          </a:xfrm>
          <a:solidFill>
            <a:srgbClr val="D1B6F8"/>
          </a:solidFill>
        </p:grpSpPr>
        <p:grpSp>
          <p:nvGrpSpPr>
            <p:cNvPr id="68" name="Group 31">
              <a:extLst>
                <a:ext uri="{FF2B5EF4-FFF2-40B4-BE49-F238E27FC236}">
                  <a16:creationId xmlns:a16="http://schemas.microsoft.com/office/drawing/2014/main" id="{7CE4DA19-CBA6-468E-BF83-87C1FDE486FA}"/>
                </a:ext>
              </a:extLst>
            </p:cNvPr>
            <p:cNvGrpSpPr/>
            <p:nvPr/>
          </p:nvGrpSpPr>
          <p:grpSpPr>
            <a:xfrm>
              <a:off x="7342381" y="2287571"/>
              <a:ext cx="1933787" cy="845562"/>
              <a:chOff x="0" y="0"/>
              <a:chExt cx="24117736" cy="5372100"/>
            </a:xfrm>
            <a:grpFill/>
          </p:grpSpPr>
          <p:sp>
            <p:nvSpPr>
              <p:cNvPr id="69" name="Freeform 32">
                <a:extLst>
                  <a:ext uri="{FF2B5EF4-FFF2-40B4-BE49-F238E27FC236}">
                    <a16:creationId xmlns:a16="http://schemas.microsoft.com/office/drawing/2014/main" id="{64C35E81-A7A1-45B3-B2FE-B39B06B14831}"/>
                  </a:ext>
                </a:extLst>
              </p:cNvPr>
              <p:cNvSpPr/>
              <p:nvPr/>
            </p:nvSpPr>
            <p:spPr>
              <a:xfrm>
                <a:off x="0" y="0"/>
                <a:ext cx="24117736" cy="5372100"/>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grpFill/>
            </p:spPr>
            <p:txBody>
              <a:bodyPr/>
              <a:lstStyle/>
              <a:p>
                <a:endParaRPr lang="en-GB"/>
              </a:p>
            </p:txBody>
          </p:sp>
        </p:grpSp>
        <p:sp>
          <p:nvSpPr>
            <p:cNvPr id="76" name="Metin kutusu 75">
              <a:extLst>
                <a:ext uri="{FF2B5EF4-FFF2-40B4-BE49-F238E27FC236}">
                  <a16:creationId xmlns:a16="http://schemas.microsoft.com/office/drawing/2014/main" id="{FBB74A0E-3495-49F2-B9A8-26C586C70EFD}"/>
                </a:ext>
              </a:extLst>
            </p:cNvPr>
            <p:cNvSpPr txBox="1"/>
            <p:nvPr/>
          </p:nvSpPr>
          <p:spPr>
            <a:xfrm>
              <a:off x="7459049" y="2477155"/>
              <a:ext cx="1395669" cy="461665"/>
            </a:xfrm>
            <a:prstGeom prst="rect">
              <a:avLst/>
            </a:prstGeom>
            <a:grpFill/>
          </p:spPr>
          <p:txBody>
            <a:bodyPr wrap="square" rtlCol="0">
              <a:spAutoFit/>
            </a:bodyPr>
            <a:lstStyle/>
            <a:p>
              <a:pPr algn="ctr"/>
              <a:r>
                <a:rPr lang="tr-TR" sz="2400" dirty="0">
                  <a:solidFill>
                    <a:schemeClr val="bg1"/>
                  </a:solidFill>
                </a:rPr>
                <a:t>5.Hafta</a:t>
              </a:r>
            </a:p>
          </p:txBody>
        </p:sp>
      </p:grpSp>
      <p:grpSp>
        <p:nvGrpSpPr>
          <p:cNvPr id="86" name="Grup 85">
            <a:extLst>
              <a:ext uri="{FF2B5EF4-FFF2-40B4-BE49-F238E27FC236}">
                <a16:creationId xmlns:a16="http://schemas.microsoft.com/office/drawing/2014/main" id="{B12CC1A6-7314-4A5A-BD13-52415CD54E8B}"/>
              </a:ext>
            </a:extLst>
          </p:cNvPr>
          <p:cNvGrpSpPr/>
          <p:nvPr/>
        </p:nvGrpSpPr>
        <p:grpSpPr>
          <a:xfrm>
            <a:off x="10613478" y="2567927"/>
            <a:ext cx="1933787" cy="845562"/>
            <a:chOff x="8818514" y="2287571"/>
            <a:chExt cx="1933787" cy="845562"/>
          </a:xfrm>
        </p:grpSpPr>
        <p:sp>
          <p:nvSpPr>
            <p:cNvPr id="70" name="Freeform 32">
              <a:extLst>
                <a:ext uri="{FF2B5EF4-FFF2-40B4-BE49-F238E27FC236}">
                  <a16:creationId xmlns:a16="http://schemas.microsoft.com/office/drawing/2014/main" id="{DEB7C02F-CEA2-4524-AB5A-F23D9A4A346A}"/>
                </a:ext>
              </a:extLst>
            </p:cNvPr>
            <p:cNvSpPr/>
            <p:nvPr/>
          </p:nvSpPr>
          <p:spPr>
            <a:xfrm>
              <a:off x="8818514" y="2287571"/>
              <a:ext cx="1933787" cy="845562"/>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solidFill>
              <a:srgbClr val="396AF1"/>
            </a:solidFill>
            <a:ln>
              <a:noFill/>
            </a:ln>
          </p:spPr>
          <p:txBody>
            <a:bodyPr/>
            <a:lstStyle/>
            <a:p>
              <a:endParaRPr lang="en-GB"/>
            </a:p>
          </p:txBody>
        </p:sp>
        <p:sp>
          <p:nvSpPr>
            <p:cNvPr id="77" name="Metin kutusu 76">
              <a:extLst>
                <a:ext uri="{FF2B5EF4-FFF2-40B4-BE49-F238E27FC236}">
                  <a16:creationId xmlns:a16="http://schemas.microsoft.com/office/drawing/2014/main" id="{BCA6AB03-5299-45C7-83A9-AD86C4085F0B}"/>
                </a:ext>
              </a:extLst>
            </p:cNvPr>
            <p:cNvSpPr txBox="1"/>
            <p:nvPr/>
          </p:nvSpPr>
          <p:spPr>
            <a:xfrm>
              <a:off x="9024254" y="2496860"/>
              <a:ext cx="1395669" cy="461665"/>
            </a:xfrm>
            <a:prstGeom prst="rect">
              <a:avLst/>
            </a:prstGeom>
            <a:noFill/>
          </p:spPr>
          <p:txBody>
            <a:bodyPr wrap="square" rtlCol="0">
              <a:spAutoFit/>
            </a:bodyPr>
            <a:lstStyle/>
            <a:p>
              <a:pPr algn="ctr"/>
              <a:r>
                <a:rPr lang="tr-TR" sz="2400" dirty="0">
                  <a:solidFill>
                    <a:schemeClr val="bg1"/>
                  </a:solidFill>
                </a:rPr>
                <a:t>6.Hafta</a:t>
              </a:r>
            </a:p>
          </p:txBody>
        </p:sp>
      </p:grpSp>
      <p:grpSp>
        <p:nvGrpSpPr>
          <p:cNvPr id="87" name="Grup 86">
            <a:extLst>
              <a:ext uri="{FF2B5EF4-FFF2-40B4-BE49-F238E27FC236}">
                <a16:creationId xmlns:a16="http://schemas.microsoft.com/office/drawing/2014/main" id="{8A4DD739-69BB-4EAE-AD8A-0B1E33FDDAF3}"/>
              </a:ext>
            </a:extLst>
          </p:cNvPr>
          <p:cNvGrpSpPr/>
          <p:nvPr/>
        </p:nvGrpSpPr>
        <p:grpSpPr>
          <a:xfrm>
            <a:off x="12295351" y="2567927"/>
            <a:ext cx="1933787" cy="845562"/>
            <a:chOff x="10500387" y="2287571"/>
            <a:chExt cx="1933787" cy="845562"/>
          </a:xfrm>
          <a:solidFill>
            <a:srgbClr val="D1B6F8"/>
          </a:solidFill>
        </p:grpSpPr>
        <p:sp>
          <p:nvSpPr>
            <p:cNvPr id="71" name="Freeform 32">
              <a:extLst>
                <a:ext uri="{FF2B5EF4-FFF2-40B4-BE49-F238E27FC236}">
                  <a16:creationId xmlns:a16="http://schemas.microsoft.com/office/drawing/2014/main" id="{AF7816A8-1C36-46EE-B2E6-79CD2FE0BB4A}"/>
                </a:ext>
              </a:extLst>
            </p:cNvPr>
            <p:cNvSpPr/>
            <p:nvPr/>
          </p:nvSpPr>
          <p:spPr>
            <a:xfrm>
              <a:off x="10500387" y="2287571"/>
              <a:ext cx="1933787" cy="845562"/>
            </a:xfrm>
            <a:custGeom>
              <a:avLst/>
              <a:gdLst/>
              <a:ahLst/>
              <a:cxnLst/>
              <a:rect l="l" t="t" r="r" b="b"/>
              <a:pathLst>
                <a:path w="24117736" h="5372100">
                  <a:moveTo>
                    <a:pt x="22567066" y="0"/>
                  </a:moveTo>
                  <a:lnTo>
                    <a:pt x="1550670" y="0"/>
                  </a:lnTo>
                  <a:lnTo>
                    <a:pt x="0" y="2686050"/>
                  </a:lnTo>
                  <a:lnTo>
                    <a:pt x="1550670" y="5372100"/>
                  </a:lnTo>
                  <a:lnTo>
                    <a:pt x="22567066" y="5372100"/>
                  </a:lnTo>
                  <a:lnTo>
                    <a:pt x="24117736" y="2686050"/>
                  </a:lnTo>
                  <a:lnTo>
                    <a:pt x="22567066" y="0"/>
                  </a:lnTo>
                  <a:close/>
                </a:path>
              </a:pathLst>
            </a:custGeom>
            <a:grpFill/>
          </p:spPr>
          <p:txBody>
            <a:bodyPr/>
            <a:lstStyle/>
            <a:p>
              <a:endParaRPr lang="en-GB"/>
            </a:p>
          </p:txBody>
        </p:sp>
        <p:sp>
          <p:nvSpPr>
            <p:cNvPr id="78" name="Metin kutusu 77">
              <a:extLst>
                <a:ext uri="{FF2B5EF4-FFF2-40B4-BE49-F238E27FC236}">
                  <a16:creationId xmlns:a16="http://schemas.microsoft.com/office/drawing/2014/main" id="{6F949F99-D07E-46DA-A011-ADC5826DFF73}"/>
                </a:ext>
              </a:extLst>
            </p:cNvPr>
            <p:cNvSpPr txBox="1"/>
            <p:nvPr/>
          </p:nvSpPr>
          <p:spPr>
            <a:xfrm>
              <a:off x="10752301" y="2501980"/>
              <a:ext cx="1395669" cy="461665"/>
            </a:xfrm>
            <a:prstGeom prst="rect">
              <a:avLst/>
            </a:prstGeom>
            <a:grpFill/>
          </p:spPr>
          <p:txBody>
            <a:bodyPr wrap="square" rtlCol="0">
              <a:spAutoFit/>
            </a:bodyPr>
            <a:lstStyle/>
            <a:p>
              <a:pPr algn="ctr"/>
              <a:r>
                <a:rPr lang="tr-TR" sz="2400" dirty="0">
                  <a:solidFill>
                    <a:schemeClr val="bg1"/>
                  </a:solidFill>
                </a:rPr>
                <a:t>7.Hafta</a:t>
              </a:r>
            </a:p>
          </p:txBody>
        </p:sp>
      </p:grpSp>
      <p:sp>
        <p:nvSpPr>
          <p:cNvPr id="88" name="Metin kutusu 87">
            <a:extLst>
              <a:ext uri="{FF2B5EF4-FFF2-40B4-BE49-F238E27FC236}">
                <a16:creationId xmlns:a16="http://schemas.microsoft.com/office/drawing/2014/main" id="{B0D620B6-26A6-40A8-8976-0B6B7619BA0F}"/>
              </a:ext>
            </a:extLst>
          </p:cNvPr>
          <p:cNvSpPr txBox="1"/>
          <p:nvPr/>
        </p:nvSpPr>
        <p:spPr>
          <a:xfrm>
            <a:off x="355542" y="3700033"/>
            <a:ext cx="1894291" cy="369332"/>
          </a:xfrm>
          <a:prstGeom prst="rect">
            <a:avLst/>
          </a:prstGeom>
          <a:noFill/>
        </p:spPr>
        <p:txBody>
          <a:bodyPr wrap="square" rtlCol="0">
            <a:spAutoFit/>
          </a:bodyPr>
          <a:lstStyle/>
          <a:p>
            <a:r>
              <a:rPr lang="tr-TR" b="1" dirty="0"/>
              <a:t>Literatür Taraması</a:t>
            </a:r>
          </a:p>
        </p:txBody>
      </p:sp>
      <p:sp>
        <p:nvSpPr>
          <p:cNvPr id="89" name="Metin kutusu 88">
            <a:extLst>
              <a:ext uri="{FF2B5EF4-FFF2-40B4-BE49-F238E27FC236}">
                <a16:creationId xmlns:a16="http://schemas.microsoft.com/office/drawing/2014/main" id="{7D58B23E-CC91-4002-BAF9-3D819129D919}"/>
              </a:ext>
            </a:extLst>
          </p:cNvPr>
          <p:cNvSpPr txBox="1"/>
          <p:nvPr/>
        </p:nvSpPr>
        <p:spPr>
          <a:xfrm>
            <a:off x="355542" y="4308771"/>
            <a:ext cx="2041226" cy="369332"/>
          </a:xfrm>
          <a:prstGeom prst="rect">
            <a:avLst/>
          </a:prstGeom>
          <a:noFill/>
        </p:spPr>
        <p:txBody>
          <a:bodyPr wrap="square" rtlCol="0">
            <a:spAutoFit/>
          </a:bodyPr>
          <a:lstStyle/>
          <a:p>
            <a:r>
              <a:rPr lang="tr-TR" b="1" dirty="0"/>
              <a:t>Veri Seti Oluşturma</a:t>
            </a:r>
          </a:p>
        </p:txBody>
      </p:sp>
      <p:sp>
        <p:nvSpPr>
          <p:cNvPr id="90" name="Metin kutusu 89">
            <a:extLst>
              <a:ext uri="{FF2B5EF4-FFF2-40B4-BE49-F238E27FC236}">
                <a16:creationId xmlns:a16="http://schemas.microsoft.com/office/drawing/2014/main" id="{9DC6C5B9-FC2C-4329-808B-392EE0187AFE}"/>
              </a:ext>
            </a:extLst>
          </p:cNvPr>
          <p:cNvSpPr txBox="1"/>
          <p:nvPr/>
        </p:nvSpPr>
        <p:spPr>
          <a:xfrm>
            <a:off x="355542" y="4898969"/>
            <a:ext cx="2041226" cy="369332"/>
          </a:xfrm>
          <a:prstGeom prst="rect">
            <a:avLst/>
          </a:prstGeom>
          <a:noFill/>
        </p:spPr>
        <p:txBody>
          <a:bodyPr wrap="square" rtlCol="0">
            <a:spAutoFit/>
          </a:bodyPr>
          <a:lstStyle/>
          <a:p>
            <a:r>
              <a:rPr lang="tr-TR" b="1" dirty="0"/>
              <a:t>Model Oluşturma</a:t>
            </a:r>
          </a:p>
        </p:txBody>
      </p:sp>
      <p:sp>
        <p:nvSpPr>
          <p:cNvPr id="91" name="Metin kutusu 90">
            <a:extLst>
              <a:ext uri="{FF2B5EF4-FFF2-40B4-BE49-F238E27FC236}">
                <a16:creationId xmlns:a16="http://schemas.microsoft.com/office/drawing/2014/main" id="{0FA1FEFD-F7F9-48F7-AF54-0D91C8C095F4}"/>
              </a:ext>
            </a:extLst>
          </p:cNvPr>
          <p:cNvSpPr txBox="1"/>
          <p:nvPr/>
        </p:nvSpPr>
        <p:spPr>
          <a:xfrm>
            <a:off x="366976" y="5476917"/>
            <a:ext cx="1894291" cy="369332"/>
          </a:xfrm>
          <a:prstGeom prst="rect">
            <a:avLst/>
          </a:prstGeom>
          <a:noFill/>
        </p:spPr>
        <p:txBody>
          <a:bodyPr wrap="square" rtlCol="0">
            <a:spAutoFit/>
          </a:bodyPr>
          <a:lstStyle/>
          <a:p>
            <a:r>
              <a:rPr lang="tr-TR" b="1" dirty="0"/>
              <a:t>Ara Yüz Tasarımı</a:t>
            </a:r>
          </a:p>
        </p:txBody>
      </p:sp>
      <p:sp>
        <p:nvSpPr>
          <p:cNvPr id="92" name="Metin kutusu 91">
            <a:extLst>
              <a:ext uri="{FF2B5EF4-FFF2-40B4-BE49-F238E27FC236}">
                <a16:creationId xmlns:a16="http://schemas.microsoft.com/office/drawing/2014/main" id="{088932B4-2B47-4D6D-8A11-AAE4870A84A5}"/>
              </a:ext>
            </a:extLst>
          </p:cNvPr>
          <p:cNvSpPr txBox="1"/>
          <p:nvPr/>
        </p:nvSpPr>
        <p:spPr>
          <a:xfrm>
            <a:off x="355542" y="6051161"/>
            <a:ext cx="1975670" cy="369332"/>
          </a:xfrm>
          <a:prstGeom prst="rect">
            <a:avLst/>
          </a:prstGeom>
          <a:noFill/>
        </p:spPr>
        <p:txBody>
          <a:bodyPr wrap="square" rtlCol="0">
            <a:spAutoFit/>
          </a:bodyPr>
          <a:lstStyle/>
          <a:p>
            <a:r>
              <a:rPr lang="tr-TR" b="1" dirty="0"/>
              <a:t>Sunum Hazırlama</a:t>
            </a:r>
          </a:p>
        </p:txBody>
      </p:sp>
      <p:sp>
        <p:nvSpPr>
          <p:cNvPr id="9" name="Silindir 8">
            <a:extLst>
              <a:ext uri="{FF2B5EF4-FFF2-40B4-BE49-F238E27FC236}">
                <a16:creationId xmlns:a16="http://schemas.microsoft.com/office/drawing/2014/main" id="{5B516AE7-2B8D-82FC-F6D4-41EACFC28099}"/>
              </a:ext>
            </a:extLst>
          </p:cNvPr>
          <p:cNvSpPr/>
          <p:nvPr/>
        </p:nvSpPr>
        <p:spPr>
          <a:xfrm rot="5400000">
            <a:off x="5539734" y="596516"/>
            <a:ext cx="432000" cy="6588000"/>
          </a:xfrm>
          <a:prstGeom prst="ca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ilindir 9">
            <a:extLst>
              <a:ext uri="{FF2B5EF4-FFF2-40B4-BE49-F238E27FC236}">
                <a16:creationId xmlns:a16="http://schemas.microsoft.com/office/drawing/2014/main" id="{3A96EE89-879C-92FA-BB6C-703FAE0B5F1D}"/>
              </a:ext>
            </a:extLst>
          </p:cNvPr>
          <p:cNvSpPr/>
          <p:nvPr/>
        </p:nvSpPr>
        <p:spPr>
          <a:xfrm rot="5400000">
            <a:off x="8887015" y="-509446"/>
            <a:ext cx="432000" cy="9936000"/>
          </a:xfrm>
          <a:prstGeom prst="ca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ilindir 10">
            <a:extLst>
              <a:ext uri="{FF2B5EF4-FFF2-40B4-BE49-F238E27FC236}">
                <a16:creationId xmlns:a16="http://schemas.microsoft.com/office/drawing/2014/main" id="{BF7621FE-ACA9-6B94-B5A6-77E6CCAFA753}"/>
              </a:ext>
            </a:extLst>
          </p:cNvPr>
          <p:cNvSpPr/>
          <p:nvPr/>
        </p:nvSpPr>
        <p:spPr>
          <a:xfrm rot="5400000">
            <a:off x="8890360" y="1738342"/>
            <a:ext cx="432000" cy="6624000"/>
          </a:xfrm>
          <a:prstGeom prst="ca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ilindir 11">
            <a:extLst>
              <a:ext uri="{FF2B5EF4-FFF2-40B4-BE49-F238E27FC236}">
                <a16:creationId xmlns:a16="http://schemas.microsoft.com/office/drawing/2014/main" id="{4BA2A2FB-6DD0-9B74-1DB8-9ACD3FE08087}"/>
              </a:ext>
            </a:extLst>
          </p:cNvPr>
          <p:cNvSpPr/>
          <p:nvPr/>
        </p:nvSpPr>
        <p:spPr>
          <a:xfrm rot="5400000">
            <a:off x="12249049" y="4028249"/>
            <a:ext cx="432000" cy="3204000"/>
          </a:xfrm>
          <a:prstGeom prst="ca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ilindir 12">
            <a:extLst>
              <a:ext uri="{FF2B5EF4-FFF2-40B4-BE49-F238E27FC236}">
                <a16:creationId xmlns:a16="http://schemas.microsoft.com/office/drawing/2014/main" id="{831DD9BD-43CA-5B2E-DD59-6C8C6C5C4423}"/>
              </a:ext>
            </a:extLst>
          </p:cNvPr>
          <p:cNvSpPr/>
          <p:nvPr/>
        </p:nvSpPr>
        <p:spPr>
          <a:xfrm rot="5400000">
            <a:off x="13081190" y="5454161"/>
            <a:ext cx="432000" cy="1512000"/>
          </a:xfrm>
          <a:prstGeom prst="ca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698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0" descr="preencoded.png">
            <a:extLst>
              <a:ext uri="{FF2B5EF4-FFF2-40B4-BE49-F238E27FC236}">
                <a16:creationId xmlns:a16="http://schemas.microsoft.com/office/drawing/2014/main" id="{672214FA-50DA-40CE-9C3A-DEAD90B4FCB3}"/>
              </a:ext>
            </a:extLst>
          </p:cNvPr>
          <p:cNvPicPr>
            <a:picLocks noChangeAspect="1"/>
          </p:cNvPicPr>
          <p:nvPr/>
        </p:nvPicPr>
        <p:blipFill>
          <a:blip r:embed="rId2"/>
          <a:stretch>
            <a:fillRect/>
          </a:stretch>
        </p:blipFill>
        <p:spPr>
          <a:xfrm>
            <a:off x="0" y="0"/>
            <a:ext cx="14630400" cy="8229600"/>
          </a:xfrm>
          <a:prstGeom prst="rect">
            <a:avLst/>
          </a:prstGeom>
        </p:spPr>
      </p:pic>
      <p:sp>
        <p:nvSpPr>
          <p:cNvPr id="2" name="Dikdörtgen: Köşeleri Yuvarlatılmış 1">
            <a:extLst>
              <a:ext uri="{FF2B5EF4-FFF2-40B4-BE49-F238E27FC236}">
                <a16:creationId xmlns:a16="http://schemas.microsoft.com/office/drawing/2014/main" id="{55520CB8-9330-420A-A04D-CE7E5520B704}"/>
              </a:ext>
            </a:extLst>
          </p:cNvPr>
          <p:cNvSpPr/>
          <p:nvPr/>
        </p:nvSpPr>
        <p:spPr>
          <a:xfrm>
            <a:off x="-261258" y="222171"/>
            <a:ext cx="3461657"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1">
            <a:extLst>
              <a:ext uri="{FF2B5EF4-FFF2-40B4-BE49-F238E27FC236}">
                <a16:creationId xmlns:a16="http://schemas.microsoft.com/office/drawing/2014/main" id="{268AF088-1515-4B5B-9129-63ECECB355EC}"/>
              </a:ext>
            </a:extLst>
          </p:cNvPr>
          <p:cNvSpPr/>
          <p:nvPr/>
        </p:nvSpPr>
        <p:spPr>
          <a:xfrm>
            <a:off x="3206606"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4" name="Text 1">
            <a:extLst>
              <a:ext uri="{FF2B5EF4-FFF2-40B4-BE49-F238E27FC236}">
                <a16:creationId xmlns:a16="http://schemas.microsoft.com/office/drawing/2014/main" id="{2C3CA663-BFE6-4E0B-AB99-F240D4DC413D}"/>
              </a:ext>
            </a:extLst>
          </p:cNvPr>
          <p:cNvSpPr/>
          <p:nvPr/>
        </p:nvSpPr>
        <p:spPr>
          <a:xfrm>
            <a:off x="220040" y="334823"/>
            <a:ext cx="3341608" cy="730806"/>
          </a:xfrm>
          <a:prstGeom prst="rect">
            <a:avLst/>
          </a:prstGeom>
          <a:noFill/>
          <a:ln/>
        </p:spPr>
        <p:txBody>
          <a:bodyPr wrap="none" rtlCol="0" anchor="t"/>
          <a:lstStyle/>
          <a:p>
            <a:pPr marL="0" indent="0">
              <a:lnSpc>
                <a:spcPts val="5755"/>
              </a:lnSpc>
              <a:buNone/>
            </a:pPr>
            <a:r>
              <a:rPr lang="tr-TR" sz="4604" b="1" dirty="0">
                <a:solidFill>
                  <a:schemeClr val="bg1"/>
                </a:solidFill>
                <a:latin typeface="Barlow" pitchFamily="34" charset="0"/>
              </a:rPr>
              <a:t>Veri Seti</a:t>
            </a:r>
            <a:endParaRPr lang="en-US" sz="4604" dirty="0">
              <a:solidFill>
                <a:schemeClr val="bg1"/>
              </a:solidFill>
            </a:endParaRPr>
          </a:p>
        </p:txBody>
      </p:sp>
      <p:grpSp>
        <p:nvGrpSpPr>
          <p:cNvPr id="14" name="Grup 13">
            <a:extLst>
              <a:ext uri="{FF2B5EF4-FFF2-40B4-BE49-F238E27FC236}">
                <a16:creationId xmlns:a16="http://schemas.microsoft.com/office/drawing/2014/main" id="{AC4B5AB9-AE64-4A72-B8DF-A5530753EC28}"/>
              </a:ext>
            </a:extLst>
          </p:cNvPr>
          <p:cNvGrpSpPr/>
          <p:nvPr/>
        </p:nvGrpSpPr>
        <p:grpSpPr>
          <a:xfrm>
            <a:off x="457200" y="2228850"/>
            <a:ext cx="13727430" cy="1794510"/>
            <a:chOff x="457200" y="1623060"/>
            <a:chExt cx="13727430" cy="1794510"/>
          </a:xfrm>
        </p:grpSpPr>
        <p:sp>
          <p:nvSpPr>
            <p:cNvPr id="5" name="Dikdörtgen: Köşeleri Yuvarlatılmış 4">
              <a:extLst>
                <a:ext uri="{FF2B5EF4-FFF2-40B4-BE49-F238E27FC236}">
                  <a16:creationId xmlns:a16="http://schemas.microsoft.com/office/drawing/2014/main" id="{C9697A76-A55F-4C37-B4ED-0ABC334E6C94}"/>
                </a:ext>
              </a:extLst>
            </p:cNvPr>
            <p:cNvSpPr/>
            <p:nvPr/>
          </p:nvSpPr>
          <p:spPr>
            <a:xfrm>
              <a:off x="457200" y="1623060"/>
              <a:ext cx="13727430" cy="1794510"/>
            </a:xfrm>
            <a:prstGeom prst="roundRect">
              <a:avLst/>
            </a:prstGeom>
            <a:solidFill>
              <a:srgbClr val="396A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D889F071-3642-4715-8B97-F626FDF4B149}"/>
                </a:ext>
              </a:extLst>
            </p:cNvPr>
            <p:cNvSpPr txBox="1"/>
            <p:nvPr/>
          </p:nvSpPr>
          <p:spPr>
            <a:xfrm>
              <a:off x="651510" y="1779370"/>
              <a:ext cx="13315950" cy="1600438"/>
            </a:xfrm>
            <a:prstGeom prst="rect">
              <a:avLst/>
            </a:prstGeom>
            <a:noFill/>
          </p:spPr>
          <p:txBody>
            <a:bodyPr wrap="square" rtlCol="0">
              <a:spAutoFit/>
            </a:bodyPr>
            <a:lstStyle/>
            <a:p>
              <a:r>
                <a:rPr lang="tr-TR" sz="1600" kern="100" dirty="0">
                  <a:solidFill>
                    <a:schemeClr val="bg1"/>
                  </a:solidFill>
                  <a:effectLst/>
                  <a:latin typeface="Montserrat" panose="00000500000000000000" pitchFamily="2" charset="-94"/>
                  <a:ea typeface="Aptos"/>
                  <a:cs typeface="Times New Roman" panose="02020603050405020304" pitchFamily="18" charset="0"/>
                </a:rPr>
                <a:t>Model için veri setini sosyal medyadaki yorumlarından ve online alışveriş sitelerindeki yazılardan oluşturduk. Veri setimiz;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text</a:t>
              </a:r>
              <a:r>
                <a:rPr lang="tr-TR" sz="1600" kern="100" dirty="0">
                  <a:solidFill>
                    <a:schemeClr val="bg1"/>
                  </a:solidFill>
                  <a:effectLst/>
                  <a:latin typeface="Montserrat" panose="00000500000000000000" pitchFamily="2" charset="-94"/>
                  <a:ea typeface="Aptos"/>
                  <a:cs typeface="Times New Roman" panose="02020603050405020304" pitchFamily="18" charset="0"/>
                </a:rPr>
                <a:t>”,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1600" kern="100" dirty="0">
                  <a:solidFill>
                    <a:schemeClr val="bg1"/>
                  </a:solidFill>
                  <a:effectLst/>
                  <a:latin typeface="Montserrat" panose="00000500000000000000" pitchFamily="2" charset="-94"/>
                  <a:ea typeface="Aptos"/>
                  <a:cs typeface="Times New Roman" panose="02020603050405020304" pitchFamily="18" charset="0"/>
                </a:rPr>
                <a:t>”,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sentiment</a:t>
              </a:r>
              <a:r>
                <a:rPr lang="tr-TR" sz="1600" kern="100" dirty="0">
                  <a:solidFill>
                    <a:schemeClr val="bg1"/>
                  </a:solidFill>
                  <a:effectLst/>
                  <a:latin typeface="Montserrat" panose="00000500000000000000" pitchFamily="2" charset="-94"/>
                  <a:ea typeface="Aptos"/>
                  <a:cs typeface="Times New Roman" panose="02020603050405020304" pitchFamily="18" charset="0"/>
                </a:rPr>
                <a:t>”  olmak üzere 3 sütundan oluşuyor.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sentiment</a:t>
              </a:r>
              <a:r>
                <a:rPr lang="tr-TR" sz="1600" kern="100" dirty="0">
                  <a:solidFill>
                    <a:schemeClr val="bg1"/>
                  </a:solidFill>
                  <a:effectLst/>
                  <a:latin typeface="Montserrat" panose="00000500000000000000" pitchFamily="2" charset="-94"/>
                  <a:ea typeface="Aptos"/>
                  <a:cs typeface="Times New Roman" panose="02020603050405020304" pitchFamily="18" charset="0"/>
                </a:rPr>
                <a:t>”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ksımı</a:t>
              </a:r>
              <a:r>
                <a:rPr lang="tr-TR" sz="1600" kern="100" dirty="0">
                  <a:solidFill>
                    <a:schemeClr val="bg1"/>
                  </a:solidFill>
                  <a:effectLst/>
                  <a:latin typeface="Montserrat" panose="00000500000000000000" pitchFamily="2" charset="-94"/>
                  <a:ea typeface="Aptos"/>
                  <a:cs typeface="Times New Roman" panose="02020603050405020304" pitchFamily="18" charset="0"/>
                </a:rPr>
                <a:t> cümlenin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1600" kern="100" dirty="0">
                  <a:solidFill>
                    <a:schemeClr val="bg1"/>
                  </a:solidFill>
                  <a:effectLst/>
                  <a:latin typeface="Montserrat" panose="00000500000000000000" pitchFamily="2" charset="-94"/>
                  <a:ea typeface="Aptos"/>
                  <a:cs typeface="Times New Roman" panose="02020603050405020304" pitchFamily="18" charset="0"/>
                </a:rPr>
                <a:t> için duygu durumu belirtmektedir. </a:t>
              </a:r>
              <a:r>
                <a:rPr lang="tr-TR" sz="16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Her</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bir </a:t>
              </a:r>
              <a:r>
                <a:rPr lang="tr-TR" sz="1600" dirty="0" err="1">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entity</a:t>
              </a:r>
              <a:r>
                <a:rPr lang="tr-TR" sz="16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a:t>
              </a:r>
              <a:r>
                <a:rPr lang="tr-TR" sz="1600" dirty="0" err="1">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nin</a:t>
              </a:r>
              <a:r>
                <a:rPr lang="tr-TR" sz="1600" dirty="0">
                  <a:solidFill>
                    <a:schemeClr val="bg1"/>
                  </a:solidFill>
                  <a:effectLst/>
                  <a:latin typeface="Montserrat" panose="00000500000000000000" pitchFamily="2" charset="-94"/>
                  <a:ea typeface="Calibri" panose="020F0502020204030204" pitchFamily="34" charset="0"/>
                  <a:cs typeface="Times New Roman" panose="02020603050405020304" pitchFamily="18" charset="0"/>
                </a:rPr>
                <a:t> olumlu ve olumsuz özelliklerini daha iyi ifade edebilmek için 1-5 arası bir değerlendirme skalası oluşturduk. “Olumlu” için 4 veya 5, “Nötr” için 3 ve “Negatif” için 2 veya 1 değerleri veri olarak girilecek. </a:t>
              </a:r>
              <a:endParaRPr lang="tr-TR" sz="1600" kern="100" dirty="0">
                <a:solidFill>
                  <a:schemeClr val="bg1"/>
                </a:solidFill>
                <a:latin typeface="Montserrat" panose="00000500000000000000" pitchFamily="2" charset="-94"/>
                <a:ea typeface="Aptos"/>
                <a:cs typeface="Times New Roman" panose="02020603050405020304" pitchFamily="18" charset="0"/>
              </a:endParaRPr>
            </a:p>
            <a:p>
              <a:r>
                <a:rPr lang="tr-TR" sz="1600" dirty="0">
                  <a:solidFill>
                    <a:schemeClr val="bg1"/>
                  </a:solidFill>
                  <a:effectLst/>
                  <a:latin typeface="Montserrat" panose="00000500000000000000" pitchFamily="2" charset="-94"/>
                  <a:ea typeface="Aptos"/>
                </a:rPr>
                <a:t>Örneğin, “A ürünü çok iyi.” İfadesini veri setine şöyle kaydettik:</a:t>
              </a:r>
              <a:endParaRPr lang="tr-TR" sz="1600" kern="100" dirty="0">
                <a:solidFill>
                  <a:schemeClr val="bg1"/>
                </a:solidFill>
                <a:effectLst/>
                <a:latin typeface="Montserrat" panose="00000500000000000000" pitchFamily="2" charset="-94"/>
                <a:ea typeface="Aptos"/>
                <a:cs typeface="Times New Roman" panose="02020603050405020304" pitchFamily="18" charset="0"/>
              </a:endParaRPr>
            </a:p>
            <a:p>
              <a:endParaRPr lang="tr-TR" dirty="0"/>
            </a:p>
          </p:txBody>
        </p:sp>
      </p:grpSp>
      <p:graphicFrame>
        <p:nvGraphicFramePr>
          <p:cNvPr id="8" name="Tablo 8">
            <a:extLst>
              <a:ext uri="{FF2B5EF4-FFF2-40B4-BE49-F238E27FC236}">
                <a16:creationId xmlns:a16="http://schemas.microsoft.com/office/drawing/2014/main" id="{F52BB381-72B8-496D-901E-0E63BC0A2433}"/>
              </a:ext>
            </a:extLst>
          </p:cNvPr>
          <p:cNvGraphicFramePr>
            <a:graphicFrameLocks noGrp="1"/>
          </p:cNvGraphicFramePr>
          <p:nvPr>
            <p:extLst>
              <p:ext uri="{D42A27DB-BD31-4B8C-83A1-F6EECF244321}">
                <p14:modId xmlns:p14="http://schemas.microsoft.com/office/powerpoint/2010/main" val="2238030979"/>
              </p:ext>
            </p:extLst>
          </p:nvPr>
        </p:nvGraphicFramePr>
        <p:xfrm>
          <a:off x="651510" y="4134883"/>
          <a:ext cx="13315950" cy="741680"/>
        </p:xfrm>
        <a:graphic>
          <a:graphicData uri="http://schemas.openxmlformats.org/drawingml/2006/table">
            <a:tbl>
              <a:tblPr firstRow="1" bandRow="1">
                <a:tableStyleId>{5C22544A-7EE6-4342-B048-85BDC9FD1C3A}</a:tableStyleId>
              </a:tblPr>
              <a:tblGrid>
                <a:gridCol w="4438650">
                  <a:extLst>
                    <a:ext uri="{9D8B030D-6E8A-4147-A177-3AD203B41FA5}">
                      <a16:colId xmlns:a16="http://schemas.microsoft.com/office/drawing/2014/main" val="139011966"/>
                    </a:ext>
                  </a:extLst>
                </a:gridCol>
                <a:gridCol w="4438650">
                  <a:extLst>
                    <a:ext uri="{9D8B030D-6E8A-4147-A177-3AD203B41FA5}">
                      <a16:colId xmlns:a16="http://schemas.microsoft.com/office/drawing/2014/main" val="2680650117"/>
                    </a:ext>
                  </a:extLst>
                </a:gridCol>
                <a:gridCol w="4438650">
                  <a:extLst>
                    <a:ext uri="{9D8B030D-6E8A-4147-A177-3AD203B41FA5}">
                      <a16:colId xmlns:a16="http://schemas.microsoft.com/office/drawing/2014/main" val="177512879"/>
                    </a:ext>
                  </a:extLst>
                </a:gridCol>
              </a:tblGrid>
              <a:tr h="370840">
                <a:tc>
                  <a:txBody>
                    <a:bodyPr/>
                    <a:lstStyle/>
                    <a:p>
                      <a:pPr algn="ctr"/>
                      <a:r>
                        <a:rPr lang="tr-TR" dirty="0"/>
                        <a:t>TEXT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tc>
                  <a:txBody>
                    <a:bodyPr/>
                    <a:lstStyle/>
                    <a:p>
                      <a:pPr algn="ctr"/>
                      <a:r>
                        <a:rPr lang="tr-TR" dirty="0"/>
                        <a:t>ENTİTY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tc>
                  <a:txBody>
                    <a:bodyPr/>
                    <a:lstStyle/>
                    <a:p>
                      <a:pPr algn="ctr"/>
                      <a:r>
                        <a:rPr lang="tr-TR" dirty="0"/>
                        <a:t>SENTİMENT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96AF1"/>
                    </a:solidFill>
                  </a:tcPr>
                </a:tc>
                <a:extLst>
                  <a:ext uri="{0D108BD9-81ED-4DB2-BD59-A6C34878D82A}">
                    <a16:rowId xmlns:a16="http://schemas.microsoft.com/office/drawing/2014/main" val="3411538033"/>
                  </a:ext>
                </a:extLst>
              </a:tr>
              <a:tr h="370840">
                <a:tc>
                  <a:txBody>
                    <a:bodyPr/>
                    <a:lstStyle/>
                    <a:p>
                      <a:pPr algn="ctr"/>
                      <a:r>
                        <a:rPr lang="tr-TR" sz="1600" kern="1200" dirty="0">
                          <a:solidFill>
                            <a:schemeClr val="dk1"/>
                          </a:solidFill>
                          <a:effectLst/>
                          <a:latin typeface="Montserrat" panose="00000500000000000000" pitchFamily="2" charset="-94"/>
                          <a:ea typeface="+mn-ea"/>
                          <a:cs typeface="+mn-cs"/>
                        </a:rPr>
                        <a:t>A ürünü çok iyi</a:t>
                      </a:r>
                      <a:endParaRPr lang="tr-TR" sz="1600" dirty="0">
                        <a:latin typeface="Montserrat" panose="00000500000000000000" pitchFamily="2" charset="-94"/>
                      </a:endParaRPr>
                    </a:p>
                  </a:txBody>
                  <a:tcPr>
                    <a:lnT w="38100" cmpd="sng">
                      <a:noFill/>
                    </a:lnT>
                    <a:solidFill>
                      <a:schemeClr val="bg1"/>
                    </a:solidFill>
                  </a:tcPr>
                </a:tc>
                <a:tc>
                  <a:txBody>
                    <a:bodyPr/>
                    <a:lstStyle/>
                    <a:p>
                      <a:pPr algn="ctr"/>
                      <a:r>
                        <a:rPr lang="tr-TR" sz="1600" kern="1200" dirty="0">
                          <a:solidFill>
                            <a:schemeClr val="dk1"/>
                          </a:solidFill>
                          <a:effectLst/>
                          <a:latin typeface="Montserrat" panose="00000500000000000000" pitchFamily="2" charset="-94"/>
                          <a:ea typeface="+mn-ea"/>
                          <a:cs typeface="+mn-cs"/>
                        </a:rPr>
                        <a:t>A</a:t>
                      </a:r>
                      <a:endParaRPr lang="tr-TR" sz="1600" dirty="0">
                        <a:latin typeface="Montserrat" panose="00000500000000000000" pitchFamily="2" charset="-94"/>
                      </a:endParaRPr>
                    </a:p>
                  </a:txBody>
                  <a:tcPr>
                    <a:lnT w="38100" cmpd="sng">
                      <a:noFill/>
                    </a:lnT>
                    <a:solidFill>
                      <a:schemeClr val="bg1"/>
                    </a:solidFill>
                  </a:tcPr>
                </a:tc>
                <a:tc>
                  <a:txBody>
                    <a:bodyPr/>
                    <a:lstStyle/>
                    <a:p>
                      <a:pPr algn="ctr"/>
                      <a:r>
                        <a:rPr lang="tr-TR" sz="1600" kern="1200" dirty="0">
                          <a:solidFill>
                            <a:schemeClr val="dk1"/>
                          </a:solidFill>
                          <a:effectLst/>
                          <a:latin typeface="Montserrat" panose="00000500000000000000" pitchFamily="2" charset="-94"/>
                          <a:ea typeface="+mn-ea"/>
                          <a:cs typeface="+mn-cs"/>
                        </a:rPr>
                        <a:t>1</a:t>
                      </a:r>
                      <a:endParaRPr lang="tr-TR" sz="1600" dirty="0">
                        <a:latin typeface="Montserrat" panose="00000500000000000000" pitchFamily="2" charset="-94"/>
                      </a:endParaRPr>
                    </a:p>
                  </a:txBody>
                  <a:tcPr>
                    <a:lnT w="38100" cmpd="sng">
                      <a:noFill/>
                    </a:lnT>
                    <a:solidFill>
                      <a:schemeClr val="bg1"/>
                    </a:solidFill>
                  </a:tcPr>
                </a:tc>
                <a:extLst>
                  <a:ext uri="{0D108BD9-81ED-4DB2-BD59-A6C34878D82A}">
                    <a16:rowId xmlns:a16="http://schemas.microsoft.com/office/drawing/2014/main" val="3316139851"/>
                  </a:ext>
                </a:extLst>
              </a:tr>
            </a:tbl>
          </a:graphicData>
        </a:graphic>
      </p:graphicFrame>
      <p:grpSp>
        <p:nvGrpSpPr>
          <p:cNvPr id="15" name="Grup 14">
            <a:extLst>
              <a:ext uri="{FF2B5EF4-FFF2-40B4-BE49-F238E27FC236}">
                <a16:creationId xmlns:a16="http://schemas.microsoft.com/office/drawing/2014/main" id="{E50F272F-FFD5-4D55-A9E3-D2B8F4DD7CEB}"/>
              </a:ext>
            </a:extLst>
          </p:cNvPr>
          <p:cNvGrpSpPr/>
          <p:nvPr/>
        </p:nvGrpSpPr>
        <p:grpSpPr>
          <a:xfrm>
            <a:off x="451485" y="5026441"/>
            <a:ext cx="13727430" cy="1253131"/>
            <a:chOff x="462915" y="4454941"/>
            <a:chExt cx="13727430" cy="1253131"/>
          </a:xfrm>
        </p:grpSpPr>
        <p:sp>
          <p:nvSpPr>
            <p:cNvPr id="11" name="Dikdörtgen: Köşeleri Yuvarlatılmış 10">
              <a:extLst>
                <a:ext uri="{FF2B5EF4-FFF2-40B4-BE49-F238E27FC236}">
                  <a16:creationId xmlns:a16="http://schemas.microsoft.com/office/drawing/2014/main" id="{A705C4B0-6424-4C48-B0C8-DDBBBB760769}"/>
                </a:ext>
              </a:extLst>
            </p:cNvPr>
            <p:cNvSpPr/>
            <p:nvPr/>
          </p:nvSpPr>
          <p:spPr>
            <a:xfrm>
              <a:off x="462915" y="4454941"/>
              <a:ext cx="13727430" cy="1101455"/>
            </a:xfrm>
            <a:prstGeom prst="roundRect">
              <a:avLst/>
            </a:prstGeom>
            <a:solidFill>
              <a:srgbClr val="D1B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Metin kutusu 11">
              <a:extLst>
                <a:ext uri="{FF2B5EF4-FFF2-40B4-BE49-F238E27FC236}">
                  <a16:creationId xmlns:a16="http://schemas.microsoft.com/office/drawing/2014/main" id="{3AE8444D-B100-4AD5-873F-08757DCBDA43}"/>
                </a:ext>
              </a:extLst>
            </p:cNvPr>
            <p:cNvSpPr txBox="1"/>
            <p:nvPr/>
          </p:nvSpPr>
          <p:spPr>
            <a:xfrm>
              <a:off x="651510" y="4606617"/>
              <a:ext cx="13315950" cy="1101455"/>
            </a:xfrm>
            <a:prstGeom prst="rect">
              <a:avLst/>
            </a:prstGeom>
            <a:noFill/>
          </p:spPr>
          <p:txBody>
            <a:bodyPr wrap="square" rtlCol="0">
              <a:spAutoFit/>
            </a:bodyPr>
            <a:lstStyle/>
            <a:p>
              <a:pPr>
                <a:lnSpc>
                  <a:spcPct val="107000"/>
                </a:lnSpc>
                <a:spcAft>
                  <a:spcPts val="800"/>
                </a:spcAft>
              </a:pPr>
              <a:r>
                <a:rPr lang="tr-TR" sz="1600" kern="100" dirty="0">
                  <a:solidFill>
                    <a:schemeClr val="bg1"/>
                  </a:solidFill>
                  <a:effectLst/>
                  <a:latin typeface="Montserrat" panose="00000500000000000000" pitchFamily="2" charset="-94"/>
                  <a:ea typeface="Aptos"/>
                  <a:cs typeface="Times New Roman" panose="02020603050405020304" pitchFamily="18" charset="0"/>
                </a:rPr>
                <a:t>Eğer bir cümlede birden fazla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1600" kern="100" dirty="0">
                  <a:solidFill>
                    <a:schemeClr val="bg1"/>
                  </a:solidFill>
                  <a:effectLst/>
                  <a:latin typeface="Montserrat" panose="00000500000000000000" pitchFamily="2" charset="-94"/>
                  <a:ea typeface="Aptos"/>
                  <a:cs typeface="Times New Roman" panose="02020603050405020304" pitchFamily="18" charset="0"/>
                </a:rPr>
                <a:t> varsa her </a:t>
              </a:r>
              <a:r>
                <a:rPr lang="tr-TR" sz="16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1600" kern="100" dirty="0">
                  <a:solidFill>
                    <a:schemeClr val="bg1"/>
                  </a:solidFill>
                  <a:effectLst/>
                  <a:latin typeface="Montserrat" panose="00000500000000000000" pitchFamily="2" charset="-94"/>
                  <a:ea typeface="Aptos"/>
                  <a:cs typeface="Times New Roman" panose="02020603050405020304" pitchFamily="18" charset="0"/>
                </a:rPr>
                <a:t> durumu için cümleyi tekrar yazdık.</a:t>
              </a:r>
            </a:p>
            <a:p>
              <a:pPr>
                <a:lnSpc>
                  <a:spcPct val="107000"/>
                </a:lnSpc>
                <a:spcAft>
                  <a:spcPts val="800"/>
                </a:spcAft>
              </a:pPr>
              <a:r>
                <a:rPr lang="tr-TR" sz="1600" kern="100" dirty="0">
                  <a:solidFill>
                    <a:schemeClr val="bg1"/>
                  </a:solidFill>
                  <a:effectLst/>
                  <a:latin typeface="Montserrat" panose="00000500000000000000" pitchFamily="2" charset="-94"/>
                  <a:ea typeface="Aptos"/>
                  <a:cs typeface="Times New Roman" panose="02020603050405020304" pitchFamily="18" charset="0"/>
                </a:rPr>
                <a:t>Örneğin, “A ürünün kalitesi yetersiz B ürünü ise çok daha iyi.” İfadesini veri setine şöyle kaydettik:</a:t>
              </a:r>
            </a:p>
            <a:p>
              <a:endParaRPr lang="tr-TR" dirty="0"/>
            </a:p>
          </p:txBody>
        </p:sp>
      </p:grpSp>
      <p:graphicFrame>
        <p:nvGraphicFramePr>
          <p:cNvPr id="13" name="Tablo 13">
            <a:extLst>
              <a:ext uri="{FF2B5EF4-FFF2-40B4-BE49-F238E27FC236}">
                <a16:creationId xmlns:a16="http://schemas.microsoft.com/office/drawing/2014/main" id="{286B9A32-5D05-4FAE-B5CA-42273070A56B}"/>
              </a:ext>
            </a:extLst>
          </p:cNvPr>
          <p:cNvGraphicFramePr>
            <a:graphicFrameLocks noGrp="1"/>
          </p:cNvGraphicFramePr>
          <p:nvPr>
            <p:extLst>
              <p:ext uri="{D42A27DB-BD31-4B8C-83A1-F6EECF244321}">
                <p14:modId xmlns:p14="http://schemas.microsoft.com/office/powerpoint/2010/main" val="2087997548"/>
              </p:ext>
            </p:extLst>
          </p:nvPr>
        </p:nvGraphicFramePr>
        <p:xfrm>
          <a:off x="651510" y="6241471"/>
          <a:ext cx="13315950" cy="1303053"/>
        </p:xfrm>
        <a:graphic>
          <a:graphicData uri="http://schemas.openxmlformats.org/drawingml/2006/table">
            <a:tbl>
              <a:tblPr firstRow="1" bandRow="1">
                <a:tableStyleId>{5C22544A-7EE6-4342-B048-85BDC9FD1C3A}</a:tableStyleId>
              </a:tblPr>
              <a:tblGrid>
                <a:gridCol w="4926330">
                  <a:extLst>
                    <a:ext uri="{9D8B030D-6E8A-4147-A177-3AD203B41FA5}">
                      <a16:colId xmlns:a16="http://schemas.microsoft.com/office/drawing/2014/main" val="748105121"/>
                    </a:ext>
                  </a:extLst>
                </a:gridCol>
                <a:gridCol w="3950970">
                  <a:extLst>
                    <a:ext uri="{9D8B030D-6E8A-4147-A177-3AD203B41FA5}">
                      <a16:colId xmlns:a16="http://schemas.microsoft.com/office/drawing/2014/main" val="2002512464"/>
                    </a:ext>
                  </a:extLst>
                </a:gridCol>
                <a:gridCol w="4438650">
                  <a:extLst>
                    <a:ext uri="{9D8B030D-6E8A-4147-A177-3AD203B41FA5}">
                      <a16:colId xmlns:a16="http://schemas.microsoft.com/office/drawing/2014/main" val="2543611721"/>
                    </a:ext>
                  </a:extLst>
                </a:gridCol>
              </a:tblGrid>
              <a:tr h="434351">
                <a:tc>
                  <a:txBody>
                    <a:bodyPr/>
                    <a:lstStyle/>
                    <a:p>
                      <a:pPr algn="ctr"/>
                      <a:r>
                        <a:rPr lang="tr-TR" dirty="0"/>
                        <a:t>TEXT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1B6F8"/>
                    </a:solidFill>
                  </a:tcPr>
                </a:tc>
                <a:tc>
                  <a:txBody>
                    <a:bodyPr/>
                    <a:lstStyle/>
                    <a:p>
                      <a:pPr algn="ctr"/>
                      <a:r>
                        <a:rPr lang="tr-TR" dirty="0"/>
                        <a:t>ENTİTY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1B6F8"/>
                    </a:solidFill>
                  </a:tcPr>
                </a:tc>
                <a:tc>
                  <a:txBody>
                    <a:bodyPr/>
                    <a:lstStyle/>
                    <a:p>
                      <a:pPr algn="ctr"/>
                      <a:r>
                        <a:rPr lang="tr-TR" dirty="0"/>
                        <a:t>SENTİMENT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1B6F8"/>
                    </a:solidFill>
                  </a:tcPr>
                </a:tc>
                <a:extLst>
                  <a:ext uri="{0D108BD9-81ED-4DB2-BD59-A6C34878D82A}">
                    <a16:rowId xmlns:a16="http://schemas.microsoft.com/office/drawing/2014/main" val="3183919125"/>
                  </a:ext>
                </a:extLst>
              </a:tr>
              <a:tr h="434351">
                <a:tc>
                  <a:txBody>
                    <a:bodyPr/>
                    <a:lstStyle/>
                    <a:p>
                      <a:pPr algn="ct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A ürünün kalitesi yetersiz B ürünü çok daha iyi.</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A</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2</a:t>
                      </a: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7055115"/>
                  </a:ext>
                </a:extLst>
              </a:tr>
              <a:tr h="434351">
                <a:tc>
                  <a:txBody>
                    <a:bodyPr/>
                    <a:lstStyle/>
                    <a:p>
                      <a:pPr algn="ct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A ürünün kalitesi yetersiz B ürünü çok daha iyi.</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B</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tr-TR" sz="1600" kern="100" dirty="0">
                          <a:effectLst/>
                          <a:latin typeface="Montserrat" panose="00000500000000000000" pitchFamily="2" charset="-94"/>
                          <a:ea typeface="Aptos"/>
                          <a:cs typeface="Times New Roman" panose="02020603050405020304" pitchFamily="18" charset="0"/>
                        </a:rPr>
                        <a:t>5</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7132275"/>
                  </a:ext>
                </a:extLst>
              </a:tr>
            </a:tbl>
          </a:graphicData>
        </a:graphic>
      </p:graphicFrame>
    </p:spTree>
    <p:extLst>
      <p:ext uri="{BB962C8B-B14F-4D97-AF65-F5344CB8AC3E}">
        <p14:creationId xmlns:p14="http://schemas.microsoft.com/office/powerpoint/2010/main" val="353558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1BBFBAC-E923-4130-A410-D940DF76227C}"/>
              </a:ext>
            </a:extLst>
          </p:cNvPr>
          <p:cNvPicPr>
            <a:picLocks noChangeAspect="1"/>
          </p:cNvPicPr>
          <p:nvPr/>
        </p:nvPicPr>
        <p:blipFill>
          <a:blip r:embed="rId2"/>
          <a:stretch>
            <a:fillRect/>
          </a:stretch>
        </p:blipFill>
        <p:spPr>
          <a:xfrm>
            <a:off x="0" y="-35417"/>
            <a:ext cx="14630400" cy="8229600"/>
          </a:xfrm>
          <a:prstGeom prst="rect">
            <a:avLst/>
          </a:prstGeom>
        </p:spPr>
      </p:pic>
      <p:sp>
        <p:nvSpPr>
          <p:cNvPr id="3" name="Dikdörtgen: Köşeleri Yuvarlatılmış 2">
            <a:extLst>
              <a:ext uri="{FF2B5EF4-FFF2-40B4-BE49-F238E27FC236}">
                <a16:creationId xmlns:a16="http://schemas.microsoft.com/office/drawing/2014/main" id="{A2DC1FEF-F72D-40FE-BC5E-73B3CF376C26}"/>
              </a:ext>
            </a:extLst>
          </p:cNvPr>
          <p:cNvSpPr/>
          <p:nvPr/>
        </p:nvSpPr>
        <p:spPr>
          <a:xfrm>
            <a:off x="-261259" y="222171"/>
            <a:ext cx="7313569"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834D8224-D8A8-4A11-9D9F-1DEE53094F9B}"/>
              </a:ext>
            </a:extLst>
          </p:cNvPr>
          <p:cNvSpPr/>
          <p:nvPr/>
        </p:nvSpPr>
        <p:spPr>
          <a:xfrm>
            <a:off x="706722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CFBDD8B1-C9E9-4828-BD90-7F5C0808649E}"/>
              </a:ext>
            </a:extLst>
          </p:cNvPr>
          <p:cNvSpPr/>
          <p:nvPr/>
        </p:nvSpPr>
        <p:spPr>
          <a:xfrm>
            <a:off x="220040" y="334823"/>
            <a:ext cx="3341608"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Yöntem ve Teknikler</a:t>
            </a:r>
            <a:endParaRPr lang="en-US" sz="4604" b="1" dirty="0">
              <a:solidFill>
                <a:schemeClr val="bg1"/>
              </a:solidFill>
              <a:latin typeface="Montserrat" panose="00000500000000000000" pitchFamily="2" charset="-94"/>
            </a:endParaRPr>
          </a:p>
        </p:txBody>
      </p:sp>
      <p:grpSp>
        <p:nvGrpSpPr>
          <p:cNvPr id="101" name="Grup 100">
            <a:extLst>
              <a:ext uri="{FF2B5EF4-FFF2-40B4-BE49-F238E27FC236}">
                <a16:creationId xmlns:a16="http://schemas.microsoft.com/office/drawing/2014/main" id="{88AC33FB-51A9-45DB-809A-F2CBA32ADAA8}"/>
              </a:ext>
            </a:extLst>
          </p:cNvPr>
          <p:cNvGrpSpPr/>
          <p:nvPr/>
        </p:nvGrpSpPr>
        <p:grpSpPr>
          <a:xfrm>
            <a:off x="1320239" y="1617805"/>
            <a:ext cx="11720946" cy="6378573"/>
            <a:chOff x="7245323" y="1702437"/>
            <a:chExt cx="6377840" cy="6378573"/>
          </a:xfrm>
        </p:grpSpPr>
        <p:cxnSp>
          <p:nvCxnSpPr>
            <p:cNvPr id="47" name="Düz Ok Bağlayıcısı 46">
              <a:extLst>
                <a:ext uri="{FF2B5EF4-FFF2-40B4-BE49-F238E27FC236}">
                  <a16:creationId xmlns:a16="http://schemas.microsoft.com/office/drawing/2014/main" id="{81A779E5-6F1B-46AC-BAE5-B6A9EFC24ADA}"/>
                </a:ext>
              </a:extLst>
            </p:cNvPr>
            <p:cNvCxnSpPr>
              <a:cxnSpLocks/>
              <a:endCxn id="31" idx="2"/>
            </p:cNvCxnSpPr>
            <p:nvPr/>
          </p:nvCxnSpPr>
          <p:spPr>
            <a:xfrm flipV="1">
              <a:off x="11943080" y="7160585"/>
              <a:ext cx="1" cy="33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Düz Ok Bağlayıcısı 53">
              <a:extLst>
                <a:ext uri="{FF2B5EF4-FFF2-40B4-BE49-F238E27FC236}">
                  <a16:creationId xmlns:a16="http://schemas.microsoft.com/office/drawing/2014/main" id="{E174A679-5174-4162-969E-33FDEA38450C}"/>
                </a:ext>
              </a:extLst>
            </p:cNvPr>
            <p:cNvCxnSpPr>
              <a:stCxn id="31" idx="0"/>
              <a:endCxn id="32" idx="2"/>
            </p:cNvCxnSpPr>
            <p:nvPr/>
          </p:nvCxnSpPr>
          <p:spPr>
            <a:xfrm flipH="1" flipV="1">
              <a:off x="11943080" y="6240160"/>
              <a:ext cx="1" cy="33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Düz Ok Bağlayıcısı 55">
              <a:extLst>
                <a:ext uri="{FF2B5EF4-FFF2-40B4-BE49-F238E27FC236}">
                  <a16:creationId xmlns:a16="http://schemas.microsoft.com/office/drawing/2014/main" id="{5E2E11BB-4C08-4F2D-9F31-10F7729C752A}"/>
                </a:ext>
              </a:extLst>
            </p:cNvPr>
            <p:cNvCxnSpPr>
              <a:stCxn id="32" idx="0"/>
            </p:cNvCxnSpPr>
            <p:nvPr/>
          </p:nvCxnSpPr>
          <p:spPr>
            <a:xfrm flipV="1">
              <a:off x="11943080" y="5145428"/>
              <a:ext cx="1" cy="511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Düz Ok Bağlayıcısı 57">
              <a:extLst>
                <a:ext uri="{FF2B5EF4-FFF2-40B4-BE49-F238E27FC236}">
                  <a16:creationId xmlns:a16="http://schemas.microsoft.com/office/drawing/2014/main" id="{90EA76C1-4E19-40E2-927F-1D75332BFBA3}"/>
                </a:ext>
              </a:extLst>
            </p:cNvPr>
            <p:cNvCxnSpPr/>
            <p:nvPr/>
          </p:nvCxnSpPr>
          <p:spPr>
            <a:xfrm flipV="1">
              <a:off x="8699500" y="6240160"/>
              <a:ext cx="0" cy="123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Düz Ok Bağlayıcısı 59">
              <a:extLst>
                <a:ext uri="{FF2B5EF4-FFF2-40B4-BE49-F238E27FC236}">
                  <a16:creationId xmlns:a16="http://schemas.microsoft.com/office/drawing/2014/main" id="{DB489339-DEC9-4031-8D16-D572B73EEFA8}"/>
                </a:ext>
              </a:extLst>
            </p:cNvPr>
            <p:cNvCxnSpPr>
              <a:cxnSpLocks/>
            </p:cNvCxnSpPr>
            <p:nvPr/>
          </p:nvCxnSpPr>
          <p:spPr>
            <a:xfrm flipV="1">
              <a:off x="10400030" y="4177696"/>
              <a:ext cx="1" cy="3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Düz Ok Bağlayıcısı 61">
              <a:extLst>
                <a:ext uri="{FF2B5EF4-FFF2-40B4-BE49-F238E27FC236}">
                  <a16:creationId xmlns:a16="http://schemas.microsoft.com/office/drawing/2014/main" id="{D8367FD9-D443-4F58-91DC-20EC86198225}"/>
                </a:ext>
              </a:extLst>
            </p:cNvPr>
            <p:cNvCxnSpPr>
              <a:cxnSpLocks/>
              <a:stCxn id="34" idx="0"/>
            </p:cNvCxnSpPr>
            <p:nvPr/>
          </p:nvCxnSpPr>
          <p:spPr>
            <a:xfrm flipV="1">
              <a:off x="11674479" y="4177696"/>
              <a:ext cx="0" cy="38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Düz Ok Bağlayıcısı 65">
              <a:extLst>
                <a:ext uri="{FF2B5EF4-FFF2-40B4-BE49-F238E27FC236}">
                  <a16:creationId xmlns:a16="http://schemas.microsoft.com/office/drawing/2014/main" id="{D7216C97-4124-484A-A490-621577D2F44C}"/>
                </a:ext>
              </a:extLst>
            </p:cNvPr>
            <p:cNvCxnSpPr>
              <a:cxnSpLocks/>
            </p:cNvCxnSpPr>
            <p:nvPr/>
          </p:nvCxnSpPr>
          <p:spPr>
            <a:xfrm flipV="1">
              <a:off x="12992100" y="4177696"/>
              <a:ext cx="0" cy="3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Düz Ok Bağlayıcısı 68">
              <a:extLst>
                <a:ext uri="{FF2B5EF4-FFF2-40B4-BE49-F238E27FC236}">
                  <a16:creationId xmlns:a16="http://schemas.microsoft.com/office/drawing/2014/main" id="{8468D1DE-8C8E-487B-AC08-4D44E29FEAFA}"/>
                </a:ext>
              </a:extLst>
            </p:cNvPr>
            <p:cNvCxnSpPr>
              <a:cxnSpLocks/>
            </p:cNvCxnSpPr>
            <p:nvPr/>
          </p:nvCxnSpPr>
          <p:spPr>
            <a:xfrm flipV="1">
              <a:off x="10400030" y="3196621"/>
              <a:ext cx="1" cy="3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Düz Ok Bağlayıcısı 69">
              <a:extLst>
                <a:ext uri="{FF2B5EF4-FFF2-40B4-BE49-F238E27FC236}">
                  <a16:creationId xmlns:a16="http://schemas.microsoft.com/office/drawing/2014/main" id="{6371947A-38A0-42B0-9AC2-6683059A9EF5}"/>
                </a:ext>
              </a:extLst>
            </p:cNvPr>
            <p:cNvCxnSpPr>
              <a:cxnSpLocks/>
            </p:cNvCxnSpPr>
            <p:nvPr/>
          </p:nvCxnSpPr>
          <p:spPr>
            <a:xfrm flipV="1">
              <a:off x="11714480" y="3206146"/>
              <a:ext cx="1" cy="3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Düz Ok Bağlayıcısı 70">
              <a:extLst>
                <a:ext uri="{FF2B5EF4-FFF2-40B4-BE49-F238E27FC236}">
                  <a16:creationId xmlns:a16="http://schemas.microsoft.com/office/drawing/2014/main" id="{56BEC5E4-8A18-48DF-9A78-D8A68FC117B7}"/>
                </a:ext>
              </a:extLst>
            </p:cNvPr>
            <p:cNvCxnSpPr>
              <a:cxnSpLocks/>
            </p:cNvCxnSpPr>
            <p:nvPr/>
          </p:nvCxnSpPr>
          <p:spPr>
            <a:xfrm flipV="1">
              <a:off x="12981305" y="3206146"/>
              <a:ext cx="1" cy="3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a:extLst>
                <a:ext uri="{FF2B5EF4-FFF2-40B4-BE49-F238E27FC236}">
                  <a16:creationId xmlns:a16="http://schemas.microsoft.com/office/drawing/2014/main" id="{57819769-04BF-435B-AFEB-3D8BD10E2343}"/>
                </a:ext>
              </a:extLst>
            </p:cNvPr>
            <p:cNvCxnSpPr>
              <a:cxnSpLocks/>
            </p:cNvCxnSpPr>
            <p:nvPr/>
          </p:nvCxnSpPr>
          <p:spPr>
            <a:xfrm flipV="1">
              <a:off x="11704955" y="2291746"/>
              <a:ext cx="1" cy="38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Bağlayıcı: Dirsek 73">
              <a:extLst>
                <a:ext uri="{FF2B5EF4-FFF2-40B4-BE49-F238E27FC236}">
                  <a16:creationId xmlns:a16="http://schemas.microsoft.com/office/drawing/2014/main" id="{166AE6A9-E7E3-4E45-B3D6-E760D924CD83}"/>
                </a:ext>
              </a:extLst>
            </p:cNvPr>
            <p:cNvCxnSpPr/>
            <p:nvPr/>
          </p:nvCxnSpPr>
          <p:spPr>
            <a:xfrm flipV="1">
              <a:off x="8699500" y="4853576"/>
              <a:ext cx="1163328" cy="785736"/>
            </a:xfrm>
            <a:prstGeom prst="bentConnector3">
              <a:avLst>
                <a:gd name="adj1" fmla="val 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Bağlayıcı: Dirsek 75">
              <a:extLst>
                <a:ext uri="{FF2B5EF4-FFF2-40B4-BE49-F238E27FC236}">
                  <a16:creationId xmlns:a16="http://schemas.microsoft.com/office/drawing/2014/main" id="{E11DEC72-4B36-471E-A718-04B7859D1DC3}"/>
                </a:ext>
              </a:extLst>
            </p:cNvPr>
            <p:cNvCxnSpPr>
              <a:cxnSpLocks/>
              <a:endCxn id="40" idx="1"/>
            </p:cNvCxnSpPr>
            <p:nvPr/>
          </p:nvCxnSpPr>
          <p:spPr>
            <a:xfrm rot="5400000" flipH="1" flipV="1">
              <a:off x="7236701" y="3027190"/>
              <a:ext cx="3659028" cy="1593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up 91">
              <a:extLst>
                <a:ext uri="{FF2B5EF4-FFF2-40B4-BE49-F238E27FC236}">
                  <a16:creationId xmlns:a16="http://schemas.microsoft.com/office/drawing/2014/main" id="{69E17AB3-8425-49F0-8B6A-F8A283E95B42}"/>
                </a:ext>
              </a:extLst>
            </p:cNvPr>
            <p:cNvGrpSpPr/>
            <p:nvPr/>
          </p:nvGrpSpPr>
          <p:grpSpPr>
            <a:xfrm>
              <a:off x="9862828" y="1702437"/>
              <a:ext cx="3623302" cy="583703"/>
              <a:chOff x="9862828" y="1702437"/>
              <a:chExt cx="3623302" cy="583703"/>
            </a:xfrm>
          </p:grpSpPr>
          <p:sp>
            <p:nvSpPr>
              <p:cNvPr id="40" name="Dikdörtgen: Köşeleri Yuvarlatılmış 39">
                <a:extLst>
                  <a:ext uri="{FF2B5EF4-FFF2-40B4-BE49-F238E27FC236}">
                    <a16:creationId xmlns:a16="http://schemas.microsoft.com/office/drawing/2014/main" id="{40A3E4B6-E934-47D8-B7E6-38034C689B0E}"/>
                  </a:ext>
                </a:extLst>
              </p:cNvPr>
              <p:cNvSpPr/>
              <p:nvPr/>
            </p:nvSpPr>
            <p:spPr>
              <a:xfrm>
                <a:off x="9862828" y="1702437"/>
                <a:ext cx="3623302"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1" name="Metin kutusu 80">
                <a:extLst>
                  <a:ext uri="{FF2B5EF4-FFF2-40B4-BE49-F238E27FC236}">
                    <a16:creationId xmlns:a16="http://schemas.microsoft.com/office/drawing/2014/main" id="{21471053-83B1-459A-B412-0190DD1B2038}"/>
                  </a:ext>
                </a:extLst>
              </p:cNvPr>
              <p:cNvSpPr txBox="1"/>
              <p:nvPr/>
            </p:nvSpPr>
            <p:spPr>
              <a:xfrm>
                <a:off x="10201275" y="1827462"/>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ÇIKTI KATMANI (SOFTMAX)</a:t>
                </a:r>
              </a:p>
            </p:txBody>
          </p:sp>
        </p:grpSp>
        <p:grpSp>
          <p:nvGrpSpPr>
            <p:cNvPr id="93" name="Grup 92">
              <a:extLst>
                <a:ext uri="{FF2B5EF4-FFF2-40B4-BE49-F238E27FC236}">
                  <a16:creationId xmlns:a16="http://schemas.microsoft.com/office/drawing/2014/main" id="{3D231E91-AAC1-49BA-B48B-B954E7F6BE04}"/>
                </a:ext>
              </a:extLst>
            </p:cNvPr>
            <p:cNvGrpSpPr/>
            <p:nvPr/>
          </p:nvGrpSpPr>
          <p:grpSpPr>
            <a:xfrm>
              <a:off x="9862828" y="2613557"/>
              <a:ext cx="3623302" cy="583703"/>
              <a:chOff x="9862828" y="2613557"/>
              <a:chExt cx="3623302" cy="583703"/>
            </a:xfrm>
          </p:grpSpPr>
          <p:sp>
            <p:nvSpPr>
              <p:cNvPr id="39" name="Dikdörtgen: Köşeleri Yuvarlatılmış 38">
                <a:extLst>
                  <a:ext uri="{FF2B5EF4-FFF2-40B4-BE49-F238E27FC236}">
                    <a16:creationId xmlns:a16="http://schemas.microsoft.com/office/drawing/2014/main" id="{CA96E55D-2BA1-47AA-9710-659C7FE49640}"/>
                  </a:ext>
                </a:extLst>
              </p:cNvPr>
              <p:cNvSpPr/>
              <p:nvPr/>
            </p:nvSpPr>
            <p:spPr>
              <a:xfrm>
                <a:off x="9862828" y="2613557"/>
                <a:ext cx="3623302"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2" name="Metin kutusu 81">
                <a:extLst>
                  <a:ext uri="{FF2B5EF4-FFF2-40B4-BE49-F238E27FC236}">
                    <a16:creationId xmlns:a16="http://schemas.microsoft.com/office/drawing/2014/main" id="{8126458F-FF67-492E-909D-110CFE6E4DAF}"/>
                  </a:ext>
                </a:extLst>
              </p:cNvPr>
              <p:cNvSpPr txBox="1"/>
              <p:nvPr/>
            </p:nvSpPr>
            <p:spPr>
              <a:xfrm>
                <a:off x="10201275" y="2733004"/>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AVERAGE POOLING</a:t>
                </a:r>
              </a:p>
            </p:txBody>
          </p:sp>
        </p:grpSp>
        <p:grpSp>
          <p:nvGrpSpPr>
            <p:cNvPr id="95" name="Grup 94">
              <a:extLst>
                <a:ext uri="{FF2B5EF4-FFF2-40B4-BE49-F238E27FC236}">
                  <a16:creationId xmlns:a16="http://schemas.microsoft.com/office/drawing/2014/main" id="{B833D49A-0053-40E2-AEC6-709F17892B72}"/>
                </a:ext>
              </a:extLst>
            </p:cNvPr>
            <p:cNvGrpSpPr/>
            <p:nvPr/>
          </p:nvGrpSpPr>
          <p:grpSpPr>
            <a:xfrm>
              <a:off x="9862828" y="4561725"/>
              <a:ext cx="3623302" cy="583703"/>
              <a:chOff x="9862828" y="4561725"/>
              <a:chExt cx="3623302" cy="583703"/>
            </a:xfrm>
          </p:grpSpPr>
          <p:sp>
            <p:nvSpPr>
              <p:cNvPr id="34" name="Dikdörtgen: Köşeleri Yuvarlatılmış 33">
                <a:extLst>
                  <a:ext uri="{FF2B5EF4-FFF2-40B4-BE49-F238E27FC236}">
                    <a16:creationId xmlns:a16="http://schemas.microsoft.com/office/drawing/2014/main" id="{EEECDFD1-E71D-448E-92AE-FEA7B63F4339}"/>
                  </a:ext>
                </a:extLst>
              </p:cNvPr>
              <p:cNvSpPr/>
              <p:nvPr/>
            </p:nvSpPr>
            <p:spPr>
              <a:xfrm>
                <a:off x="9862828" y="4561725"/>
                <a:ext cx="3623302"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2401C701-E7FE-4D28-82A7-2BFF36F4051D}"/>
                  </a:ext>
                </a:extLst>
              </p:cNvPr>
              <p:cNvSpPr txBox="1"/>
              <p:nvPr/>
            </p:nvSpPr>
            <p:spPr>
              <a:xfrm>
                <a:off x="10201275" y="4684011"/>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SELF ATTENTION KATMANI</a:t>
                </a:r>
              </a:p>
            </p:txBody>
          </p:sp>
        </p:grpSp>
        <p:grpSp>
          <p:nvGrpSpPr>
            <p:cNvPr id="97" name="Grup 96">
              <a:extLst>
                <a:ext uri="{FF2B5EF4-FFF2-40B4-BE49-F238E27FC236}">
                  <a16:creationId xmlns:a16="http://schemas.microsoft.com/office/drawing/2014/main" id="{E6690FD9-9A9C-40A4-988B-591EED1D947C}"/>
                </a:ext>
              </a:extLst>
            </p:cNvPr>
            <p:cNvGrpSpPr/>
            <p:nvPr/>
          </p:nvGrpSpPr>
          <p:grpSpPr>
            <a:xfrm>
              <a:off x="10400030" y="5656457"/>
              <a:ext cx="3086100" cy="583703"/>
              <a:chOff x="10400030" y="5656457"/>
              <a:chExt cx="3086100" cy="583703"/>
            </a:xfrm>
          </p:grpSpPr>
          <p:sp>
            <p:nvSpPr>
              <p:cNvPr id="32" name="Dikdörtgen: Köşeleri Yuvarlatılmış 31">
                <a:extLst>
                  <a:ext uri="{FF2B5EF4-FFF2-40B4-BE49-F238E27FC236}">
                    <a16:creationId xmlns:a16="http://schemas.microsoft.com/office/drawing/2014/main" id="{C25422F0-AAD3-40F3-A55A-7E20231776F5}"/>
                  </a:ext>
                </a:extLst>
              </p:cNvPr>
              <p:cNvSpPr/>
              <p:nvPr/>
            </p:nvSpPr>
            <p:spPr>
              <a:xfrm>
                <a:off x="10400030" y="5656457"/>
                <a:ext cx="3086100"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Metin kutusu 83">
                <a:extLst>
                  <a:ext uri="{FF2B5EF4-FFF2-40B4-BE49-F238E27FC236}">
                    <a16:creationId xmlns:a16="http://schemas.microsoft.com/office/drawing/2014/main" id="{5CF383A2-1D8E-4682-B4D4-EF8F99E66533}"/>
                  </a:ext>
                </a:extLst>
              </p:cNvPr>
              <p:cNvSpPr txBox="1"/>
              <p:nvPr/>
            </p:nvSpPr>
            <p:spPr>
              <a:xfrm>
                <a:off x="10452070" y="5779031"/>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LSTM KATMANI</a:t>
                </a:r>
              </a:p>
            </p:txBody>
          </p:sp>
        </p:grpSp>
        <p:grpSp>
          <p:nvGrpSpPr>
            <p:cNvPr id="98" name="Grup 97">
              <a:extLst>
                <a:ext uri="{FF2B5EF4-FFF2-40B4-BE49-F238E27FC236}">
                  <a16:creationId xmlns:a16="http://schemas.microsoft.com/office/drawing/2014/main" id="{B88CEA5F-E27A-45E0-AA81-D9C2A3210948}"/>
                </a:ext>
              </a:extLst>
            </p:cNvPr>
            <p:cNvGrpSpPr/>
            <p:nvPr/>
          </p:nvGrpSpPr>
          <p:grpSpPr>
            <a:xfrm>
              <a:off x="10400031" y="6576882"/>
              <a:ext cx="3086099" cy="583703"/>
              <a:chOff x="10400031" y="6576882"/>
              <a:chExt cx="3086099" cy="583703"/>
            </a:xfrm>
          </p:grpSpPr>
          <p:sp>
            <p:nvSpPr>
              <p:cNvPr id="31" name="Dikdörtgen: Köşeleri Yuvarlatılmış 30">
                <a:extLst>
                  <a:ext uri="{FF2B5EF4-FFF2-40B4-BE49-F238E27FC236}">
                    <a16:creationId xmlns:a16="http://schemas.microsoft.com/office/drawing/2014/main" id="{D234CD70-566C-4B03-AAE5-417CEF52FCE4}"/>
                  </a:ext>
                </a:extLst>
              </p:cNvPr>
              <p:cNvSpPr/>
              <p:nvPr/>
            </p:nvSpPr>
            <p:spPr>
              <a:xfrm>
                <a:off x="10400031" y="6576882"/>
                <a:ext cx="3086099"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5" name="Metin kutusu 84">
                <a:extLst>
                  <a:ext uri="{FF2B5EF4-FFF2-40B4-BE49-F238E27FC236}">
                    <a16:creationId xmlns:a16="http://schemas.microsoft.com/office/drawing/2014/main" id="{0181E287-959C-4FDC-8611-F756426C46B4}"/>
                  </a:ext>
                </a:extLst>
              </p:cNvPr>
              <p:cNvSpPr txBox="1"/>
              <p:nvPr/>
            </p:nvSpPr>
            <p:spPr>
              <a:xfrm>
                <a:off x="10454033" y="6702070"/>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BERT KATMANI</a:t>
                </a:r>
              </a:p>
            </p:txBody>
          </p:sp>
        </p:grpSp>
        <p:grpSp>
          <p:nvGrpSpPr>
            <p:cNvPr id="100" name="Grup 99">
              <a:extLst>
                <a:ext uri="{FF2B5EF4-FFF2-40B4-BE49-F238E27FC236}">
                  <a16:creationId xmlns:a16="http://schemas.microsoft.com/office/drawing/2014/main" id="{16F52BDB-4CD0-4290-9107-2249C19A4241}"/>
                </a:ext>
              </a:extLst>
            </p:cNvPr>
            <p:cNvGrpSpPr/>
            <p:nvPr/>
          </p:nvGrpSpPr>
          <p:grpSpPr>
            <a:xfrm>
              <a:off x="7245323" y="5639312"/>
              <a:ext cx="2982021" cy="583703"/>
              <a:chOff x="7245323" y="5639312"/>
              <a:chExt cx="2982021" cy="583703"/>
            </a:xfrm>
          </p:grpSpPr>
          <p:sp>
            <p:nvSpPr>
              <p:cNvPr id="33" name="Dikdörtgen: Köşeleri Yuvarlatılmış 32">
                <a:extLst>
                  <a:ext uri="{FF2B5EF4-FFF2-40B4-BE49-F238E27FC236}">
                    <a16:creationId xmlns:a16="http://schemas.microsoft.com/office/drawing/2014/main" id="{F4897989-392F-4BE0-B023-861988115235}"/>
                  </a:ext>
                </a:extLst>
              </p:cNvPr>
              <p:cNvSpPr/>
              <p:nvPr/>
            </p:nvSpPr>
            <p:spPr>
              <a:xfrm>
                <a:off x="7406639" y="5639312"/>
                <a:ext cx="2639727"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6" name="Metin kutusu 85">
                <a:extLst>
                  <a:ext uri="{FF2B5EF4-FFF2-40B4-BE49-F238E27FC236}">
                    <a16:creationId xmlns:a16="http://schemas.microsoft.com/office/drawing/2014/main" id="{588F5D54-2388-41AC-9ED0-FDD2D0FE41AC}"/>
                  </a:ext>
                </a:extLst>
              </p:cNvPr>
              <p:cNvSpPr txBox="1"/>
              <p:nvPr/>
            </p:nvSpPr>
            <p:spPr>
              <a:xfrm>
                <a:off x="7245323" y="5771695"/>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EMBEDDING KATMANI</a:t>
                </a:r>
              </a:p>
            </p:txBody>
          </p:sp>
        </p:grpSp>
        <p:grpSp>
          <p:nvGrpSpPr>
            <p:cNvPr id="99" name="Grup 98">
              <a:extLst>
                <a:ext uri="{FF2B5EF4-FFF2-40B4-BE49-F238E27FC236}">
                  <a16:creationId xmlns:a16="http://schemas.microsoft.com/office/drawing/2014/main" id="{19BA983E-07E8-461E-A741-A51E22E87DDA}"/>
                </a:ext>
              </a:extLst>
            </p:cNvPr>
            <p:cNvGrpSpPr/>
            <p:nvPr/>
          </p:nvGrpSpPr>
          <p:grpSpPr>
            <a:xfrm>
              <a:off x="7406640" y="7497307"/>
              <a:ext cx="6079490" cy="583703"/>
              <a:chOff x="7406640" y="7497307"/>
              <a:chExt cx="6079490" cy="583703"/>
            </a:xfrm>
          </p:grpSpPr>
          <p:sp>
            <p:nvSpPr>
              <p:cNvPr id="30" name="Dikdörtgen: Köşeleri Yuvarlatılmış 29">
                <a:extLst>
                  <a:ext uri="{FF2B5EF4-FFF2-40B4-BE49-F238E27FC236}">
                    <a16:creationId xmlns:a16="http://schemas.microsoft.com/office/drawing/2014/main" id="{AF957A58-8B51-43A9-9F8A-232CC35F5952}"/>
                  </a:ext>
                </a:extLst>
              </p:cNvPr>
              <p:cNvSpPr/>
              <p:nvPr/>
            </p:nvSpPr>
            <p:spPr>
              <a:xfrm>
                <a:off x="7406640" y="7497307"/>
                <a:ext cx="6079490" cy="583703"/>
              </a:xfrm>
              <a:prstGeom prst="roundRect">
                <a:avLst/>
              </a:prstGeom>
              <a:solidFill>
                <a:srgbClr val="396A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A6AE0FC4-C76F-4E44-9645-0A1FCCE0A897}"/>
                  </a:ext>
                </a:extLst>
              </p:cNvPr>
              <p:cNvSpPr txBox="1"/>
              <p:nvPr/>
            </p:nvSpPr>
            <p:spPr>
              <a:xfrm>
                <a:off x="8933871" y="7610073"/>
                <a:ext cx="2982021"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CÜMLE</a:t>
                </a:r>
              </a:p>
            </p:txBody>
          </p:sp>
        </p:grpSp>
        <p:grpSp>
          <p:nvGrpSpPr>
            <p:cNvPr id="94" name="Grup 93">
              <a:extLst>
                <a:ext uri="{FF2B5EF4-FFF2-40B4-BE49-F238E27FC236}">
                  <a16:creationId xmlns:a16="http://schemas.microsoft.com/office/drawing/2014/main" id="{6FEA21A9-E763-43B2-AA3D-3E994CB4DBC7}"/>
                </a:ext>
              </a:extLst>
            </p:cNvPr>
            <p:cNvGrpSpPr/>
            <p:nvPr/>
          </p:nvGrpSpPr>
          <p:grpSpPr>
            <a:xfrm>
              <a:off x="9724656" y="3593991"/>
              <a:ext cx="3898507" cy="583705"/>
              <a:chOff x="9724656" y="3593991"/>
              <a:chExt cx="3898507" cy="583705"/>
            </a:xfrm>
          </p:grpSpPr>
          <p:grpSp>
            <p:nvGrpSpPr>
              <p:cNvPr id="41" name="Grup 40">
                <a:extLst>
                  <a:ext uri="{FF2B5EF4-FFF2-40B4-BE49-F238E27FC236}">
                    <a16:creationId xmlns:a16="http://schemas.microsoft.com/office/drawing/2014/main" id="{24AC589E-E94C-4884-BD9C-4FB819536F62}"/>
                  </a:ext>
                </a:extLst>
              </p:cNvPr>
              <p:cNvGrpSpPr/>
              <p:nvPr/>
            </p:nvGrpSpPr>
            <p:grpSpPr>
              <a:xfrm>
                <a:off x="9862828" y="3593991"/>
                <a:ext cx="3623302" cy="583705"/>
                <a:chOff x="9862828" y="3466991"/>
                <a:chExt cx="3623302" cy="583705"/>
              </a:xfrm>
              <a:solidFill>
                <a:srgbClr val="396AF1"/>
              </a:solidFill>
            </p:grpSpPr>
            <p:sp>
              <p:nvSpPr>
                <p:cNvPr id="35" name="Dikdörtgen: Köşeleri Yuvarlatılmış 34">
                  <a:extLst>
                    <a:ext uri="{FF2B5EF4-FFF2-40B4-BE49-F238E27FC236}">
                      <a16:creationId xmlns:a16="http://schemas.microsoft.com/office/drawing/2014/main" id="{6D0E9B66-D213-4AB5-8983-2176DBFCAD1E}"/>
                    </a:ext>
                  </a:extLst>
                </p:cNvPr>
                <p:cNvSpPr/>
                <p:nvPr/>
              </p:nvSpPr>
              <p:spPr>
                <a:xfrm>
                  <a:off x="9862828" y="3466991"/>
                  <a:ext cx="1040215" cy="583703"/>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6" name="Dikdörtgen: Köşeleri Yuvarlatılmış 35">
                  <a:extLst>
                    <a:ext uri="{FF2B5EF4-FFF2-40B4-BE49-F238E27FC236}">
                      <a16:creationId xmlns:a16="http://schemas.microsoft.com/office/drawing/2014/main" id="{80362B32-3D28-440D-9FB3-02908EC81ACE}"/>
                    </a:ext>
                  </a:extLst>
                </p:cNvPr>
                <p:cNvSpPr/>
                <p:nvPr/>
              </p:nvSpPr>
              <p:spPr>
                <a:xfrm>
                  <a:off x="11176692" y="3466993"/>
                  <a:ext cx="1040215" cy="583703"/>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7" name="Dikdörtgen: Köşeleri Yuvarlatılmış 36">
                  <a:extLst>
                    <a:ext uri="{FF2B5EF4-FFF2-40B4-BE49-F238E27FC236}">
                      <a16:creationId xmlns:a16="http://schemas.microsoft.com/office/drawing/2014/main" id="{CBF5DFCF-8F89-4C7C-8CDE-01CB0C0038D5}"/>
                    </a:ext>
                  </a:extLst>
                </p:cNvPr>
                <p:cNvSpPr/>
                <p:nvPr/>
              </p:nvSpPr>
              <p:spPr>
                <a:xfrm>
                  <a:off x="12445915" y="3466992"/>
                  <a:ext cx="1040215" cy="583703"/>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88" name="Metin kutusu 87">
                <a:extLst>
                  <a:ext uri="{FF2B5EF4-FFF2-40B4-BE49-F238E27FC236}">
                    <a16:creationId xmlns:a16="http://schemas.microsoft.com/office/drawing/2014/main" id="{E538172F-B106-4C0F-8BC1-E459C6AA1CDF}"/>
                  </a:ext>
                </a:extLst>
              </p:cNvPr>
              <p:cNvSpPr txBox="1"/>
              <p:nvPr/>
            </p:nvSpPr>
            <p:spPr>
              <a:xfrm>
                <a:off x="9724656" y="3713783"/>
                <a:ext cx="1323363"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CNN(2)</a:t>
                </a:r>
              </a:p>
            </p:txBody>
          </p:sp>
          <p:sp>
            <p:nvSpPr>
              <p:cNvPr id="90" name="Metin kutusu 89">
                <a:extLst>
                  <a:ext uri="{FF2B5EF4-FFF2-40B4-BE49-F238E27FC236}">
                    <a16:creationId xmlns:a16="http://schemas.microsoft.com/office/drawing/2014/main" id="{9483EFE7-1743-4B05-B601-A6BAC47AB671}"/>
                  </a:ext>
                </a:extLst>
              </p:cNvPr>
              <p:cNvSpPr txBox="1"/>
              <p:nvPr/>
            </p:nvSpPr>
            <p:spPr>
              <a:xfrm>
                <a:off x="11033587" y="3722992"/>
                <a:ext cx="1323363"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CNN(3)</a:t>
                </a:r>
              </a:p>
            </p:txBody>
          </p:sp>
          <p:sp>
            <p:nvSpPr>
              <p:cNvPr id="91" name="Metin kutusu 90">
                <a:extLst>
                  <a:ext uri="{FF2B5EF4-FFF2-40B4-BE49-F238E27FC236}">
                    <a16:creationId xmlns:a16="http://schemas.microsoft.com/office/drawing/2014/main" id="{00822FC4-84AA-4615-B490-FF6848C3886B}"/>
                  </a:ext>
                </a:extLst>
              </p:cNvPr>
              <p:cNvSpPr txBox="1"/>
              <p:nvPr/>
            </p:nvSpPr>
            <p:spPr>
              <a:xfrm>
                <a:off x="12299800" y="3713783"/>
                <a:ext cx="1323363" cy="338554"/>
              </a:xfrm>
              <a:prstGeom prst="rect">
                <a:avLst/>
              </a:prstGeom>
              <a:noFill/>
            </p:spPr>
            <p:txBody>
              <a:bodyPr wrap="square" rtlCol="0">
                <a:spAutoFit/>
              </a:bodyPr>
              <a:lstStyle/>
              <a:p>
                <a:pPr algn="ctr"/>
                <a:r>
                  <a:rPr lang="tr-TR" sz="1600" dirty="0">
                    <a:solidFill>
                      <a:schemeClr val="bg1"/>
                    </a:solidFill>
                    <a:latin typeface="Montserrat" panose="00000500000000000000" pitchFamily="2" charset="-94"/>
                  </a:rPr>
                  <a:t>CNN(4)</a:t>
                </a:r>
              </a:p>
            </p:txBody>
          </p:sp>
        </p:grpSp>
      </p:grpSp>
      <p:sp>
        <p:nvSpPr>
          <p:cNvPr id="6" name="Metin kutusu 5">
            <a:extLst>
              <a:ext uri="{FF2B5EF4-FFF2-40B4-BE49-F238E27FC236}">
                <a16:creationId xmlns:a16="http://schemas.microsoft.com/office/drawing/2014/main" id="{C4E698FA-9883-7091-8021-5D464B8E2FFF}"/>
              </a:ext>
            </a:extLst>
          </p:cNvPr>
          <p:cNvSpPr txBox="1"/>
          <p:nvPr/>
        </p:nvSpPr>
        <p:spPr>
          <a:xfrm>
            <a:off x="2990014" y="6599436"/>
            <a:ext cx="1751088" cy="369332"/>
          </a:xfrm>
          <a:prstGeom prst="rect">
            <a:avLst/>
          </a:prstGeom>
          <a:noFill/>
        </p:spPr>
        <p:txBody>
          <a:bodyPr wrap="square" rtlCol="0">
            <a:spAutoFit/>
          </a:bodyPr>
          <a:lstStyle/>
          <a:p>
            <a:r>
              <a:rPr lang="tr-TR" sz="1800" dirty="0" err="1">
                <a:solidFill>
                  <a:srgbClr val="396AF1"/>
                </a:solidFill>
                <a:latin typeface="Montserrat" panose="00000500000000000000" pitchFamily="2" charset="-94"/>
              </a:rPr>
              <a:t>Entity</a:t>
            </a:r>
            <a:r>
              <a:rPr lang="tr-TR" sz="1800" dirty="0">
                <a:solidFill>
                  <a:srgbClr val="396AF1"/>
                </a:solidFill>
                <a:latin typeface="Montserrat" panose="00000500000000000000" pitchFamily="2" charset="-94"/>
              </a:rPr>
              <a:t> Tespit</a:t>
            </a:r>
            <a:endParaRPr lang="en-GB" dirty="0">
              <a:solidFill>
                <a:srgbClr val="396AF1"/>
              </a:solidFill>
            </a:endParaRPr>
          </a:p>
        </p:txBody>
      </p:sp>
    </p:spTree>
    <p:extLst>
      <p:ext uri="{BB962C8B-B14F-4D97-AF65-F5344CB8AC3E}">
        <p14:creationId xmlns:p14="http://schemas.microsoft.com/office/powerpoint/2010/main" val="104215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1A68AD5-BEC6-4FA4-AE43-F5D33D0EA5B1}"/>
              </a:ext>
            </a:extLst>
          </p:cNvPr>
          <p:cNvPicPr>
            <a:picLocks noChangeAspect="1"/>
          </p:cNvPicPr>
          <p:nvPr/>
        </p:nvPicPr>
        <p:blipFill>
          <a:blip r:embed="rId2"/>
          <a:stretch>
            <a:fillRect/>
          </a:stretch>
        </p:blipFill>
        <p:spPr>
          <a:xfrm>
            <a:off x="0" y="0"/>
            <a:ext cx="14630400" cy="8229600"/>
          </a:xfrm>
          <a:prstGeom prst="rect">
            <a:avLst/>
          </a:prstGeom>
        </p:spPr>
      </p:pic>
      <p:sp>
        <p:nvSpPr>
          <p:cNvPr id="3" name="Dikdörtgen: Köşeleri Yuvarlatılmış 2">
            <a:extLst>
              <a:ext uri="{FF2B5EF4-FFF2-40B4-BE49-F238E27FC236}">
                <a16:creationId xmlns:a16="http://schemas.microsoft.com/office/drawing/2014/main" id="{8FA74508-A481-4AC8-A08A-6B77456C2A39}"/>
              </a:ext>
            </a:extLst>
          </p:cNvPr>
          <p:cNvSpPr/>
          <p:nvPr/>
        </p:nvSpPr>
        <p:spPr>
          <a:xfrm>
            <a:off x="-261259" y="222171"/>
            <a:ext cx="10718117" cy="999768"/>
          </a:xfrm>
          <a:prstGeom prst="roundRect">
            <a:avLst/>
          </a:prstGeom>
          <a:solidFill>
            <a:srgbClr val="3B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Text 1">
            <a:extLst>
              <a:ext uri="{FF2B5EF4-FFF2-40B4-BE49-F238E27FC236}">
                <a16:creationId xmlns:a16="http://schemas.microsoft.com/office/drawing/2014/main" id="{1DDBCF58-9DED-4868-92CE-AF7F5D2373FD}"/>
              </a:ext>
            </a:extLst>
          </p:cNvPr>
          <p:cNvSpPr/>
          <p:nvPr/>
        </p:nvSpPr>
        <p:spPr>
          <a:xfrm>
            <a:off x="10456858" y="193305"/>
            <a:ext cx="3708944" cy="1008578"/>
          </a:xfrm>
          <a:prstGeom prst="rect">
            <a:avLst/>
          </a:prstGeom>
          <a:noFill/>
          <a:ln/>
        </p:spPr>
        <p:txBody>
          <a:bodyPr wrap="none" rtlCol="0" anchor="t"/>
          <a:lstStyle/>
          <a:p>
            <a:pPr marL="0" indent="0">
              <a:lnSpc>
                <a:spcPts val="7942"/>
              </a:lnSpc>
              <a:buNone/>
            </a:pPr>
            <a:r>
              <a:rPr lang="tr-TR" sz="6800" b="1" dirty="0">
                <a:solidFill>
                  <a:srgbClr val="3BA2FF"/>
                </a:solidFill>
                <a:latin typeface="Barlow" pitchFamily="34" charset="0"/>
                <a:ea typeface="Barlow" pitchFamily="34" charset="-122"/>
                <a:cs typeface="Barlow" pitchFamily="34" charset="-120"/>
              </a:rPr>
              <a:t>Bafra 4.0</a:t>
            </a:r>
            <a:endParaRPr lang="en-US" sz="6800" dirty="0">
              <a:solidFill>
                <a:srgbClr val="3BA2FF"/>
              </a:solidFill>
            </a:endParaRPr>
          </a:p>
        </p:txBody>
      </p:sp>
      <p:sp>
        <p:nvSpPr>
          <p:cNvPr id="5" name="Text 1">
            <a:extLst>
              <a:ext uri="{FF2B5EF4-FFF2-40B4-BE49-F238E27FC236}">
                <a16:creationId xmlns:a16="http://schemas.microsoft.com/office/drawing/2014/main" id="{C65E9626-B01D-40A7-9760-CC745E100F15}"/>
              </a:ext>
            </a:extLst>
          </p:cNvPr>
          <p:cNvSpPr/>
          <p:nvPr/>
        </p:nvSpPr>
        <p:spPr>
          <a:xfrm>
            <a:off x="220040" y="334823"/>
            <a:ext cx="3341608" cy="730806"/>
          </a:xfrm>
          <a:prstGeom prst="rect">
            <a:avLst/>
          </a:prstGeom>
          <a:noFill/>
          <a:ln/>
        </p:spPr>
        <p:txBody>
          <a:bodyPr wrap="none" rtlCol="0" anchor="t"/>
          <a:lstStyle/>
          <a:p>
            <a:pPr marL="0" indent="0">
              <a:lnSpc>
                <a:spcPts val="5755"/>
              </a:lnSpc>
              <a:buNone/>
            </a:pPr>
            <a:r>
              <a:rPr lang="tr-TR" sz="4604" b="1" dirty="0">
                <a:solidFill>
                  <a:schemeClr val="bg1"/>
                </a:solidFill>
                <a:latin typeface="Montserrat" panose="00000500000000000000" pitchFamily="2" charset="-94"/>
              </a:rPr>
              <a:t>Model Eğitimi ve Değerlendirme</a:t>
            </a:r>
            <a:endParaRPr lang="en-US" sz="4604" b="1" dirty="0">
              <a:solidFill>
                <a:schemeClr val="bg1"/>
              </a:solidFill>
              <a:latin typeface="Montserrat" panose="00000500000000000000" pitchFamily="2" charset="-94"/>
            </a:endParaRPr>
          </a:p>
        </p:txBody>
      </p:sp>
      <p:grpSp>
        <p:nvGrpSpPr>
          <p:cNvPr id="8" name="Grup 7">
            <a:extLst>
              <a:ext uri="{FF2B5EF4-FFF2-40B4-BE49-F238E27FC236}">
                <a16:creationId xmlns:a16="http://schemas.microsoft.com/office/drawing/2014/main" id="{E06B03FA-3139-45B5-A133-29FB62EB7A8A}"/>
              </a:ext>
            </a:extLst>
          </p:cNvPr>
          <p:cNvGrpSpPr/>
          <p:nvPr/>
        </p:nvGrpSpPr>
        <p:grpSpPr>
          <a:xfrm>
            <a:off x="469900" y="2070099"/>
            <a:ext cx="13741400" cy="3392549"/>
            <a:chOff x="457200" y="1752600"/>
            <a:chExt cx="13741400" cy="2362200"/>
          </a:xfrm>
        </p:grpSpPr>
        <p:sp>
          <p:nvSpPr>
            <p:cNvPr id="6" name="Dikdörtgen: Köşeleri Yuvarlatılmış 5">
              <a:extLst>
                <a:ext uri="{FF2B5EF4-FFF2-40B4-BE49-F238E27FC236}">
                  <a16:creationId xmlns:a16="http://schemas.microsoft.com/office/drawing/2014/main" id="{3E261FD1-C92A-4D80-9595-264FFD2AFC1C}"/>
                </a:ext>
              </a:extLst>
            </p:cNvPr>
            <p:cNvSpPr/>
            <p:nvPr/>
          </p:nvSpPr>
          <p:spPr>
            <a:xfrm>
              <a:off x="457200" y="1752600"/>
              <a:ext cx="13741400" cy="2362200"/>
            </a:xfrm>
            <a:prstGeom prst="roundRect">
              <a:avLst/>
            </a:prstGeom>
            <a:solidFill>
              <a:srgbClr val="396A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 name="Metin kutusu 6">
              <a:extLst>
                <a:ext uri="{FF2B5EF4-FFF2-40B4-BE49-F238E27FC236}">
                  <a16:creationId xmlns:a16="http://schemas.microsoft.com/office/drawing/2014/main" id="{1C64A8DE-EAE9-488F-8424-6F6D0CC3A166}"/>
                </a:ext>
              </a:extLst>
            </p:cNvPr>
            <p:cNvSpPr txBox="1"/>
            <p:nvPr/>
          </p:nvSpPr>
          <p:spPr>
            <a:xfrm>
              <a:off x="726964" y="1926537"/>
              <a:ext cx="13201872" cy="1993008"/>
            </a:xfrm>
            <a:prstGeom prst="rect">
              <a:avLst/>
            </a:prstGeom>
            <a:noFill/>
          </p:spPr>
          <p:txBody>
            <a:bodyPr wrap="square" rtlCol="0">
              <a:spAutoFit/>
            </a:bodyPr>
            <a:lstStyle/>
            <a:p>
              <a:pPr algn="just"/>
              <a:r>
                <a:rPr lang="tr-TR" sz="2000" kern="100" dirty="0">
                  <a:solidFill>
                    <a:schemeClr val="bg1"/>
                  </a:solidFill>
                  <a:effectLst/>
                  <a:latin typeface="Montserrat" panose="00000500000000000000" pitchFamily="2" charset="-94"/>
                  <a:ea typeface="Aptos"/>
                  <a:cs typeface="Times New Roman" panose="02020603050405020304" pitchFamily="18" charset="0"/>
                </a:rPr>
                <a:t>Girilen cümle önce temizlenir ve cümledeki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entitiyler</a:t>
              </a:r>
              <a:r>
                <a:rPr lang="tr-TR" sz="2000" kern="100" dirty="0">
                  <a:solidFill>
                    <a:schemeClr val="bg1"/>
                  </a:solidFill>
                  <a:effectLst/>
                  <a:latin typeface="Montserrat" panose="00000500000000000000" pitchFamily="2" charset="-94"/>
                  <a:ea typeface="Aptos"/>
                  <a:cs typeface="Times New Roman" panose="02020603050405020304" pitchFamily="18" charset="0"/>
                </a:rPr>
                <a:t> tespit edilir. Cümle BERT katmanına iletilirken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2000" kern="100" dirty="0">
                  <a:solidFill>
                    <a:schemeClr val="bg1"/>
                  </a:solidFill>
                  <a:effectLst/>
                  <a:latin typeface="Montserrat" panose="00000500000000000000" pitchFamily="2" charset="-94"/>
                  <a:ea typeface="Aptos"/>
                  <a:cs typeface="Times New Roman" panose="02020603050405020304" pitchFamily="18" charset="0"/>
                </a:rPr>
                <a:t> bilgisi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Embedding</a:t>
              </a:r>
              <a:r>
                <a:rPr lang="tr-TR" sz="2000" kern="100" dirty="0">
                  <a:solidFill>
                    <a:schemeClr val="bg1"/>
                  </a:solidFill>
                  <a:effectLst/>
                  <a:latin typeface="Montserrat" panose="00000500000000000000" pitchFamily="2" charset="-94"/>
                  <a:ea typeface="Aptos"/>
                  <a:cs typeface="Times New Roman" panose="02020603050405020304" pitchFamily="18" charset="0"/>
                </a:rPr>
                <a:t> katmanına iletilir. BERT katmanından çıkan veriler LSTM katmanı ile işlenir. LSTM çıktısı üzerinde self-</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attention</a:t>
              </a:r>
              <a:r>
                <a:rPr lang="tr-TR" sz="2000" kern="100" dirty="0">
                  <a:solidFill>
                    <a:schemeClr val="bg1"/>
                  </a:solidFill>
                  <a:effectLst/>
                  <a:latin typeface="Montserrat" panose="00000500000000000000" pitchFamily="2" charset="-94"/>
                  <a:ea typeface="Aptos"/>
                  <a:cs typeface="Times New Roman" panose="02020603050405020304" pitchFamily="18" charset="0"/>
                </a:rPr>
                <a:t> uygulanır ve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2000" kern="100" dirty="0">
                  <a:solidFill>
                    <a:schemeClr val="bg1"/>
                  </a:solidFill>
                  <a:effectLst/>
                  <a:latin typeface="Montserrat" panose="00000500000000000000" pitchFamily="2" charset="-94"/>
                  <a:ea typeface="Aptos"/>
                  <a:cs typeface="Times New Roman" panose="02020603050405020304" pitchFamily="18" charset="0"/>
                </a:rPr>
                <a:t> bilgisi ile cümle arasında anlamlı özellikler çıkarılır. Self-</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attention</a:t>
              </a:r>
              <a:r>
                <a:rPr lang="tr-TR" sz="2000" kern="100" dirty="0">
                  <a:solidFill>
                    <a:schemeClr val="bg1"/>
                  </a:solidFill>
                  <a:effectLst/>
                  <a:latin typeface="Montserrat" panose="00000500000000000000" pitchFamily="2" charset="-94"/>
                  <a:ea typeface="Aptos"/>
                  <a:cs typeface="Times New Roman" panose="02020603050405020304" pitchFamily="18" charset="0"/>
                </a:rPr>
                <a:t> işlemi sonra elde dilen çıktı farklı filtre boyutlarına sahip (2, 3, 4) paralel bağlanmış 3 CNN katmanına gönderilir. CNN katmanlarının paralel bağlanması görüntü işleme çalışmalarında kullanılan bir yöntemdir.  Görüntü işlemedeki başarısından dolayı çalışmamızda biz de bu yöntemi tercih ettik ve daha başarılı bir model ortaya çıktı. Paralel bağlanan her bir CNN katmanı veriden farklı özellikleri yakalamaktadır. 3 CNN katmanından elde edilen çıktılar global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average</a:t>
              </a:r>
              <a:r>
                <a:rPr lang="tr-TR" sz="2000" kern="100" dirty="0">
                  <a:solidFill>
                    <a:schemeClr val="bg1"/>
                  </a:solidFill>
                  <a:effectLst/>
                  <a:latin typeface="Montserrat" panose="00000500000000000000" pitchFamily="2" charset="-94"/>
                  <a:ea typeface="Aptos"/>
                  <a:cs typeface="Times New Roman" panose="02020603050405020304" pitchFamily="18" charset="0"/>
                </a:rPr>
                <a:t>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pooling</a:t>
              </a:r>
              <a:r>
                <a:rPr lang="tr-TR" sz="2000" kern="100" dirty="0">
                  <a:solidFill>
                    <a:schemeClr val="bg1"/>
                  </a:solidFill>
                  <a:effectLst/>
                  <a:latin typeface="Montserrat" panose="00000500000000000000" pitchFamily="2" charset="-94"/>
                  <a:ea typeface="Aptos"/>
                  <a:cs typeface="Times New Roman" panose="02020603050405020304" pitchFamily="18" charset="0"/>
                </a:rPr>
                <a:t> ile birleştirilir ve her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entity</a:t>
              </a:r>
              <a:r>
                <a:rPr lang="tr-TR" sz="2000" kern="100" dirty="0">
                  <a:solidFill>
                    <a:schemeClr val="bg1"/>
                  </a:solidFill>
                  <a:effectLst/>
                  <a:latin typeface="Montserrat" panose="00000500000000000000" pitchFamily="2" charset="-94"/>
                  <a:ea typeface="Aptos"/>
                  <a:cs typeface="Times New Roman" panose="02020603050405020304" pitchFamily="18" charset="0"/>
                </a:rPr>
                <a:t> için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softmax</a:t>
              </a:r>
              <a:r>
                <a:rPr lang="tr-TR" sz="2000" kern="100" dirty="0">
                  <a:solidFill>
                    <a:schemeClr val="bg1"/>
                  </a:solidFill>
                  <a:effectLst/>
                  <a:latin typeface="Montserrat" panose="00000500000000000000" pitchFamily="2" charset="-94"/>
                  <a:ea typeface="Aptos"/>
                  <a:cs typeface="Times New Roman" panose="02020603050405020304" pitchFamily="18" charset="0"/>
                </a:rPr>
                <a:t> aktivasyon fonksiyonu ile sınıflandırma yapılır.</a:t>
              </a:r>
            </a:p>
          </p:txBody>
        </p:sp>
      </p:grpSp>
      <p:grpSp>
        <p:nvGrpSpPr>
          <p:cNvPr id="13" name="Grup 12">
            <a:extLst>
              <a:ext uri="{FF2B5EF4-FFF2-40B4-BE49-F238E27FC236}">
                <a16:creationId xmlns:a16="http://schemas.microsoft.com/office/drawing/2014/main" id="{FA3669E5-DFC2-4DF7-B939-9BE641549E3F}"/>
              </a:ext>
            </a:extLst>
          </p:cNvPr>
          <p:cNvGrpSpPr/>
          <p:nvPr/>
        </p:nvGrpSpPr>
        <p:grpSpPr>
          <a:xfrm>
            <a:off x="469900" y="6057432"/>
            <a:ext cx="13695902" cy="1305269"/>
            <a:chOff x="444500" y="4222859"/>
            <a:chExt cx="13695902" cy="1305269"/>
          </a:xfrm>
        </p:grpSpPr>
        <p:sp>
          <p:nvSpPr>
            <p:cNvPr id="11" name="Dikdörtgen: Köşeleri Yuvarlatılmış 10">
              <a:extLst>
                <a:ext uri="{FF2B5EF4-FFF2-40B4-BE49-F238E27FC236}">
                  <a16:creationId xmlns:a16="http://schemas.microsoft.com/office/drawing/2014/main" id="{71D157E9-ABF8-47A8-AD68-E8DCD607DB8D}"/>
                </a:ext>
              </a:extLst>
            </p:cNvPr>
            <p:cNvSpPr/>
            <p:nvPr/>
          </p:nvSpPr>
          <p:spPr>
            <a:xfrm>
              <a:off x="444500" y="4222859"/>
              <a:ext cx="13695902" cy="1305269"/>
            </a:xfrm>
            <a:prstGeom prst="roundRect">
              <a:avLst/>
            </a:prstGeom>
            <a:solidFill>
              <a:srgbClr val="396A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Metin kutusu 11">
              <a:extLst>
                <a:ext uri="{FF2B5EF4-FFF2-40B4-BE49-F238E27FC236}">
                  <a16:creationId xmlns:a16="http://schemas.microsoft.com/office/drawing/2014/main" id="{31E50499-2648-424C-AA33-8562D3821AB3}"/>
                </a:ext>
              </a:extLst>
            </p:cNvPr>
            <p:cNvSpPr txBox="1"/>
            <p:nvPr/>
          </p:nvSpPr>
          <p:spPr>
            <a:xfrm>
              <a:off x="726964" y="4367961"/>
              <a:ext cx="13201872" cy="1061316"/>
            </a:xfrm>
            <a:prstGeom prst="rect">
              <a:avLst/>
            </a:prstGeom>
            <a:noFill/>
          </p:spPr>
          <p:txBody>
            <a:bodyPr wrap="square" rtlCol="0">
              <a:spAutoFit/>
            </a:bodyPr>
            <a:lstStyle/>
            <a:p>
              <a:pPr>
                <a:lnSpc>
                  <a:spcPct val="107000"/>
                </a:lnSpc>
                <a:spcAft>
                  <a:spcPts val="800"/>
                </a:spcAft>
              </a:pPr>
              <a:r>
                <a:rPr lang="tr-TR" sz="2000" kern="100" dirty="0">
                  <a:solidFill>
                    <a:schemeClr val="bg1"/>
                  </a:solidFill>
                  <a:effectLst/>
                  <a:latin typeface="Montserrat" panose="00000500000000000000" pitchFamily="2" charset="-94"/>
                  <a:ea typeface="Aptos"/>
                  <a:cs typeface="Times New Roman" panose="02020603050405020304" pitchFamily="18" charset="0"/>
                </a:rPr>
                <a:t>Modelimizin performansını değerlendirmek için K-</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Fold</a:t>
              </a:r>
              <a:r>
                <a:rPr lang="tr-TR" sz="2000" kern="100" dirty="0">
                  <a:solidFill>
                    <a:schemeClr val="bg1"/>
                  </a:solidFill>
                  <a:effectLst/>
                  <a:latin typeface="Montserrat" panose="00000500000000000000" pitchFamily="2" charset="-94"/>
                  <a:ea typeface="Aptos"/>
                  <a:cs typeface="Times New Roman" panose="02020603050405020304" pitchFamily="18" charset="0"/>
                </a:rPr>
                <a:t> çapraz doğrulama (K-</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Fold</a:t>
              </a:r>
              <a:r>
                <a:rPr lang="tr-TR" sz="2000" kern="100" dirty="0">
                  <a:solidFill>
                    <a:schemeClr val="bg1"/>
                  </a:solidFill>
                  <a:effectLst/>
                  <a:latin typeface="Montserrat" panose="00000500000000000000" pitchFamily="2" charset="-94"/>
                  <a:ea typeface="Aptos"/>
                  <a:cs typeface="Times New Roman" panose="02020603050405020304" pitchFamily="18" charset="0"/>
                </a:rPr>
                <a:t> Cross-</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Validation</a:t>
              </a:r>
              <a:r>
                <a:rPr lang="tr-TR" sz="2000" kern="100" dirty="0">
                  <a:solidFill>
                    <a:schemeClr val="bg1"/>
                  </a:solidFill>
                  <a:effectLst/>
                  <a:latin typeface="Montserrat" panose="00000500000000000000" pitchFamily="2" charset="-94"/>
                  <a:ea typeface="Aptos"/>
                  <a:cs typeface="Times New Roman" panose="02020603050405020304" pitchFamily="18" charset="0"/>
                </a:rPr>
                <a:t>) yöntemini kullandık. K-</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Fold</a:t>
              </a:r>
              <a:r>
                <a:rPr lang="tr-TR" sz="2000" kern="100" dirty="0">
                  <a:solidFill>
                    <a:schemeClr val="bg1"/>
                  </a:solidFill>
                  <a:effectLst/>
                  <a:latin typeface="Montserrat" panose="00000500000000000000" pitchFamily="2" charset="-94"/>
                  <a:ea typeface="Aptos"/>
                  <a:cs typeface="Times New Roman" panose="02020603050405020304" pitchFamily="18" charset="0"/>
                </a:rPr>
                <a:t> çapraz doğrulama ile modelin ortalama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Accuracy</a:t>
              </a:r>
              <a:r>
                <a:rPr lang="tr-TR" sz="2000" kern="100" dirty="0">
                  <a:solidFill>
                    <a:schemeClr val="bg1"/>
                  </a:solidFill>
                  <a:effectLst/>
                  <a:latin typeface="Montserrat" panose="00000500000000000000" pitchFamily="2" charset="-94"/>
                  <a:ea typeface="Aptos"/>
                  <a:cs typeface="Times New Roman" panose="02020603050405020304" pitchFamily="18" charset="0"/>
                </a:rPr>
                <a:t>”, “Precision”, “</a:t>
              </a:r>
              <a:r>
                <a:rPr lang="tr-TR" sz="2000" kern="100" dirty="0" err="1">
                  <a:solidFill>
                    <a:schemeClr val="bg1"/>
                  </a:solidFill>
                  <a:effectLst/>
                  <a:latin typeface="Montserrat" panose="00000500000000000000" pitchFamily="2" charset="-94"/>
                  <a:ea typeface="Aptos"/>
                  <a:cs typeface="Times New Roman" panose="02020603050405020304" pitchFamily="18" charset="0"/>
                </a:rPr>
                <a:t>Recall</a:t>
              </a:r>
              <a:r>
                <a:rPr lang="tr-TR" sz="2000" kern="100" dirty="0">
                  <a:solidFill>
                    <a:schemeClr val="bg1"/>
                  </a:solidFill>
                  <a:effectLst/>
                  <a:latin typeface="Montserrat" panose="00000500000000000000" pitchFamily="2" charset="-94"/>
                  <a:ea typeface="Aptos"/>
                  <a:cs typeface="Times New Roman" panose="02020603050405020304" pitchFamily="18" charset="0"/>
                </a:rPr>
                <a:t>” ve “F1” skorlarını hesapladık.</a:t>
              </a:r>
            </a:p>
          </p:txBody>
        </p:sp>
      </p:grpSp>
    </p:spTree>
    <p:extLst>
      <p:ext uri="{BB962C8B-B14F-4D97-AF65-F5344CB8AC3E}">
        <p14:creationId xmlns:p14="http://schemas.microsoft.com/office/powerpoint/2010/main" val="102563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1022</Words>
  <Application>Microsoft Office PowerPoint</Application>
  <PresentationFormat>Özel</PresentationFormat>
  <Paragraphs>136</Paragraphs>
  <Slides>13</Slides>
  <Notes>2</Notes>
  <HiddenSlides>0</HiddenSlides>
  <MMClips>1</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Barlow</vt:lpstr>
      <vt:lpstr>Calibri</vt:lpstr>
      <vt:lpstr>Montserrat</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hicran temel</cp:lastModifiedBy>
  <cp:revision>16</cp:revision>
  <dcterms:created xsi:type="dcterms:W3CDTF">2024-06-14T07:17:02Z</dcterms:created>
  <dcterms:modified xsi:type="dcterms:W3CDTF">2024-08-09T09:07:48Z</dcterms:modified>
</cp:coreProperties>
</file>