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Malgun Gothic" panose="020B0503020000020004" pitchFamily="34" charset="-127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gQnOiOP13+imMC+pZpdDyuJr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e2c869f3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fe2c869f3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e2c869f3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fe2c869f3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e2c869f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fe2c869f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e2c869f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fe2c869f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2c869f3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fe2c869f3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e2c869f3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fe2c869f3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ctrTitle"/>
          </p:nvPr>
        </p:nvSpPr>
        <p:spPr>
          <a:xfrm>
            <a:off x="4824536" y="1052735"/>
            <a:ext cx="4067944" cy="227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rgbClr val="BD37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/>
          <p:nvPr/>
        </p:nvSpPr>
        <p:spPr>
          <a:xfrm rot="5400000">
            <a:off x="468704" y="-468704"/>
            <a:ext cx="1588026" cy="2525434"/>
          </a:xfrm>
          <a:custGeom>
            <a:avLst/>
            <a:gdLst/>
            <a:ahLst/>
            <a:cxnLst/>
            <a:rect l="l" t="t" r="r" b="b"/>
            <a:pathLst>
              <a:path w="1588026" h="2525434" extrusionOk="0">
                <a:moveTo>
                  <a:pt x="0" y="2525434"/>
                </a:moveTo>
                <a:lnTo>
                  <a:pt x="0" y="249861"/>
                </a:lnTo>
                <a:lnTo>
                  <a:pt x="1214441" y="0"/>
                </a:lnTo>
                <a:lnTo>
                  <a:pt x="1588026" y="2525434"/>
                </a:lnTo>
                <a:close/>
              </a:path>
            </a:pathLst>
          </a:custGeom>
          <a:solidFill>
            <a:srgbClr val="4459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187624" y="1283618"/>
            <a:ext cx="7499177" cy="488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394A64"/>
              </a:buClr>
              <a:buSzPts val="1600"/>
              <a:buNone/>
              <a:defRPr sz="1600" i="1">
                <a:solidFill>
                  <a:srgbClr val="394A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394A64"/>
              </a:buClr>
              <a:buSzPts val="1600"/>
              <a:buNone/>
              <a:defRPr sz="1600" i="1">
                <a:solidFill>
                  <a:srgbClr val="394A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394A64"/>
              </a:buClr>
              <a:buSzPts val="1600"/>
              <a:buNone/>
              <a:defRPr sz="1600" i="1">
                <a:solidFill>
                  <a:srgbClr val="394A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94A64"/>
              </a:buClr>
              <a:buSzPts val="1600"/>
              <a:buNone/>
              <a:defRPr sz="1600" i="1">
                <a:solidFill>
                  <a:srgbClr val="394A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94A64"/>
              </a:buClr>
              <a:buSzPts val="1600"/>
              <a:buNone/>
              <a:defRPr sz="1600" i="1">
                <a:solidFill>
                  <a:srgbClr val="394A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832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/>
          <p:nvPr/>
        </p:nvSpPr>
        <p:spPr>
          <a:xfrm>
            <a:off x="0" y="0"/>
            <a:ext cx="1173480" cy="990600"/>
          </a:xfrm>
          <a:prstGeom prst="rect">
            <a:avLst/>
          </a:prstGeom>
          <a:solidFill>
            <a:srgbClr val="4459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187624" y="90344"/>
            <a:ext cx="6869108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25836" y="836712"/>
            <a:ext cx="4529927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rgbClr val="4459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sz="3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5022286" y="645335"/>
            <a:ext cx="4068000" cy="2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Font typeface="Gulimche"/>
              <a:buNone/>
            </a:pPr>
            <a:r>
              <a:rPr lang="en-US" sz="4800">
                <a:latin typeface="Roboto"/>
                <a:ea typeface="Roboto"/>
                <a:cs typeface="Roboto"/>
                <a:sym typeface="Roboto"/>
              </a:rPr>
              <a:t>Speeding Up Muesli Deliveries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292080" y="5677793"/>
            <a:ext cx="35283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"/>
          <p:cNvCxnSpPr/>
          <p:nvPr/>
        </p:nvCxnSpPr>
        <p:spPr>
          <a:xfrm rot="10800000">
            <a:off x="5796136" y="3284984"/>
            <a:ext cx="2952328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 txBox="1"/>
          <p:nvPr/>
        </p:nvSpPr>
        <p:spPr>
          <a:xfrm>
            <a:off x="5615700" y="3356988"/>
            <a:ext cx="3528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D3719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en-US" sz="2500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rPr>
              <a:t>ata-Driven Insights for Faster Shipping</a:t>
            </a:r>
            <a:endParaRPr sz="2500">
              <a:solidFill>
                <a:srgbClr val="BD37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042600" y="4383288"/>
            <a:ext cx="245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rPr>
              <a:t>Mesud Firat</a:t>
            </a:r>
            <a:endParaRPr sz="2500">
              <a:solidFill>
                <a:srgbClr val="BD37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2c869f3e_0_42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 startAt="5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Strategic Recommendations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g2fe2c869f3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75" y="1264687"/>
            <a:ext cx="760095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ctrTitle"/>
          </p:nvPr>
        </p:nvSpPr>
        <p:spPr>
          <a:xfrm>
            <a:off x="493832" y="1802477"/>
            <a:ext cx="316835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>
                <a:solidFill>
                  <a:srgbClr val="BD3719"/>
                </a:solidFill>
              </a:rPr>
              <a:t>T</a:t>
            </a:r>
            <a:r>
              <a:rPr lang="en-US">
                <a:solidFill>
                  <a:srgbClr val="445978"/>
                </a:solidFill>
              </a:rPr>
              <a:t>HANK</a:t>
            </a:r>
            <a:br>
              <a:rPr lang="en-US">
                <a:solidFill>
                  <a:srgbClr val="445978"/>
                </a:solidFill>
              </a:rPr>
            </a:br>
            <a:r>
              <a:rPr lang="en-US">
                <a:solidFill>
                  <a:srgbClr val="BD3719"/>
                </a:solidFill>
              </a:rPr>
              <a:t>Y</a:t>
            </a:r>
            <a:r>
              <a:rPr lang="en-US">
                <a:solidFill>
                  <a:srgbClr val="445978"/>
                </a:solidFill>
              </a:rPr>
              <a:t>OU</a:t>
            </a:r>
            <a:endParaRPr>
              <a:solidFill>
                <a:srgbClr val="445978"/>
              </a:solidFill>
            </a:endParaRPr>
          </a:p>
        </p:txBody>
      </p:sp>
      <p:cxnSp>
        <p:nvCxnSpPr>
          <p:cNvPr id="145" name="Google Shape;145;p6"/>
          <p:cNvCxnSpPr/>
          <p:nvPr/>
        </p:nvCxnSpPr>
        <p:spPr>
          <a:xfrm rot="10800000">
            <a:off x="493832" y="1802477"/>
            <a:ext cx="3168352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6"/>
          <p:cNvCxnSpPr/>
          <p:nvPr/>
        </p:nvCxnSpPr>
        <p:spPr>
          <a:xfrm rot="10800000">
            <a:off x="493832" y="4149080"/>
            <a:ext cx="2736304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"/>
          <p:cNvGrpSpPr/>
          <p:nvPr/>
        </p:nvGrpSpPr>
        <p:grpSpPr>
          <a:xfrm>
            <a:off x="3284221" y="1531264"/>
            <a:ext cx="5328511" cy="601391"/>
            <a:chOff x="3347864" y="2178964"/>
            <a:chExt cx="5040687" cy="601391"/>
          </a:xfrm>
        </p:grpSpPr>
        <p:sp>
          <p:nvSpPr>
            <p:cNvPr id="68" name="Google Shape;68;p2"/>
            <p:cNvSpPr txBox="1"/>
            <p:nvPr/>
          </p:nvSpPr>
          <p:spPr>
            <a:xfrm>
              <a:off x="4067944" y="2178964"/>
              <a:ext cx="4176600" cy="307800"/>
            </a:xfrm>
            <a:prstGeom prst="rect">
              <a:avLst/>
            </a:prstGeom>
            <a:solidFill>
              <a:srgbClr val="4459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CADBE5"/>
                  </a:solidFill>
                  <a:latin typeface="Roboto"/>
                  <a:ea typeface="Roboto"/>
                  <a:cs typeface="Roboto"/>
                  <a:sym typeface="Roboto"/>
                </a:rPr>
                <a:t>Understanding Delivery Delays</a:t>
              </a:r>
              <a:endParaRPr b="1">
                <a:solidFill>
                  <a:srgbClr val="CADBE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4067951" y="2518755"/>
              <a:ext cx="4320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Exploring the factors affecting Muesli delivery times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2"/>
            <p:cNvSpPr txBox="1"/>
            <p:nvPr/>
          </p:nvSpPr>
          <p:spPr>
            <a:xfrm>
              <a:off x="3347864" y="2200250"/>
              <a:ext cx="480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BD3719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200" b="1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3347721" y="3728989"/>
            <a:ext cx="5328503" cy="616910"/>
            <a:chOff x="3347864" y="4468502"/>
            <a:chExt cx="5040680" cy="616910"/>
          </a:xfrm>
        </p:grpSpPr>
        <p:sp>
          <p:nvSpPr>
            <p:cNvPr id="72" name="Google Shape;72;p2"/>
            <p:cNvSpPr txBox="1"/>
            <p:nvPr/>
          </p:nvSpPr>
          <p:spPr>
            <a:xfrm>
              <a:off x="3347864" y="4468502"/>
              <a:ext cx="480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BD3719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200" b="1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4067944" y="4484014"/>
              <a:ext cx="4176464" cy="307777"/>
            </a:xfrm>
            <a:prstGeom prst="rect">
              <a:avLst/>
            </a:prstGeom>
            <a:solidFill>
              <a:srgbClr val="4459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CADBE5"/>
                  </a:solidFill>
                  <a:latin typeface="Roboto"/>
                  <a:ea typeface="Roboto"/>
                  <a:cs typeface="Roboto"/>
                  <a:sym typeface="Roboto"/>
                </a:rPr>
                <a:t>Optimizing Shipping Processes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067944" y="4823812"/>
              <a:ext cx="4320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Actionable insights to streamline distribution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-108520" y="714762"/>
            <a:ext cx="26380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ADBE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3000" b="1">
              <a:solidFill>
                <a:srgbClr val="CADB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3347721" y="2265564"/>
            <a:ext cx="5328503" cy="601398"/>
            <a:chOff x="3347864" y="2921914"/>
            <a:chExt cx="5040680" cy="601398"/>
          </a:xfrm>
        </p:grpSpPr>
        <p:sp>
          <p:nvSpPr>
            <p:cNvPr id="77" name="Google Shape;77;p2"/>
            <p:cNvSpPr txBox="1"/>
            <p:nvPr/>
          </p:nvSpPr>
          <p:spPr>
            <a:xfrm>
              <a:off x="3347864" y="2956334"/>
              <a:ext cx="480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BD3719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200" b="1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4067944" y="2921914"/>
              <a:ext cx="4176600" cy="307800"/>
            </a:xfrm>
            <a:prstGeom prst="rect">
              <a:avLst/>
            </a:prstGeom>
            <a:solidFill>
              <a:srgbClr val="4459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CADBE5"/>
                  </a:solidFill>
                  <a:latin typeface="Roboto"/>
                  <a:ea typeface="Roboto"/>
                  <a:cs typeface="Roboto"/>
                  <a:sym typeface="Roboto"/>
                </a:rPr>
                <a:t>Shipping Mode Comparison</a:t>
              </a:r>
              <a:endParaRPr b="1">
                <a:solidFill>
                  <a:srgbClr val="CADBE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4067944" y="3261712"/>
              <a:ext cx="4320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A/B testing results: Express vs. Standard shipping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3436621" y="4473614"/>
            <a:ext cx="5328503" cy="601398"/>
            <a:chOff x="3347864" y="5207914"/>
            <a:chExt cx="5040680" cy="601398"/>
          </a:xfrm>
        </p:grpSpPr>
        <p:sp>
          <p:nvSpPr>
            <p:cNvPr id="81" name="Google Shape;81;p2"/>
            <p:cNvSpPr txBox="1"/>
            <p:nvPr/>
          </p:nvSpPr>
          <p:spPr>
            <a:xfrm>
              <a:off x="3347864" y="5224586"/>
              <a:ext cx="480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BD3719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2200" b="1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4067944" y="5547712"/>
              <a:ext cx="4320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Implementing data-driven strategies for lasting improvements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4067944" y="5207914"/>
              <a:ext cx="4176600" cy="307800"/>
            </a:xfrm>
            <a:prstGeom prst="rect">
              <a:avLst/>
            </a:prstGeom>
            <a:solidFill>
              <a:srgbClr val="4459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CADBE5"/>
                  </a:solidFill>
                  <a:latin typeface="Roboto"/>
                  <a:ea typeface="Roboto"/>
                  <a:cs typeface="Roboto"/>
                  <a:sym typeface="Roboto"/>
                </a:rPr>
                <a:t>Strategic Recommendations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3347721" y="2999877"/>
            <a:ext cx="5328503" cy="601398"/>
            <a:chOff x="3347864" y="3683914"/>
            <a:chExt cx="5040680" cy="601398"/>
          </a:xfrm>
        </p:grpSpPr>
        <p:sp>
          <p:nvSpPr>
            <p:cNvPr id="85" name="Google Shape;85;p2"/>
            <p:cNvSpPr txBox="1"/>
            <p:nvPr/>
          </p:nvSpPr>
          <p:spPr>
            <a:xfrm>
              <a:off x="4067944" y="4023712"/>
              <a:ext cx="4320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How data helps forecast delivery times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4067944" y="3683914"/>
              <a:ext cx="4176600" cy="307800"/>
            </a:xfrm>
            <a:prstGeom prst="rect">
              <a:avLst/>
            </a:prstGeom>
            <a:solidFill>
              <a:srgbClr val="4459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CADBE5"/>
                  </a:solidFill>
                  <a:latin typeface="Roboto"/>
                  <a:ea typeface="Roboto"/>
                  <a:cs typeface="Roboto"/>
                  <a:sym typeface="Roboto"/>
                </a:rPr>
                <a:t>Predictive Modeling for Lead Time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3347864" y="3712418"/>
              <a:ext cx="480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BD3719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200" b="1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2595025" y="2215725"/>
            <a:ext cx="4267200" cy="2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❏"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Investigate factors impacting lead time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❏"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Conduct A/B testing between shipping modes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❏"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predictive models to improve future lead time predictions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❏"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Offer recommendations to enhance operational efficiency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798226" y="1267125"/>
            <a:ext cx="3371700" cy="461700"/>
          </a:xfrm>
          <a:prstGeom prst="rect">
            <a:avLst/>
          </a:prstGeom>
          <a:solidFill>
            <a:srgbClr val="44597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rgbClr val="DAE5F1"/>
                </a:solidFill>
                <a:latin typeface="Roboto"/>
                <a:ea typeface="Roboto"/>
                <a:cs typeface="Roboto"/>
                <a:sym typeface="Roboto"/>
              </a:rPr>
              <a:t>Lead Time Optimization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3"/>
          <p:cNvCxnSpPr/>
          <p:nvPr/>
        </p:nvCxnSpPr>
        <p:spPr>
          <a:xfrm rot="10800000">
            <a:off x="3144636" y="1972280"/>
            <a:ext cx="2448300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"/>
          <p:cNvCxnSpPr/>
          <p:nvPr/>
        </p:nvCxnSpPr>
        <p:spPr>
          <a:xfrm rot="10800000">
            <a:off x="3347864" y="5589240"/>
            <a:ext cx="2448272" cy="0"/>
          </a:xfrm>
          <a:prstGeom prst="straightConnector1">
            <a:avLst/>
          </a:prstGeom>
          <a:noFill/>
          <a:ln w="952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"/>
          <p:cNvSpPr txBox="1"/>
          <p:nvPr/>
        </p:nvSpPr>
        <p:spPr>
          <a:xfrm>
            <a:off x="3025849" y="580525"/>
            <a:ext cx="33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BD3719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200" b="1">
              <a:solidFill>
                <a:srgbClr val="BD37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Understanding Delivery Delays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00" y="1213412"/>
            <a:ext cx="6311546" cy="564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e2c869f3e_0_9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 startAt="2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Shipping Mode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2fe2c869f3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475" y="1242062"/>
            <a:ext cx="658177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e2c869f3e_0_21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 startAt="2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Shipping Mode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2fe2c869f3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50" y="1174187"/>
            <a:ext cx="657225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e2c869f3e_0_2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 startAt="3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Predictive Modeling for Lead Time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2fe2c869f3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088" y="1242062"/>
            <a:ext cx="665797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e2c869f3e_0_29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 startAt="3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Predictive Modeling for Lead Time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g2fe2c869f3e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463" y="1128912"/>
            <a:ext cx="660082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2c869f3e_0_35"/>
          <p:cNvSpPr txBox="1">
            <a:spLocks noGrp="1"/>
          </p:cNvSpPr>
          <p:nvPr>
            <p:ph type="title"/>
          </p:nvPr>
        </p:nvSpPr>
        <p:spPr>
          <a:xfrm>
            <a:off x="1187624" y="111812"/>
            <a:ext cx="74889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AutoNum type="arabicPeriod" startAt="4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Ship Mode Summary Statistics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2fe2c869f3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650" y="1242062"/>
            <a:ext cx="657225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(4:3)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Gulimche</vt:lpstr>
      <vt:lpstr>Calibri</vt:lpstr>
      <vt:lpstr>Malgun Gothic</vt:lpstr>
      <vt:lpstr>Arial</vt:lpstr>
      <vt:lpstr>Roboto</vt:lpstr>
      <vt:lpstr>Office 테마</vt:lpstr>
      <vt:lpstr>Speeding Up Muesli Deliveries</vt:lpstr>
      <vt:lpstr>PowerPoint Presentation</vt:lpstr>
      <vt:lpstr>PowerPoint Presentation</vt:lpstr>
      <vt:lpstr>Understanding Delivery Delays</vt:lpstr>
      <vt:lpstr>Shipping Mode Comparison</vt:lpstr>
      <vt:lpstr>Shipping Mode Comparison</vt:lpstr>
      <vt:lpstr>Predictive Modeling for Lead Time</vt:lpstr>
      <vt:lpstr>Predictive Modeling for Lead Time</vt:lpstr>
      <vt:lpstr>Ship Mode Summary Statistics</vt:lpstr>
      <vt:lpstr>Strategic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Slide Members by HS.SEO</dc:creator>
  <cp:lastModifiedBy>Muhammed Mesud Firat</cp:lastModifiedBy>
  <cp:revision>1</cp:revision>
  <dcterms:created xsi:type="dcterms:W3CDTF">2010-02-01T08:03:16Z</dcterms:created>
  <dcterms:modified xsi:type="dcterms:W3CDTF">2025-09-29T14:23:59Z</dcterms:modified>
</cp:coreProperties>
</file>