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5"/>
  </p:notesMasterIdLst>
  <p:sldIdLst>
    <p:sldId id="258" r:id="rId2"/>
    <p:sldId id="259" r:id="rId3"/>
    <p:sldId id="260" r:id="rId4"/>
    <p:sldId id="261" r:id="rId5"/>
    <p:sldId id="262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3" r:id="rId15"/>
    <p:sldId id="264" r:id="rId16"/>
    <p:sldId id="265" r:id="rId17"/>
    <p:sldId id="284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85" r:id="rId29"/>
    <p:sldId id="287" r:id="rId30"/>
    <p:sldId id="290" r:id="rId31"/>
    <p:sldId id="291" r:id="rId32"/>
    <p:sldId id="292" r:id="rId33"/>
    <p:sldId id="294" r:id="rId34"/>
    <p:sldId id="295" r:id="rId35"/>
    <p:sldId id="307" r:id="rId36"/>
    <p:sldId id="318" r:id="rId37"/>
    <p:sldId id="309" r:id="rId38"/>
    <p:sldId id="310" r:id="rId39"/>
    <p:sldId id="311" r:id="rId40"/>
    <p:sldId id="312" r:id="rId41"/>
    <p:sldId id="313" r:id="rId42"/>
    <p:sldId id="314" r:id="rId43"/>
    <p:sldId id="319" r:id="rId44"/>
    <p:sldId id="315" r:id="rId45"/>
    <p:sldId id="316" r:id="rId46"/>
    <p:sldId id="305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DD868-5A59-46DB-AE6B-801F091D6AB6}" type="datetimeFigureOut">
              <a:rPr lang="tr-TR" smtClean="0"/>
              <a:pPr/>
              <a:t>15.10.2018</a:t>
            </a:fld>
            <a:endParaRPr lang="tr-TR" dirty="0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6E7B7-2FAE-44A1-91CE-7DDFB472C09A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EA17D09-9D55-4DFC-A010-42D9BE62886F}" type="datetime1">
              <a:rPr lang="tr-TR" smtClean="0"/>
              <a:pPr/>
              <a:t>15.10.2018</a:t>
            </a:fld>
            <a:endParaRPr lang="tr-TR" dirty="0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1" name="20 Dikdörtgen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Dikdörtgen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Dikdörtgen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Dikdörtgen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A86C-3AA1-435C-BBFD-FD1501046BE6}" type="datetime1">
              <a:rPr lang="tr-TR" smtClean="0"/>
              <a:pPr/>
              <a:t>15.10.2018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C39D-52D9-46A1-B5F1-AAE1F298383A}" type="datetime1">
              <a:rPr lang="tr-TR" smtClean="0"/>
              <a:pPr/>
              <a:t>15.10.2018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4952-AE99-4809-98A6-EB8D4BDF0368}" type="datetime1">
              <a:rPr lang="tr-TR" smtClean="0"/>
              <a:pPr/>
              <a:t>15.10.2018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D82C0B-9EAF-41E3-992E-F4E4D0EBC885}" type="datetime1">
              <a:rPr lang="tr-TR" smtClean="0"/>
              <a:pPr/>
              <a:t>15.10.2018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7" name="6 Dikdörtgen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Dikdörtgen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7E47-92A2-4CF8-B9DD-C9651BD6B52A}" type="datetime1">
              <a:rPr lang="tr-TR" smtClean="0"/>
              <a:pPr/>
              <a:t>15.10.2018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B679-5351-4BD1-BF21-1A4004FE7DCA}" type="datetime1">
              <a:rPr lang="tr-TR" smtClean="0"/>
              <a:pPr/>
              <a:t>15.10.2018</a:t>
            </a:fld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7319-F747-4BE6-8DAE-B0368AE3E786}" type="datetime1">
              <a:rPr lang="tr-TR" smtClean="0"/>
              <a:pPr/>
              <a:t>15.10.2018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70C3-E3D5-47EB-B844-214B3DB5D12A}" type="datetime1">
              <a:rPr lang="tr-TR" smtClean="0"/>
              <a:pPr/>
              <a:t>15.10.2018</a:t>
            </a:fld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5" name="4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687F-E85F-4BD7-8D57-A4730CD44F4C}" type="datetime1">
              <a:rPr lang="tr-TR" smtClean="0"/>
              <a:pPr/>
              <a:t>15.10.2018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İçerik Yer Tutucusu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dirty="0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0546-71C2-4A6C-9677-A08F42FBFB9D}" type="datetime1">
              <a:rPr lang="tr-TR" smtClean="0"/>
              <a:pPr/>
              <a:t>15.10.2018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Dikdörtgen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92E3F8-9370-4B85-92B6-D184DD014F57}" type="datetime1">
              <a:rPr lang="tr-TR" smtClean="0"/>
              <a:pPr/>
              <a:t>15.10.2018</a:t>
            </a:fld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8" name="2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Düz Bağlayıcı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cagataycebi.com/programming/c_programming/c_operands/for.png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cagataycebi.com/programming/c_programming/c_operands/while.png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cagataycebi.com/programming/c_programming/c_operands/do_while.png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142976" y="3786190"/>
            <a:ext cx="7000924" cy="9906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C</a:t>
            </a:r>
            <a:r>
              <a:rPr lang="tr-TR" dirty="0"/>
              <a:t>++ Dilinin </a:t>
            </a:r>
            <a:r>
              <a:rPr lang="tr-TR" dirty="0" smtClean="0"/>
              <a:t>Yapısı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142976" y="6357958"/>
            <a:ext cx="121920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C++ Ders Notları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52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err="1" smtClean="0"/>
              <a:t>typedef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tr-TR" dirty="0" smtClean="0"/>
              <a:t>Temel veri tipleri cinsinden özel veri tiplerini tanımlamak için kullanılır.</a:t>
            </a:r>
          </a:p>
          <a:p>
            <a:endParaRPr lang="tr-TR" dirty="0" smtClean="0"/>
          </a:p>
          <a:p>
            <a:endParaRPr lang="tr-TR" dirty="0" smtClean="0"/>
          </a:p>
          <a:p>
            <a:pPr algn="ctr">
              <a:buNone/>
            </a:pPr>
            <a:r>
              <a:rPr lang="tr-TR" sz="2400" b="1" dirty="0" err="1" smtClean="0">
                <a:solidFill>
                  <a:srgbClr val="FF0000"/>
                </a:solidFill>
              </a:rPr>
              <a:t>typedef</a:t>
            </a:r>
            <a:r>
              <a:rPr lang="tr-TR" sz="2400" dirty="0" smtClean="0"/>
              <a:t> temel_veri_tipindeki_eşdeğer özel_veri_tipi_adi</a:t>
            </a:r>
            <a:r>
              <a:rPr lang="tr-TR" sz="2400" b="1" dirty="0" smtClean="0">
                <a:solidFill>
                  <a:srgbClr val="FF0000"/>
                </a:solidFill>
              </a:rPr>
              <a:t>;</a:t>
            </a:r>
            <a:r>
              <a:rPr lang="tr-TR" sz="2400" dirty="0" smtClean="0"/>
              <a:t> </a:t>
            </a:r>
          </a:p>
        </p:txBody>
      </p:sp>
      <p:pic>
        <p:nvPicPr>
          <p:cNvPr id="36866" name="Picture 2" descr="http://www.betterbathrooms.com/betterbathrooms/images2/general-info-page-specia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437112"/>
            <a:ext cx="1132706" cy="11327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415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err="1" smtClean="0"/>
              <a:t>struct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tr-TR" dirty="0" smtClean="0"/>
              <a:t>Veri/kayıt alanı oluşturmak için kullanılır.</a:t>
            </a:r>
          </a:p>
          <a:p>
            <a:pPr algn="ctr">
              <a:buNone/>
            </a:pPr>
            <a:endParaRPr lang="tr-TR" dirty="0" smtClean="0"/>
          </a:p>
          <a:p>
            <a:pPr algn="just">
              <a:buNone/>
            </a:pPr>
            <a:r>
              <a:rPr lang="tr-TR" sz="2400" b="1" dirty="0" err="1" smtClean="0">
                <a:solidFill>
                  <a:srgbClr val="FF0000"/>
                </a:solidFill>
              </a:rPr>
              <a:t>struct</a:t>
            </a:r>
            <a:r>
              <a:rPr lang="tr-TR" sz="2400" b="1" dirty="0" smtClean="0">
                <a:solidFill>
                  <a:srgbClr val="FF0000"/>
                </a:solidFill>
              </a:rPr>
              <a:t> </a:t>
            </a:r>
            <a:r>
              <a:rPr lang="tr-TR" sz="2400" dirty="0" smtClean="0"/>
              <a:t>veri_</a:t>
            </a:r>
            <a:r>
              <a:rPr lang="tr-TR" sz="2400" dirty="0" err="1" smtClean="0"/>
              <a:t>alani</a:t>
            </a:r>
            <a:r>
              <a:rPr lang="tr-TR" sz="2400" dirty="0" smtClean="0"/>
              <a:t>_adi </a:t>
            </a:r>
            <a:r>
              <a:rPr lang="tr-TR" sz="2400" b="1" dirty="0" smtClean="0">
                <a:solidFill>
                  <a:srgbClr val="FF0000"/>
                </a:solidFill>
              </a:rPr>
              <a:t>{</a:t>
            </a:r>
          </a:p>
          <a:p>
            <a:pPr algn="just">
              <a:buNone/>
            </a:pPr>
            <a:r>
              <a:rPr lang="tr-TR" sz="2400" dirty="0" smtClean="0"/>
              <a:t>			veri_tipi_1 veri_alt_</a:t>
            </a:r>
            <a:r>
              <a:rPr lang="tr-TR" sz="2400" dirty="0" err="1" smtClean="0"/>
              <a:t>alani</a:t>
            </a:r>
            <a:r>
              <a:rPr lang="tr-TR" sz="2400" dirty="0" smtClean="0"/>
              <a:t>_1</a:t>
            </a:r>
            <a:r>
              <a:rPr lang="tr-TR" sz="2400" b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tr-TR" sz="2400" dirty="0" smtClean="0"/>
              <a:t>			veri_tipi_2 veri_alt_</a:t>
            </a:r>
            <a:r>
              <a:rPr lang="tr-TR" sz="2400" dirty="0" err="1" smtClean="0"/>
              <a:t>alani</a:t>
            </a:r>
            <a:r>
              <a:rPr lang="tr-TR" sz="2400" dirty="0" smtClean="0"/>
              <a:t>_2</a:t>
            </a:r>
            <a:r>
              <a:rPr lang="tr-TR" sz="2400" b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tr-TR" sz="2400" dirty="0" smtClean="0"/>
              <a:t>			…………………………….</a:t>
            </a:r>
          </a:p>
          <a:p>
            <a:pPr algn="just">
              <a:buNone/>
            </a:pPr>
            <a:r>
              <a:rPr lang="tr-TR" sz="2400" dirty="0" smtClean="0"/>
              <a:t>			veri_tipi_n veri_alt_</a:t>
            </a:r>
            <a:r>
              <a:rPr lang="tr-TR" sz="2400" dirty="0" err="1" smtClean="0"/>
              <a:t>alani</a:t>
            </a:r>
            <a:r>
              <a:rPr lang="tr-TR" sz="2400" dirty="0" smtClean="0"/>
              <a:t>_n</a:t>
            </a:r>
            <a:r>
              <a:rPr lang="tr-TR" sz="2400" b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tr-TR" sz="2400" dirty="0" smtClean="0"/>
              <a:t>			</a:t>
            </a:r>
            <a:r>
              <a:rPr lang="tr-TR" sz="2400" b="1" dirty="0" smtClean="0">
                <a:solidFill>
                  <a:srgbClr val="FF0000"/>
                </a:solidFill>
              </a:rPr>
              <a:t>}</a:t>
            </a:r>
            <a:r>
              <a:rPr lang="tr-TR" sz="2400" dirty="0" smtClean="0"/>
              <a:t> veri_</a:t>
            </a:r>
            <a:r>
              <a:rPr lang="tr-TR" sz="2400" dirty="0" err="1" smtClean="0"/>
              <a:t>alani</a:t>
            </a:r>
            <a:r>
              <a:rPr lang="tr-TR" sz="2400" dirty="0" smtClean="0"/>
              <a:t>_</a:t>
            </a:r>
            <a:r>
              <a:rPr lang="tr-TR" sz="2400" dirty="0" err="1" smtClean="0"/>
              <a:t>degiskenleri</a:t>
            </a:r>
            <a:r>
              <a:rPr lang="tr-TR" sz="2400" b="1" dirty="0" smtClean="0">
                <a:solidFill>
                  <a:srgbClr val="FF0000"/>
                </a:solidFill>
              </a:rPr>
              <a:t>;</a:t>
            </a:r>
            <a:endParaRPr lang="tr-TR" sz="2400" b="1" dirty="0">
              <a:solidFill>
                <a:srgbClr val="FF0000"/>
              </a:solidFill>
            </a:endParaRPr>
          </a:p>
        </p:txBody>
      </p:sp>
      <p:pic>
        <p:nvPicPr>
          <p:cNvPr id="35842" name="Picture 2" descr="http://www.wiredrevolution.com/wp-content/uploads/c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869160"/>
            <a:ext cx="1266056" cy="1266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43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err="1" smtClean="0"/>
              <a:t>enum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tr-TR" sz="3200" dirty="0" smtClean="0"/>
              <a:t>Belli aralıktaki veya belirli değerleri alabilen sıralama tiplerini tanımlamak için kullanılır.</a:t>
            </a:r>
          </a:p>
          <a:p>
            <a:pPr algn="ctr">
              <a:buNone/>
            </a:pPr>
            <a:endParaRPr lang="tr-TR" sz="3200" dirty="0" smtClean="0"/>
          </a:p>
          <a:p>
            <a:pPr algn="ctr">
              <a:buNone/>
            </a:pPr>
            <a:r>
              <a:rPr lang="tr-TR" sz="3200" b="1" dirty="0" err="1" smtClean="0">
                <a:solidFill>
                  <a:srgbClr val="FF0000"/>
                </a:solidFill>
              </a:rPr>
              <a:t>enum</a:t>
            </a:r>
            <a:r>
              <a:rPr lang="tr-TR" sz="3200" dirty="0" smtClean="0"/>
              <a:t> </a:t>
            </a:r>
            <a:r>
              <a:rPr lang="tr-TR" sz="3200" dirty="0" err="1" smtClean="0"/>
              <a:t>siralama</a:t>
            </a:r>
            <a:r>
              <a:rPr lang="tr-TR" sz="3200" dirty="0" smtClean="0"/>
              <a:t>_tipi_adi </a:t>
            </a:r>
            <a:r>
              <a:rPr lang="tr-TR" sz="3200" b="1" dirty="0" smtClean="0">
                <a:solidFill>
                  <a:srgbClr val="FF0000"/>
                </a:solidFill>
              </a:rPr>
              <a:t>{</a:t>
            </a:r>
            <a:r>
              <a:rPr lang="tr-TR" sz="3200" dirty="0" smtClean="0"/>
              <a:t> </a:t>
            </a:r>
            <a:r>
              <a:rPr lang="tr-TR" sz="3200" dirty="0" err="1" smtClean="0"/>
              <a:t>degerler</a:t>
            </a:r>
            <a:r>
              <a:rPr lang="tr-TR" sz="3200" b="1" dirty="0" smtClean="0">
                <a:solidFill>
                  <a:srgbClr val="FF0000"/>
                </a:solidFill>
              </a:rPr>
              <a:t>}</a:t>
            </a:r>
            <a:r>
              <a:rPr lang="tr-TR" sz="3200" dirty="0" smtClean="0"/>
              <a:t> </a:t>
            </a:r>
            <a:r>
              <a:rPr lang="tr-TR" sz="3200" dirty="0" err="1" smtClean="0"/>
              <a:t>degiskenler</a:t>
            </a:r>
            <a:r>
              <a:rPr lang="tr-TR" sz="3200" b="1" dirty="0" smtClean="0">
                <a:solidFill>
                  <a:srgbClr val="FF0000"/>
                </a:solidFill>
              </a:rPr>
              <a:t>;</a:t>
            </a:r>
            <a:r>
              <a:rPr lang="tr-TR" sz="3200" dirty="0" smtClean="0"/>
              <a:t> </a:t>
            </a:r>
            <a:endParaRPr lang="tr-TR" sz="3200" dirty="0"/>
          </a:p>
        </p:txBody>
      </p:sp>
      <p:pic>
        <p:nvPicPr>
          <p:cNvPr id="34818" name="Picture 2" descr="http://bits.ohloh.net/attachments/23575/constantstoenum_icon_square_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725144"/>
            <a:ext cx="1329680" cy="1329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136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err="1" smtClean="0"/>
              <a:t>const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tr-TR" dirty="0" smtClean="0"/>
              <a:t>Sabitleri tanımlamak için kullanılır.</a:t>
            </a:r>
          </a:p>
          <a:p>
            <a:pPr algn="ctr">
              <a:buNone/>
            </a:pPr>
            <a:r>
              <a:rPr lang="tr-TR" dirty="0" smtClean="0"/>
              <a:t>Başlangıç değer ataması yapılabilir.</a:t>
            </a:r>
          </a:p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r>
              <a:rPr lang="tr-TR" b="1" dirty="0" err="1" smtClean="0">
                <a:solidFill>
                  <a:srgbClr val="FF0000"/>
                </a:solidFill>
              </a:rPr>
              <a:t>const</a:t>
            </a:r>
            <a:r>
              <a:rPr lang="tr-TR" dirty="0" smtClean="0"/>
              <a:t> veri_tipi sabit_adi</a:t>
            </a:r>
            <a:r>
              <a:rPr lang="tr-TR" b="1" dirty="0" smtClean="0">
                <a:solidFill>
                  <a:srgbClr val="FF0000"/>
                </a:solidFill>
              </a:rPr>
              <a:t>;</a:t>
            </a:r>
          </a:p>
          <a:p>
            <a:pPr algn="ctr">
              <a:buNone/>
            </a:pPr>
            <a:endParaRPr lang="tr-TR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tr-TR" b="1" dirty="0" err="1" smtClean="0">
                <a:solidFill>
                  <a:srgbClr val="FF0000"/>
                </a:solidFill>
              </a:rPr>
              <a:t>const</a:t>
            </a:r>
            <a:r>
              <a:rPr lang="tr-TR" dirty="0" smtClean="0"/>
              <a:t> veri_tipi sabit_adi</a:t>
            </a:r>
            <a:r>
              <a:rPr lang="tr-TR" b="1" dirty="0" smtClean="0">
                <a:solidFill>
                  <a:srgbClr val="FF0000"/>
                </a:solidFill>
              </a:rPr>
              <a:t>=</a:t>
            </a:r>
            <a:r>
              <a:rPr lang="tr-TR" dirty="0" smtClean="0"/>
              <a:t> </a:t>
            </a:r>
            <a:r>
              <a:rPr lang="tr-TR" dirty="0" err="1" smtClean="0"/>
              <a:t>degeri</a:t>
            </a:r>
            <a:r>
              <a:rPr lang="tr-TR" b="1" dirty="0" smtClean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31746" name="Picture 2" descr="http://www.garantitamdestek.com/Images/Content/Icon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437112"/>
            <a:ext cx="1809750" cy="1666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947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C++ Değişmezleri (</a:t>
            </a:r>
            <a:r>
              <a:rPr lang="tr-TR" b="1" dirty="0" err="1" smtClean="0"/>
              <a:t>Literals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dirty="0" smtClean="0"/>
              <a:t>Sabit tanımlamaları(</a:t>
            </a:r>
            <a:r>
              <a:rPr lang="tr-TR" b="1" dirty="0" err="1" smtClean="0"/>
              <a:t>const</a:t>
            </a:r>
            <a:r>
              <a:rPr lang="tr-TR" b="1" dirty="0" smtClean="0"/>
              <a:t>) : </a:t>
            </a:r>
            <a:r>
              <a:rPr lang="tr-TR" dirty="0" smtClean="0"/>
              <a:t>sabitler tanımlandıktan sonra değerleri değiştirilmezler.</a:t>
            </a:r>
          </a:p>
          <a:p>
            <a:pPr lvl="2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const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double</a:t>
            </a:r>
            <a:r>
              <a:rPr lang="tr-TR" dirty="0" smtClean="0">
                <a:solidFill>
                  <a:srgbClr val="FF0000"/>
                </a:solidFill>
              </a:rPr>
              <a:t> pi=3.14;</a:t>
            </a:r>
          </a:p>
          <a:p>
            <a:pPr lvl="2">
              <a:buNone/>
            </a:pPr>
            <a:r>
              <a:rPr lang="tr-TR" dirty="0" smtClean="0"/>
              <a:t>Veya</a:t>
            </a:r>
          </a:p>
          <a:p>
            <a:pPr lvl="2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const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string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sirket</a:t>
            </a:r>
            <a:r>
              <a:rPr lang="tr-TR" dirty="0" smtClean="0">
                <a:solidFill>
                  <a:srgbClr val="FF0000"/>
                </a:solidFill>
              </a:rPr>
              <a:t>_adi=“UCLA”; </a:t>
            </a:r>
          </a:p>
          <a:p>
            <a:r>
              <a:rPr lang="tr-TR" b="1" dirty="0" err="1" smtClean="0"/>
              <a:t>String</a:t>
            </a:r>
            <a:r>
              <a:rPr lang="tr-TR" b="1" dirty="0" smtClean="0"/>
              <a:t> değişmezler : </a:t>
            </a:r>
            <a:r>
              <a:rPr lang="tr-TR" dirty="0" smtClean="0"/>
              <a:t>çift tırnak içerisine yerleştirilmiş, herhangi karakterlerden meydana gelir. Örn: </a:t>
            </a:r>
            <a:r>
              <a:rPr lang="tr-TR" dirty="0" smtClean="0">
                <a:solidFill>
                  <a:srgbClr val="FF0000"/>
                </a:solidFill>
              </a:rPr>
              <a:t>" Merhaba! " </a:t>
            </a:r>
            <a:r>
              <a:rPr lang="tr-TR" dirty="0" smtClean="0"/>
              <a:t>veya </a:t>
            </a:r>
            <a:r>
              <a:rPr lang="tr-TR" dirty="0" smtClean="0">
                <a:solidFill>
                  <a:srgbClr val="FF0000"/>
                </a:solidFill>
              </a:rPr>
              <a:t>" 10 &gt; 22 $&amp;*%? "  </a:t>
            </a:r>
            <a:r>
              <a:rPr lang="tr-TR" dirty="0" smtClean="0"/>
              <a:t>gibi.</a:t>
            </a:r>
          </a:p>
          <a:p>
            <a:r>
              <a:rPr lang="tr-TR" b="1" dirty="0" smtClean="0"/>
              <a:t>Nümerik değişmezler: </a:t>
            </a:r>
          </a:p>
          <a:p>
            <a:pPr lvl="1"/>
            <a:r>
              <a:rPr lang="tr-TR" dirty="0" smtClean="0"/>
              <a:t>Tamsayı: örn: </a:t>
            </a:r>
            <a:r>
              <a:rPr lang="tr-TR" dirty="0" smtClean="0">
                <a:solidFill>
                  <a:srgbClr val="FF0000"/>
                </a:solidFill>
              </a:rPr>
              <a:t>345</a:t>
            </a:r>
            <a:r>
              <a:rPr lang="tr-TR" dirty="0" smtClean="0"/>
              <a:t>	</a:t>
            </a:r>
            <a:r>
              <a:rPr lang="tr-TR" dirty="0" smtClean="0">
                <a:solidFill>
                  <a:srgbClr val="FF0000"/>
                </a:solidFill>
              </a:rPr>
              <a:t>-127</a:t>
            </a:r>
            <a:r>
              <a:rPr lang="tr-TR" dirty="0" smtClean="0"/>
              <a:t> gibi.</a:t>
            </a:r>
          </a:p>
          <a:p>
            <a:pPr lvl="1"/>
            <a:r>
              <a:rPr lang="tr-TR" dirty="0" smtClean="0"/>
              <a:t>Ondalıklı: örn: </a:t>
            </a:r>
            <a:r>
              <a:rPr lang="tr-TR" dirty="0" smtClean="0">
                <a:solidFill>
                  <a:srgbClr val="FF0000"/>
                </a:solidFill>
              </a:rPr>
              <a:t>3.141567</a:t>
            </a:r>
            <a:r>
              <a:rPr lang="tr-TR" dirty="0" smtClean="0"/>
              <a:t>	</a:t>
            </a:r>
            <a:r>
              <a:rPr lang="tr-TR" dirty="0" smtClean="0">
                <a:solidFill>
                  <a:srgbClr val="FF0000"/>
                </a:solidFill>
              </a:rPr>
              <a:t>2.33e7</a:t>
            </a:r>
            <a:r>
              <a:rPr lang="tr-TR" dirty="0" smtClean="0"/>
              <a:t>  (2.33x10</a:t>
            </a:r>
            <a:r>
              <a:rPr lang="tr-TR" baseline="30000" dirty="0" smtClean="0"/>
              <a:t>7</a:t>
            </a:r>
            <a:r>
              <a:rPr lang="tr-TR" dirty="0" smtClean="0"/>
              <a:t>)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23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Belirleyiciler (</a:t>
            </a:r>
            <a:r>
              <a:rPr lang="tr-TR" b="1" dirty="0" err="1" smtClean="0"/>
              <a:t>Identifiers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Proje, Sınıf, Değişken, Sabit, fonksiyon ve parametre isimleri. </a:t>
            </a:r>
          </a:p>
          <a:p>
            <a:r>
              <a:rPr lang="tr-TR" dirty="0" smtClean="0"/>
              <a:t>Uyulacak Temel Kurallar</a:t>
            </a:r>
          </a:p>
          <a:p>
            <a:pPr marL="788670" lvl="1" indent="-514350">
              <a:buFont typeface="+mj-lt"/>
              <a:buAutoNum type="alphaLcPeriod"/>
            </a:pPr>
            <a:r>
              <a:rPr lang="tr-TR" dirty="0" smtClean="0"/>
              <a:t>Rakamla başlamaz. örn:  </a:t>
            </a:r>
            <a:r>
              <a:rPr lang="tr-TR" dirty="0" smtClean="0">
                <a:solidFill>
                  <a:srgbClr val="FF0000"/>
                </a:solidFill>
              </a:rPr>
              <a:t>2ogrenci </a:t>
            </a:r>
            <a:r>
              <a:rPr lang="tr-TR" dirty="0" smtClean="0"/>
              <a:t>(yanlış).</a:t>
            </a:r>
          </a:p>
          <a:p>
            <a:pPr marL="788670" lvl="1" indent="-514350">
              <a:buFont typeface="+mj-lt"/>
              <a:buAutoNum type="alphaLcPeriod"/>
            </a:pPr>
            <a:r>
              <a:rPr lang="tr-TR" dirty="0" smtClean="0"/>
              <a:t>Türkçe karakter içermemelidir. Örn: (</a:t>
            </a:r>
            <a:r>
              <a:rPr lang="tr-TR" dirty="0" smtClean="0">
                <a:solidFill>
                  <a:srgbClr val="FF0000"/>
                </a:solidFill>
              </a:rPr>
              <a:t>ç,ğ,ö,ü,ı,İ,ş</a:t>
            </a:r>
            <a:r>
              <a:rPr lang="tr-TR" dirty="0" smtClean="0"/>
              <a:t>)</a:t>
            </a:r>
          </a:p>
          <a:p>
            <a:pPr marL="788670" lvl="1" indent="-514350">
              <a:buFont typeface="+mj-lt"/>
              <a:buAutoNum type="alphaLcPeriod"/>
            </a:pPr>
            <a:r>
              <a:rPr lang="tr-TR" dirty="0" smtClean="0"/>
              <a:t>Aralarında boşluk olmaz. Örn: 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harf  notu=45; </a:t>
            </a:r>
            <a:r>
              <a:rPr lang="tr-TR" dirty="0" smtClean="0"/>
              <a:t>(yanlış)</a:t>
            </a:r>
          </a:p>
          <a:p>
            <a:pPr marL="788670" lvl="1" indent="-514350">
              <a:buFont typeface="+mj-lt"/>
              <a:buAutoNum type="alphaLcPeriod"/>
            </a:pPr>
            <a:r>
              <a:rPr lang="tr-TR" dirty="0" smtClean="0"/>
              <a:t>Kelimeler arasında boşluk bırakmak yerine alt çizgi kullanılabilir.  Programın okunurluluğu artar. Örn: </a:t>
            </a:r>
            <a:r>
              <a:rPr lang="tr-TR" dirty="0" smtClean="0">
                <a:solidFill>
                  <a:srgbClr val="FF0000"/>
                </a:solidFill>
              </a:rPr>
              <a:t>harf_notu (doğru ifade)</a:t>
            </a:r>
          </a:p>
          <a:p>
            <a:pPr marL="788670" lvl="1" indent="-514350">
              <a:buFont typeface="+mj-lt"/>
              <a:buAutoNum type="alphaLcPeriod"/>
            </a:pPr>
            <a:r>
              <a:rPr lang="tr-TR" dirty="0" smtClean="0">
                <a:solidFill>
                  <a:schemeClr val="tx1"/>
                </a:solidFill>
              </a:rPr>
              <a:t>C++ dili harf duyarlı bir dil olduğundan belirleyici ismi olarak atanan </a:t>
            </a:r>
            <a:r>
              <a:rPr lang="tr-TR" dirty="0" smtClean="0">
                <a:solidFill>
                  <a:srgbClr val="FF0000"/>
                </a:solidFill>
              </a:rPr>
              <a:t>Kitap</a:t>
            </a:r>
            <a:r>
              <a:rPr lang="tr-TR" dirty="0" smtClean="0">
                <a:solidFill>
                  <a:schemeClr val="tx1"/>
                </a:solidFill>
              </a:rPr>
              <a:t> ile </a:t>
            </a:r>
            <a:r>
              <a:rPr lang="tr-TR" dirty="0" smtClean="0">
                <a:solidFill>
                  <a:srgbClr val="FF0000"/>
                </a:solidFill>
              </a:rPr>
              <a:t>kitap</a:t>
            </a:r>
            <a:r>
              <a:rPr lang="tr-TR" dirty="0" smtClean="0">
                <a:solidFill>
                  <a:schemeClr val="tx1"/>
                </a:solidFill>
              </a:rPr>
              <a:t> farlı algılanacaktır.</a:t>
            </a:r>
          </a:p>
          <a:p>
            <a:pPr marL="788670" lvl="1" indent="-514350">
              <a:buFont typeface="+mj-lt"/>
              <a:buAutoNum type="alphaLcPeriod"/>
            </a:pPr>
            <a:r>
              <a:rPr lang="tr-TR" dirty="0" smtClean="0">
                <a:solidFill>
                  <a:schemeClr val="tx1"/>
                </a:solidFill>
              </a:rPr>
              <a:t>Belirleyici olarak tanımlanan isimler yeterince anlamlı olmalıdır. Bu şekilde programın okunurluluğu ve anlaşılırlığı arttığı gibi,  geliştirilmesi daha kolay olur. Örn: </a:t>
            </a:r>
            <a:r>
              <a:rPr lang="tr-TR" dirty="0" smtClean="0">
                <a:solidFill>
                  <a:srgbClr val="FF0000"/>
                </a:solidFill>
              </a:rPr>
              <a:t>x, y, z </a:t>
            </a:r>
            <a:r>
              <a:rPr lang="tr-TR" dirty="0" smtClean="0">
                <a:solidFill>
                  <a:schemeClr val="tx1"/>
                </a:solidFill>
              </a:rPr>
              <a:t>isimleri yerine </a:t>
            </a:r>
            <a:r>
              <a:rPr lang="tr-TR" dirty="0" err="1" smtClean="0">
                <a:solidFill>
                  <a:srgbClr val="FF0000"/>
                </a:solidFill>
              </a:rPr>
              <a:t>ogrencinin</a:t>
            </a:r>
            <a:r>
              <a:rPr lang="tr-TR" dirty="0" smtClean="0">
                <a:solidFill>
                  <a:srgbClr val="FF0000"/>
                </a:solidFill>
              </a:rPr>
              <a:t>_adi</a:t>
            </a:r>
            <a:r>
              <a:rPr lang="tr-TR" dirty="0" smtClean="0">
                <a:solidFill>
                  <a:schemeClr val="tx1"/>
                </a:solidFill>
              </a:rPr>
              <a:t>, </a:t>
            </a:r>
            <a:r>
              <a:rPr lang="tr-TR" dirty="0" smtClean="0">
                <a:solidFill>
                  <a:srgbClr val="FF0000"/>
                </a:solidFill>
              </a:rPr>
              <a:t>vize_notu</a:t>
            </a:r>
            <a:r>
              <a:rPr lang="tr-TR" dirty="0" smtClean="0">
                <a:solidFill>
                  <a:schemeClr val="tx1"/>
                </a:solidFill>
              </a:rPr>
              <a:t>, </a:t>
            </a:r>
            <a:r>
              <a:rPr lang="tr-TR" dirty="0" smtClean="0">
                <a:solidFill>
                  <a:srgbClr val="FF0000"/>
                </a:solidFill>
              </a:rPr>
              <a:t>matematik_dersi_</a:t>
            </a:r>
            <a:r>
              <a:rPr lang="tr-TR" dirty="0" err="1" smtClean="0">
                <a:solidFill>
                  <a:srgbClr val="FF0000"/>
                </a:solidFill>
              </a:rPr>
              <a:t>ortalamasi</a:t>
            </a:r>
            <a:r>
              <a:rPr lang="tr-TR" dirty="0" smtClean="0">
                <a:solidFill>
                  <a:schemeClr val="tx1"/>
                </a:solidFill>
              </a:rPr>
              <a:t> gibi.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Rezerve edilen kelimeler</a:t>
            </a:r>
            <a:endParaRPr lang="tr-TR" b="1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C++ dilinde bazı kelimeler dilin kendi iç yapısında derleyici tarafından kullanıldığı için değişken, sınıf, fonksiyon ve sabit adı olarak kullanılmazlar.  Rezerve edilen kelimeler program geliştirme editöründe (</a:t>
            </a:r>
            <a:r>
              <a:rPr lang="tr-TR" dirty="0" err="1" smtClean="0">
                <a:solidFill>
                  <a:srgbClr val="FF0000"/>
                </a:solidFill>
              </a:rPr>
              <a:t>visual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stuido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eclipse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netbeans</a:t>
            </a:r>
            <a:r>
              <a:rPr lang="tr-TR" dirty="0" smtClean="0">
                <a:solidFill>
                  <a:srgbClr val="FF0000"/>
                </a:solidFill>
              </a:rPr>
              <a:t>, </a:t>
            </a:r>
            <a:r>
              <a:rPr lang="tr-TR" dirty="0" err="1" smtClean="0">
                <a:solidFill>
                  <a:srgbClr val="FF0000"/>
                </a:solidFill>
              </a:rPr>
              <a:t>codeblocks</a:t>
            </a:r>
            <a:r>
              <a:rPr lang="tr-TR" dirty="0" smtClean="0"/>
              <a:t>) genellikle mavi renkle yazılırlar. O yüzden rahat bir şekilde anlaşılırlar. Örn: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>
                <a:solidFill>
                  <a:srgbClr val="0070C0"/>
                </a:solidFill>
              </a:rPr>
              <a:t>void</a:t>
            </a:r>
            <a:endParaRPr lang="tr-TR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>
                <a:solidFill>
                  <a:srgbClr val="0070C0"/>
                </a:solidFill>
              </a:rPr>
              <a:t>return</a:t>
            </a:r>
            <a:endParaRPr lang="tr-TR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>
                <a:solidFill>
                  <a:srgbClr val="0070C0"/>
                </a:solidFill>
              </a:rPr>
              <a:t>int</a:t>
            </a:r>
            <a:endParaRPr lang="tr-TR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>
                <a:solidFill>
                  <a:srgbClr val="0070C0"/>
                </a:solidFill>
              </a:rPr>
              <a:t>double</a:t>
            </a:r>
            <a:endParaRPr lang="tr-TR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>
                <a:solidFill>
                  <a:srgbClr val="0070C0"/>
                </a:solidFill>
              </a:rPr>
              <a:t>string</a:t>
            </a:r>
            <a:endParaRPr lang="tr-TR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>
                <a:solidFill>
                  <a:srgbClr val="0070C0"/>
                </a:solidFill>
              </a:rPr>
              <a:t>const</a:t>
            </a:r>
            <a:endParaRPr lang="tr-TR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>
                <a:solidFill>
                  <a:srgbClr val="0070C0"/>
                </a:solidFill>
              </a:rPr>
              <a:t>char</a:t>
            </a:r>
            <a:endParaRPr lang="tr-TR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>
                <a:solidFill>
                  <a:srgbClr val="0070C0"/>
                </a:solidFill>
              </a:rPr>
              <a:t>class</a:t>
            </a:r>
            <a:endParaRPr lang="tr-TR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>
                <a:solidFill>
                  <a:srgbClr val="0070C0"/>
                </a:solidFill>
              </a:rPr>
              <a:t>private</a:t>
            </a:r>
            <a:endParaRPr lang="tr-TR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>
                <a:solidFill>
                  <a:srgbClr val="0070C0"/>
                </a:solidFill>
              </a:rPr>
              <a:t>public</a:t>
            </a:r>
            <a:endParaRPr lang="tr-TR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08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/>
              <a:t>Değişken tipi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r>
              <a:rPr lang="tr-TR" dirty="0" smtClean="0"/>
              <a:t>Tüm değişkenler kullanılacakları yere göre genel veya yerel olarak bildirilmelidirler.</a:t>
            </a:r>
          </a:p>
          <a:p>
            <a:endParaRPr lang="tr-TR" dirty="0" smtClean="0"/>
          </a:p>
          <a:p>
            <a:endParaRPr lang="tr-TR" dirty="0" smtClean="0"/>
          </a:p>
          <a:p>
            <a:pPr algn="ctr">
              <a:buNone/>
            </a:pPr>
            <a:r>
              <a:rPr lang="tr-TR" i="1" dirty="0" smtClean="0"/>
              <a:t>veri_tipi </a:t>
            </a:r>
            <a:r>
              <a:rPr lang="tr-TR" i="1" dirty="0" err="1" smtClean="0"/>
              <a:t>degisken</a:t>
            </a:r>
            <a:r>
              <a:rPr lang="tr-TR" i="1" dirty="0" smtClean="0"/>
              <a:t>_adi</a:t>
            </a:r>
            <a:r>
              <a:rPr lang="tr-TR" b="1" i="1" dirty="0" smtClean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4" name="Picture 2" descr="http://www.aloustaizmir.com/img/drop-box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3933056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8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Türler ve Değişkenler</a:t>
            </a:r>
            <a:endParaRPr lang="tr-TR" b="1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/>
              <a:t>Farklı farklı verileri saklayabilmek için değişik türler geliştirilmiştir. Örn : </a:t>
            </a:r>
            <a:r>
              <a:rPr lang="tr-TR" dirty="0" err="1" smtClean="0"/>
              <a:t>int</a:t>
            </a:r>
            <a:r>
              <a:rPr lang="tr-TR" dirty="0" smtClean="0"/>
              <a:t>, </a:t>
            </a:r>
            <a:r>
              <a:rPr lang="tr-TR" dirty="0" err="1" smtClean="0"/>
              <a:t>char</a:t>
            </a:r>
            <a:r>
              <a:rPr lang="tr-TR" dirty="0" smtClean="0"/>
              <a:t>, </a:t>
            </a:r>
            <a:r>
              <a:rPr lang="tr-TR" dirty="0" err="1" smtClean="0"/>
              <a:t>string</a:t>
            </a:r>
            <a:r>
              <a:rPr lang="tr-TR" dirty="0" smtClean="0"/>
              <a:t>, </a:t>
            </a:r>
            <a:r>
              <a:rPr lang="tr-TR" dirty="0" err="1" smtClean="0"/>
              <a:t>float</a:t>
            </a:r>
            <a:r>
              <a:rPr lang="tr-TR" dirty="0" smtClean="0"/>
              <a:t>, </a:t>
            </a:r>
            <a:r>
              <a:rPr lang="tr-TR" dirty="0" err="1" smtClean="0"/>
              <a:t>double</a:t>
            </a:r>
            <a:r>
              <a:rPr lang="tr-TR" dirty="0" smtClean="0"/>
              <a:t> </a:t>
            </a:r>
          </a:p>
          <a:p>
            <a:r>
              <a:rPr lang="tr-TR" dirty="0" smtClean="0"/>
              <a:t>Türlerden değişkenler tanımlanarak veriler bu değişkenlere aktarılır. Program içerisinde bu değişkenler yardımıyla çeşitli işlemler yapılarak programın istenilen çıktı vermesi sağlanır. Değişkenler kullanılmadan önce belirli bir türden tanımlanmış olmaları gerekir. Örn:</a:t>
            </a:r>
          </a:p>
          <a:p>
            <a:pPr lvl="1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a=234;</a:t>
            </a:r>
          </a:p>
          <a:p>
            <a:pPr lvl="1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double</a:t>
            </a:r>
            <a:r>
              <a:rPr lang="tr-TR" dirty="0" smtClean="0">
                <a:solidFill>
                  <a:srgbClr val="FF0000"/>
                </a:solidFill>
              </a:rPr>
              <a:t> d=0, e=5.6, f;</a:t>
            </a:r>
          </a:p>
          <a:p>
            <a:pPr lvl="1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string</a:t>
            </a:r>
            <a:r>
              <a:rPr lang="tr-TR" dirty="0" smtClean="0">
                <a:solidFill>
                  <a:srgbClr val="FF0000"/>
                </a:solidFill>
              </a:rPr>
              <a:t>  </a:t>
            </a:r>
            <a:r>
              <a:rPr lang="tr-TR" dirty="0" err="1" smtClean="0">
                <a:solidFill>
                  <a:srgbClr val="FF0000"/>
                </a:solidFill>
              </a:rPr>
              <a:t>kullanici_adi</a:t>
            </a:r>
            <a:r>
              <a:rPr lang="tr-TR" dirty="0" smtClean="0">
                <a:solidFill>
                  <a:srgbClr val="FF0000"/>
                </a:solidFill>
              </a:rPr>
              <a:t>=“</a:t>
            </a:r>
            <a:r>
              <a:rPr lang="tr-TR" dirty="0" err="1" smtClean="0">
                <a:solidFill>
                  <a:srgbClr val="FF0000"/>
                </a:solidFill>
              </a:rPr>
              <a:t>saglik</a:t>
            </a:r>
            <a:r>
              <a:rPr lang="tr-TR" dirty="0" smtClean="0">
                <a:solidFill>
                  <a:srgbClr val="FF0000"/>
                </a:solidFill>
              </a:rPr>
              <a:t>”; </a:t>
            </a:r>
          </a:p>
          <a:p>
            <a:pPr lvl="1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 Genel yapısı :  Tür </a:t>
            </a:r>
            <a:r>
              <a:rPr lang="tr-TR" dirty="0" err="1" smtClean="0"/>
              <a:t>degisken</a:t>
            </a:r>
            <a:r>
              <a:rPr lang="tr-TR" dirty="0" smtClean="0"/>
              <a:t>=ilk_</a:t>
            </a:r>
            <a:r>
              <a:rPr lang="tr-TR" dirty="0" err="1" smtClean="0"/>
              <a:t>deger</a:t>
            </a:r>
            <a:r>
              <a:rPr lang="tr-TR" dirty="0" smtClean="0"/>
              <a:t>; şeklindedir. Ancak eğer istenirse </a:t>
            </a:r>
            <a:r>
              <a:rPr lang="tr-TR" dirty="0" err="1" smtClean="0"/>
              <a:t>degiskene</a:t>
            </a:r>
            <a:r>
              <a:rPr lang="tr-TR" dirty="0" smtClean="0"/>
              <a:t> ilk değer verilmeyebilir. Bu durumda derleyici alakasız bir değer yükleyecektir. Genellikle C/C++ programcıları tanımlanan değişkenlere ilk değer vermeyi tavsiye etmektedirler.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51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Semboller</a:t>
            </a:r>
            <a:endParaRPr lang="tr-TR" b="1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>
          <a:xfrm>
            <a:off x="428596" y="642918"/>
            <a:ext cx="8229600" cy="423850"/>
          </a:xfrm>
        </p:spPr>
        <p:txBody>
          <a:bodyPr>
            <a:normAutofit/>
          </a:bodyPr>
          <a:lstStyle/>
          <a:p>
            <a:r>
              <a:rPr lang="tr-TR" sz="2000" dirty="0" smtClean="0"/>
              <a:t>Sayı ve harf olmayan ama C++ dilinde özel anlam taşıyan karakterlerdir.</a:t>
            </a:r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785786" y="1071546"/>
          <a:ext cx="7643865" cy="530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Sembol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Anlamı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Örnek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Toplama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aseline="0" dirty="0" smtClean="0"/>
                        <a:t>a ++; a=a+1; a+=3; a=21+23;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Çıkarma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a--; d=b-c;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Çarpma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a=b*c; 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Bölme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a=b/c;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Kalan / </a:t>
                      </a:r>
                      <a:r>
                        <a:rPr lang="tr-TR" sz="1400" dirty="0" err="1" smtClean="0"/>
                        <a:t>Modulus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kalan=b%2;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Atama (Sol taraf hesaplanır sağ taraftaki tek değişkenin</a:t>
                      </a:r>
                      <a:r>
                        <a:rPr lang="tr-TR" sz="1400" baseline="0" dirty="0" smtClean="0"/>
                        <a:t> üzerine yazılır yani atanır)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A=B+C+2*D-F*F;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&lt;, &lt;=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Küçüktür,  Küçük eşittir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a=(a&lt;=22)?78:b-c;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&gt;,</a:t>
                      </a:r>
                      <a:r>
                        <a:rPr lang="tr-TR" sz="1400" b="1" baseline="0" dirty="0" smtClean="0">
                          <a:solidFill>
                            <a:srgbClr val="FF0000"/>
                          </a:solidFill>
                        </a:rPr>
                        <a:t> &gt;=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Büyüktür,</a:t>
                      </a:r>
                      <a:r>
                        <a:rPr lang="tr-TR" sz="1400" baseline="0" dirty="0" smtClean="0"/>
                        <a:t> Büyük Eşittir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durum=(</a:t>
                      </a:r>
                      <a:r>
                        <a:rPr lang="tr-TR" sz="1400" dirty="0" err="1" smtClean="0"/>
                        <a:t>ort</a:t>
                      </a:r>
                      <a:r>
                        <a:rPr lang="tr-TR" sz="1400" dirty="0" smtClean="0"/>
                        <a:t>&gt;=60)?”geçti”:”kaldı”;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== , !=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Eşit midir?, Eşit Değil midir?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d=(a==11 &amp;&amp; b!=11)?2:3;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/* ,  */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Açıklama satırı başla, bitir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{ , }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Blok başla, blok bitir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&lt;&lt;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cout</a:t>
                      </a:r>
                      <a:r>
                        <a:rPr lang="tr-TR" sz="1400" dirty="0" smtClean="0"/>
                        <a:t> ile </a:t>
                      </a:r>
                      <a:r>
                        <a:rPr lang="tr-TR" sz="1400" dirty="0" err="1" smtClean="0"/>
                        <a:t>Output</a:t>
                      </a:r>
                      <a:r>
                        <a:rPr lang="tr-TR" sz="1400" dirty="0" smtClean="0"/>
                        <a:t> bilgi çıkışı  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cout</a:t>
                      </a:r>
                      <a:r>
                        <a:rPr lang="tr-TR" sz="1400" dirty="0" smtClean="0"/>
                        <a:t> &lt;&lt; “a </a:t>
                      </a:r>
                      <a:r>
                        <a:rPr lang="tr-TR" sz="1400" dirty="0" err="1" smtClean="0"/>
                        <a:t>degeri</a:t>
                      </a:r>
                      <a:r>
                        <a:rPr lang="tr-TR" sz="1400" dirty="0" smtClean="0"/>
                        <a:t>:” &lt;&lt; a &lt;&lt; </a:t>
                      </a:r>
                      <a:r>
                        <a:rPr lang="tr-TR" sz="1400" dirty="0" err="1" smtClean="0"/>
                        <a:t>endl</a:t>
                      </a:r>
                      <a:r>
                        <a:rPr lang="tr-TR" sz="1400" dirty="0" smtClean="0"/>
                        <a:t> ;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350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&gt;&gt;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cin ile </a:t>
                      </a:r>
                      <a:r>
                        <a:rPr lang="tr-TR" sz="1400" dirty="0" err="1" smtClean="0"/>
                        <a:t>Input</a:t>
                      </a:r>
                      <a:r>
                        <a:rPr lang="tr-TR" sz="1400" dirty="0" smtClean="0"/>
                        <a:t> bilgi girişi 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cin &gt;&gt; “kullanıc</a:t>
                      </a:r>
                      <a:r>
                        <a:rPr lang="tr-TR" sz="1400" baseline="0" dirty="0" smtClean="0"/>
                        <a:t>ı adı:” &gt;&gt; </a:t>
                      </a:r>
                      <a:r>
                        <a:rPr lang="tr-TR" sz="1400" baseline="0" dirty="0" err="1" smtClean="0"/>
                        <a:t>user</a:t>
                      </a:r>
                      <a:r>
                        <a:rPr lang="tr-TR" sz="1400" baseline="0" dirty="0" smtClean="0"/>
                        <a:t>_</a:t>
                      </a:r>
                      <a:r>
                        <a:rPr lang="tr-TR" sz="1400" baseline="0" dirty="0" err="1" smtClean="0"/>
                        <a:t>id</a:t>
                      </a:r>
                      <a:r>
                        <a:rPr lang="tr-TR" sz="1400" baseline="0" dirty="0" smtClean="0"/>
                        <a:t> ;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#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/>
                        <a:t>include</a:t>
                      </a:r>
                      <a:r>
                        <a:rPr lang="tr-TR" sz="1400" dirty="0" smtClean="0"/>
                        <a:t> ifadesinin başına getirilir 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#</a:t>
                      </a:r>
                      <a:r>
                        <a:rPr lang="tr-TR" sz="1400" dirty="0" err="1" smtClean="0"/>
                        <a:t>include</a:t>
                      </a:r>
                      <a:r>
                        <a:rPr lang="tr-TR" sz="1400" baseline="0" dirty="0" smtClean="0"/>
                        <a:t> &lt;</a:t>
                      </a:r>
                      <a:r>
                        <a:rPr lang="tr-TR" sz="1400" baseline="0" dirty="0" err="1" smtClean="0"/>
                        <a:t>iostream</a:t>
                      </a:r>
                      <a:r>
                        <a:rPr lang="tr-TR" sz="1400" baseline="0" dirty="0" smtClean="0"/>
                        <a:t>&gt;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471">
                <a:tc>
                  <a:txBody>
                    <a:bodyPr/>
                    <a:lstStyle/>
                    <a:p>
                      <a:r>
                        <a:rPr lang="tr-TR" sz="1400" b="1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tr-TR" sz="1400" b="1" baseline="0" dirty="0" smtClean="0">
                          <a:solidFill>
                            <a:srgbClr val="FF0000"/>
                          </a:solidFill>
                        </a:rPr>
                        <a:t> ,  ||</a:t>
                      </a:r>
                      <a:endParaRPr lang="tr-T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/>
                        <a:t>Mantıksal</a:t>
                      </a:r>
                      <a:r>
                        <a:rPr lang="tr-TR" sz="1400" baseline="0" dirty="0" smtClean="0"/>
                        <a:t> ve , veya ifadeleri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/>
                        <a:t>d=((a==44 &amp;&amp; b!=44) || b&lt;a)?2:3;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İlk Programımız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/>
              <a:t>C++ da ilk basit programımız : </a:t>
            </a:r>
            <a:r>
              <a:rPr lang="tr-TR" dirty="0" smtClean="0">
                <a:solidFill>
                  <a:srgbClr val="FF0000"/>
                </a:solidFill>
              </a:rPr>
              <a:t>HelloWorld</a:t>
            </a:r>
            <a:r>
              <a:rPr lang="tr-TR" dirty="0" smtClean="0"/>
              <a:t> isimli proje açıyoruz</a:t>
            </a:r>
          </a:p>
          <a:p>
            <a:pPr>
              <a:buNone/>
            </a:pPr>
            <a:endParaRPr lang="tr-TR" dirty="0" smtClean="0"/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</a:rPr>
              <a:t>iostream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using namespace std;</a:t>
            </a:r>
          </a:p>
          <a:p>
            <a:pPr lvl="2">
              <a:buNone/>
            </a:pPr>
            <a:r>
              <a:rPr lang="tr-TR" dirty="0" smtClean="0">
                <a:solidFill>
                  <a:srgbClr val="00B050"/>
                </a:solidFill>
              </a:rPr>
              <a:t>//ilk program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main()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"Hello world!"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    return 0;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475656" y="604849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Online kod yazma: https</a:t>
            </a:r>
            <a:r>
              <a:rPr lang="tr-TR" dirty="0">
                <a:solidFill>
                  <a:srgbClr val="0070C0"/>
                </a:solidFill>
              </a:rPr>
              <a:t>://www.tutorialspoint.com/compile_cpp11_online.php</a:t>
            </a:r>
          </a:p>
        </p:txBody>
      </p:sp>
    </p:spTree>
    <p:extLst>
      <p:ext uri="{BB962C8B-B14F-4D97-AF65-F5344CB8AC3E}">
        <p14:creationId xmlns:p14="http://schemas.microsoft.com/office/powerpoint/2010/main" val="32172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Türleri (</a:t>
            </a:r>
            <a:r>
              <a:rPr lang="tr-TR" b="1" dirty="0" err="1" smtClean="0"/>
              <a:t>string</a:t>
            </a:r>
            <a:r>
              <a:rPr lang="tr-TR" b="1" dirty="0" smtClean="0"/>
              <a:t>,</a:t>
            </a:r>
            <a:r>
              <a:rPr lang="tr-TR" b="1" dirty="0" err="1" smtClean="0"/>
              <a:t>char</a:t>
            </a:r>
            <a:r>
              <a:rPr lang="tr-TR" b="1" dirty="0" smtClean="0"/>
              <a:t>,</a:t>
            </a:r>
            <a:r>
              <a:rPr lang="tr-TR" b="1" dirty="0" err="1" smtClean="0"/>
              <a:t>bool</a:t>
            </a:r>
            <a:r>
              <a:rPr lang="tr-TR" b="1" dirty="0" smtClean="0"/>
              <a:t>)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10196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 smtClean="0"/>
              <a:t>string</a:t>
            </a:r>
            <a:endParaRPr lang="tr-TR" dirty="0" smtClean="0"/>
          </a:p>
          <a:p>
            <a:pPr lvl="2"/>
            <a:r>
              <a:rPr lang="tr-TR" dirty="0" smtClean="0"/>
              <a:t>Karakterler grubu veya dizisi olarak tanımlanabilir.</a:t>
            </a:r>
          </a:p>
          <a:p>
            <a:pPr lvl="2"/>
            <a:r>
              <a:rPr lang="tr-TR" dirty="0" smtClean="0"/>
              <a:t>Çift tırnak içerisinde yazılan bilgileri tutar. Örn:  </a:t>
            </a:r>
            <a:r>
              <a:rPr lang="tr-TR" dirty="0" err="1" smtClean="0">
                <a:solidFill>
                  <a:srgbClr val="FF0000"/>
                </a:solidFill>
              </a:rPr>
              <a:t>string</a:t>
            </a:r>
            <a:r>
              <a:rPr lang="tr-TR" dirty="0" smtClean="0">
                <a:solidFill>
                  <a:srgbClr val="FF0000"/>
                </a:solidFill>
              </a:rPr>
              <a:t> ad=“Siirt” ;</a:t>
            </a:r>
          </a:p>
          <a:p>
            <a:pPr lvl="2"/>
            <a:r>
              <a:rPr lang="tr-TR" dirty="0" smtClean="0"/>
              <a:t>Gerçekte bir sınıftır çünkü </a:t>
            </a:r>
            <a:r>
              <a:rPr lang="tr-TR" dirty="0" smtClean="0">
                <a:solidFill>
                  <a:srgbClr val="FF0000"/>
                </a:solidFill>
              </a:rPr>
              <a:t>“.”</a:t>
            </a:r>
            <a:r>
              <a:rPr lang="tr-TR" dirty="0" smtClean="0"/>
              <a:t> </a:t>
            </a:r>
            <a:r>
              <a:rPr lang="tr-TR" dirty="0" err="1" smtClean="0"/>
              <a:t>notasyonu</a:t>
            </a:r>
            <a:r>
              <a:rPr lang="tr-TR" dirty="0" smtClean="0"/>
              <a:t> ile ilgili </a:t>
            </a:r>
            <a:r>
              <a:rPr lang="tr-TR" dirty="0" err="1" smtClean="0"/>
              <a:t>metodlarına</a:t>
            </a:r>
            <a:r>
              <a:rPr lang="tr-TR" dirty="0" smtClean="0"/>
              <a:t> erişilebilmektedir. C dilindeki </a:t>
            </a:r>
            <a:r>
              <a:rPr lang="tr-TR" dirty="0" err="1" smtClean="0">
                <a:solidFill>
                  <a:srgbClr val="FF0000"/>
                </a:solidFill>
              </a:rPr>
              <a:t>char</a:t>
            </a:r>
            <a:r>
              <a:rPr lang="tr-TR" dirty="0" smtClean="0">
                <a:solidFill>
                  <a:srgbClr val="FF0000"/>
                </a:solidFill>
              </a:rPr>
              <a:t> *</a:t>
            </a:r>
            <a:r>
              <a:rPr lang="tr-TR" dirty="0" smtClean="0"/>
              <a:t> türünün alternatifi kullanımı kolay ve daha az problemli bir türdür.</a:t>
            </a:r>
          </a:p>
          <a:p>
            <a:pPr lvl="2"/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/>
              <a:t> ile ekrana basılabildiği gibi </a:t>
            </a:r>
            <a:r>
              <a:rPr lang="tr-TR" dirty="0" smtClean="0">
                <a:solidFill>
                  <a:srgbClr val="FF0000"/>
                </a:solidFill>
              </a:rPr>
              <a:t>cin</a:t>
            </a:r>
            <a:r>
              <a:rPr lang="tr-TR" dirty="0" smtClean="0"/>
              <a:t> ile de konsoldan bilgi alınıp ilgili değişkene aktarılabilir. Örn:  </a:t>
            </a:r>
            <a:r>
              <a:rPr lang="tr-TR" dirty="0" err="1" smtClean="0">
                <a:solidFill>
                  <a:srgbClr val="FF0000"/>
                </a:solidFill>
              </a:rPr>
              <a:t>string</a:t>
            </a:r>
            <a:r>
              <a:rPr lang="tr-TR" dirty="0" smtClean="0">
                <a:solidFill>
                  <a:srgbClr val="FF0000"/>
                </a:solidFill>
              </a:rPr>
              <a:t> isim;  cin &gt;&gt; isim ;</a:t>
            </a:r>
            <a:r>
              <a:rPr lang="tr-TR" dirty="0" smtClean="0"/>
              <a:t>  </a:t>
            </a:r>
          </a:p>
          <a:p>
            <a:pPr lvl="2"/>
            <a:r>
              <a:rPr lang="tr-TR" dirty="0" smtClean="0"/>
              <a:t>İleride daha detaylı işlenecektir.</a:t>
            </a:r>
          </a:p>
          <a:p>
            <a:r>
              <a:rPr lang="tr-TR" dirty="0" err="1" smtClean="0"/>
              <a:t>char</a:t>
            </a:r>
            <a:endParaRPr lang="tr-TR" dirty="0" smtClean="0"/>
          </a:p>
          <a:p>
            <a:pPr lvl="2"/>
            <a:r>
              <a:rPr lang="tr-TR" dirty="0" smtClean="0"/>
              <a:t>Tek bir karakter bilgiyi tutmak için kullanılır. Tek tırnak kullanılır. Örn: </a:t>
            </a:r>
            <a:r>
              <a:rPr lang="tr-TR" dirty="0" err="1" smtClean="0">
                <a:solidFill>
                  <a:srgbClr val="FF0000"/>
                </a:solidFill>
              </a:rPr>
              <a:t>char</a:t>
            </a:r>
            <a:r>
              <a:rPr lang="tr-TR" dirty="0" smtClean="0">
                <a:solidFill>
                  <a:srgbClr val="FF0000"/>
                </a:solidFill>
              </a:rPr>
              <a:t> h=‘A’, d=‘3’; </a:t>
            </a:r>
          </a:p>
          <a:p>
            <a:pPr lvl="2"/>
            <a:r>
              <a:rPr lang="tr-TR" dirty="0" smtClean="0"/>
              <a:t>Bellekte bir </a:t>
            </a:r>
            <a:r>
              <a:rPr lang="tr-TR" dirty="0" err="1" smtClean="0"/>
              <a:t>byte</a:t>
            </a:r>
            <a:r>
              <a:rPr lang="tr-TR" dirty="0" smtClean="0"/>
              <a:t> yer kaplar.  1byte=2</a:t>
            </a:r>
            <a:r>
              <a:rPr lang="tr-TR" baseline="30000" dirty="0" smtClean="0"/>
              <a:t>8</a:t>
            </a:r>
            <a:r>
              <a:rPr lang="tr-TR" dirty="0" smtClean="0"/>
              <a:t>=256, yani 0-255 arasındaki 256 sayının her birisine bir karakter düşmektedir (ASCII tablosu).  Mesela A harfinin ASCII sayısal karşılığı 65 tir.  Örn: </a:t>
            </a:r>
            <a:r>
              <a:rPr lang="tr-TR" dirty="0" err="1" smtClean="0">
                <a:solidFill>
                  <a:srgbClr val="FF0000"/>
                </a:solidFill>
              </a:rPr>
              <a:t>char</a:t>
            </a:r>
            <a:r>
              <a:rPr lang="tr-TR" dirty="0" smtClean="0">
                <a:solidFill>
                  <a:srgbClr val="FF0000"/>
                </a:solidFill>
              </a:rPr>
              <a:t> h=‘A’;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n=(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)h; </a:t>
            </a:r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>
                <a:solidFill>
                  <a:srgbClr val="FF0000"/>
                </a:solidFill>
              </a:rPr>
              <a:t>&lt;&lt;n&lt;&lt;</a:t>
            </a:r>
            <a:r>
              <a:rPr lang="tr-TR" dirty="0" err="1" smtClean="0">
                <a:solidFill>
                  <a:srgbClr val="FF0000"/>
                </a:solidFill>
              </a:rPr>
              <a:t>endl</a:t>
            </a:r>
            <a:r>
              <a:rPr lang="tr-TR" dirty="0" smtClean="0">
                <a:solidFill>
                  <a:srgbClr val="FF0000"/>
                </a:solidFill>
              </a:rPr>
              <a:t>; ekrana 65 sayısını basacaktır. </a:t>
            </a:r>
          </a:p>
          <a:p>
            <a:r>
              <a:rPr lang="tr-TR" dirty="0" err="1" smtClean="0"/>
              <a:t>bool</a:t>
            </a:r>
            <a:endParaRPr lang="tr-TR" dirty="0" smtClean="0"/>
          </a:p>
          <a:p>
            <a:pPr lvl="2"/>
            <a:r>
              <a:rPr lang="tr-TR" dirty="0" smtClean="0"/>
              <a:t>Mantıksal </a:t>
            </a:r>
            <a:r>
              <a:rPr lang="tr-TR" dirty="0" err="1" smtClean="0">
                <a:solidFill>
                  <a:srgbClr val="FF0000"/>
                </a:solidFill>
              </a:rPr>
              <a:t>true</a:t>
            </a:r>
            <a:r>
              <a:rPr lang="tr-TR" dirty="0" smtClean="0"/>
              <a:t> (doğru) ya da </a:t>
            </a:r>
            <a:r>
              <a:rPr lang="tr-TR" dirty="0" err="1" smtClean="0">
                <a:solidFill>
                  <a:srgbClr val="FF0000"/>
                </a:solidFill>
              </a:rPr>
              <a:t>false</a:t>
            </a:r>
            <a:r>
              <a:rPr lang="tr-TR" dirty="0" smtClean="0"/>
              <a:t> (yanlış) değerini tutar</a:t>
            </a:r>
          </a:p>
          <a:p>
            <a:pPr lvl="2"/>
            <a:r>
              <a:rPr lang="tr-TR" dirty="0" smtClean="0"/>
              <a:t>Kontrol bloklarında kullanılır</a:t>
            </a:r>
          </a:p>
          <a:p>
            <a:pPr lvl="2"/>
            <a:r>
              <a:rPr lang="tr-TR" dirty="0" smtClean="0">
                <a:solidFill>
                  <a:srgbClr val="FF0000"/>
                </a:solidFill>
              </a:rPr>
              <a:t>1=</a:t>
            </a:r>
            <a:r>
              <a:rPr lang="tr-TR" dirty="0" err="1" smtClean="0">
                <a:solidFill>
                  <a:srgbClr val="FF0000"/>
                </a:solidFill>
              </a:rPr>
              <a:t>true</a:t>
            </a:r>
            <a:r>
              <a:rPr lang="tr-TR" dirty="0" smtClean="0">
                <a:solidFill>
                  <a:srgbClr val="FF0000"/>
                </a:solidFill>
              </a:rPr>
              <a:t> , 0=</a:t>
            </a:r>
            <a:r>
              <a:rPr lang="tr-TR" dirty="0" err="1" smtClean="0">
                <a:solidFill>
                  <a:srgbClr val="FF0000"/>
                </a:solidFill>
              </a:rPr>
              <a:t>false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manasına gelmektedir.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69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Türleri (</a:t>
            </a:r>
            <a:r>
              <a:rPr lang="tr-TR" b="1" dirty="0" err="1" smtClean="0"/>
              <a:t>int</a:t>
            </a:r>
            <a:r>
              <a:rPr lang="tr-TR" b="1" dirty="0" smtClean="0"/>
              <a:t>,</a:t>
            </a:r>
            <a:r>
              <a:rPr lang="tr-TR" b="1" dirty="0" err="1" smtClean="0"/>
              <a:t>short</a:t>
            </a:r>
            <a:r>
              <a:rPr lang="tr-TR" b="1" dirty="0" smtClean="0"/>
              <a:t>,</a:t>
            </a:r>
            <a:r>
              <a:rPr lang="tr-TR" b="1" dirty="0" err="1" smtClean="0"/>
              <a:t>long</a:t>
            </a:r>
            <a:r>
              <a:rPr lang="tr-TR" b="1" dirty="0" smtClean="0"/>
              <a:t>)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signed</a:t>
            </a:r>
            <a:r>
              <a:rPr lang="tr-TR" dirty="0" smtClean="0"/>
              <a:t> vs </a:t>
            </a:r>
            <a:r>
              <a:rPr lang="tr-TR" dirty="0" err="1" smtClean="0"/>
              <a:t>unsigned</a:t>
            </a:r>
            <a:r>
              <a:rPr lang="tr-TR" dirty="0" smtClean="0"/>
              <a:t> (işaretli / işaretsiz) : </a:t>
            </a:r>
          </a:p>
          <a:p>
            <a:pPr lvl="2"/>
            <a:r>
              <a:rPr lang="tr-TR" dirty="0" smtClean="0"/>
              <a:t>Varsayılan olarak en başa </a:t>
            </a:r>
            <a:r>
              <a:rPr lang="tr-TR" dirty="0" err="1" smtClean="0"/>
              <a:t>unsigned</a:t>
            </a:r>
            <a:r>
              <a:rPr lang="tr-TR" dirty="0" smtClean="0"/>
              <a:t> yazılmadığı müddetçe işaretli kabul edilir, eksi ile artı arasında değerler alırlar. Örn: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a; </a:t>
            </a:r>
            <a:r>
              <a:rPr lang="tr-TR" dirty="0" err="1" smtClean="0">
                <a:solidFill>
                  <a:srgbClr val="FF0000"/>
                </a:solidFill>
              </a:rPr>
              <a:t>unsigned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b;   </a:t>
            </a:r>
          </a:p>
          <a:p>
            <a:r>
              <a:rPr lang="tr-TR" dirty="0" err="1" smtClean="0"/>
              <a:t>int</a:t>
            </a:r>
            <a:endParaRPr lang="tr-TR" dirty="0" smtClean="0"/>
          </a:p>
          <a:p>
            <a:pPr lvl="2"/>
            <a:r>
              <a:rPr lang="tr-TR" dirty="0" smtClean="0"/>
              <a:t>Tamsayıları içerir.</a:t>
            </a:r>
          </a:p>
          <a:p>
            <a:pPr lvl="2"/>
            <a:r>
              <a:rPr lang="tr-TR" dirty="0" smtClean="0"/>
              <a:t>Kullanılan bilgisayar ve derleyici mimarisine göre (16 bit veya 32 bit),        </a:t>
            </a:r>
            <a:r>
              <a:rPr lang="tr-TR" dirty="0" smtClean="0">
                <a:solidFill>
                  <a:srgbClr val="FF0000"/>
                </a:solidFill>
              </a:rPr>
              <a:t>2 </a:t>
            </a:r>
            <a:r>
              <a:rPr lang="tr-TR" dirty="0" err="1" smtClean="0">
                <a:solidFill>
                  <a:srgbClr val="FF0000"/>
                </a:solidFill>
              </a:rPr>
              <a:t>byte</a:t>
            </a:r>
            <a:r>
              <a:rPr lang="tr-TR" dirty="0" smtClean="0">
                <a:solidFill>
                  <a:srgbClr val="FF0000"/>
                </a:solidFill>
              </a:rPr>
              <a:t> yada 4 </a:t>
            </a:r>
            <a:r>
              <a:rPr lang="tr-TR" dirty="0" err="1" smtClean="0">
                <a:solidFill>
                  <a:srgbClr val="FF0000"/>
                </a:solidFill>
              </a:rPr>
              <a:t>byte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yer kaplar. </a:t>
            </a:r>
          </a:p>
          <a:p>
            <a:pPr lvl="2"/>
            <a:r>
              <a:rPr lang="tr-TR" dirty="0" smtClean="0"/>
              <a:t>4 </a:t>
            </a:r>
            <a:r>
              <a:rPr lang="tr-TR" dirty="0" err="1" smtClean="0"/>
              <a:t>byte</a:t>
            </a:r>
            <a:r>
              <a:rPr lang="tr-TR" dirty="0" smtClean="0"/>
              <a:t> </a:t>
            </a:r>
            <a:r>
              <a:rPr lang="tr-TR" dirty="0" err="1" smtClean="0"/>
              <a:t>lık</a:t>
            </a:r>
            <a:r>
              <a:rPr lang="tr-TR" dirty="0" smtClean="0"/>
              <a:t> sistemlerde –2147483648 ... 2147483647 arasında tamsayı değeri alabilirler.  Örn:</a:t>
            </a:r>
          </a:p>
          <a:p>
            <a:pPr lvl="2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>
                <a:solidFill>
                  <a:srgbClr val="FF0000"/>
                </a:solidFill>
              </a:rPr>
              <a:t> &lt;&lt; </a:t>
            </a:r>
            <a:r>
              <a:rPr lang="tr-TR" dirty="0" err="1" smtClean="0">
                <a:solidFill>
                  <a:srgbClr val="FF0000"/>
                </a:solidFill>
              </a:rPr>
              <a:t>sizeof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) &lt;&lt; </a:t>
            </a:r>
            <a:r>
              <a:rPr lang="tr-TR" dirty="0" err="1" smtClean="0">
                <a:solidFill>
                  <a:srgbClr val="FF0000"/>
                </a:solidFill>
              </a:rPr>
              <a:t>endl</a:t>
            </a:r>
            <a:r>
              <a:rPr lang="tr-TR" dirty="0" smtClean="0">
                <a:solidFill>
                  <a:srgbClr val="FF0000"/>
                </a:solidFill>
              </a:rPr>
              <a:t>; </a:t>
            </a:r>
            <a:endParaRPr lang="tr-TR" dirty="0" smtClean="0"/>
          </a:p>
          <a:p>
            <a:r>
              <a:rPr lang="tr-TR" dirty="0" err="1" smtClean="0"/>
              <a:t>short</a:t>
            </a:r>
            <a:endParaRPr lang="tr-TR" dirty="0" smtClean="0"/>
          </a:p>
          <a:p>
            <a:pPr lvl="2"/>
            <a:r>
              <a:rPr lang="tr-TR" dirty="0" smtClean="0">
                <a:solidFill>
                  <a:srgbClr val="002060"/>
                </a:solidFill>
              </a:rPr>
              <a:t>Her zaman için 2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 yer kaplar. Örn: </a:t>
            </a:r>
          </a:p>
          <a:p>
            <a:pPr lvl="2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>
                <a:solidFill>
                  <a:srgbClr val="FF0000"/>
                </a:solidFill>
              </a:rPr>
              <a:t> &lt;&lt; </a:t>
            </a:r>
            <a:r>
              <a:rPr lang="tr-TR" dirty="0" err="1" smtClean="0">
                <a:solidFill>
                  <a:srgbClr val="FF0000"/>
                </a:solidFill>
              </a:rPr>
              <a:t>sizeof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short</a:t>
            </a:r>
            <a:r>
              <a:rPr lang="tr-TR" dirty="0" smtClean="0">
                <a:solidFill>
                  <a:srgbClr val="FF0000"/>
                </a:solidFill>
              </a:rPr>
              <a:t>) &lt;&lt; </a:t>
            </a:r>
            <a:r>
              <a:rPr lang="tr-TR" dirty="0" err="1" smtClean="0">
                <a:solidFill>
                  <a:srgbClr val="FF0000"/>
                </a:solidFill>
              </a:rPr>
              <a:t>endl</a:t>
            </a:r>
            <a:r>
              <a:rPr lang="tr-TR" dirty="0" smtClean="0">
                <a:solidFill>
                  <a:srgbClr val="FF0000"/>
                </a:solidFill>
              </a:rPr>
              <a:t>; </a:t>
            </a:r>
          </a:p>
          <a:p>
            <a:r>
              <a:rPr lang="tr-TR" dirty="0" err="1" smtClean="0"/>
              <a:t>long</a:t>
            </a:r>
            <a:endParaRPr lang="tr-TR" dirty="0" smtClean="0"/>
          </a:p>
          <a:p>
            <a:pPr lvl="2"/>
            <a:r>
              <a:rPr lang="tr-TR" dirty="0" smtClean="0">
                <a:solidFill>
                  <a:srgbClr val="002060"/>
                </a:solidFill>
              </a:rPr>
              <a:t>Her zaman için 4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 yer kaplar. Örn: </a:t>
            </a:r>
          </a:p>
          <a:p>
            <a:pPr lvl="2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>
                <a:solidFill>
                  <a:srgbClr val="FF0000"/>
                </a:solidFill>
              </a:rPr>
              <a:t> &lt;&lt; </a:t>
            </a:r>
            <a:r>
              <a:rPr lang="tr-TR" dirty="0" err="1" smtClean="0">
                <a:solidFill>
                  <a:srgbClr val="FF0000"/>
                </a:solidFill>
              </a:rPr>
              <a:t>sizeof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long</a:t>
            </a:r>
            <a:r>
              <a:rPr lang="tr-TR" dirty="0" smtClean="0">
                <a:solidFill>
                  <a:srgbClr val="FF0000"/>
                </a:solidFill>
              </a:rPr>
              <a:t>) &lt;&lt; </a:t>
            </a:r>
            <a:r>
              <a:rPr lang="tr-TR" dirty="0" err="1" smtClean="0">
                <a:solidFill>
                  <a:srgbClr val="FF0000"/>
                </a:solidFill>
              </a:rPr>
              <a:t>endl</a:t>
            </a:r>
            <a:r>
              <a:rPr lang="tr-TR" dirty="0" smtClean="0">
                <a:solidFill>
                  <a:srgbClr val="FF0000"/>
                </a:solidFill>
              </a:rPr>
              <a:t>;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74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Veri Türleri ( </a:t>
            </a:r>
            <a:r>
              <a:rPr lang="tr-TR" b="1" dirty="0" err="1" smtClean="0"/>
              <a:t>float</a:t>
            </a:r>
            <a:r>
              <a:rPr lang="tr-TR" b="1" dirty="0" smtClean="0"/>
              <a:t>, </a:t>
            </a:r>
            <a:r>
              <a:rPr lang="tr-TR" b="1" dirty="0" err="1" smtClean="0"/>
              <a:t>double</a:t>
            </a:r>
            <a:r>
              <a:rPr lang="tr-TR" b="1" dirty="0" smtClean="0"/>
              <a:t> )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53072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float</a:t>
            </a:r>
            <a:endParaRPr lang="tr-TR" dirty="0" smtClean="0"/>
          </a:p>
          <a:p>
            <a:pPr lvl="2"/>
            <a:r>
              <a:rPr lang="tr-TR" dirty="0" smtClean="0"/>
              <a:t>Ondalıklı sayıları içerir.</a:t>
            </a:r>
          </a:p>
          <a:p>
            <a:pPr lvl="2"/>
            <a:r>
              <a:rPr lang="tr-TR" dirty="0" smtClean="0"/>
              <a:t>Bellekte 4 </a:t>
            </a:r>
            <a:r>
              <a:rPr lang="tr-TR" dirty="0" err="1" smtClean="0"/>
              <a:t>byte</a:t>
            </a:r>
            <a:r>
              <a:rPr lang="tr-TR" dirty="0" smtClean="0"/>
              <a:t> yer kaplar.</a:t>
            </a:r>
          </a:p>
          <a:p>
            <a:pPr lvl="2"/>
            <a:r>
              <a:rPr lang="tr-TR" dirty="0" smtClean="0"/>
              <a:t>[-1.175494351e–38 ... -3.402823466e+38 ] aralığındaki sayılar </a:t>
            </a:r>
            <a:r>
              <a:rPr lang="tr-TR" dirty="0" err="1" smtClean="0"/>
              <a:t>float</a:t>
            </a:r>
            <a:r>
              <a:rPr lang="tr-TR" dirty="0" smtClean="0"/>
              <a:t> türünde bir değişkenle gösterilebilir</a:t>
            </a:r>
          </a:p>
          <a:p>
            <a:pPr lvl="2"/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>
                <a:solidFill>
                  <a:srgbClr val="FF0000"/>
                </a:solidFill>
              </a:rPr>
              <a:t> &lt;&lt; </a:t>
            </a:r>
            <a:r>
              <a:rPr lang="tr-TR" dirty="0" err="1" smtClean="0">
                <a:solidFill>
                  <a:srgbClr val="FF0000"/>
                </a:solidFill>
              </a:rPr>
              <a:t>sizeof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) &lt;&lt; </a:t>
            </a:r>
            <a:r>
              <a:rPr lang="tr-TR" dirty="0" err="1" smtClean="0">
                <a:solidFill>
                  <a:srgbClr val="FF0000"/>
                </a:solidFill>
              </a:rPr>
              <a:t>endl</a:t>
            </a:r>
            <a:r>
              <a:rPr lang="tr-TR" dirty="0" smtClean="0">
                <a:solidFill>
                  <a:srgbClr val="FF0000"/>
                </a:solidFill>
              </a:rPr>
              <a:t>; </a:t>
            </a:r>
            <a:endParaRPr lang="tr-TR" dirty="0" smtClean="0"/>
          </a:p>
          <a:p>
            <a:r>
              <a:rPr lang="tr-TR" dirty="0" err="1" smtClean="0"/>
              <a:t>double</a:t>
            </a:r>
            <a:endParaRPr lang="tr-TR" dirty="0" smtClean="0"/>
          </a:p>
          <a:p>
            <a:pPr lvl="2"/>
            <a:r>
              <a:rPr lang="tr-TR" dirty="0" smtClean="0">
                <a:solidFill>
                  <a:srgbClr val="002060"/>
                </a:solidFill>
              </a:rPr>
              <a:t>Her zaman için 8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 yer kaplar. Örn: </a:t>
            </a:r>
          </a:p>
          <a:p>
            <a:pPr lvl="2"/>
            <a:r>
              <a:rPr lang="tr-TR" dirty="0" smtClean="0">
                <a:solidFill>
                  <a:srgbClr val="002060"/>
                </a:solidFill>
              </a:rPr>
              <a:t>[-2.2250738585072014e–308 ... -1.7976931348623158e+308] aralığındaki sayıları göstermek mümkündür.</a:t>
            </a:r>
          </a:p>
          <a:p>
            <a:pPr lvl="2"/>
            <a:r>
              <a:rPr lang="tr-TR" dirty="0" smtClean="0">
                <a:solidFill>
                  <a:srgbClr val="002060"/>
                </a:solidFill>
              </a:rPr>
              <a:t>Karmaşık ve büyük matematiksel hesaplamalarda işe yarar.</a:t>
            </a:r>
          </a:p>
          <a:p>
            <a:pPr lvl="2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>
                <a:solidFill>
                  <a:srgbClr val="FF0000"/>
                </a:solidFill>
              </a:rPr>
              <a:t> &lt;&lt; </a:t>
            </a:r>
            <a:r>
              <a:rPr lang="tr-TR" dirty="0" err="1" smtClean="0">
                <a:solidFill>
                  <a:srgbClr val="FF0000"/>
                </a:solidFill>
              </a:rPr>
              <a:t>sizeof</a:t>
            </a:r>
            <a:r>
              <a:rPr lang="tr-TR" dirty="0" smtClean="0">
                <a:solidFill>
                  <a:srgbClr val="FF0000"/>
                </a:solidFill>
              </a:rPr>
              <a:t>(</a:t>
            </a:r>
            <a:r>
              <a:rPr lang="tr-TR" dirty="0" err="1" smtClean="0">
                <a:solidFill>
                  <a:srgbClr val="FF0000"/>
                </a:solidFill>
              </a:rPr>
              <a:t>short</a:t>
            </a:r>
            <a:r>
              <a:rPr lang="tr-TR" dirty="0" smtClean="0">
                <a:solidFill>
                  <a:srgbClr val="FF0000"/>
                </a:solidFill>
              </a:rPr>
              <a:t>) &lt;&lt; </a:t>
            </a:r>
            <a:r>
              <a:rPr lang="tr-TR" dirty="0" err="1" smtClean="0">
                <a:solidFill>
                  <a:srgbClr val="FF0000"/>
                </a:solidFill>
              </a:rPr>
              <a:t>endl</a:t>
            </a:r>
            <a:r>
              <a:rPr lang="tr-TR" dirty="0" smtClean="0">
                <a:solidFill>
                  <a:srgbClr val="FF0000"/>
                </a:solidFill>
              </a:rPr>
              <a:t>; 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Not: Bellekte daha fazla yer kaplayan bir değişkene daha küçük bir değişken atanabilir, mesela: </a:t>
            </a:r>
          </a:p>
          <a:p>
            <a:pPr lvl="2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double</a:t>
            </a:r>
            <a:r>
              <a:rPr lang="tr-TR" dirty="0" smtClean="0">
                <a:solidFill>
                  <a:srgbClr val="FF0000"/>
                </a:solidFill>
              </a:rPr>
              <a:t> d;</a:t>
            </a:r>
          </a:p>
          <a:p>
            <a:pPr lvl="2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a; </a:t>
            </a:r>
          </a:p>
          <a:p>
            <a:pPr lvl="2">
              <a:buNone/>
            </a:pPr>
            <a:r>
              <a:rPr lang="tr-TR" dirty="0" smtClean="0">
                <a:solidFill>
                  <a:srgbClr val="FF0000"/>
                </a:solidFill>
              </a:rPr>
              <a:t>d=a;</a:t>
            </a:r>
          </a:p>
          <a:p>
            <a:pPr lvl="1"/>
            <a:r>
              <a:rPr lang="tr-TR" dirty="0" smtClean="0"/>
              <a:t>Tersini yapmak veri kayıplarına neden olacağından dikkatlice yapılması önerilmektedir.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71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Aritmetik işlemler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53072"/>
          </a:xfrm>
        </p:spPr>
        <p:txBody>
          <a:bodyPr>
            <a:normAutofit/>
          </a:bodyPr>
          <a:lstStyle/>
          <a:p>
            <a:r>
              <a:rPr lang="tr-TR" dirty="0" smtClean="0"/>
              <a:t>7 / 3		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tr-TR" dirty="0" smtClean="0"/>
              <a:t> 2   (</a:t>
            </a:r>
            <a:r>
              <a:rPr lang="tr-TR" dirty="0" err="1" smtClean="0"/>
              <a:t>int</a:t>
            </a:r>
            <a:r>
              <a:rPr lang="tr-TR" dirty="0" smtClean="0"/>
              <a:t> / </a:t>
            </a:r>
            <a:r>
              <a:rPr lang="tr-TR" dirty="0" err="1" smtClean="0"/>
              <a:t>int</a:t>
            </a:r>
            <a:r>
              <a:rPr lang="tr-TR" dirty="0" smtClean="0"/>
              <a:t> dolayısıyla sonuçta </a:t>
            </a:r>
            <a:r>
              <a:rPr lang="tr-TR" dirty="0" err="1" smtClean="0"/>
              <a:t>int</a:t>
            </a:r>
            <a:r>
              <a:rPr lang="tr-TR" dirty="0" smtClean="0"/>
              <a:t> olmalı)</a:t>
            </a:r>
          </a:p>
          <a:p>
            <a:r>
              <a:rPr lang="tr-TR" dirty="0" smtClean="0"/>
              <a:t>7 / 3.0	</a:t>
            </a:r>
            <a:r>
              <a:rPr lang="tr-TR" dirty="0" smtClean="0">
                <a:sym typeface="Wingdings" pitchFamily="2" charset="2"/>
              </a:rPr>
              <a:t> 2.33 (en az biri </a:t>
            </a:r>
            <a:r>
              <a:rPr lang="tr-TR" dirty="0" err="1" smtClean="0">
                <a:sym typeface="Wingdings" pitchFamily="2" charset="2"/>
              </a:rPr>
              <a:t>double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sonuc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double</a:t>
            </a:r>
            <a:r>
              <a:rPr lang="tr-TR" dirty="0" smtClean="0">
                <a:sym typeface="Wingdings" pitchFamily="2" charset="2"/>
              </a:rPr>
              <a:t>)</a:t>
            </a:r>
          </a:p>
          <a:p>
            <a:r>
              <a:rPr lang="tr-TR" dirty="0" err="1" smtClean="0">
                <a:sym typeface="Wingdings" pitchFamily="2" charset="2"/>
              </a:rPr>
              <a:t>double</a:t>
            </a:r>
            <a:r>
              <a:rPr lang="tr-TR" dirty="0" smtClean="0">
                <a:sym typeface="Wingdings" pitchFamily="2" charset="2"/>
              </a:rPr>
              <a:t> a=10 / 2  </a:t>
            </a:r>
            <a:r>
              <a:rPr lang="tr-TR" dirty="0" err="1" smtClean="0">
                <a:sym typeface="Wingdings" pitchFamily="2" charset="2"/>
              </a:rPr>
              <a:t>sonuc</a:t>
            </a:r>
            <a:r>
              <a:rPr lang="tr-TR" dirty="0" smtClean="0">
                <a:sym typeface="Wingdings" pitchFamily="2" charset="2"/>
              </a:rPr>
              <a:t> 5.0  neden?</a:t>
            </a:r>
          </a:p>
          <a:p>
            <a:pPr marL="0" indent="0">
              <a:buNone/>
            </a:pPr>
            <a:r>
              <a:rPr lang="tr-TR" dirty="0" smtClean="0">
                <a:sym typeface="Wingdings" pitchFamily="2" charset="2"/>
              </a:rPr>
              <a:t> </a:t>
            </a:r>
          </a:p>
          <a:p>
            <a:r>
              <a:rPr lang="tr-TR" dirty="0" smtClean="0">
                <a:sym typeface="Wingdings" pitchFamily="2" charset="2"/>
              </a:rPr>
              <a:t>İşlem Öncelikleri :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En büyük öncelik parantezlerindir. İç içe parantezlerde ise en büyük öncelik en içteki parantezindir. 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*,/ </a:t>
            </a:r>
            <a:r>
              <a:rPr lang="tr-TR" dirty="0" err="1" smtClean="0">
                <a:sym typeface="Wingdings" pitchFamily="2" charset="2"/>
              </a:rPr>
              <a:t>nin</a:t>
            </a:r>
            <a:r>
              <a:rPr lang="tr-TR" dirty="0" smtClean="0">
                <a:sym typeface="Wingdings" pitchFamily="2" charset="2"/>
              </a:rPr>
              <a:t> önceliği +, - den fazladır.  Örn </a:t>
            </a:r>
            <a:r>
              <a:rPr lang="tr-TR" dirty="0" err="1" smtClean="0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tr-TR" dirty="0" smtClean="0">
                <a:solidFill>
                  <a:srgbClr val="FF0000"/>
                </a:solidFill>
                <a:sym typeface="Wingdings" pitchFamily="2" charset="2"/>
              </a:rPr>
              <a:t> a=5+4*3-2*10;  a=?</a:t>
            </a:r>
          </a:p>
          <a:p>
            <a:pPr lvl="1"/>
            <a:r>
              <a:rPr lang="tr-TR" dirty="0" smtClean="0">
                <a:solidFill>
                  <a:schemeClr val="tx1"/>
                </a:solidFill>
                <a:sym typeface="Wingdings" pitchFamily="2" charset="2"/>
              </a:rPr>
              <a:t>Aynı seviyedeki önceliklerde işlem soldan sağa doğru yürütülür.</a:t>
            </a:r>
          </a:p>
          <a:p>
            <a:pPr lvl="1"/>
            <a:r>
              <a:rPr lang="tr-TR" dirty="0" smtClean="0">
                <a:solidFill>
                  <a:schemeClr val="tx1"/>
                </a:solidFill>
                <a:sym typeface="Wingdings" pitchFamily="2" charset="2"/>
              </a:rPr>
              <a:t>Örn:  </a:t>
            </a:r>
            <a:r>
              <a:rPr lang="tr-TR" dirty="0" smtClean="0">
                <a:solidFill>
                  <a:srgbClr val="FF0000"/>
                </a:solidFill>
                <a:sym typeface="Wingdings" pitchFamily="2" charset="2"/>
              </a:rPr>
              <a:t>(55 – 32.0) * 4 / 23  </a:t>
            </a:r>
            <a:r>
              <a:rPr lang="tr-TR" dirty="0" smtClean="0">
                <a:solidFill>
                  <a:schemeClr val="tx1"/>
                </a:solidFill>
                <a:sym typeface="Wingdings" pitchFamily="2" charset="2"/>
              </a:rPr>
              <a:t>işleminin sonucu=?</a:t>
            </a:r>
            <a:endParaRPr lang="tr-T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Aritmetik işlemler (</a:t>
            </a:r>
            <a:r>
              <a:rPr lang="tr-TR" b="1" dirty="0" err="1" smtClean="0"/>
              <a:t>precision</a:t>
            </a:r>
            <a:r>
              <a:rPr lang="tr-TR" b="1" dirty="0" smtClean="0"/>
              <a:t>)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24</a:t>
            </a:fld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5307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</a:rPr>
              <a:t>iostream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using namespace std;</a:t>
            </a:r>
          </a:p>
          <a:p>
            <a:pPr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main</a:t>
            </a:r>
            <a:r>
              <a:rPr lang="tr-TR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 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i_</a:t>
            </a:r>
            <a:r>
              <a:rPr lang="tr-TR" dirty="0" err="1" smtClean="0">
                <a:solidFill>
                  <a:srgbClr val="FF0000"/>
                </a:solidFill>
              </a:rPr>
              <a:t>fahr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  </a:t>
            </a:r>
            <a:r>
              <a:rPr lang="tr-TR" dirty="0" err="1" smtClean="0">
                <a:solidFill>
                  <a:srgbClr val="FF0000"/>
                </a:solidFill>
              </a:rPr>
              <a:t>double</a:t>
            </a:r>
            <a:r>
              <a:rPr lang="tr-TR" dirty="0" smtClean="0">
                <a:solidFill>
                  <a:srgbClr val="FF0000"/>
                </a:solidFill>
              </a:rPr>
              <a:t> d_</a:t>
            </a:r>
            <a:r>
              <a:rPr lang="tr-TR" dirty="0" err="1" smtClean="0">
                <a:solidFill>
                  <a:srgbClr val="FF0000"/>
                </a:solidFill>
              </a:rPr>
              <a:t>fahr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  </a:t>
            </a:r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>
                <a:solidFill>
                  <a:srgbClr val="FF0000"/>
                </a:solidFill>
              </a:rPr>
              <a:t> &lt;&lt; "</a:t>
            </a:r>
            <a:r>
              <a:rPr lang="tr-TR" dirty="0" err="1" smtClean="0">
                <a:solidFill>
                  <a:srgbClr val="FF0000"/>
                </a:solidFill>
              </a:rPr>
              <a:t>enter</a:t>
            </a:r>
            <a:r>
              <a:rPr lang="tr-TR" dirty="0" smtClean="0">
                <a:solidFill>
                  <a:srgbClr val="FF0000"/>
                </a:solidFill>
              </a:rPr>
              <a:t> a </a:t>
            </a:r>
            <a:r>
              <a:rPr lang="tr-TR" dirty="0" err="1" smtClean="0">
                <a:solidFill>
                  <a:srgbClr val="FF0000"/>
                </a:solidFill>
              </a:rPr>
              <a:t>Fahrenheit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temperature</a:t>
            </a:r>
            <a:r>
              <a:rPr lang="tr-TR" dirty="0" smtClean="0">
                <a:solidFill>
                  <a:srgbClr val="FF0000"/>
                </a:solidFill>
              </a:rPr>
              <a:t>: ";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  cin &gt;&gt; i_</a:t>
            </a:r>
            <a:r>
              <a:rPr lang="tr-TR" dirty="0" err="1" smtClean="0">
                <a:solidFill>
                  <a:srgbClr val="FF0000"/>
                </a:solidFill>
              </a:rPr>
              <a:t>fahr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  </a:t>
            </a:r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>
                <a:solidFill>
                  <a:srgbClr val="FF0000"/>
                </a:solidFill>
              </a:rPr>
              <a:t> &lt;&lt; i_</a:t>
            </a:r>
            <a:r>
              <a:rPr lang="tr-TR" dirty="0" err="1" smtClean="0">
                <a:solidFill>
                  <a:srgbClr val="FF0000"/>
                </a:solidFill>
              </a:rPr>
              <a:t>fahr</a:t>
            </a:r>
            <a:r>
              <a:rPr lang="tr-TR" dirty="0" smtClean="0">
                <a:solidFill>
                  <a:srgbClr val="FF0000"/>
                </a:solidFill>
              </a:rPr>
              <a:t> &lt;&lt; " F = " &lt;&lt; (i_</a:t>
            </a:r>
            <a:r>
              <a:rPr lang="tr-TR" dirty="0" err="1" smtClean="0">
                <a:solidFill>
                  <a:srgbClr val="FF0000"/>
                </a:solidFill>
              </a:rPr>
              <a:t>fahr</a:t>
            </a:r>
            <a:r>
              <a:rPr lang="tr-TR" dirty="0" smtClean="0">
                <a:solidFill>
                  <a:srgbClr val="FF0000"/>
                </a:solidFill>
              </a:rPr>
              <a:t> - 32) * 5/9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  &lt;&lt; " </a:t>
            </a:r>
            <a:r>
              <a:rPr lang="tr-TR" dirty="0" err="1" smtClean="0">
                <a:solidFill>
                  <a:srgbClr val="FF0000"/>
                </a:solidFill>
              </a:rPr>
              <a:t>Celsius</a:t>
            </a:r>
            <a:r>
              <a:rPr lang="tr-TR" dirty="0" smtClean="0">
                <a:solidFill>
                  <a:srgbClr val="FF0000"/>
                </a:solidFill>
              </a:rPr>
              <a:t>" &lt;&lt; </a:t>
            </a:r>
            <a:r>
              <a:rPr lang="tr-TR" dirty="0" err="1" smtClean="0">
                <a:solidFill>
                  <a:srgbClr val="FF0000"/>
                </a:solidFill>
              </a:rPr>
              <a:t>endl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  </a:t>
            </a:r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>
                <a:solidFill>
                  <a:srgbClr val="FF0000"/>
                </a:solidFill>
              </a:rPr>
              <a:t> &lt;&lt; "</a:t>
            </a:r>
            <a:r>
              <a:rPr lang="tr-TR" dirty="0" err="1" smtClean="0">
                <a:solidFill>
                  <a:srgbClr val="FF0000"/>
                </a:solidFill>
              </a:rPr>
              <a:t>enter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another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temperature</a:t>
            </a:r>
            <a:r>
              <a:rPr lang="tr-TR" dirty="0" smtClean="0">
                <a:solidFill>
                  <a:srgbClr val="FF0000"/>
                </a:solidFill>
              </a:rPr>
              <a:t>: ";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  cin &gt;&gt; d_</a:t>
            </a:r>
            <a:r>
              <a:rPr lang="tr-TR" dirty="0" err="1" smtClean="0">
                <a:solidFill>
                  <a:srgbClr val="FF0000"/>
                </a:solidFill>
              </a:rPr>
              <a:t>fahr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  </a:t>
            </a:r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>
                <a:solidFill>
                  <a:srgbClr val="FF0000"/>
                </a:solidFill>
              </a:rPr>
              <a:t> &lt;&lt; d_</a:t>
            </a:r>
            <a:r>
              <a:rPr lang="tr-TR" dirty="0" err="1" smtClean="0">
                <a:solidFill>
                  <a:srgbClr val="FF0000"/>
                </a:solidFill>
              </a:rPr>
              <a:t>fahr</a:t>
            </a:r>
            <a:r>
              <a:rPr lang="tr-TR" dirty="0" smtClean="0">
                <a:solidFill>
                  <a:srgbClr val="FF0000"/>
                </a:solidFill>
              </a:rPr>
              <a:t> &lt;&lt; " F = " &lt;&lt; (d_</a:t>
            </a:r>
            <a:r>
              <a:rPr lang="tr-TR" dirty="0" err="1" smtClean="0">
                <a:solidFill>
                  <a:srgbClr val="FF0000"/>
                </a:solidFill>
              </a:rPr>
              <a:t>fahr</a:t>
            </a:r>
            <a:r>
              <a:rPr lang="tr-TR" dirty="0" smtClean="0">
                <a:solidFill>
                  <a:srgbClr val="FF0000"/>
                </a:solidFill>
              </a:rPr>
              <a:t> - 32) * 5/9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  &lt;&lt; " </a:t>
            </a:r>
            <a:r>
              <a:rPr lang="tr-TR" dirty="0" err="1" smtClean="0">
                <a:solidFill>
                  <a:srgbClr val="FF0000"/>
                </a:solidFill>
              </a:rPr>
              <a:t>Celsius</a:t>
            </a:r>
            <a:r>
              <a:rPr lang="tr-TR" dirty="0" smtClean="0">
                <a:solidFill>
                  <a:srgbClr val="FF0000"/>
                </a:solidFill>
              </a:rPr>
              <a:t>" &lt;&lt; </a:t>
            </a:r>
            <a:r>
              <a:rPr lang="tr-TR" dirty="0" err="1" smtClean="0">
                <a:solidFill>
                  <a:srgbClr val="FF0000"/>
                </a:solidFill>
              </a:rPr>
              <a:t>endl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>
                <a:solidFill>
                  <a:schemeClr val="tx1"/>
                </a:solidFill>
              </a:rPr>
              <a:t>Yukarıdaki kod bloğu çalıştırıldığında, girilen aynı </a:t>
            </a:r>
            <a:r>
              <a:rPr lang="tr-TR" dirty="0" err="1" smtClean="0">
                <a:solidFill>
                  <a:schemeClr val="tx1"/>
                </a:solidFill>
              </a:rPr>
              <a:t>fahrenheit</a:t>
            </a:r>
            <a:r>
              <a:rPr lang="tr-TR" dirty="0" smtClean="0">
                <a:solidFill>
                  <a:schemeClr val="tx1"/>
                </a:solidFill>
              </a:rPr>
              <a:t> değerleri için santigrat derecelerinin farklı çıktığına dikkat ediniz. Bunun nedeni ne olabilir?</a:t>
            </a:r>
          </a:p>
        </p:txBody>
      </p:sp>
    </p:spTree>
    <p:extLst>
      <p:ext uri="{BB962C8B-B14F-4D97-AF65-F5344CB8AC3E}">
        <p14:creationId xmlns:p14="http://schemas.microsoft.com/office/powerpoint/2010/main" val="20897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Atama işlemleri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25</a:t>
            </a:fld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8758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C++ programlama dilinde atama işlemi için </a:t>
            </a:r>
            <a:r>
              <a:rPr lang="tr-TR" dirty="0" smtClean="0">
                <a:solidFill>
                  <a:srgbClr val="FF0000"/>
                </a:solidFill>
              </a:rPr>
              <a:t>“=“</a:t>
            </a:r>
            <a:r>
              <a:rPr lang="tr-TR" dirty="0" smtClean="0"/>
              <a:t> kullanılır.</a:t>
            </a:r>
          </a:p>
          <a:p>
            <a:r>
              <a:rPr lang="tr-TR" dirty="0" smtClean="0"/>
              <a:t>Her zaman için sağ taraftaki ifade hesaplandıktan sonra sol taraftaki tek değere atama yapılır yani bellekteki adresinde tutulan değerin üzerine atanan değer yazılır.</a:t>
            </a:r>
          </a:p>
          <a:p>
            <a:r>
              <a:rPr lang="tr-TR" dirty="0" smtClean="0"/>
              <a:t>Değişkenler tanımlandıkları zaman ilk değer verilebilir. Örn</a:t>
            </a:r>
            <a:r>
              <a:rPr lang="tr-TR" dirty="0" smtClean="0">
                <a:solidFill>
                  <a:srgbClr val="FF0000"/>
                </a:solidFill>
              </a:rPr>
              <a:t>:  </a:t>
            </a: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a = 55;</a:t>
            </a:r>
          </a:p>
          <a:p>
            <a:r>
              <a:rPr lang="tr-TR" dirty="0" smtClean="0"/>
              <a:t>Birden fazla değişken varsa ve hepsine de aynı değer set edilecekse (yazılacaksa, atanacaksa)</a:t>
            </a:r>
          </a:p>
          <a:p>
            <a:pPr lvl="1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x,y,z,t;</a:t>
            </a:r>
          </a:p>
          <a:p>
            <a:pPr lvl="1">
              <a:buNone/>
            </a:pPr>
            <a:r>
              <a:rPr lang="tr-TR" dirty="0" smtClean="0">
                <a:solidFill>
                  <a:srgbClr val="FF0000"/>
                </a:solidFill>
              </a:rPr>
              <a:t>x=y=z=t=55;</a:t>
            </a:r>
          </a:p>
          <a:p>
            <a:pPr lvl="1">
              <a:buNone/>
            </a:pPr>
            <a:r>
              <a:rPr lang="tr-TR" dirty="0" smtClean="0"/>
              <a:t>yazılabilir. Bu durumda </a:t>
            </a:r>
            <a:r>
              <a:rPr lang="tr-TR" dirty="0" smtClean="0">
                <a:solidFill>
                  <a:srgbClr val="FF0000"/>
                </a:solidFill>
              </a:rPr>
              <a:t>x, y, z ,t </a:t>
            </a:r>
            <a:r>
              <a:rPr lang="tr-TR" dirty="0" smtClean="0"/>
              <a:t>değişkenlerine </a:t>
            </a:r>
            <a:r>
              <a:rPr lang="tr-TR" dirty="0" smtClean="0">
                <a:solidFill>
                  <a:srgbClr val="FF0000"/>
                </a:solidFill>
              </a:rPr>
              <a:t>55</a:t>
            </a:r>
            <a:r>
              <a:rPr lang="tr-TR" dirty="0" smtClean="0"/>
              <a:t> değeri atanmış olur.</a:t>
            </a:r>
          </a:p>
          <a:p>
            <a:endParaRPr lang="tr-TR" dirty="0" smtClean="0"/>
          </a:p>
          <a:p>
            <a:r>
              <a:rPr lang="tr-TR" dirty="0" smtClean="0"/>
              <a:t>NOT:</a:t>
            </a:r>
          </a:p>
          <a:p>
            <a:pPr lvl="1"/>
            <a:r>
              <a:rPr lang="tr-TR" dirty="0" smtClean="0"/>
              <a:t>Aynı değişken üzerinde basit aritmetiksel işlemler yapıldığında C++ da daha kısa gösterim yapılabilir. Mesela; a sayısını bir arttırmak istediğimizde normalde: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a=a+1;  </a:t>
            </a:r>
            <a:r>
              <a:rPr lang="tr-TR" dirty="0" smtClean="0"/>
              <a:t>yazarız. Bunun yerine </a:t>
            </a:r>
            <a:r>
              <a:rPr lang="tr-TR" dirty="0" smtClean="0">
                <a:solidFill>
                  <a:srgbClr val="FF0000"/>
                </a:solidFill>
              </a:rPr>
              <a:t>a+=1; </a:t>
            </a:r>
            <a:r>
              <a:rPr lang="tr-TR" dirty="0" smtClean="0"/>
              <a:t>veya kısaca </a:t>
            </a:r>
            <a:r>
              <a:rPr lang="tr-TR" dirty="0" smtClean="0">
                <a:solidFill>
                  <a:srgbClr val="FF0000"/>
                </a:solidFill>
              </a:rPr>
              <a:t>a++ </a:t>
            </a:r>
            <a:r>
              <a:rPr lang="tr-TR" dirty="0" smtClean="0"/>
              <a:t>da denilebilir. Bu kural diğer aritmetik operatörler </a:t>
            </a:r>
            <a:r>
              <a:rPr lang="tr-TR" dirty="0" smtClean="0">
                <a:solidFill>
                  <a:srgbClr val="FF0000"/>
                </a:solidFill>
              </a:rPr>
              <a:t>(-, *, /, %) </a:t>
            </a:r>
            <a:r>
              <a:rPr lang="tr-TR" dirty="0" smtClean="0"/>
              <a:t>için de doğrudur.</a:t>
            </a:r>
          </a:p>
          <a:p>
            <a:pPr lvl="1"/>
            <a:r>
              <a:rPr lang="tr-TR" dirty="0" smtClean="0"/>
              <a:t>Eğer </a:t>
            </a:r>
            <a:r>
              <a:rPr lang="tr-TR" dirty="0" smtClean="0">
                <a:solidFill>
                  <a:srgbClr val="FF0000"/>
                </a:solidFill>
              </a:rPr>
              <a:t>1</a:t>
            </a:r>
            <a:r>
              <a:rPr lang="tr-TR" dirty="0" smtClean="0"/>
              <a:t> den büyük bir değer ile artırım yapılacaksa mesela </a:t>
            </a:r>
            <a:r>
              <a:rPr lang="tr-TR" dirty="0" smtClean="0">
                <a:solidFill>
                  <a:srgbClr val="FF0000"/>
                </a:solidFill>
              </a:rPr>
              <a:t>3</a:t>
            </a:r>
            <a:r>
              <a:rPr lang="tr-TR" dirty="0" smtClean="0"/>
              <a:t> eklenecekse </a:t>
            </a:r>
            <a:r>
              <a:rPr lang="tr-TR" dirty="0" smtClean="0">
                <a:solidFill>
                  <a:srgbClr val="FF0000"/>
                </a:solidFill>
              </a:rPr>
              <a:t>a=a+3</a:t>
            </a:r>
            <a:r>
              <a:rPr lang="tr-TR" dirty="0" smtClean="0"/>
              <a:t>; yerine kısaca </a:t>
            </a:r>
            <a:r>
              <a:rPr lang="tr-TR" dirty="0" smtClean="0">
                <a:solidFill>
                  <a:srgbClr val="FF0000"/>
                </a:solidFill>
              </a:rPr>
              <a:t>a+=3; </a:t>
            </a:r>
            <a:r>
              <a:rPr lang="tr-TR" dirty="0" smtClean="0"/>
              <a:t>yazılabilir. Diğer operatörler için de geçerlidir.</a:t>
            </a:r>
          </a:p>
          <a:p>
            <a:pPr lvl="1"/>
            <a:r>
              <a:rPr lang="tr-TR" dirty="0" smtClean="0"/>
              <a:t>++ operatörü değişkenin sağında veya solunda olması durumuna göre öncelik derecesi değişir. Eğer değişkenin solunda ise önceliği daha yüksektir. Örn:</a:t>
            </a:r>
          </a:p>
          <a:p>
            <a:pPr lvl="3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>
                <a:solidFill>
                  <a:srgbClr val="FF0000"/>
                </a:solidFill>
              </a:rPr>
              <a:t>  a=33;</a:t>
            </a:r>
          </a:p>
          <a:p>
            <a:pPr lvl="3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>
                <a:solidFill>
                  <a:srgbClr val="FF0000"/>
                </a:solidFill>
              </a:rPr>
              <a:t> &lt;&lt; “a:” &lt;&lt; a++ &lt;&lt; </a:t>
            </a:r>
            <a:r>
              <a:rPr lang="tr-TR" dirty="0" err="1" smtClean="0">
                <a:solidFill>
                  <a:srgbClr val="FF0000"/>
                </a:solidFill>
              </a:rPr>
              <a:t>endl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</a:p>
          <a:p>
            <a:pPr lvl="3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>
                <a:solidFill>
                  <a:srgbClr val="FF0000"/>
                </a:solidFill>
              </a:rPr>
              <a:t> &lt;&lt; “a:” &lt;&lt; ++a &lt;&lt; </a:t>
            </a:r>
            <a:r>
              <a:rPr lang="tr-TR" dirty="0" err="1" smtClean="0">
                <a:solidFill>
                  <a:srgbClr val="FF0000"/>
                </a:solidFill>
              </a:rPr>
              <a:t>endl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tr-TR" dirty="0" smtClean="0"/>
              <a:t>Bu programın çıktısı ne olur? (33 , 35)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96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>
            <a:normAutofit/>
          </a:bodyPr>
          <a:lstStyle/>
          <a:p>
            <a:r>
              <a:rPr lang="tr-TR" b="1" dirty="0" smtClean="0"/>
              <a:t>Örnek Programlar : Örnek-1</a:t>
            </a:r>
            <a:endParaRPr lang="tr-TR" b="1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26</a:t>
            </a:fld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/* Kullanıcıdan alınan yarıçap değeri ile bir dairenin alanı ve çevresini 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hesaplayan program */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&lt;string&gt;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  <a:r>
              <a:rPr lang="tr-TR" dirty="0" smtClean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float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pi=3.14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	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tr-TR" dirty="0" smtClean="0"/>
              <a:t>=0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float 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alan=0</a:t>
            </a:r>
            <a:r>
              <a:rPr lang="tr-TR" dirty="0" smtClean="0"/>
              <a:t>, </a:t>
            </a:r>
            <a:r>
              <a:rPr lang="tr-TR" dirty="0" smtClean="0">
                <a:solidFill>
                  <a:srgbClr val="FF0000"/>
                </a:solidFill>
              </a:rPr>
              <a:t>cevre=0</a:t>
            </a:r>
            <a:r>
              <a:rPr lang="tr-TR" dirty="0" smtClean="0"/>
              <a:t> </a:t>
            </a:r>
            <a:r>
              <a:rPr lang="en-US" dirty="0" smtClean="0"/>
              <a:t>;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cout</a:t>
            </a:r>
            <a:r>
              <a:rPr lang="tr-TR" dirty="0" smtClean="0"/>
              <a:t> </a:t>
            </a:r>
            <a:r>
              <a:rPr lang="en-US" dirty="0" smtClean="0"/>
              <a:t>&lt;&lt; “</a:t>
            </a:r>
            <a:r>
              <a:rPr lang="tr-TR" dirty="0" smtClean="0"/>
              <a:t>****</a:t>
            </a:r>
            <a:r>
              <a:rPr lang="en-US" dirty="0" smtClean="0"/>
              <a:t> </a:t>
            </a:r>
            <a:r>
              <a:rPr lang="tr-TR" dirty="0" smtClean="0"/>
              <a:t>Alan ve Cevre Hesaplama Programı ****</a:t>
            </a:r>
            <a:r>
              <a:rPr lang="en-US" dirty="0" smtClean="0"/>
              <a:t>"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tr-TR" dirty="0" err="1" smtClean="0"/>
              <a:t>yaricap</a:t>
            </a:r>
            <a:r>
              <a:rPr lang="en-US" dirty="0" smtClean="0"/>
              <a:t>: “;</a:t>
            </a:r>
            <a:r>
              <a:rPr lang="tr-TR" dirty="0" smtClean="0"/>
              <a:t> 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tr-TR" dirty="0" smtClean="0">
                <a:solidFill>
                  <a:srgbClr val="FF0000"/>
                </a:solidFill>
              </a:rPr>
              <a:t>lan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3.14 * r * r;</a:t>
            </a:r>
            <a:r>
              <a:rPr lang="tr-TR" dirty="0" smtClean="0"/>
              <a:t>  </a:t>
            </a:r>
            <a:r>
              <a:rPr lang="tr-TR" dirty="0" smtClean="0">
                <a:solidFill>
                  <a:srgbClr val="FF0000"/>
                </a:solidFill>
              </a:rPr>
              <a:t>cevre</a:t>
            </a:r>
            <a:r>
              <a:rPr lang="tr-TR" dirty="0" smtClean="0"/>
              <a:t> = 2 * pi *r ;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tr-TR" dirty="0" smtClean="0"/>
              <a:t>alan</a:t>
            </a:r>
            <a:r>
              <a:rPr lang="en-US" dirty="0" smtClean="0"/>
              <a:t>: " &lt;&lt;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tr-TR" dirty="0" smtClean="0">
                <a:solidFill>
                  <a:srgbClr val="FF0000"/>
                </a:solidFill>
              </a:rPr>
              <a:t>lan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&lt;&lt; </a:t>
            </a:r>
            <a:r>
              <a:rPr lang="tr-TR" dirty="0" smtClean="0"/>
              <a:t>“ cevre:” &lt;&lt; </a:t>
            </a:r>
            <a:r>
              <a:rPr lang="tr-TR" dirty="0" smtClean="0">
                <a:solidFill>
                  <a:srgbClr val="FF0000"/>
                </a:solidFill>
              </a:rPr>
              <a:t>cevre</a:t>
            </a:r>
            <a:r>
              <a:rPr lang="tr-TR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143116"/>
            <a:ext cx="518946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31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Örnek Programlar : Örnek-2</a:t>
            </a:r>
            <a:endParaRPr lang="tr-TR" b="1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27</a:t>
            </a:fld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673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/* Bir öğrencinin adını soyadını, vize, final bilgisini alıp ekrana ortalamasını basan programı kodlayalım. */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&lt;string&gt;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  <a:r>
              <a:rPr lang="tr-TR" dirty="0" smtClean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isim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	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vize=0,final=0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ortalama=0</a:t>
            </a:r>
            <a:r>
              <a:rPr lang="tr-TR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cout</a:t>
            </a:r>
            <a:r>
              <a:rPr lang="tr-TR" dirty="0" smtClean="0"/>
              <a:t> </a:t>
            </a:r>
            <a:r>
              <a:rPr lang="en-US" dirty="0" smtClean="0"/>
              <a:t>&lt;&lt; “</a:t>
            </a:r>
            <a:r>
              <a:rPr lang="tr-TR" dirty="0" smtClean="0"/>
              <a:t>****</a:t>
            </a:r>
            <a:r>
              <a:rPr lang="en-US" dirty="0" smtClean="0"/>
              <a:t> </a:t>
            </a:r>
            <a:r>
              <a:rPr lang="tr-TR" dirty="0" smtClean="0"/>
              <a:t>Ortalama Hesaplama </a:t>
            </a:r>
            <a:r>
              <a:rPr lang="tr-TR" dirty="0" err="1" smtClean="0"/>
              <a:t>Programi</a:t>
            </a:r>
            <a:r>
              <a:rPr lang="tr-TR" dirty="0" smtClean="0"/>
              <a:t> ****</a:t>
            </a:r>
            <a:r>
              <a:rPr lang="en-US" dirty="0" smtClean="0"/>
              <a:t>"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tr-TR" dirty="0" smtClean="0"/>
              <a:t>İsminiz</a:t>
            </a:r>
            <a:r>
              <a:rPr lang="en-US" dirty="0" smtClean="0"/>
              <a:t>: “;</a:t>
            </a:r>
            <a:r>
              <a:rPr lang="tr-TR" dirty="0" smtClean="0"/>
              <a:t> 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tr-TR" dirty="0" smtClean="0">
                <a:solidFill>
                  <a:srgbClr val="FF0000"/>
                </a:solidFill>
              </a:rPr>
              <a:t>isim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tr-TR" dirty="0" smtClean="0"/>
              <a:t>vize notunuz</a:t>
            </a:r>
            <a:r>
              <a:rPr lang="en-US" dirty="0" smtClean="0"/>
              <a:t>: “;</a:t>
            </a:r>
            <a:r>
              <a:rPr lang="tr-TR" dirty="0" smtClean="0"/>
              <a:t> 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tr-TR" dirty="0" smtClean="0">
                <a:solidFill>
                  <a:srgbClr val="FF0000"/>
                </a:solidFill>
              </a:rPr>
              <a:t>vize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tr-TR" dirty="0" smtClean="0"/>
              <a:t>Final notunuz</a:t>
            </a:r>
            <a:r>
              <a:rPr lang="en-US" dirty="0" smtClean="0"/>
              <a:t>: “;</a:t>
            </a:r>
            <a:r>
              <a:rPr lang="tr-TR" dirty="0" smtClean="0"/>
              <a:t> 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tr-TR" dirty="0" smtClean="0">
                <a:solidFill>
                  <a:srgbClr val="FF0000"/>
                </a:solidFill>
              </a:rPr>
              <a:t>final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smtClean="0">
                <a:solidFill>
                  <a:srgbClr val="FF0000"/>
                </a:solidFill>
              </a:rPr>
              <a:t>ortalama</a:t>
            </a:r>
            <a:r>
              <a:rPr lang="en-US" dirty="0" smtClean="0"/>
              <a:t> = </a:t>
            </a:r>
            <a:r>
              <a:rPr lang="tr-TR" dirty="0" smtClean="0">
                <a:solidFill>
                  <a:srgbClr val="FF0000"/>
                </a:solidFill>
              </a:rPr>
              <a:t>vize</a:t>
            </a:r>
            <a:r>
              <a:rPr lang="tr-TR" dirty="0" smtClean="0"/>
              <a:t>* 0.4 + </a:t>
            </a:r>
            <a:r>
              <a:rPr lang="tr-TR" dirty="0" smtClean="0">
                <a:solidFill>
                  <a:srgbClr val="FF0000"/>
                </a:solidFill>
              </a:rPr>
              <a:t>final</a:t>
            </a:r>
            <a:r>
              <a:rPr lang="tr-TR" dirty="0" smtClean="0"/>
              <a:t> * 0.6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tr-TR" dirty="0" smtClean="0">
                <a:solidFill>
                  <a:srgbClr val="FF0000"/>
                </a:solidFill>
              </a:rPr>
              <a:t>isim</a:t>
            </a:r>
            <a:r>
              <a:rPr lang="en-US" dirty="0" smtClean="0"/>
              <a:t> &lt;&lt; </a:t>
            </a:r>
            <a:r>
              <a:rPr lang="tr-TR" dirty="0" smtClean="0"/>
              <a:t>“ ortalama notunuz:” &lt;&lt; </a:t>
            </a:r>
            <a:r>
              <a:rPr lang="tr-TR" dirty="0" smtClean="0">
                <a:solidFill>
                  <a:srgbClr val="FF0000"/>
                </a:solidFill>
              </a:rPr>
              <a:t>ortalama</a:t>
            </a:r>
            <a:r>
              <a:rPr lang="tr-TR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r-T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1857364"/>
            <a:ext cx="4143404" cy="9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83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Giriş Komutları</a:t>
            </a:r>
            <a:br>
              <a:rPr lang="tr-TR" b="1" dirty="0" smtClean="0"/>
            </a:br>
            <a:r>
              <a:rPr lang="tr-TR" b="1" dirty="0" smtClean="0">
                <a:solidFill>
                  <a:srgbClr val="FF0000"/>
                </a:solidFill>
              </a:rPr>
              <a:t>cin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Temel giriş komutudur.</a:t>
            </a:r>
          </a:p>
          <a:p>
            <a:pPr lvl="1"/>
            <a:r>
              <a:rPr lang="tr-TR" b="1" dirty="0" smtClean="0">
                <a:solidFill>
                  <a:srgbClr val="FF0000"/>
                </a:solidFill>
              </a:rPr>
              <a:t>cin &gt;&gt; </a:t>
            </a:r>
            <a:r>
              <a:rPr lang="tr-TR" dirty="0" err="1" smtClean="0"/>
              <a:t>degisken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tr-TR" b="1" dirty="0" smtClean="0">
                <a:solidFill>
                  <a:srgbClr val="FF0000"/>
                </a:solidFill>
              </a:rPr>
              <a:t>cin &gt;&gt; </a:t>
            </a:r>
            <a:r>
              <a:rPr lang="tr-TR" dirty="0" smtClean="0"/>
              <a:t>degisken1 </a:t>
            </a:r>
            <a:r>
              <a:rPr lang="tr-TR" b="1" dirty="0" smtClean="0">
                <a:solidFill>
                  <a:srgbClr val="FF0000"/>
                </a:solidFill>
              </a:rPr>
              <a:t>&gt;&gt;</a:t>
            </a:r>
            <a:r>
              <a:rPr lang="tr-TR" dirty="0" smtClean="0"/>
              <a:t> degisken2 </a:t>
            </a:r>
            <a:r>
              <a:rPr lang="tr-TR" b="1" dirty="0" smtClean="0">
                <a:solidFill>
                  <a:srgbClr val="FF0000"/>
                </a:solidFill>
              </a:rPr>
              <a:t>&gt;&gt;</a:t>
            </a:r>
            <a:r>
              <a:rPr lang="tr-TR" dirty="0" smtClean="0"/>
              <a:t> </a:t>
            </a:r>
            <a:r>
              <a:rPr lang="tr-TR" dirty="0" err="1" smtClean="0"/>
              <a:t>degiskenN</a:t>
            </a:r>
            <a:r>
              <a:rPr lang="tr-TR" b="1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tr-TR" b="1" dirty="0" smtClean="0">
                <a:solidFill>
                  <a:srgbClr val="FF0000"/>
                </a:solidFill>
              </a:rPr>
              <a:t>cin.</a:t>
            </a:r>
            <a:r>
              <a:rPr lang="tr-TR" dirty="0" smtClean="0"/>
              <a:t>bicim_</a:t>
            </a:r>
            <a:r>
              <a:rPr lang="tr-TR" dirty="0" err="1" smtClean="0"/>
              <a:t>ayari</a:t>
            </a:r>
            <a:r>
              <a:rPr lang="tr-TR" b="1" dirty="0" smtClean="0">
                <a:solidFill>
                  <a:srgbClr val="FF0000"/>
                </a:solidFill>
              </a:rPr>
              <a:t>;</a:t>
            </a:r>
            <a:endParaRPr lang="tr-TR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755576" y="2996952"/>
          <a:ext cx="7704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Biçim ifadesi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Anlamı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boolalpha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Alfasayısal</a:t>
                      </a:r>
                      <a:r>
                        <a:rPr lang="tr-TR" baseline="0" dirty="0" smtClean="0"/>
                        <a:t> mantıksal değer kullan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noboolalpha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Sayısal mantıksal değer kullan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skipws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Özel karakterleri (boşluk, </a:t>
                      </a:r>
                      <a:r>
                        <a:rPr lang="tr-TR" dirty="0" err="1" smtClean="0"/>
                        <a:t>tab</a:t>
                      </a:r>
                      <a:r>
                        <a:rPr lang="tr-TR" dirty="0" smtClean="0"/>
                        <a:t>..)atla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noskipws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Özel karakterleri atlama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ws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İlgili konumdaki özel karakteri iptal et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dec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 tabanını kullan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hex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16 tabanını kullan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oct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 tabanını kullan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64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Çıkış Komutları</a:t>
            </a:r>
            <a:br>
              <a:rPr lang="tr-TR" b="1" dirty="0" smtClean="0"/>
            </a:br>
            <a:r>
              <a:rPr lang="tr-TR" b="1" dirty="0" err="1" smtClean="0">
                <a:solidFill>
                  <a:srgbClr val="FF0000"/>
                </a:solidFill>
              </a:rPr>
              <a:t>cout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Temel çıkış komutudur.</a:t>
            </a:r>
          </a:p>
          <a:p>
            <a:pPr lvl="1"/>
            <a:r>
              <a:rPr lang="tr-TR" b="1" dirty="0" err="1" smtClean="0">
                <a:solidFill>
                  <a:srgbClr val="FF0000"/>
                </a:solidFill>
              </a:rPr>
              <a:t>cout</a:t>
            </a:r>
            <a:r>
              <a:rPr lang="tr-TR" b="1" dirty="0" smtClean="0">
                <a:solidFill>
                  <a:srgbClr val="FF0000"/>
                </a:solidFill>
              </a:rPr>
              <a:t> &lt;&lt;</a:t>
            </a:r>
            <a:r>
              <a:rPr lang="tr-TR" dirty="0" err="1" smtClean="0"/>
              <a:t>degisken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tr-TR" b="1" dirty="0" err="1" smtClean="0">
                <a:solidFill>
                  <a:srgbClr val="FF0000"/>
                </a:solidFill>
              </a:rPr>
              <a:t>cout</a:t>
            </a:r>
            <a:r>
              <a:rPr lang="tr-TR" b="1" dirty="0" smtClean="0">
                <a:solidFill>
                  <a:srgbClr val="FF0000"/>
                </a:solidFill>
              </a:rPr>
              <a:t> &lt;&lt; “</a:t>
            </a:r>
            <a:r>
              <a:rPr lang="tr-TR" dirty="0" smtClean="0"/>
              <a:t>ifade</a:t>
            </a:r>
            <a:r>
              <a:rPr lang="tr-TR" b="1" dirty="0" smtClean="0">
                <a:solidFill>
                  <a:srgbClr val="FF0000"/>
                </a:solidFill>
              </a:rPr>
              <a:t>”;</a:t>
            </a:r>
          </a:p>
          <a:p>
            <a:pPr lvl="1"/>
            <a:r>
              <a:rPr lang="tr-TR" b="1" dirty="0" err="1" smtClean="0">
                <a:solidFill>
                  <a:srgbClr val="FF0000"/>
                </a:solidFill>
              </a:rPr>
              <a:t>cout</a:t>
            </a:r>
            <a:r>
              <a:rPr lang="tr-TR" b="1" dirty="0" smtClean="0">
                <a:solidFill>
                  <a:srgbClr val="FF0000"/>
                </a:solidFill>
              </a:rPr>
              <a:t> &lt;&lt; </a:t>
            </a:r>
            <a:r>
              <a:rPr lang="tr-TR" dirty="0" err="1" smtClean="0"/>
              <a:t>bicimleyici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&lt;&lt; </a:t>
            </a:r>
            <a:r>
              <a:rPr lang="tr-TR" dirty="0" err="1" smtClean="0"/>
              <a:t>degisken</a:t>
            </a:r>
            <a:r>
              <a:rPr lang="tr-TR" b="1" dirty="0" smtClean="0">
                <a:solidFill>
                  <a:srgbClr val="FF0000"/>
                </a:solidFill>
              </a:rPr>
              <a:t> ;</a:t>
            </a:r>
          </a:p>
          <a:p>
            <a:pPr lvl="1"/>
            <a:endParaRPr lang="tr-TR" b="1" dirty="0" smtClean="0">
              <a:solidFill>
                <a:srgbClr val="FF0000"/>
              </a:solidFill>
            </a:endParaRPr>
          </a:p>
          <a:p>
            <a:pPr lvl="1"/>
            <a:endParaRPr lang="tr-TR" b="1" dirty="0" smtClean="0">
              <a:solidFill>
                <a:srgbClr val="FF0000"/>
              </a:solidFill>
            </a:endParaRPr>
          </a:p>
          <a:p>
            <a:pPr lvl="1" algn="ctr">
              <a:buNone/>
            </a:pPr>
            <a:r>
              <a:rPr lang="tr-TR" b="1" dirty="0" smtClean="0">
                <a:solidFill>
                  <a:srgbClr val="FF0000"/>
                </a:solidFill>
              </a:rPr>
              <a:t>Sonlandırıcı biçimleyicileri</a:t>
            </a:r>
          </a:p>
          <a:p>
            <a:endParaRPr lang="tr-TR" dirty="0"/>
          </a:p>
        </p:txBody>
      </p:sp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1043608" y="4293096"/>
          <a:ext cx="7200800" cy="133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862">
                <a:tc>
                  <a:txBody>
                    <a:bodyPr/>
                    <a:lstStyle/>
                    <a:p>
                      <a:r>
                        <a:rPr lang="tr-TR" dirty="0" smtClean="0"/>
                        <a:t>Biçimleyici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Görevi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42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endl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Satırı</a:t>
                      </a:r>
                      <a:r>
                        <a:rPr lang="tr-TR" baseline="0" dirty="0" smtClean="0"/>
                        <a:t> sonlandır ve yeni satır başı yap 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62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ends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“</a:t>
                      </a:r>
                      <a:r>
                        <a:rPr lang="tr-TR" dirty="0" err="1" smtClean="0"/>
                        <a:t>null</a:t>
                      </a:r>
                      <a:r>
                        <a:rPr lang="tr-TR" dirty="0" smtClean="0"/>
                        <a:t>” (\0)</a:t>
                      </a:r>
                      <a:r>
                        <a:rPr lang="tr-TR" baseline="0" dirty="0" smtClean="0"/>
                        <a:t> karakteri ekle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12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Derleme ve Çalıştırma aşamaları</a:t>
            </a:r>
            <a:endParaRPr lang="tr-TR" b="1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 smtClean="0"/>
          </a:p>
          <a:p>
            <a:pPr lvl="1"/>
            <a:r>
              <a:rPr lang="tr-TR" dirty="0" smtClean="0"/>
              <a:t>Kaynak kodu </a:t>
            </a:r>
            <a:r>
              <a:rPr lang="tr-TR" dirty="0" err="1" smtClean="0">
                <a:solidFill>
                  <a:srgbClr val="FF0000"/>
                </a:solidFill>
              </a:rPr>
              <a:t>syntax</a:t>
            </a:r>
            <a:r>
              <a:rPr lang="tr-TR" dirty="0" smtClean="0"/>
              <a:t> (sözdizimi kuralları) bakımından kontrol edilir, eğer hata varsa derleme işlemi iptal edilerek hatalar rapor edilir, değilse </a:t>
            </a:r>
            <a:r>
              <a:rPr lang="tr-TR" dirty="0" err="1" smtClean="0">
                <a:solidFill>
                  <a:srgbClr val="FF0000"/>
                </a:solidFill>
              </a:rPr>
              <a:t>object</a:t>
            </a:r>
            <a:r>
              <a:rPr lang="tr-TR" dirty="0" smtClean="0"/>
              <a:t> dosyası yapılır. Daha sonra, </a:t>
            </a:r>
            <a:r>
              <a:rPr lang="tr-TR" dirty="0" err="1" smtClean="0">
                <a:solidFill>
                  <a:srgbClr val="FF0000"/>
                </a:solidFill>
              </a:rPr>
              <a:t>include</a:t>
            </a:r>
            <a:r>
              <a:rPr lang="tr-TR" dirty="0" smtClean="0"/>
              <a:t> ile programınıza dahil ettiğiniz kütüphaneler (örneğimizde </a:t>
            </a:r>
            <a:r>
              <a:rPr lang="tr-TR" dirty="0" err="1" smtClean="0"/>
              <a:t>iostream</a:t>
            </a:r>
            <a:r>
              <a:rPr lang="tr-TR" dirty="0" smtClean="0"/>
              <a:t> kütüphanesi) </a:t>
            </a:r>
            <a:r>
              <a:rPr lang="tr-TR" dirty="0" err="1" smtClean="0">
                <a:solidFill>
                  <a:srgbClr val="FF0000"/>
                </a:solidFill>
              </a:rPr>
              <a:t>obj</a:t>
            </a:r>
            <a:r>
              <a:rPr lang="tr-TR" dirty="0" smtClean="0"/>
              <a:t> dosyasına bağlanarak, makine seviyesinde çalıştırılacak </a:t>
            </a:r>
            <a:r>
              <a:rPr lang="tr-TR" dirty="0" err="1" smtClean="0">
                <a:solidFill>
                  <a:srgbClr val="FF0000"/>
                </a:solidFill>
              </a:rPr>
              <a:t>exe</a:t>
            </a:r>
            <a:r>
              <a:rPr lang="tr-TR" dirty="0" smtClean="0"/>
              <a:t> kodu (</a:t>
            </a:r>
            <a:r>
              <a:rPr lang="tr-TR" dirty="0" err="1" smtClean="0"/>
              <a:t>executable</a:t>
            </a:r>
            <a:r>
              <a:rPr lang="tr-TR" dirty="0" smtClean="0"/>
              <a:t> file) üretilir.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Not: C++ da ifadeler arasında “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  <a:r>
              <a:rPr lang="tr-TR" dirty="0" smtClean="0"/>
              <a:t>” karakteri bulunmalıdır.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26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Çıkış Komutları</a:t>
            </a:r>
            <a:br>
              <a:rPr lang="tr-TR" b="1" dirty="0" smtClean="0"/>
            </a:br>
            <a:r>
              <a:rPr lang="tr-TR" b="1" dirty="0" err="1" smtClean="0">
                <a:solidFill>
                  <a:srgbClr val="FF0000"/>
                </a:solidFill>
              </a:rPr>
              <a:t>cout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ctr">
              <a:buNone/>
            </a:pPr>
            <a:r>
              <a:rPr lang="tr-TR" b="1" dirty="0" smtClean="0">
                <a:solidFill>
                  <a:srgbClr val="FF0000"/>
                </a:solidFill>
              </a:rPr>
              <a:t>Sayısal taban biçimleyicileri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 marL="274320" lvl="1" algn="ctr">
              <a:spcBef>
                <a:spcPts val="600"/>
              </a:spcBef>
              <a:buClr>
                <a:schemeClr val="accent1"/>
              </a:buClr>
              <a:buNone/>
            </a:pPr>
            <a:endParaRPr lang="tr-TR" b="1" dirty="0" smtClean="0">
              <a:solidFill>
                <a:srgbClr val="FF0000"/>
              </a:solidFill>
            </a:endParaRPr>
          </a:p>
          <a:p>
            <a:pPr marL="274320" lvl="1" algn="ctr">
              <a:spcBef>
                <a:spcPts val="600"/>
              </a:spcBef>
              <a:buClr>
                <a:schemeClr val="accent1"/>
              </a:buClr>
              <a:buNone/>
            </a:pPr>
            <a:r>
              <a:rPr lang="tr-TR" b="1" dirty="0" smtClean="0">
                <a:solidFill>
                  <a:srgbClr val="FF0000"/>
                </a:solidFill>
              </a:rPr>
              <a:t>Kayan nokta biçimleyicileri</a:t>
            </a:r>
          </a:p>
          <a:p>
            <a:pPr algn="ctr"/>
            <a:endParaRPr lang="tr-TR" dirty="0"/>
          </a:p>
        </p:txBody>
      </p:sp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971600" y="1844824"/>
          <a:ext cx="72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862">
                <a:tc>
                  <a:txBody>
                    <a:bodyPr/>
                    <a:lstStyle/>
                    <a:p>
                      <a:r>
                        <a:rPr lang="tr-TR" dirty="0" smtClean="0"/>
                        <a:t>Biçimleyici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Görevi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dec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 tabanı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62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hex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16 tabanı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62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oct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 tabanı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862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setbase</a:t>
                      </a:r>
                      <a:r>
                        <a:rPr lang="tr-TR" dirty="0" smtClean="0"/>
                        <a:t>(</a:t>
                      </a:r>
                      <a:r>
                        <a:rPr lang="tr-TR" i="1" dirty="0" smtClean="0"/>
                        <a:t>taban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Taban ayarla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971600" y="4509120"/>
          <a:ext cx="7200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862">
                <a:tc>
                  <a:txBody>
                    <a:bodyPr/>
                    <a:lstStyle/>
                    <a:p>
                      <a:r>
                        <a:rPr lang="tr-TR" dirty="0" smtClean="0"/>
                        <a:t>Biçimleyici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Görevi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fixed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Sabit noktalı gösterim kullan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62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scientific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Bilimsel</a:t>
                      </a:r>
                      <a:r>
                        <a:rPr lang="tr-TR" baseline="0" dirty="0" smtClean="0"/>
                        <a:t> gösterim kullan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62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setprecision</a:t>
                      </a:r>
                      <a:r>
                        <a:rPr lang="tr-TR" dirty="0" smtClean="0"/>
                        <a:t>(</a:t>
                      </a:r>
                      <a:r>
                        <a:rPr lang="tr-TR" i="1" dirty="0" smtClean="0"/>
                        <a:t>n</a:t>
                      </a:r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Ondalık basamak sayısını ayarla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44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Çıkış Komutları</a:t>
            </a:r>
            <a:br>
              <a:rPr lang="tr-TR" b="1" dirty="0" smtClean="0"/>
            </a:br>
            <a:r>
              <a:rPr lang="tr-TR" b="1" dirty="0" err="1" smtClean="0">
                <a:solidFill>
                  <a:srgbClr val="FF0000"/>
                </a:solidFill>
              </a:rPr>
              <a:t>cout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ctr">
              <a:buNone/>
            </a:pPr>
            <a:r>
              <a:rPr lang="tr-TR" b="1" dirty="0" err="1" smtClean="0">
                <a:solidFill>
                  <a:srgbClr val="FF0000"/>
                </a:solidFill>
              </a:rPr>
              <a:t>C’de</a:t>
            </a:r>
            <a:r>
              <a:rPr lang="tr-TR" b="1" dirty="0" smtClean="0">
                <a:solidFill>
                  <a:srgbClr val="FF0000"/>
                </a:solidFill>
              </a:rPr>
              <a:t> yer alıp C++’da da kullanılabilen çıkış biçimleyicileri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1043608" y="1628800"/>
          <a:ext cx="7200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Biçimleyici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Görevi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\n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İmleci bir alt</a:t>
                      </a:r>
                      <a:r>
                        <a:rPr lang="tr-TR" sz="1600" baseline="0" dirty="0" smtClean="0"/>
                        <a:t> satıra geçir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\r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İmlecin</a:t>
                      </a:r>
                      <a:r>
                        <a:rPr lang="tr-TR" sz="1600" baseline="0" dirty="0" smtClean="0"/>
                        <a:t> bulunduğun satırın başına gel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\b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İmleci bir sütun geri getir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\a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Zil (</a:t>
                      </a:r>
                      <a:r>
                        <a:rPr lang="tr-TR" sz="1600" dirty="0" err="1" smtClean="0"/>
                        <a:t>beep</a:t>
                      </a:r>
                      <a:r>
                        <a:rPr lang="tr-TR" sz="1600" dirty="0" smtClean="0"/>
                        <a:t>)</a:t>
                      </a:r>
                      <a:r>
                        <a:rPr lang="tr-TR" sz="1600" baseline="0" dirty="0" smtClean="0"/>
                        <a:t> sesi ver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\t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Yatay </a:t>
                      </a:r>
                      <a:r>
                        <a:rPr lang="tr-TR" sz="1600" dirty="0" err="1" smtClean="0"/>
                        <a:t>tab</a:t>
                      </a:r>
                      <a:r>
                        <a:rPr lang="tr-TR" sz="1600" dirty="0" smtClean="0"/>
                        <a:t> yap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/>
                        <a:t>\v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/>
                        <a:t>Düşey </a:t>
                      </a:r>
                      <a:r>
                        <a:rPr lang="tr-TR" sz="1600" dirty="0" err="1" smtClean="0"/>
                        <a:t>tab</a:t>
                      </a:r>
                      <a:r>
                        <a:rPr lang="tr-TR" sz="1600" dirty="0" smtClean="0"/>
                        <a:t> yap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\f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Yazıcı</a:t>
                      </a:r>
                      <a:r>
                        <a:rPr lang="tr-TR" sz="1600" baseline="0" dirty="0" smtClean="0"/>
                        <a:t> için yeni sayfa başı yap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\\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/>
                        <a:t>\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\”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“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\’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‘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\?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?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\</a:t>
                      </a:r>
                      <a:r>
                        <a:rPr lang="tr-TR" sz="1600" dirty="0" err="1" smtClean="0"/>
                        <a:t>ddd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8 tabanındaki sayının ASCII karşılığı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\</a:t>
                      </a:r>
                      <a:r>
                        <a:rPr lang="tr-TR" sz="1600" dirty="0" err="1" smtClean="0"/>
                        <a:t>xddd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smtClean="0"/>
                        <a:t>16 tabanındaki sayının ASCII karşılığı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\0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NULL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153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Çıkış Komutları (Örnek 1)</a:t>
            </a:r>
            <a:br>
              <a:rPr lang="tr-TR" b="1" dirty="0" smtClean="0"/>
            </a:br>
            <a:r>
              <a:rPr lang="tr-TR" b="1" dirty="0" err="1" smtClean="0">
                <a:solidFill>
                  <a:srgbClr val="FF0000"/>
                </a:solidFill>
              </a:rPr>
              <a:t>cout</a:t>
            </a:r>
            <a:endParaRPr lang="tr-TR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1196752"/>
            <a:ext cx="4608512" cy="186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8724" y="3501008"/>
            <a:ext cx="492638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4764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Giriş – Çıkış Komutu (Örnek 3)</a:t>
            </a:r>
            <a:br>
              <a:rPr lang="tr-TR" b="1" dirty="0" smtClean="0"/>
            </a:br>
            <a:r>
              <a:rPr lang="tr-TR" b="1" dirty="0" smtClean="0">
                <a:solidFill>
                  <a:srgbClr val="FF0000"/>
                </a:solidFill>
              </a:rPr>
              <a:t>cin</a:t>
            </a:r>
            <a:r>
              <a:rPr lang="tr-TR" b="1" dirty="0" smtClean="0"/>
              <a:t> ve </a:t>
            </a:r>
            <a:r>
              <a:rPr lang="tr-TR" b="1" dirty="0" err="1" smtClean="0">
                <a:solidFill>
                  <a:srgbClr val="FF0000"/>
                </a:solidFill>
              </a:rPr>
              <a:t>cout</a:t>
            </a:r>
            <a:endParaRPr lang="tr-TR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11" y="1299468"/>
            <a:ext cx="8424938" cy="320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077072"/>
            <a:ext cx="5112568" cy="21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9016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Kapsam Çözümleyici Operatör </a:t>
            </a:r>
            <a:r>
              <a:rPr lang="tr-TR" b="1" dirty="0" smtClean="0">
                <a:solidFill>
                  <a:srgbClr val="FF0000"/>
                </a:solidFill>
              </a:rPr>
              <a:t>::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3600400" cy="256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365104"/>
            <a:ext cx="375650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340768"/>
            <a:ext cx="3312368" cy="247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9579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219200" y="3716338"/>
            <a:ext cx="6858000" cy="990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4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2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2400" b="1" dirty="0" smtClean="0">
                <a:solidFill>
                  <a:schemeClr val="accent1">
                    <a:lumMod val="50000"/>
                  </a:schemeClr>
                </a:solidFill>
              </a:rPr>
              <a:t>Koşul/Karar Komutları</a:t>
            </a:r>
            <a:endParaRPr lang="tr-T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tr-TR" dirty="0" smtClean="0"/>
          </a:p>
          <a:p>
            <a:pPr algn="l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tr-TR" sz="900" dirty="0" smtClean="0"/>
          </a:p>
          <a:p>
            <a:pPr algn="l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tr-TR" sz="900" dirty="0" smtClean="0"/>
          </a:p>
          <a:p>
            <a:pPr algn="l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tr-TR" sz="1400" dirty="0" smtClean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1116013" y="6092825"/>
            <a:ext cx="705643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tr-TR" sz="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Sunuda yer alan görseller http://www.</a:t>
            </a:r>
            <a:r>
              <a:rPr lang="tr-TR" sz="800" dirty="0" err="1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cagataycebi</a:t>
            </a:r>
            <a:r>
              <a:rPr lang="tr-TR" sz="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.com/ adresinden alınmıştır.</a:t>
            </a:r>
          </a:p>
        </p:txBody>
      </p:sp>
    </p:spTree>
    <p:extLst>
      <p:ext uri="{BB962C8B-B14F-4D97-AF65-F5344CB8AC3E}">
        <p14:creationId xmlns:p14="http://schemas.microsoft.com/office/powerpoint/2010/main" val="1681223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>
                    <a:lumMod val="50000"/>
                  </a:schemeClr>
                </a:solidFill>
              </a:rPr>
              <a:t>Koşul/Karar Komutları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36</a:t>
            </a:fld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Karar yapıları(</a:t>
            </a:r>
            <a:r>
              <a:rPr lang="tr-TR" b="1" i="1" dirty="0" err="1"/>
              <a:t>if</a:t>
            </a:r>
            <a:r>
              <a:rPr lang="tr-TR" b="1" i="1" dirty="0"/>
              <a:t> – else </a:t>
            </a:r>
            <a:r>
              <a:rPr lang="tr-TR" b="1" i="1" dirty="0" err="1"/>
              <a:t>if</a:t>
            </a:r>
            <a:r>
              <a:rPr lang="tr-TR" b="1" i="1" dirty="0"/>
              <a:t> – else</a:t>
            </a:r>
            <a:r>
              <a:rPr lang="tr-TR" dirty="0"/>
              <a:t>) birden fazla olasılığın olduğu ve her bir olasılık için farklı işlemler yapılması gerektiği durumlarda kullanılan </a:t>
            </a:r>
            <a:r>
              <a:rPr lang="tr-TR" dirty="0" smtClean="0"/>
              <a:t>yapılardır.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1192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Koşul/Karar Komutları</a:t>
            </a:r>
            <a:b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b="1" dirty="0" err="1" smtClean="0">
                <a:solidFill>
                  <a:srgbClr val="FF0000"/>
                </a:solidFill>
              </a:rPr>
              <a:t>if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11267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endParaRPr lang="tr-TR" altLang="tr-TR" b="1" smtClean="0">
              <a:solidFill>
                <a:srgbClr val="FF0000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b="1" smtClean="0">
                <a:solidFill>
                  <a:srgbClr val="FF0000"/>
                </a:solidFill>
              </a:rPr>
              <a:t>if (</a:t>
            </a:r>
            <a:r>
              <a:rPr lang="tr-TR" altLang="tr-TR" i="1" smtClean="0"/>
              <a:t>koşul</a:t>
            </a:r>
            <a:r>
              <a:rPr lang="tr-TR" altLang="tr-TR" smtClean="0"/>
              <a:t> </a:t>
            </a:r>
            <a:r>
              <a:rPr lang="tr-TR" altLang="tr-TR" b="1" smtClean="0">
                <a:solidFill>
                  <a:srgbClr val="FF0000"/>
                </a:solidFill>
              </a:rPr>
              <a:t>) {</a:t>
            </a:r>
            <a:r>
              <a:rPr lang="tr-TR" altLang="tr-TR" smtClean="0"/>
              <a:t> </a:t>
            </a:r>
          </a:p>
          <a:p>
            <a:pPr eaLnBrk="1" hangingPunct="1"/>
            <a:endParaRPr lang="tr-TR" altLang="tr-TR" i="1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i="1" smtClean="0"/>
              <a:t>komut(lar)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smtClean="0"/>
              <a:t>…………………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smtClean="0"/>
              <a:t>…………………</a:t>
            </a:r>
          </a:p>
          <a:p>
            <a:pPr eaLnBrk="1" hangingPunct="1"/>
            <a:endParaRPr lang="tr-TR" altLang="tr-TR" smtClean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b="1" smtClean="0">
                <a:solidFill>
                  <a:srgbClr val="FF0000"/>
                </a:solidFill>
              </a:rPr>
              <a:t>}</a:t>
            </a:r>
            <a:r>
              <a:rPr lang="tr-TR" altLang="tr-TR" smtClean="0"/>
              <a:t> 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222375"/>
            <a:ext cx="31273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570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Koşul/Karar Komutları</a:t>
            </a:r>
            <a:b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b="1" dirty="0" err="1" smtClean="0">
                <a:solidFill>
                  <a:srgbClr val="FF0000"/>
                </a:solidFill>
              </a:rPr>
              <a:t>if</a:t>
            </a:r>
            <a:r>
              <a:rPr lang="tr-TR" b="1" dirty="0" smtClean="0">
                <a:solidFill>
                  <a:srgbClr val="FF0000"/>
                </a:solidFill>
              </a:rPr>
              <a:t>-else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tr-TR" b="1" dirty="0" err="1" smtClean="0">
                <a:solidFill>
                  <a:srgbClr val="FF0000"/>
                </a:solidFill>
              </a:rPr>
              <a:t>if</a:t>
            </a:r>
            <a:r>
              <a:rPr lang="tr-TR" b="1" dirty="0" smtClean="0">
                <a:solidFill>
                  <a:srgbClr val="FF0000"/>
                </a:solidFill>
              </a:rPr>
              <a:t>( </a:t>
            </a:r>
            <a:r>
              <a:rPr lang="tr-TR" i="1" dirty="0" smtClean="0"/>
              <a:t>koşul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) {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tr-TR" dirty="0" smtClean="0"/>
              <a:t> </a:t>
            </a:r>
            <a:r>
              <a:rPr lang="tr-TR" i="1" dirty="0" smtClean="0"/>
              <a:t>komut(</a:t>
            </a:r>
            <a:r>
              <a:rPr lang="tr-TR" i="1" dirty="0" err="1" smtClean="0"/>
              <a:t>lar</a:t>
            </a:r>
            <a:r>
              <a:rPr lang="tr-TR" i="1" dirty="0" smtClean="0"/>
              <a:t>)</a:t>
            </a:r>
            <a:r>
              <a:rPr lang="tr-TR" dirty="0" smtClean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tr-TR" dirty="0" smtClean="0"/>
              <a:t>…………………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tr-TR" dirty="0" smtClean="0"/>
              <a:t>…………………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tr-TR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tr-TR" b="1" dirty="0" smtClean="0">
                <a:solidFill>
                  <a:srgbClr val="FF0000"/>
                </a:solidFill>
              </a:rPr>
              <a:t>}</a:t>
            </a:r>
            <a:r>
              <a:rPr lang="tr-TR" dirty="0" smtClean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tr-TR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tr-TR" b="1" dirty="0" smtClean="0">
                <a:solidFill>
                  <a:srgbClr val="FF0000"/>
                </a:solidFill>
              </a:rPr>
              <a:t>else {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tr-TR" i="1" dirty="0" smtClean="0"/>
              <a:t>komut(</a:t>
            </a:r>
            <a:r>
              <a:rPr lang="tr-TR" i="1" dirty="0" err="1" smtClean="0"/>
              <a:t>lar</a:t>
            </a:r>
            <a:r>
              <a:rPr lang="tr-TR" i="1" dirty="0" smtClean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tr-TR" dirty="0" smtClean="0"/>
              <a:t>…………………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tr-TR" dirty="0" smtClean="0"/>
              <a:t>…………………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tr-TR" i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tr-TR" b="1" dirty="0" smtClean="0">
                <a:solidFill>
                  <a:srgbClr val="FF0000"/>
                </a:solidFill>
              </a:rPr>
              <a:t> } 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438275"/>
            <a:ext cx="3122613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296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Koşul/Karar Komutları</a:t>
            </a:r>
            <a:b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b="1" dirty="0" smtClean="0">
                <a:solidFill>
                  <a:srgbClr val="FF0000"/>
                </a:solidFill>
              </a:rPr>
              <a:t>?</a:t>
            </a:r>
            <a:endParaRPr lang="tr-TR" dirty="0"/>
          </a:p>
        </p:txBody>
      </p:sp>
      <p:sp>
        <p:nvSpPr>
          <p:cNvPr id="13315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i="1" smtClean="0"/>
              <a:t> Koşul </a:t>
            </a:r>
            <a:r>
              <a:rPr lang="tr-TR" altLang="tr-TR" b="1" smtClean="0">
                <a:solidFill>
                  <a:srgbClr val="FF0000"/>
                </a:solidFill>
              </a:rPr>
              <a:t>?</a:t>
            </a:r>
            <a:r>
              <a:rPr lang="tr-TR" altLang="tr-TR" smtClean="0"/>
              <a:t> if_komut(lar) </a:t>
            </a:r>
            <a:r>
              <a:rPr lang="tr-TR" altLang="tr-TR" b="1" smtClean="0">
                <a:solidFill>
                  <a:srgbClr val="FF0000"/>
                </a:solidFill>
              </a:rPr>
              <a:t>:</a:t>
            </a:r>
            <a:r>
              <a:rPr lang="tr-TR" altLang="tr-TR" smtClean="0"/>
              <a:t> else_komutlar</a:t>
            </a:r>
            <a:r>
              <a:rPr lang="tr-TR" altLang="tr-TR" smtClean="0">
                <a:solidFill>
                  <a:srgbClr val="FF0000"/>
                </a:solidFill>
              </a:rPr>
              <a:t>;</a:t>
            </a:r>
            <a:r>
              <a:rPr lang="tr-TR" altLang="tr-TR" smtClean="0"/>
              <a:t> 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773238"/>
            <a:ext cx="40259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Dilin Yapısı</a:t>
            </a:r>
            <a:endParaRPr lang="tr-TR" b="1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Programın başındaki </a:t>
            </a:r>
            <a:r>
              <a:rPr lang="tr-TR" dirty="0" smtClean="0">
                <a:solidFill>
                  <a:srgbClr val="FF0000"/>
                </a:solidFill>
              </a:rPr>
              <a:t>#</a:t>
            </a:r>
            <a:r>
              <a:rPr lang="tr-TR" dirty="0" err="1" smtClean="0">
                <a:solidFill>
                  <a:srgbClr val="FF0000"/>
                </a:solidFill>
              </a:rPr>
              <a:t>include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ifadesi, kütüphane şeklinde tanımlanmış sınıfları ve fonksiyonları, kendi programımızda kullanabilmemizi sağlar.  (</a:t>
            </a:r>
            <a:r>
              <a:rPr lang="tr-TR" dirty="0" err="1" smtClean="0">
                <a:solidFill>
                  <a:srgbClr val="FF0000"/>
                </a:solidFill>
              </a:rPr>
              <a:t>Reusability</a:t>
            </a:r>
            <a:r>
              <a:rPr lang="tr-TR" dirty="0" smtClean="0"/>
              <a:t>)</a:t>
            </a:r>
          </a:p>
          <a:p>
            <a:r>
              <a:rPr lang="tr-TR" dirty="0" smtClean="0"/>
              <a:t>Standard C++ komutlarının kullanılabilmesi için ise programın başına </a:t>
            </a:r>
          </a:p>
          <a:p>
            <a:pPr lvl="2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using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namespace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std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tr-TR" dirty="0" smtClean="0"/>
              <a:t>   yazıyoruz. </a:t>
            </a:r>
          </a:p>
          <a:p>
            <a:r>
              <a:rPr lang="tr-TR" dirty="0" smtClean="0"/>
              <a:t>Programın çalışmaya başlaması </a:t>
            </a:r>
            <a:r>
              <a:rPr lang="tr-TR" dirty="0" err="1" smtClean="0">
                <a:solidFill>
                  <a:srgbClr val="FF0000"/>
                </a:solidFill>
              </a:rPr>
              <a:t>main</a:t>
            </a:r>
            <a:r>
              <a:rPr lang="tr-TR" dirty="0" smtClean="0">
                <a:solidFill>
                  <a:srgbClr val="FF0000"/>
                </a:solidFill>
              </a:rPr>
              <a:t>() </a:t>
            </a:r>
            <a:r>
              <a:rPr lang="tr-TR" dirty="0" smtClean="0"/>
              <a:t>fonksiyonu ile olur. Bu yüzden geliştireceğimiz uygulamalarda mutlaka </a:t>
            </a:r>
            <a:r>
              <a:rPr lang="tr-TR" dirty="0" err="1" smtClean="0">
                <a:solidFill>
                  <a:srgbClr val="FF0000"/>
                </a:solidFill>
              </a:rPr>
              <a:t>main</a:t>
            </a:r>
            <a:r>
              <a:rPr lang="tr-TR" dirty="0" smtClean="0"/>
              <a:t> fonksiyonu olmalıdır.</a:t>
            </a:r>
          </a:p>
          <a:p>
            <a:r>
              <a:rPr lang="tr-TR" dirty="0" err="1" smtClean="0">
                <a:solidFill>
                  <a:srgbClr val="FF0000"/>
                </a:solidFill>
              </a:rPr>
              <a:t>main</a:t>
            </a:r>
            <a:r>
              <a:rPr lang="tr-TR" dirty="0" smtClean="0"/>
              <a:t> fonksiyonu geriye “</a:t>
            </a:r>
            <a:r>
              <a:rPr lang="tr-TR" dirty="0" err="1" smtClean="0">
                <a:solidFill>
                  <a:srgbClr val="FF0000"/>
                </a:solidFill>
              </a:rPr>
              <a:t>return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0;</a:t>
            </a:r>
            <a:r>
              <a:rPr lang="tr-TR" dirty="0" smtClean="0"/>
              <a:t>” şeklinde değer </a:t>
            </a:r>
            <a:r>
              <a:rPr lang="tr-TR" dirty="0" err="1" smtClean="0"/>
              <a:t>dönderir</a:t>
            </a:r>
            <a:r>
              <a:rPr lang="tr-TR" dirty="0" smtClean="0"/>
              <a:t>. </a:t>
            </a:r>
            <a:r>
              <a:rPr lang="tr-TR" dirty="0" smtClean="0">
                <a:solidFill>
                  <a:srgbClr val="FF0000"/>
                </a:solidFill>
              </a:rPr>
              <a:t>0</a:t>
            </a:r>
            <a:r>
              <a:rPr lang="tr-TR" dirty="0" smtClean="0"/>
              <a:t> hatanın olmadığı anlamını taşır. </a:t>
            </a:r>
          </a:p>
        </p:txBody>
      </p:sp>
    </p:spTree>
    <p:extLst>
      <p:ext uri="{BB962C8B-B14F-4D97-AF65-F5344CB8AC3E}">
        <p14:creationId xmlns:p14="http://schemas.microsoft.com/office/powerpoint/2010/main" val="31934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Koşul/Karar</a:t>
            </a:r>
            <a:r>
              <a:rPr lang="tr-TR" b="1" dirty="0" smtClean="0"/>
              <a:t> Komutu (Örnek 1)</a:t>
            </a:r>
            <a:br>
              <a:rPr lang="tr-TR" b="1" dirty="0" smtClean="0"/>
            </a:br>
            <a:r>
              <a:rPr lang="tr-TR" b="1" dirty="0" smtClean="0">
                <a:solidFill>
                  <a:srgbClr val="FF0000"/>
                </a:solidFill>
              </a:rPr>
              <a:t>?</a:t>
            </a:r>
            <a:endParaRPr lang="tr-TR" dirty="0"/>
          </a:p>
        </p:txBody>
      </p:sp>
      <p:sp>
        <p:nvSpPr>
          <p:cNvPr id="14339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631031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4149725"/>
            <a:ext cx="5103813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549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Koşul/Karar Komutları</a:t>
            </a:r>
            <a:b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b="1" dirty="0" err="1" smtClean="0">
                <a:solidFill>
                  <a:srgbClr val="FF0000"/>
                </a:solidFill>
              </a:rPr>
              <a:t>if</a:t>
            </a:r>
            <a:r>
              <a:rPr lang="tr-TR" b="1" dirty="0" smtClean="0">
                <a:solidFill>
                  <a:srgbClr val="FF0000"/>
                </a:solidFill>
              </a:rPr>
              <a:t>-else </a:t>
            </a:r>
            <a:r>
              <a:rPr lang="tr-TR" b="1" dirty="0" err="1" smtClean="0">
                <a:solidFill>
                  <a:srgbClr val="FF0000"/>
                </a:solidFill>
              </a:rPr>
              <a:t>if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tr-TR" b="1" dirty="0" err="1" smtClean="0">
                <a:solidFill>
                  <a:srgbClr val="FF0000"/>
                </a:solidFill>
              </a:rPr>
              <a:t>if</a:t>
            </a:r>
            <a:r>
              <a:rPr lang="tr-TR" b="1" dirty="0" smtClean="0">
                <a:solidFill>
                  <a:srgbClr val="FF0000"/>
                </a:solidFill>
              </a:rPr>
              <a:t>( </a:t>
            </a:r>
            <a:r>
              <a:rPr lang="tr-TR" i="1" dirty="0" smtClean="0"/>
              <a:t>koşul 1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) {</a:t>
            </a:r>
            <a:r>
              <a:rPr lang="tr-TR" dirty="0" smtClean="0"/>
              <a:t>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tr-TR" i="1" dirty="0" smtClean="0"/>
              <a:t>komut(</a:t>
            </a:r>
            <a:r>
              <a:rPr lang="tr-TR" i="1" dirty="0" err="1" smtClean="0"/>
              <a:t>lar</a:t>
            </a:r>
            <a:r>
              <a:rPr lang="tr-TR" i="1" dirty="0" smtClean="0"/>
              <a:t>) 1</a:t>
            </a:r>
            <a:r>
              <a:rPr lang="tr-TR" dirty="0" smtClean="0"/>
              <a:t>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tr-TR" b="1" dirty="0" smtClean="0">
                <a:solidFill>
                  <a:srgbClr val="FF0000"/>
                </a:solidFill>
              </a:rPr>
              <a:t>} else </a:t>
            </a:r>
            <a:r>
              <a:rPr lang="tr-TR" b="1" dirty="0" err="1" smtClean="0">
                <a:solidFill>
                  <a:srgbClr val="FF0000"/>
                </a:solidFill>
              </a:rPr>
              <a:t>if</a:t>
            </a:r>
            <a:r>
              <a:rPr lang="tr-TR" b="1" dirty="0" smtClean="0">
                <a:solidFill>
                  <a:srgbClr val="FF0000"/>
                </a:solidFill>
              </a:rPr>
              <a:t>( </a:t>
            </a:r>
            <a:r>
              <a:rPr lang="tr-TR" i="1" dirty="0" smtClean="0"/>
              <a:t>koşul 2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r>
              <a:rPr lang="tr-TR" dirty="0" smtClean="0"/>
              <a:t>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tr-TR" b="1" dirty="0" smtClean="0">
                <a:solidFill>
                  <a:srgbClr val="FF0000"/>
                </a:solidFill>
              </a:rPr>
              <a:t>{</a:t>
            </a:r>
            <a:r>
              <a:rPr lang="tr-TR" dirty="0" smtClean="0"/>
              <a:t> </a:t>
            </a:r>
            <a:r>
              <a:rPr lang="tr-TR" i="1" dirty="0" smtClean="0"/>
              <a:t>komut(</a:t>
            </a:r>
            <a:r>
              <a:rPr lang="tr-TR" i="1" dirty="0" err="1" smtClean="0"/>
              <a:t>lar</a:t>
            </a:r>
            <a:r>
              <a:rPr lang="tr-TR" i="1" dirty="0" smtClean="0"/>
              <a:t>) 2</a:t>
            </a:r>
            <a:r>
              <a:rPr lang="tr-TR" dirty="0" smtClean="0"/>
              <a:t>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tr-TR" b="1" dirty="0" smtClean="0">
                <a:solidFill>
                  <a:srgbClr val="FF0000"/>
                </a:solidFill>
              </a:rPr>
              <a:t>}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tr-TR" dirty="0" smtClean="0"/>
              <a:t>. . .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tr-TR" b="1" dirty="0" smtClean="0">
                <a:solidFill>
                  <a:srgbClr val="FF0000"/>
                </a:solidFill>
              </a:rPr>
              <a:t>else </a:t>
            </a:r>
            <a:r>
              <a:rPr lang="tr-TR" b="1" dirty="0" err="1" smtClean="0">
                <a:solidFill>
                  <a:srgbClr val="FF0000"/>
                </a:solidFill>
              </a:rPr>
              <a:t>if</a:t>
            </a:r>
            <a:r>
              <a:rPr lang="tr-TR" b="1" dirty="0" smtClean="0">
                <a:solidFill>
                  <a:srgbClr val="FF0000"/>
                </a:solidFill>
              </a:rPr>
              <a:t>( </a:t>
            </a:r>
            <a:r>
              <a:rPr lang="tr-TR" i="1" dirty="0" smtClean="0"/>
              <a:t>koşul n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) {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tr-TR" dirty="0" smtClean="0"/>
              <a:t> </a:t>
            </a:r>
            <a:r>
              <a:rPr lang="tr-TR" i="1" dirty="0" smtClean="0"/>
              <a:t>komut(</a:t>
            </a:r>
            <a:r>
              <a:rPr lang="tr-TR" i="1" dirty="0" err="1" smtClean="0"/>
              <a:t>lar</a:t>
            </a:r>
            <a:r>
              <a:rPr lang="tr-TR" i="1" dirty="0" smtClean="0"/>
              <a:t>) n</a:t>
            </a:r>
            <a:r>
              <a:rPr lang="tr-TR" dirty="0" smtClean="0"/>
              <a:t>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tr-TR" b="1" dirty="0" smtClean="0">
                <a:solidFill>
                  <a:srgbClr val="FF0000"/>
                </a:solidFill>
              </a:rPr>
              <a:t>}</a:t>
            </a:r>
            <a:r>
              <a:rPr lang="tr-TR" dirty="0" smtClean="0"/>
              <a:t>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tr-TR" b="1" dirty="0" smtClean="0">
                <a:solidFill>
                  <a:srgbClr val="FF0000"/>
                </a:solidFill>
              </a:rPr>
              <a:t>else { </a:t>
            </a:r>
            <a:r>
              <a:rPr lang="tr-TR" i="1" dirty="0" smtClean="0"/>
              <a:t>komut(</a:t>
            </a:r>
            <a:r>
              <a:rPr lang="tr-TR" i="1" dirty="0" err="1" smtClean="0"/>
              <a:t>lar</a:t>
            </a:r>
            <a:r>
              <a:rPr lang="tr-TR" i="1" dirty="0" smtClean="0"/>
              <a:t>) n</a:t>
            </a:r>
            <a:r>
              <a:rPr lang="tr-TR" dirty="0" smtClean="0"/>
              <a:t>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tr-TR" b="1" dirty="0" smtClean="0">
                <a:solidFill>
                  <a:srgbClr val="FF0000"/>
                </a:solidFill>
              </a:rPr>
              <a:t>} 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92213"/>
            <a:ext cx="2881313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567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b="1" smtClean="0"/>
              <a:t>Koşul/Karar Komutu (Örnek 2)</a:t>
            </a:r>
            <a:br>
              <a:rPr lang="tr-TR" altLang="tr-TR" b="1" smtClean="0"/>
            </a:br>
            <a:r>
              <a:rPr lang="tr-TR" altLang="tr-TR" b="1" smtClean="0">
                <a:solidFill>
                  <a:srgbClr val="FF0000"/>
                </a:solidFill>
              </a:rPr>
              <a:t>if</a:t>
            </a:r>
            <a:r>
              <a:rPr lang="tr-TR" altLang="tr-TR" b="1" smtClean="0"/>
              <a:t> ve </a:t>
            </a:r>
            <a:r>
              <a:rPr lang="tr-TR" altLang="tr-TR" b="1" smtClean="0">
                <a:solidFill>
                  <a:srgbClr val="FF0000"/>
                </a:solidFill>
              </a:rPr>
              <a:t>else if</a:t>
            </a:r>
            <a:endParaRPr lang="tr-TR" altLang="tr-TR" smtClean="0"/>
          </a:p>
        </p:txBody>
      </p:sp>
      <p:sp>
        <p:nvSpPr>
          <p:cNvPr id="16387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5356225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21163"/>
            <a:ext cx="4017963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40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Koşul/Karar Komutları</a:t>
            </a:r>
            <a:b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b="1" dirty="0" smtClean="0">
                <a:solidFill>
                  <a:srgbClr val="FF0000"/>
                </a:solidFill>
              </a:rPr>
              <a:t>iç içe </a:t>
            </a:r>
            <a:r>
              <a:rPr lang="tr-TR" b="1" dirty="0" err="1">
                <a:solidFill>
                  <a:srgbClr val="FF0000"/>
                </a:solidFill>
              </a:rPr>
              <a:t>if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682752" cy="49377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windows.h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setlocale</a:t>
            </a:r>
            <a:r>
              <a:rPr lang="en-US" dirty="0"/>
              <a:t>(</a:t>
            </a:r>
            <a:r>
              <a:rPr lang="en-US" dirty="0" err="1"/>
              <a:t>LC_ALL,"Turkish</a:t>
            </a:r>
            <a:r>
              <a:rPr lang="en-US" dirty="0"/>
              <a:t>"); </a:t>
            </a:r>
            <a:r>
              <a:rPr lang="tr-TR" dirty="0" smtClean="0"/>
              <a:t>	</a:t>
            </a:r>
            <a:r>
              <a:rPr lang="en-US" dirty="0" smtClean="0"/>
              <a:t>//</a:t>
            </a:r>
            <a:r>
              <a:rPr lang="en-US" dirty="0" err="1"/>
              <a:t>Türkçe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a,b,c</a:t>
            </a:r>
            <a:r>
              <a:rPr lang="en-US" dirty="0"/>
              <a:t>;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 smtClean="0"/>
              <a:t>//</a:t>
            </a:r>
            <a:r>
              <a:rPr lang="en-US" dirty="0" err="1"/>
              <a:t>sayılar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değişkenlere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enKucukSayi</a:t>
            </a:r>
            <a:r>
              <a:rPr lang="en-US" dirty="0" smtClean="0"/>
              <a:t>;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 smtClean="0"/>
              <a:t> </a:t>
            </a:r>
            <a:r>
              <a:rPr lang="en-US" dirty="0"/>
              <a:t>//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küçüğü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tutalım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&lt;&lt;"</a:t>
            </a:r>
            <a:r>
              <a:rPr lang="en-US" dirty="0" err="1"/>
              <a:t>sayıları</a:t>
            </a:r>
            <a:r>
              <a:rPr lang="en-US" dirty="0"/>
              <a:t>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/>
              <a:t>girimiz</a:t>
            </a:r>
            <a:r>
              <a:rPr lang="en-US" dirty="0"/>
              <a:t>:";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 &gt;&gt; a;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 &gt;&gt; b;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 &gt;&gt; 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5220072" y="170292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(a &lt; b) {</a:t>
            </a:r>
          </a:p>
          <a:p>
            <a:r>
              <a:rPr lang="en-US" dirty="0"/>
              <a:t>            if (a &lt; c) {</a:t>
            </a:r>
          </a:p>
          <a:p>
            <a:r>
              <a:rPr lang="en-US" dirty="0"/>
              <a:t>                </a:t>
            </a:r>
            <a:r>
              <a:rPr lang="en-US" dirty="0" err="1"/>
              <a:t>enKucukSayi</a:t>
            </a:r>
            <a:r>
              <a:rPr lang="en-US" dirty="0"/>
              <a:t>=a;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</a:t>
            </a:r>
            <a:r>
              <a:rPr lang="en-US" dirty="0" err="1"/>
              <a:t>enKucukSayi</a:t>
            </a:r>
            <a:r>
              <a:rPr lang="en-US" dirty="0"/>
              <a:t>=c;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} else if (b &lt; c) {</a:t>
            </a:r>
          </a:p>
          <a:p>
            <a:r>
              <a:rPr lang="en-US" dirty="0"/>
              <a:t>            </a:t>
            </a:r>
            <a:r>
              <a:rPr lang="en-US" dirty="0" err="1"/>
              <a:t>enKucukSayi</a:t>
            </a:r>
            <a:r>
              <a:rPr lang="en-US" dirty="0"/>
              <a:t>=b;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        </a:t>
            </a:r>
            <a:r>
              <a:rPr lang="en-US" dirty="0" err="1"/>
              <a:t>enKucukSayi</a:t>
            </a:r>
            <a:r>
              <a:rPr lang="en-US" dirty="0"/>
              <a:t>=c;</a:t>
            </a:r>
          </a:p>
          <a:p>
            <a:r>
              <a:rPr lang="en-US" dirty="0"/>
              <a:t>        }</a:t>
            </a:r>
          </a:p>
          <a:p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"&lt;&lt;</a:t>
            </a:r>
            <a:r>
              <a:rPr lang="en-US" dirty="0" err="1"/>
              <a:t>enKucukSayi</a:t>
            </a:r>
            <a:r>
              <a:rPr lang="en-US" dirty="0"/>
              <a:t>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Serbest Form 12"/>
          <p:cNvSpPr/>
          <p:nvPr/>
        </p:nvSpPr>
        <p:spPr>
          <a:xfrm>
            <a:off x="1619672" y="1847189"/>
            <a:ext cx="3606847" cy="3826050"/>
          </a:xfrm>
          <a:custGeom>
            <a:avLst/>
            <a:gdLst>
              <a:gd name="connsiteX0" fmla="*/ 0 w 3493971"/>
              <a:gd name="connsiteY0" fmla="*/ 4197476 h 4197476"/>
              <a:gd name="connsiteX1" fmla="*/ 2772076 w 3493971"/>
              <a:gd name="connsiteY1" fmla="*/ 3080946 h 4197476"/>
              <a:gd name="connsiteX2" fmla="*/ 2916455 w 3493971"/>
              <a:gd name="connsiteY2" fmla="*/ 347371 h 4197476"/>
              <a:gd name="connsiteX3" fmla="*/ 3493971 w 3493971"/>
              <a:gd name="connsiteY3" fmla="*/ 29737 h 419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3971" h="4197476">
                <a:moveTo>
                  <a:pt x="0" y="4197476"/>
                </a:moveTo>
                <a:cubicBezTo>
                  <a:pt x="1143000" y="3960053"/>
                  <a:pt x="2286000" y="3722630"/>
                  <a:pt x="2772076" y="3080946"/>
                </a:cubicBezTo>
                <a:cubicBezTo>
                  <a:pt x="3258152" y="2439262"/>
                  <a:pt x="2796139" y="855906"/>
                  <a:pt x="2916455" y="347371"/>
                </a:cubicBezTo>
                <a:cubicBezTo>
                  <a:pt x="3036771" y="-161164"/>
                  <a:pt x="3372051" y="42571"/>
                  <a:pt x="3493971" y="29737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0413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Koşul/Karar Komutları </a:t>
            </a:r>
            <a:b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b="1" dirty="0" err="1" smtClean="0">
                <a:solidFill>
                  <a:srgbClr val="FF0000"/>
                </a:solidFill>
              </a:rPr>
              <a:t>swicth</a:t>
            </a:r>
            <a:r>
              <a:rPr lang="tr-TR" b="1" dirty="0" smtClean="0">
                <a:solidFill>
                  <a:srgbClr val="FF0000"/>
                </a:solidFill>
              </a:rPr>
              <a:t> - </a:t>
            </a:r>
            <a:r>
              <a:rPr lang="tr-TR" b="1" dirty="0" err="1" smtClean="0">
                <a:solidFill>
                  <a:srgbClr val="FF0000"/>
                </a:solidFill>
              </a:rPr>
              <a:t>case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7411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b="1" smtClean="0">
                <a:solidFill>
                  <a:srgbClr val="FF0000"/>
                </a:solidFill>
              </a:rPr>
              <a:t>switch( </a:t>
            </a:r>
            <a:r>
              <a:rPr lang="tr-TR" altLang="tr-TR" i="1" smtClean="0"/>
              <a:t>degisken</a:t>
            </a:r>
            <a:r>
              <a:rPr lang="tr-TR" altLang="tr-TR" smtClean="0"/>
              <a:t> </a:t>
            </a:r>
            <a:r>
              <a:rPr lang="tr-TR" altLang="tr-TR" b="1" smtClean="0">
                <a:solidFill>
                  <a:srgbClr val="FF0000"/>
                </a:solidFill>
              </a:rPr>
              <a:t>)</a:t>
            </a:r>
            <a:r>
              <a:rPr lang="tr-TR" altLang="tr-TR" smtClean="0"/>
              <a:t>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b="1" smtClean="0">
                <a:solidFill>
                  <a:srgbClr val="FF0000"/>
                </a:solidFill>
              </a:rPr>
              <a:t>{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b="1" smtClean="0">
                <a:solidFill>
                  <a:srgbClr val="FF0000"/>
                </a:solidFill>
              </a:rPr>
              <a:t>case </a:t>
            </a:r>
            <a:r>
              <a:rPr lang="tr-TR" altLang="tr-TR" i="1" smtClean="0"/>
              <a:t>sabit1</a:t>
            </a:r>
            <a:r>
              <a:rPr lang="tr-TR" altLang="tr-TR" b="1" smtClean="0">
                <a:solidFill>
                  <a:srgbClr val="FF0000"/>
                </a:solidFill>
              </a:rPr>
              <a:t>: </a:t>
            </a:r>
            <a:r>
              <a:rPr lang="tr-TR" altLang="tr-TR" smtClean="0"/>
              <a:t>komut(lar)</a:t>
            </a:r>
            <a:r>
              <a:rPr lang="tr-TR" altLang="tr-TR" b="1" smtClean="0">
                <a:solidFill>
                  <a:srgbClr val="FF0000"/>
                </a:solidFill>
              </a:rPr>
              <a:t>;</a:t>
            </a:r>
            <a:r>
              <a:rPr lang="tr-TR" altLang="tr-TR" smtClean="0"/>
              <a:t> break</a:t>
            </a:r>
            <a:r>
              <a:rPr lang="tr-TR" altLang="tr-TR" b="1" smtClean="0">
                <a:solidFill>
                  <a:srgbClr val="FF0000"/>
                </a:solidFill>
              </a:rPr>
              <a:t>;</a:t>
            </a:r>
            <a:r>
              <a:rPr lang="tr-TR" altLang="tr-TR" smtClean="0"/>
              <a:t>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b="1" smtClean="0">
                <a:solidFill>
                  <a:srgbClr val="FF0000"/>
                </a:solidFill>
              </a:rPr>
              <a:t>case </a:t>
            </a:r>
            <a:r>
              <a:rPr lang="tr-TR" altLang="tr-TR" i="1" smtClean="0"/>
              <a:t>sabit2</a:t>
            </a:r>
            <a:r>
              <a:rPr lang="tr-TR" altLang="tr-TR" b="1" smtClean="0">
                <a:solidFill>
                  <a:srgbClr val="FF0000"/>
                </a:solidFill>
              </a:rPr>
              <a:t>: </a:t>
            </a:r>
            <a:r>
              <a:rPr lang="tr-TR" altLang="tr-TR" smtClean="0"/>
              <a:t>komut(lar)</a:t>
            </a:r>
            <a:r>
              <a:rPr lang="tr-TR" altLang="tr-TR" b="1" smtClean="0">
                <a:solidFill>
                  <a:srgbClr val="FF0000"/>
                </a:solidFill>
              </a:rPr>
              <a:t>;</a:t>
            </a:r>
            <a:r>
              <a:rPr lang="tr-TR" altLang="tr-TR" smtClean="0"/>
              <a:t>break</a:t>
            </a:r>
            <a:r>
              <a:rPr lang="tr-TR" altLang="tr-TR" b="1" smtClean="0">
                <a:solidFill>
                  <a:srgbClr val="FF0000"/>
                </a:solidFill>
              </a:rPr>
              <a:t>;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smtClean="0"/>
              <a:t>. . .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b="1" smtClean="0">
                <a:solidFill>
                  <a:srgbClr val="FF0000"/>
                </a:solidFill>
              </a:rPr>
              <a:t>case </a:t>
            </a:r>
            <a:r>
              <a:rPr lang="tr-TR" altLang="tr-TR" i="1" smtClean="0"/>
              <a:t>sabitN</a:t>
            </a:r>
            <a:r>
              <a:rPr lang="tr-TR" altLang="tr-TR" b="1" smtClean="0">
                <a:solidFill>
                  <a:srgbClr val="FF0000"/>
                </a:solidFill>
              </a:rPr>
              <a:t>:</a:t>
            </a:r>
            <a:r>
              <a:rPr lang="tr-TR" altLang="tr-TR" smtClean="0"/>
              <a:t> komut(lar)</a:t>
            </a:r>
            <a:r>
              <a:rPr lang="tr-TR" altLang="tr-TR" b="1" smtClean="0">
                <a:solidFill>
                  <a:srgbClr val="FF0000"/>
                </a:solidFill>
              </a:rPr>
              <a:t>; </a:t>
            </a:r>
            <a:r>
              <a:rPr lang="tr-TR" altLang="tr-TR" smtClean="0"/>
              <a:t>break</a:t>
            </a:r>
            <a:r>
              <a:rPr lang="tr-TR" altLang="tr-TR" b="1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b="1" smtClean="0">
                <a:solidFill>
                  <a:srgbClr val="FF0000"/>
                </a:solidFill>
              </a:rPr>
              <a:t>default: </a:t>
            </a:r>
            <a:r>
              <a:rPr lang="tr-TR" altLang="tr-TR" smtClean="0"/>
              <a:t>komut(lar)</a:t>
            </a:r>
            <a:r>
              <a:rPr lang="tr-TR" altLang="tr-TR" b="1" smtClean="0">
                <a:solidFill>
                  <a:srgbClr val="FF0000"/>
                </a:solidFill>
              </a:rPr>
              <a:t>;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tr-TR" altLang="tr-TR" b="1" smtClean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350963"/>
            <a:ext cx="2859088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438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b="1" smtClean="0"/>
              <a:t>Koşul/Karar Komutu (Örnek 3)</a:t>
            </a:r>
            <a:br>
              <a:rPr lang="tr-TR" altLang="tr-TR" b="1" smtClean="0"/>
            </a:br>
            <a:r>
              <a:rPr lang="tr-TR" altLang="tr-TR" b="1" smtClean="0">
                <a:solidFill>
                  <a:srgbClr val="FF0000"/>
                </a:solidFill>
              </a:rPr>
              <a:t> swicth - case </a:t>
            </a:r>
            <a:endParaRPr lang="tr-TR" altLang="tr-TR" smtClean="0"/>
          </a:p>
        </p:txBody>
      </p:sp>
      <p:sp>
        <p:nvSpPr>
          <p:cNvPr id="18435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70008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365625"/>
            <a:ext cx="46529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782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142976" y="3786190"/>
            <a:ext cx="7000924" cy="990600"/>
          </a:xfrm>
        </p:spPr>
        <p:txBody>
          <a:bodyPr>
            <a:normAutofit/>
          </a:bodyPr>
          <a:lstStyle/>
          <a:p>
            <a:r>
              <a:rPr lang="tr-TR" dirty="0" smtClean="0"/>
              <a:t>Döngüler</a:t>
            </a:r>
            <a:endParaRPr lang="tr-TR" dirty="0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C++ Ders Notları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46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Döngü Komutları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Tekrarlı ya da </a:t>
            </a:r>
            <a:r>
              <a:rPr lang="tr-TR" dirty="0" err="1" smtClean="0"/>
              <a:t>ardışıl</a:t>
            </a:r>
            <a:r>
              <a:rPr lang="tr-TR" dirty="0" smtClean="0"/>
              <a:t> işlemlerin yapılmasını sağlarlar.</a:t>
            </a:r>
          </a:p>
          <a:p>
            <a:endParaRPr lang="tr-TR" dirty="0" smtClean="0"/>
          </a:p>
          <a:p>
            <a:r>
              <a:rPr lang="tr-TR" dirty="0" smtClean="0"/>
              <a:t>Üç grupta değerlendirilebilirler;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Sayıcılı döngü: </a:t>
            </a:r>
            <a:r>
              <a:rPr lang="tr-TR" i="1" dirty="0" smtClean="0"/>
              <a:t>Döngü işlemi bir sayaca bağlı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Ön koşullu döngü: </a:t>
            </a:r>
            <a:r>
              <a:rPr lang="tr-TR" i="1" dirty="0" smtClean="0"/>
              <a:t>Döngü işlemi koşullara bağlı </a:t>
            </a:r>
            <a:r>
              <a:rPr lang="tr-TR" sz="1800" i="1" dirty="0" smtClean="0"/>
              <a:t>(öncesinde kontrol)</a:t>
            </a:r>
          </a:p>
          <a:p>
            <a:pPr lvl="1"/>
            <a:endParaRPr lang="tr-TR" sz="1800" dirty="0" smtClean="0"/>
          </a:p>
          <a:p>
            <a:pPr lvl="1"/>
            <a:r>
              <a:rPr lang="tr-TR" dirty="0" smtClean="0"/>
              <a:t>Son koşullu döngü: </a:t>
            </a:r>
            <a:r>
              <a:rPr lang="tr-TR" i="1" dirty="0" smtClean="0"/>
              <a:t>Döngü işlemi koşullara bağlı </a:t>
            </a:r>
            <a:r>
              <a:rPr lang="tr-TR" sz="1800" i="1" dirty="0" smtClean="0"/>
              <a:t>(sonunda kontrol) </a:t>
            </a:r>
          </a:p>
        </p:txBody>
      </p:sp>
    </p:spTree>
    <p:extLst>
      <p:ext uri="{BB962C8B-B14F-4D97-AF65-F5344CB8AC3E}">
        <p14:creationId xmlns:p14="http://schemas.microsoft.com/office/powerpoint/2010/main" val="2109742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[do while loop structure]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268760"/>
            <a:ext cx="2665462" cy="4886682"/>
          </a:xfrm>
          <a:prstGeom prst="rect">
            <a:avLst/>
          </a:prstGeom>
          <a:noFill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Döngü Komutları</a:t>
            </a:r>
            <a:br>
              <a:rPr lang="tr-TR" b="1" dirty="0" smtClean="0"/>
            </a:br>
            <a:r>
              <a:rPr lang="tr-TR" b="1" dirty="0" err="1" smtClean="0">
                <a:solidFill>
                  <a:srgbClr val="FF0000"/>
                </a:solidFill>
              </a:rPr>
              <a:t>for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b="1" dirty="0" err="1" smtClean="0">
                <a:solidFill>
                  <a:srgbClr val="FF0000"/>
                </a:solidFill>
              </a:rPr>
              <a:t>for</a:t>
            </a:r>
            <a:r>
              <a:rPr lang="tr-TR" b="1" dirty="0" smtClean="0">
                <a:solidFill>
                  <a:srgbClr val="FF0000"/>
                </a:solidFill>
              </a:rPr>
              <a:t> (</a:t>
            </a:r>
            <a:r>
              <a:rPr lang="tr-TR" dirty="0" smtClean="0"/>
              <a:t> tip </a:t>
            </a:r>
            <a:r>
              <a:rPr lang="tr-TR" dirty="0" err="1" smtClean="0"/>
              <a:t>baslangic</a:t>
            </a:r>
            <a:r>
              <a:rPr lang="tr-TR" dirty="0" smtClean="0"/>
              <a:t>_</a:t>
            </a:r>
            <a:r>
              <a:rPr lang="tr-TR" dirty="0" err="1" smtClean="0"/>
              <a:t>degeri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; </a:t>
            </a:r>
            <a:r>
              <a:rPr lang="tr-TR" dirty="0" err="1" smtClean="0"/>
              <a:t>kosul</a:t>
            </a:r>
            <a:r>
              <a:rPr lang="tr-TR" b="1" dirty="0" smtClean="0">
                <a:solidFill>
                  <a:srgbClr val="FF0000"/>
                </a:solidFill>
              </a:rPr>
              <a:t>;</a:t>
            </a:r>
            <a:r>
              <a:rPr lang="tr-TR" dirty="0" smtClean="0"/>
              <a:t> </a:t>
            </a:r>
            <a:r>
              <a:rPr lang="tr-TR" dirty="0" err="1" smtClean="0"/>
              <a:t>artim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tr-TR" dirty="0" smtClean="0"/>
              <a:t>…………………</a:t>
            </a:r>
          </a:p>
          <a:p>
            <a:pPr>
              <a:buNone/>
            </a:pPr>
            <a:r>
              <a:rPr lang="tr-TR" dirty="0" smtClean="0"/>
              <a:t>…………………</a:t>
            </a:r>
          </a:p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tr-T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 smtClean="0"/>
              <a:t>Tek komut satırı için {…} açmaya gerek </a:t>
            </a:r>
          </a:p>
          <a:p>
            <a:pPr>
              <a:buNone/>
            </a:pPr>
            <a:r>
              <a:rPr lang="tr-TR" dirty="0" smtClean="0"/>
              <a:t>yoktur</a:t>
            </a:r>
          </a:p>
          <a:p>
            <a:pPr>
              <a:buNone/>
            </a:pPr>
            <a:endParaRPr lang="tr-T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i="1" dirty="0" smtClean="0">
                <a:solidFill>
                  <a:srgbClr val="FF0000"/>
                </a:solidFill>
              </a:rPr>
              <a:t>Koşul sağlandığı sürece döngü</a:t>
            </a:r>
            <a:endParaRPr lang="tr-T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26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Döngü Komutları (Örnek 4)</a:t>
            </a:r>
            <a:br>
              <a:rPr lang="tr-TR" b="1" dirty="0" smtClean="0"/>
            </a:br>
            <a:r>
              <a:rPr lang="tr-TR" b="1" dirty="0" err="1" smtClean="0">
                <a:solidFill>
                  <a:srgbClr val="FF0000"/>
                </a:solidFill>
              </a:rPr>
              <a:t>for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7068888" cy="30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221088"/>
            <a:ext cx="43910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451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Dilin Yapısı</a:t>
            </a:r>
            <a:endParaRPr lang="tr-TR" b="1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#</a:t>
            </a:r>
            <a:r>
              <a:rPr lang="tr-TR" dirty="0" err="1" smtClean="0">
                <a:solidFill>
                  <a:srgbClr val="FF0000"/>
                </a:solidFill>
              </a:rPr>
              <a:t>include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, </a:t>
            </a:r>
            <a:r>
              <a:rPr lang="tr-TR" dirty="0" err="1" smtClean="0"/>
              <a:t>using</a:t>
            </a:r>
            <a:r>
              <a:rPr lang="tr-TR" dirty="0" smtClean="0"/>
              <a:t> ve </a:t>
            </a:r>
            <a:r>
              <a:rPr lang="tr-TR" dirty="0" err="1" smtClean="0"/>
              <a:t>main</a:t>
            </a:r>
            <a:r>
              <a:rPr lang="tr-TR" dirty="0" smtClean="0"/>
              <a:t> fonksiyonları ile kod bloklarının dışındaki bütün ifadeler “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  <a:r>
              <a:rPr lang="tr-TR" dirty="0" smtClean="0"/>
              <a:t>” ile bitmelidir.</a:t>
            </a:r>
          </a:p>
          <a:p>
            <a:r>
              <a:rPr lang="tr-TR" dirty="0" smtClean="0"/>
              <a:t>C++ komutları arasında boşluk bırakmak zorunlu değildir, ancak yazdığınız kodun daha okunaklı ve anlaşılır olmasına yardımcı olacağından tercih edilir.</a:t>
            </a:r>
          </a:p>
          <a:p>
            <a:pPr lvl="2">
              <a:buNone/>
            </a:pPr>
            <a:endParaRPr lang="tr-TR" dirty="0" smtClean="0"/>
          </a:p>
          <a:p>
            <a:pPr lvl="2">
              <a:buNone/>
            </a:pPr>
            <a:r>
              <a:rPr lang="tr-TR" dirty="0" err="1" smtClean="0">
                <a:solidFill>
                  <a:srgbClr val="FF0000"/>
                </a:solidFill>
              </a:rPr>
              <a:t>cout</a:t>
            </a:r>
            <a:r>
              <a:rPr lang="tr-TR" dirty="0" smtClean="0">
                <a:solidFill>
                  <a:srgbClr val="FF0000"/>
                </a:solidFill>
              </a:rPr>
              <a:t> &lt;&lt; "</a:t>
            </a:r>
            <a:r>
              <a:rPr lang="tr-TR" dirty="0" err="1" smtClean="0">
                <a:solidFill>
                  <a:srgbClr val="FF0000"/>
                </a:solidFill>
              </a:rPr>
              <a:t>Hello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world</a:t>
            </a:r>
            <a:r>
              <a:rPr lang="tr-TR" dirty="0" smtClean="0">
                <a:solidFill>
                  <a:srgbClr val="FF0000"/>
                </a:solidFill>
              </a:rPr>
              <a:t>!" &lt;&lt; </a:t>
            </a:r>
            <a:r>
              <a:rPr lang="tr-TR" dirty="0" err="1" smtClean="0">
                <a:solidFill>
                  <a:srgbClr val="FF0000"/>
                </a:solidFill>
              </a:rPr>
              <a:t>endl</a:t>
            </a:r>
            <a:r>
              <a:rPr lang="tr-TR" dirty="0" smtClean="0">
                <a:solidFill>
                  <a:srgbClr val="FF0000"/>
                </a:solidFill>
              </a:rPr>
              <a:t>;</a:t>
            </a:r>
          </a:p>
          <a:p>
            <a:pPr lvl="2">
              <a:buNone/>
            </a:pPr>
            <a:r>
              <a:rPr lang="tr-TR" dirty="0" err="1" smtClean="0">
                <a:solidFill>
                  <a:srgbClr val="0070C0"/>
                </a:solidFill>
              </a:rPr>
              <a:t>cout</a:t>
            </a:r>
            <a:r>
              <a:rPr lang="tr-TR" dirty="0" smtClean="0">
                <a:solidFill>
                  <a:srgbClr val="0070C0"/>
                </a:solidFill>
              </a:rPr>
              <a:t>&lt;&lt;"</a:t>
            </a:r>
            <a:r>
              <a:rPr lang="tr-TR" dirty="0" err="1" smtClean="0">
                <a:solidFill>
                  <a:srgbClr val="0070C0"/>
                </a:solidFill>
              </a:rPr>
              <a:t>Hello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world</a:t>
            </a:r>
            <a:r>
              <a:rPr lang="tr-TR" dirty="0" smtClean="0">
                <a:solidFill>
                  <a:srgbClr val="0070C0"/>
                </a:solidFill>
              </a:rPr>
              <a:t>!”&lt;&lt;</a:t>
            </a:r>
            <a:r>
              <a:rPr lang="tr-TR" dirty="0" err="1" smtClean="0">
                <a:solidFill>
                  <a:srgbClr val="0070C0"/>
                </a:solidFill>
              </a:rPr>
              <a:t>endl</a:t>
            </a:r>
            <a:r>
              <a:rPr lang="tr-TR" dirty="0" smtClean="0">
                <a:solidFill>
                  <a:srgbClr val="0070C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814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Döngü Komutları</a:t>
            </a:r>
            <a:br>
              <a:rPr lang="tr-TR" b="1" dirty="0" smtClean="0"/>
            </a:br>
            <a:r>
              <a:rPr lang="tr-TR" b="1" dirty="0" err="1" smtClean="0">
                <a:solidFill>
                  <a:srgbClr val="FF0000"/>
                </a:solidFill>
              </a:rPr>
              <a:t>while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b="1" dirty="0" err="1" smtClean="0">
                <a:solidFill>
                  <a:srgbClr val="FF0000"/>
                </a:solidFill>
              </a:rPr>
              <a:t>while</a:t>
            </a:r>
            <a:r>
              <a:rPr lang="tr-TR" b="1" dirty="0" smtClean="0">
                <a:solidFill>
                  <a:srgbClr val="FF0000"/>
                </a:solidFill>
              </a:rPr>
              <a:t> (</a:t>
            </a:r>
            <a:r>
              <a:rPr lang="tr-TR" dirty="0" smtClean="0"/>
              <a:t> </a:t>
            </a:r>
            <a:r>
              <a:rPr lang="tr-TR" dirty="0" err="1" smtClean="0"/>
              <a:t>kosul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tr-TR" dirty="0" smtClean="0"/>
              <a:t>…………………</a:t>
            </a:r>
          </a:p>
          <a:p>
            <a:pPr>
              <a:buNone/>
            </a:pPr>
            <a:r>
              <a:rPr lang="tr-TR" dirty="0" smtClean="0"/>
              <a:t>…………………</a:t>
            </a:r>
          </a:p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tr-T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 smtClean="0"/>
              <a:t>Tek komut satırı için {…} açmaya gerek </a:t>
            </a:r>
          </a:p>
          <a:p>
            <a:pPr>
              <a:buNone/>
            </a:pPr>
            <a:r>
              <a:rPr lang="tr-TR" dirty="0" smtClean="0"/>
              <a:t>yoktur</a:t>
            </a:r>
          </a:p>
          <a:p>
            <a:pPr>
              <a:buNone/>
            </a:pPr>
            <a:endParaRPr lang="tr-T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i="1" dirty="0" smtClean="0">
                <a:solidFill>
                  <a:srgbClr val="FF0000"/>
                </a:solidFill>
              </a:rPr>
              <a:t>Koşul sağlandığı sürece döngü</a:t>
            </a:r>
            <a:endParaRPr lang="tr-TR" i="1" dirty="0">
              <a:solidFill>
                <a:srgbClr val="FF0000"/>
              </a:solidFill>
            </a:endParaRPr>
          </a:p>
        </p:txBody>
      </p:sp>
      <p:pic>
        <p:nvPicPr>
          <p:cNvPr id="55298" name="Picture 2" descr="[while loop structure]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628800"/>
            <a:ext cx="2619138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1984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Döngü Komutları (Örnek 5)</a:t>
            </a:r>
            <a:br>
              <a:rPr lang="tr-TR" b="1" dirty="0" smtClean="0"/>
            </a:br>
            <a:r>
              <a:rPr lang="tr-TR" b="1" dirty="0" err="1" smtClean="0">
                <a:solidFill>
                  <a:srgbClr val="FF0000"/>
                </a:solidFill>
              </a:rPr>
              <a:t>while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4744740" cy="345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6732" y="4365104"/>
            <a:ext cx="4334725" cy="169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62083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[do while loop structure]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988840"/>
            <a:ext cx="3130277" cy="3553289"/>
          </a:xfrm>
          <a:prstGeom prst="rect">
            <a:avLst/>
          </a:prstGeom>
          <a:noFill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Döngü Komutları</a:t>
            </a:r>
            <a:br>
              <a:rPr lang="tr-TR" b="1" dirty="0" smtClean="0"/>
            </a:br>
            <a:r>
              <a:rPr lang="tr-TR" b="1" dirty="0" smtClean="0">
                <a:solidFill>
                  <a:srgbClr val="FF0000"/>
                </a:solidFill>
              </a:rPr>
              <a:t>do - </a:t>
            </a:r>
            <a:r>
              <a:rPr lang="tr-TR" b="1" dirty="0" err="1" smtClean="0">
                <a:solidFill>
                  <a:srgbClr val="FF0000"/>
                </a:solidFill>
              </a:rPr>
              <a:t>while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do {</a:t>
            </a:r>
          </a:p>
          <a:p>
            <a:pPr>
              <a:buNone/>
            </a:pPr>
            <a:r>
              <a:rPr lang="tr-TR" dirty="0" smtClean="0"/>
              <a:t>…………………</a:t>
            </a:r>
          </a:p>
          <a:p>
            <a:pPr>
              <a:buNone/>
            </a:pPr>
            <a:r>
              <a:rPr lang="tr-TR" dirty="0" smtClean="0"/>
              <a:t>…………………</a:t>
            </a:r>
          </a:p>
          <a:p>
            <a:pPr>
              <a:buNone/>
            </a:pPr>
            <a:r>
              <a:rPr lang="tr-TR" b="1" dirty="0" smtClean="0">
                <a:solidFill>
                  <a:srgbClr val="FF0000"/>
                </a:solidFill>
              </a:rPr>
              <a:t>} </a:t>
            </a:r>
            <a:r>
              <a:rPr lang="tr-TR" b="1" dirty="0" err="1" smtClean="0">
                <a:solidFill>
                  <a:srgbClr val="FF0000"/>
                </a:solidFill>
              </a:rPr>
              <a:t>while</a:t>
            </a:r>
            <a:r>
              <a:rPr lang="tr-TR" b="1" dirty="0" smtClean="0">
                <a:solidFill>
                  <a:srgbClr val="FF0000"/>
                </a:solidFill>
              </a:rPr>
              <a:t> (</a:t>
            </a:r>
            <a:r>
              <a:rPr lang="tr-TR" dirty="0" smtClean="0"/>
              <a:t> </a:t>
            </a:r>
            <a:r>
              <a:rPr lang="tr-TR" dirty="0" err="1" smtClean="0"/>
              <a:t>kosul</a:t>
            </a:r>
            <a:r>
              <a:rPr lang="tr-TR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endParaRPr lang="tr-TR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dirty="0" smtClean="0"/>
              <a:t>Tek komut satırı için {…} açmaya gerek </a:t>
            </a:r>
          </a:p>
          <a:p>
            <a:pPr>
              <a:buNone/>
            </a:pPr>
            <a:r>
              <a:rPr lang="tr-TR" dirty="0" smtClean="0"/>
              <a:t>yoktur</a:t>
            </a:r>
          </a:p>
          <a:p>
            <a:pPr>
              <a:buNone/>
            </a:pPr>
            <a:endParaRPr lang="tr-TR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tr-TR" i="1" dirty="0" smtClean="0">
                <a:solidFill>
                  <a:srgbClr val="FF0000"/>
                </a:solidFill>
              </a:rPr>
              <a:t>Koşul sağlandığı sürece döngü</a:t>
            </a:r>
          </a:p>
          <a:p>
            <a:pPr>
              <a:buNone/>
            </a:pPr>
            <a:r>
              <a:rPr lang="tr-TR" i="1" dirty="0" smtClean="0">
                <a:solidFill>
                  <a:schemeClr val="bg2">
                    <a:lumMod val="25000"/>
                  </a:schemeClr>
                </a:solidFill>
              </a:rPr>
              <a:t>işlemler en az bir kere gerçekleşir… </a:t>
            </a:r>
            <a:endParaRPr lang="tr-TR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81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Döngü Komutları (Örnek 6)</a:t>
            </a:r>
            <a:br>
              <a:rPr lang="tr-TR" b="1" dirty="0" smtClean="0"/>
            </a:br>
            <a:r>
              <a:rPr lang="tr-TR" b="1" dirty="0" smtClean="0">
                <a:solidFill>
                  <a:srgbClr val="FF0000"/>
                </a:solidFill>
              </a:rPr>
              <a:t>do -</a:t>
            </a:r>
            <a:r>
              <a:rPr lang="tr-TR" b="1" dirty="0" smtClean="0"/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while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268760"/>
            <a:ext cx="618301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581128"/>
            <a:ext cx="39338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581128"/>
            <a:ext cx="39338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624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Dilin Yapısı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r>
              <a:rPr lang="tr-TR" dirty="0" smtClean="0"/>
              <a:t>Açıklama satır yada satırları:</a:t>
            </a:r>
          </a:p>
          <a:p>
            <a:pPr algn="ctr">
              <a:buNone/>
            </a:pPr>
            <a:r>
              <a:rPr lang="tr-TR" dirty="0" smtClean="0"/>
              <a:t>Program ile ilgili başlığı ya da açıklamaları içeren ifadelerdir.</a:t>
            </a:r>
          </a:p>
          <a:p>
            <a:pPr algn="ctr">
              <a:buNone/>
            </a:pPr>
            <a:endParaRPr lang="tr-TR" dirty="0" smtClean="0"/>
          </a:p>
          <a:p>
            <a:endParaRPr lang="tr-TR" dirty="0" smtClean="0"/>
          </a:p>
          <a:p>
            <a:pPr algn="ctr">
              <a:buNone/>
            </a:pPr>
            <a:r>
              <a:rPr lang="tr-TR" b="1" dirty="0" smtClean="0">
                <a:solidFill>
                  <a:srgbClr val="FF0000"/>
                </a:solidFill>
              </a:rPr>
              <a:t>/*</a:t>
            </a:r>
            <a:r>
              <a:rPr lang="tr-TR" dirty="0" smtClean="0"/>
              <a:t> açıklama ya da başlık </a:t>
            </a:r>
            <a:r>
              <a:rPr lang="tr-TR" b="1" dirty="0" smtClean="0">
                <a:solidFill>
                  <a:srgbClr val="FF0000"/>
                </a:solidFill>
              </a:rPr>
              <a:t>*/</a:t>
            </a:r>
            <a:r>
              <a:rPr lang="tr-TR" dirty="0" smtClean="0"/>
              <a:t>  </a:t>
            </a:r>
            <a:r>
              <a:rPr lang="tr-TR" sz="2400" i="1" dirty="0" smtClean="0"/>
              <a:t>[birden fazla satır]</a:t>
            </a:r>
          </a:p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r>
              <a:rPr lang="tr-TR" b="1" dirty="0" smtClean="0">
                <a:solidFill>
                  <a:srgbClr val="FF0000"/>
                </a:solidFill>
              </a:rPr>
              <a:t>//</a:t>
            </a:r>
            <a:r>
              <a:rPr lang="tr-TR" dirty="0" smtClean="0"/>
              <a:t> açıklama ya da başlık </a:t>
            </a:r>
            <a:r>
              <a:rPr lang="tr-TR" sz="2400" i="1" dirty="0" smtClean="0"/>
              <a:t>[tek satır]</a:t>
            </a:r>
            <a:endParaRPr lang="tr-TR" sz="2400" dirty="0"/>
          </a:p>
        </p:txBody>
      </p:sp>
      <p:pic>
        <p:nvPicPr>
          <p:cNvPr id="40962" name="Picture 2" descr="http://images.apple.com/mx/quicktime/technologies/automation/images/header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861048"/>
            <a:ext cx="1772514" cy="23031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988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/>
              <a:t>Tanımlama ve Bildirimler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Önişlemci komutları, değişken ve veri yapıları bildirimleri</a:t>
            </a:r>
          </a:p>
          <a:p>
            <a:endParaRPr lang="tr-TR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755576" y="2276872"/>
          <a:ext cx="7560840" cy="33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/>
                        <a:t>Önişlemci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/>
                        <a:t>Görevi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# veya</a:t>
                      </a:r>
                      <a:r>
                        <a:rPr lang="tr-TR" sz="2000" baseline="0" dirty="0" smtClean="0"/>
                        <a:t> ##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err="1" smtClean="0"/>
                        <a:t>Alfasayısal</a:t>
                      </a:r>
                      <a:r>
                        <a:rPr lang="tr-TR" sz="2000" dirty="0" smtClean="0"/>
                        <a:t> verileri yönetmek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#define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Değişken/sabit</a:t>
                      </a:r>
                      <a:r>
                        <a:rPr lang="tr-TR" sz="2000" baseline="0" dirty="0" smtClean="0"/>
                        <a:t> tanımlama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#</a:t>
                      </a:r>
                      <a:r>
                        <a:rPr lang="tr-TR" sz="2000" dirty="0" err="1" smtClean="0"/>
                        <a:t>error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Hata mesajı gösterme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#</a:t>
                      </a:r>
                      <a:r>
                        <a:rPr lang="tr-TR" sz="2000" dirty="0" err="1" smtClean="0"/>
                        <a:t>if</a:t>
                      </a:r>
                      <a:r>
                        <a:rPr lang="tr-TR" sz="2000" dirty="0" smtClean="0"/>
                        <a:t>, #else,#</a:t>
                      </a:r>
                      <a:r>
                        <a:rPr lang="tr-TR" sz="2000" dirty="0" err="1" smtClean="0"/>
                        <a:t>endif</a:t>
                      </a:r>
                      <a:r>
                        <a:rPr lang="tr-TR" sz="2000" dirty="0" smtClean="0"/>
                        <a:t>…</a:t>
                      </a:r>
                      <a:r>
                        <a:rPr lang="tr-TR" sz="2000" baseline="0" dirty="0" smtClean="0"/>
                        <a:t> 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Koşul operatörleri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#</a:t>
                      </a:r>
                      <a:r>
                        <a:rPr lang="tr-TR" sz="2000" dirty="0" err="1" smtClean="0"/>
                        <a:t>inculde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Başka dosyanın içeriğini ekleme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#</a:t>
                      </a:r>
                      <a:r>
                        <a:rPr lang="tr-TR" sz="2000" dirty="0" err="1" smtClean="0"/>
                        <a:t>undef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Değişken/sabit tanımını kaldırma</a:t>
                      </a:r>
                      <a:endParaRPr lang="tr-T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60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err="1" smtClean="0"/>
              <a:t>include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tr-TR" sz="2800" dirty="0" smtClean="0"/>
              <a:t>Kütüphane dosyalarının bildirilmesi</a:t>
            </a:r>
          </a:p>
          <a:p>
            <a:r>
              <a:rPr lang="tr-TR" sz="2800" dirty="0" smtClean="0"/>
              <a:t>Kullanım şekli;</a:t>
            </a:r>
          </a:p>
          <a:p>
            <a:pPr lvl="1">
              <a:buNone/>
            </a:pPr>
            <a:r>
              <a:rPr lang="tr-TR" dirty="0" smtClean="0"/>
              <a:t>		</a:t>
            </a:r>
            <a:r>
              <a:rPr lang="tr-TR" b="1" dirty="0" smtClean="0">
                <a:solidFill>
                  <a:srgbClr val="FF0000"/>
                </a:solidFill>
              </a:rPr>
              <a:t>#</a:t>
            </a:r>
            <a:r>
              <a:rPr lang="tr-TR" b="1" dirty="0" err="1" smtClean="0">
                <a:solidFill>
                  <a:srgbClr val="FF0000"/>
                </a:solidFill>
              </a:rPr>
              <a:t>include</a:t>
            </a:r>
            <a:r>
              <a:rPr lang="tr-TR" b="1" dirty="0" smtClean="0">
                <a:solidFill>
                  <a:srgbClr val="FF0000"/>
                </a:solidFill>
              </a:rPr>
              <a:t> &lt; </a:t>
            </a:r>
            <a:r>
              <a:rPr lang="tr-TR" i="1" dirty="0" smtClean="0"/>
              <a:t>kütüphane_adi</a:t>
            </a:r>
            <a:r>
              <a:rPr lang="tr-TR" b="1" dirty="0" smtClean="0">
                <a:solidFill>
                  <a:srgbClr val="FF0000"/>
                </a:solidFill>
              </a:rPr>
              <a:t>&gt;</a:t>
            </a:r>
          </a:p>
          <a:p>
            <a:pPr lvl="1"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	</a:t>
            </a:r>
          </a:p>
          <a:p>
            <a:pPr lvl="1">
              <a:buNone/>
            </a:pPr>
            <a:endParaRPr lang="tr-TR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611560" y="2924944"/>
          <a:ext cx="7920880" cy="3291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6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6">
                <a:tc>
                  <a:txBody>
                    <a:bodyPr/>
                    <a:lstStyle/>
                    <a:p>
                      <a:r>
                        <a:rPr lang="tr-TR" dirty="0" smtClean="0"/>
                        <a:t>Kütüphane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İçerik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Kullanım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iostream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Temel işlemler ve ekran komutları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/>
                        <a:t>#</a:t>
                      </a:r>
                      <a:r>
                        <a:rPr lang="tr-TR" dirty="0" err="1" smtClean="0"/>
                        <a:t>include</a:t>
                      </a:r>
                      <a:r>
                        <a:rPr lang="tr-TR" dirty="0" smtClean="0"/>
                        <a:t> &lt;</a:t>
                      </a:r>
                      <a:r>
                        <a:rPr lang="tr-TR" dirty="0" err="1" smtClean="0"/>
                        <a:t>iostream</a:t>
                      </a:r>
                      <a:r>
                        <a:rPr lang="tr-TR" dirty="0" smtClean="0"/>
                        <a:t>.h&gt;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cmath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Matematiksel işlemler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vectors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Dizi işlemleri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#</a:t>
                      </a:r>
                      <a:r>
                        <a:rPr lang="tr-TR" dirty="0" err="1" smtClean="0"/>
                        <a:t>include</a:t>
                      </a:r>
                      <a:r>
                        <a:rPr lang="tr-TR" dirty="0" smtClean="0"/>
                        <a:t> &lt;</a:t>
                      </a:r>
                      <a:r>
                        <a:rPr lang="tr-TR" dirty="0" err="1" smtClean="0"/>
                        <a:t>iostream</a:t>
                      </a:r>
                      <a:r>
                        <a:rPr lang="tr-TR" dirty="0" smtClean="0"/>
                        <a:t>&gt;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windows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Win</a:t>
                      </a:r>
                      <a:r>
                        <a:rPr lang="tr-TR" dirty="0" smtClean="0"/>
                        <a:t> uygulamaları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new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Dinamik</a:t>
                      </a:r>
                      <a:r>
                        <a:rPr lang="tr-TR" baseline="0" dirty="0" smtClean="0"/>
                        <a:t> bellek kullanımı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#</a:t>
                      </a:r>
                      <a:r>
                        <a:rPr lang="tr-TR" dirty="0" err="1" smtClean="0"/>
                        <a:t>include</a:t>
                      </a:r>
                      <a:r>
                        <a:rPr lang="tr-TR" dirty="0" smtClean="0"/>
                        <a:t> &lt;</a:t>
                      </a:r>
                      <a:r>
                        <a:rPr lang="tr-TR" dirty="0" err="1" smtClean="0"/>
                        <a:t>iostream</a:t>
                      </a:r>
                      <a:r>
                        <a:rPr lang="tr-TR" dirty="0" smtClean="0"/>
                        <a:t>&gt;</a:t>
                      </a:r>
                      <a:endParaRPr lang="tr-TR" dirty="0"/>
                    </a:p>
                    <a:p>
                      <a:r>
                        <a:rPr lang="tr-TR" dirty="0" err="1" smtClean="0"/>
                        <a:t>using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namespace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std</a:t>
                      </a:r>
                      <a:r>
                        <a:rPr lang="tr-TR" baseline="0" dirty="0" smtClean="0"/>
                        <a:t>;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complex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Karmaşık</a:t>
                      </a:r>
                      <a:r>
                        <a:rPr lang="tr-TR" baseline="0" dirty="0" smtClean="0"/>
                        <a:t> sayı işlemleri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algorithms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Eleman dizileri fonksiyonları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limits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Sayısal sınırlar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8914" name="Picture 2" descr="http://www.iconarchive.com/icons/rade8/snow-e2-aqua/128/Library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340768"/>
            <a:ext cx="1507232" cy="15072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448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/>
              <a:t>define </a:t>
            </a:r>
            <a:r>
              <a:rPr lang="tr-TR" b="1" i="1" dirty="0" smtClean="0"/>
              <a:t>ve</a:t>
            </a:r>
            <a:r>
              <a:rPr lang="tr-TR" b="1" dirty="0" smtClean="0"/>
              <a:t> </a:t>
            </a:r>
            <a:r>
              <a:rPr lang="tr-TR" b="1" dirty="0" err="1" smtClean="0"/>
              <a:t>undef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i="1" dirty="0" smtClean="0">
                <a:solidFill>
                  <a:srgbClr val="FF0000"/>
                </a:solidFill>
              </a:rPr>
              <a:t>define</a:t>
            </a:r>
            <a:r>
              <a:rPr lang="tr-TR" dirty="0" smtClean="0"/>
              <a:t>; ifadelerin ve sabitlerin, sembolik bir isme aktarılmasını sağlayan önişlemci komutudur.</a:t>
            </a:r>
          </a:p>
          <a:p>
            <a:pPr>
              <a:buNone/>
            </a:pPr>
            <a:r>
              <a:rPr lang="tr-TR" dirty="0" smtClean="0"/>
              <a:t>	</a:t>
            </a:r>
          </a:p>
          <a:p>
            <a:pPr algn="ctr">
              <a:buNone/>
            </a:pPr>
            <a:r>
              <a:rPr lang="tr-TR" dirty="0" smtClean="0"/>
              <a:t>	</a:t>
            </a:r>
            <a:r>
              <a:rPr lang="tr-TR" b="1" dirty="0" smtClean="0">
                <a:solidFill>
                  <a:srgbClr val="FF0000"/>
                </a:solidFill>
              </a:rPr>
              <a:t>#define </a:t>
            </a:r>
            <a:r>
              <a:rPr lang="tr-TR" i="1" dirty="0" smtClean="0"/>
              <a:t>sembolik_isim eşdeğer_ifade</a:t>
            </a:r>
          </a:p>
          <a:p>
            <a:pPr algn="ctr">
              <a:buNone/>
            </a:pPr>
            <a:endParaRPr lang="tr-TR" i="1" dirty="0" smtClean="0"/>
          </a:p>
          <a:p>
            <a:pPr>
              <a:buNone/>
            </a:pPr>
            <a:r>
              <a:rPr lang="tr-TR" b="1" i="1" dirty="0" err="1" smtClean="0">
                <a:solidFill>
                  <a:srgbClr val="FF0000"/>
                </a:solidFill>
              </a:rPr>
              <a:t>undef</a:t>
            </a:r>
            <a:r>
              <a:rPr lang="tr-TR" dirty="0" smtClean="0"/>
              <a:t>; define ile tanımlanmış ifade ve sabitleri iptal eden önişlemci komutudur.</a:t>
            </a:r>
          </a:p>
          <a:p>
            <a:pPr>
              <a:buNone/>
            </a:pPr>
            <a:r>
              <a:rPr lang="tr-TR" dirty="0" smtClean="0"/>
              <a:t>	</a:t>
            </a:r>
          </a:p>
          <a:p>
            <a:pPr algn="ctr">
              <a:buNone/>
            </a:pPr>
            <a:r>
              <a:rPr lang="tr-TR" b="1" dirty="0" smtClean="0">
                <a:solidFill>
                  <a:srgbClr val="FF0000"/>
                </a:solidFill>
              </a:rPr>
              <a:t>#</a:t>
            </a:r>
            <a:r>
              <a:rPr lang="tr-TR" b="1" dirty="0" err="1" smtClean="0">
                <a:solidFill>
                  <a:srgbClr val="FF0000"/>
                </a:solidFill>
              </a:rPr>
              <a:t>undef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i="1" dirty="0" smtClean="0"/>
              <a:t>sembolik_isim</a:t>
            </a:r>
          </a:p>
          <a:p>
            <a:pPr>
              <a:buNone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37892" name="Picture 4" descr="http://www.mikrosys.com.tr/images/refresh-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509120"/>
            <a:ext cx="1668564" cy="1680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8557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1953</TotalTime>
  <Words>2603</Words>
  <Application>Microsoft Office PowerPoint</Application>
  <PresentationFormat>Ekran Gösterisi (4:3)</PresentationFormat>
  <Paragraphs>593</Paragraphs>
  <Slides>53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60" baseType="lpstr">
      <vt:lpstr>Arial</vt:lpstr>
      <vt:lpstr>Bookman Old Style</vt:lpstr>
      <vt:lpstr>Calibri</vt:lpstr>
      <vt:lpstr>Gill Sans MT</vt:lpstr>
      <vt:lpstr>Wingdings</vt:lpstr>
      <vt:lpstr>Wingdings 3</vt:lpstr>
      <vt:lpstr>Kaynak</vt:lpstr>
      <vt:lpstr>C++ Dilinin Yapısı </vt:lpstr>
      <vt:lpstr>İlk Programımız</vt:lpstr>
      <vt:lpstr>Derleme ve Çalıştırma aşamaları</vt:lpstr>
      <vt:lpstr>Dilin Yapısı</vt:lpstr>
      <vt:lpstr>Dilin Yapısı</vt:lpstr>
      <vt:lpstr>Dilin Yapısı</vt:lpstr>
      <vt:lpstr>Tanımlama ve Bildirimler</vt:lpstr>
      <vt:lpstr>include</vt:lpstr>
      <vt:lpstr>define ve undef</vt:lpstr>
      <vt:lpstr>typedef</vt:lpstr>
      <vt:lpstr>struct</vt:lpstr>
      <vt:lpstr>enum</vt:lpstr>
      <vt:lpstr>const</vt:lpstr>
      <vt:lpstr>C++ Değişmezleri (Literals)</vt:lpstr>
      <vt:lpstr>Belirleyiciler (Identifiers)</vt:lpstr>
      <vt:lpstr>Rezerve edilen kelimeler</vt:lpstr>
      <vt:lpstr>Değişken tipi</vt:lpstr>
      <vt:lpstr>Türler ve Değişkenler</vt:lpstr>
      <vt:lpstr>Semboller</vt:lpstr>
      <vt:lpstr>Veri Türleri (string,char,bool)</vt:lpstr>
      <vt:lpstr>Veri Türleri (int,short,long)</vt:lpstr>
      <vt:lpstr>Veri Türleri ( float, double )</vt:lpstr>
      <vt:lpstr>Aritmetik işlemler</vt:lpstr>
      <vt:lpstr>Aritmetik işlemler (precision)</vt:lpstr>
      <vt:lpstr>Atama işlemleri</vt:lpstr>
      <vt:lpstr>Örnek Programlar : Örnek-1</vt:lpstr>
      <vt:lpstr>Örnek Programlar : Örnek-2</vt:lpstr>
      <vt:lpstr>Giriş Komutları cin</vt:lpstr>
      <vt:lpstr>Çıkış Komutları cout</vt:lpstr>
      <vt:lpstr>Çıkış Komutları cout</vt:lpstr>
      <vt:lpstr>Çıkış Komutları cout </vt:lpstr>
      <vt:lpstr>Çıkış Komutları (Örnek 1) cout</vt:lpstr>
      <vt:lpstr>Giriş – Çıkış Komutu (Örnek 3) cin ve cout</vt:lpstr>
      <vt:lpstr>Kapsam Çözümleyici Operatör ::</vt:lpstr>
      <vt:lpstr> Koşul/Karar Komutları</vt:lpstr>
      <vt:lpstr>Koşul/Karar Komutları</vt:lpstr>
      <vt:lpstr>Koşul/Karar Komutları if</vt:lpstr>
      <vt:lpstr>Koşul/Karar Komutları if-else</vt:lpstr>
      <vt:lpstr>Koşul/Karar Komutları ?</vt:lpstr>
      <vt:lpstr>Koşul/Karar Komutu (Örnek 1) ?</vt:lpstr>
      <vt:lpstr>Koşul/Karar Komutları if-else if</vt:lpstr>
      <vt:lpstr>Koşul/Karar Komutu (Örnek 2) if ve else if</vt:lpstr>
      <vt:lpstr>Koşul/Karar Komutları iç içe if</vt:lpstr>
      <vt:lpstr>Koşul/Karar Komutları  swicth - case </vt:lpstr>
      <vt:lpstr>Koşul/Karar Komutu (Örnek 3)  swicth - case </vt:lpstr>
      <vt:lpstr>Döngüler</vt:lpstr>
      <vt:lpstr>Döngü Komutları</vt:lpstr>
      <vt:lpstr>Döngü Komutları for</vt:lpstr>
      <vt:lpstr>Döngü Komutları (Örnek 4) for</vt:lpstr>
      <vt:lpstr>Döngü Komutları while</vt:lpstr>
      <vt:lpstr>Döngü Komutları (Örnek 5) while</vt:lpstr>
      <vt:lpstr>Döngü Komutları do - while</vt:lpstr>
      <vt:lpstr>Döngü Komutları (Örnek 6) do -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Ders Notları</dc:title>
  <dc:creator>msaid</dc:creator>
  <cp:lastModifiedBy>Windows Kullanıcısı</cp:lastModifiedBy>
  <cp:revision>175</cp:revision>
  <dcterms:created xsi:type="dcterms:W3CDTF">2012-10-17T17:24:23Z</dcterms:created>
  <dcterms:modified xsi:type="dcterms:W3CDTF">2018-10-15T10:46:07Z</dcterms:modified>
</cp:coreProperties>
</file>