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9" r:id="rId3"/>
    <p:sldId id="257" r:id="rId4"/>
    <p:sldId id="262" r:id="rId5"/>
    <p:sldId id="260" r:id="rId6"/>
    <p:sldId id="258" r:id="rId7"/>
    <p:sldId id="261" r:id="rId8"/>
    <p:sldId id="264" r:id="rId9"/>
    <p:sldId id="266" r:id="rId10"/>
    <p:sldId id="263" r:id="rId11"/>
    <p:sldId id="267" r:id="rId12"/>
    <p:sldId id="265" r:id="rId13"/>
    <p:sldId id="268" r:id="rId14"/>
    <p:sldId id="269" r:id="rId1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66"/>
    <p:restoredTop sz="94710"/>
  </p:normalViewPr>
  <p:slideViewPr>
    <p:cSldViewPr snapToGrid="0" snapToObjects="1">
      <p:cViewPr varScale="1">
        <p:scale>
          <a:sx n="130" d="100"/>
          <a:sy n="130" d="100"/>
        </p:scale>
        <p:origin x="20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74355-9CE3-4543-91A2-AD9A4FDF87D7}" type="doc">
      <dgm:prSet loTypeId="urn:microsoft.com/office/officeart/2005/8/layout/chevron1" loCatId="" qsTypeId="urn:microsoft.com/office/officeart/2005/8/quickstyle/3d5" qsCatId="3D" csTypeId="urn:microsoft.com/office/officeart/2005/8/colors/accent1_2" csCatId="accent1" phldr="1"/>
      <dgm:spPr/>
    </dgm:pt>
    <dgm:pt modelId="{9045BC88-8140-FF48-BCE8-F97B27937D40}">
      <dgm:prSet phldrT="[Text]"/>
      <dgm:spPr/>
      <dgm:t>
        <a:bodyPr/>
        <a:lstStyle/>
        <a:p>
          <a:r>
            <a:rPr lang="en-US" dirty="0"/>
            <a:t>Data</a:t>
          </a:r>
        </a:p>
      </dgm:t>
    </dgm:pt>
    <dgm:pt modelId="{E1E90330-3260-BC42-8FE7-9D4C869C326F}" type="parTrans" cxnId="{FEF1181F-2852-9445-87CD-659ECDC254C3}">
      <dgm:prSet/>
      <dgm:spPr/>
      <dgm:t>
        <a:bodyPr/>
        <a:lstStyle/>
        <a:p>
          <a:endParaRPr lang="en-US"/>
        </a:p>
      </dgm:t>
    </dgm:pt>
    <dgm:pt modelId="{A16E214D-64B5-DA4D-9D2F-6B2AE0466DC2}" type="sibTrans" cxnId="{FEF1181F-2852-9445-87CD-659ECDC254C3}">
      <dgm:prSet/>
      <dgm:spPr/>
      <dgm:t>
        <a:bodyPr/>
        <a:lstStyle/>
        <a:p>
          <a:endParaRPr lang="en-US"/>
        </a:p>
      </dgm:t>
    </dgm:pt>
    <dgm:pt modelId="{D9B08222-1735-2341-BA87-2260BE9D5B3F}">
      <dgm:prSet phldrT="[Text]"/>
      <dgm:spPr/>
      <dgm:t>
        <a:bodyPr/>
        <a:lstStyle/>
        <a:p>
          <a:r>
            <a:rPr lang="en-US" dirty="0"/>
            <a:t>Pre-processing (formatting, tokenization, etc.)</a:t>
          </a:r>
        </a:p>
      </dgm:t>
    </dgm:pt>
    <dgm:pt modelId="{6E39C086-4185-8043-A874-6CE3FCC8A659}" type="parTrans" cxnId="{73957DD1-1BD8-1848-A173-E34242BB93C9}">
      <dgm:prSet/>
      <dgm:spPr/>
      <dgm:t>
        <a:bodyPr/>
        <a:lstStyle/>
        <a:p>
          <a:endParaRPr lang="en-US"/>
        </a:p>
      </dgm:t>
    </dgm:pt>
    <dgm:pt modelId="{AE2009EE-0C54-CC4B-9E0B-644FC054795D}" type="sibTrans" cxnId="{73957DD1-1BD8-1848-A173-E34242BB93C9}">
      <dgm:prSet/>
      <dgm:spPr/>
      <dgm:t>
        <a:bodyPr/>
        <a:lstStyle/>
        <a:p>
          <a:endParaRPr lang="en-US"/>
        </a:p>
      </dgm:t>
    </dgm:pt>
    <dgm:pt modelId="{4B2C7748-6A43-164A-A0D0-9EAB1A7789D2}">
      <dgm:prSet phldrT="[Text]"/>
      <dgm:spPr/>
      <dgm:t>
        <a:bodyPr/>
        <a:lstStyle/>
        <a:p>
          <a:r>
            <a:rPr lang="en-US" dirty="0"/>
            <a:t>Vector Space Model</a:t>
          </a:r>
        </a:p>
      </dgm:t>
    </dgm:pt>
    <dgm:pt modelId="{EEC11846-ABC1-0C4D-A0F8-5DE51D64A119}" type="parTrans" cxnId="{D8A8DBEF-A30F-2B40-BCD8-EDFD2914FBFA}">
      <dgm:prSet/>
      <dgm:spPr/>
      <dgm:t>
        <a:bodyPr/>
        <a:lstStyle/>
        <a:p>
          <a:endParaRPr lang="en-US"/>
        </a:p>
      </dgm:t>
    </dgm:pt>
    <dgm:pt modelId="{7FEB10DE-10BA-3947-91F9-9FD004AF8210}" type="sibTrans" cxnId="{D8A8DBEF-A30F-2B40-BCD8-EDFD2914FBFA}">
      <dgm:prSet/>
      <dgm:spPr/>
      <dgm:t>
        <a:bodyPr/>
        <a:lstStyle/>
        <a:p>
          <a:endParaRPr lang="en-US"/>
        </a:p>
      </dgm:t>
    </dgm:pt>
    <dgm:pt modelId="{76BED80D-F61A-1E4B-A120-9185DA2A049B}">
      <dgm:prSet phldrT="[Text]"/>
      <dgm:spPr/>
      <dgm:t>
        <a:bodyPr/>
        <a:lstStyle/>
        <a:p>
          <a:r>
            <a:rPr lang="en-US" dirty="0"/>
            <a:t>ML Algorithm/Model</a:t>
          </a:r>
        </a:p>
      </dgm:t>
    </dgm:pt>
    <dgm:pt modelId="{10A2C353-51CE-5741-AA0F-8D0A6B44E796}" type="parTrans" cxnId="{9ED4AEFF-E757-DD44-95B2-7AAFD799C30D}">
      <dgm:prSet/>
      <dgm:spPr/>
      <dgm:t>
        <a:bodyPr/>
        <a:lstStyle/>
        <a:p>
          <a:endParaRPr lang="en-US"/>
        </a:p>
      </dgm:t>
    </dgm:pt>
    <dgm:pt modelId="{E0B9B57E-1BBA-C54C-84EC-BFFDA59D7283}" type="sibTrans" cxnId="{9ED4AEFF-E757-DD44-95B2-7AAFD799C30D}">
      <dgm:prSet/>
      <dgm:spPr/>
      <dgm:t>
        <a:bodyPr/>
        <a:lstStyle/>
        <a:p>
          <a:endParaRPr lang="en-US"/>
        </a:p>
      </dgm:t>
    </dgm:pt>
    <dgm:pt modelId="{CCCCCC17-DB2B-FC4F-98BF-97450757CA9C}" type="pres">
      <dgm:prSet presAssocID="{ECA74355-9CE3-4543-91A2-AD9A4FDF87D7}" presName="Name0" presStyleCnt="0">
        <dgm:presLayoutVars>
          <dgm:dir/>
          <dgm:animLvl val="lvl"/>
          <dgm:resizeHandles val="exact"/>
        </dgm:presLayoutVars>
      </dgm:prSet>
      <dgm:spPr/>
    </dgm:pt>
    <dgm:pt modelId="{1BC8B1D7-410A-394B-9D87-4AF088DBF99D}" type="pres">
      <dgm:prSet presAssocID="{9045BC88-8140-FF48-BCE8-F97B27937D40}" presName="parTxOnly" presStyleLbl="node1" presStyleIdx="0" presStyleCnt="4">
        <dgm:presLayoutVars>
          <dgm:chMax val="0"/>
          <dgm:chPref val="0"/>
          <dgm:bulletEnabled val="1"/>
        </dgm:presLayoutVars>
      </dgm:prSet>
      <dgm:spPr/>
    </dgm:pt>
    <dgm:pt modelId="{E668CDAC-1CB5-2D47-B0D8-365A2D4BF40E}" type="pres">
      <dgm:prSet presAssocID="{A16E214D-64B5-DA4D-9D2F-6B2AE0466DC2}" presName="parTxOnlySpace" presStyleCnt="0"/>
      <dgm:spPr/>
    </dgm:pt>
    <dgm:pt modelId="{D809A233-94CD-294E-A37B-DE1B87DB7198}" type="pres">
      <dgm:prSet presAssocID="{D9B08222-1735-2341-BA87-2260BE9D5B3F}" presName="parTxOnly" presStyleLbl="node1" presStyleIdx="1" presStyleCnt="4">
        <dgm:presLayoutVars>
          <dgm:chMax val="0"/>
          <dgm:chPref val="0"/>
          <dgm:bulletEnabled val="1"/>
        </dgm:presLayoutVars>
      </dgm:prSet>
      <dgm:spPr/>
    </dgm:pt>
    <dgm:pt modelId="{A9D99074-352A-004D-9991-60B1E22A13BD}" type="pres">
      <dgm:prSet presAssocID="{AE2009EE-0C54-CC4B-9E0B-644FC054795D}" presName="parTxOnlySpace" presStyleCnt="0"/>
      <dgm:spPr/>
    </dgm:pt>
    <dgm:pt modelId="{A8B84C1A-65E4-2241-8509-47EB67BC3CAA}" type="pres">
      <dgm:prSet presAssocID="{4B2C7748-6A43-164A-A0D0-9EAB1A7789D2}" presName="parTxOnly" presStyleLbl="node1" presStyleIdx="2" presStyleCnt="4">
        <dgm:presLayoutVars>
          <dgm:chMax val="0"/>
          <dgm:chPref val="0"/>
          <dgm:bulletEnabled val="1"/>
        </dgm:presLayoutVars>
      </dgm:prSet>
      <dgm:spPr/>
    </dgm:pt>
    <dgm:pt modelId="{69DDF76C-F0B4-3744-9A36-FE64012415CB}" type="pres">
      <dgm:prSet presAssocID="{7FEB10DE-10BA-3947-91F9-9FD004AF8210}" presName="parTxOnlySpace" presStyleCnt="0"/>
      <dgm:spPr/>
    </dgm:pt>
    <dgm:pt modelId="{C0192D9C-8A0E-1847-9452-5E2CFD4033A4}" type="pres">
      <dgm:prSet presAssocID="{76BED80D-F61A-1E4B-A120-9185DA2A049B}" presName="parTxOnly" presStyleLbl="node1" presStyleIdx="3" presStyleCnt="4">
        <dgm:presLayoutVars>
          <dgm:chMax val="0"/>
          <dgm:chPref val="0"/>
          <dgm:bulletEnabled val="1"/>
        </dgm:presLayoutVars>
      </dgm:prSet>
      <dgm:spPr/>
    </dgm:pt>
  </dgm:ptLst>
  <dgm:cxnLst>
    <dgm:cxn modelId="{FEF1181F-2852-9445-87CD-659ECDC254C3}" srcId="{ECA74355-9CE3-4543-91A2-AD9A4FDF87D7}" destId="{9045BC88-8140-FF48-BCE8-F97B27937D40}" srcOrd="0" destOrd="0" parTransId="{E1E90330-3260-BC42-8FE7-9D4C869C326F}" sibTransId="{A16E214D-64B5-DA4D-9D2F-6B2AE0466DC2}"/>
    <dgm:cxn modelId="{6443A83D-9BD2-CD42-9D1F-4BA8E414760E}" type="presOf" srcId="{9045BC88-8140-FF48-BCE8-F97B27937D40}" destId="{1BC8B1D7-410A-394B-9D87-4AF088DBF99D}" srcOrd="0" destOrd="0" presId="urn:microsoft.com/office/officeart/2005/8/layout/chevron1"/>
    <dgm:cxn modelId="{F982B342-0258-DC4E-9157-8910A6637313}" type="presOf" srcId="{ECA74355-9CE3-4543-91A2-AD9A4FDF87D7}" destId="{CCCCCC17-DB2B-FC4F-98BF-97450757CA9C}" srcOrd="0" destOrd="0" presId="urn:microsoft.com/office/officeart/2005/8/layout/chevron1"/>
    <dgm:cxn modelId="{906B8C68-EC61-4046-9617-83E53426B239}" type="presOf" srcId="{D9B08222-1735-2341-BA87-2260BE9D5B3F}" destId="{D809A233-94CD-294E-A37B-DE1B87DB7198}" srcOrd="0" destOrd="0" presId="urn:microsoft.com/office/officeart/2005/8/layout/chevron1"/>
    <dgm:cxn modelId="{B33475C0-4257-414B-A16D-B2A3232920E7}" type="presOf" srcId="{4B2C7748-6A43-164A-A0D0-9EAB1A7789D2}" destId="{A8B84C1A-65E4-2241-8509-47EB67BC3CAA}" srcOrd="0" destOrd="0" presId="urn:microsoft.com/office/officeart/2005/8/layout/chevron1"/>
    <dgm:cxn modelId="{58A963C6-B16A-5443-AAC3-4BE03B216997}" type="presOf" srcId="{76BED80D-F61A-1E4B-A120-9185DA2A049B}" destId="{C0192D9C-8A0E-1847-9452-5E2CFD4033A4}" srcOrd="0" destOrd="0" presId="urn:microsoft.com/office/officeart/2005/8/layout/chevron1"/>
    <dgm:cxn modelId="{73957DD1-1BD8-1848-A173-E34242BB93C9}" srcId="{ECA74355-9CE3-4543-91A2-AD9A4FDF87D7}" destId="{D9B08222-1735-2341-BA87-2260BE9D5B3F}" srcOrd="1" destOrd="0" parTransId="{6E39C086-4185-8043-A874-6CE3FCC8A659}" sibTransId="{AE2009EE-0C54-CC4B-9E0B-644FC054795D}"/>
    <dgm:cxn modelId="{D8A8DBEF-A30F-2B40-BCD8-EDFD2914FBFA}" srcId="{ECA74355-9CE3-4543-91A2-AD9A4FDF87D7}" destId="{4B2C7748-6A43-164A-A0D0-9EAB1A7789D2}" srcOrd="2" destOrd="0" parTransId="{EEC11846-ABC1-0C4D-A0F8-5DE51D64A119}" sibTransId="{7FEB10DE-10BA-3947-91F9-9FD004AF8210}"/>
    <dgm:cxn modelId="{9ED4AEFF-E757-DD44-95B2-7AAFD799C30D}" srcId="{ECA74355-9CE3-4543-91A2-AD9A4FDF87D7}" destId="{76BED80D-F61A-1E4B-A120-9185DA2A049B}" srcOrd="3" destOrd="0" parTransId="{10A2C353-51CE-5741-AA0F-8D0A6B44E796}" sibTransId="{E0B9B57E-1BBA-C54C-84EC-BFFDA59D7283}"/>
    <dgm:cxn modelId="{2FFDEF62-9F63-F344-918E-6814D30D06F4}" type="presParOf" srcId="{CCCCCC17-DB2B-FC4F-98BF-97450757CA9C}" destId="{1BC8B1D7-410A-394B-9D87-4AF088DBF99D}" srcOrd="0" destOrd="0" presId="urn:microsoft.com/office/officeart/2005/8/layout/chevron1"/>
    <dgm:cxn modelId="{A27711DE-01F4-4641-B263-2D79AA76CB3B}" type="presParOf" srcId="{CCCCCC17-DB2B-FC4F-98BF-97450757CA9C}" destId="{E668CDAC-1CB5-2D47-B0D8-365A2D4BF40E}" srcOrd="1" destOrd="0" presId="urn:microsoft.com/office/officeart/2005/8/layout/chevron1"/>
    <dgm:cxn modelId="{85AD6E73-0FD3-CB4E-9E23-72FFD9142275}" type="presParOf" srcId="{CCCCCC17-DB2B-FC4F-98BF-97450757CA9C}" destId="{D809A233-94CD-294E-A37B-DE1B87DB7198}" srcOrd="2" destOrd="0" presId="urn:microsoft.com/office/officeart/2005/8/layout/chevron1"/>
    <dgm:cxn modelId="{DF42BF74-0BFD-8F4D-AB98-95685600CB3D}" type="presParOf" srcId="{CCCCCC17-DB2B-FC4F-98BF-97450757CA9C}" destId="{A9D99074-352A-004D-9991-60B1E22A13BD}" srcOrd="3" destOrd="0" presId="urn:microsoft.com/office/officeart/2005/8/layout/chevron1"/>
    <dgm:cxn modelId="{5D613019-8024-6747-B091-EF3FD4DF72F0}" type="presParOf" srcId="{CCCCCC17-DB2B-FC4F-98BF-97450757CA9C}" destId="{A8B84C1A-65E4-2241-8509-47EB67BC3CAA}" srcOrd="4" destOrd="0" presId="urn:microsoft.com/office/officeart/2005/8/layout/chevron1"/>
    <dgm:cxn modelId="{8EC8D6C4-56F6-754E-855E-4567C8A8CC2C}" type="presParOf" srcId="{CCCCCC17-DB2B-FC4F-98BF-97450757CA9C}" destId="{69DDF76C-F0B4-3744-9A36-FE64012415CB}" srcOrd="5" destOrd="0" presId="urn:microsoft.com/office/officeart/2005/8/layout/chevron1"/>
    <dgm:cxn modelId="{7FDE0E9E-9C1F-5C40-8E6F-4144B8D43304}" type="presParOf" srcId="{CCCCCC17-DB2B-FC4F-98BF-97450757CA9C}" destId="{C0192D9C-8A0E-1847-9452-5E2CFD4033A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8B1D7-410A-394B-9D87-4AF088DBF99D}">
      <dsp:nvSpPr>
        <dsp:cNvPr id="0" name=""/>
        <dsp:cNvSpPr/>
      </dsp:nvSpPr>
      <dsp:spPr>
        <a:xfrm>
          <a:off x="4959" y="1241081"/>
          <a:ext cx="2886998" cy="1154799"/>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a:t>
          </a:r>
        </a:p>
      </dsp:txBody>
      <dsp:txXfrm>
        <a:off x="582359" y="1241081"/>
        <a:ext cx="1732199" cy="1154799"/>
      </dsp:txXfrm>
    </dsp:sp>
    <dsp:sp modelId="{D809A233-94CD-294E-A37B-DE1B87DB7198}">
      <dsp:nvSpPr>
        <dsp:cNvPr id="0" name=""/>
        <dsp:cNvSpPr/>
      </dsp:nvSpPr>
      <dsp:spPr>
        <a:xfrm>
          <a:off x="2603257" y="1241081"/>
          <a:ext cx="2886998" cy="1154799"/>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Pre-processing (formatting, tokenization, etc.)</a:t>
          </a:r>
        </a:p>
      </dsp:txBody>
      <dsp:txXfrm>
        <a:off x="3180657" y="1241081"/>
        <a:ext cx="1732199" cy="1154799"/>
      </dsp:txXfrm>
    </dsp:sp>
    <dsp:sp modelId="{A8B84C1A-65E4-2241-8509-47EB67BC3CAA}">
      <dsp:nvSpPr>
        <dsp:cNvPr id="0" name=""/>
        <dsp:cNvSpPr/>
      </dsp:nvSpPr>
      <dsp:spPr>
        <a:xfrm>
          <a:off x="5201556" y="1241081"/>
          <a:ext cx="2886998" cy="1154799"/>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Vector Space Model</a:t>
          </a:r>
        </a:p>
      </dsp:txBody>
      <dsp:txXfrm>
        <a:off x="5778956" y="1241081"/>
        <a:ext cx="1732199" cy="1154799"/>
      </dsp:txXfrm>
    </dsp:sp>
    <dsp:sp modelId="{C0192D9C-8A0E-1847-9452-5E2CFD4033A4}">
      <dsp:nvSpPr>
        <dsp:cNvPr id="0" name=""/>
        <dsp:cNvSpPr/>
      </dsp:nvSpPr>
      <dsp:spPr>
        <a:xfrm>
          <a:off x="7799854" y="1241081"/>
          <a:ext cx="2886998" cy="1154799"/>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ML Algorithm/Model</a:t>
          </a:r>
        </a:p>
      </dsp:txBody>
      <dsp:txXfrm>
        <a:off x="8377254" y="1241081"/>
        <a:ext cx="1732199" cy="11547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89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58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009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53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195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15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80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03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986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619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32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2/3/22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9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eilly.com/library/view/hands-on-machine-learning/9781492032632/" TargetMode="External"/><Relationship Id="rId2" Type="http://schemas.openxmlformats.org/officeDocument/2006/relationships/hyperlink" Target="https://www.amazon.com/Getting-Started-Deep-Learning-Methodologies/dp/1542567092/ref=sr_1_1?keywords=Ricardo+calix&amp;qid=1561592329&amp;s=gateway&amp;sr=8-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ab.research.google.com/drive/1GpeTlzbZero7mNg6NE23yA-pawsJL-cG?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1DA63-1A42-6649-A361-288D9F963F20}"/>
              </a:ext>
            </a:extLst>
          </p:cNvPr>
          <p:cNvSpPr>
            <a:spLocks noGrp="1"/>
          </p:cNvSpPr>
          <p:nvPr>
            <p:ph type="ctrTitle"/>
          </p:nvPr>
        </p:nvSpPr>
        <p:spPr>
          <a:xfrm>
            <a:off x="647699" y="871758"/>
            <a:ext cx="5227171" cy="3871143"/>
          </a:xfrm>
        </p:spPr>
        <p:txBody>
          <a:bodyPr>
            <a:normAutofit/>
          </a:bodyPr>
          <a:lstStyle/>
          <a:p>
            <a:r>
              <a:rPr lang="en-TR" dirty="0"/>
              <a:t>Machine Learning for Cyber Security</a:t>
            </a:r>
          </a:p>
        </p:txBody>
      </p:sp>
      <p:sp>
        <p:nvSpPr>
          <p:cNvPr id="3" name="Subtitle 2">
            <a:extLst>
              <a:ext uri="{FF2B5EF4-FFF2-40B4-BE49-F238E27FC236}">
                <a16:creationId xmlns:a16="http://schemas.microsoft.com/office/drawing/2014/main" id="{10610CE6-3151-9040-8F4E-402778FCB01D}"/>
              </a:ext>
            </a:extLst>
          </p:cNvPr>
          <p:cNvSpPr>
            <a:spLocks noGrp="1"/>
          </p:cNvSpPr>
          <p:nvPr>
            <p:ph type="subTitle" idx="1"/>
          </p:nvPr>
        </p:nvSpPr>
        <p:spPr>
          <a:xfrm>
            <a:off x="695325" y="4785543"/>
            <a:ext cx="4857857" cy="1005657"/>
          </a:xfrm>
        </p:spPr>
        <p:txBody>
          <a:bodyPr>
            <a:normAutofit/>
          </a:bodyPr>
          <a:lstStyle/>
          <a:p>
            <a:r>
              <a:rPr lang="en-TR"/>
              <a:t>Mesut GUVEN, Ph.D.</a:t>
            </a:r>
          </a:p>
        </p:txBody>
      </p:sp>
      <p:cxnSp>
        <p:nvCxnSpPr>
          <p:cNvPr id="58" name="Straight Connector 5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bstract cubes background">
            <a:extLst>
              <a:ext uri="{FF2B5EF4-FFF2-40B4-BE49-F238E27FC236}">
                <a16:creationId xmlns:a16="http://schemas.microsoft.com/office/drawing/2014/main" id="{85B5C23A-AB98-415F-902D-1D12E5379274}"/>
              </a:ext>
            </a:extLst>
          </p:cNvPr>
          <p:cNvPicPr>
            <a:picLocks noChangeAspect="1"/>
          </p:cNvPicPr>
          <p:nvPr/>
        </p:nvPicPr>
        <p:blipFill rotWithShape="1">
          <a:blip r:embed="rId2"/>
          <a:srcRect l="13709" r="34349" b="1"/>
          <a:stretch/>
        </p:blipFill>
        <p:spPr>
          <a:xfrm>
            <a:off x="6515100" y="10"/>
            <a:ext cx="5676900" cy="6857990"/>
          </a:xfrm>
          <a:prstGeom prst="rect">
            <a:avLst/>
          </a:prstGeom>
        </p:spPr>
      </p:pic>
    </p:spTree>
    <p:extLst>
      <p:ext uri="{BB962C8B-B14F-4D97-AF65-F5344CB8AC3E}">
        <p14:creationId xmlns:p14="http://schemas.microsoft.com/office/powerpoint/2010/main" val="26962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p:txBody>
          <a:bodyPr/>
          <a:lstStyle/>
          <a:p>
            <a:r>
              <a:rPr lang="en-TR" dirty="0"/>
              <a:t>ML BASICS</a:t>
            </a:r>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p:txBody>
          <a:bodyPr/>
          <a:lstStyle/>
          <a:p>
            <a:r>
              <a:rPr lang="en-TR" dirty="0"/>
              <a:t>ML Terms; </a:t>
            </a:r>
          </a:p>
          <a:p>
            <a:pPr marL="0" indent="0">
              <a:buNone/>
            </a:pPr>
            <a:r>
              <a:rPr lang="en-TR" dirty="0"/>
              <a:t>	 -	Features,</a:t>
            </a:r>
          </a:p>
          <a:p>
            <a:pPr marL="0" indent="0">
              <a:buNone/>
            </a:pPr>
            <a:r>
              <a:rPr lang="en-TR" dirty="0"/>
              <a:t>	-	Data sets,</a:t>
            </a:r>
          </a:p>
          <a:p>
            <a:pPr marL="0" indent="0">
              <a:buNone/>
            </a:pPr>
            <a:r>
              <a:rPr lang="en-TR" dirty="0"/>
              <a:t>	- 	Pre-processing,</a:t>
            </a:r>
          </a:p>
          <a:p>
            <a:pPr marL="0" indent="0">
              <a:buNone/>
            </a:pPr>
            <a:r>
              <a:rPr lang="en-TR" dirty="0"/>
              <a:t>	-	Model construction and performance evaluation</a:t>
            </a:r>
          </a:p>
        </p:txBody>
      </p:sp>
    </p:spTree>
    <p:extLst>
      <p:ext uri="{BB962C8B-B14F-4D97-AF65-F5344CB8AC3E}">
        <p14:creationId xmlns:p14="http://schemas.microsoft.com/office/powerpoint/2010/main" val="107715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p:txBody>
          <a:bodyPr/>
          <a:lstStyle/>
          <a:p>
            <a:r>
              <a:rPr lang="en-TR" dirty="0"/>
              <a:t>ML BASICS</a:t>
            </a:r>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p:txBody>
          <a:bodyPr>
            <a:normAutofit lnSpcReduction="10000"/>
          </a:bodyPr>
          <a:lstStyle/>
          <a:p>
            <a:r>
              <a:rPr lang="en-TR" b="1" dirty="0">
                <a:solidFill>
                  <a:srgbClr val="0070C0"/>
                </a:solidFill>
              </a:rPr>
              <a:t>Data Formats</a:t>
            </a:r>
          </a:p>
          <a:p>
            <a:pPr marL="0" indent="0">
              <a:buNone/>
            </a:pPr>
            <a:r>
              <a:rPr lang="en-TR" dirty="0"/>
              <a:t>	-	</a:t>
            </a:r>
            <a:r>
              <a:rPr lang="en-US" b="1" i="1" dirty="0">
                <a:solidFill>
                  <a:srgbClr val="0070C0"/>
                </a:solidFill>
              </a:rPr>
              <a:t>.csv files</a:t>
            </a:r>
            <a:r>
              <a:rPr lang="en-US" dirty="0">
                <a:solidFill>
                  <a:srgbClr val="0070C0"/>
                </a:solidFill>
              </a:rPr>
              <a:t>; </a:t>
            </a:r>
            <a:r>
              <a:rPr lang="en-US" i="1" dirty="0"/>
              <a:t>0,tcp,http,SF,162,4528,0,0,0,1, … ,normal.</a:t>
            </a:r>
          </a:p>
          <a:p>
            <a:pPr marL="0" indent="0">
              <a:buNone/>
            </a:pPr>
            <a:r>
              <a:rPr lang="en-TR" dirty="0"/>
              <a:t>	-	</a:t>
            </a:r>
            <a:r>
              <a:rPr lang="en-US" b="1" i="1" dirty="0">
                <a:solidFill>
                  <a:srgbClr val="0070C0"/>
                </a:solidFill>
              </a:rPr>
              <a:t>.</a:t>
            </a:r>
            <a:r>
              <a:rPr lang="en-US" b="1" i="1" dirty="0" err="1">
                <a:solidFill>
                  <a:srgbClr val="0070C0"/>
                </a:solidFill>
              </a:rPr>
              <a:t>libsvm</a:t>
            </a:r>
            <a:r>
              <a:rPr lang="en-US" b="1" i="1" dirty="0">
                <a:solidFill>
                  <a:srgbClr val="0070C0"/>
                </a:solidFill>
              </a:rPr>
              <a:t>; </a:t>
            </a:r>
            <a:r>
              <a:rPr lang="en-US" dirty="0"/>
              <a:t>[label] [index 1]:[value 1] [index 2]:[value 2] …</a:t>
            </a:r>
          </a:p>
          <a:p>
            <a:pPr marL="0" indent="0">
              <a:buNone/>
            </a:pPr>
            <a:r>
              <a:rPr lang="en-TR" dirty="0"/>
              <a:t>	- 	</a:t>
            </a:r>
            <a:r>
              <a:rPr lang="en-TR" b="1" i="1" dirty="0">
                <a:solidFill>
                  <a:srgbClr val="0070C0"/>
                </a:solidFill>
              </a:rPr>
              <a:t>images; </a:t>
            </a:r>
            <a:r>
              <a:rPr lang="en-TR" dirty="0"/>
              <a:t>rgb values of range [0-255] 32x32x3, 128x128x3, etc.</a:t>
            </a:r>
          </a:p>
          <a:p>
            <a:r>
              <a:rPr lang="en-TR" b="1" dirty="0">
                <a:solidFill>
                  <a:srgbClr val="0070C0"/>
                </a:solidFill>
              </a:rPr>
              <a:t>Data Sets</a:t>
            </a:r>
          </a:p>
          <a:p>
            <a:pPr marL="0" indent="0">
              <a:buNone/>
            </a:pPr>
            <a:r>
              <a:rPr lang="en-TR" dirty="0"/>
              <a:t>	-	Malware, Ransomware, Denial of service, Honeypot unsupervised, </a:t>
            </a:r>
            <a:r>
              <a:rPr lang="en-US" dirty="0"/>
              <a:t>NSL-KDD network intrusion, Phishing, </a:t>
            </a:r>
            <a:r>
              <a:rPr lang="en-US" dirty="0" err="1"/>
              <a:t>Unsw</a:t>
            </a:r>
            <a:r>
              <a:rPr lang="en-US" dirty="0"/>
              <a:t> big data networking</a:t>
            </a:r>
            <a:r>
              <a:rPr lang="en-TR" dirty="0"/>
              <a:t>, </a:t>
            </a:r>
          </a:p>
          <a:p>
            <a:pPr marL="0" indent="0">
              <a:buNone/>
            </a:pPr>
            <a:r>
              <a:rPr lang="en-TR" dirty="0"/>
              <a:t>	-	MNIST, Iris, Cats vs Dogs, etc. (for image processing implementations of DL)</a:t>
            </a:r>
            <a:endParaRPr lang="en-US" dirty="0"/>
          </a:p>
        </p:txBody>
      </p:sp>
    </p:spTree>
    <p:extLst>
      <p:ext uri="{BB962C8B-B14F-4D97-AF65-F5344CB8AC3E}">
        <p14:creationId xmlns:p14="http://schemas.microsoft.com/office/powerpoint/2010/main" val="361343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D873-C246-D046-B9B8-86BE6E37F1F6}"/>
              </a:ext>
            </a:extLst>
          </p:cNvPr>
          <p:cNvSpPr>
            <a:spLocks noGrp="1"/>
          </p:cNvSpPr>
          <p:nvPr>
            <p:ph type="title"/>
          </p:nvPr>
        </p:nvSpPr>
        <p:spPr/>
        <p:txBody>
          <a:bodyPr/>
          <a:lstStyle/>
          <a:p>
            <a:r>
              <a:rPr lang="en-TR" dirty="0"/>
              <a:t>ML Pipeline</a:t>
            </a:r>
          </a:p>
        </p:txBody>
      </p:sp>
      <p:graphicFrame>
        <p:nvGraphicFramePr>
          <p:cNvPr id="14" name="Content Placeholder 13">
            <a:extLst>
              <a:ext uri="{FF2B5EF4-FFF2-40B4-BE49-F238E27FC236}">
                <a16:creationId xmlns:a16="http://schemas.microsoft.com/office/drawing/2014/main" id="{AC0AE230-0E04-D84B-BE2E-C8D501C19765}"/>
              </a:ext>
            </a:extLst>
          </p:cNvPr>
          <p:cNvGraphicFramePr>
            <a:graphicFrameLocks noGrp="1"/>
          </p:cNvGraphicFramePr>
          <p:nvPr>
            <p:ph idx="1"/>
            <p:extLst>
              <p:ext uri="{D42A27DB-BD31-4B8C-83A1-F6EECF244321}">
                <p14:modId xmlns:p14="http://schemas.microsoft.com/office/powerpoint/2010/main" val="1973655552"/>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97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087" y="909637"/>
            <a:ext cx="5892097" cy="1362073"/>
          </a:xfrm>
        </p:spPr>
        <p:txBody>
          <a:bodyPr>
            <a:normAutofit/>
          </a:bodyPr>
          <a:lstStyle/>
          <a:p>
            <a:r>
              <a:rPr lang="en-US" dirty="0"/>
              <a:t>Companies using ml</a:t>
            </a:r>
            <a:endParaRPr lang="en-TR" dirty="0"/>
          </a:p>
        </p:txBody>
      </p:sp>
      <p:cxnSp>
        <p:nvCxnSpPr>
          <p:cNvPr id="13" name="Straight Connector 12">
            <a:extLst>
              <a:ext uri="{FF2B5EF4-FFF2-40B4-BE49-F238E27FC236}">
                <a16:creationId xmlns:a16="http://schemas.microsoft.com/office/drawing/2014/main" id="{ACA168A3-FD15-4AAC-9FDF-8C058A028C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700086" y="2276474"/>
            <a:ext cx="5892099" cy="3553109"/>
          </a:xfrm>
        </p:spPr>
        <p:txBody>
          <a:bodyPr>
            <a:normAutofit/>
          </a:bodyPr>
          <a:lstStyle/>
          <a:p>
            <a:r>
              <a:rPr lang="en-US" dirty="0"/>
              <a:t>Tesla</a:t>
            </a:r>
          </a:p>
          <a:p>
            <a:r>
              <a:rPr lang="en-US" dirty="0"/>
              <a:t>Facebook</a:t>
            </a:r>
          </a:p>
          <a:p>
            <a:r>
              <a:rPr lang="en-US" dirty="0"/>
              <a:t>Google</a:t>
            </a:r>
          </a:p>
          <a:p>
            <a:r>
              <a:rPr lang="en-US" dirty="0"/>
              <a:t>Amazon (Alexa for instance)</a:t>
            </a:r>
          </a:p>
          <a:p>
            <a:r>
              <a:rPr lang="en-US" dirty="0"/>
              <a:t>Apple </a:t>
            </a:r>
          </a:p>
          <a:p>
            <a:r>
              <a:rPr lang="en-US" dirty="0"/>
              <a:t>Microsoft</a:t>
            </a:r>
          </a:p>
          <a:p>
            <a:pPr marL="0" indent="0">
              <a:buNone/>
            </a:pPr>
            <a:endParaRPr lang="en-US" dirty="0"/>
          </a:p>
        </p:txBody>
      </p:sp>
      <p:pic>
        <p:nvPicPr>
          <p:cNvPr id="4" name="Picture 3" title="logo of apple">
            <a:extLst>
              <a:ext uri="{FF2B5EF4-FFF2-40B4-BE49-F238E27FC236}">
                <a16:creationId xmlns:a16="http://schemas.microsoft.com/office/drawing/2014/main" id="{985EB307-359F-A549-A412-924596EF8875}"/>
              </a:ext>
            </a:extLst>
          </p:cNvPr>
          <p:cNvPicPr>
            <a:picLocks noChangeAspect="1"/>
          </p:cNvPicPr>
          <p:nvPr/>
        </p:nvPicPr>
        <p:blipFill>
          <a:blip r:embed="rId2"/>
          <a:stretch>
            <a:fillRect/>
          </a:stretch>
        </p:blipFill>
        <p:spPr>
          <a:xfrm>
            <a:off x="7315200" y="2112493"/>
            <a:ext cx="1880958" cy="1880958"/>
          </a:xfrm>
          <a:prstGeom prst="rect">
            <a:avLst/>
          </a:prstGeom>
        </p:spPr>
      </p:pic>
      <p:pic>
        <p:nvPicPr>
          <p:cNvPr id="5" name="Picture 4" title="logo of facebook">
            <a:extLst>
              <a:ext uri="{FF2B5EF4-FFF2-40B4-BE49-F238E27FC236}">
                <a16:creationId xmlns:a16="http://schemas.microsoft.com/office/drawing/2014/main" id="{66BC4EB1-E9ED-7748-94E2-3958359BE118}"/>
              </a:ext>
            </a:extLst>
          </p:cNvPr>
          <p:cNvPicPr>
            <a:picLocks noChangeAspect="1"/>
          </p:cNvPicPr>
          <p:nvPr/>
        </p:nvPicPr>
        <p:blipFill>
          <a:blip r:embed="rId3"/>
          <a:stretch>
            <a:fillRect/>
          </a:stretch>
        </p:blipFill>
        <p:spPr>
          <a:xfrm>
            <a:off x="9492839" y="2094389"/>
            <a:ext cx="1899061" cy="1899061"/>
          </a:xfrm>
          <a:prstGeom prst="rect">
            <a:avLst/>
          </a:prstGeom>
        </p:spPr>
      </p:pic>
      <p:pic>
        <p:nvPicPr>
          <p:cNvPr id="6" name="Picture 5" title="logo of microsoft">
            <a:extLst>
              <a:ext uri="{FF2B5EF4-FFF2-40B4-BE49-F238E27FC236}">
                <a16:creationId xmlns:a16="http://schemas.microsoft.com/office/drawing/2014/main" id="{777F8837-8551-5E44-886C-C753FED21BAF}"/>
              </a:ext>
            </a:extLst>
          </p:cNvPr>
          <p:cNvPicPr>
            <a:picLocks noChangeAspect="1"/>
          </p:cNvPicPr>
          <p:nvPr/>
        </p:nvPicPr>
        <p:blipFill rotWithShape="1">
          <a:blip r:embed="rId4"/>
          <a:srcRect t="31452" b="33844"/>
          <a:stretch/>
        </p:blipFill>
        <p:spPr>
          <a:xfrm>
            <a:off x="7314588" y="4340087"/>
            <a:ext cx="4077312" cy="1061242"/>
          </a:xfrm>
          <a:prstGeom prst="rect">
            <a:avLst/>
          </a:prstGeom>
        </p:spPr>
      </p:pic>
      <p:cxnSp>
        <p:nvCxnSpPr>
          <p:cNvPr id="15" name="Straight Connector 14">
            <a:extLst>
              <a:ext uri="{FF2B5EF4-FFF2-40B4-BE49-F238E27FC236}">
                <a16:creationId xmlns:a16="http://schemas.microsoft.com/office/drawing/2014/main" id="{BC7C108B-6977-4FF2-B463-D8370F3E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5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088" y="909637"/>
            <a:ext cx="8271634" cy="1362073"/>
          </a:xfrm>
        </p:spPr>
        <p:txBody>
          <a:bodyPr>
            <a:normAutofit/>
          </a:bodyPr>
          <a:lstStyle/>
          <a:p>
            <a:r>
              <a:rPr lang="en-US" dirty="0"/>
              <a:t>Companies using ml for cyber</a:t>
            </a:r>
            <a:endParaRPr lang="en-TR" dirty="0"/>
          </a:p>
        </p:txBody>
      </p:sp>
      <p:cxnSp>
        <p:nvCxnSpPr>
          <p:cNvPr id="19" name="Straight Connector 18">
            <a:extLst>
              <a:ext uri="{FF2B5EF4-FFF2-40B4-BE49-F238E27FC236}">
                <a16:creationId xmlns:a16="http://schemas.microsoft.com/office/drawing/2014/main" id="{986D0DB0-CC82-4868-9E40-44D1164BD6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700088" y="2623289"/>
            <a:ext cx="5966843" cy="3206294"/>
          </a:xfrm>
        </p:spPr>
        <p:txBody>
          <a:bodyPr>
            <a:normAutofit/>
          </a:bodyPr>
          <a:lstStyle/>
          <a:p>
            <a:r>
              <a:rPr lang="en-US" dirty="0"/>
              <a:t>Northrop Grumman</a:t>
            </a:r>
          </a:p>
          <a:p>
            <a:r>
              <a:rPr lang="en-US" dirty="0" err="1"/>
              <a:t>BluVector</a:t>
            </a:r>
            <a:endParaRPr lang="en-US" dirty="0"/>
          </a:p>
          <a:p>
            <a:r>
              <a:rPr lang="en-US" dirty="0"/>
              <a:t>Banks</a:t>
            </a:r>
          </a:p>
          <a:p>
            <a:r>
              <a:rPr lang="en-US" dirty="0"/>
              <a:t>Etc.</a:t>
            </a:r>
          </a:p>
        </p:txBody>
      </p:sp>
      <p:pic>
        <p:nvPicPr>
          <p:cNvPr id="12" name="Picture 11" title="BluVector logo">
            <a:extLst>
              <a:ext uri="{FF2B5EF4-FFF2-40B4-BE49-F238E27FC236}">
                <a16:creationId xmlns:a16="http://schemas.microsoft.com/office/drawing/2014/main" id="{4E4CE644-D65F-0F4F-8F85-B896FE6E8699}"/>
              </a:ext>
            </a:extLst>
          </p:cNvPr>
          <p:cNvPicPr>
            <a:picLocks noChangeAspect="1"/>
          </p:cNvPicPr>
          <p:nvPr/>
        </p:nvPicPr>
        <p:blipFill rotWithShape="1">
          <a:blip r:embed="rId2"/>
          <a:srcRect t="570" r="2" b="1866"/>
          <a:stretch/>
        </p:blipFill>
        <p:spPr>
          <a:xfrm>
            <a:off x="7315200" y="1587021"/>
            <a:ext cx="4076700" cy="2277118"/>
          </a:xfrm>
          <a:prstGeom prst="rect">
            <a:avLst/>
          </a:prstGeom>
        </p:spPr>
      </p:pic>
      <p:pic>
        <p:nvPicPr>
          <p:cNvPr id="10" name="Picture 9" title="Northrop Grumman logo&#10;">
            <a:extLst>
              <a:ext uri="{FF2B5EF4-FFF2-40B4-BE49-F238E27FC236}">
                <a16:creationId xmlns:a16="http://schemas.microsoft.com/office/drawing/2014/main" id="{F5A3DD4E-1D77-3040-8DD2-3CED94DC540C}"/>
              </a:ext>
            </a:extLst>
          </p:cNvPr>
          <p:cNvPicPr>
            <a:picLocks noChangeAspect="1"/>
          </p:cNvPicPr>
          <p:nvPr/>
        </p:nvPicPr>
        <p:blipFill rotWithShape="1">
          <a:blip r:embed="rId3"/>
          <a:srcRect t="14538" r="2" b="19386"/>
          <a:stretch/>
        </p:blipFill>
        <p:spPr>
          <a:xfrm>
            <a:off x="7315200" y="3548609"/>
            <a:ext cx="4076700" cy="2242593"/>
          </a:xfrm>
          <a:prstGeom prst="rect">
            <a:avLst/>
          </a:prstGeom>
        </p:spPr>
      </p:pic>
      <p:cxnSp>
        <p:nvCxnSpPr>
          <p:cNvPr id="21" name="Straight Connector 20">
            <a:extLst>
              <a:ext uri="{FF2B5EF4-FFF2-40B4-BE49-F238E27FC236}">
                <a16:creationId xmlns:a16="http://schemas.microsoft.com/office/drawing/2014/main" id="{E9879F10-54E5-4F60-A54F-91F348A6C7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3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5D48-4B88-534B-BC07-0788BD8CA7D7}"/>
              </a:ext>
            </a:extLst>
          </p:cNvPr>
          <p:cNvSpPr>
            <a:spLocks noGrp="1"/>
          </p:cNvSpPr>
          <p:nvPr>
            <p:ph type="title"/>
          </p:nvPr>
        </p:nvSpPr>
        <p:spPr/>
        <p:txBody>
          <a:bodyPr/>
          <a:lstStyle/>
          <a:p>
            <a:r>
              <a:rPr lang="en-TR" dirty="0"/>
              <a:t>information</a:t>
            </a:r>
          </a:p>
        </p:txBody>
      </p:sp>
      <p:sp>
        <p:nvSpPr>
          <p:cNvPr id="3" name="Content Placeholder 2">
            <a:extLst>
              <a:ext uri="{FF2B5EF4-FFF2-40B4-BE49-F238E27FC236}">
                <a16:creationId xmlns:a16="http://schemas.microsoft.com/office/drawing/2014/main" id="{4B538773-2E87-8143-AE83-EA742F735C2B}"/>
              </a:ext>
            </a:extLst>
          </p:cNvPr>
          <p:cNvSpPr>
            <a:spLocks noGrp="1"/>
          </p:cNvSpPr>
          <p:nvPr>
            <p:ph idx="1"/>
          </p:nvPr>
        </p:nvSpPr>
        <p:spPr/>
        <p:txBody>
          <a:bodyPr>
            <a:normAutofit fontScale="92500" lnSpcReduction="10000"/>
          </a:bodyPr>
          <a:lstStyle/>
          <a:p>
            <a:r>
              <a:rPr lang="en-TR" dirty="0"/>
              <a:t>Exams; 55% (Mid 25%  + Final 30%), Homeworks; 15%, Project; 30%</a:t>
            </a:r>
          </a:p>
          <a:p>
            <a:pPr marL="0" indent="0">
              <a:buNone/>
            </a:pPr>
            <a:r>
              <a:rPr lang="en-TR" dirty="0"/>
              <a:t> 	In homeworks, you will be expected to examine SCI/E papers (published in last 3 years).</a:t>
            </a:r>
          </a:p>
          <a:p>
            <a:pPr marL="0" indent="0">
              <a:buNone/>
            </a:pPr>
            <a:r>
              <a:rPr lang="en-TR" dirty="0"/>
              <a:t> 	In Final Project, you will implement an AI/ML-based cyber solution.  </a:t>
            </a:r>
          </a:p>
          <a:p>
            <a:r>
              <a:rPr lang="en-TR" dirty="0"/>
              <a:t>Textbook:</a:t>
            </a:r>
          </a:p>
          <a:p>
            <a:pPr marL="0" indent="0">
              <a:buNone/>
            </a:pPr>
            <a:r>
              <a:rPr lang="en-TR" dirty="0"/>
              <a:t>	-  </a:t>
            </a:r>
            <a:r>
              <a:rPr lang="en-US" dirty="0">
                <a:hlinkClick r:id="rId2"/>
              </a:rPr>
              <a:t>Getting Started with Deep Learning: Programming and Methodologies using Python</a:t>
            </a:r>
            <a:endParaRPr lang="en-US" dirty="0"/>
          </a:p>
          <a:p>
            <a:pPr marL="0" indent="0">
              <a:buNone/>
            </a:pPr>
            <a:r>
              <a:rPr lang="en-US" dirty="0"/>
              <a:t>	-  </a:t>
            </a:r>
            <a:r>
              <a:rPr lang="en-US" dirty="0">
                <a:hlinkClick r:id="rId3"/>
              </a:rPr>
              <a:t>Hands-On Machine Learning with Scikit-Learn, Keras, and TensorFlow, 2nd Edition</a:t>
            </a:r>
            <a:endParaRPr lang="en-TR" dirty="0"/>
          </a:p>
          <a:p>
            <a:r>
              <a:rPr lang="en-TR" dirty="0"/>
              <a:t>Code: GitHub</a:t>
            </a:r>
          </a:p>
          <a:p>
            <a:r>
              <a:rPr lang="en-TR" dirty="0"/>
              <a:t>Videos: YouTube	</a:t>
            </a:r>
          </a:p>
        </p:txBody>
      </p:sp>
    </p:spTree>
    <p:extLst>
      <p:ext uri="{BB962C8B-B14F-4D97-AF65-F5344CB8AC3E}">
        <p14:creationId xmlns:p14="http://schemas.microsoft.com/office/powerpoint/2010/main" val="29202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1: INTRODUCTION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lstStyle/>
          <a:p>
            <a:r>
              <a:rPr lang="en-TR" dirty="0"/>
              <a:t>Learning Outcomes;</a:t>
            </a:r>
          </a:p>
          <a:p>
            <a:pPr marL="0" indent="0">
              <a:buNone/>
            </a:pPr>
            <a:r>
              <a:rPr lang="en-TR" dirty="0"/>
              <a:t>	-	To have a better understanding of Machine Learning approaches,</a:t>
            </a:r>
          </a:p>
          <a:p>
            <a:pPr marL="0" indent="0">
              <a:buNone/>
            </a:pPr>
            <a:r>
              <a:rPr lang="en-TR" dirty="0"/>
              <a:t>	-	To have a better understanding of Features, Datasets and Preprocessing of data,</a:t>
            </a:r>
          </a:p>
          <a:p>
            <a:pPr marL="0" indent="0">
              <a:buNone/>
            </a:pPr>
            <a:r>
              <a:rPr lang="en-TR" dirty="0"/>
              <a:t>	</a:t>
            </a:r>
          </a:p>
          <a:p>
            <a:pPr marL="0" indent="0">
              <a:buNone/>
            </a:pPr>
            <a:endParaRPr lang="en-TR" dirty="0"/>
          </a:p>
        </p:txBody>
      </p:sp>
    </p:spTree>
    <p:extLst>
      <p:ext uri="{BB962C8B-B14F-4D97-AF65-F5344CB8AC3E}">
        <p14:creationId xmlns:p14="http://schemas.microsoft.com/office/powerpoint/2010/main" val="27711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p:txBody>
          <a:bodyPr/>
          <a:lstStyle/>
          <a:p>
            <a:r>
              <a:rPr lang="en-TR" dirty="0"/>
              <a:t>TOOLS</a:t>
            </a:r>
          </a:p>
        </p:txBody>
      </p: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p:txBody>
          <a:bodyPr>
            <a:normAutofit fontScale="92500" lnSpcReduction="10000"/>
          </a:bodyPr>
          <a:lstStyle/>
          <a:p>
            <a:r>
              <a:rPr lang="en-TR" b="1" i="1" dirty="0">
                <a:solidFill>
                  <a:srgbClr val="0070C0"/>
                </a:solidFill>
              </a:rPr>
              <a:t>Python</a:t>
            </a:r>
            <a:r>
              <a:rPr lang="en-TR" dirty="0"/>
              <a:t> is the most popular programing in ML and Data Science, and to build our models, we will use the Python. A prime will be provided </a:t>
            </a:r>
            <a:r>
              <a:rPr lang="en-US" dirty="0">
                <a:hlinkClick r:id="rId2"/>
              </a:rPr>
              <a:t>https://colab.research.google.com/drive/1GpeTlzbZero7mNg6NE23yA-pawsJL-cG?usp=sharing</a:t>
            </a:r>
            <a:endParaRPr lang="en-TR" dirty="0"/>
          </a:p>
          <a:p>
            <a:r>
              <a:rPr lang="en-TR" sz="2100" b="1" i="1" dirty="0">
                <a:solidFill>
                  <a:srgbClr val="0070C0"/>
                </a:solidFill>
              </a:rPr>
              <a:t>Numpy</a:t>
            </a:r>
            <a:r>
              <a:rPr lang="en-TR" dirty="0"/>
              <a:t>, </a:t>
            </a:r>
            <a:r>
              <a:rPr lang="en-TR" sz="2100" b="1" i="1" dirty="0">
                <a:solidFill>
                  <a:srgbClr val="0070C0"/>
                </a:solidFill>
              </a:rPr>
              <a:t>Pandas</a:t>
            </a:r>
            <a:r>
              <a:rPr lang="en-TR" dirty="0"/>
              <a:t>, </a:t>
            </a:r>
            <a:r>
              <a:rPr lang="en-US" sz="2100" b="1" i="1" dirty="0">
                <a:solidFill>
                  <a:srgbClr val="0070C0"/>
                </a:solidFill>
              </a:rPr>
              <a:t>S</a:t>
            </a:r>
            <a:r>
              <a:rPr lang="en-TR" sz="2100" b="1" i="1" dirty="0">
                <a:solidFill>
                  <a:srgbClr val="0070C0"/>
                </a:solidFill>
              </a:rPr>
              <a:t>kit-learn, etc. </a:t>
            </a:r>
            <a:r>
              <a:rPr lang="en-TR" dirty="0"/>
              <a:t>Necessary libraries,</a:t>
            </a:r>
          </a:p>
          <a:p>
            <a:r>
              <a:rPr lang="en-TR" sz="2100" b="1" i="1" dirty="0">
                <a:solidFill>
                  <a:srgbClr val="0070C0"/>
                </a:solidFill>
              </a:rPr>
              <a:t>TensorFlow (Google’s toolkit for ML), Keras API, etc.</a:t>
            </a:r>
          </a:p>
          <a:p>
            <a:r>
              <a:rPr lang="en-TR" sz="2100" b="1" i="1" dirty="0">
                <a:solidFill>
                  <a:srgbClr val="0070C0"/>
                </a:solidFill>
              </a:rPr>
              <a:t>Google’s Colab </a:t>
            </a:r>
            <a:r>
              <a:rPr lang="en-TR" dirty="0"/>
              <a:t>will be used as our development environment. It is an interactive notebook (like Jupyter Notebook) hosted by Google cloud. </a:t>
            </a:r>
          </a:p>
          <a:p>
            <a:r>
              <a:rPr lang="en-US" dirty="0"/>
              <a:t>GPUs, CPUs, TPUs (Unlike </a:t>
            </a:r>
            <a:r>
              <a:rPr lang="en-US" dirty="0" err="1"/>
              <a:t>Colab</a:t>
            </a:r>
            <a:r>
              <a:rPr lang="en-US" dirty="0"/>
              <a:t>, you should download and install Python, and all necessary packages). </a:t>
            </a:r>
            <a:endParaRPr lang="en-TR" dirty="0"/>
          </a:p>
          <a:p>
            <a:endParaRPr lang="en-TR" dirty="0"/>
          </a:p>
          <a:p>
            <a:endParaRPr lang="en-TR" dirty="0"/>
          </a:p>
        </p:txBody>
      </p:sp>
    </p:spTree>
    <p:extLst>
      <p:ext uri="{BB962C8B-B14F-4D97-AF65-F5344CB8AC3E}">
        <p14:creationId xmlns:p14="http://schemas.microsoft.com/office/powerpoint/2010/main" val="269204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8F62E-531A-404F-82D3-5AA796B7AAEA}"/>
              </a:ext>
            </a:extLst>
          </p:cNvPr>
          <p:cNvSpPr>
            <a:spLocks noGrp="1"/>
          </p:cNvSpPr>
          <p:nvPr>
            <p:ph type="title"/>
          </p:nvPr>
        </p:nvSpPr>
        <p:spPr>
          <a:xfrm>
            <a:off x="695325" y="907037"/>
            <a:ext cx="3819821" cy="1955690"/>
          </a:xfrm>
        </p:spPr>
        <p:txBody>
          <a:bodyPr>
            <a:normAutofit/>
          </a:bodyPr>
          <a:lstStyle/>
          <a:p>
            <a:r>
              <a:rPr lang="en-TR" dirty="0"/>
              <a:t>Terms</a:t>
            </a:r>
          </a:p>
        </p:txBody>
      </p:sp>
      <p:cxnSp>
        <p:nvCxnSpPr>
          <p:cNvPr id="31" name="Straight Connector 3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7F9A4C2-AA4E-419B-8248-FD4D8C10FB6C}"/>
              </a:ext>
            </a:extLst>
          </p:cNvPr>
          <p:cNvSpPr>
            <a:spLocks noGrp="1"/>
          </p:cNvSpPr>
          <p:nvPr>
            <p:ph idx="1"/>
          </p:nvPr>
        </p:nvSpPr>
        <p:spPr>
          <a:xfrm>
            <a:off x="695325" y="2862727"/>
            <a:ext cx="3706113" cy="3372250"/>
          </a:xfrm>
        </p:spPr>
        <p:txBody>
          <a:bodyPr>
            <a:normAutofit/>
          </a:bodyPr>
          <a:lstStyle/>
          <a:p>
            <a:pPr>
              <a:lnSpc>
                <a:spcPct val="110000"/>
              </a:lnSpc>
            </a:pPr>
            <a:r>
              <a:rPr lang="en-US" sz="1700" dirty="0"/>
              <a:t>ML applications are now being used in </a:t>
            </a:r>
            <a:r>
              <a:rPr lang="en-US" sz="1700" b="1" i="1" dirty="0">
                <a:solidFill>
                  <a:srgbClr val="0070C0"/>
                </a:solidFill>
              </a:rPr>
              <a:t>literally every industry</a:t>
            </a:r>
            <a:r>
              <a:rPr lang="en-US" sz="1700" dirty="0"/>
              <a:t>. </a:t>
            </a:r>
          </a:p>
          <a:p>
            <a:pPr>
              <a:lnSpc>
                <a:spcPct val="110000"/>
              </a:lnSpc>
            </a:pPr>
            <a:r>
              <a:rPr lang="en-US" sz="1700" dirty="0"/>
              <a:t>For example, in health, DL can now detect skin cancers and other ML algorithms such as ensemble models can detect heart diseases as accurate as trained cardiologists. </a:t>
            </a:r>
          </a:p>
          <a:p>
            <a:pPr>
              <a:lnSpc>
                <a:spcPct val="110000"/>
              </a:lnSpc>
            </a:pPr>
            <a:r>
              <a:rPr lang="en-US" sz="1700" dirty="0"/>
              <a:t>Another example is autonomous vehicles and games (Google Deep Mind beat the best Go player).</a:t>
            </a:r>
          </a:p>
        </p:txBody>
      </p:sp>
      <p:pic>
        <p:nvPicPr>
          <p:cNvPr id="15" name="Picture 14" descr="Diagram&#10;&#10;Description automatically generated">
            <a:extLst>
              <a:ext uri="{FF2B5EF4-FFF2-40B4-BE49-F238E27FC236}">
                <a16:creationId xmlns:a16="http://schemas.microsoft.com/office/drawing/2014/main" id="{5CE13C95-3F91-3349-83EA-161A4C9B7A18}"/>
              </a:ext>
            </a:extLst>
          </p:cNvPr>
          <p:cNvPicPr>
            <a:picLocks noChangeAspect="1"/>
          </p:cNvPicPr>
          <p:nvPr/>
        </p:nvPicPr>
        <p:blipFill rotWithShape="1">
          <a:blip r:embed="rId2"/>
          <a:srcRect l="3905" r="4985" b="1"/>
          <a:stretch/>
        </p:blipFill>
        <p:spPr>
          <a:xfrm>
            <a:off x="4876800" y="735286"/>
            <a:ext cx="6515100" cy="5398813"/>
          </a:xfrm>
          <a:prstGeom prst="rect">
            <a:avLst/>
          </a:prstGeom>
        </p:spPr>
      </p:pic>
    </p:spTree>
    <p:extLst>
      <p:ext uri="{BB962C8B-B14F-4D97-AF65-F5344CB8AC3E}">
        <p14:creationId xmlns:p14="http://schemas.microsoft.com/office/powerpoint/2010/main" val="279825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D6C5-9825-5748-9E74-56304EFA7065}"/>
              </a:ext>
            </a:extLst>
          </p:cNvPr>
          <p:cNvSpPr>
            <a:spLocks noGrp="1"/>
          </p:cNvSpPr>
          <p:nvPr>
            <p:ph type="title"/>
          </p:nvPr>
        </p:nvSpPr>
        <p:spPr/>
        <p:txBody>
          <a:bodyPr/>
          <a:lstStyle/>
          <a:p>
            <a:r>
              <a:rPr lang="en-TR" dirty="0"/>
              <a:t>Terms</a:t>
            </a:r>
          </a:p>
        </p:txBody>
      </p:sp>
      <p:sp>
        <p:nvSpPr>
          <p:cNvPr id="3" name="Content Placeholder 2">
            <a:extLst>
              <a:ext uri="{FF2B5EF4-FFF2-40B4-BE49-F238E27FC236}">
                <a16:creationId xmlns:a16="http://schemas.microsoft.com/office/drawing/2014/main" id="{BD88B701-EA15-1045-B715-15058E470156}"/>
              </a:ext>
            </a:extLst>
          </p:cNvPr>
          <p:cNvSpPr>
            <a:spLocks noGrp="1"/>
          </p:cNvSpPr>
          <p:nvPr>
            <p:ph idx="1"/>
          </p:nvPr>
        </p:nvSpPr>
        <p:spPr/>
        <p:txBody>
          <a:bodyPr>
            <a:normAutofit/>
          </a:bodyPr>
          <a:lstStyle/>
          <a:p>
            <a:r>
              <a:rPr lang="en-TR" b="1" dirty="0"/>
              <a:t>Artificial Intelligence (AI) : </a:t>
            </a:r>
            <a:r>
              <a:rPr lang="en-TR" dirty="0"/>
              <a:t>The field of science to make computers (machines) achieve human-style intelligence. AI consists the terms Machine Learning and Deep Learning.</a:t>
            </a:r>
          </a:p>
          <a:p>
            <a:r>
              <a:rPr lang="en-TR" b="1" dirty="0"/>
              <a:t>Machine Learning (ML) : </a:t>
            </a:r>
            <a:r>
              <a:rPr lang="en-TR" dirty="0"/>
              <a:t>Techniques in which computers are trained to extract information from data based on a model. Models can either be used for </a:t>
            </a:r>
            <a:r>
              <a:rPr lang="en-TR" b="1" i="1" dirty="0">
                <a:solidFill>
                  <a:srgbClr val="0070C0"/>
                </a:solidFill>
              </a:rPr>
              <a:t>prediction</a:t>
            </a:r>
            <a:r>
              <a:rPr lang="en-TR" dirty="0"/>
              <a:t> or </a:t>
            </a:r>
            <a:r>
              <a:rPr lang="en-TR" b="1" i="1" dirty="0">
                <a:solidFill>
                  <a:srgbClr val="0070C0"/>
                </a:solidFill>
              </a:rPr>
              <a:t>regression</a:t>
            </a:r>
            <a:r>
              <a:rPr lang="en-TR" dirty="0"/>
              <a:t> tasks.</a:t>
            </a:r>
          </a:p>
          <a:p>
            <a:r>
              <a:rPr lang="en-TR" b="1" dirty="0"/>
              <a:t>Neural Networks (NN): </a:t>
            </a:r>
            <a:r>
              <a:rPr lang="en-TR" dirty="0"/>
              <a:t>A construct in ML inspired by the nerve cells in biological brain. NN consists of fully connected nodes of </a:t>
            </a:r>
            <a:r>
              <a:rPr lang="en-TR" b="1" i="1" dirty="0">
                <a:solidFill>
                  <a:srgbClr val="0070C0"/>
                </a:solidFill>
              </a:rPr>
              <a:t>three layers</a:t>
            </a:r>
            <a:r>
              <a:rPr lang="en-TR" dirty="0"/>
              <a:t>, respectively; </a:t>
            </a:r>
            <a:r>
              <a:rPr lang="en-TR" b="1" i="1" dirty="0">
                <a:solidFill>
                  <a:srgbClr val="0070C0"/>
                </a:solidFill>
              </a:rPr>
              <a:t>input layer, one hidden-layer, and output layer</a:t>
            </a:r>
            <a:r>
              <a:rPr lang="en-TR" dirty="0"/>
              <a:t>.</a:t>
            </a:r>
          </a:p>
          <a:p>
            <a:r>
              <a:rPr lang="en-TR" b="1" dirty="0"/>
              <a:t>Deep Learning (DL) : </a:t>
            </a:r>
            <a:r>
              <a:rPr lang="en-US" dirty="0"/>
              <a:t>A subfield of machine learning that uses </a:t>
            </a:r>
            <a:r>
              <a:rPr lang="en-US" b="1" i="1" dirty="0">
                <a:solidFill>
                  <a:srgbClr val="0070C0"/>
                </a:solidFill>
              </a:rPr>
              <a:t>multi-layered neural networks. </a:t>
            </a:r>
            <a:endParaRPr lang="en-TR" b="1" i="1" dirty="0">
              <a:solidFill>
                <a:srgbClr val="0070C0"/>
              </a:solidFill>
            </a:endParaRPr>
          </a:p>
        </p:txBody>
      </p:sp>
    </p:spTree>
    <p:extLst>
      <p:ext uri="{BB962C8B-B14F-4D97-AF65-F5344CB8AC3E}">
        <p14:creationId xmlns:p14="http://schemas.microsoft.com/office/powerpoint/2010/main" val="7627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D6C5-9825-5748-9E74-56304EFA7065}"/>
              </a:ext>
            </a:extLst>
          </p:cNvPr>
          <p:cNvSpPr>
            <a:spLocks noGrp="1"/>
          </p:cNvSpPr>
          <p:nvPr>
            <p:ph type="title"/>
          </p:nvPr>
        </p:nvSpPr>
        <p:spPr/>
        <p:txBody>
          <a:bodyPr/>
          <a:lstStyle/>
          <a:p>
            <a:r>
              <a:rPr lang="en-TR" dirty="0"/>
              <a:t>Terms</a:t>
            </a:r>
          </a:p>
        </p:txBody>
      </p:sp>
      <p:sp>
        <p:nvSpPr>
          <p:cNvPr id="3" name="Content Placeholder 2">
            <a:extLst>
              <a:ext uri="{FF2B5EF4-FFF2-40B4-BE49-F238E27FC236}">
                <a16:creationId xmlns:a16="http://schemas.microsoft.com/office/drawing/2014/main" id="{BD88B701-EA15-1045-B715-15058E470156}"/>
              </a:ext>
            </a:extLst>
          </p:cNvPr>
          <p:cNvSpPr>
            <a:spLocks noGrp="1"/>
          </p:cNvSpPr>
          <p:nvPr>
            <p:ph idx="1"/>
          </p:nvPr>
        </p:nvSpPr>
        <p:spPr/>
        <p:txBody>
          <a:bodyPr>
            <a:normAutofit fontScale="85000" lnSpcReduction="20000"/>
          </a:bodyPr>
          <a:lstStyle/>
          <a:p>
            <a:r>
              <a:rPr lang="en-US" b="1" dirty="0"/>
              <a:t>Supervised Learning and Unsupervised Learning : </a:t>
            </a:r>
            <a:r>
              <a:rPr lang="en-US" dirty="0"/>
              <a:t>In supervised learning, you </a:t>
            </a:r>
            <a:r>
              <a:rPr lang="en-US" b="1" i="1" dirty="0">
                <a:solidFill>
                  <a:srgbClr val="0070C0"/>
                </a:solidFill>
              </a:rPr>
              <a:t>have the ground truth data and a labeled data</a:t>
            </a:r>
            <a:r>
              <a:rPr lang="en-US" dirty="0"/>
              <a:t>. On the other hand, in unsupervised learning, </a:t>
            </a:r>
            <a:r>
              <a:rPr lang="en-US" b="1" i="1" dirty="0">
                <a:solidFill>
                  <a:srgbClr val="0070C0"/>
                </a:solidFill>
              </a:rPr>
              <a:t>you do not have the labels</a:t>
            </a:r>
            <a:r>
              <a:rPr lang="en-US" dirty="0"/>
              <a:t>. So, to extract information first we need to discover the data distribution. This is often accomplished by grouping or clustering the data. Supervised learning is the most common type of machine learning and will be the focus of this course. </a:t>
            </a:r>
          </a:p>
          <a:p>
            <a:r>
              <a:rPr lang="en-US" b="1" dirty="0"/>
              <a:t>Cyber Security (CS): </a:t>
            </a:r>
            <a:r>
              <a:rPr lang="en-US" dirty="0"/>
              <a:t>To oversimplify;  Cybersecurity is the application of technologies, processes and controls to protect systems, networks, programs, devices and data from cyber attacks. Common cyber treats include; </a:t>
            </a:r>
          </a:p>
          <a:p>
            <a:pPr marL="0" indent="0">
              <a:buNone/>
            </a:pPr>
            <a:r>
              <a:rPr lang="en-US" dirty="0"/>
              <a:t>    - Malware (ransomware, botnet software, viruses, worms, etc.), </a:t>
            </a:r>
          </a:p>
          <a:p>
            <a:pPr marL="0" indent="0">
              <a:buNone/>
            </a:pPr>
            <a:r>
              <a:rPr lang="en-US" dirty="0"/>
              <a:t>    - Backdoors, which allow remote access, </a:t>
            </a:r>
          </a:p>
          <a:p>
            <a:pPr marL="0" indent="0">
              <a:buNone/>
            </a:pPr>
            <a:r>
              <a:rPr lang="en-US" dirty="0"/>
              <a:t>    - DDoS (distributed denial-of-service) attacks, which flood servers, systems and networks with traffic to knock them offline,</a:t>
            </a:r>
          </a:p>
          <a:p>
            <a:pPr marL="0" indent="0">
              <a:buNone/>
            </a:pPr>
            <a:r>
              <a:rPr lang="en-TR" dirty="0"/>
              <a:t>    - DNS (domain name system) poisoning attacks, which compromise the DNS to redirect traffic to malicios sites.</a:t>
            </a:r>
          </a:p>
        </p:txBody>
      </p:sp>
    </p:spTree>
    <p:extLst>
      <p:ext uri="{BB962C8B-B14F-4D97-AF65-F5344CB8AC3E}">
        <p14:creationId xmlns:p14="http://schemas.microsoft.com/office/powerpoint/2010/main" val="352397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p:txBody>
          <a:bodyPr/>
          <a:lstStyle/>
          <a:p>
            <a:r>
              <a:rPr lang="en-TR" dirty="0"/>
              <a:t>ML BASICS</a:t>
            </a:r>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p:txBody>
          <a:bodyPr>
            <a:normAutofit fontScale="92500" lnSpcReduction="10000"/>
          </a:bodyPr>
          <a:lstStyle/>
          <a:p>
            <a:r>
              <a:rPr lang="en-TR" dirty="0"/>
              <a:t>ML Algorithms (most commmon ones); </a:t>
            </a:r>
          </a:p>
          <a:p>
            <a:pPr marL="0" indent="0">
              <a:buNone/>
            </a:pPr>
            <a:r>
              <a:rPr lang="en-TR" dirty="0"/>
              <a:t>	 -	Na</a:t>
            </a:r>
            <a:r>
              <a:rPr lang="en-US" dirty="0" err="1"/>
              <a:t>ï</a:t>
            </a:r>
            <a:r>
              <a:rPr lang="en-TR" dirty="0"/>
              <a:t>ve Bayes,</a:t>
            </a:r>
          </a:p>
          <a:p>
            <a:pPr marL="0" indent="0">
              <a:buNone/>
            </a:pPr>
            <a:r>
              <a:rPr lang="en-TR" dirty="0"/>
              <a:t>	-	</a:t>
            </a:r>
            <a:r>
              <a:rPr lang="en-TR" sz="2100" b="1" i="1" dirty="0">
                <a:solidFill>
                  <a:srgbClr val="0070C0"/>
                </a:solidFill>
              </a:rPr>
              <a:t>Decision Trees, Random Forests</a:t>
            </a:r>
            <a:r>
              <a:rPr lang="en-TR" dirty="0"/>
              <a:t>,</a:t>
            </a:r>
          </a:p>
          <a:p>
            <a:pPr marL="0" indent="0">
              <a:buNone/>
            </a:pPr>
            <a:r>
              <a:rPr lang="en-TR" dirty="0"/>
              <a:t>	- 	KNN,</a:t>
            </a:r>
          </a:p>
          <a:p>
            <a:pPr marL="0" indent="0">
              <a:buNone/>
            </a:pPr>
            <a:r>
              <a:rPr lang="en-TR" dirty="0"/>
              <a:t>	-	</a:t>
            </a:r>
            <a:r>
              <a:rPr lang="en-TR" sz="2100" dirty="0"/>
              <a:t>Linear Regression, </a:t>
            </a:r>
          </a:p>
          <a:p>
            <a:pPr marL="0" indent="0">
              <a:buNone/>
            </a:pPr>
            <a:r>
              <a:rPr lang="en-TR" sz="2100" dirty="0"/>
              <a:t>	-	Logistic Regression,</a:t>
            </a:r>
          </a:p>
          <a:p>
            <a:pPr marL="0" indent="0">
              <a:buNone/>
            </a:pPr>
            <a:r>
              <a:rPr lang="en-TR" dirty="0"/>
              <a:t>	-	Neural Networks, </a:t>
            </a:r>
            <a:r>
              <a:rPr lang="en-TR" sz="2100" b="1" i="1" dirty="0">
                <a:solidFill>
                  <a:srgbClr val="0070C0"/>
                </a:solidFill>
              </a:rPr>
              <a:t>Deep</a:t>
            </a:r>
            <a:r>
              <a:rPr lang="en-TR" b="1" i="1" dirty="0">
                <a:solidFill>
                  <a:srgbClr val="0070C0"/>
                </a:solidFill>
              </a:rPr>
              <a:t> Neural Networks </a:t>
            </a:r>
            <a:r>
              <a:rPr lang="en-TR" sz="2100" b="1" i="1" dirty="0">
                <a:solidFill>
                  <a:srgbClr val="0070C0"/>
                </a:solidFill>
              </a:rPr>
              <a:t>(DL),</a:t>
            </a:r>
          </a:p>
          <a:p>
            <a:pPr marL="0" indent="0">
              <a:buNone/>
            </a:pPr>
            <a:r>
              <a:rPr lang="en-TR" dirty="0"/>
              <a:t>	-	Support Vector Machines,</a:t>
            </a:r>
          </a:p>
        </p:txBody>
      </p:sp>
    </p:spTree>
    <p:extLst>
      <p:ext uri="{BB962C8B-B14F-4D97-AF65-F5344CB8AC3E}">
        <p14:creationId xmlns:p14="http://schemas.microsoft.com/office/powerpoint/2010/main" val="66912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695325" y="897753"/>
            <a:ext cx="3635046" cy="1575391"/>
          </a:xfrm>
        </p:spPr>
        <p:txBody>
          <a:bodyPr>
            <a:normAutofit/>
          </a:bodyPr>
          <a:lstStyle/>
          <a:p>
            <a:r>
              <a:rPr lang="en-TR" dirty="0"/>
              <a:t>ML BASICS</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695324" y="2710035"/>
            <a:ext cx="4612171" cy="3500265"/>
          </a:xfrm>
        </p:spPr>
        <p:txBody>
          <a:bodyPr>
            <a:normAutofit/>
          </a:bodyPr>
          <a:lstStyle/>
          <a:p>
            <a:pPr>
              <a:lnSpc>
                <a:spcPct val="110000"/>
              </a:lnSpc>
            </a:pPr>
            <a:r>
              <a:rPr lang="en-TR" sz="1300" dirty="0"/>
              <a:t>Deep Neural Networks/Deep Learning:</a:t>
            </a:r>
          </a:p>
          <a:p>
            <a:pPr marL="0" indent="0">
              <a:lnSpc>
                <a:spcPct val="110000"/>
              </a:lnSpc>
              <a:buNone/>
            </a:pPr>
            <a:r>
              <a:rPr lang="en-TR" sz="1300" b="1" i="1" dirty="0">
                <a:solidFill>
                  <a:srgbClr val="0070C0"/>
                </a:solidFill>
              </a:rPr>
              <a:t>HOW DEEP IS IT ? </a:t>
            </a:r>
          </a:p>
          <a:p>
            <a:pPr marL="0" indent="0">
              <a:lnSpc>
                <a:spcPct val="110000"/>
              </a:lnSpc>
              <a:buNone/>
            </a:pPr>
            <a:r>
              <a:rPr lang="en-US" sz="1300" dirty="0"/>
              <a:t>There is no consensus about how many hidden layers should  NN</a:t>
            </a:r>
            <a:r>
              <a:rPr lang="en-TR" sz="1300" dirty="0"/>
              <a:t> have to be classified as a DL. </a:t>
            </a:r>
            <a:r>
              <a:rPr lang="en-US" sz="1300" dirty="0"/>
              <a:t>But</a:t>
            </a:r>
            <a:r>
              <a:rPr lang="en-TR" sz="1300" dirty="0"/>
              <a:t> NN which have </a:t>
            </a:r>
            <a:br>
              <a:rPr lang="en-TR" sz="1300" dirty="0"/>
            </a:br>
            <a:r>
              <a:rPr lang="en-TR" sz="1300" b="1" i="1" dirty="0">
                <a:solidFill>
                  <a:srgbClr val="0070C0"/>
                </a:solidFill>
              </a:rPr>
              <a:t>more than two hidden layers </a:t>
            </a:r>
            <a:r>
              <a:rPr lang="en-TR" sz="1300" dirty="0"/>
              <a:t>are considered as </a:t>
            </a:r>
            <a:r>
              <a:rPr lang="en-TR" sz="1300" b="1" i="1" dirty="0">
                <a:solidFill>
                  <a:srgbClr val="0070C0"/>
                </a:solidFill>
              </a:rPr>
              <a:t>Deep Neural Networks</a:t>
            </a:r>
            <a:r>
              <a:rPr lang="en-TR" sz="1300" dirty="0"/>
              <a:t>. </a:t>
            </a:r>
          </a:p>
          <a:p>
            <a:pPr marL="0" indent="0">
              <a:lnSpc>
                <a:spcPct val="110000"/>
              </a:lnSpc>
              <a:buNone/>
            </a:pPr>
            <a:r>
              <a:rPr lang="en-US" sz="1300" dirty="0"/>
              <a:t>Activation Functions </a:t>
            </a:r>
            <a:r>
              <a:rPr lang="en-US" sz="1300" i="1" dirty="0"/>
              <a:t>(Linear Unit/ELU, RELU, Sigmoid, etc.) </a:t>
            </a:r>
            <a:r>
              <a:rPr lang="en-US" sz="1300" dirty="0"/>
              <a:t>enabled NN to </a:t>
            </a:r>
            <a:r>
              <a:rPr lang="en-US" sz="1300" b="1" i="1" dirty="0">
                <a:solidFill>
                  <a:srgbClr val="0070C0"/>
                </a:solidFill>
              </a:rPr>
              <a:t>solve non-linear problems</a:t>
            </a:r>
            <a:r>
              <a:rPr lang="en-US" sz="1300" dirty="0"/>
              <a:t>.</a:t>
            </a:r>
          </a:p>
          <a:p>
            <a:pPr marL="0" indent="0">
              <a:lnSpc>
                <a:spcPct val="110000"/>
              </a:lnSpc>
              <a:buNone/>
            </a:pPr>
            <a:r>
              <a:rPr lang="en-US" sz="1300" dirty="0"/>
              <a:t>Batch processing for big data. </a:t>
            </a:r>
          </a:p>
          <a:p>
            <a:pPr marL="0" indent="0">
              <a:lnSpc>
                <a:spcPct val="110000"/>
              </a:lnSpc>
              <a:buNone/>
            </a:pPr>
            <a:r>
              <a:rPr lang="en-US" sz="1300" dirty="0"/>
              <a:t>Matrix multiplication operation takes advantage of GPUs</a:t>
            </a:r>
          </a:p>
          <a:p>
            <a:pPr marL="0" indent="0">
              <a:lnSpc>
                <a:spcPct val="110000"/>
              </a:lnSpc>
              <a:buNone/>
            </a:pPr>
            <a:r>
              <a:rPr lang="en-US" sz="1300" dirty="0"/>
              <a:t>DL algorithms have </a:t>
            </a:r>
            <a:r>
              <a:rPr lang="en-US" sz="1300" b="1" i="1" dirty="0">
                <a:solidFill>
                  <a:srgbClr val="0070C0"/>
                </a:solidFill>
              </a:rPr>
              <a:t>outperformed all others </a:t>
            </a:r>
            <a:r>
              <a:rPr lang="en-US" sz="1300" dirty="0"/>
              <a:t>since around 2012</a:t>
            </a:r>
            <a:r>
              <a:rPr lang="en-TR" sz="1300" dirty="0"/>
              <a:t>.</a:t>
            </a:r>
            <a:endParaRPr lang="en-US" sz="1300" dirty="0"/>
          </a:p>
        </p:txBody>
      </p:sp>
      <p:pic>
        <p:nvPicPr>
          <p:cNvPr id="4" name="Picture 3" descr="The leftest column is 4 circles which represent the input. The middle 2 columns are several circles that represent data in hidden layer 1 and 2. The rightest column is output." title="A 2 hidden layer deep learning architecture">
            <a:extLst>
              <a:ext uri="{FF2B5EF4-FFF2-40B4-BE49-F238E27FC236}">
                <a16:creationId xmlns:a16="http://schemas.microsoft.com/office/drawing/2014/main" id="{58055CBD-BE85-7648-8DA2-139953F78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642" y="1961322"/>
            <a:ext cx="5945257" cy="3145316"/>
          </a:xfrm>
          <a:prstGeom prst="rect">
            <a:avLst/>
          </a:prstGeom>
        </p:spPr>
      </p:pic>
    </p:spTree>
    <p:extLst>
      <p:ext uri="{BB962C8B-B14F-4D97-AF65-F5344CB8AC3E}">
        <p14:creationId xmlns:p14="http://schemas.microsoft.com/office/powerpoint/2010/main" val="272778834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2746</TotalTime>
  <Words>978</Words>
  <Application>Microsoft Macintosh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Univers Condensed</vt:lpstr>
      <vt:lpstr>ChronicleVTI</vt:lpstr>
      <vt:lpstr>Machine Learning for Cyber Security</vt:lpstr>
      <vt:lpstr>information</vt:lpstr>
      <vt:lpstr>UNIT 1: INTRODUCTION</vt:lpstr>
      <vt:lpstr>TOOLS</vt:lpstr>
      <vt:lpstr>Terms</vt:lpstr>
      <vt:lpstr>Terms</vt:lpstr>
      <vt:lpstr>Terms</vt:lpstr>
      <vt:lpstr>ML BASICS</vt:lpstr>
      <vt:lpstr>ML BASICS</vt:lpstr>
      <vt:lpstr>ML BASICS</vt:lpstr>
      <vt:lpstr>ML BASICS</vt:lpstr>
      <vt:lpstr>ML Pipeline</vt:lpstr>
      <vt:lpstr>Companies using ml</vt:lpstr>
      <vt:lpstr>Companies using ml for cyber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Cyber Security</dc:title>
  <dc:creator>mesut guven</dc:creator>
  <cp:lastModifiedBy>mesut guven</cp:lastModifiedBy>
  <cp:revision>19</cp:revision>
  <dcterms:created xsi:type="dcterms:W3CDTF">2022-01-08T15:03:41Z</dcterms:created>
  <dcterms:modified xsi:type="dcterms:W3CDTF">2022-02-03T08:33:01Z</dcterms:modified>
</cp:coreProperties>
</file>