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9" r:id="rId3"/>
    <p:sldId id="257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nds-on-machine-learning/9781492032632/" TargetMode="External"/><Relationship Id="rId2" Type="http://schemas.openxmlformats.org/officeDocument/2006/relationships/hyperlink" Target="https://www.amazon.com/Getting-Started-Deep-Learning-Methodologies/dp/1542567092/ref=sr_1_1?keywords=Ricardo+calix&amp;qid=1561592329&amp;s=gateway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Machine Learning for 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 dirty="0"/>
              <a:t>Week 10</a:t>
            </a:r>
          </a:p>
          <a:p>
            <a:r>
              <a:rPr lang="en-TR" dirty="0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7634"/>
            <a:ext cx="11497541" cy="6687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Sentiment analysis example with review dataset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9E1409-DE53-5245-B317-EE5BB7222645}"/>
              </a:ext>
            </a:extLst>
          </p:cNvPr>
          <p:cNvSpPr txBox="1">
            <a:spLocks/>
          </p:cNvSpPr>
          <p:nvPr/>
        </p:nvSpPr>
        <p:spPr>
          <a:xfrm>
            <a:off x="363682" y="5382491"/>
            <a:ext cx="11003972" cy="844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30 epochs the model reached ~75% acc. </a:t>
            </a:r>
          </a:p>
          <a:p>
            <a:r>
              <a:rPr lang="en-US" dirty="0"/>
              <a:t>The results are seen for the genuine comments. The closer the class is to 1, the more positive the review is deemed to be.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2A73C-5288-AE48-AA2C-CC6FD108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963734"/>
            <a:ext cx="11817927" cy="4614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E09005-32C5-1E4A-A93E-1245A4CC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91" y="1795569"/>
            <a:ext cx="49149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4E0290FB-A272-6E41-B6DF-3A4FA6838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27" y="1425227"/>
            <a:ext cx="3691094" cy="37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malware analysis with assembly and tokenization [1]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9E1409-DE53-5245-B317-EE5BB7222645}"/>
              </a:ext>
            </a:extLst>
          </p:cNvPr>
          <p:cNvSpPr txBox="1">
            <a:spLocks/>
          </p:cNvSpPr>
          <p:nvPr/>
        </p:nvSpPr>
        <p:spPr>
          <a:xfrm>
            <a:off x="4661169" y="242085"/>
            <a:ext cx="6713312" cy="216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900" dirty="0"/>
              <a:t>It is possible to use assembly codes as text inputs for the DL models. </a:t>
            </a:r>
          </a:p>
          <a:p>
            <a:r>
              <a:rPr lang="en-US" sz="1900" dirty="0"/>
              <a:t>DATASET: C</a:t>
            </a:r>
            <a:r>
              <a:rPr lang="en-US" dirty="0"/>
              <a:t>onsisted of benign and malicious executables in Portable Executable format. Generated native Win32 PE files from Windows operating systems2.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D496D0-5D35-6546-963E-D479205A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5064"/>
            <a:ext cx="8688657" cy="44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07115"/>
            <a:ext cx="2364043" cy="5566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malware analysis with assembly and tokenization [1]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3020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E2DCBCF-4454-E345-B9AB-5D6ADA41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43" y="175364"/>
            <a:ext cx="7148664" cy="314403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9E1409-DE53-5245-B317-EE5BB7222645}"/>
              </a:ext>
            </a:extLst>
          </p:cNvPr>
          <p:cNvSpPr txBox="1">
            <a:spLocks/>
          </p:cNvSpPr>
          <p:nvPr/>
        </p:nvSpPr>
        <p:spPr>
          <a:xfrm>
            <a:off x="3230209" y="3538604"/>
            <a:ext cx="8897998" cy="2635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“</a:t>
            </a:r>
            <a:r>
              <a:rPr lang="en-US" sz="1800" i="1" dirty="0">
                <a:solidFill>
                  <a:srgbClr val="0070C0"/>
                </a:solidFill>
              </a:rPr>
              <a:t>from tokenizers import </a:t>
            </a:r>
            <a:r>
              <a:rPr lang="en-US" sz="1800" i="1" dirty="0" err="1">
                <a:solidFill>
                  <a:srgbClr val="0070C0"/>
                </a:solidFill>
              </a:rPr>
              <a:t>ByteLevelBPETokenizer</a:t>
            </a:r>
            <a:r>
              <a:rPr lang="en-US" sz="1800" i="1" dirty="0">
                <a:solidFill>
                  <a:srgbClr val="0070C0"/>
                </a:solidFill>
              </a:rPr>
              <a:t>” </a:t>
            </a:r>
            <a:r>
              <a:rPr lang="en-US" sz="1800" i="1" dirty="0"/>
              <a:t>is </a:t>
            </a:r>
            <a:r>
              <a:rPr lang="en-US" sz="1800" dirty="0"/>
              <a:t>used for tokenization.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transformers import </a:t>
            </a:r>
            <a:r>
              <a:rPr lang="en-US" sz="1800" i="1" dirty="0" err="1">
                <a:solidFill>
                  <a:srgbClr val="0070C0"/>
                </a:solidFill>
              </a:rPr>
              <a:t>LineByLineTextDataset</a:t>
            </a:r>
            <a:r>
              <a:rPr lang="en-US" sz="1800" i="1" dirty="0">
                <a:solidFill>
                  <a:srgbClr val="0070C0"/>
                </a:solidFill>
              </a:rPr>
              <a:t>” </a:t>
            </a:r>
            <a:r>
              <a:rPr lang="en-US" sz="1800" dirty="0"/>
              <a:t>splits data into chunks, 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transformers import </a:t>
            </a:r>
            <a:r>
              <a:rPr lang="en-US" sz="1800" i="1" dirty="0" err="1">
                <a:solidFill>
                  <a:srgbClr val="0070C0"/>
                </a:solidFill>
              </a:rPr>
              <a:t>DataCollatorForLanguageModeling</a:t>
            </a:r>
            <a:r>
              <a:rPr lang="en-US" sz="1800" i="1" dirty="0">
                <a:solidFill>
                  <a:srgbClr val="0070C0"/>
                </a:solidFill>
              </a:rPr>
              <a:t>”  </a:t>
            </a:r>
            <a:r>
              <a:rPr lang="en-US" sz="1800" dirty="0"/>
              <a:t>pad inputs to same size.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</a:t>
            </a:r>
            <a:r>
              <a:rPr lang="en-US" sz="1800" i="1" dirty="0" err="1">
                <a:solidFill>
                  <a:srgbClr val="0070C0"/>
                </a:solidFill>
              </a:rPr>
              <a:t>sklearn.metrics</a:t>
            </a:r>
            <a:r>
              <a:rPr lang="en-US" sz="1800" i="1" dirty="0">
                <a:solidFill>
                  <a:srgbClr val="0070C0"/>
                </a:solidFill>
              </a:rPr>
              <a:t> import </a:t>
            </a:r>
            <a:r>
              <a:rPr lang="en-US" sz="1800" i="1" dirty="0" err="1">
                <a:solidFill>
                  <a:srgbClr val="0070C0"/>
                </a:solidFill>
              </a:rPr>
              <a:t>accuracy_score</a:t>
            </a:r>
            <a:r>
              <a:rPr lang="en-US" sz="1800" i="1" dirty="0">
                <a:solidFill>
                  <a:srgbClr val="0070C0"/>
                </a:solidFill>
              </a:rPr>
              <a:t>, </a:t>
            </a:r>
            <a:r>
              <a:rPr lang="en-US" sz="1800" i="1" dirty="0" err="1">
                <a:solidFill>
                  <a:srgbClr val="0070C0"/>
                </a:solidFill>
              </a:rPr>
              <a:t>classification_report</a:t>
            </a:r>
            <a:r>
              <a:rPr lang="en-US" sz="1800" i="1" dirty="0">
                <a:solidFill>
                  <a:srgbClr val="0070C0"/>
                </a:solidFill>
              </a:rPr>
              <a:t>” </a:t>
            </a:r>
            <a:r>
              <a:rPr lang="en-US" sz="1800" dirty="0"/>
              <a:t>used for displaying metrics.</a:t>
            </a:r>
          </a:p>
          <a:p>
            <a:r>
              <a:rPr lang="en-US" sz="1800" i="1" dirty="0">
                <a:solidFill>
                  <a:srgbClr val="0070C0"/>
                </a:solidFill>
              </a:rPr>
              <a:t>“from Transformers Import GPT2ForSequenceClassification” </a:t>
            </a:r>
            <a:r>
              <a:rPr lang="en-US" sz="1800" dirty="0"/>
              <a:t>is a transformer-based model for a sequence classification using the last token to do the classification.</a:t>
            </a:r>
          </a:p>
          <a:p>
            <a:endParaRPr lang="en-US" sz="1800" i="1" dirty="0">
              <a:solidFill>
                <a:srgbClr val="0070C0"/>
              </a:solidFill>
            </a:endParaRPr>
          </a:p>
          <a:p>
            <a:endParaRPr lang="en-US" sz="18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1139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5D48-4B88-534B-BC07-0788BD8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73-2E87-8143-AE83-EA742F73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dirty="0"/>
              <a:t>Exams; 55% (Mid 25%  + Final 30%), Homeworks; 15%, Project; 30%</a:t>
            </a:r>
          </a:p>
          <a:p>
            <a:pPr marL="0" indent="0">
              <a:buNone/>
            </a:pPr>
            <a:r>
              <a:rPr lang="en-TR" dirty="0"/>
              <a:t> 	In homeworks, you will be expected to examine SCI/E papers (published in last 3 years).</a:t>
            </a:r>
          </a:p>
          <a:p>
            <a:pPr marL="0" indent="0">
              <a:buNone/>
            </a:pPr>
            <a:r>
              <a:rPr lang="en-TR" dirty="0"/>
              <a:t> 	In Final Project, you will implement an AI/ML-based cyber solution.  </a:t>
            </a:r>
          </a:p>
          <a:p>
            <a:r>
              <a:rPr lang="en-TR" dirty="0"/>
              <a:t>Textbook:</a:t>
            </a:r>
          </a:p>
          <a:p>
            <a:pPr marL="0" indent="0">
              <a:buNone/>
            </a:pPr>
            <a:r>
              <a:rPr lang="en-TR" dirty="0"/>
              <a:t>	-  </a:t>
            </a:r>
            <a:r>
              <a:rPr lang="en-US" dirty="0">
                <a:hlinkClick r:id="rId2"/>
              </a:rPr>
              <a:t>Getting Started with Deep Learning: Programming and Methodologies using 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 </a:t>
            </a:r>
            <a:r>
              <a:rPr lang="en-US" dirty="0">
                <a:hlinkClick r:id="rId3"/>
              </a:rPr>
              <a:t>Hands-On Machine Learning with Scikit-Learn, Keras, and TensorFlow, 2nd Edition</a:t>
            </a:r>
            <a:endParaRPr lang="en-TR" dirty="0"/>
          </a:p>
          <a:p>
            <a:r>
              <a:rPr lang="en-TR" dirty="0"/>
              <a:t>Code: GitHub</a:t>
            </a:r>
          </a:p>
          <a:p>
            <a:r>
              <a:rPr lang="en-TR" dirty="0"/>
              <a:t>Videos: YouTube	</a:t>
            </a:r>
          </a:p>
        </p:txBody>
      </p:sp>
    </p:spTree>
    <p:extLst>
      <p:ext uri="{BB962C8B-B14F-4D97-AF65-F5344CB8AC3E}">
        <p14:creationId xmlns:p14="http://schemas.microsoft.com/office/powerpoint/2010/main" val="2920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UNIT 10: word tokenization for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Learning Outcomes;</a:t>
            </a:r>
          </a:p>
          <a:p>
            <a:pPr marL="0" indent="0">
              <a:buNone/>
            </a:pPr>
            <a:r>
              <a:rPr lang="en-TR" dirty="0"/>
              <a:t>	</a:t>
            </a:r>
            <a:r>
              <a:rPr lang="en-US" dirty="0"/>
              <a:t>-	have a better understanding of word tokenization,</a:t>
            </a:r>
          </a:p>
          <a:p>
            <a:pPr marL="0" indent="0">
              <a:buNone/>
            </a:pPr>
            <a:r>
              <a:rPr lang="en-US" dirty="0"/>
              <a:t>	-	have a better understanding of using word tokenization for assembly code analyze.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4397556" cy="18873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Word tokenization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90" y="2796987"/>
            <a:ext cx="4397554" cy="341331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Neural networks accepts numbers as inputs.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If we expect the DL models to process words and the text meaning, we need to convert inputs (letters/words) into numbers. This process is called tokenization.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One way to convert words to numbers is to assign each letter to a number.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But this is not enough, we also need the sequence of occurrence of the letters or words in the text.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We can also tokenize the WORDS rather than letters.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327C5C1-1AFC-D846-8750-CF7F8719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08" y="2044438"/>
            <a:ext cx="2659223" cy="1037096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D4A78E4-7607-994E-B23A-E9BDCB22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678" y="2056973"/>
            <a:ext cx="2659223" cy="1037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E1761-8F4C-E846-ADFF-1EB0BBAE5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44" y="3491789"/>
            <a:ext cx="6945349" cy="5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5591856" cy="6687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Word tokenization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578429"/>
            <a:ext cx="4397554" cy="7155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First, </a:t>
            </a:r>
            <a:r>
              <a:rPr lang="en-US" sz="1600" dirty="0" err="1"/>
              <a:t>Keras</a:t>
            </a:r>
            <a:r>
              <a:rPr lang="en-US" sz="1600" dirty="0"/>
              <a:t> Tokenizer property is called.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021090-5333-3648-8D62-211A847E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71" y="1156350"/>
            <a:ext cx="6096000" cy="825500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6EB920E2-24F5-5B40-AE9C-9617FF77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3" y="2114551"/>
            <a:ext cx="8662986" cy="288607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96C802-5EF8-1F40-A02F-6786D16B50F6}"/>
              </a:ext>
            </a:extLst>
          </p:cNvPr>
          <p:cNvSpPr txBox="1">
            <a:spLocks/>
          </p:cNvSpPr>
          <p:nvPr/>
        </p:nvSpPr>
        <p:spPr>
          <a:xfrm>
            <a:off x="700087" y="3127382"/>
            <a:ext cx="4397554" cy="45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dirty="0"/>
              <a:t>Then, a dictionary is created</a:t>
            </a:r>
          </a:p>
        </p:txBody>
      </p:sp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364347F9-F491-E741-A255-A1008606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773" y="5160172"/>
            <a:ext cx="6400800" cy="901700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5CCE9C-C776-9A4F-ACF7-3B8AFFD195FE}"/>
              </a:ext>
            </a:extLst>
          </p:cNvPr>
          <p:cNvSpPr txBox="1">
            <a:spLocks/>
          </p:cNvSpPr>
          <p:nvPr/>
        </p:nvSpPr>
        <p:spPr>
          <a:xfrm>
            <a:off x="700087" y="5160172"/>
            <a:ext cx="4397554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dirty="0"/>
              <a:t>Using Tokenizer, the words in the dictionary (sentence) are converted to numbers. </a:t>
            </a:r>
            <a:r>
              <a:rPr lang="en-US" sz="1600" b="1" i="1" dirty="0"/>
              <a:t>&lt;OOV&gt; </a:t>
            </a:r>
            <a:r>
              <a:rPr lang="en-US" sz="1600" dirty="0"/>
              <a:t>means </a:t>
            </a:r>
            <a:r>
              <a:rPr lang="en-US" sz="1600" b="1" i="1" dirty="0"/>
              <a:t>Out of Vocabulary </a:t>
            </a:r>
            <a:r>
              <a:rPr lang="en-US" sz="1600" dirty="0"/>
              <a:t>and assigns a fix value (1) for all unknown words.</a:t>
            </a:r>
          </a:p>
        </p:txBody>
      </p:sp>
    </p:spTree>
    <p:extLst>
      <p:ext uri="{BB962C8B-B14F-4D97-AF65-F5344CB8AC3E}">
        <p14:creationId xmlns:p14="http://schemas.microsoft.com/office/powerpoint/2010/main" val="136540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5591856" cy="6687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Word tokenization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07160"/>
            <a:ext cx="4121943" cy="14418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you tokenize the text, the tokenizer has a word index that contains key-value pairs for all the words and their numbers.</a:t>
            </a:r>
          </a:p>
          <a:p>
            <a:r>
              <a:rPr lang="en-US" dirty="0"/>
              <a:t>The word is the key, and the number is the value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96C802-5EF8-1F40-A02F-6786D16B50F6}"/>
              </a:ext>
            </a:extLst>
          </p:cNvPr>
          <p:cNvSpPr txBox="1">
            <a:spLocks/>
          </p:cNvSpPr>
          <p:nvPr/>
        </p:nvSpPr>
        <p:spPr>
          <a:xfrm>
            <a:off x="514350" y="3309605"/>
            <a:ext cx="4071938" cy="1081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dirty="0"/>
              <a:t>Words in a sentence have an order. So, after tokenizing the words, the next step is to generate sequences for the sentences.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5CCE9C-C776-9A4F-ACF7-3B8AFFD195FE}"/>
              </a:ext>
            </a:extLst>
          </p:cNvPr>
          <p:cNvSpPr txBox="1">
            <a:spLocks/>
          </p:cNvSpPr>
          <p:nvPr/>
        </p:nvSpPr>
        <p:spPr>
          <a:xfrm>
            <a:off x="700087" y="4814149"/>
            <a:ext cx="3886201" cy="123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If the sentence being sequenced contains words that are not in the word index, The Out of Vocabulary (OOV) value is assigned.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5730D-1894-0F42-8B36-07ED7FE2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8" y="1607160"/>
            <a:ext cx="7500937" cy="82976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D47B5F9-5424-6B47-BF15-08B257EB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8" y="2522714"/>
            <a:ext cx="2718521" cy="523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78BDF-2BA0-844D-BBE5-BFE3651C9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293" y="3309605"/>
            <a:ext cx="7500937" cy="90228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35E674C-8A82-CE45-9604-D671FFB6B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288" y="4707954"/>
            <a:ext cx="7550942" cy="10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2" y="181020"/>
            <a:ext cx="10659126" cy="6687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Making inputs to have the same length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439B4F-539D-8244-A295-8C88288D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7" y="2610670"/>
            <a:ext cx="5207000" cy="10541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B4F0640-C013-EB44-BB44-D1C60355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965" y="848249"/>
            <a:ext cx="7437943" cy="147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E2093E-1FD0-6740-90F3-7DD0CB75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17" y="3806529"/>
            <a:ext cx="3759200" cy="355600"/>
          </a:xfrm>
          <a:prstGeom prst="rect">
            <a:avLst/>
          </a:prstGeom>
        </p:spPr>
      </p:pic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52776B75-19D0-4246-B4D9-9EE281275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92" y="4353032"/>
            <a:ext cx="4673600" cy="1231900"/>
          </a:xfrm>
          <a:prstGeom prst="rect">
            <a:avLst/>
          </a:prstGeom>
        </p:spPr>
      </p:pic>
      <p:pic>
        <p:nvPicPr>
          <p:cNvPr id="20" name="Picture 1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72D1552-F68F-5640-8E2C-EE1CF7E1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0632" y="2424707"/>
            <a:ext cx="4607095" cy="2032993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B0FB67-DA1F-4A47-9C20-FF92B9392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0632" y="4457700"/>
            <a:ext cx="4607095" cy="14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7634"/>
            <a:ext cx="11497541" cy="6687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Sentiment analysis example with review dataset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151108"/>
            <a:ext cx="5091546" cy="1230546"/>
          </a:xfrm>
        </p:spPr>
        <p:txBody>
          <a:bodyPr>
            <a:normAutofit/>
          </a:bodyPr>
          <a:lstStyle/>
          <a:p>
            <a:r>
              <a:rPr lang="en-US" dirty="0"/>
              <a:t>Review data set has 2000 comments with a label either </a:t>
            </a:r>
            <a:r>
              <a:rPr lang="en-US" i="1" dirty="0"/>
              <a:t>positive (1)</a:t>
            </a:r>
            <a:r>
              <a:rPr lang="en-US" dirty="0"/>
              <a:t> or </a:t>
            </a:r>
            <a:r>
              <a:rPr lang="en-US" i="1" dirty="0"/>
              <a:t>negative (0)</a:t>
            </a:r>
            <a:r>
              <a:rPr lang="en-US" dirty="0"/>
              <a:t> sentiment.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96C802-5EF8-1F40-A02F-6786D16B50F6}"/>
              </a:ext>
            </a:extLst>
          </p:cNvPr>
          <p:cNvSpPr txBox="1">
            <a:spLocks/>
          </p:cNvSpPr>
          <p:nvPr/>
        </p:nvSpPr>
        <p:spPr>
          <a:xfrm>
            <a:off x="514349" y="3429000"/>
            <a:ext cx="4234295" cy="227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The same way as we did before, using pandas, read the file and assign </a:t>
            </a:r>
            <a:r>
              <a:rPr lang="en-US" i="1" dirty="0"/>
              <a:t>text part </a:t>
            </a:r>
            <a:r>
              <a:rPr lang="en-US" dirty="0"/>
              <a:t>for </a:t>
            </a:r>
            <a:r>
              <a:rPr lang="en-US" i="1" dirty="0"/>
              <a:t>features</a:t>
            </a:r>
            <a:r>
              <a:rPr lang="en-US" dirty="0"/>
              <a:t> and </a:t>
            </a:r>
            <a:r>
              <a:rPr lang="en-US" i="1" dirty="0"/>
              <a:t>sentiments</a:t>
            </a:r>
            <a:r>
              <a:rPr lang="en-US" dirty="0"/>
              <a:t> for the class labels.</a:t>
            </a:r>
          </a:p>
          <a:p>
            <a:pPr>
              <a:lnSpc>
                <a:spcPct val="110000"/>
              </a:lnSpc>
            </a:pPr>
            <a:r>
              <a:rPr lang="en-US" dirty="0"/>
              <a:t>Secondly, divide the data into 80% for </a:t>
            </a:r>
            <a:r>
              <a:rPr lang="en-US" i="1" dirty="0"/>
              <a:t>training</a:t>
            </a:r>
            <a:r>
              <a:rPr lang="en-US" dirty="0"/>
              <a:t> and rest for the </a:t>
            </a:r>
            <a:r>
              <a:rPr lang="en-US" i="1" dirty="0"/>
              <a:t>testing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6C09F-D103-D842-BD60-FE81F4EF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77" y="836426"/>
            <a:ext cx="4153478" cy="185991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9FF645-1877-3144-93B9-1E11A68B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77" y="2777464"/>
            <a:ext cx="5220306" cy="32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7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460-A80C-9E49-83CF-67239A9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67634"/>
            <a:ext cx="11497541" cy="66879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Sentiment analysis example with review dataset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159B66-55B9-D447-9F83-3DA30F8A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836426"/>
            <a:ext cx="4234295" cy="2353584"/>
          </a:xfrm>
        </p:spPr>
        <p:txBody>
          <a:bodyPr>
            <a:normAutofit/>
          </a:bodyPr>
          <a:lstStyle/>
          <a:p>
            <a:r>
              <a:rPr lang="en-US" dirty="0"/>
              <a:t>Take most common 500 words for dictionary and tokenize it.</a:t>
            </a:r>
          </a:p>
          <a:p>
            <a:r>
              <a:rPr lang="en-US" dirty="0"/>
              <a:t>Pad or truncate all the comments (inputs) to 50 words.</a:t>
            </a: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E549083F-90F5-1F42-B53A-F8A29B21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45" y="836426"/>
            <a:ext cx="7635555" cy="235358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A08B299-A37D-2B4E-86E2-3FF50A8B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445" y="3273137"/>
            <a:ext cx="7635555" cy="146420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9E1409-DE53-5245-B317-EE5BB7222645}"/>
              </a:ext>
            </a:extLst>
          </p:cNvPr>
          <p:cNvSpPr txBox="1">
            <a:spLocks/>
          </p:cNvSpPr>
          <p:nvPr/>
        </p:nvSpPr>
        <p:spPr>
          <a:xfrm>
            <a:off x="374073" y="3231574"/>
            <a:ext cx="4094018" cy="278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Embeddings</a:t>
            </a:r>
            <a:r>
              <a:rPr lang="en-US" dirty="0"/>
              <a:t> are clusters of vectors in multi-dimensional space, where each vector represents a given word in those dimensions. </a:t>
            </a:r>
          </a:p>
          <a:p>
            <a:r>
              <a:rPr lang="en-US" i="1" dirty="0" err="1"/>
              <a:t>GlobalAvaragePooling</a:t>
            </a:r>
            <a:r>
              <a:rPr lang="en-US" dirty="0"/>
              <a:t> is used for Flattening. 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97C8213-6910-D246-9B93-DC973A2B8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11" y="4778905"/>
            <a:ext cx="3562062" cy="13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2814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15197</TotalTime>
  <Words>689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Machine Learning for Cyber Security</vt:lpstr>
      <vt:lpstr>information</vt:lpstr>
      <vt:lpstr>UNIT 10: word tokenization for Dl</vt:lpstr>
      <vt:lpstr>Word tokenization</vt:lpstr>
      <vt:lpstr>Word tokenization</vt:lpstr>
      <vt:lpstr>Word tokenization</vt:lpstr>
      <vt:lpstr>Making inputs to have the same length</vt:lpstr>
      <vt:lpstr>Sentiment analysis example with review dataset</vt:lpstr>
      <vt:lpstr>Sentiment analysis example with review dataset</vt:lpstr>
      <vt:lpstr>Sentiment analysis example with review dataset</vt:lpstr>
      <vt:lpstr>malware analysis with assembly and tokenization [1]</vt:lpstr>
      <vt:lpstr>malware analysis with assembly and tokenization [1]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206</cp:revision>
  <dcterms:created xsi:type="dcterms:W3CDTF">2022-01-08T15:03:41Z</dcterms:created>
  <dcterms:modified xsi:type="dcterms:W3CDTF">2022-02-06T19:43:27Z</dcterms:modified>
</cp:coreProperties>
</file>