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sldIdLst>
    <p:sldId id="256" r:id="rId2"/>
    <p:sldId id="259" r:id="rId3"/>
    <p:sldId id="257" r:id="rId4"/>
    <p:sldId id="266" r:id="rId5"/>
    <p:sldId id="267" r:id="rId6"/>
    <p:sldId id="264" r:id="rId7"/>
    <p:sldId id="260" r:id="rId8"/>
    <p:sldId id="261" r:id="rId9"/>
    <p:sldId id="262" r:id="rId10"/>
    <p:sldId id="263" r:id="rId11"/>
    <p:sldId id="265" r:id="rId12"/>
    <p:sldId id="268" r:id="rId13"/>
    <p:sldId id="269" r:id="rId14"/>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32"/>
    <p:restoredTop sz="94694"/>
  </p:normalViewPr>
  <p:slideViewPr>
    <p:cSldViewPr snapToGrid="0" snapToObjects="1">
      <p:cViewPr varScale="1">
        <p:scale>
          <a:sx n="121" d="100"/>
          <a:sy n="121" d="100"/>
        </p:scale>
        <p:origin x="6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2/7/22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78904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2/7/22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2580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2/7/22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5009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2/7/22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1536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2/7/22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21952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2/7/22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81541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2/7/22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78068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2/7/22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0039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2/7/22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79864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2/7/22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6192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2/7/22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8322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2/7/22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3792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oreilly.com/library/view/hands-on-machine-learning/9781492032632/" TargetMode="External"/><Relationship Id="rId2" Type="http://schemas.openxmlformats.org/officeDocument/2006/relationships/hyperlink" Target="https://www.amazon.com/Getting-Started-Deep-Learning-Methodologies/dp/1542567092/ref=sr_1_1?keywords=Ricardo+calix&amp;qid=1561592329&amp;s=gateway&amp;sr=8-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A1DA63-1A42-6649-A361-288D9F963F20}"/>
              </a:ext>
            </a:extLst>
          </p:cNvPr>
          <p:cNvSpPr>
            <a:spLocks noGrp="1"/>
          </p:cNvSpPr>
          <p:nvPr>
            <p:ph type="ctrTitle"/>
          </p:nvPr>
        </p:nvSpPr>
        <p:spPr>
          <a:xfrm>
            <a:off x="647699" y="871758"/>
            <a:ext cx="5227171" cy="3871143"/>
          </a:xfrm>
        </p:spPr>
        <p:txBody>
          <a:bodyPr>
            <a:normAutofit/>
          </a:bodyPr>
          <a:lstStyle/>
          <a:p>
            <a:r>
              <a:rPr lang="en-TR" dirty="0"/>
              <a:t>Machine Learning for Cyber Security</a:t>
            </a:r>
          </a:p>
        </p:txBody>
      </p:sp>
      <p:sp>
        <p:nvSpPr>
          <p:cNvPr id="3" name="Subtitle 2">
            <a:extLst>
              <a:ext uri="{FF2B5EF4-FFF2-40B4-BE49-F238E27FC236}">
                <a16:creationId xmlns:a16="http://schemas.microsoft.com/office/drawing/2014/main" id="{10610CE6-3151-9040-8F4E-402778FCB01D}"/>
              </a:ext>
            </a:extLst>
          </p:cNvPr>
          <p:cNvSpPr>
            <a:spLocks noGrp="1"/>
          </p:cNvSpPr>
          <p:nvPr>
            <p:ph type="subTitle" idx="1"/>
          </p:nvPr>
        </p:nvSpPr>
        <p:spPr>
          <a:xfrm>
            <a:off x="695325" y="4785543"/>
            <a:ext cx="4857857" cy="1005657"/>
          </a:xfrm>
        </p:spPr>
        <p:txBody>
          <a:bodyPr>
            <a:normAutofit/>
          </a:bodyPr>
          <a:lstStyle/>
          <a:p>
            <a:r>
              <a:rPr lang="en-TR" dirty="0"/>
              <a:t>Week 12</a:t>
            </a:r>
          </a:p>
          <a:p>
            <a:r>
              <a:rPr lang="en-TR" dirty="0"/>
              <a:t>Mesut GUVEN, Ph.D.</a:t>
            </a:r>
          </a:p>
        </p:txBody>
      </p:sp>
      <p:cxnSp>
        <p:nvCxnSpPr>
          <p:cNvPr id="58" name="Straight Connector 5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bstract cubes background">
            <a:extLst>
              <a:ext uri="{FF2B5EF4-FFF2-40B4-BE49-F238E27FC236}">
                <a16:creationId xmlns:a16="http://schemas.microsoft.com/office/drawing/2014/main" id="{85B5C23A-AB98-415F-902D-1D12E5379274}"/>
              </a:ext>
            </a:extLst>
          </p:cNvPr>
          <p:cNvPicPr>
            <a:picLocks noChangeAspect="1"/>
          </p:cNvPicPr>
          <p:nvPr/>
        </p:nvPicPr>
        <p:blipFill rotWithShape="1">
          <a:blip r:embed="rId2"/>
          <a:srcRect l="13709" r="34349" b="1"/>
          <a:stretch/>
        </p:blipFill>
        <p:spPr>
          <a:xfrm>
            <a:off x="6515100" y="10"/>
            <a:ext cx="5676900" cy="6857990"/>
          </a:xfrm>
          <a:prstGeom prst="rect">
            <a:avLst/>
          </a:prstGeom>
        </p:spPr>
      </p:pic>
    </p:spTree>
    <p:extLst>
      <p:ext uri="{BB962C8B-B14F-4D97-AF65-F5344CB8AC3E}">
        <p14:creationId xmlns:p14="http://schemas.microsoft.com/office/powerpoint/2010/main" val="269625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930E2-162F-3C45-B8B9-BA4A366FE096}"/>
              </a:ext>
            </a:extLst>
          </p:cNvPr>
          <p:cNvSpPr>
            <a:spLocks noGrp="1"/>
          </p:cNvSpPr>
          <p:nvPr>
            <p:ph type="title"/>
          </p:nvPr>
        </p:nvSpPr>
        <p:spPr>
          <a:xfrm>
            <a:off x="700087" y="909637"/>
            <a:ext cx="3535324" cy="1975552"/>
          </a:xfrm>
        </p:spPr>
        <p:txBody>
          <a:bodyPr>
            <a:normAutofit/>
          </a:bodyPr>
          <a:lstStyle/>
          <a:p>
            <a:r>
              <a:rPr lang="en-TR"/>
              <a:t>UNIT 12: phishing detection</a:t>
            </a:r>
          </a:p>
        </p:txBody>
      </p:sp>
      <p:cxnSp>
        <p:nvCxnSpPr>
          <p:cNvPr id="16" name="Straight Connector 15">
            <a:extLst>
              <a:ext uri="{FF2B5EF4-FFF2-40B4-BE49-F238E27FC236}">
                <a16:creationId xmlns:a16="http://schemas.microsoft.com/office/drawing/2014/main" id="{B43766AD-6614-4710-B2A4-7BB682EE3D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96107"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CA2FE5-087D-7648-811A-0FB3101D03CB}"/>
              </a:ext>
            </a:extLst>
          </p:cNvPr>
          <p:cNvSpPr>
            <a:spLocks noGrp="1"/>
          </p:cNvSpPr>
          <p:nvPr>
            <p:ph idx="1"/>
          </p:nvPr>
        </p:nvSpPr>
        <p:spPr>
          <a:xfrm>
            <a:off x="700089" y="2885188"/>
            <a:ext cx="3602640" cy="3276312"/>
          </a:xfrm>
        </p:spPr>
        <p:txBody>
          <a:bodyPr>
            <a:normAutofit/>
          </a:bodyPr>
          <a:lstStyle/>
          <a:p>
            <a:pPr lvl="0"/>
            <a:r>
              <a:rPr lang="en-US" dirty="0"/>
              <a:t>For computation speed we use a smaller version of the test set.</a:t>
            </a:r>
          </a:p>
          <a:p>
            <a:pPr lvl="0"/>
            <a:r>
              <a:rPr lang="en-US" dirty="0"/>
              <a:t>Traditional ML algorithms </a:t>
            </a:r>
            <a:r>
              <a:rPr lang="en-US" dirty="0" err="1"/>
              <a:t>perfom</a:t>
            </a:r>
            <a:r>
              <a:rPr lang="en-US" dirty="0"/>
              <a:t> very well on the test set.</a:t>
            </a:r>
            <a:endParaRPr lang="en-TR" dirty="0"/>
          </a:p>
        </p:txBody>
      </p:sp>
      <p:grpSp>
        <p:nvGrpSpPr>
          <p:cNvPr id="4" name="Group 3">
            <a:extLst>
              <a:ext uri="{FF2B5EF4-FFF2-40B4-BE49-F238E27FC236}">
                <a16:creationId xmlns:a16="http://schemas.microsoft.com/office/drawing/2014/main" id="{1E8EAAA4-367A-9C44-A6FA-75D54CF2E9F2}"/>
              </a:ext>
            </a:extLst>
          </p:cNvPr>
          <p:cNvGrpSpPr/>
          <p:nvPr/>
        </p:nvGrpSpPr>
        <p:grpSpPr>
          <a:xfrm>
            <a:off x="4216601" y="723900"/>
            <a:ext cx="7694108" cy="4778782"/>
            <a:chOff x="4876800" y="1506453"/>
            <a:chExt cx="6515101" cy="3845091"/>
          </a:xfrm>
        </p:grpSpPr>
        <p:pic>
          <p:nvPicPr>
            <p:cNvPr id="7" name="Picture 6" descr="A screenshot of a computer&#10;&#10;Description automatically generated with low confidence">
              <a:extLst>
                <a:ext uri="{FF2B5EF4-FFF2-40B4-BE49-F238E27FC236}">
                  <a16:creationId xmlns:a16="http://schemas.microsoft.com/office/drawing/2014/main" id="{3B762BB0-182E-C34D-B6E2-37EE4908982F}"/>
                </a:ext>
              </a:extLst>
            </p:cNvPr>
            <p:cNvPicPr>
              <a:picLocks noChangeAspect="1"/>
            </p:cNvPicPr>
            <p:nvPr/>
          </p:nvPicPr>
          <p:blipFill>
            <a:blip r:embed="rId2"/>
            <a:stretch>
              <a:fillRect/>
            </a:stretch>
          </p:blipFill>
          <p:spPr>
            <a:xfrm>
              <a:off x="4876800" y="1506453"/>
              <a:ext cx="3095298" cy="3845091"/>
            </a:xfrm>
            <a:prstGeom prst="rect">
              <a:avLst/>
            </a:prstGeom>
          </p:spPr>
        </p:pic>
        <p:pic>
          <p:nvPicPr>
            <p:cNvPr id="9" name="Picture 8" descr="A screenshot of a computer&#10;&#10;Description automatically generated with low confidence">
              <a:extLst>
                <a:ext uri="{FF2B5EF4-FFF2-40B4-BE49-F238E27FC236}">
                  <a16:creationId xmlns:a16="http://schemas.microsoft.com/office/drawing/2014/main" id="{D5087105-05A7-124B-8C2D-945EC98EAC97}"/>
                </a:ext>
              </a:extLst>
            </p:cNvPr>
            <p:cNvPicPr>
              <a:picLocks noChangeAspect="1"/>
            </p:cNvPicPr>
            <p:nvPr/>
          </p:nvPicPr>
          <p:blipFill>
            <a:blip r:embed="rId3"/>
            <a:stretch>
              <a:fillRect/>
            </a:stretch>
          </p:blipFill>
          <p:spPr>
            <a:xfrm>
              <a:off x="8250090" y="1513260"/>
              <a:ext cx="3141811" cy="3831477"/>
            </a:xfrm>
            <a:prstGeom prst="rect">
              <a:avLst/>
            </a:prstGeom>
          </p:spPr>
        </p:pic>
      </p:grpSp>
    </p:spTree>
    <p:extLst>
      <p:ext uri="{BB962C8B-B14F-4D97-AF65-F5344CB8AC3E}">
        <p14:creationId xmlns:p14="http://schemas.microsoft.com/office/powerpoint/2010/main" val="230952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930E2-162F-3C45-B8B9-BA4A366FE096}"/>
              </a:ext>
            </a:extLst>
          </p:cNvPr>
          <p:cNvSpPr>
            <a:spLocks noGrp="1"/>
          </p:cNvSpPr>
          <p:nvPr>
            <p:ph type="title"/>
          </p:nvPr>
        </p:nvSpPr>
        <p:spPr>
          <a:xfrm>
            <a:off x="700088" y="909637"/>
            <a:ext cx="2686208" cy="1362073"/>
          </a:xfrm>
        </p:spPr>
        <p:txBody>
          <a:bodyPr>
            <a:noAutofit/>
          </a:bodyPr>
          <a:lstStyle/>
          <a:p>
            <a:r>
              <a:rPr lang="en-TR" sz="2800" dirty="0"/>
              <a:t>UNIT 12: phishing detection</a:t>
            </a:r>
          </a:p>
        </p:txBody>
      </p:sp>
      <p:cxnSp>
        <p:nvCxnSpPr>
          <p:cNvPr id="14" name="Straight Connector 13">
            <a:extLst>
              <a:ext uri="{FF2B5EF4-FFF2-40B4-BE49-F238E27FC236}">
                <a16:creationId xmlns:a16="http://schemas.microsoft.com/office/drawing/2014/main" id="{ED6096EE-B6F5-428C-8EBD-46045203F4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CA2FE5-087D-7648-811A-0FB3101D03CB}"/>
              </a:ext>
            </a:extLst>
          </p:cNvPr>
          <p:cNvSpPr>
            <a:spLocks noGrp="1"/>
          </p:cNvSpPr>
          <p:nvPr>
            <p:ph idx="1"/>
          </p:nvPr>
        </p:nvSpPr>
        <p:spPr>
          <a:xfrm>
            <a:off x="700089" y="2545615"/>
            <a:ext cx="3501062" cy="3283968"/>
          </a:xfrm>
        </p:spPr>
        <p:txBody>
          <a:bodyPr>
            <a:normAutofit lnSpcReduction="10000"/>
          </a:bodyPr>
          <a:lstStyle/>
          <a:p>
            <a:pPr lvl="0"/>
            <a:r>
              <a:rPr lang="en-US" dirty="0"/>
              <a:t>Import necessary libraries, read the features and class values from dataset.</a:t>
            </a:r>
          </a:p>
          <a:p>
            <a:pPr lvl="0"/>
            <a:r>
              <a:rPr lang="en-US" dirty="0"/>
              <a:t>Encode the labels for class values, standard scale the feature values and split the dataset as well as the one hot encoding for class values.</a:t>
            </a:r>
            <a:r>
              <a:rPr lang="en-TR" dirty="0"/>
              <a:t> </a:t>
            </a:r>
            <a:endParaRPr lang="en-US" dirty="0"/>
          </a:p>
          <a:p>
            <a:pPr lvl="0"/>
            <a:endParaRPr lang="en-TR" dirty="0"/>
          </a:p>
          <a:p>
            <a:pPr marL="0" indent="0">
              <a:buNone/>
            </a:pPr>
            <a:endParaRPr lang="en-TR" dirty="0"/>
          </a:p>
        </p:txBody>
      </p:sp>
      <p:grpSp>
        <p:nvGrpSpPr>
          <p:cNvPr id="8" name="Group 7">
            <a:extLst>
              <a:ext uri="{FF2B5EF4-FFF2-40B4-BE49-F238E27FC236}">
                <a16:creationId xmlns:a16="http://schemas.microsoft.com/office/drawing/2014/main" id="{41BF8666-817F-E944-9C56-C32C64A83E13}"/>
              </a:ext>
            </a:extLst>
          </p:cNvPr>
          <p:cNvGrpSpPr/>
          <p:nvPr/>
        </p:nvGrpSpPr>
        <p:grpSpPr>
          <a:xfrm>
            <a:off x="4201150" y="1184287"/>
            <a:ext cx="7290762" cy="4243276"/>
            <a:chOff x="8995411" y="1373741"/>
            <a:chExt cx="2381735" cy="1389327"/>
          </a:xfrm>
        </p:grpSpPr>
        <p:pic>
          <p:nvPicPr>
            <p:cNvPr id="4" name="Picture 3">
              <a:extLst>
                <a:ext uri="{FF2B5EF4-FFF2-40B4-BE49-F238E27FC236}">
                  <a16:creationId xmlns:a16="http://schemas.microsoft.com/office/drawing/2014/main" id="{6DB571F6-838C-B44B-93F1-C9B1874A726C}"/>
                </a:ext>
              </a:extLst>
            </p:cNvPr>
            <p:cNvPicPr>
              <a:picLocks noChangeAspect="1"/>
            </p:cNvPicPr>
            <p:nvPr/>
          </p:nvPicPr>
          <p:blipFill>
            <a:blip r:embed="rId2"/>
            <a:stretch>
              <a:fillRect/>
            </a:stretch>
          </p:blipFill>
          <p:spPr>
            <a:xfrm>
              <a:off x="8995411" y="1373741"/>
              <a:ext cx="2381735" cy="714520"/>
            </a:xfrm>
            <a:prstGeom prst="rect">
              <a:avLst/>
            </a:prstGeom>
          </p:spPr>
        </p:pic>
        <p:pic>
          <p:nvPicPr>
            <p:cNvPr id="7" name="Picture 6">
              <a:extLst>
                <a:ext uri="{FF2B5EF4-FFF2-40B4-BE49-F238E27FC236}">
                  <a16:creationId xmlns:a16="http://schemas.microsoft.com/office/drawing/2014/main" id="{21CA4734-92A5-1E4E-929F-14FE0BAB43FC}"/>
                </a:ext>
              </a:extLst>
            </p:cNvPr>
            <p:cNvPicPr>
              <a:picLocks noChangeAspect="1"/>
            </p:cNvPicPr>
            <p:nvPr/>
          </p:nvPicPr>
          <p:blipFill>
            <a:blip r:embed="rId3"/>
            <a:stretch>
              <a:fillRect/>
            </a:stretch>
          </p:blipFill>
          <p:spPr>
            <a:xfrm>
              <a:off x="8995411" y="2483215"/>
              <a:ext cx="2381735" cy="279853"/>
            </a:xfrm>
            <a:prstGeom prst="rect">
              <a:avLst/>
            </a:prstGeom>
          </p:spPr>
        </p:pic>
        <p:pic>
          <p:nvPicPr>
            <p:cNvPr id="5" name="Picture 4">
              <a:extLst>
                <a:ext uri="{FF2B5EF4-FFF2-40B4-BE49-F238E27FC236}">
                  <a16:creationId xmlns:a16="http://schemas.microsoft.com/office/drawing/2014/main" id="{6520EEAC-9EEF-104F-918D-FC3404BF96FD}"/>
                </a:ext>
              </a:extLst>
            </p:cNvPr>
            <p:cNvPicPr>
              <a:picLocks noChangeAspect="1"/>
            </p:cNvPicPr>
            <p:nvPr/>
          </p:nvPicPr>
          <p:blipFill>
            <a:blip r:embed="rId4"/>
            <a:stretch>
              <a:fillRect/>
            </a:stretch>
          </p:blipFill>
          <p:spPr>
            <a:xfrm>
              <a:off x="8995411" y="2225413"/>
              <a:ext cx="2381735" cy="136950"/>
            </a:xfrm>
            <a:prstGeom prst="rect">
              <a:avLst/>
            </a:prstGeom>
          </p:spPr>
        </p:pic>
      </p:grpSp>
      <p:cxnSp>
        <p:nvCxnSpPr>
          <p:cNvPr id="25" name="Straight Connector 15">
            <a:extLst>
              <a:ext uri="{FF2B5EF4-FFF2-40B4-BE49-F238E27FC236}">
                <a16:creationId xmlns:a16="http://schemas.microsoft.com/office/drawing/2014/main" id="{D1B96C29-C58D-485E-91A8-02D01DD170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26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930E2-162F-3C45-B8B9-BA4A366FE096}"/>
              </a:ext>
            </a:extLst>
          </p:cNvPr>
          <p:cNvSpPr>
            <a:spLocks noGrp="1"/>
          </p:cNvSpPr>
          <p:nvPr>
            <p:ph type="title"/>
          </p:nvPr>
        </p:nvSpPr>
        <p:spPr>
          <a:xfrm>
            <a:off x="687735" y="66599"/>
            <a:ext cx="7936210" cy="771536"/>
          </a:xfrm>
        </p:spPr>
        <p:txBody>
          <a:bodyPr>
            <a:normAutofit/>
          </a:bodyPr>
          <a:lstStyle/>
          <a:p>
            <a:r>
              <a:rPr lang="en-TR" dirty="0"/>
              <a:t>UNIT 12: phishing detection</a:t>
            </a:r>
          </a:p>
        </p:txBody>
      </p:sp>
      <p:cxnSp>
        <p:nvCxnSpPr>
          <p:cNvPr id="12" name="Straight Connector 11">
            <a:extLst>
              <a:ext uri="{FF2B5EF4-FFF2-40B4-BE49-F238E27FC236}">
                <a16:creationId xmlns:a16="http://schemas.microsoft.com/office/drawing/2014/main" id="{C19EF34C-5622-413F-9C9F-AC937E306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CA2FE5-087D-7648-811A-0FB3101D03CB}"/>
              </a:ext>
            </a:extLst>
          </p:cNvPr>
          <p:cNvSpPr>
            <a:spLocks noGrp="1"/>
          </p:cNvSpPr>
          <p:nvPr>
            <p:ph idx="1"/>
          </p:nvPr>
        </p:nvSpPr>
        <p:spPr>
          <a:xfrm>
            <a:off x="800100" y="1239712"/>
            <a:ext cx="10678494" cy="543068"/>
          </a:xfrm>
        </p:spPr>
        <p:txBody>
          <a:bodyPr>
            <a:normAutofit/>
          </a:bodyPr>
          <a:lstStyle/>
          <a:p>
            <a:pPr lvl="0"/>
            <a:r>
              <a:rPr lang="en-US" dirty="0"/>
              <a:t>Define the architecture for deep neural network</a:t>
            </a:r>
            <a:endParaRPr lang="en-TR" dirty="0"/>
          </a:p>
          <a:p>
            <a:pPr marL="0" indent="0">
              <a:buNone/>
            </a:pPr>
            <a:endParaRPr lang="en-TR" dirty="0"/>
          </a:p>
        </p:txBody>
      </p:sp>
      <p:pic>
        <p:nvPicPr>
          <p:cNvPr id="4" name="Picture 3">
            <a:extLst>
              <a:ext uri="{FF2B5EF4-FFF2-40B4-BE49-F238E27FC236}">
                <a16:creationId xmlns:a16="http://schemas.microsoft.com/office/drawing/2014/main" id="{C376908D-97F2-2D4E-94BB-15C053940ABA}"/>
              </a:ext>
            </a:extLst>
          </p:cNvPr>
          <p:cNvPicPr>
            <a:picLocks noChangeAspect="1"/>
          </p:cNvPicPr>
          <p:nvPr/>
        </p:nvPicPr>
        <p:blipFill rotWithShape="1">
          <a:blip r:embed="rId2"/>
          <a:srcRect t="8630" b="7398"/>
          <a:stretch/>
        </p:blipFill>
        <p:spPr>
          <a:xfrm>
            <a:off x="800100" y="2121682"/>
            <a:ext cx="5133990" cy="2737551"/>
          </a:xfrm>
          <a:prstGeom prst="rect">
            <a:avLst/>
          </a:prstGeom>
        </p:spPr>
      </p:pic>
      <p:pic>
        <p:nvPicPr>
          <p:cNvPr id="5" name="Picture 4">
            <a:extLst>
              <a:ext uri="{FF2B5EF4-FFF2-40B4-BE49-F238E27FC236}">
                <a16:creationId xmlns:a16="http://schemas.microsoft.com/office/drawing/2014/main" id="{840F5904-3B24-014F-A06B-338394E26CB2}"/>
              </a:ext>
            </a:extLst>
          </p:cNvPr>
          <p:cNvPicPr>
            <a:picLocks noChangeAspect="1"/>
          </p:cNvPicPr>
          <p:nvPr/>
        </p:nvPicPr>
        <p:blipFill rotWithShape="1">
          <a:blip r:embed="rId3"/>
          <a:srcRect r="39897" b="2"/>
          <a:stretch/>
        </p:blipFill>
        <p:spPr>
          <a:xfrm>
            <a:off x="6096000" y="2121682"/>
            <a:ext cx="5182278" cy="2737551"/>
          </a:xfrm>
          <a:prstGeom prst="rect">
            <a:avLst/>
          </a:prstGeom>
        </p:spPr>
      </p:pic>
      <p:cxnSp>
        <p:nvCxnSpPr>
          <p:cNvPr id="14" name="Straight Connector 13">
            <a:extLst>
              <a:ext uri="{FF2B5EF4-FFF2-40B4-BE49-F238E27FC236}">
                <a16:creationId xmlns:a16="http://schemas.microsoft.com/office/drawing/2014/main" id="{28549954-3C0C-48B7-9BE6-9B32C39D04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629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30E2-162F-3C45-B8B9-BA4A366FE096}"/>
              </a:ext>
            </a:extLst>
          </p:cNvPr>
          <p:cNvSpPr>
            <a:spLocks noGrp="1"/>
          </p:cNvSpPr>
          <p:nvPr>
            <p:ph type="title"/>
          </p:nvPr>
        </p:nvSpPr>
        <p:spPr>
          <a:xfrm>
            <a:off x="687735" y="66599"/>
            <a:ext cx="7936210" cy="771536"/>
          </a:xfrm>
        </p:spPr>
        <p:txBody>
          <a:bodyPr>
            <a:normAutofit/>
          </a:bodyPr>
          <a:lstStyle/>
          <a:p>
            <a:r>
              <a:rPr lang="en-TR" dirty="0"/>
              <a:t>UNIT 12: phishing detection</a:t>
            </a:r>
          </a:p>
        </p:txBody>
      </p:sp>
      <p:sp>
        <p:nvSpPr>
          <p:cNvPr id="3" name="Content Placeholder 2">
            <a:extLst>
              <a:ext uri="{FF2B5EF4-FFF2-40B4-BE49-F238E27FC236}">
                <a16:creationId xmlns:a16="http://schemas.microsoft.com/office/drawing/2014/main" id="{F4CA2FE5-087D-7648-811A-0FB3101D03CB}"/>
              </a:ext>
            </a:extLst>
          </p:cNvPr>
          <p:cNvSpPr>
            <a:spLocks noGrp="1"/>
          </p:cNvSpPr>
          <p:nvPr>
            <p:ph idx="1"/>
          </p:nvPr>
        </p:nvSpPr>
        <p:spPr>
          <a:xfrm>
            <a:off x="800100" y="1239712"/>
            <a:ext cx="10678494" cy="543068"/>
          </a:xfrm>
        </p:spPr>
        <p:txBody>
          <a:bodyPr>
            <a:normAutofit/>
          </a:bodyPr>
          <a:lstStyle/>
          <a:p>
            <a:pPr lvl="0"/>
            <a:r>
              <a:rPr lang="en-US" dirty="0"/>
              <a:t>After running DL model for several epochs, it can reach a ~</a:t>
            </a:r>
            <a:r>
              <a:rPr lang="en-US"/>
              <a:t>99 accuracy.</a:t>
            </a:r>
            <a:endParaRPr lang="en-TR" dirty="0"/>
          </a:p>
          <a:p>
            <a:pPr marL="0" indent="0">
              <a:buNone/>
            </a:pPr>
            <a:endParaRPr lang="en-TR" dirty="0"/>
          </a:p>
        </p:txBody>
      </p:sp>
      <p:pic>
        <p:nvPicPr>
          <p:cNvPr id="9" name="Picture 8">
            <a:extLst>
              <a:ext uri="{FF2B5EF4-FFF2-40B4-BE49-F238E27FC236}">
                <a16:creationId xmlns:a16="http://schemas.microsoft.com/office/drawing/2014/main" id="{6ED694E2-F8C9-BB4E-ACD6-B44B453EE16D}"/>
              </a:ext>
            </a:extLst>
          </p:cNvPr>
          <p:cNvPicPr>
            <a:picLocks noChangeAspect="1"/>
          </p:cNvPicPr>
          <p:nvPr/>
        </p:nvPicPr>
        <p:blipFill>
          <a:blip r:embed="rId2"/>
          <a:stretch>
            <a:fillRect/>
          </a:stretch>
        </p:blipFill>
        <p:spPr>
          <a:xfrm>
            <a:off x="942280" y="2053736"/>
            <a:ext cx="6129517" cy="3432663"/>
          </a:xfrm>
          <a:prstGeom prst="rect">
            <a:avLst/>
          </a:prstGeom>
        </p:spPr>
      </p:pic>
    </p:spTree>
    <p:extLst>
      <p:ext uri="{BB962C8B-B14F-4D97-AF65-F5344CB8AC3E}">
        <p14:creationId xmlns:p14="http://schemas.microsoft.com/office/powerpoint/2010/main" val="346506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5D48-4B88-534B-BC07-0788BD8CA7D7}"/>
              </a:ext>
            </a:extLst>
          </p:cNvPr>
          <p:cNvSpPr>
            <a:spLocks noGrp="1"/>
          </p:cNvSpPr>
          <p:nvPr>
            <p:ph type="title"/>
          </p:nvPr>
        </p:nvSpPr>
        <p:spPr/>
        <p:txBody>
          <a:bodyPr/>
          <a:lstStyle/>
          <a:p>
            <a:r>
              <a:rPr lang="en-TR" dirty="0"/>
              <a:t>information</a:t>
            </a:r>
          </a:p>
        </p:txBody>
      </p:sp>
      <p:sp>
        <p:nvSpPr>
          <p:cNvPr id="3" name="Content Placeholder 2">
            <a:extLst>
              <a:ext uri="{FF2B5EF4-FFF2-40B4-BE49-F238E27FC236}">
                <a16:creationId xmlns:a16="http://schemas.microsoft.com/office/drawing/2014/main" id="{4B538773-2E87-8143-AE83-EA742F735C2B}"/>
              </a:ext>
            </a:extLst>
          </p:cNvPr>
          <p:cNvSpPr>
            <a:spLocks noGrp="1"/>
          </p:cNvSpPr>
          <p:nvPr>
            <p:ph idx="1"/>
          </p:nvPr>
        </p:nvSpPr>
        <p:spPr/>
        <p:txBody>
          <a:bodyPr>
            <a:normAutofit fontScale="92500" lnSpcReduction="10000"/>
          </a:bodyPr>
          <a:lstStyle/>
          <a:p>
            <a:r>
              <a:rPr lang="en-TR" dirty="0"/>
              <a:t>Exams; 55% (Mid 25%  + Final 30%), Homeworks; 15%, Project; 30%</a:t>
            </a:r>
          </a:p>
          <a:p>
            <a:pPr marL="0" indent="0">
              <a:buNone/>
            </a:pPr>
            <a:r>
              <a:rPr lang="en-TR" dirty="0"/>
              <a:t> 	In homeworks, you will be expected to examine SCI/E papers (published in last 3 years).</a:t>
            </a:r>
          </a:p>
          <a:p>
            <a:pPr marL="0" indent="0">
              <a:buNone/>
            </a:pPr>
            <a:r>
              <a:rPr lang="en-TR" dirty="0"/>
              <a:t> 	In Final Project, you will implement an AI/ML-based cyber solution.  </a:t>
            </a:r>
          </a:p>
          <a:p>
            <a:r>
              <a:rPr lang="en-TR" dirty="0"/>
              <a:t>Textbook:</a:t>
            </a:r>
          </a:p>
          <a:p>
            <a:pPr marL="0" indent="0">
              <a:buNone/>
            </a:pPr>
            <a:r>
              <a:rPr lang="en-TR" dirty="0"/>
              <a:t>	-  </a:t>
            </a:r>
            <a:r>
              <a:rPr lang="en-US" dirty="0">
                <a:hlinkClick r:id="rId2"/>
              </a:rPr>
              <a:t>Getting Started with Deep Learning: Programming and Methodologies using Python</a:t>
            </a:r>
            <a:endParaRPr lang="en-US" dirty="0"/>
          </a:p>
          <a:p>
            <a:pPr marL="0" indent="0">
              <a:buNone/>
            </a:pPr>
            <a:r>
              <a:rPr lang="en-US" dirty="0"/>
              <a:t>	-  </a:t>
            </a:r>
            <a:r>
              <a:rPr lang="en-US" dirty="0">
                <a:hlinkClick r:id="rId3"/>
              </a:rPr>
              <a:t>Hands-On Machine Learning with Scikit-Learn, Keras, and TensorFlow, 2nd Edition</a:t>
            </a:r>
            <a:endParaRPr lang="en-TR" dirty="0"/>
          </a:p>
          <a:p>
            <a:r>
              <a:rPr lang="en-TR" dirty="0"/>
              <a:t>Code: GitHub</a:t>
            </a:r>
          </a:p>
          <a:p>
            <a:r>
              <a:rPr lang="en-TR" dirty="0"/>
              <a:t>Videos: YouTube	</a:t>
            </a:r>
          </a:p>
        </p:txBody>
      </p:sp>
    </p:spTree>
    <p:extLst>
      <p:ext uri="{BB962C8B-B14F-4D97-AF65-F5344CB8AC3E}">
        <p14:creationId xmlns:p14="http://schemas.microsoft.com/office/powerpoint/2010/main" val="29202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30E2-162F-3C45-B8B9-BA4A366FE096}"/>
              </a:ext>
            </a:extLst>
          </p:cNvPr>
          <p:cNvSpPr>
            <a:spLocks noGrp="1"/>
          </p:cNvSpPr>
          <p:nvPr>
            <p:ph type="title"/>
          </p:nvPr>
        </p:nvSpPr>
        <p:spPr/>
        <p:txBody>
          <a:bodyPr/>
          <a:lstStyle/>
          <a:p>
            <a:r>
              <a:rPr lang="en-TR" dirty="0"/>
              <a:t>UNIT 12: phishing detection</a:t>
            </a:r>
          </a:p>
        </p:txBody>
      </p:sp>
      <p:sp>
        <p:nvSpPr>
          <p:cNvPr id="3" name="Content Placeholder 2">
            <a:extLst>
              <a:ext uri="{FF2B5EF4-FFF2-40B4-BE49-F238E27FC236}">
                <a16:creationId xmlns:a16="http://schemas.microsoft.com/office/drawing/2014/main" id="{F4CA2FE5-087D-7648-811A-0FB3101D03CB}"/>
              </a:ext>
            </a:extLst>
          </p:cNvPr>
          <p:cNvSpPr>
            <a:spLocks noGrp="1"/>
          </p:cNvSpPr>
          <p:nvPr>
            <p:ph idx="1"/>
          </p:nvPr>
        </p:nvSpPr>
        <p:spPr/>
        <p:txBody>
          <a:bodyPr/>
          <a:lstStyle/>
          <a:p>
            <a:r>
              <a:rPr lang="en-TR" dirty="0"/>
              <a:t>Learning Outcomes;</a:t>
            </a:r>
          </a:p>
          <a:p>
            <a:pPr marL="0" indent="0">
              <a:buNone/>
            </a:pPr>
            <a:r>
              <a:rPr lang="en-TR" dirty="0"/>
              <a:t>	</a:t>
            </a:r>
            <a:r>
              <a:rPr lang="en-US" dirty="0"/>
              <a:t>-	to estimate whether a website is a phishing website</a:t>
            </a:r>
            <a:r>
              <a:rPr lang="en-TR" dirty="0"/>
              <a:t> </a:t>
            </a:r>
            <a:r>
              <a:rPr lang="en-US" dirty="0"/>
              <a:t>. </a:t>
            </a:r>
            <a:endParaRPr lang="en-TR" dirty="0"/>
          </a:p>
          <a:p>
            <a:pPr marL="0" indent="0">
              <a:buNone/>
            </a:pPr>
            <a:endParaRPr lang="en-TR" dirty="0"/>
          </a:p>
        </p:txBody>
      </p:sp>
    </p:spTree>
    <p:extLst>
      <p:ext uri="{BB962C8B-B14F-4D97-AF65-F5344CB8AC3E}">
        <p14:creationId xmlns:p14="http://schemas.microsoft.com/office/powerpoint/2010/main" val="2771130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30E2-162F-3C45-B8B9-BA4A366FE096}"/>
              </a:ext>
            </a:extLst>
          </p:cNvPr>
          <p:cNvSpPr>
            <a:spLocks noGrp="1"/>
          </p:cNvSpPr>
          <p:nvPr>
            <p:ph type="title"/>
          </p:nvPr>
        </p:nvSpPr>
        <p:spPr/>
        <p:txBody>
          <a:bodyPr/>
          <a:lstStyle/>
          <a:p>
            <a:r>
              <a:rPr lang="en-TR" dirty="0"/>
              <a:t>UNIT 12: phishing detection</a:t>
            </a:r>
          </a:p>
        </p:txBody>
      </p:sp>
      <p:sp>
        <p:nvSpPr>
          <p:cNvPr id="3" name="Content Placeholder 2">
            <a:extLst>
              <a:ext uri="{FF2B5EF4-FFF2-40B4-BE49-F238E27FC236}">
                <a16:creationId xmlns:a16="http://schemas.microsoft.com/office/drawing/2014/main" id="{F4CA2FE5-087D-7648-811A-0FB3101D03CB}"/>
              </a:ext>
            </a:extLst>
          </p:cNvPr>
          <p:cNvSpPr>
            <a:spLocks noGrp="1"/>
          </p:cNvSpPr>
          <p:nvPr>
            <p:ph idx="1"/>
          </p:nvPr>
        </p:nvSpPr>
        <p:spPr/>
        <p:txBody>
          <a:bodyPr/>
          <a:lstStyle/>
          <a:p>
            <a:r>
              <a:rPr lang="en-US" b="1" i="1" dirty="0">
                <a:solidFill>
                  <a:srgbClr val="0070C0"/>
                </a:solidFill>
              </a:rPr>
              <a:t>Phishing</a:t>
            </a:r>
            <a:r>
              <a:rPr lang="en-US" dirty="0"/>
              <a:t> is an attack that attempts to steal your money, or your identity, by getting you to reveal personal information -- such as credit card numbers, bank information, or passwords -- on websites that pretend to be legitimate. </a:t>
            </a:r>
          </a:p>
          <a:p>
            <a:pPr marL="0" indent="0">
              <a:buNone/>
            </a:pPr>
            <a:endParaRPr lang="en-US" dirty="0"/>
          </a:p>
          <a:p>
            <a:r>
              <a:rPr lang="en-US" dirty="0"/>
              <a:t>Cybercriminals typically pretend to be reputable companies, friends, or acquaintances in a fake message, which contains a link to a phishing website.</a:t>
            </a:r>
          </a:p>
          <a:p>
            <a:endParaRPr lang="en-TR" dirty="0"/>
          </a:p>
        </p:txBody>
      </p:sp>
    </p:spTree>
    <p:extLst>
      <p:ext uri="{BB962C8B-B14F-4D97-AF65-F5344CB8AC3E}">
        <p14:creationId xmlns:p14="http://schemas.microsoft.com/office/powerpoint/2010/main" val="383150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30E2-162F-3C45-B8B9-BA4A366FE096}"/>
              </a:ext>
            </a:extLst>
          </p:cNvPr>
          <p:cNvSpPr>
            <a:spLocks noGrp="1"/>
          </p:cNvSpPr>
          <p:nvPr>
            <p:ph type="title"/>
          </p:nvPr>
        </p:nvSpPr>
        <p:spPr/>
        <p:txBody>
          <a:bodyPr/>
          <a:lstStyle/>
          <a:p>
            <a:r>
              <a:rPr lang="en-TR" dirty="0"/>
              <a:t>UNIT 12: phishing detection</a:t>
            </a:r>
          </a:p>
        </p:txBody>
      </p:sp>
      <p:sp>
        <p:nvSpPr>
          <p:cNvPr id="3" name="Content Placeholder 2">
            <a:extLst>
              <a:ext uri="{FF2B5EF4-FFF2-40B4-BE49-F238E27FC236}">
                <a16:creationId xmlns:a16="http://schemas.microsoft.com/office/drawing/2014/main" id="{F4CA2FE5-087D-7648-811A-0FB3101D03CB}"/>
              </a:ext>
            </a:extLst>
          </p:cNvPr>
          <p:cNvSpPr>
            <a:spLocks noGrp="1"/>
          </p:cNvSpPr>
          <p:nvPr>
            <p:ph idx="1"/>
          </p:nvPr>
        </p:nvSpPr>
        <p:spPr/>
        <p:txBody>
          <a:bodyPr/>
          <a:lstStyle/>
          <a:p>
            <a:r>
              <a:rPr lang="en-US" dirty="0"/>
              <a:t>A phishing email/link consist of one or more of these, respectively; </a:t>
            </a:r>
            <a:r>
              <a:rPr lang="en-US" b="1" dirty="0"/>
              <a:t>Urgent call to action or threats, First time or infrequent senders, Spelling and bad grammar, Generic greetings, Suspicious links or unexpected attachments, Mismatched email domains, etc.</a:t>
            </a:r>
          </a:p>
          <a:p>
            <a:endParaRPr lang="en-US" b="1" dirty="0"/>
          </a:p>
          <a:p>
            <a:r>
              <a:rPr lang="en-US" dirty="0"/>
              <a:t>ML models and methods have been using to detect the phishing attacks and mitigate the phishing effects. In the next example the success of ML models on phishing scenario will be presented on the novel phishing dataset.</a:t>
            </a:r>
          </a:p>
          <a:p>
            <a:pPr marL="0" indent="0">
              <a:buNone/>
            </a:pPr>
            <a:endParaRPr lang="en-TR" dirty="0"/>
          </a:p>
        </p:txBody>
      </p:sp>
    </p:spTree>
    <p:extLst>
      <p:ext uri="{BB962C8B-B14F-4D97-AF65-F5344CB8AC3E}">
        <p14:creationId xmlns:p14="http://schemas.microsoft.com/office/powerpoint/2010/main" val="624593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930E2-162F-3C45-B8B9-BA4A366FE096}"/>
              </a:ext>
            </a:extLst>
          </p:cNvPr>
          <p:cNvSpPr>
            <a:spLocks noGrp="1"/>
          </p:cNvSpPr>
          <p:nvPr>
            <p:ph type="title"/>
          </p:nvPr>
        </p:nvSpPr>
        <p:spPr>
          <a:xfrm>
            <a:off x="753613" y="185743"/>
            <a:ext cx="7981689" cy="538157"/>
          </a:xfrm>
        </p:spPr>
        <p:txBody>
          <a:bodyPr>
            <a:normAutofit fontScale="90000"/>
          </a:bodyPr>
          <a:lstStyle/>
          <a:p>
            <a:pPr>
              <a:lnSpc>
                <a:spcPct val="90000"/>
              </a:lnSpc>
            </a:pPr>
            <a:r>
              <a:rPr lang="en-TR" sz="3400" dirty="0"/>
              <a:t>UNIT 12: phishing detection dataset</a:t>
            </a:r>
          </a:p>
        </p:txBody>
      </p:sp>
      <p:cxnSp>
        <p:nvCxnSpPr>
          <p:cNvPr id="19" name="Straight Connector 13">
            <a:extLst>
              <a:ext uri="{FF2B5EF4-FFF2-40B4-BE49-F238E27FC236}">
                <a16:creationId xmlns:a16="http://schemas.microsoft.com/office/drawing/2014/main" id="{B43766AD-6614-4710-B2A4-7BB682EE3D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96107"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CA2FE5-087D-7648-811A-0FB3101D03CB}"/>
              </a:ext>
            </a:extLst>
          </p:cNvPr>
          <p:cNvSpPr>
            <a:spLocks noGrp="1"/>
          </p:cNvSpPr>
          <p:nvPr>
            <p:ph idx="1"/>
          </p:nvPr>
        </p:nvSpPr>
        <p:spPr>
          <a:xfrm>
            <a:off x="246248" y="909643"/>
            <a:ext cx="3602640" cy="5546679"/>
          </a:xfrm>
        </p:spPr>
        <p:txBody>
          <a:bodyPr>
            <a:noAutofit/>
          </a:bodyPr>
          <a:lstStyle/>
          <a:p>
            <a:pPr>
              <a:lnSpc>
                <a:spcPct val="110000"/>
              </a:lnSpc>
            </a:pPr>
            <a:r>
              <a:rPr lang="en-US" sz="1400" b="1" dirty="0" err="1"/>
              <a:t>dataset_full.csv</a:t>
            </a:r>
            <a:endParaRPr lang="en-US" sz="1400" b="1" dirty="0"/>
          </a:p>
          <a:p>
            <a:pPr>
              <a:lnSpc>
                <a:spcPct val="110000"/>
              </a:lnSpc>
            </a:pPr>
            <a:r>
              <a:rPr lang="en-US" sz="1400" b="1" dirty="0"/>
              <a:t>Short description of the full variant dataset:</a:t>
            </a:r>
            <a:endParaRPr lang="en-US" sz="1400" dirty="0"/>
          </a:p>
          <a:p>
            <a:pPr>
              <a:lnSpc>
                <a:spcPct val="110000"/>
              </a:lnSpc>
            </a:pPr>
            <a:r>
              <a:rPr lang="en-US" sz="1400" dirty="0"/>
              <a:t>Total number of instances: 88,647</a:t>
            </a:r>
          </a:p>
          <a:p>
            <a:pPr lvl="1">
              <a:lnSpc>
                <a:spcPct val="110000"/>
              </a:lnSpc>
            </a:pPr>
            <a:r>
              <a:rPr lang="en-US" sz="1400" dirty="0"/>
              <a:t>Number of legitimate website instances (labeled as 0): 58,000</a:t>
            </a:r>
          </a:p>
          <a:p>
            <a:pPr lvl="1">
              <a:lnSpc>
                <a:spcPct val="110000"/>
              </a:lnSpc>
            </a:pPr>
            <a:r>
              <a:rPr lang="en-US" sz="1400" dirty="0"/>
              <a:t>Number of phishing website instances (labeled as 1): 30,647</a:t>
            </a:r>
          </a:p>
          <a:p>
            <a:pPr>
              <a:lnSpc>
                <a:spcPct val="110000"/>
              </a:lnSpc>
            </a:pPr>
            <a:r>
              <a:rPr lang="en-US" sz="1400" dirty="0"/>
              <a:t>Total number of features: 111 </a:t>
            </a:r>
          </a:p>
          <a:p>
            <a:pPr>
              <a:lnSpc>
                <a:spcPct val="110000"/>
              </a:lnSpc>
            </a:pPr>
            <a:r>
              <a:rPr lang="en-US" sz="1400" b="1" dirty="0" err="1"/>
              <a:t>dataset_small.csv</a:t>
            </a:r>
            <a:endParaRPr lang="en-US" sz="1400" b="1" dirty="0"/>
          </a:p>
          <a:p>
            <a:pPr>
              <a:lnSpc>
                <a:spcPct val="110000"/>
              </a:lnSpc>
            </a:pPr>
            <a:r>
              <a:rPr lang="en-US" sz="1400" b="1" dirty="0"/>
              <a:t>Short description of the small variant dataset:</a:t>
            </a:r>
            <a:endParaRPr lang="en-US" sz="1400" dirty="0"/>
          </a:p>
          <a:p>
            <a:pPr>
              <a:lnSpc>
                <a:spcPct val="110000"/>
              </a:lnSpc>
            </a:pPr>
            <a:r>
              <a:rPr lang="en-US" sz="1400" dirty="0"/>
              <a:t>Total number of instances: 58,645</a:t>
            </a:r>
          </a:p>
          <a:p>
            <a:pPr lvl="1">
              <a:lnSpc>
                <a:spcPct val="110000"/>
              </a:lnSpc>
            </a:pPr>
            <a:r>
              <a:rPr lang="en-US" sz="1400" dirty="0"/>
              <a:t>Number of legitimate website instances (labeled as 0): 27,998</a:t>
            </a:r>
          </a:p>
          <a:p>
            <a:pPr lvl="1">
              <a:lnSpc>
                <a:spcPct val="110000"/>
              </a:lnSpc>
            </a:pPr>
            <a:r>
              <a:rPr lang="en-US" sz="1400" dirty="0"/>
              <a:t>Number of phishing website instances (labeled as 1): 30,647</a:t>
            </a:r>
          </a:p>
          <a:p>
            <a:pPr>
              <a:lnSpc>
                <a:spcPct val="110000"/>
              </a:lnSpc>
            </a:pPr>
            <a:r>
              <a:rPr lang="en-US" sz="1400" dirty="0"/>
              <a:t>Total number of features: 111</a:t>
            </a:r>
            <a:endParaRPr lang="en-TR" sz="1400" dirty="0"/>
          </a:p>
        </p:txBody>
      </p:sp>
      <p:grpSp>
        <p:nvGrpSpPr>
          <p:cNvPr id="8" name="Group 7">
            <a:extLst>
              <a:ext uri="{FF2B5EF4-FFF2-40B4-BE49-F238E27FC236}">
                <a16:creationId xmlns:a16="http://schemas.microsoft.com/office/drawing/2014/main" id="{324E08DB-2704-1442-B2F8-6B005645E51C}"/>
              </a:ext>
            </a:extLst>
          </p:cNvPr>
          <p:cNvGrpSpPr/>
          <p:nvPr/>
        </p:nvGrpSpPr>
        <p:grpSpPr>
          <a:xfrm>
            <a:off x="4095135" y="838039"/>
            <a:ext cx="7981689" cy="5546679"/>
            <a:chOff x="4876800" y="1648935"/>
            <a:chExt cx="6515101" cy="3560126"/>
          </a:xfrm>
        </p:grpSpPr>
        <p:pic>
          <p:nvPicPr>
            <p:cNvPr id="5" name="Picture 4" descr="Table&#10;&#10;Description automatically generated">
              <a:extLst>
                <a:ext uri="{FF2B5EF4-FFF2-40B4-BE49-F238E27FC236}">
                  <a16:creationId xmlns:a16="http://schemas.microsoft.com/office/drawing/2014/main" id="{34FB9AB6-6008-6141-A1DD-D78E0B372DCF}"/>
                </a:ext>
              </a:extLst>
            </p:cNvPr>
            <p:cNvPicPr>
              <a:picLocks noChangeAspect="1"/>
            </p:cNvPicPr>
            <p:nvPr/>
          </p:nvPicPr>
          <p:blipFill>
            <a:blip r:embed="rId2"/>
            <a:stretch>
              <a:fillRect/>
            </a:stretch>
          </p:blipFill>
          <p:spPr>
            <a:xfrm>
              <a:off x="4876800" y="1675288"/>
              <a:ext cx="3095298" cy="3507420"/>
            </a:xfrm>
            <a:prstGeom prst="rect">
              <a:avLst/>
            </a:prstGeom>
          </p:spPr>
        </p:pic>
        <p:pic>
          <p:nvPicPr>
            <p:cNvPr id="7" name="Picture 6" descr="Table&#10;&#10;Description automatically generated">
              <a:extLst>
                <a:ext uri="{FF2B5EF4-FFF2-40B4-BE49-F238E27FC236}">
                  <a16:creationId xmlns:a16="http://schemas.microsoft.com/office/drawing/2014/main" id="{76237E9E-F8F4-E74D-83EA-30F7AD216D06}"/>
                </a:ext>
              </a:extLst>
            </p:cNvPr>
            <p:cNvPicPr>
              <a:picLocks noChangeAspect="1"/>
            </p:cNvPicPr>
            <p:nvPr/>
          </p:nvPicPr>
          <p:blipFill>
            <a:blip r:embed="rId3"/>
            <a:stretch>
              <a:fillRect/>
            </a:stretch>
          </p:blipFill>
          <p:spPr>
            <a:xfrm>
              <a:off x="8250090" y="1648935"/>
              <a:ext cx="3141811" cy="3560126"/>
            </a:xfrm>
            <a:prstGeom prst="rect">
              <a:avLst/>
            </a:prstGeom>
          </p:spPr>
        </p:pic>
      </p:grpSp>
    </p:spTree>
    <p:extLst>
      <p:ext uri="{BB962C8B-B14F-4D97-AF65-F5344CB8AC3E}">
        <p14:creationId xmlns:p14="http://schemas.microsoft.com/office/powerpoint/2010/main" val="3888309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930E2-162F-3C45-B8B9-BA4A366FE096}"/>
              </a:ext>
            </a:extLst>
          </p:cNvPr>
          <p:cNvSpPr>
            <a:spLocks noGrp="1"/>
          </p:cNvSpPr>
          <p:nvPr>
            <p:ph type="title"/>
          </p:nvPr>
        </p:nvSpPr>
        <p:spPr>
          <a:xfrm>
            <a:off x="695323" y="616581"/>
            <a:ext cx="2895941" cy="1230401"/>
          </a:xfrm>
        </p:spPr>
        <p:txBody>
          <a:bodyPr>
            <a:normAutofit/>
          </a:bodyPr>
          <a:lstStyle/>
          <a:p>
            <a:r>
              <a:rPr lang="en-TR" sz="2600"/>
              <a:t>UNIT 12: phishing detection</a:t>
            </a:r>
          </a:p>
        </p:txBody>
      </p:sp>
      <p:cxnSp>
        <p:nvCxnSpPr>
          <p:cNvPr id="15" name="Straight Connector 11">
            <a:extLst>
              <a:ext uri="{FF2B5EF4-FFF2-40B4-BE49-F238E27FC236}">
                <a16:creationId xmlns:a16="http://schemas.microsoft.com/office/drawing/2014/main" id="{159B2C4A-AB53-49A2-AC69-620FF37FF0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38600" y="723900"/>
            <a:ext cx="0" cy="9769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CA2FE5-087D-7648-811A-0FB3101D03CB}"/>
              </a:ext>
            </a:extLst>
          </p:cNvPr>
          <p:cNvSpPr>
            <a:spLocks noGrp="1"/>
          </p:cNvSpPr>
          <p:nvPr>
            <p:ph idx="1"/>
          </p:nvPr>
        </p:nvSpPr>
        <p:spPr>
          <a:xfrm>
            <a:off x="4678589" y="657497"/>
            <a:ext cx="6713312" cy="1230401"/>
          </a:xfrm>
        </p:spPr>
        <p:txBody>
          <a:bodyPr>
            <a:normAutofit fontScale="77500" lnSpcReduction="20000"/>
          </a:bodyPr>
          <a:lstStyle/>
          <a:p>
            <a:r>
              <a:rPr lang="en-US" dirty="0"/>
              <a:t>The dataset contains 102816 web hits, and 30 features were recorded for each of the hit. Also, a class value has been given for each of the record.</a:t>
            </a:r>
          </a:p>
          <a:p>
            <a:r>
              <a:rPr lang="en-TR" dirty="0"/>
              <a:t>Import necessary libraries. </a:t>
            </a:r>
          </a:p>
        </p:txBody>
      </p:sp>
      <p:pic>
        <p:nvPicPr>
          <p:cNvPr id="5" name="Picture 4" descr="Graphical user interface, text, application&#10;&#10;Description automatically generated">
            <a:extLst>
              <a:ext uri="{FF2B5EF4-FFF2-40B4-BE49-F238E27FC236}">
                <a16:creationId xmlns:a16="http://schemas.microsoft.com/office/drawing/2014/main" id="{2209F91D-E999-364E-9F78-0660C38C837E}"/>
              </a:ext>
            </a:extLst>
          </p:cNvPr>
          <p:cNvPicPr>
            <a:picLocks noChangeAspect="1"/>
          </p:cNvPicPr>
          <p:nvPr/>
        </p:nvPicPr>
        <p:blipFill>
          <a:blip r:embed="rId2"/>
          <a:stretch>
            <a:fillRect/>
          </a:stretch>
        </p:blipFill>
        <p:spPr>
          <a:xfrm>
            <a:off x="800101" y="2561839"/>
            <a:ext cx="10591800" cy="3177538"/>
          </a:xfrm>
          <a:prstGeom prst="rect">
            <a:avLst/>
          </a:prstGeom>
        </p:spPr>
      </p:pic>
    </p:spTree>
    <p:extLst>
      <p:ext uri="{BB962C8B-B14F-4D97-AF65-F5344CB8AC3E}">
        <p14:creationId xmlns:p14="http://schemas.microsoft.com/office/powerpoint/2010/main" val="213721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30E2-162F-3C45-B8B9-BA4A366FE096}"/>
              </a:ext>
            </a:extLst>
          </p:cNvPr>
          <p:cNvSpPr>
            <a:spLocks noGrp="1"/>
          </p:cNvSpPr>
          <p:nvPr>
            <p:ph type="title"/>
          </p:nvPr>
        </p:nvSpPr>
        <p:spPr/>
        <p:txBody>
          <a:bodyPr/>
          <a:lstStyle/>
          <a:p>
            <a:r>
              <a:rPr lang="en-TR" dirty="0"/>
              <a:t>UNIT 12: phishing detection</a:t>
            </a:r>
          </a:p>
        </p:txBody>
      </p:sp>
      <p:sp>
        <p:nvSpPr>
          <p:cNvPr id="3" name="Content Placeholder 2">
            <a:extLst>
              <a:ext uri="{FF2B5EF4-FFF2-40B4-BE49-F238E27FC236}">
                <a16:creationId xmlns:a16="http://schemas.microsoft.com/office/drawing/2014/main" id="{F4CA2FE5-087D-7648-811A-0FB3101D03CB}"/>
              </a:ext>
            </a:extLst>
          </p:cNvPr>
          <p:cNvSpPr>
            <a:spLocks noGrp="1"/>
          </p:cNvSpPr>
          <p:nvPr>
            <p:ph idx="1"/>
          </p:nvPr>
        </p:nvSpPr>
        <p:spPr>
          <a:xfrm>
            <a:off x="700634" y="1607611"/>
            <a:ext cx="10691265" cy="502325"/>
          </a:xfrm>
        </p:spPr>
        <p:txBody>
          <a:bodyPr/>
          <a:lstStyle/>
          <a:p>
            <a:pPr lvl="0"/>
            <a:r>
              <a:rPr lang="en-US" dirty="0"/>
              <a:t>Read the features and class values from dataset.</a:t>
            </a:r>
            <a:endParaRPr lang="en-TR" dirty="0"/>
          </a:p>
        </p:txBody>
      </p:sp>
      <p:pic>
        <p:nvPicPr>
          <p:cNvPr id="4" name="Picture 3">
            <a:extLst>
              <a:ext uri="{FF2B5EF4-FFF2-40B4-BE49-F238E27FC236}">
                <a16:creationId xmlns:a16="http://schemas.microsoft.com/office/drawing/2014/main" id="{D9D4A95B-29DD-7046-A258-0F8D6214A930}"/>
              </a:ext>
            </a:extLst>
          </p:cNvPr>
          <p:cNvPicPr>
            <a:picLocks noChangeAspect="1"/>
          </p:cNvPicPr>
          <p:nvPr/>
        </p:nvPicPr>
        <p:blipFill>
          <a:blip r:embed="rId2"/>
          <a:stretch>
            <a:fillRect/>
          </a:stretch>
        </p:blipFill>
        <p:spPr>
          <a:xfrm>
            <a:off x="966664" y="2095943"/>
            <a:ext cx="7336546" cy="394365"/>
          </a:xfrm>
          <a:prstGeom prst="rect">
            <a:avLst/>
          </a:prstGeom>
        </p:spPr>
      </p:pic>
      <p:pic>
        <p:nvPicPr>
          <p:cNvPr id="5" name="Picture 4">
            <a:extLst>
              <a:ext uri="{FF2B5EF4-FFF2-40B4-BE49-F238E27FC236}">
                <a16:creationId xmlns:a16="http://schemas.microsoft.com/office/drawing/2014/main" id="{5594E172-E0FD-5741-9EB5-B4D5818ED119}"/>
              </a:ext>
            </a:extLst>
          </p:cNvPr>
          <p:cNvPicPr>
            <a:picLocks noChangeAspect="1"/>
          </p:cNvPicPr>
          <p:nvPr/>
        </p:nvPicPr>
        <p:blipFill>
          <a:blip r:embed="rId3"/>
          <a:stretch>
            <a:fillRect/>
          </a:stretch>
        </p:blipFill>
        <p:spPr>
          <a:xfrm>
            <a:off x="966664" y="3168566"/>
            <a:ext cx="8210371" cy="1416452"/>
          </a:xfrm>
          <a:prstGeom prst="rect">
            <a:avLst/>
          </a:prstGeom>
        </p:spPr>
      </p:pic>
      <p:sp>
        <p:nvSpPr>
          <p:cNvPr id="6" name="Content Placeholder 2">
            <a:extLst>
              <a:ext uri="{FF2B5EF4-FFF2-40B4-BE49-F238E27FC236}">
                <a16:creationId xmlns:a16="http://schemas.microsoft.com/office/drawing/2014/main" id="{D292AAF5-CD5C-9545-B8CC-4CAB47136BA3}"/>
              </a:ext>
            </a:extLst>
          </p:cNvPr>
          <p:cNvSpPr txBox="1">
            <a:spLocks/>
          </p:cNvSpPr>
          <p:nvPr/>
        </p:nvSpPr>
        <p:spPr>
          <a:xfrm>
            <a:off x="700633" y="2666241"/>
            <a:ext cx="10691265" cy="502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t>Encode the labels for class values, standard scale the feature values and split.</a:t>
            </a:r>
            <a:endParaRPr lang="en-TR" dirty="0"/>
          </a:p>
        </p:txBody>
      </p:sp>
      <p:pic>
        <p:nvPicPr>
          <p:cNvPr id="7" name="Picture 6">
            <a:extLst>
              <a:ext uri="{FF2B5EF4-FFF2-40B4-BE49-F238E27FC236}">
                <a16:creationId xmlns:a16="http://schemas.microsoft.com/office/drawing/2014/main" id="{41AA717D-2C85-CB47-B597-7FC20346D1E2}"/>
              </a:ext>
            </a:extLst>
          </p:cNvPr>
          <p:cNvPicPr>
            <a:picLocks noChangeAspect="1"/>
          </p:cNvPicPr>
          <p:nvPr/>
        </p:nvPicPr>
        <p:blipFill>
          <a:blip r:embed="rId4"/>
          <a:stretch>
            <a:fillRect/>
          </a:stretch>
        </p:blipFill>
        <p:spPr>
          <a:xfrm>
            <a:off x="966664" y="4643891"/>
            <a:ext cx="4676775" cy="1489075"/>
          </a:xfrm>
          <a:prstGeom prst="rect">
            <a:avLst/>
          </a:prstGeom>
        </p:spPr>
      </p:pic>
    </p:spTree>
    <p:extLst>
      <p:ext uri="{BB962C8B-B14F-4D97-AF65-F5344CB8AC3E}">
        <p14:creationId xmlns:p14="http://schemas.microsoft.com/office/powerpoint/2010/main" val="247775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930E2-162F-3C45-B8B9-BA4A366FE096}"/>
              </a:ext>
            </a:extLst>
          </p:cNvPr>
          <p:cNvSpPr>
            <a:spLocks noGrp="1"/>
          </p:cNvSpPr>
          <p:nvPr>
            <p:ph type="title"/>
          </p:nvPr>
        </p:nvSpPr>
        <p:spPr>
          <a:xfrm>
            <a:off x="695325" y="897753"/>
            <a:ext cx="3635046" cy="1575391"/>
          </a:xfrm>
        </p:spPr>
        <p:txBody>
          <a:bodyPr>
            <a:normAutofit/>
          </a:bodyPr>
          <a:lstStyle/>
          <a:p>
            <a:pPr>
              <a:lnSpc>
                <a:spcPct val="90000"/>
              </a:lnSpc>
            </a:pPr>
            <a:r>
              <a:rPr lang="en-TR" sz="3400"/>
              <a:t>UNIT 12: phishing detection</a:t>
            </a:r>
          </a:p>
        </p:txBody>
      </p:sp>
      <p:cxnSp>
        <p:nvCxnSpPr>
          <p:cNvPr id="15" name="Straight Connector 1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CA2FE5-087D-7648-811A-0FB3101D03CB}"/>
              </a:ext>
            </a:extLst>
          </p:cNvPr>
          <p:cNvSpPr>
            <a:spLocks noGrp="1"/>
          </p:cNvSpPr>
          <p:nvPr>
            <p:ph idx="1"/>
          </p:nvPr>
        </p:nvSpPr>
        <p:spPr>
          <a:xfrm>
            <a:off x="695325" y="2257859"/>
            <a:ext cx="3906820" cy="3500265"/>
          </a:xfrm>
        </p:spPr>
        <p:txBody>
          <a:bodyPr>
            <a:normAutofit/>
          </a:bodyPr>
          <a:lstStyle/>
          <a:p>
            <a:pPr lvl="0"/>
            <a:r>
              <a:rPr lang="en-US" dirty="0"/>
              <a:t>Specify the type of classifier, then fit it with the training set and perform the prediction with testing set. </a:t>
            </a:r>
          </a:p>
          <a:p>
            <a:pPr lvl="0"/>
            <a:r>
              <a:rPr lang="en-US" dirty="0"/>
              <a:t>Finally, print out the statistics</a:t>
            </a:r>
            <a:r>
              <a:rPr lang="en-TR" dirty="0"/>
              <a:t>.</a:t>
            </a:r>
          </a:p>
        </p:txBody>
      </p:sp>
      <p:pic>
        <p:nvPicPr>
          <p:cNvPr id="8" name="Picture 7">
            <a:extLst>
              <a:ext uri="{FF2B5EF4-FFF2-40B4-BE49-F238E27FC236}">
                <a16:creationId xmlns:a16="http://schemas.microsoft.com/office/drawing/2014/main" id="{B51CCE05-CB43-1943-8548-741E72E1D7B6}"/>
              </a:ext>
            </a:extLst>
          </p:cNvPr>
          <p:cNvPicPr>
            <a:picLocks noChangeAspect="1"/>
          </p:cNvPicPr>
          <p:nvPr/>
        </p:nvPicPr>
        <p:blipFill>
          <a:blip r:embed="rId2"/>
          <a:stretch>
            <a:fillRect/>
          </a:stretch>
        </p:blipFill>
        <p:spPr>
          <a:xfrm>
            <a:off x="5605082" y="723900"/>
            <a:ext cx="5058535" cy="5410200"/>
          </a:xfrm>
          <a:prstGeom prst="rect">
            <a:avLst/>
          </a:prstGeom>
        </p:spPr>
      </p:pic>
    </p:spTree>
    <p:extLst>
      <p:ext uri="{BB962C8B-B14F-4D97-AF65-F5344CB8AC3E}">
        <p14:creationId xmlns:p14="http://schemas.microsoft.com/office/powerpoint/2010/main" val="1937599937"/>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15261</TotalTime>
  <Words>607</Words>
  <Application>Microsoft Macintosh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Calisto MT</vt:lpstr>
      <vt:lpstr>Univers Condensed</vt:lpstr>
      <vt:lpstr>ChronicleVTI</vt:lpstr>
      <vt:lpstr>Machine Learning for Cyber Security</vt:lpstr>
      <vt:lpstr>information</vt:lpstr>
      <vt:lpstr>UNIT 12: phishing detection</vt:lpstr>
      <vt:lpstr>UNIT 12: phishing detection</vt:lpstr>
      <vt:lpstr>UNIT 12: phishing detection</vt:lpstr>
      <vt:lpstr>UNIT 12: phishing detection dataset</vt:lpstr>
      <vt:lpstr>UNIT 12: phishing detection</vt:lpstr>
      <vt:lpstr>UNIT 12: phishing detection</vt:lpstr>
      <vt:lpstr>UNIT 12: phishing detection</vt:lpstr>
      <vt:lpstr>UNIT 12: phishing detection</vt:lpstr>
      <vt:lpstr>UNIT 12: phishing detection</vt:lpstr>
      <vt:lpstr>UNIT 12: phishing detection</vt:lpstr>
      <vt:lpstr>UNIT 12: phishing detection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Cyber Security</dc:title>
  <dc:creator>mesut guven</dc:creator>
  <cp:lastModifiedBy>mesut guven</cp:lastModifiedBy>
  <cp:revision>216</cp:revision>
  <dcterms:created xsi:type="dcterms:W3CDTF">2022-01-08T15:03:41Z</dcterms:created>
  <dcterms:modified xsi:type="dcterms:W3CDTF">2022-02-06T21:53:20Z</dcterms:modified>
</cp:coreProperties>
</file>