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sldIdLst>
    <p:sldId id="256" r:id="rId2"/>
    <p:sldId id="259" r:id="rId3"/>
    <p:sldId id="257" r:id="rId4"/>
    <p:sldId id="263" r:id="rId5"/>
    <p:sldId id="280" r:id="rId6"/>
    <p:sldId id="276" r:id="rId7"/>
    <p:sldId id="281" r:id="rId8"/>
    <p:sldId id="278" r:id="rId9"/>
    <p:sldId id="282" r:id="rId10"/>
    <p:sldId id="279" r:id="rId11"/>
    <p:sldId id="284" r:id="rId12"/>
    <p:sldId id="283" r:id="rId13"/>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76"/>
    <p:restoredTop sz="94710"/>
  </p:normalViewPr>
  <p:slideViewPr>
    <p:cSldViewPr snapToGrid="0" snapToObjects="1">
      <p:cViewPr varScale="1">
        <p:scale>
          <a:sx n="146" d="100"/>
          <a:sy n="146" d="100"/>
        </p:scale>
        <p:origin x="2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2/17/22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078904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2/17/22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25806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2/17/22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150092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2/17/22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15361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2/17/22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721952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2/17/22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81541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2/17/22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978068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2/17/22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00393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2/17/22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79864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2/17/22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161926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2/17/22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83226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2/17/22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13792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oreilly.com/library/view/hands-on-machine-learning/9781492032632/" TargetMode="External"/><Relationship Id="rId2" Type="http://schemas.openxmlformats.org/officeDocument/2006/relationships/hyperlink" Target="https://www.amazon.com/Getting-Started-Deep-Learning-Methodologies/dp/1542567092/ref=sr_1_1?keywords=Ricardo+calix&amp;qid=1561592329&amp;s=gateway&amp;sr=8-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A1DA63-1A42-6649-A361-288D9F963F20}"/>
              </a:ext>
            </a:extLst>
          </p:cNvPr>
          <p:cNvSpPr>
            <a:spLocks noGrp="1"/>
          </p:cNvSpPr>
          <p:nvPr>
            <p:ph type="ctrTitle"/>
          </p:nvPr>
        </p:nvSpPr>
        <p:spPr>
          <a:xfrm>
            <a:off x="647699" y="871758"/>
            <a:ext cx="5227171" cy="3871143"/>
          </a:xfrm>
        </p:spPr>
        <p:txBody>
          <a:bodyPr>
            <a:normAutofit/>
          </a:bodyPr>
          <a:lstStyle/>
          <a:p>
            <a:r>
              <a:rPr lang="en-TR" dirty="0"/>
              <a:t>Machine Learning for Cyber Security</a:t>
            </a:r>
          </a:p>
        </p:txBody>
      </p:sp>
      <p:sp>
        <p:nvSpPr>
          <p:cNvPr id="3" name="Subtitle 2">
            <a:extLst>
              <a:ext uri="{FF2B5EF4-FFF2-40B4-BE49-F238E27FC236}">
                <a16:creationId xmlns:a16="http://schemas.microsoft.com/office/drawing/2014/main" id="{10610CE6-3151-9040-8F4E-402778FCB01D}"/>
              </a:ext>
            </a:extLst>
          </p:cNvPr>
          <p:cNvSpPr>
            <a:spLocks noGrp="1"/>
          </p:cNvSpPr>
          <p:nvPr>
            <p:ph type="subTitle" idx="1"/>
          </p:nvPr>
        </p:nvSpPr>
        <p:spPr>
          <a:xfrm>
            <a:off x="695325" y="4785543"/>
            <a:ext cx="4857857" cy="1005657"/>
          </a:xfrm>
        </p:spPr>
        <p:txBody>
          <a:bodyPr>
            <a:normAutofit/>
          </a:bodyPr>
          <a:lstStyle/>
          <a:p>
            <a:r>
              <a:rPr lang="en-TR" dirty="0"/>
              <a:t>Week 3</a:t>
            </a:r>
          </a:p>
          <a:p>
            <a:r>
              <a:rPr lang="en-TR" dirty="0"/>
              <a:t>Mesut GUVEN, Ph.D.</a:t>
            </a:r>
          </a:p>
        </p:txBody>
      </p:sp>
      <p:cxnSp>
        <p:nvCxnSpPr>
          <p:cNvPr id="58" name="Straight Connector 57">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Abstract cubes background">
            <a:extLst>
              <a:ext uri="{FF2B5EF4-FFF2-40B4-BE49-F238E27FC236}">
                <a16:creationId xmlns:a16="http://schemas.microsoft.com/office/drawing/2014/main" id="{85B5C23A-AB98-415F-902D-1D12E5379274}"/>
              </a:ext>
            </a:extLst>
          </p:cNvPr>
          <p:cNvPicPr>
            <a:picLocks noChangeAspect="1"/>
          </p:cNvPicPr>
          <p:nvPr/>
        </p:nvPicPr>
        <p:blipFill rotWithShape="1">
          <a:blip r:embed="rId2"/>
          <a:srcRect l="13709" r="34349" b="1"/>
          <a:stretch/>
        </p:blipFill>
        <p:spPr>
          <a:xfrm>
            <a:off x="6515100" y="10"/>
            <a:ext cx="5676900" cy="6857990"/>
          </a:xfrm>
          <a:prstGeom prst="rect">
            <a:avLst/>
          </a:prstGeom>
        </p:spPr>
      </p:pic>
    </p:spTree>
    <p:extLst>
      <p:ext uri="{BB962C8B-B14F-4D97-AF65-F5344CB8AC3E}">
        <p14:creationId xmlns:p14="http://schemas.microsoft.com/office/powerpoint/2010/main" val="269625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53615EE-C559-4E03-999B-5477F1626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B43766AD-6614-4710-B2A4-7BB682EE3D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96107"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08267ED-F15F-3A4F-99F8-F0B1F06996B7}"/>
              </a:ext>
            </a:extLst>
          </p:cNvPr>
          <p:cNvSpPr>
            <a:spLocks noGrp="1"/>
          </p:cNvSpPr>
          <p:nvPr>
            <p:ph idx="1"/>
          </p:nvPr>
        </p:nvSpPr>
        <p:spPr>
          <a:xfrm>
            <a:off x="118476" y="3418498"/>
            <a:ext cx="7968620" cy="2705211"/>
          </a:xfrm>
        </p:spPr>
        <p:txBody>
          <a:bodyPr>
            <a:noAutofit/>
          </a:bodyPr>
          <a:lstStyle/>
          <a:p>
            <a:pPr>
              <a:lnSpc>
                <a:spcPct val="110000"/>
              </a:lnSpc>
            </a:pPr>
            <a:r>
              <a:rPr lang="en-TR" sz="1800" b="1" dirty="0"/>
              <a:t>DATASET CONSTRUCTION: </a:t>
            </a:r>
            <a:r>
              <a:rPr lang="en-TR" sz="1800" b="1" i="1" dirty="0">
                <a:solidFill>
                  <a:srgbClr val="0070C0"/>
                </a:solidFill>
              </a:rPr>
              <a:t>FEATURES</a:t>
            </a:r>
            <a:r>
              <a:rPr lang="en-TR" sz="1800" b="1" dirty="0"/>
              <a:t> can be extracted as;</a:t>
            </a:r>
          </a:p>
          <a:p>
            <a:pPr lvl="0">
              <a:lnSpc>
                <a:spcPct val="110000"/>
              </a:lnSpc>
            </a:pPr>
            <a:r>
              <a:rPr lang="en-US" sz="1800" dirty="0"/>
              <a:t>The features shown in Figure can be extracted from the .</a:t>
            </a:r>
            <a:r>
              <a:rPr lang="en-US" sz="1800" dirty="0" err="1"/>
              <a:t>pcap</a:t>
            </a:r>
            <a:r>
              <a:rPr lang="en-US" sz="1800" dirty="0"/>
              <a:t> file by using </a:t>
            </a:r>
            <a:r>
              <a:rPr lang="en-US" sz="1800" b="1" i="1" dirty="0">
                <a:solidFill>
                  <a:srgbClr val="0070C0"/>
                </a:solidFill>
              </a:rPr>
              <a:t>“tshark” </a:t>
            </a:r>
            <a:r>
              <a:rPr lang="en-US" sz="1800" dirty="0"/>
              <a:t>command.</a:t>
            </a:r>
          </a:p>
          <a:p>
            <a:pPr lvl="0">
              <a:lnSpc>
                <a:spcPct val="110000"/>
              </a:lnSpc>
            </a:pPr>
            <a:r>
              <a:rPr lang="en-US" sz="1800" dirty="0"/>
              <a:t> </a:t>
            </a:r>
            <a:r>
              <a:rPr lang="en-US" sz="1800" b="1" i="1" dirty="0">
                <a:solidFill>
                  <a:srgbClr val="0070C0"/>
                </a:solidFill>
              </a:rPr>
              <a:t>-T </a:t>
            </a:r>
            <a:r>
              <a:rPr lang="en-US" sz="1800" dirty="0"/>
              <a:t>option should be selected if you want to use </a:t>
            </a:r>
            <a:r>
              <a:rPr lang="en-US" sz="1800" b="1" i="1" dirty="0">
                <a:solidFill>
                  <a:srgbClr val="0070C0"/>
                </a:solidFill>
              </a:rPr>
              <a:t>-e </a:t>
            </a:r>
            <a:r>
              <a:rPr lang="en-US" sz="1800" dirty="0"/>
              <a:t>option</a:t>
            </a:r>
          </a:p>
          <a:p>
            <a:pPr lvl="0">
              <a:lnSpc>
                <a:spcPct val="110000"/>
              </a:lnSpc>
            </a:pPr>
            <a:r>
              <a:rPr lang="en-US" sz="1800" b="1" i="1" dirty="0">
                <a:solidFill>
                  <a:srgbClr val="0070C0"/>
                </a:solidFill>
              </a:rPr>
              <a:t>-r </a:t>
            </a:r>
            <a:r>
              <a:rPr lang="en-US" sz="1800" dirty="0"/>
              <a:t>means to read the local </a:t>
            </a:r>
            <a:r>
              <a:rPr lang="en-US" sz="1800" dirty="0" err="1"/>
              <a:t>pcap</a:t>
            </a:r>
            <a:r>
              <a:rPr lang="en-US" sz="1800" dirty="0"/>
              <a:t> file,</a:t>
            </a:r>
          </a:p>
          <a:p>
            <a:pPr lvl="0">
              <a:lnSpc>
                <a:spcPct val="110000"/>
              </a:lnSpc>
            </a:pPr>
            <a:r>
              <a:rPr lang="en-US" sz="1800" dirty="0"/>
              <a:t> Use several</a:t>
            </a:r>
            <a:r>
              <a:rPr lang="en-US" sz="1800" b="1" i="1" dirty="0">
                <a:solidFill>
                  <a:srgbClr val="0070C0"/>
                </a:solidFill>
              </a:rPr>
              <a:t> -e </a:t>
            </a:r>
            <a:r>
              <a:rPr lang="en-US" sz="1800" dirty="0"/>
              <a:t>options for each feature (field) that you want to extract from the </a:t>
            </a:r>
            <a:r>
              <a:rPr lang="en-US" sz="1800" dirty="0" err="1"/>
              <a:t>pcap</a:t>
            </a:r>
            <a:r>
              <a:rPr lang="en-US" sz="1800" dirty="0"/>
              <a:t> file, such as </a:t>
            </a:r>
            <a:r>
              <a:rPr lang="en-US" sz="1800" b="1" i="1" dirty="0">
                <a:solidFill>
                  <a:srgbClr val="0070C0"/>
                </a:solidFill>
              </a:rPr>
              <a:t>-e </a:t>
            </a:r>
            <a:r>
              <a:rPr lang="en-US" sz="1800" b="1" i="1" dirty="0" err="1">
                <a:solidFill>
                  <a:srgbClr val="0070C0"/>
                </a:solidFill>
              </a:rPr>
              <a:t>ip.len</a:t>
            </a:r>
            <a:endParaRPr lang="en-US" sz="1800" dirty="0"/>
          </a:p>
        </p:txBody>
      </p:sp>
      <p:pic>
        <p:nvPicPr>
          <p:cNvPr id="5" name="Picture 4" title="extract 18 features from each of the package from the 5 devices">
            <a:extLst>
              <a:ext uri="{FF2B5EF4-FFF2-40B4-BE49-F238E27FC236}">
                <a16:creationId xmlns:a16="http://schemas.microsoft.com/office/drawing/2014/main" id="{AABE3226-E1DE-1343-B80B-520A3503FFBE}"/>
              </a:ext>
            </a:extLst>
          </p:cNvPr>
          <p:cNvPicPr>
            <a:picLocks noChangeAspect="1"/>
          </p:cNvPicPr>
          <p:nvPr/>
        </p:nvPicPr>
        <p:blipFill>
          <a:blip r:embed="rId2"/>
          <a:stretch>
            <a:fillRect/>
          </a:stretch>
        </p:blipFill>
        <p:spPr>
          <a:xfrm>
            <a:off x="8591899" y="2921330"/>
            <a:ext cx="3095298" cy="3814341"/>
          </a:xfrm>
          <a:prstGeom prst="rect">
            <a:avLst/>
          </a:prstGeom>
        </p:spPr>
      </p:pic>
      <p:pic>
        <p:nvPicPr>
          <p:cNvPr id="6" name="Picture 5" descr="A picture containing timeline&#10;&#10;Description automatically generated">
            <a:extLst>
              <a:ext uri="{FF2B5EF4-FFF2-40B4-BE49-F238E27FC236}">
                <a16:creationId xmlns:a16="http://schemas.microsoft.com/office/drawing/2014/main" id="{4CB25F49-4C9F-D440-85AC-4C60170805F3}"/>
              </a:ext>
            </a:extLst>
          </p:cNvPr>
          <p:cNvPicPr>
            <a:picLocks noChangeAspect="1"/>
          </p:cNvPicPr>
          <p:nvPr/>
        </p:nvPicPr>
        <p:blipFill>
          <a:blip r:embed="rId3"/>
          <a:stretch>
            <a:fillRect/>
          </a:stretch>
        </p:blipFill>
        <p:spPr>
          <a:xfrm>
            <a:off x="118476" y="122329"/>
            <a:ext cx="11931296" cy="2799000"/>
          </a:xfrm>
          <a:prstGeom prst="rect">
            <a:avLst/>
          </a:prstGeom>
        </p:spPr>
      </p:pic>
    </p:spTree>
    <p:extLst>
      <p:ext uri="{BB962C8B-B14F-4D97-AF65-F5344CB8AC3E}">
        <p14:creationId xmlns:p14="http://schemas.microsoft.com/office/powerpoint/2010/main" val="2386900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Table&#10;&#10;Description automatically generated">
            <a:extLst>
              <a:ext uri="{FF2B5EF4-FFF2-40B4-BE49-F238E27FC236}">
                <a16:creationId xmlns:a16="http://schemas.microsoft.com/office/drawing/2014/main" id="{86F8058F-4C87-7445-AD97-C8F40F059D96}"/>
              </a:ext>
            </a:extLst>
          </p:cNvPr>
          <p:cNvPicPr>
            <a:picLocks noChangeAspect="1"/>
          </p:cNvPicPr>
          <p:nvPr/>
        </p:nvPicPr>
        <p:blipFill>
          <a:blip r:embed="rId2"/>
          <a:stretch>
            <a:fillRect/>
          </a:stretch>
        </p:blipFill>
        <p:spPr>
          <a:xfrm>
            <a:off x="308758" y="760021"/>
            <a:ext cx="11507190" cy="5237018"/>
          </a:xfrm>
          <a:prstGeom prst="rect">
            <a:avLst/>
          </a:prstGeom>
        </p:spPr>
      </p:pic>
      <p:sp>
        <p:nvSpPr>
          <p:cNvPr id="3" name="Title 1">
            <a:extLst>
              <a:ext uri="{FF2B5EF4-FFF2-40B4-BE49-F238E27FC236}">
                <a16:creationId xmlns:a16="http://schemas.microsoft.com/office/drawing/2014/main" id="{CA9BFC30-549F-E647-82BE-C053C7153184}"/>
              </a:ext>
            </a:extLst>
          </p:cNvPr>
          <p:cNvSpPr txBox="1">
            <a:spLocks/>
          </p:cNvSpPr>
          <p:nvPr/>
        </p:nvSpPr>
        <p:spPr>
          <a:xfrm>
            <a:off x="308758" y="428154"/>
            <a:ext cx="1092195" cy="249571"/>
          </a:xfrm>
          <a:prstGeom prst="rect">
            <a:avLst/>
          </a:prstGeom>
        </p:spPr>
        <p:txBody>
          <a:bodyPr vert="horz" lIns="91440" tIns="45720" rIns="91440" bIns="45720" rtlCol="0" anchor="t">
            <a:normAutofit fontScale="62500" lnSpcReduction="20000"/>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r>
              <a:rPr lang="en-TR" sz="1800" dirty="0">
                <a:solidFill>
                  <a:srgbClr val="FF0000"/>
                </a:solidFill>
              </a:rPr>
              <a:t>TCP.CSV</a:t>
            </a:r>
          </a:p>
        </p:txBody>
      </p:sp>
    </p:spTree>
    <p:extLst>
      <p:ext uri="{BB962C8B-B14F-4D97-AF65-F5344CB8AC3E}">
        <p14:creationId xmlns:p14="http://schemas.microsoft.com/office/powerpoint/2010/main" val="3065931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8F8D14-A6B7-9B4E-93DE-F7E9A3FB8F5D}"/>
              </a:ext>
            </a:extLst>
          </p:cNvPr>
          <p:cNvSpPr>
            <a:spLocks noGrp="1"/>
          </p:cNvSpPr>
          <p:nvPr>
            <p:ph type="title"/>
          </p:nvPr>
        </p:nvSpPr>
        <p:spPr>
          <a:xfrm>
            <a:off x="149226" y="842668"/>
            <a:ext cx="4257675" cy="1652590"/>
          </a:xfrm>
        </p:spPr>
        <p:txBody>
          <a:bodyPr>
            <a:normAutofit/>
          </a:bodyPr>
          <a:lstStyle/>
          <a:p>
            <a:r>
              <a:rPr lang="en-US" dirty="0"/>
              <a:t>Example</a:t>
            </a:r>
            <a:endParaRPr lang="en-TR" dirty="0"/>
          </a:p>
        </p:txBody>
      </p:sp>
      <p:cxnSp>
        <p:nvCxnSpPr>
          <p:cNvPr id="43" name="Straight Connector 42">
            <a:extLst>
              <a:ext uri="{FF2B5EF4-FFF2-40B4-BE49-F238E27FC236}">
                <a16:creationId xmlns:a16="http://schemas.microsoft.com/office/drawing/2014/main" id="{C19EF34C-5622-413F-9C9F-AC937E306E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08267ED-F15F-3A4F-99F8-F0B1F06996B7}"/>
              </a:ext>
            </a:extLst>
          </p:cNvPr>
          <p:cNvSpPr>
            <a:spLocks noGrp="1"/>
          </p:cNvSpPr>
          <p:nvPr>
            <p:ph idx="1"/>
          </p:nvPr>
        </p:nvSpPr>
        <p:spPr>
          <a:xfrm>
            <a:off x="5077949" y="783428"/>
            <a:ext cx="6418727" cy="1434672"/>
          </a:xfrm>
        </p:spPr>
        <p:txBody>
          <a:bodyPr>
            <a:normAutofit fontScale="85000" lnSpcReduction="10000"/>
          </a:bodyPr>
          <a:lstStyle/>
          <a:p>
            <a:pPr>
              <a:lnSpc>
                <a:spcPct val="110000"/>
              </a:lnSpc>
            </a:pPr>
            <a:r>
              <a:rPr lang="en-US" sz="1700" i="1" dirty="0"/>
              <a:t>We have a labeled dataset (a .csv file). So, we can now predict the new sample’s label by computing its closest k neighbors. Save 90% for training and 10% for test,</a:t>
            </a:r>
          </a:p>
          <a:p>
            <a:pPr>
              <a:lnSpc>
                <a:spcPct val="110000"/>
              </a:lnSpc>
            </a:pPr>
            <a:r>
              <a:rPr lang="en-US" sz="1700" i="1" dirty="0"/>
              <a:t>Before implementation, features should be normalized between [0-1].</a:t>
            </a:r>
          </a:p>
          <a:p>
            <a:pPr>
              <a:lnSpc>
                <a:spcPct val="110000"/>
              </a:lnSpc>
            </a:pPr>
            <a:r>
              <a:rPr lang="en-US" sz="1700" i="1" dirty="0"/>
              <a:t>Using “</a:t>
            </a:r>
            <a:r>
              <a:rPr lang="en-US" sz="1700" b="1" i="1" dirty="0" err="1">
                <a:solidFill>
                  <a:srgbClr val="0070C0"/>
                </a:solidFill>
              </a:rPr>
              <a:t>sklearn</a:t>
            </a:r>
            <a:r>
              <a:rPr lang="en-US" sz="1700" i="1" dirty="0"/>
              <a:t>” normalization and KNN/SVM/DT can be handled. </a:t>
            </a:r>
            <a:endParaRPr lang="en-US" sz="1700" dirty="0"/>
          </a:p>
        </p:txBody>
      </p:sp>
      <p:pic>
        <p:nvPicPr>
          <p:cNvPr id="14" name="Picture 13" descr="Table&#10;&#10;Description automatically generated">
            <a:extLst>
              <a:ext uri="{FF2B5EF4-FFF2-40B4-BE49-F238E27FC236}">
                <a16:creationId xmlns:a16="http://schemas.microsoft.com/office/drawing/2014/main" id="{0CC9B9C0-E97B-C246-AEBD-939C10AB4C50}"/>
              </a:ext>
            </a:extLst>
          </p:cNvPr>
          <p:cNvPicPr>
            <a:picLocks noChangeAspect="1"/>
          </p:cNvPicPr>
          <p:nvPr/>
        </p:nvPicPr>
        <p:blipFill rotWithShape="1">
          <a:blip r:embed="rId2"/>
          <a:srcRect l="20295" r="24382" b="2"/>
          <a:stretch/>
        </p:blipFill>
        <p:spPr>
          <a:xfrm>
            <a:off x="257166" y="2277628"/>
            <a:ext cx="5133990" cy="4247132"/>
          </a:xfrm>
          <a:prstGeom prst="rect">
            <a:avLst/>
          </a:prstGeom>
        </p:spPr>
      </p:pic>
      <p:cxnSp>
        <p:nvCxnSpPr>
          <p:cNvPr id="45" name="Straight Connector 44">
            <a:extLst>
              <a:ext uri="{FF2B5EF4-FFF2-40B4-BE49-F238E27FC236}">
                <a16:creationId xmlns:a16="http://schemas.microsoft.com/office/drawing/2014/main" id="{28549954-3C0C-48B7-9BE6-9B32C39D04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Picture 28" descr="Graphical user interface, text, application&#10;&#10;Description automatically generated">
            <a:extLst>
              <a:ext uri="{FF2B5EF4-FFF2-40B4-BE49-F238E27FC236}">
                <a16:creationId xmlns:a16="http://schemas.microsoft.com/office/drawing/2014/main" id="{193AE316-71C2-EC4D-A22E-43D4CCE31D2E}"/>
              </a:ext>
            </a:extLst>
          </p:cNvPr>
          <p:cNvPicPr>
            <a:picLocks noChangeAspect="1"/>
          </p:cNvPicPr>
          <p:nvPr/>
        </p:nvPicPr>
        <p:blipFill>
          <a:blip r:embed="rId3"/>
          <a:stretch>
            <a:fillRect/>
          </a:stretch>
        </p:blipFill>
        <p:spPr>
          <a:xfrm>
            <a:off x="4514841" y="2441991"/>
            <a:ext cx="7396681" cy="4121076"/>
          </a:xfrm>
          <a:prstGeom prst="rect">
            <a:avLst/>
          </a:prstGeom>
        </p:spPr>
      </p:pic>
      <p:sp>
        <p:nvSpPr>
          <p:cNvPr id="37" name="Title 1">
            <a:extLst>
              <a:ext uri="{FF2B5EF4-FFF2-40B4-BE49-F238E27FC236}">
                <a16:creationId xmlns:a16="http://schemas.microsoft.com/office/drawing/2014/main" id="{52556AEF-FD5E-D24D-B5DD-EA283386AFF9}"/>
              </a:ext>
            </a:extLst>
          </p:cNvPr>
          <p:cNvSpPr txBox="1">
            <a:spLocks/>
          </p:cNvSpPr>
          <p:nvPr/>
        </p:nvSpPr>
        <p:spPr>
          <a:xfrm>
            <a:off x="149226" y="2298091"/>
            <a:ext cx="1092195" cy="249571"/>
          </a:xfrm>
          <a:prstGeom prst="rect">
            <a:avLst/>
          </a:prstGeom>
        </p:spPr>
        <p:txBody>
          <a:bodyPr vert="horz" lIns="91440" tIns="45720" rIns="91440" bIns="45720" rtlCol="0" anchor="t">
            <a:normAutofit fontScale="62500" lnSpcReduction="20000"/>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r>
              <a:rPr lang="en-TR" sz="1800" dirty="0">
                <a:solidFill>
                  <a:srgbClr val="FF0000"/>
                </a:solidFill>
              </a:rPr>
              <a:t>TCP.CSV</a:t>
            </a:r>
          </a:p>
        </p:txBody>
      </p:sp>
    </p:spTree>
    <p:extLst>
      <p:ext uri="{BB962C8B-B14F-4D97-AF65-F5344CB8AC3E}">
        <p14:creationId xmlns:p14="http://schemas.microsoft.com/office/powerpoint/2010/main" val="2954979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B5D48-4B88-534B-BC07-0788BD8CA7D7}"/>
              </a:ext>
            </a:extLst>
          </p:cNvPr>
          <p:cNvSpPr>
            <a:spLocks noGrp="1"/>
          </p:cNvSpPr>
          <p:nvPr>
            <p:ph type="title"/>
          </p:nvPr>
        </p:nvSpPr>
        <p:spPr/>
        <p:txBody>
          <a:bodyPr/>
          <a:lstStyle/>
          <a:p>
            <a:r>
              <a:rPr lang="en-TR" dirty="0"/>
              <a:t>information</a:t>
            </a:r>
          </a:p>
        </p:txBody>
      </p:sp>
      <p:sp>
        <p:nvSpPr>
          <p:cNvPr id="3" name="Content Placeholder 2">
            <a:extLst>
              <a:ext uri="{FF2B5EF4-FFF2-40B4-BE49-F238E27FC236}">
                <a16:creationId xmlns:a16="http://schemas.microsoft.com/office/drawing/2014/main" id="{4B538773-2E87-8143-AE83-EA742F735C2B}"/>
              </a:ext>
            </a:extLst>
          </p:cNvPr>
          <p:cNvSpPr>
            <a:spLocks noGrp="1"/>
          </p:cNvSpPr>
          <p:nvPr>
            <p:ph idx="1"/>
          </p:nvPr>
        </p:nvSpPr>
        <p:spPr/>
        <p:txBody>
          <a:bodyPr>
            <a:normAutofit fontScale="92500" lnSpcReduction="10000"/>
          </a:bodyPr>
          <a:lstStyle/>
          <a:p>
            <a:r>
              <a:rPr lang="en-TR" dirty="0"/>
              <a:t>Exams; 55% (Mid 25%  + Final 30%), Homeworks; 15%, Project; 30%</a:t>
            </a:r>
          </a:p>
          <a:p>
            <a:pPr marL="0" indent="0">
              <a:buNone/>
            </a:pPr>
            <a:r>
              <a:rPr lang="en-TR" dirty="0"/>
              <a:t> 	In homeworks, you will be expected to examine SCI/E papers (published in last 3 years).</a:t>
            </a:r>
          </a:p>
          <a:p>
            <a:pPr marL="0" indent="0">
              <a:buNone/>
            </a:pPr>
            <a:r>
              <a:rPr lang="en-TR" dirty="0"/>
              <a:t> 	In Final Project, you will implement an AI/ML-based cyber solution.  </a:t>
            </a:r>
          </a:p>
          <a:p>
            <a:r>
              <a:rPr lang="en-TR" dirty="0"/>
              <a:t>Textbook:</a:t>
            </a:r>
          </a:p>
          <a:p>
            <a:pPr marL="0" indent="0">
              <a:buNone/>
            </a:pPr>
            <a:r>
              <a:rPr lang="en-TR" dirty="0"/>
              <a:t>	-  </a:t>
            </a:r>
            <a:r>
              <a:rPr lang="en-US" dirty="0">
                <a:hlinkClick r:id="rId2"/>
              </a:rPr>
              <a:t>Getting Started with Deep Learning: Programming and Methodologies using Python</a:t>
            </a:r>
            <a:endParaRPr lang="en-US" dirty="0"/>
          </a:p>
          <a:p>
            <a:pPr marL="0" indent="0">
              <a:buNone/>
            </a:pPr>
            <a:r>
              <a:rPr lang="en-US" dirty="0"/>
              <a:t>	-  </a:t>
            </a:r>
            <a:r>
              <a:rPr lang="en-US" dirty="0">
                <a:hlinkClick r:id="rId3"/>
              </a:rPr>
              <a:t>Hands-On Machine Learning with Scikit-Learn, Keras, and TensorFlow, 2nd Edition</a:t>
            </a:r>
            <a:endParaRPr lang="en-TR" dirty="0"/>
          </a:p>
          <a:p>
            <a:r>
              <a:rPr lang="en-TR" dirty="0"/>
              <a:t>Code: GitHub</a:t>
            </a:r>
          </a:p>
          <a:p>
            <a:r>
              <a:rPr lang="en-TR" dirty="0"/>
              <a:t>Videos: YouTube	</a:t>
            </a:r>
          </a:p>
        </p:txBody>
      </p:sp>
    </p:spTree>
    <p:extLst>
      <p:ext uri="{BB962C8B-B14F-4D97-AF65-F5344CB8AC3E}">
        <p14:creationId xmlns:p14="http://schemas.microsoft.com/office/powerpoint/2010/main" val="292024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930E2-162F-3C45-B8B9-BA4A366FE096}"/>
              </a:ext>
            </a:extLst>
          </p:cNvPr>
          <p:cNvSpPr>
            <a:spLocks noGrp="1"/>
          </p:cNvSpPr>
          <p:nvPr>
            <p:ph type="title"/>
          </p:nvPr>
        </p:nvSpPr>
        <p:spPr/>
        <p:txBody>
          <a:bodyPr/>
          <a:lstStyle/>
          <a:p>
            <a:r>
              <a:rPr lang="en-TR" dirty="0"/>
              <a:t>UNIT 3: ML pipeline and cybersecurity example</a:t>
            </a:r>
          </a:p>
        </p:txBody>
      </p:sp>
      <p:sp>
        <p:nvSpPr>
          <p:cNvPr id="3" name="Content Placeholder 2">
            <a:extLst>
              <a:ext uri="{FF2B5EF4-FFF2-40B4-BE49-F238E27FC236}">
                <a16:creationId xmlns:a16="http://schemas.microsoft.com/office/drawing/2014/main" id="{F4CA2FE5-087D-7648-811A-0FB3101D03CB}"/>
              </a:ext>
            </a:extLst>
          </p:cNvPr>
          <p:cNvSpPr>
            <a:spLocks noGrp="1"/>
          </p:cNvSpPr>
          <p:nvPr>
            <p:ph idx="1"/>
          </p:nvPr>
        </p:nvSpPr>
        <p:spPr/>
        <p:txBody>
          <a:bodyPr>
            <a:normAutofit/>
          </a:bodyPr>
          <a:lstStyle/>
          <a:p>
            <a:r>
              <a:rPr lang="en-TR" dirty="0"/>
              <a:t>Learning Outcomes;</a:t>
            </a:r>
          </a:p>
          <a:p>
            <a:pPr marL="0" indent="0">
              <a:buNone/>
            </a:pPr>
            <a:r>
              <a:rPr lang="en-TR" dirty="0"/>
              <a:t>	</a:t>
            </a:r>
            <a:r>
              <a:rPr lang="en-US" dirty="0"/>
              <a:t>-	have a better understanding of ML pipeline,</a:t>
            </a:r>
          </a:p>
          <a:p>
            <a:pPr marL="0" indent="0">
              <a:buNone/>
            </a:pPr>
            <a:r>
              <a:rPr lang="en-US" dirty="0"/>
              <a:t>	-	have a better understanding of how to prepare </a:t>
            </a:r>
            <a:r>
              <a:rPr lang="en-TR" dirty="0"/>
              <a:t>Cyber Security</a:t>
            </a:r>
            <a:r>
              <a:rPr lang="en-US" dirty="0"/>
              <a:t> data for ML pipeline,</a:t>
            </a:r>
          </a:p>
          <a:p>
            <a:pPr marL="0" indent="0">
              <a:buNone/>
            </a:pPr>
            <a:r>
              <a:rPr lang="en-US" dirty="0"/>
              <a:t>	-	</a:t>
            </a:r>
            <a:r>
              <a:rPr lang="en-TR" dirty="0"/>
              <a:t>Learn how to use Machine Learning to solve Cyber Security problems.</a:t>
            </a:r>
          </a:p>
          <a:p>
            <a:pPr marL="0" indent="0">
              <a:buNone/>
            </a:pPr>
            <a:endParaRPr lang="en-US" dirty="0"/>
          </a:p>
          <a:p>
            <a:pPr marL="0" indent="0">
              <a:buNone/>
            </a:pPr>
            <a:r>
              <a:rPr lang="en-US" dirty="0"/>
              <a:t>	</a:t>
            </a:r>
            <a:endParaRPr lang="en-TR" dirty="0"/>
          </a:p>
          <a:p>
            <a:pPr marL="0" indent="0">
              <a:buNone/>
            </a:pPr>
            <a:endParaRPr lang="en-TR" dirty="0"/>
          </a:p>
        </p:txBody>
      </p:sp>
    </p:spTree>
    <p:extLst>
      <p:ext uri="{BB962C8B-B14F-4D97-AF65-F5344CB8AC3E}">
        <p14:creationId xmlns:p14="http://schemas.microsoft.com/office/powerpoint/2010/main" val="2771130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8D14-A6B7-9B4E-93DE-F7E9A3FB8F5D}"/>
              </a:ext>
            </a:extLst>
          </p:cNvPr>
          <p:cNvSpPr>
            <a:spLocks noGrp="1"/>
          </p:cNvSpPr>
          <p:nvPr>
            <p:ph type="title"/>
          </p:nvPr>
        </p:nvSpPr>
        <p:spPr>
          <a:xfrm>
            <a:off x="700635" y="922096"/>
            <a:ext cx="10691265" cy="929006"/>
          </a:xfrm>
        </p:spPr>
        <p:txBody>
          <a:bodyPr/>
          <a:lstStyle/>
          <a:p>
            <a:r>
              <a:rPr lang="en-US" dirty="0"/>
              <a:t>Example</a:t>
            </a:r>
            <a:endParaRPr lang="en-TR" dirty="0"/>
          </a:p>
        </p:txBody>
      </p:sp>
      <p:sp>
        <p:nvSpPr>
          <p:cNvPr id="3" name="Content Placeholder 2">
            <a:extLst>
              <a:ext uri="{FF2B5EF4-FFF2-40B4-BE49-F238E27FC236}">
                <a16:creationId xmlns:a16="http://schemas.microsoft.com/office/drawing/2014/main" id="{708267ED-F15F-3A4F-99F8-F0B1F06996B7}"/>
              </a:ext>
            </a:extLst>
          </p:cNvPr>
          <p:cNvSpPr>
            <a:spLocks noGrp="1"/>
          </p:cNvSpPr>
          <p:nvPr>
            <p:ph idx="1"/>
          </p:nvPr>
        </p:nvSpPr>
        <p:spPr/>
        <p:txBody>
          <a:bodyPr/>
          <a:lstStyle/>
          <a:p>
            <a:r>
              <a:rPr lang="en-TR" b="1" i="1" dirty="0">
                <a:solidFill>
                  <a:srgbClr val="0070C0"/>
                </a:solidFill>
              </a:rPr>
              <a:t>TASK: </a:t>
            </a:r>
            <a:r>
              <a:rPr lang="en-TR" b="1" i="1" dirty="0">
                <a:solidFill>
                  <a:srgbClr val="002060"/>
                </a:solidFill>
              </a:rPr>
              <a:t>Let’s imagine we want to detect the type of connected IoT devices Network packets; </a:t>
            </a:r>
          </a:p>
        </p:txBody>
      </p:sp>
      <p:grpSp>
        <p:nvGrpSpPr>
          <p:cNvPr id="4" name="组合 68" descr="IOT Device Detection demenstration">
            <a:extLst>
              <a:ext uri="{FF2B5EF4-FFF2-40B4-BE49-F238E27FC236}">
                <a16:creationId xmlns:a16="http://schemas.microsoft.com/office/drawing/2014/main" id="{D5BC5D95-591A-6444-8931-33382F0AFFF1}"/>
              </a:ext>
            </a:extLst>
          </p:cNvPr>
          <p:cNvGrpSpPr/>
          <p:nvPr/>
        </p:nvGrpSpPr>
        <p:grpSpPr>
          <a:xfrm>
            <a:off x="2179309" y="3007150"/>
            <a:ext cx="6832716" cy="2782875"/>
            <a:chOff x="1957360" y="3023004"/>
            <a:chExt cx="5808806" cy="3010322"/>
          </a:xfrm>
        </p:grpSpPr>
        <p:sp>
          <p:nvSpPr>
            <p:cNvPr id="5" name="椭圆 4">
              <a:extLst>
                <a:ext uri="{FF2B5EF4-FFF2-40B4-BE49-F238E27FC236}">
                  <a16:creationId xmlns:a16="http://schemas.microsoft.com/office/drawing/2014/main" id="{418B02D9-8D8A-0C49-B4A5-B95DCC7926DE}"/>
                </a:ext>
              </a:extLst>
            </p:cNvPr>
            <p:cNvSpPr/>
            <p:nvPr/>
          </p:nvSpPr>
          <p:spPr>
            <a:xfrm>
              <a:off x="2712112" y="4568311"/>
              <a:ext cx="1547156" cy="6688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Network</a:t>
              </a:r>
            </a:p>
          </p:txBody>
        </p:sp>
        <p:sp>
          <p:nvSpPr>
            <p:cNvPr id="6" name="椭圆 5">
              <a:extLst>
                <a:ext uri="{FF2B5EF4-FFF2-40B4-BE49-F238E27FC236}">
                  <a16:creationId xmlns:a16="http://schemas.microsoft.com/office/drawing/2014/main" id="{08C5A80B-F20F-864F-9080-39D3CD0E3166}"/>
                </a:ext>
              </a:extLst>
            </p:cNvPr>
            <p:cNvSpPr/>
            <p:nvPr/>
          </p:nvSpPr>
          <p:spPr>
            <a:xfrm>
              <a:off x="1957360" y="5523023"/>
              <a:ext cx="1286459" cy="4970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Mobile</a:t>
              </a:r>
            </a:p>
          </p:txBody>
        </p:sp>
        <p:sp>
          <p:nvSpPr>
            <p:cNvPr id="7" name="椭圆 6">
              <a:extLst>
                <a:ext uri="{FF2B5EF4-FFF2-40B4-BE49-F238E27FC236}">
                  <a16:creationId xmlns:a16="http://schemas.microsoft.com/office/drawing/2014/main" id="{081FDC25-232E-8348-B011-A2BA498ABF97}"/>
                </a:ext>
              </a:extLst>
            </p:cNvPr>
            <p:cNvSpPr/>
            <p:nvPr/>
          </p:nvSpPr>
          <p:spPr>
            <a:xfrm>
              <a:off x="1985437" y="4615065"/>
              <a:ext cx="338164" cy="3210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 name="椭圆 7">
              <a:extLst>
                <a:ext uri="{FF2B5EF4-FFF2-40B4-BE49-F238E27FC236}">
                  <a16:creationId xmlns:a16="http://schemas.microsoft.com/office/drawing/2014/main" id="{7C089986-C7A5-1049-BC0E-C7B365B6D0AE}"/>
                </a:ext>
              </a:extLst>
            </p:cNvPr>
            <p:cNvSpPr/>
            <p:nvPr/>
          </p:nvSpPr>
          <p:spPr>
            <a:xfrm>
              <a:off x="3902482" y="5413226"/>
              <a:ext cx="1286458" cy="6201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Power Outlet</a:t>
              </a:r>
            </a:p>
          </p:txBody>
        </p:sp>
        <p:sp>
          <p:nvSpPr>
            <p:cNvPr id="9" name="椭圆 8">
              <a:extLst>
                <a:ext uri="{FF2B5EF4-FFF2-40B4-BE49-F238E27FC236}">
                  <a16:creationId xmlns:a16="http://schemas.microsoft.com/office/drawing/2014/main" id="{45C16F3C-9427-0B48-895B-4E194FBE6B02}"/>
                </a:ext>
              </a:extLst>
            </p:cNvPr>
            <p:cNvSpPr/>
            <p:nvPr/>
          </p:nvSpPr>
          <p:spPr>
            <a:xfrm>
              <a:off x="4647779" y="4231748"/>
              <a:ext cx="1286458" cy="4345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camera</a:t>
              </a:r>
            </a:p>
          </p:txBody>
        </p:sp>
        <p:cxnSp>
          <p:nvCxnSpPr>
            <p:cNvPr id="10" name="直接连接符 11">
              <a:extLst>
                <a:ext uri="{FF2B5EF4-FFF2-40B4-BE49-F238E27FC236}">
                  <a16:creationId xmlns:a16="http://schemas.microsoft.com/office/drawing/2014/main" id="{C5AE139B-269D-DC4E-BF72-5779DF8E4F57}"/>
                </a:ext>
                <a:ext uri="{C183D7F6-B498-43B3-948B-1728B52AA6E4}">
                  <adec:decorative xmlns:adec="http://schemas.microsoft.com/office/drawing/2017/decorative" val="1"/>
                </a:ext>
              </a:extLst>
            </p:cNvPr>
            <p:cNvCxnSpPr>
              <a:cxnSpLocks/>
              <a:endCxn id="7" idx="6"/>
            </p:cNvCxnSpPr>
            <p:nvPr/>
          </p:nvCxnSpPr>
          <p:spPr>
            <a:xfrm flipH="1" flipV="1">
              <a:off x="2323601" y="4775581"/>
              <a:ext cx="388512" cy="1348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2">
              <a:extLst>
                <a:ext uri="{FF2B5EF4-FFF2-40B4-BE49-F238E27FC236}">
                  <a16:creationId xmlns:a16="http://schemas.microsoft.com/office/drawing/2014/main" id="{EC809D80-9988-514F-A04D-D69B748344E4}"/>
                </a:ext>
                <a:ext uri="{C183D7F6-B498-43B3-948B-1728B52AA6E4}">
                  <adec:decorative xmlns:adec="http://schemas.microsoft.com/office/drawing/2017/decorative" val="1"/>
                </a:ext>
              </a:extLst>
            </p:cNvPr>
            <p:cNvCxnSpPr>
              <a:cxnSpLocks/>
              <a:stCxn id="6" idx="0"/>
              <a:endCxn id="5" idx="3"/>
            </p:cNvCxnSpPr>
            <p:nvPr/>
          </p:nvCxnSpPr>
          <p:spPr>
            <a:xfrm flipV="1">
              <a:off x="2600590" y="5139226"/>
              <a:ext cx="338098" cy="3837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3">
              <a:extLst>
                <a:ext uri="{FF2B5EF4-FFF2-40B4-BE49-F238E27FC236}">
                  <a16:creationId xmlns:a16="http://schemas.microsoft.com/office/drawing/2014/main" id="{A70C2106-8466-A942-8235-3219D4FD5233}"/>
                </a:ext>
                <a:ext uri="{C183D7F6-B498-43B3-948B-1728B52AA6E4}">
                  <adec:decorative xmlns:adec="http://schemas.microsoft.com/office/drawing/2017/decorative" val="1"/>
                </a:ext>
              </a:extLst>
            </p:cNvPr>
            <p:cNvCxnSpPr>
              <a:cxnSpLocks/>
            </p:cNvCxnSpPr>
            <p:nvPr/>
          </p:nvCxnSpPr>
          <p:spPr>
            <a:xfrm flipH="1" flipV="1">
              <a:off x="4075096" y="5134047"/>
              <a:ext cx="334010" cy="314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4">
              <a:extLst>
                <a:ext uri="{FF2B5EF4-FFF2-40B4-BE49-F238E27FC236}">
                  <a16:creationId xmlns:a16="http://schemas.microsoft.com/office/drawing/2014/main" id="{C2D8B9BB-8CB1-544C-B16E-1E607977CD79}"/>
                </a:ext>
                <a:ext uri="{C183D7F6-B498-43B3-948B-1728B52AA6E4}">
                  <adec:decorative xmlns:adec="http://schemas.microsoft.com/office/drawing/2017/decorative" val="1"/>
                </a:ext>
              </a:extLst>
            </p:cNvPr>
            <p:cNvCxnSpPr>
              <a:cxnSpLocks/>
              <a:stCxn id="5" idx="7"/>
            </p:cNvCxnSpPr>
            <p:nvPr/>
          </p:nvCxnSpPr>
          <p:spPr>
            <a:xfrm flipV="1">
              <a:off x="4032692" y="4485892"/>
              <a:ext cx="628271" cy="1803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5">
              <a:extLst>
                <a:ext uri="{FF2B5EF4-FFF2-40B4-BE49-F238E27FC236}">
                  <a16:creationId xmlns:a16="http://schemas.microsoft.com/office/drawing/2014/main" id="{B0043BDD-EEAA-C247-AFDB-D94452DA8698}"/>
                </a:ext>
                <a:ext uri="{C183D7F6-B498-43B3-948B-1728B52AA6E4}">
                  <adec:decorative xmlns:adec="http://schemas.microsoft.com/office/drawing/2017/decorative" val="1"/>
                </a:ext>
              </a:extLst>
            </p:cNvPr>
            <p:cNvCxnSpPr>
              <a:cxnSpLocks/>
            </p:cNvCxnSpPr>
            <p:nvPr/>
          </p:nvCxnSpPr>
          <p:spPr>
            <a:xfrm flipH="1">
              <a:off x="5729980" y="4095418"/>
              <a:ext cx="615087" cy="1800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文本框 32">
              <a:extLst>
                <a:ext uri="{FF2B5EF4-FFF2-40B4-BE49-F238E27FC236}">
                  <a16:creationId xmlns:a16="http://schemas.microsoft.com/office/drawing/2014/main" id="{08D736AF-2F68-D947-9612-C3853B39B17F}"/>
                </a:ext>
              </a:extLst>
            </p:cNvPr>
            <p:cNvSpPr txBox="1"/>
            <p:nvPr/>
          </p:nvSpPr>
          <p:spPr>
            <a:xfrm>
              <a:off x="6345067" y="3862416"/>
              <a:ext cx="360996" cy="369332"/>
            </a:xfrm>
            <a:prstGeom prst="rect">
              <a:avLst/>
            </a:prstGeom>
            <a:noFill/>
          </p:spPr>
          <p:txBody>
            <a:bodyPr wrap="none" rtlCol="0">
              <a:spAutoFit/>
            </a:bodyPr>
            <a:lstStyle/>
            <a:p>
              <a:r>
                <a:rPr lang="en-US" dirty="0"/>
                <a:t>IP</a:t>
              </a:r>
            </a:p>
          </p:txBody>
        </p:sp>
        <p:sp>
          <p:nvSpPr>
            <p:cNvPr id="16" name="文本框 33">
              <a:extLst>
                <a:ext uri="{FF2B5EF4-FFF2-40B4-BE49-F238E27FC236}">
                  <a16:creationId xmlns:a16="http://schemas.microsoft.com/office/drawing/2014/main" id="{F8E75E15-8A38-364B-8B07-335FDBCE2C47}"/>
                </a:ext>
              </a:extLst>
            </p:cNvPr>
            <p:cNvSpPr txBox="1"/>
            <p:nvPr/>
          </p:nvSpPr>
          <p:spPr>
            <a:xfrm>
              <a:off x="6978065" y="4275438"/>
              <a:ext cx="788101" cy="369332"/>
            </a:xfrm>
            <a:prstGeom prst="rect">
              <a:avLst/>
            </a:prstGeom>
            <a:noFill/>
          </p:spPr>
          <p:txBody>
            <a:bodyPr wrap="none" rtlCol="0">
              <a:spAutoFit/>
            </a:bodyPr>
            <a:lstStyle/>
            <a:p>
              <a:r>
                <a:rPr lang="en-US" dirty="0"/>
                <a:t>TCP/IP</a:t>
              </a:r>
            </a:p>
          </p:txBody>
        </p:sp>
        <p:sp>
          <p:nvSpPr>
            <p:cNvPr id="17" name="椭圆 34">
              <a:extLst>
                <a:ext uri="{FF2B5EF4-FFF2-40B4-BE49-F238E27FC236}">
                  <a16:creationId xmlns:a16="http://schemas.microsoft.com/office/drawing/2014/main" id="{1528CAFC-CA4A-7647-BD7B-287FBBD90F4F}"/>
                </a:ext>
              </a:extLst>
            </p:cNvPr>
            <p:cNvSpPr/>
            <p:nvPr/>
          </p:nvSpPr>
          <p:spPr>
            <a:xfrm>
              <a:off x="3442288" y="3711642"/>
              <a:ext cx="1547156" cy="5474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Assistant</a:t>
              </a:r>
            </a:p>
          </p:txBody>
        </p:sp>
        <p:sp>
          <p:nvSpPr>
            <p:cNvPr id="18" name="椭圆 35">
              <a:extLst>
                <a:ext uri="{FF2B5EF4-FFF2-40B4-BE49-F238E27FC236}">
                  <a16:creationId xmlns:a16="http://schemas.microsoft.com/office/drawing/2014/main" id="{1B3E45A4-C652-B044-9DAC-8560AF549DC4}"/>
                </a:ext>
              </a:extLst>
            </p:cNvPr>
            <p:cNvSpPr/>
            <p:nvPr/>
          </p:nvSpPr>
          <p:spPr>
            <a:xfrm>
              <a:off x="5417426" y="3023004"/>
              <a:ext cx="1033622" cy="5474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Alexa</a:t>
              </a:r>
            </a:p>
          </p:txBody>
        </p:sp>
        <p:cxnSp>
          <p:nvCxnSpPr>
            <p:cNvPr id="19" name="直接连接符 36">
              <a:extLst>
                <a:ext uri="{FF2B5EF4-FFF2-40B4-BE49-F238E27FC236}">
                  <a16:creationId xmlns:a16="http://schemas.microsoft.com/office/drawing/2014/main" id="{B5B13377-3F1C-1C4A-BD5D-6ECC4F7458D2}"/>
                </a:ext>
                <a:ext uri="{C183D7F6-B498-43B3-948B-1728B52AA6E4}">
                  <adec:decorative xmlns:adec="http://schemas.microsoft.com/office/drawing/2017/decorative" val="1"/>
                </a:ext>
              </a:extLst>
            </p:cNvPr>
            <p:cNvCxnSpPr>
              <a:cxnSpLocks/>
              <a:endCxn id="17" idx="3"/>
            </p:cNvCxnSpPr>
            <p:nvPr/>
          </p:nvCxnSpPr>
          <p:spPr>
            <a:xfrm flipV="1">
              <a:off x="3368607" y="4178961"/>
              <a:ext cx="300257" cy="3971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37">
              <a:extLst>
                <a:ext uri="{FF2B5EF4-FFF2-40B4-BE49-F238E27FC236}">
                  <a16:creationId xmlns:a16="http://schemas.microsoft.com/office/drawing/2014/main" id="{A7B2999E-A07A-3B45-9763-75295B60CF37}"/>
                </a:ext>
                <a:ext uri="{C183D7F6-B498-43B3-948B-1728B52AA6E4}">
                  <adec:decorative xmlns:adec="http://schemas.microsoft.com/office/drawing/2017/decorative" val="1"/>
                </a:ext>
              </a:extLst>
            </p:cNvPr>
            <p:cNvCxnSpPr>
              <a:cxnSpLocks/>
              <a:stCxn id="18" idx="2"/>
              <a:endCxn id="17" idx="7"/>
            </p:cNvCxnSpPr>
            <p:nvPr/>
          </p:nvCxnSpPr>
          <p:spPr>
            <a:xfrm flipH="1">
              <a:off x="4762868" y="3296753"/>
              <a:ext cx="654558" cy="4950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椭圆 62">
              <a:extLst>
                <a:ext uri="{FF2B5EF4-FFF2-40B4-BE49-F238E27FC236}">
                  <a16:creationId xmlns:a16="http://schemas.microsoft.com/office/drawing/2014/main" id="{6F2F4A19-29B4-4044-852E-EADC5149ADC4}"/>
                </a:ext>
              </a:extLst>
            </p:cNvPr>
            <p:cNvSpPr/>
            <p:nvPr/>
          </p:nvSpPr>
          <p:spPr>
            <a:xfrm>
              <a:off x="1957360" y="3862416"/>
              <a:ext cx="874254" cy="60565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Misc</a:t>
              </a:r>
              <a:endParaRPr lang="en-US" dirty="0">
                <a:solidFill>
                  <a:schemeClr val="tx1"/>
                </a:solidFill>
              </a:endParaRPr>
            </a:p>
          </p:txBody>
        </p:sp>
        <p:cxnSp>
          <p:nvCxnSpPr>
            <p:cNvPr id="22" name="直接连接符 63">
              <a:extLst>
                <a:ext uri="{FF2B5EF4-FFF2-40B4-BE49-F238E27FC236}">
                  <a16:creationId xmlns:a16="http://schemas.microsoft.com/office/drawing/2014/main" id="{E21D358F-A11A-3A4C-9F61-486960824C91}"/>
                </a:ext>
                <a:ext uri="{C183D7F6-B498-43B3-948B-1728B52AA6E4}">
                  <adec:decorative xmlns:adec="http://schemas.microsoft.com/office/drawing/2017/decorative" val="1"/>
                </a:ext>
              </a:extLst>
            </p:cNvPr>
            <p:cNvCxnSpPr>
              <a:cxnSpLocks/>
              <a:stCxn id="5" idx="1"/>
              <a:endCxn id="21" idx="5"/>
            </p:cNvCxnSpPr>
            <p:nvPr/>
          </p:nvCxnSpPr>
          <p:spPr>
            <a:xfrm flipH="1" flipV="1">
              <a:off x="2703582" y="4379377"/>
              <a:ext cx="235106" cy="2868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77154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8D14-A6B7-9B4E-93DE-F7E9A3FB8F5D}"/>
              </a:ext>
            </a:extLst>
          </p:cNvPr>
          <p:cNvSpPr>
            <a:spLocks noGrp="1"/>
          </p:cNvSpPr>
          <p:nvPr>
            <p:ph type="title"/>
          </p:nvPr>
        </p:nvSpPr>
        <p:spPr>
          <a:xfrm>
            <a:off x="700635" y="922096"/>
            <a:ext cx="10691265" cy="929006"/>
          </a:xfrm>
        </p:spPr>
        <p:txBody>
          <a:bodyPr/>
          <a:lstStyle/>
          <a:p>
            <a:r>
              <a:rPr lang="en-US" dirty="0"/>
              <a:t>Example</a:t>
            </a:r>
            <a:endParaRPr lang="en-TR" dirty="0"/>
          </a:p>
        </p:txBody>
      </p:sp>
      <p:sp>
        <p:nvSpPr>
          <p:cNvPr id="3" name="Content Placeholder 2">
            <a:extLst>
              <a:ext uri="{FF2B5EF4-FFF2-40B4-BE49-F238E27FC236}">
                <a16:creationId xmlns:a16="http://schemas.microsoft.com/office/drawing/2014/main" id="{708267ED-F15F-3A4F-99F8-F0B1F06996B7}"/>
              </a:ext>
            </a:extLst>
          </p:cNvPr>
          <p:cNvSpPr>
            <a:spLocks noGrp="1"/>
          </p:cNvSpPr>
          <p:nvPr>
            <p:ph idx="1"/>
          </p:nvPr>
        </p:nvSpPr>
        <p:spPr>
          <a:xfrm>
            <a:off x="700635" y="1712395"/>
            <a:ext cx="10691265" cy="4216819"/>
          </a:xfrm>
        </p:spPr>
        <p:txBody>
          <a:bodyPr/>
          <a:lstStyle/>
          <a:p>
            <a:r>
              <a:rPr lang="en-TR" dirty="0"/>
              <a:t>Network packets; information sent trough network cable </a:t>
            </a:r>
            <a:r>
              <a:rPr lang="en-TR" b="1" i="1" dirty="0">
                <a:solidFill>
                  <a:srgbClr val="0070C0"/>
                </a:solidFill>
              </a:rPr>
              <a:t>01101011101011101011111</a:t>
            </a:r>
            <a:r>
              <a:rPr lang="en-TR" dirty="0"/>
              <a:t>, </a:t>
            </a:r>
          </a:p>
          <a:p>
            <a:r>
              <a:rPr lang="en-TR" dirty="0"/>
              <a:t>We can have the network traffic via wireshark/tcpdump/libpcap</a:t>
            </a:r>
          </a:p>
          <a:p>
            <a:r>
              <a:rPr lang="en-US" dirty="0"/>
              <a:t>What are the Features</a:t>
            </a:r>
            <a:r>
              <a:rPr lang="en-US" altLang="zh-CN" dirty="0"/>
              <a:t>?</a:t>
            </a:r>
          </a:p>
          <a:p>
            <a:r>
              <a:rPr lang="en-US" altLang="zh-CN" dirty="0"/>
              <a:t>Do the labels exist or not?  </a:t>
            </a:r>
            <a:r>
              <a:rPr lang="en-US" dirty="0"/>
              <a:t>Supervised   or  Unsupervised</a:t>
            </a:r>
            <a:endParaRPr lang="en-US" altLang="zh-CN" dirty="0"/>
          </a:p>
          <a:p>
            <a:r>
              <a:rPr lang="en-US" dirty="0"/>
              <a:t>What are the Classes</a:t>
            </a:r>
            <a:r>
              <a:rPr lang="en-US" altLang="zh-CN" dirty="0"/>
              <a:t>?</a:t>
            </a:r>
            <a:endParaRPr lang="en-US" dirty="0"/>
          </a:p>
        </p:txBody>
      </p:sp>
      <p:grpSp>
        <p:nvGrpSpPr>
          <p:cNvPr id="23" name="Group 22">
            <a:extLst>
              <a:ext uri="{FF2B5EF4-FFF2-40B4-BE49-F238E27FC236}">
                <a16:creationId xmlns:a16="http://schemas.microsoft.com/office/drawing/2014/main" id="{F6502470-5BC8-D24F-857A-1E035EB719EA}"/>
              </a:ext>
            </a:extLst>
          </p:cNvPr>
          <p:cNvGrpSpPr/>
          <p:nvPr/>
        </p:nvGrpSpPr>
        <p:grpSpPr>
          <a:xfrm>
            <a:off x="2091450" y="3774005"/>
            <a:ext cx="11093740" cy="1778373"/>
            <a:chOff x="1019806" y="1325194"/>
            <a:chExt cx="11028556" cy="4477590"/>
          </a:xfrm>
        </p:grpSpPr>
        <p:sp>
          <p:nvSpPr>
            <p:cNvPr id="24" name="椭圆 4">
              <a:extLst>
                <a:ext uri="{FF2B5EF4-FFF2-40B4-BE49-F238E27FC236}">
                  <a16:creationId xmlns:a16="http://schemas.microsoft.com/office/drawing/2014/main" id="{E905F311-7F6C-A645-94B1-60768F91377E}"/>
                </a:ext>
              </a:extLst>
            </p:cNvPr>
            <p:cNvSpPr/>
            <p:nvPr/>
          </p:nvSpPr>
          <p:spPr>
            <a:xfrm>
              <a:off x="5176800" y="4535683"/>
              <a:ext cx="1547156" cy="8151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t>
              </a:r>
              <a:r>
                <a:rPr lang="en-US" altLang="zh-CN" dirty="0">
                  <a:solidFill>
                    <a:schemeClr val="tx1"/>
                  </a:solidFill>
                </a:rPr>
                <a:t>abel?</a:t>
              </a:r>
              <a:endParaRPr lang="en-US" dirty="0">
                <a:solidFill>
                  <a:schemeClr val="tx1"/>
                </a:solidFill>
              </a:endParaRPr>
            </a:p>
          </p:txBody>
        </p:sp>
        <p:cxnSp>
          <p:nvCxnSpPr>
            <p:cNvPr id="25" name="直接箭头连接符 5">
              <a:extLst>
                <a:ext uri="{FF2B5EF4-FFF2-40B4-BE49-F238E27FC236}">
                  <a16:creationId xmlns:a16="http://schemas.microsoft.com/office/drawing/2014/main" id="{9D9200CD-92D1-D248-9243-28A77F942130}"/>
                </a:ext>
                <a:ext uri="{C183D7F6-B498-43B3-948B-1728B52AA6E4}">
                  <adec:decorative xmlns:adec="http://schemas.microsoft.com/office/drawing/2017/decorative" val="1"/>
                </a:ext>
              </a:extLst>
            </p:cNvPr>
            <p:cNvCxnSpPr>
              <a:cxnSpLocks/>
            </p:cNvCxnSpPr>
            <p:nvPr/>
          </p:nvCxnSpPr>
          <p:spPr>
            <a:xfrm flipV="1">
              <a:off x="4679320" y="4907449"/>
              <a:ext cx="477447" cy="1717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7">
              <a:extLst>
                <a:ext uri="{FF2B5EF4-FFF2-40B4-BE49-F238E27FC236}">
                  <a16:creationId xmlns:a16="http://schemas.microsoft.com/office/drawing/2014/main" id="{A108F3AF-F162-5242-BE09-7148FC048E98}"/>
                </a:ext>
                <a:ext uri="{C183D7F6-B498-43B3-948B-1728B52AA6E4}">
                  <adec:decorative xmlns:adec="http://schemas.microsoft.com/office/drawing/2017/decorative" val="1"/>
                </a:ext>
              </a:extLst>
            </p:cNvPr>
            <p:cNvSpPr/>
            <p:nvPr/>
          </p:nvSpPr>
          <p:spPr>
            <a:xfrm>
              <a:off x="2418788" y="3925514"/>
              <a:ext cx="2240497" cy="186009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7" name="直接箭头连接符 8">
              <a:extLst>
                <a:ext uri="{FF2B5EF4-FFF2-40B4-BE49-F238E27FC236}">
                  <a16:creationId xmlns:a16="http://schemas.microsoft.com/office/drawing/2014/main" id="{E06DABCE-ACBB-DA4E-915A-EF530ADCE6E7}"/>
                </a:ext>
                <a:ext uri="{C183D7F6-B498-43B3-948B-1728B52AA6E4}">
                  <adec:decorative xmlns:adec="http://schemas.microsoft.com/office/drawing/2017/decorative" val="1"/>
                </a:ext>
              </a:extLst>
            </p:cNvPr>
            <p:cNvCxnSpPr>
              <a:cxnSpLocks/>
            </p:cNvCxnSpPr>
            <p:nvPr/>
          </p:nvCxnSpPr>
          <p:spPr>
            <a:xfrm flipV="1">
              <a:off x="1941342" y="4884645"/>
              <a:ext cx="477447" cy="1717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10">
              <a:extLst>
                <a:ext uri="{FF2B5EF4-FFF2-40B4-BE49-F238E27FC236}">
                  <a16:creationId xmlns:a16="http://schemas.microsoft.com/office/drawing/2014/main" id="{C0F60AB8-629F-654D-8E4C-377B98BDE225}"/>
                </a:ext>
                <a:ext uri="{C183D7F6-B498-43B3-948B-1728B52AA6E4}">
                  <adec:decorative xmlns:adec="http://schemas.microsoft.com/office/drawing/2017/decorative" val="1"/>
                </a:ext>
              </a:extLst>
            </p:cNvPr>
            <p:cNvSpPr/>
            <p:nvPr/>
          </p:nvSpPr>
          <p:spPr>
            <a:xfrm>
              <a:off x="1019806" y="3925514"/>
              <a:ext cx="921536" cy="187727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4" name="直接连接符 23">
              <a:extLst>
                <a:ext uri="{FF2B5EF4-FFF2-40B4-BE49-F238E27FC236}">
                  <a16:creationId xmlns:a16="http://schemas.microsoft.com/office/drawing/2014/main" id="{925D1AEB-EAF0-0040-B7FC-02617E56DE44}"/>
                </a:ext>
                <a:ext uri="{C183D7F6-B498-43B3-948B-1728B52AA6E4}">
                  <adec:decorative xmlns:adec="http://schemas.microsoft.com/office/drawing/2017/decorative" val="1"/>
                </a:ext>
              </a:extLst>
            </p:cNvPr>
            <p:cNvCxnSpPr>
              <a:cxnSpLocks/>
            </p:cNvCxnSpPr>
            <p:nvPr/>
          </p:nvCxnSpPr>
          <p:spPr>
            <a:xfrm flipV="1">
              <a:off x="6789382" y="4910402"/>
              <a:ext cx="756288" cy="142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矩形 25">
              <a:extLst>
                <a:ext uri="{FF2B5EF4-FFF2-40B4-BE49-F238E27FC236}">
                  <a16:creationId xmlns:a16="http://schemas.microsoft.com/office/drawing/2014/main" id="{C194B62E-8A2B-E14D-83F3-567E759CCD42}"/>
                </a:ext>
              </a:extLst>
            </p:cNvPr>
            <p:cNvSpPr/>
            <p:nvPr/>
          </p:nvSpPr>
          <p:spPr>
            <a:xfrm>
              <a:off x="7502396" y="4419693"/>
              <a:ext cx="3114920" cy="929905"/>
            </a:xfrm>
            <a:prstGeom prst="rect">
              <a:avLst/>
            </a:prstGeom>
          </p:spPr>
          <p:txBody>
            <a:bodyPr wrap="square">
              <a:spAutoFit/>
            </a:bodyPr>
            <a:lstStyle/>
            <a:p>
              <a:r>
                <a:rPr lang="en-US" dirty="0"/>
                <a:t>How much data do I have?</a:t>
              </a:r>
            </a:p>
          </p:txBody>
        </p:sp>
        <p:sp>
          <p:nvSpPr>
            <p:cNvPr id="38" name="矩形 31">
              <a:extLst>
                <a:ext uri="{FF2B5EF4-FFF2-40B4-BE49-F238E27FC236}">
                  <a16:creationId xmlns:a16="http://schemas.microsoft.com/office/drawing/2014/main" id="{278B0C63-3B9F-3742-801F-E5D8B97C6FFA}"/>
                </a:ext>
              </a:extLst>
            </p:cNvPr>
            <p:cNvSpPr/>
            <p:nvPr/>
          </p:nvSpPr>
          <p:spPr>
            <a:xfrm>
              <a:off x="8205508" y="1325194"/>
              <a:ext cx="3842854" cy="528422"/>
            </a:xfrm>
            <a:prstGeom prst="rect">
              <a:avLst/>
            </a:prstGeom>
          </p:spPr>
          <p:txBody>
            <a:bodyPr wrap="square">
              <a:spAutoFit/>
            </a:bodyPr>
            <a:lstStyle/>
            <a:p>
              <a:pPr algn="ctr"/>
              <a:endParaRPr lang="en-US" dirty="0"/>
            </a:p>
          </p:txBody>
        </p:sp>
        <p:sp>
          <p:nvSpPr>
            <p:cNvPr id="41" name="矩形 36">
              <a:extLst>
                <a:ext uri="{FF2B5EF4-FFF2-40B4-BE49-F238E27FC236}">
                  <a16:creationId xmlns:a16="http://schemas.microsoft.com/office/drawing/2014/main" id="{FE1A7B89-ACA7-E648-BDE0-7E2FAB5B103E}"/>
                </a:ext>
              </a:extLst>
            </p:cNvPr>
            <p:cNvSpPr/>
            <p:nvPr/>
          </p:nvSpPr>
          <p:spPr>
            <a:xfrm>
              <a:off x="10401362" y="1718616"/>
              <a:ext cx="184730" cy="528422"/>
            </a:xfrm>
            <a:prstGeom prst="rect">
              <a:avLst/>
            </a:prstGeom>
          </p:spPr>
          <p:txBody>
            <a:bodyPr wrap="none">
              <a:spAutoFit/>
            </a:bodyPr>
            <a:lstStyle/>
            <a:p>
              <a:pPr algn="ctr"/>
              <a:endParaRPr lang="en-US" dirty="0"/>
            </a:p>
          </p:txBody>
        </p:sp>
      </p:grpSp>
      <p:sp>
        <p:nvSpPr>
          <p:cNvPr id="46" name="Rectangle 45">
            <a:extLst>
              <a:ext uri="{FF2B5EF4-FFF2-40B4-BE49-F238E27FC236}">
                <a16:creationId xmlns:a16="http://schemas.microsoft.com/office/drawing/2014/main" id="{81D61515-9E67-734E-A2A3-F97BEAA2CD2E}"/>
              </a:ext>
            </a:extLst>
          </p:cNvPr>
          <p:cNvSpPr/>
          <p:nvPr/>
        </p:nvSpPr>
        <p:spPr>
          <a:xfrm>
            <a:off x="4830090" y="2265363"/>
            <a:ext cx="3152375" cy="388395"/>
          </a:xfrm>
          <a:prstGeom prst="rect">
            <a:avLst/>
          </a:prstGeom>
          <a:solidFill>
            <a:schemeClr val="accent1">
              <a:alpha val="0"/>
            </a:schemeClr>
          </a:solid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dirty="0"/>
          </a:p>
        </p:txBody>
      </p:sp>
      <p:sp>
        <p:nvSpPr>
          <p:cNvPr id="47" name="Rectangle 46">
            <a:extLst>
              <a:ext uri="{FF2B5EF4-FFF2-40B4-BE49-F238E27FC236}">
                <a16:creationId xmlns:a16="http://schemas.microsoft.com/office/drawing/2014/main" id="{1F701220-E5AC-E446-8A8D-1C7F10660E5F}"/>
              </a:ext>
            </a:extLst>
          </p:cNvPr>
          <p:cNvSpPr/>
          <p:nvPr/>
        </p:nvSpPr>
        <p:spPr>
          <a:xfrm>
            <a:off x="7095495" y="1725226"/>
            <a:ext cx="3226515" cy="388395"/>
          </a:xfrm>
          <a:prstGeom prst="rect">
            <a:avLst/>
          </a:prstGeom>
          <a:solidFill>
            <a:schemeClr val="accent1">
              <a:alpha val="0"/>
            </a:schemeClr>
          </a:solid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dirty="0"/>
          </a:p>
        </p:txBody>
      </p:sp>
      <p:sp>
        <p:nvSpPr>
          <p:cNvPr id="57" name="TextBox 56">
            <a:extLst>
              <a:ext uri="{FF2B5EF4-FFF2-40B4-BE49-F238E27FC236}">
                <a16:creationId xmlns:a16="http://schemas.microsoft.com/office/drawing/2014/main" id="{493EF173-FFFF-A647-B2DE-30736C1DA1C5}"/>
              </a:ext>
            </a:extLst>
          </p:cNvPr>
          <p:cNvSpPr txBox="1"/>
          <p:nvPr/>
        </p:nvSpPr>
        <p:spPr>
          <a:xfrm>
            <a:off x="2135979" y="4960939"/>
            <a:ext cx="668773" cy="369332"/>
          </a:xfrm>
          <a:prstGeom prst="rect">
            <a:avLst/>
          </a:prstGeom>
          <a:noFill/>
        </p:spPr>
        <p:txBody>
          <a:bodyPr wrap="none" rtlCol="0">
            <a:spAutoFit/>
          </a:bodyPr>
          <a:lstStyle/>
          <a:p>
            <a:r>
              <a:rPr lang="en-TR" dirty="0"/>
              <a:t>Data</a:t>
            </a:r>
          </a:p>
        </p:txBody>
      </p:sp>
      <p:sp>
        <p:nvSpPr>
          <p:cNvPr id="58" name="TextBox 57">
            <a:extLst>
              <a:ext uri="{FF2B5EF4-FFF2-40B4-BE49-F238E27FC236}">
                <a16:creationId xmlns:a16="http://schemas.microsoft.com/office/drawing/2014/main" id="{D8934B07-5431-6A45-9DB9-B052E28FC6DA}"/>
              </a:ext>
            </a:extLst>
          </p:cNvPr>
          <p:cNvSpPr txBox="1"/>
          <p:nvPr/>
        </p:nvSpPr>
        <p:spPr>
          <a:xfrm>
            <a:off x="3587793" y="4853002"/>
            <a:ext cx="1984308" cy="646331"/>
          </a:xfrm>
          <a:prstGeom prst="rect">
            <a:avLst/>
          </a:prstGeom>
          <a:noFill/>
        </p:spPr>
        <p:txBody>
          <a:bodyPr wrap="square" rtlCol="0">
            <a:spAutoFit/>
          </a:bodyPr>
          <a:lstStyle/>
          <a:p>
            <a:pPr algn="ctr"/>
            <a:r>
              <a:rPr lang="en-TR" dirty="0"/>
              <a:t>Vector Space </a:t>
            </a:r>
            <a:br>
              <a:rPr lang="en-TR" dirty="0"/>
            </a:br>
            <a:r>
              <a:rPr lang="en-TR" dirty="0"/>
              <a:t>Representation</a:t>
            </a:r>
          </a:p>
        </p:txBody>
      </p:sp>
      <p:cxnSp>
        <p:nvCxnSpPr>
          <p:cNvPr id="61" name="Straight Arrow Connector 60">
            <a:extLst>
              <a:ext uri="{FF2B5EF4-FFF2-40B4-BE49-F238E27FC236}">
                <a16:creationId xmlns:a16="http://schemas.microsoft.com/office/drawing/2014/main" id="{18C76990-EBBC-FF44-A161-635AE71D26D0}"/>
              </a:ext>
            </a:extLst>
          </p:cNvPr>
          <p:cNvCxnSpPr>
            <a:cxnSpLocks/>
          </p:cNvCxnSpPr>
          <p:nvPr/>
        </p:nvCxnSpPr>
        <p:spPr>
          <a:xfrm flipH="1">
            <a:off x="3018433" y="2113621"/>
            <a:ext cx="7303577" cy="2672010"/>
          </a:xfrm>
          <a:prstGeom prst="straightConnector1">
            <a:avLst/>
          </a:prstGeom>
          <a:ln w="317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18E78CF-EB8E-F148-BD4A-B31776D7D4C4}"/>
              </a:ext>
            </a:extLst>
          </p:cNvPr>
          <p:cNvCxnSpPr>
            <a:cxnSpLocks/>
          </p:cNvCxnSpPr>
          <p:nvPr/>
        </p:nvCxnSpPr>
        <p:spPr>
          <a:xfrm flipH="1">
            <a:off x="2135979" y="2653758"/>
            <a:ext cx="5693335" cy="2085074"/>
          </a:xfrm>
          <a:prstGeom prst="straightConnector1">
            <a:avLst/>
          </a:prstGeom>
          <a:ln w="317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5DD14B5A-D43E-9642-9A58-801FF9622B75}"/>
              </a:ext>
            </a:extLst>
          </p:cNvPr>
          <p:cNvSpPr/>
          <p:nvPr/>
        </p:nvSpPr>
        <p:spPr>
          <a:xfrm>
            <a:off x="3855115" y="3193895"/>
            <a:ext cx="1347080" cy="465605"/>
          </a:xfrm>
          <a:prstGeom prst="ellipse">
            <a:avLst/>
          </a:prstGeom>
          <a:solidFill>
            <a:schemeClr val="accent1">
              <a:alpha val="0"/>
            </a:schemeClr>
          </a:solidFill>
          <a:ln w="444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dirty="0"/>
          </a:p>
        </p:txBody>
      </p:sp>
    </p:spTree>
    <p:extLst>
      <p:ext uri="{BB962C8B-B14F-4D97-AF65-F5344CB8AC3E}">
        <p14:creationId xmlns:p14="http://schemas.microsoft.com/office/powerpoint/2010/main" val="1191739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8D14-A6B7-9B4E-93DE-F7E9A3FB8F5D}"/>
              </a:ext>
            </a:extLst>
          </p:cNvPr>
          <p:cNvSpPr>
            <a:spLocks noGrp="1"/>
          </p:cNvSpPr>
          <p:nvPr>
            <p:ph type="title"/>
          </p:nvPr>
        </p:nvSpPr>
        <p:spPr>
          <a:xfrm>
            <a:off x="700635" y="922096"/>
            <a:ext cx="10691265" cy="929006"/>
          </a:xfrm>
        </p:spPr>
        <p:txBody>
          <a:bodyPr/>
          <a:lstStyle/>
          <a:p>
            <a:r>
              <a:rPr lang="en-US" dirty="0"/>
              <a:t>Example</a:t>
            </a:r>
            <a:endParaRPr lang="en-TR" dirty="0"/>
          </a:p>
        </p:txBody>
      </p:sp>
      <p:sp>
        <p:nvSpPr>
          <p:cNvPr id="3" name="Content Placeholder 2">
            <a:extLst>
              <a:ext uri="{FF2B5EF4-FFF2-40B4-BE49-F238E27FC236}">
                <a16:creationId xmlns:a16="http://schemas.microsoft.com/office/drawing/2014/main" id="{708267ED-F15F-3A4F-99F8-F0B1F06996B7}"/>
              </a:ext>
            </a:extLst>
          </p:cNvPr>
          <p:cNvSpPr>
            <a:spLocks noGrp="1"/>
          </p:cNvSpPr>
          <p:nvPr>
            <p:ph idx="1"/>
          </p:nvPr>
        </p:nvSpPr>
        <p:spPr/>
        <p:txBody>
          <a:bodyPr>
            <a:normAutofit fontScale="92500" lnSpcReduction="10000"/>
          </a:bodyPr>
          <a:lstStyle/>
          <a:p>
            <a:r>
              <a:rPr lang="en-US" b="1" i="1" dirty="0">
                <a:solidFill>
                  <a:srgbClr val="0070C0"/>
                </a:solidFill>
              </a:rPr>
              <a:t>HOW CAN WE CREATE A FORMAT FOR KNN/SVM/DT? </a:t>
            </a:r>
          </a:p>
          <a:p>
            <a:endParaRPr lang="en-US" dirty="0"/>
          </a:p>
          <a:p>
            <a:endParaRPr lang="en-US" dirty="0"/>
          </a:p>
          <a:p>
            <a:r>
              <a:rPr lang="en-US" dirty="0"/>
              <a:t>W</a:t>
            </a:r>
            <a:r>
              <a:rPr lang="en-TR" dirty="0"/>
              <a:t>e should convert the data </a:t>
            </a:r>
            <a:r>
              <a:rPr lang="en-TR" b="1" i="1" dirty="0">
                <a:solidFill>
                  <a:srgbClr val="0070C0"/>
                </a:solidFill>
              </a:rPr>
              <a:t>(network packets here, it can be either TCP, UDP or ICMP, etc )</a:t>
            </a:r>
            <a:r>
              <a:rPr lang="en-TR" dirty="0"/>
              <a:t> into vector space consisting of features. </a:t>
            </a:r>
            <a:r>
              <a:rPr lang="en-US" dirty="0"/>
              <a:t>T</a:t>
            </a:r>
            <a:r>
              <a:rPr lang="en-TR" dirty="0"/>
              <a:t>here are several protocols but in general, they a</a:t>
            </a:r>
            <a:r>
              <a:rPr lang="en-US" dirty="0" err="1"/>
              <a:t>ll</a:t>
            </a:r>
            <a:r>
              <a:rPr lang="en-US" dirty="0"/>
              <a:t> have pieces of </a:t>
            </a:r>
            <a:r>
              <a:rPr lang="en-US" b="1" i="1" dirty="0">
                <a:solidFill>
                  <a:srgbClr val="0070C0"/>
                </a:solidFill>
              </a:rPr>
              <a:t>information (1 to 20 bytes) in a sequence</a:t>
            </a:r>
            <a:r>
              <a:rPr lang="en-US" dirty="0"/>
              <a:t> such as;</a:t>
            </a:r>
          </a:p>
          <a:p>
            <a:r>
              <a:rPr lang="en-US" dirty="0"/>
              <a:t>We could investigate </a:t>
            </a:r>
            <a:r>
              <a:rPr lang="en-US" b="1" i="1" dirty="0">
                <a:solidFill>
                  <a:srgbClr val="0070C0"/>
                </a:solidFill>
              </a:rPr>
              <a:t>PAYLOAD</a:t>
            </a:r>
            <a:r>
              <a:rPr lang="en-US" dirty="0"/>
              <a:t>, but in most of the attacks, the payload is encrypted and by definition ”</a:t>
            </a:r>
            <a:r>
              <a:rPr lang="en-US" b="1" i="1" dirty="0">
                <a:solidFill>
                  <a:srgbClr val="0070C0"/>
                </a:solidFill>
              </a:rPr>
              <a:t>something that is encrypted is also random”</a:t>
            </a:r>
            <a:r>
              <a:rPr lang="en-US" dirty="0"/>
              <a:t>. So, ML algorithms can not find any pattern in random data”.</a:t>
            </a:r>
          </a:p>
          <a:p>
            <a:endParaRPr lang="en-US" dirty="0"/>
          </a:p>
          <a:p>
            <a:pPr marL="0" indent="0">
              <a:buNone/>
            </a:pPr>
            <a:endParaRPr lang="en-TR" dirty="0"/>
          </a:p>
        </p:txBody>
      </p:sp>
      <p:graphicFrame>
        <p:nvGraphicFramePr>
          <p:cNvPr id="4" name="Table 4">
            <a:extLst>
              <a:ext uri="{FF2B5EF4-FFF2-40B4-BE49-F238E27FC236}">
                <a16:creationId xmlns:a16="http://schemas.microsoft.com/office/drawing/2014/main" id="{0CAE4B75-D521-BD4D-9547-BC118A1D2971}"/>
              </a:ext>
            </a:extLst>
          </p:cNvPr>
          <p:cNvGraphicFramePr>
            <a:graphicFrameLocks noGrp="1"/>
          </p:cNvGraphicFramePr>
          <p:nvPr>
            <p:extLst>
              <p:ext uri="{D42A27DB-BD31-4B8C-83A1-F6EECF244321}">
                <p14:modId xmlns:p14="http://schemas.microsoft.com/office/powerpoint/2010/main" val="2633083349"/>
              </p:ext>
            </p:extLst>
          </p:nvPr>
        </p:nvGraphicFramePr>
        <p:xfrm>
          <a:off x="800100" y="2938484"/>
          <a:ext cx="10496085" cy="396240"/>
        </p:xfrm>
        <a:graphic>
          <a:graphicData uri="http://schemas.openxmlformats.org/drawingml/2006/table">
            <a:tbl>
              <a:tblPr firstRow="1" bandRow="1">
                <a:tableStyleId>{0505E3EF-67EA-436B-97B2-0124C06EBD24}</a:tableStyleId>
              </a:tblPr>
              <a:tblGrid>
                <a:gridCol w="2753468">
                  <a:extLst>
                    <a:ext uri="{9D8B030D-6E8A-4147-A177-3AD203B41FA5}">
                      <a16:colId xmlns:a16="http://schemas.microsoft.com/office/drawing/2014/main" val="155489966"/>
                    </a:ext>
                  </a:extLst>
                </a:gridCol>
                <a:gridCol w="1631512">
                  <a:extLst>
                    <a:ext uri="{9D8B030D-6E8A-4147-A177-3AD203B41FA5}">
                      <a16:colId xmlns:a16="http://schemas.microsoft.com/office/drawing/2014/main" val="1048909607"/>
                    </a:ext>
                  </a:extLst>
                </a:gridCol>
                <a:gridCol w="2553052">
                  <a:extLst>
                    <a:ext uri="{9D8B030D-6E8A-4147-A177-3AD203B41FA5}">
                      <a16:colId xmlns:a16="http://schemas.microsoft.com/office/drawing/2014/main" val="1330896788"/>
                    </a:ext>
                  </a:extLst>
                </a:gridCol>
                <a:gridCol w="3558053">
                  <a:extLst>
                    <a:ext uri="{9D8B030D-6E8A-4147-A177-3AD203B41FA5}">
                      <a16:colId xmlns:a16="http://schemas.microsoft.com/office/drawing/2014/main" val="1620017124"/>
                    </a:ext>
                  </a:extLst>
                </a:gridCol>
              </a:tblGrid>
              <a:tr h="0">
                <a:tc>
                  <a:txBody>
                    <a:bodyPr/>
                    <a:lstStyle/>
                    <a:p>
                      <a:pPr algn="ctr"/>
                      <a:r>
                        <a:rPr lang="en-TR" dirty="0"/>
                        <a:t>ETHERNET HEADER</a:t>
                      </a:r>
                    </a:p>
                  </a:txBody>
                  <a:tcPr/>
                </a:tc>
                <a:tc>
                  <a:txBody>
                    <a:bodyPr/>
                    <a:lstStyle/>
                    <a:p>
                      <a:pPr algn="ctr"/>
                      <a:r>
                        <a:rPr lang="en-TR" dirty="0"/>
                        <a:t>IP HEADER</a:t>
                      </a:r>
                    </a:p>
                  </a:txBody>
                  <a:tcPr/>
                </a:tc>
                <a:tc>
                  <a:txBody>
                    <a:bodyPr/>
                    <a:lstStyle/>
                    <a:p>
                      <a:pPr algn="ctr"/>
                      <a:r>
                        <a:rPr lang="en-TR" dirty="0"/>
                        <a:t>TCP/UDP HEADER</a:t>
                      </a:r>
                    </a:p>
                  </a:txBody>
                  <a:tcPr/>
                </a:tc>
                <a:tc>
                  <a:txBody>
                    <a:bodyPr/>
                    <a:lstStyle/>
                    <a:p>
                      <a:pPr algn="ctr"/>
                      <a:r>
                        <a:rPr lang="en-TR" sz="2000" dirty="0">
                          <a:solidFill>
                            <a:srgbClr val="0070C0"/>
                          </a:solidFill>
                        </a:rPr>
                        <a:t>PAYLOAD (DATA)</a:t>
                      </a:r>
                    </a:p>
                  </a:txBody>
                  <a:tcPr/>
                </a:tc>
                <a:extLst>
                  <a:ext uri="{0D108BD9-81ED-4DB2-BD59-A6C34878D82A}">
                    <a16:rowId xmlns:a16="http://schemas.microsoft.com/office/drawing/2014/main" val="1345320979"/>
                  </a:ext>
                </a:extLst>
              </a:tr>
            </a:tbl>
          </a:graphicData>
        </a:graphic>
      </p:graphicFrame>
    </p:spTree>
    <p:extLst>
      <p:ext uri="{BB962C8B-B14F-4D97-AF65-F5344CB8AC3E}">
        <p14:creationId xmlns:p14="http://schemas.microsoft.com/office/powerpoint/2010/main" val="1933321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8D14-A6B7-9B4E-93DE-F7E9A3FB8F5D}"/>
              </a:ext>
            </a:extLst>
          </p:cNvPr>
          <p:cNvSpPr>
            <a:spLocks noGrp="1"/>
          </p:cNvSpPr>
          <p:nvPr>
            <p:ph type="title"/>
          </p:nvPr>
        </p:nvSpPr>
        <p:spPr>
          <a:xfrm>
            <a:off x="700635" y="922096"/>
            <a:ext cx="10691265" cy="929006"/>
          </a:xfrm>
        </p:spPr>
        <p:txBody>
          <a:bodyPr/>
          <a:lstStyle/>
          <a:p>
            <a:r>
              <a:rPr lang="en-US" dirty="0"/>
              <a:t>Example</a:t>
            </a:r>
            <a:endParaRPr lang="en-TR" dirty="0"/>
          </a:p>
        </p:txBody>
      </p:sp>
      <p:sp>
        <p:nvSpPr>
          <p:cNvPr id="3" name="Content Placeholder 2">
            <a:extLst>
              <a:ext uri="{FF2B5EF4-FFF2-40B4-BE49-F238E27FC236}">
                <a16:creationId xmlns:a16="http://schemas.microsoft.com/office/drawing/2014/main" id="{708267ED-F15F-3A4F-99F8-F0B1F06996B7}"/>
              </a:ext>
            </a:extLst>
          </p:cNvPr>
          <p:cNvSpPr>
            <a:spLocks noGrp="1"/>
          </p:cNvSpPr>
          <p:nvPr>
            <p:ph idx="1"/>
          </p:nvPr>
        </p:nvSpPr>
        <p:spPr>
          <a:xfrm>
            <a:off x="700635" y="1671268"/>
            <a:ext cx="10876325" cy="4507110"/>
          </a:xfrm>
        </p:spPr>
        <p:txBody>
          <a:bodyPr/>
          <a:lstStyle/>
          <a:p>
            <a:r>
              <a:rPr lang="en-TR" i="1" dirty="0">
                <a:solidFill>
                  <a:srgbClr val="002060"/>
                </a:solidFill>
              </a:rPr>
              <a:t>For classification, we should create samples with features (X matrice) and corresponding labels (Y matrice).</a:t>
            </a:r>
          </a:p>
          <a:p>
            <a:r>
              <a:rPr lang="en-TR" i="1" dirty="0">
                <a:solidFill>
                  <a:srgbClr val="002060"/>
                </a:solidFill>
              </a:rPr>
              <a:t>Features are extracted form TCP and IP header fields. Approximately there are 40 possible features that can be extracted from pcap files of these fields. </a:t>
            </a:r>
          </a:p>
          <a:p>
            <a:r>
              <a:rPr lang="en-TR" i="1" dirty="0">
                <a:solidFill>
                  <a:srgbClr val="002060"/>
                </a:solidFill>
              </a:rPr>
              <a:t>In our IoT device scenario, we have 5 classes, 0 = Camera, 1 = Mobile, .... 4 = Miscellenaus, etc.</a:t>
            </a:r>
          </a:p>
        </p:txBody>
      </p:sp>
      <p:grpSp>
        <p:nvGrpSpPr>
          <p:cNvPr id="23" name="Group 22">
            <a:extLst>
              <a:ext uri="{FF2B5EF4-FFF2-40B4-BE49-F238E27FC236}">
                <a16:creationId xmlns:a16="http://schemas.microsoft.com/office/drawing/2014/main" id="{57508620-4D42-7243-B34B-348367746A2A}"/>
              </a:ext>
            </a:extLst>
          </p:cNvPr>
          <p:cNvGrpSpPr/>
          <p:nvPr/>
        </p:nvGrpSpPr>
        <p:grpSpPr>
          <a:xfrm>
            <a:off x="1038260" y="3727204"/>
            <a:ext cx="10353640" cy="2208700"/>
            <a:chOff x="256190" y="1902497"/>
            <a:chExt cx="8895780" cy="2984096"/>
          </a:xfrm>
        </p:grpSpPr>
        <p:grpSp>
          <p:nvGrpSpPr>
            <p:cNvPr id="24" name="组合 4" descr="40 features">
              <a:extLst>
                <a:ext uri="{FF2B5EF4-FFF2-40B4-BE49-F238E27FC236}">
                  <a16:creationId xmlns:a16="http://schemas.microsoft.com/office/drawing/2014/main" id="{1085BB08-E599-A841-9E93-F9848D9FEC92}"/>
                </a:ext>
              </a:extLst>
            </p:cNvPr>
            <p:cNvGrpSpPr/>
            <p:nvPr/>
          </p:nvGrpSpPr>
          <p:grpSpPr>
            <a:xfrm>
              <a:off x="5380070" y="1960394"/>
              <a:ext cx="3771900" cy="2926199"/>
              <a:chOff x="322324" y="1571914"/>
              <a:chExt cx="7140837" cy="4466056"/>
            </a:xfrm>
          </p:grpSpPr>
          <p:sp>
            <p:nvSpPr>
              <p:cNvPr id="48" name="左中括号 5">
                <a:extLst>
                  <a:ext uri="{FF2B5EF4-FFF2-40B4-BE49-F238E27FC236}">
                    <a16:creationId xmlns:a16="http://schemas.microsoft.com/office/drawing/2014/main" id="{4D7201A5-6A94-C045-9DA2-E4C261E09AFA}"/>
                  </a:ext>
                </a:extLst>
              </p:cNvPr>
              <p:cNvSpPr/>
              <p:nvPr/>
            </p:nvSpPr>
            <p:spPr>
              <a:xfrm>
                <a:off x="976598" y="2511863"/>
                <a:ext cx="523982" cy="2890212"/>
              </a:xfrm>
              <a:prstGeom prst="lef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左中括号 6">
                <a:extLst>
                  <a:ext uri="{FF2B5EF4-FFF2-40B4-BE49-F238E27FC236}">
                    <a16:creationId xmlns:a16="http://schemas.microsoft.com/office/drawing/2014/main" id="{E13543E2-A0D3-C741-A99F-5A40ED260EFC}"/>
                  </a:ext>
                </a:extLst>
              </p:cNvPr>
              <p:cNvSpPr/>
              <p:nvPr/>
            </p:nvSpPr>
            <p:spPr>
              <a:xfrm>
                <a:off x="6134378" y="2532894"/>
                <a:ext cx="417810" cy="2890212"/>
              </a:xfrm>
              <a:prstGeom prst="lef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左中括号 7">
                <a:extLst>
                  <a:ext uri="{FF2B5EF4-FFF2-40B4-BE49-F238E27FC236}">
                    <a16:creationId xmlns:a16="http://schemas.microsoft.com/office/drawing/2014/main" id="{81CD4764-33FE-344B-AE2D-A481EDC39A0F}"/>
                  </a:ext>
                </a:extLst>
              </p:cNvPr>
              <p:cNvSpPr/>
              <p:nvPr/>
            </p:nvSpPr>
            <p:spPr>
              <a:xfrm flipH="1">
                <a:off x="5063956" y="2532893"/>
                <a:ext cx="523980" cy="2890212"/>
              </a:xfrm>
              <a:prstGeom prst="lef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左中括号 8">
                <a:extLst>
                  <a:ext uri="{FF2B5EF4-FFF2-40B4-BE49-F238E27FC236}">
                    <a16:creationId xmlns:a16="http://schemas.microsoft.com/office/drawing/2014/main" id="{3166DA10-DF4A-4F47-B322-99EF29B8ADE0}"/>
                  </a:ext>
                </a:extLst>
              </p:cNvPr>
              <p:cNvSpPr/>
              <p:nvPr/>
            </p:nvSpPr>
            <p:spPr>
              <a:xfrm flipH="1">
                <a:off x="7045351" y="2553926"/>
                <a:ext cx="417810" cy="2890212"/>
              </a:xfrm>
              <a:prstGeom prst="lef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文本框 9">
                <a:extLst>
                  <a:ext uri="{FF2B5EF4-FFF2-40B4-BE49-F238E27FC236}">
                    <a16:creationId xmlns:a16="http://schemas.microsoft.com/office/drawing/2014/main" id="{41BDE155-843E-9846-8F38-3CB5CF8F9890}"/>
                  </a:ext>
                </a:extLst>
              </p:cNvPr>
              <p:cNvSpPr txBox="1"/>
              <p:nvPr/>
            </p:nvSpPr>
            <p:spPr>
              <a:xfrm>
                <a:off x="1069199" y="1571914"/>
                <a:ext cx="6393962" cy="628599"/>
              </a:xfrm>
              <a:prstGeom prst="rect">
                <a:avLst/>
              </a:prstGeom>
              <a:noFill/>
            </p:spPr>
            <p:txBody>
              <a:bodyPr wrap="none" rtlCol="0">
                <a:spAutoFit/>
              </a:bodyPr>
              <a:lstStyle/>
              <a:p>
                <a:r>
                  <a:rPr lang="en-US" dirty="0"/>
                  <a:t>F</a:t>
                </a:r>
                <a:r>
                  <a:rPr lang="en-US" baseline="-25000" dirty="0"/>
                  <a:t>1</a:t>
                </a:r>
                <a:r>
                  <a:rPr lang="en-US" dirty="0"/>
                  <a:t>  F</a:t>
                </a:r>
                <a:r>
                  <a:rPr lang="en-US" baseline="-25000" dirty="0"/>
                  <a:t>2 </a:t>
                </a:r>
                <a:r>
                  <a:rPr lang="en-US" dirty="0"/>
                  <a:t>F</a:t>
                </a:r>
                <a:r>
                  <a:rPr lang="en-US" baseline="-25000" dirty="0"/>
                  <a:t>3</a:t>
                </a:r>
                <a:r>
                  <a:rPr lang="en-US" dirty="0"/>
                  <a:t> ….            ….F</a:t>
                </a:r>
                <a:r>
                  <a:rPr lang="en-US" baseline="-25000" dirty="0"/>
                  <a:t>n</a:t>
                </a:r>
                <a:r>
                  <a:rPr lang="en-US" dirty="0"/>
                  <a:t>           C [0-4]</a:t>
                </a:r>
              </a:p>
            </p:txBody>
          </p:sp>
          <p:sp>
            <p:nvSpPr>
              <p:cNvPr id="53" name="文本框 10">
                <a:extLst>
                  <a:ext uri="{FF2B5EF4-FFF2-40B4-BE49-F238E27FC236}">
                    <a16:creationId xmlns:a16="http://schemas.microsoft.com/office/drawing/2014/main" id="{CFC1269A-038D-8647-83FE-03163A8EED4E}"/>
                  </a:ext>
                </a:extLst>
              </p:cNvPr>
              <p:cNvSpPr txBox="1"/>
              <p:nvPr/>
            </p:nvSpPr>
            <p:spPr>
              <a:xfrm>
                <a:off x="322324" y="2425492"/>
                <a:ext cx="771436" cy="1409215"/>
              </a:xfrm>
              <a:prstGeom prst="rect">
                <a:avLst/>
              </a:prstGeom>
              <a:noFill/>
            </p:spPr>
            <p:txBody>
              <a:bodyPr wrap="none" rtlCol="0">
                <a:spAutoFit/>
              </a:bodyPr>
              <a:lstStyle/>
              <a:p>
                <a:r>
                  <a:rPr lang="en-US" dirty="0"/>
                  <a:t>S1</a:t>
                </a:r>
              </a:p>
              <a:p>
                <a:r>
                  <a:rPr lang="en-US" dirty="0"/>
                  <a:t>S2</a:t>
                </a:r>
              </a:p>
              <a:p>
                <a:r>
                  <a:rPr lang="en-US" dirty="0"/>
                  <a:t>S3</a:t>
                </a:r>
              </a:p>
            </p:txBody>
          </p:sp>
          <p:sp>
            <p:nvSpPr>
              <p:cNvPr id="54" name="文本框 11">
                <a:extLst>
                  <a:ext uri="{FF2B5EF4-FFF2-40B4-BE49-F238E27FC236}">
                    <a16:creationId xmlns:a16="http://schemas.microsoft.com/office/drawing/2014/main" id="{9C3A416D-533A-164B-8EC2-35D0F7423312}"/>
                  </a:ext>
                </a:extLst>
              </p:cNvPr>
              <p:cNvSpPr txBox="1"/>
              <p:nvPr/>
            </p:nvSpPr>
            <p:spPr>
              <a:xfrm>
                <a:off x="6594652" y="2558949"/>
                <a:ext cx="352745" cy="369332"/>
              </a:xfrm>
              <a:prstGeom prst="rect">
                <a:avLst/>
              </a:prstGeom>
              <a:noFill/>
            </p:spPr>
            <p:txBody>
              <a:bodyPr wrap="square" rtlCol="0">
                <a:spAutoFit/>
              </a:bodyPr>
              <a:lstStyle/>
              <a:p>
                <a:r>
                  <a:rPr lang="en-US" dirty="0"/>
                  <a:t>0</a:t>
                </a:r>
              </a:p>
            </p:txBody>
          </p:sp>
          <p:sp>
            <p:nvSpPr>
              <p:cNvPr id="55" name="文本框 14">
                <a:extLst>
                  <a:ext uri="{FF2B5EF4-FFF2-40B4-BE49-F238E27FC236}">
                    <a16:creationId xmlns:a16="http://schemas.microsoft.com/office/drawing/2014/main" id="{9E0501A7-D14D-0343-97A9-55F67C9355C5}"/>
                  </a:ext>
                </a:extLst>
              </p:cNvPr>
              <p:cNvSpPr txBox="1"/>
              <p:nvPr/>
            </p:nvSpPr>
            <p:spPr>
              <a:xfrm>
                <a:off x="2969456" y="5381040"/>
                <a:ext cx="581980" cy="628599"/>
              </a:xfrm>
              <a:prstGeom prst="rect">
                <a:avLst/>
              </a:prstGeom>
              <a:noFill/>
            </p:spPr>
            <p:txBody>
              <a:bodyPr wrap="none" rtlCol="0">
                <a:spAutoFit/>
              </a:bodyPr>
              <a:lstStyle/>
              <a:p>
                <a:r>
                  <a:rPr lang="en-US" dirty="0"/>
                  <a:t>X</a:t>
                </a:r>
              </a:p>
            </p:txBody>
          </p:sp>
          <p:sp>
            <p:nvSpPr>
              <p:cNvPr id="56" name="文本框 15">
                <a:extLst>
                  <a:ext uri="{FF2B5EF4-FFF2-40B4-BE49-F238E27FC236}">
                    <a16:creationId xmlns:a16="http://schemas.microsoft.com/office/drawing/2014/main" id="{4F603950-70B5-7A4A-9839-4E09FD351154}"/>
                  </a:ext>
                </a:extLst>
              </p:cNvPr>
              <p:cNvSpPr txBox="1"/>
              <p:nvPr/>
            </p:nvSpPr>
            <p:spPr>
              <a:xfrm>
                <a:off x="6539036" y="5402075"/>
                <a:ext cx="304893" cy="635895"/>
              </a:xfrm>
              <a:prstGeom prst="rect">
                <a:avLst/>
              </a:prstGeom>
              <a:noFill/>
            </p:spPr>
            <p:txBody>
              <a:bodyPr wrap="square" rtlCol="0">
                <a:spAutoFit/>
              </a:bodyPr>
              <a:lstStyle/>
              <a:p>
                <a:r>
                  <a:rPr lang="en-US" dirty="0"/>
                  <a:t>Y</a:t>
                </a:r>
              </a:p>
            </p:txBody>
          </p:sp>
        </p:grpSp>
        <p:sp>
          <p:nvSpPr>
            <p:cNvPr id="25" name="矩形 16">
              <a:extLst>
                <a:ext uri="{FF2B5EF4-FFF2-40B4-BE49-F238E27FC236}">
                  <a16:creationId xmlns:a16="http://schemas.microsoft.com/office/drawing/2014/main" id="{E2467B24-3465-1747-B07D-695CE36F8009}"/>
                </a:ext>
                <a:ext uri="{C183D7F6-B498-43B3-948B-1728B52AA6E4}">
                  <adec:decorative xmlns:adec="http://schemas.microsoft.com/office/drawing/2017/decorative" val="1"/>
                </a:ext>
              </a:extLst>
            </p:cNvPr>
            <p:cNvSpPr/>
            <p:nvPr/>
          </p:nvSpPr>
          <p:spPr>
            <a:xfrm>
              <a:off x="457326" y="2696037"/>
              <a:ext cx="629849" cy="47254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矩形 17">
              <a:extLst>
                <a:ext uri="{FF2B5EF4-FFF2-40B4-BE49-F238E27FC236}">
                  <a16:creationId xmlns:a16="http://schemas.microsoft.com/office/drawing/2014/main" id="{EC7CA1A9-A6C8-7E40-9FFB-2BBBFB4A4A95}"/>
                </a:ext>
              </a:extLst>
            </p:cNvPr>
            <p:cNvSpPr/>
            <p:nvPr/>
          </p:nvSpPr>
          <p:spPr>
            <a:xfrm>
              <a:off x="571781" y="2728102"/>
              <a:ext cx="407484" cy="369332"/>
            </a:xfrm>
            <a:prstGeom prst="rect">
              <a:avLst/>
            </a:prstGeom>
          </p:spPr>
          <p:txBody>
            <a:bodyPr wrap="none">
              <a:spAutoFit/>
            </a:bodyPr>
            <a:lstStyle/>
            <a:p>
              <a:r>
                <a:rPr lang="en-US" dirty="0"/>
                <a:t>S1</a:t>
              </a:r>
            </a:p>
          </p:txBody>
        </p:sp>
        <p:cxnSp>
          <p:nvCxnSpPr>
            <p:cNvPr id="27" name="直接箭头连接符 18">
              <a:extLst>
                <a:ext uri="{FF2B5EF4-FFF2-40B4-BE49-F238E27FC236}">
                  <a16:creationId xmlns:a16="http://schemas.microsoft.com/office/drawing/2014/main" id="{DC9E0A78-91AB-3E42-80C5-EF14A6EEFF6F}"/>
                </a:ext>
                <a:ext uri="{C183D7F6-B498-43B3-948B-1728B52AA6E4}">
                  <adec:decorative xmlns:adec="http://schemas.microsoft.com/office/drawing/2017/decorative" val="1"/>
                </a:ext>
              </a:extLst>
            </p:cNvPr>
            <p:cNvCxnSpPr>
              <a:cxnSpLocks/>
              <a:stCxn id="25" idx="0"/>
              <a:endCxn id="32" idx="1"/>
            </p:cNvCxnSpPr>
            <p:nvPr/>
          </p:nvCxnSpPr>
          <p:spPr>
            <a:xfrm flipV="1">
              <a:off x="772251" y="2201160"/>
              <a:ext cx="594258" cy="4948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19">
              <a:extLst>
                <a:ext uri="{FF2B5EF4-FFF2-40B4-BE49-F238E27FC236}">
                  <a16:creationId xmlns:a16="http://schemas.microsoft.com/office/drawing/2014/main" id="{B1E069A1-B074-2547-BF20-5AB51DE5BC73}"/>
                </a:ext>
                <a:ext uri="{C183D7F6-B498-43B3-948B-1728B52AA6E4}">
                  <adec:decorative xmlns:adec="http://schemas.microsoft.com/office/drawing/2017/decorative" val="1"/>
                </a:ext>
              </a:extLst>
            </p:cNvPr>
            <p:cNvCxnSpPr>
              <a:cxnSpLocks/>
              <a:stCxn id="29" idx="0"/>
            </p:cNvCxnSpPr>
            <p:nvPr/>
          </p:nvCxnSpPr>
          <p:spPr>
            <a:xfrm flipV="1">
              <a:off x="571115" y="3168580"/>
              <a:ext cx="189655" cy="4837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矩形 21">
              <a:extLst>
                <a:ext uri="{FF2B5EF4-FFF2-40B4-BE49-F238E27FC236}">
                  <a16:creationId xmlns:a16="http://schemas.microsoft.com/office/drawing/2014/main" id="{740C7B47-1142-5B47-89FE-53AEDBE3196C}"/>
                </a:ext>
                <a:ext uri="{C183D7F6-B498-43B3-948B-1728B52AA6E4}">
                  <adec:decorative xmlns:adec="http://schemas.microsoft.com/office/drawing/2017/decorative" val="1"/>
                </a:ext>
              </a:extLst>
            </p:cNvPr>
            <p:cNvSpPr/>
            <p:nvPr/>
          </p:nvSpPr>
          <p:spPr>
            <a:xfrm>
              <a:off x="256190" y="3652288"/>
              <a:ext cx="629849" cy="47254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矩形 13">
              <a:extLst>
                <a:ext uri="{FF2B5EF4-FFF2-40B4-BE49-F238E27FC236}">
                  <a16:creationId xmlns:a16="http://schemas.microsoft.com/office/drawing/2014/main" id="{68E22EF0-A23E-C945-BEB3-BEE0771DC458}"/>
                </a:ext>
              </a:extLst>
            </p:cNvPr>
            <p:cNvSpPr/>
            <p:nvPr/>
          </p:nvSpPr>
          <p:spPr>
            <a:xfrm>
              <a:off x="257421" y="3677925"/>
              <a:ext cx="688394" cy="369332"/>
            </a:xfrm>
            <a:prstGeom prst="rect">
              <a:avLst/>
            </a:prstGeom>
          </p:spPr>
          <p:txBody>
            <a:bodyPr wrap="none">
              <a:spAutoFit/>
            </a:bodyPr>
            <a:lstStyle/>
            <a:p>
              <a:r>
                <a:rPr lang="en-US" altLang="zh-CN" dirty="0"/>
                <a:t>Alexa</a:t>
              </a:r>
              <a:endParaRPr lang="en-US" dirty="0"/>
            </a:p>
          </p:txBody>
        </p:sp>
        <p:sp>
          <p:nvSpPr>
            <p:cNvPr id="31" name="矩形 22">
              <a:extLst>
                <a:ext uri="{FF2B5EF4-FFF2-40B4-BE49-F238E27FC236}">
                  <a16:creationId xmlns:a16="http://schemas.microsoft.com/office/drawing/2014/main" id="{13D7E6B0-FA0B-B845-9664-0C7F35D00C7E}"/>
                </a:ext>
              </a:extLst>
            </p:cNvPr>
            <p:cNvSpPr/>
            <p:nvPr/>
          </p:nvSpPr>
          <p:spPr>
            <a:xfrm>
              <a:off x="2526928" y="4171362"/>
              <a:ext cx="1195199" cy="646331"/>
            </a:xfrm>
            <a:prstGeom prst="rect">
              <a:avLst/>
            </a:prstGeom>
          </p:spPr>
          <p:txBody>
            <a:bodyPr wrap="none">
              <a:spAutoFit/>
            </a:bodyPr>
            <a:lstStyle/>
            <a:p>
              <a:pPr marL="285750" indent="-285750">
                <a:buFont typeface="Wingdings" panose="05000000000000000000" pitchFamily="2" charset="2"/>
                <a:buChar char="ü"/>
              </a:pPr>
              <a:r>
                <a:rPr lang="en-US" dirty="0"/>
                <a:t>TCP/IP</a:t>
              </a:r>
            </a:p>
            <a:p>
              <a:r>
                <a:rPr lang="en-US" dirty="0"/>
                <a:t>✘  UDP/IP </a:t>
              </a:r>
            </a:p>
          </p:txBody>
        </p:sp>
        <p:sp>
          <p:nvSpPr>
            <p:cNvPr id="32" name="矩形 25">
              <a:extLst>
                <a:ext uri="{FF2B5EF4-FFF2-40B4-BE49-F238E27FC236}">
                  <a16:creationId xmlns:a16="http://schemas.microsoft.com/office/drawing/2014/main" id="{6A300B7F-106E-B842-A329-C4E410B9F460}"/>
                </a:ext>
                <a:ext uri="{C183D7F6-B498-43B3-948B-1728B52AA6E4}">
                  <adec:decorative xmlns:adec="http://schemas.microsoft.com/office/drawing/2017/decorative" val="1"/>
                </a:ext>
              </a:extLst>
            </p:cNvPr>
            <p:cNvSpPr/>
            <p:nvPr/>
          </p:nvSpPr>
          <p:spPr>
            <a:xfrm>
              <a:off x="1366509" y="1964888"/>
              <a:ext cx="661051" cy="47254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矩形 26">
              <a:extLst>
                <a:ext uri="{FF2B5EF4-FFF2-40B4-BE49-F238E27FC236}">
                  <a16:creationId xmlns:a16="http://schemas.microsoft.com/office/drawing/2014/main" id="{B3F6F886-B247-FA47-933B-B374F23365D2}"/>
                </a:ext>
              </a:extLst>
            </p:cNvPr>
            <p:cNvSpPr/>
            <p:nvPr/>
          </p:nvSpPr>
          <p:spPr>
            <a:xfrm>
              <a:off x="1366509" y="2005708"/>
              <a:ext cx="628618" cy="411864"/>
            </a:xfrm>
            <a:prstGeom prst="rect">
              <a:avLst/>
            </a:prstGeom>
          </p:spPr>
          <p:txBody>
            <a:bodyPr wrap="square">
              <a:spAutoFit/>
            </a:bodyPr>
            <a:lstStyle/>
            <a:p>
              <a:pPr algn="ctr"/>
              <a:r>
                <a:rPr lang="en-US" dirty="0"/>
                <a:t>FW</a:t>
              </a:r>
            </a:p>
          </p:txBody>
        </p:sp>
        <p:sp>
          <p:nvSpPr>
            <p:cNvPr id="34" name="矩形 28">
              <a:extLst>
                <a:ext uri="{FF2B5EF4-FFF2-40B4-BE49-F238E27FC236}">
                  <a16:creationId xmlns:a16="http://schemas.microsoft.com/office/drawing/2014/main" id="{CAC5E179-45B2-1A4D-B603-3B0CADDE2A7B}"/>
                </a:ext>
                <a:ext uri="{C183D7F6-B498-43B3-948B-1728B52AA6E4}">
                  <adec:decorative xmlns:adec="http://schemas.microsoft.com/office/drawing/2017/decorative" val="1"/>
                </a:ext>
              </a:extLst>
            </p:cNvPr>
            <p:cNvSpPr/>
            <p:nvPr/>
          </p:nvSpPr>
          <p:spPr>
            <a:xfrm>
              <a:off x="2225464" y="2702465"/>
              <a:ext cx="629849" cy="47254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矩形 29">
              <a:extLst>
                <a:ext uri="{FF2B5EF4-FFF2-40B4-BE49-F238E27FC236}">
                  <a16:creationId xmlns:a16="http://schemas.microsoft.com/office/drawing/2014/main" id="{0F0549D4-7EFF-454C-8A04-3ABCA0BC6FDB}"/>
                </a:ext>
              </a:extLst>
            </p:cNvPr>
            <p:cNvSpPr/>
            <p:nvPr/>
          </p:nvSpPr>
          <p:spPr>
            <a:xfrm>
              <a:off x="2226695" y="2728102"/>
              <a:ext cx="628618" cy="369332"/>
            </a:xfrm>
            <a:prstGeom prst="rect">
              <a:avLst/>
            </a:prstGeom>
          </p:spPr>
          <p:txBody>
            <a:bodyPr wrap="square">
              <a:spAutoFit/>
            </a:bodyPr>
            <a:lstStyle/>
            <a:p>
              <a:pPr algn="ctr"/>
              <a:r>
                <a:rPr lang="en-US" dirty="0"/>
                <a:t>S2</a:t>
              </a:r>
            </a:p>
          </p:txBody>
        </p:sp>
        <p:cxnSp>
          <p:nvCxnSpPr>
            <p:cNvPr id="36" name="直接箭头连接符 30">
              <a:extLst>
                <a:ext uri="{FF2B5EF4-FFF2-40B4-BE49-F238E27FC236}">
                  <a16:creationId xmlns:a16="http://schemas.microsoft.com/office/drawing/2014/main" id="{68E92BF3-6C5E-7349-91F5-BEBA7A80A08F}"/>
                </a:ext>
                <a:ext uri="{C183D7F6-B498-43B3-948B-1728B52AA6E4}">
                  <adec:decorative xmlns:adec="http://schemas.microsoft.com/office/drawing/2017/decorative" val="1"/>
                </a:ext>
              </a:extLst>
            </p:cNvPr>
            <p:cNvCxnSpPr>
              <a:cxnSpLocks/>
              <a:endCxn id="34" idx="0"/>
            </p:cNvCxnSpPr>
            <p:nvPr/>
          </p:nvCxnSpPr>
          <p:spPr>
            <a:xfrm>
              <a:off x="2018061" y="2178105"/>
              <a:ext cx="522328" cy="5243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矩形 32">
              <a:extLst>
                <a:ext uri="{FF2B5EF4-FFF2-40B4-BE49-F238E27FC236}">
                  <a16:creationId xmlns:a16="http://schemas.microsoft.com/office/drawing/2014/main" id="{66DB4221-B357-C64C-A3FD-9AD582B0CB0C}"/>
                </a:ext>
                <a:ext uri="{C183D7F6-B498-43B3-948B-1728B52AA6E4}">
                  <adec:decorative xmlns:adec="http://schemas.microsoft.com/office/drawing/2017/decorative" val="1"/>
                </a:ext>
              </a:extLst>
            </p:cNvPr>
            <p:cNvSpPr/>
            <p:nvPr/>
          </p:nvSpPr>
          <p:spPr>
            <a:xfrm>
              <a:off x="3291509" y="1902497"/>
              <a:ext cx="773158" cy="4257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矩形 33">
              <a:extLst>
                <a:ext uri="{FF2B5EF4-FFF2-40B4-BE49-F238E27FC236}">
                  <a16:creationId xmlns:a16="http://schemas.microsoft.com/office/drawing/2014/main" id="{85BC4355-58D3-B149-AFA5-71AEA80CD3D9}"/>
                </a:ext>
              </a:extLst>
            </p:cNvPr>
            <p:cNvSpPr/>
            <p:nvPr/>
          </p:nvSpPr>
          <p:spPr>
            <a:xfrm>
              <a:off x="3239297" y="1905518"/>
              <a:ext cx="917895" cy="369332"/>
            </a:xfrm>
            <a:prstGeom prst="rect">
              <a:avLst/>
            </a:prstGeom>
          </p:spPr>
          <p:txBody>
            <a:bodyPr wrap="square">
              <a:spAutoFit/>
            </a:bodyPr>
            <a:lstStyle/>
            <a:p>
              <a:pPr algn="ctr"/>
              <a:r>
                <a:rPr lang="en-US" altLang="zh-CN" dirty="0"/>
                <a:t>Router</a:t>
              </a:r>
              <a:endParaRPr lang="en-US" dirty="0"/>
            </a:p>
          </p:txBody>
        </p:sp>
        <p:sp>
          <p:nvSpPr>
            <p:cNvPr id="39" name="矩形 34">
              <a:extLst>
                <a:ext uri="{FF2B5EF4-FFF2-40B4-BE49-F238E27FC236}">
                  <a16:creationId xmlns:a16="http://schemas.microsoft.com/office/drawing/2014/main" id="{4D7FA276-37B0-234A-ACC6-E5EFDCA7B9D6}"/>
                </a:ext>
                <a:ext uri="{C183D7F6-B498-43B3-948B-1728B52AA6E4}">
                  <adec:decorative xmlns:adec="http://schemas.microsoft.com/office/drawing/2017/decorative" val="1"/>
                </a:ext>
              </a:extLst>
            </p:cNvPr>
            <p:cNvSpPr/>
            <p:nvPr/>
          </p:nvSpPr>
          <p:spPr>
            <a:xfrm>
              <a:off x="4316540" y="2633201"/>
              <a:ext cx="650042" cy="53537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矩形 35">
              <a:extLst>
                <a:ext uri="{FF2B5EF4-FFF2-40B4-BE49-F238E27FC236}">
                  <a16:creationId xmlns:a16="http://schemas.microsoft.com/office/drawing/2014/main" id="{84205990-0489-4A43-BAFC-36C094ECE20A}"/>
                </a:ext>
              </a:extLst>
            </p:cNvPr>
            <p:cNvSpPr/>
            <p:nvPr/>
          </p:nvSpPr>
          <p:spPr>
            <a:xfrm>
              <a:off x="4305037" y="2682812"/>
              <a:ext cx="598301" cy="498991"/>
            </a:xfrm>
            <a:prstGeom prst="rect">
              <a:avLst/>
            </a:prstGeom>
          </p:spPr>
          <p:txBody>
            <a:bodyPr wrap="square">
              <a:spAutoFit/>
            </a:bodyPr>
            <a:lstStyle/>
            <a:p>
              <a:pPr algn="ctr"/>
              <a:r>
                <a:rPr lang="en-US" dirty="0"/>
                <a:t>  SW</a:t>
              </a:r>
            </a:p>
          </p:txBody>
        </p:sp>
        <p:cxnSp>
          <p:nvCxnSpPr>
            <p:cNvPr id="41" name="直接箭头连接符 36">
              <a:extLst>
                <a:ext uri="{FF2B5EF4-FFF2-40B4-BE49-F238E27FC236}">
                  <a16:creationId xmlns:a16="http://schemas.microsoft.com/office/drawing/2014/main" id="{F5BE0F6F-64D1-4E42-9AD7-F3D363D4F663}"/>
                </a:ext>
                <a:ext uri="{C183D7F6-B498-43B3-948B-1728B52AA6E4}">
                  <adec:decorative xmlns:adec="http://schemas.microsoft.com/office/drawing/2017/decorative" val="1"/>
                </a:ext>
              </a:extLst>
            </p:cNvPr>
            <p:cNvCxnSpPr>
              <a:cxnSpLocks/>
            </p:cNvCxnSpPr>
            <p:nvPr/>
          </p:nvCxnSpPr>
          <p:spPr>
            <a:xfrm>
              <a:off x="4064667" y="2115714"/>
              <a:ext cx="522328" cy="5243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37">
              <a:extLst>
                <a:ext uri="{FF2B5EF4-FFF2-40B4-BE49-F238E27FC236}">
                  <a16:creationId xmlns:a16="http://schemas.microsoft.com/office/drawing/2014/main" id="{6E81DA3D-B50F-CA4C-BC67-858CB0755120}"/>
                </a:ext>
                <a:ext uri="{C183D7F6-B498-43B3-948B-1728B52AA6E4}">
                  <adec:decorative xmlns:adec="http://schemas.microsoft.com/office/drawing/2017/decorative" val="1"/>
                </a:ext>
              </a:extLst>
            </p:cNvPr>
            <p:cNvCxnSpPr>
              <a:cxnSpLocks/>
              <a:endCxn id="37" idx="1"/>
            </p:cNvCxnSpPr>
            <p:nvPr/>
          </p:nvCxnSpPr>
          <p:spPr>
            <a:xfrm flipV="1">
              <a:off x="2639167" y="2115394"/>
              <a:ext cx="652342" cy="58762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7">
              <a:extLst>
                <a:ext uri="{FF2B5EF4-FFF2-40B4-BE49-F238E27FC236}">
                  <a16:creationId xmlns:a16="http://schemas.microsoft.com/office/drawing/2014/main" id="{DDB92DA0-D7A5-404B-B697-52A542E6B55D}"/>
                </a:ext>
                <a:ext uri="{C183D7F6-B498-43B3-948B-1728B52AA6E4}">
                  <adec:decorative xmlns:adec="http://schemas.microsoft.com/office/drawing/2017/decorative" val="1"/>
                </a:ext>
              </a:extLst>
            </p:cNvPr>
            <p:cNvCxnSpPr>
              <a:cxnSpLocks/>
            </p:cNvCxnSpPr>
            <p:nvPr/>
          </p:nvCxnSpPr>
          <p:spPr>
            <a:xfrm>
              <a:off x="2613626" y="3175008"/>
              <a:ext cx="315753" cy="5243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9">
              <a:extLst>
                <a:ext uri="{FF2B5EF4-FFF2-40B4-BE49-F238E27FC236}">
                  <a16:creationId xmlns:a16="http://schemas.microsoft.com/office/drawing/2014/main" id="{FE4CA639-48FE-E44E-8D5B-4402839AFF71}"/>
                </a:ext>
                <a:ext uri="{C183D7F6-B498-43B3-948B-1728B52AA6E4}">
                  <adec:decorative xmlns:adec="http://schemas.microsoft.com/office/drawing/2017/decorative" val="1"/>
                </a:ext>
              </a:extLst>
            </p:cNvPr>
            <p:cNvSpPr/>
            <p:nvPr/>
          </p:nvSpPr>
          <p:spPr>
            <a:xfrm>
              <a:off x="2639167" y="3713379"/>
              <a:ext cx="950924" cy="4257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矩形 50">
              <a:extLst>
                <a:ext uri="{FF2B5EF4-FFF2-40B4-BE49-F238E27FC236}">
                  <a16:creationId xmlns:a16="http://schemas.microsoft.com/office/drawing/2014/main" id="{834C65AD-3D94-2845-B9DB-15C54F3CD620}"/>
                </a:ext>
              </a:extLst>
            </p:cNvPr>
            <p:cNvSpPr/>
            <p:nvPr/>
          </p:nvSpPr>
          <p:spPr>
            <a:xfrm>
              <a:off x="2639167" y="3746823"/>
              <a:ext cx="970725" cy="369332"/>
            </a:xfrm>
            <a:prstGeom prst="rect">
              <a:avLst/>
            </a:prstGeom>
          </p:spPr>
          <p:txBody>
            <a:bodyPr wrap="square">
              <a:spAutoFit/>
            </a:bodyPr>
            <a:lstStyle/>
            <a:p>
              <a:pPr algn="ctr"/>
              <a:r>
                <a:rPr lang="en-US" altLang="zh-CN" dirty="0"/>
                <a:t>Camera</a:t>
              </a:r>
              <a:endParaRPr lang="en-US" dirty="0"/>
            </a:p>
          </p:txBody>
        </p:sp>
        <p:sp>
          <p:nvSpPr>
            <p:cNvPr id="47" name="矩形 52">
              <a:extLst>
                <a:ext uri="{FF2B5EF4-FFF2-40B4-BE49-F238E27FC236}">
                  <a16:creationId xmlns:a16="http://schemas.microsoft.com/office/drawing/2014/main" id="{2E0C588F-F582-D446-9AF4-1B70110C6ADD}"/>
                </a:ext>
              </a:extLst>
            </p:cNvPr>
            <p:cNvSpPr/>
            <p:nvPr/>
          </p:nvSpPr>
          <p:spPr>
            <a:xfrm>
              <a:off x="337233" y="4326328"/>
              <a:ext cx="840999" cy="369332"/>
            </a:xfrm>
            <a:prstGeom prst="rect">
              <a:avLst/>
            </a:prstGeom>
          </p:spPr>
          <p:txBody>
            <a:bodyPr wrap="none">
              <a:spAutoFit/>
            </a:bodyPr>
            <a:lstStyle/>
            <a:p>
              <a:r>
                <a:rPr lang="en-US" dirty="0"/>
                <a:t>IP/TCP </a:t>
              </a:r>
            </a:p>
          </p:txBody>
        </p:sp>
      </p:grpSp>
    </p:spTree>
    <p:extLst>
      <p:ext uri="{BB962C8B-B14F-4D97-AF65-F5344CB8AC3E}">
        <p14:creationId xmlns:p14="http://schemas.microsoft.com/office/powerpoint/2010/main" val="773274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8F8D14-A6B7-9B4E-93DE-F7E9A3FB8F5D}"/>
              </a:ext>
            </a:extLst>
          </p:cNvPr>
          <p:cNvSpPr>
            <a:spLocks noGrp="1"/>
          </p:cNvSpPr>
          <p:nvPr>
            <p:ph type="title"/>
          </p:nvPr>
        </p:nvSpPr>
        <p:spPr>
          <a:xfrm>
            <a:off x="695323" y="616581"/>
            <a:ext cx="3183162" cy="1230401"/>
          </a:xfrm>
        </p:spPr>
        <p:txBody>
          <a:bodyPr>
            <a:normAutofit/>
          </a:bodyPr>
          <a:lstStyle/>
          <a:p>
            <a:r>
              <a:rPr lang="en-US" sz="2800" dirty="0"/>
              <a:t>Example</a:t>
            </a:r>
            <a:endParaRPr lang="en-TR" sz="2800" dirty="0"/>
          </a:p>
        </p:txBody>
      </p:sp>
      <p:cxnSp>
        <p:nvCxnSpPr>
          <p:cNvPr id="20" name="Straight Connector 11">
            <a:extLst>
              <a:ext uri="{FF2B5EF4-FFF2-40B4-BE49-F238E27FC236}">
                <a16:creationId xmlns:a16="http://schemas.microsoft.com/office/drawing/2014/main" id="{159B2C4A-AB53-49A2-AC69-620FF37FF0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38600" y="723900"/>
            <a:ext cx="0" cy="9769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08267ED-F15F-3A4F-99F8-F0B1F06996B7}"/>
              </a:ext>
            </a:extLst>
          </p:cNvPr>
          <p:cNvSpPr>
            <a:spLocks noGrp="1"/>
          </p:cNvSpPr>
          <p:nvPr>
            <p:ph idx="1"/>
          </p:nvPr>
        </p:nvSpPr>
        <p:spPr>
          <a:xfrm>
            <a:off x="4678589" y="657497"/>
            <a:ext cx="6713312" cy="1806065"/>
          </a:xfrm>
        </p:spPr>
        <p:txBody>
          <a:bodyPr>
            <a:noAutofit/>
          </a:bodyPr>
          <a:lstStyle/>
          <a:p>
            <a:pPr>
              <a:lnSpc>
                <a:spcPct val="110000"/>
              </a:lnSpc>
            </a:pPr>
            <a:r>
              <a:rPr lang="en-US" sz="1800" i="1" dirty="0">
                <a:solidFill>
                  <a:srgbClr val="0070C0"/>
                </a:solidFill>
              </a:rPr>
              <a:t>Define the </a:t>
            </a:r>
            <a:r>
              <a:rPr lang="en-US" sz="1800" b="1" i="1" dirty="0">
                <a:solidFill>
                  <a:srgbClr val="0070C0"/>
                </a:solidFill>
              </a:rPr>
              <a:t>SAMPLE</a:t>
            </a:r>
            <a:r>
              <a:rPr lang="en-US" sz="1800" i="1" dirty="0">
                <a:solidFill>
                  <a:srgbClr val="0070C0"/>
                </a:solidFill>
              </a:rPr>
              <a:t>: </a:t>
            </a:r>
            <a:r>
              <a:rPr lang="en-US" sz="1800" dirty="0"/>
              <a:t>1. Each rows in the .</a:t>
            </a:r>
            <a:r>
              <a:rPr lang="en-US" sz="1800" dirty="0" err="1"/>
              <a:t>pcap</a:t>
            </a:r>
            <a:r>
              <a:rPr lang="en-US" sz="1800" dirty="0"/>
              <a:t> file or 2. The average of rows in a window. </a:t>
            </a:r>
          </a:p>
          <a:p>
            <a:pPr>
              <a:lnSpc>
                <a:spcPct val="110000"/>
              </a:lnSpc>
            </a:pPr>
            <a:r>
              <a:rPr lang="en-US" sz="1800" dirty="0"/>
              <a:t>For example; </a:t>
            </a:r>
            <a:r>
              <a:rPr lang="en-US" sz="1800" b="1" i="1" dirty="0">
                <a:solidFill>
                  <a:srgbClr val="0070C0"/>
                </a:solidFill>
              </a:rPr>
              <a:t>in a 0.01 seconds-long frame</a:t>
            </a:r>
            <a:r>
              <a:rPr lang="en-US" sz="1800" dirty="0"/>
              <a:t>, there are 14 samples (see figure) and, if we use the window approach, the sum of the lengths are </a:t>
            </a:r>
            <a:r>
              <a:rPr lang="en-US" sz="1800"/>
              <a:t>divided to 14</a:t>
            </a:r>
            <a:r>
              <a:rPr lang="en-US" sz="1800" dirty="0"/>
              <a:t>.</a:t>
            </a:r>
          </a:p>
        </p:txBody>
      </p:sp>
      <p:pic>
        <p:nvPicPr>
          <p:cNvPr id="5" name="Picture 4" descr="Graphical user interface, text, application&#10;&#10;Description automatically generated with medium confidence">
            <a:extLst>
              <a:ext uri="{FF2B5EF4-FFF2-40B4-BE49-F238E27FC236}">
                <a16:creationId xmlns:a16="http://schemas.microsoft.com/office/drawing/2014/main" id="{89703AEA-2926-2141-ABB0-24A33381F2FD}"/>
              </a:ext>
            </a:extLst>
          </p:cNvPr>
          <p:cNvPicPr>
            <a:picLocks noChangeAspect="1"/>
          </p:cNvPicPr>
          <p:nvPr/>
        </p:nvPicPr>
        <p:blipFill>
          <a:blip r:embed="rId2"/>
          <a:stretch>
            <a:fillRect/>
          </a:stretch>
        </p:blipFill>
        <p:spPr>
          <a:xfrm>
            <a:off x="800101" y="2463562"/>
            <a:ext cx="10591800" cy="4295583"/>
          </a:xfrm>
          <a:prstGeom prst="rect">
            <a:avLst/>
          </a:prstGeom>
        </p:spPr>
      </p:pic>
    </p:spTree>
    <p:extLst>
      <p:ext uri="{BB962C8B-B14F-4D97-AF65-F5344CB8AC3E}">
        <p14:creationId xmlns:p14="http://schemas.microsoft.com/office/powerpoint/2010/main" val="1405303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8D14-A6B7-9B4E-93DE-F7E9A3FB8F5D}"/>
              </a:ext>
            </a:extLst>
          </p:cNvPr>
          <p:cNvSpPr>
            <a:spLocks noGrp="1"/>
          </p:cNvSpPr>
          <p:nvPr>
            <p:ph type="title"/>
          </p:nvPr>
        </p:nvSpPr>
        <p:spPr>
          <a:xfrm>
            <a:off x="700635" y="922096"/>
            <a:ext cx="10691265" cy="929006"/>
          </a:xfrm>
        </p:spPr>
        <p:txBody>
          <a:bodyPr/>
          <a:lstStyle/>
          <a:p>
            <a:r>
              <a:rPr lang="en-US" dirty="0"/>
              <a:t>Example</a:t>
            </a:r>
            <a:endParaRPr lang="en-TR" dirty="0"/>
          </a:p>
        </p:txBody>
      </p:sp>
      <p:sp>
        <p:nvSpPr>
          <p:cNvPr id="3" name="Content Placeholder 2">
            <a:extLst>
              <a:ext uri="{FF2B5EF4-FFF2-40B4-BE49-F238E27FC236}">
                <a16:creationId xmlns:a16="http://schemas.microsoft.com/office/drawing/2014/main" id="{708267ED-F15F-3A4F-99F8-F0B1F06996B7}"/>
              </a:ext>
            </a:extLst>
          </p:cNvPr>
          <p:cNvSpPr>
            <a:spLocks noGrp="1"/>
          </p:cNvSpPr>
          <p:nvPr>
            <p:ph idx="1"/>
          </p:nvPr>
        </p:nvSpPr>
        <p:spPr>
          <a:xfrm>
            <a:off x="700635" y="2043404"/>
            <a:ext cx="10691265" cy="3885810"/>
          </a:xfrm>
        </p:spPr>
        <p:txBody>
          <a:bodyPr>
            <a:normAutofit/>
          </a:bodyPr>
          <a:lstStyle/>
          <a:p>
            <a:pPr>
              <a:lnSpc>
                <a:spcPct val="110000"/>
              </a:lnSpc>
            </a:pPr>
            <a:r>
              <a:rPr lang="en-TR" sz="1900" b="1" dirty="0"/>
              <a:t>DATASET CONSTRUCTION: </a:t>
            </a:r>
            <a:r>
              <a:rPr lang="en-TR" sz="1900" b="1" i="1" dirty="0">
                <a:solidFill>
                  <a:srgbClr val="0070C0"/>
                </a:solidFill>
              </a:rPr>
              <a:t>LABELS</a:t>
            </a:r>
            <a:r>
              <a:rPr lang="en-TR" sz="1900" b="1" dirty="0"/>
              <a:t> can be extracted as;</a:t>
            </a:r>
          </a:p>
          <a:p>
            <a:pPr>
              <a:lnSpc>
                <a:spcPct val="110000"/>
              </a:lnSpc>
            </a:pPr>
            <a:r>
              <a:rPr lang="en-US" dirty="0"/>
              <a:t>If system administrator can provide ground truth policy information for devices’ IP address, we can judge the device type by the source IP address of the package. For example, lets assume each IP address of the device is </a:t>
            </a:r>
            <a:r>
              <a:rPr lang="en-US" sz="1800" b="1" i="1" dirty="0">
                <a:solidFill>
                  <a:srgbClr val="0070C0"/>
                </a:solidFill>
              </a:rPr>
              <a:t>192.186.1.</a:t>
            </a:r>
            <a:r>
              <a:rPr lang="en-US" sz="1800" b="1" i="1" dirty="0">
                <a:solidFill>
                  <a:srgbClr val="FF0000"/>
                </a:solidFill>
              </a:rPr>
              <a:t>#</a:t>
            </a:r>
            <a:r>
              <a:rPr lang="en-US" sz="1800" b="1" i="1" dirty="0">
                <a:solidFill>
                  <a:srgbClr val="0070C0"/>
                </a:solidFill>
              </a:rPr>
              <a:t>, </a:t>
            </a:r>
            <a:r>
              <a:rPr lang="en-US" dirty="0"/>
              <a:t>and </a:t>
            </a:r>
            <a:r>
              <a:rPr lang="en-US" sz="1800" b="1" i="1" dirty="0">
                <a:solidFill>
                  <a:srgbClr val="FF0000"/>
                </a:solidFill>
              </a:rPr>
              <a:t>#</a:t>
            </a:r>
            <a:r>
              <a:rPr lang="en-US" dirty="0"/>
              <a:t> is replaced by:</a:t>
            </a:r>
            <a:endParaRPr lang="en-TR" sz="1600" dirty="0"/>
          </a:p>
          <a:p>
            <a:pPr marL="0" indent="0">
              <a:buNone/>
            </a:pPr>
            <a:r>
              <a:rPr lang="en-US" sz="1800" b="1" i="1" dirty="0">
                <a:solidFill>
                  <a:srgbClr val="0070C0"/>
                </a:solidFill>
              </a:rPr>
              <a:t> Mobile: </a:t>
            </a:r>
            <a:r>
              <a:rPr lang="en-US" sz="1800" dirty="0"/>
              <a:t>45; </a:t>
            </a:r>
            <a:r>
              <a:rPr lang="en-US" sz="1800" b="1" i="1" dirty="0">
                <a:solidFill>
                  <a:srgbClr val="0070C0"/>
                </a:solidFill>
              </a:rPr>
              <a:t>Outlet: </a:t>
            </a:r>
            <a:r>
              <a:rPr lang="en-US" sz="1800" dirty="0"/>
              <a:t>222,67</a:t>
            </a:r>
            <a:r>
              <a:rPr lang="en-TR" sz="1800" dirty="0"/>
              <a:t>; </a:t>
            </a:r>
            <a:r>
              <a:rPr lang="en-US" sz="1800" b="1" i="1" dirty="0">
                <a:solidFill>
                  <a:srgbClr val="0070C0"/>
                </a:solidFill>
              </a:rPr>
              <a:t>Assistant: </a:t>
            </a:r>
            <a:r>
              <a:rPr lang="en-US" sz="1800" dirty="0"/>
              <a:t>111,30,42,59,70; </a:t>
            </a:r>
            <a:r>
              <a:rPr lang="en-US" sz="1800" b="1" i="1" dirty="0">
                <a:solidFill>
                  <a:srgbClr val="0070C0"/>
                </a:solidFill>
              </a:rPr>
              <a:t>Camera: </a:t>
            </a:r>
            <a:r>
              <a:rPr lang="en-US" sz="1800" dirty="0"/>
              <a:t>128,145,78; </a:t>
            </a:r>
            <a:r>
              <a:rPr lang="en-US" sz="1800" b="1" i="1" dirty="0">
                <a:solidFill>
                  <a:srgbClr val="0070C0"/>
                </a:solidFill>
              </a:rPr>
              <a:t>Miscellaneous: </a:t>
            </a:r>
            <a:r>
              <a:rPr lang="en-US" sz="1800" dirty="0"/>
              <a:t>216,46,84,91; </a:t>
            </a:r>
            <a:r>
              <a:rPr lang="en-US" dirty="0"/>
              <a:t>By creating a dictionary, we can form the labels of each packet such as;</a:t>
            </a:r>
          </a:p>
          <a:p>
            <a:pPr marL="0" indent="0">
              <a:buNone/>
            </a:pPr>
            <a:endParaRPr lang="en-US" dirty="0"/>
          </a:p>
          <a:p>
            <a:pPr marL="0" indent="0">
              <a:buNone/>
            </a:pPr>
            <a:endParaRPr lang="en-US" dirty="0"/>
          </a:p>
          <a:p>
            <a:pPr marL="0" indent="0">
              <a:buNone/>
            </a:pPr>
            <a:r>
              <a:rPr lang="en-US" i="1" dirty="0"/>
              <a:t>HW: You are required to define filtering strings for the other 3 devices (Assistant, Camera, Miscellaneous).</a:t>
            </a:r>
            <a:endParaRPr lang="en-TR" i="1" dirty="0"/>
          </a:p>
          <a:p>
            <a:pPr marL="0" indent="0">
              <a:buNone/>
            </a:pPr>
            <a:endParaRPr lang="en-US" dirty="0"/>
          </a:p>
          <a:p>
            <a:pPr marL="0" indent="0">
              <a:lnSpc>
                <a:spcPct val="110000"/>
              </a:lnSpc>
              <a:buNone/>
            </a:pPr>
            <a:endParaRPr lang="en-US" dirty="0"/>
          </a:p>
        </p:txBody>
      </p:sp>
      <p:pic>
        <p:nvPicPr>
          <p:cNvPr id="4" name="Picture 3" title="Define a dictionary to store the string for each device to filtering.">
            <a:extLst>
              <a:ext uri="{FF2B5EF4-FFF2-40B4-BE49-F238E27FC236}">
                <a16:creationId xmlns:a16="http://schemas.microsoft.com/office/drawing/2014/main" id="{C9843986-0010-1847-86CE-C94941D0B698}"/>
              </a:ext>
            </a:extLst>
          </p:cNvPr>
          <p:cNvPicPr>
            <a:picLocks noChangeAspect="1"/>
          </p:cNvPicPr>
          <p:nvPr/>
        </p:nvPicPr>
        <p:blipFill>
          <a:blip r:embed="rId2"/>
          <a:stretch>
            <a:fillRect/>
          </a:stretch>
        </p:blipFill>
        <p:spPr>
          <a:xfrm>
            <a:off x="988128" y="4492936"/>
            <a:ext cx="9743054" cy="798420"/>
          </a:xfrm>
          <a:prstGeom prst="rect">
            <a:avLst/>
          </a:prstGeom>
        </p:spPr>
      </p:pic>
    </p:spTree>
    <p:extLst>
      <p:ext uri="{BB962C8B-B14F-4D97-AF65-F5344CB8AC3E}">
        <p14:creationId xmlns:p14="http://schemas.microsoft.com/office/powerpoint/2010/main" val="4262814208"/>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12673</TotalTime>
  <Words>821</Words>
  <Application>Microsoft Macintosh PowerPoint</Application>
  <PresentationFormat>Widescreen</PresentationFormat>
  <Paragraphs>93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Calisto MT</vt:lpstr>
      <vt:lpstr>Univers Condensed</vt:lpstr>
      <vt:lpstr>Wingdings</vt:lpstr>
      <vt:lpstr>ChronicleVTI</vt:lpstr>
      <vt:lpstr>Machine Learning for Cyber Security</vt:lpstr>
      <vt:lpstr>information</vt:lpstr>
      <vt:lpstr>UNIT 3: ML pipeline and cybersecurity example</vt:lpstr>
      <vt:lpstr>Example</vt:lpstr>
      <vt:lpstr>Example</vt:lpstr>
      <vt:lpstr>Example</vt:lpstr>
      <vt:lpstr>Example</vt:lpstr>
      <vt:lpstr>Example</vt:lpstr>
      <vt:lpstr>Example</vt:lpstr>
      <vt:lpstr>PowerPoint Presentation</vt:lpstr>
      <vt:lpstr>PowerPoint Presentation</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Cyber Security</dc:title>
  <dc:creator>mesut guven</dc:creator>
  <cp:lastModifiedBy>mesut guven</cp:lastModifiedBy>
  <cp:revision>115</cp:revision>
  <dcterms:created xsi:type="dcterms:W3CDTF">2022-01-08T15:03:41Z</dcterms:created>
  <dcterms:modified xsi:type="dcterms:W3CDTF">2022-02-17T14:29:49Z</dcterms:modified>
</cp:coreProperties>
</file>