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263" r:id="rId5"/>
    <p:sldId id="287" r:id="rId6"/>
    <p:sldId id="281" r:id="rId7"/>
    <p:sldId id="276" r:id="rId8"/>
    <p:sldId id="288" r:id="rId9"/>
    <p:sldId id="278" r:id="rId10"/>
    <p:sldId id="289" r:id="rId11"/>
    <p:sldId id="291" r:id="rId12"/>
    <p:sldId id="290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94710"/>
  </p:normalViewPr>
  <p:slideViewPr>
    <p:cSldViewPr snapToGrid="0" snapToObjects="1">
      <p:cViewPr varScale="1">
        <p:scale>
          <a:sx n="140" d="100"/>
          <a:sy n="140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kddcup.data_10_percent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4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16071"/>
            <a:ext cx="3706113" cy="9650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i="1" dirty="0"/>
              <a:t>Drop some features and save 34 features (NOTE: If dimensionality reduction is needed, PCA should be implemented).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CE329-898D-664E-BEC1-EA1304A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548" y="1826044"/>
            <a:ext cx="7016302" cy="90251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1E8513B-C7DB-4548-A6A6-AD3B2BF4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95" y="3013676"/>
            <a:ext cx="6970526" cy="746687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3CB05A-5459-F44B-BC52-DA66D3BCF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437" y="4147787"/>
            <a:ext cx="6970525" cy="180824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8AA83F-B5FA-B445-A609-08A7D01F09A8}"/>
              </a:ext>
            </a:extLst>
          </p:cNvPr>
          <p:cNvSpPr txBox="1">
            <a:spLocks/>
          </p:cNvSpPr>
          <p:nvPr/>
        </p:nvSpPr>
        <p:spPr>
          <a:xfrm>
            <a:off x="752178" y="2950182"/>
            <a:ext cx="3706113" cy="96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i="1" dirty="0"/>
              <a:t>Assign the targets that are belong to attacks  as “abnormal”. So, we have a two-class problem now!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222EE48-C793-AC4F-90F7-B502543A0B89}"/>
              </a:ext>
            </a:extLst>
          </p:cNvPr>
          <p:cNvSpPr txBox="1">
            <a:spLocks/>
          </p:cNvSpPr>
          <p:nvPr/>
        </p:nvSpPr>
        <p:spPr>
          <a:xfrm>
            <a:off x="695325" y="4084293"/>
            <a:ext cx="3706113" cy="205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i="1" dirty="0" err="1">
                <a:solidFill>
                  <a:srgbClr val="0070C0"/>
                </a:solidFill>
              </a:rPr>
              <a:t>LabelEncoder</a:t>
            </a:r>
            <a:r>
              <a:rPr lang="en-US" sz="1600" i="1" dirty="0"/>
              <a:t> can transform non-numerical labels to numerical labels. For example, the 2 labels in the dataset (“normal.” and “abnormal”) will be transformed to 0 and 1. </a:t>
            </a:r>
            <a:r>
              <a:rPr lang="en-US" sz="1600" b="1" i="1" dirty="0" err="1">
                <a:solidFill>
                  <a:srgbClr val="0070C0"/>
                </a:solidFill>
              </a:rPr>
              <a:t>StandardScaler</a:t>
            </a:r>
            <a:r>
              <a:rPr lang="en-US" sz="1600" i="1" dirty="0"/>
              <a:t> can standardize the features by removing the mean and scaling to unit variance</a:t>
            </a:r>
            <a:r>
              <a:rPr lang="en-TR" sz="1600" i="1" dirty="0"/>
              <a:t> </a:t>
            </a:r>
            <a:endParaRPr lang="en-US" sz="1600" i="1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E372F0-6477-A04C-9CCF-5954890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14927"/>
            <a:ext cx="9940591" cy="1172009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Scaling, encoding to numerical type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6409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8AA83F-B5FA-B445-A609-08A7D01F09A8}"/>
              </a:ext>
            </a:extLst>
          </p:cNvPr>
          <p:cNvSpPr txBox="1">
            <a:spLocks/>
          </p:cNvSpPr>
          <p:nvPr/>
        </p:nvSpPr>
        <p:spPr>
          <a:xfrm>
            <a:off x="830647" y="3229635"/>
            <a:ext cx="3706113" cy="96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i="1" dirty="0"/>
              <a:t>Available data is divided into a training set (75% in our example), and a testing data set (25% in our example).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E372F0-6477-A04C-9CCF-5954890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14927"/>
            <a:ext cx="9825088" cy="1172009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splitting to training and testing datasets</a:t>
            </a: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0E0F5-02C4-E247-AE13-0DD0CD6C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53" y="2950182"/>
            <a:ext cx="6642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D14-A6B7-9B4E-93DE-F7E9A3F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902510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TR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222EE48-C793-AC4F-90F7-B502543A0B89}"/>
              </a:ext>
            </a:extLst>
          </p:cNvPr>
          <p:cNvSpPr txBox="1">
            <a:spLocks/>
          </p:cNvSpPr>
          <p:nvPr/>
        </p:nvSpPr>
        <p:spPr>
          <a:xfrm>
            <a:off x="670926" y="1821419"/>
            <a:ext cx="3706113" cy="205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i="1" dirty="0"/>
              <a:t>Traditional ML algorithms are used. </a:t>
            </a:r>
          </a:p>
          <a:p>
            <a:pPr lvl="0"/>
            <a:r>
              <a:rPr lang="en-US" sz="1600" i="1" dirty="0"/>
              <a:t>Moreover, an ensemble classifier is implemented by using KNN, Random Forest (Decision Tree), and SVM Classifiers.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4C4BFC-1AD7-DD42-B940-04034B7C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39" y="1695209"/>
            <a:ext cx="6599633" cy="230998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1F43344-35D9-214B-B6A6-52627BE2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38" y="4159072"/>
            <a:ext cx="6616208" cy="9504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9A01CC-7883-0B41-B9E9-17FB3E5B12EC}"/>
              </a:ext>
            </a:extLst>
          </p:cNvPr>
          <p:cNvSpPr txBox="1">
            <a:spLocks/>
          </p:cNvSpPr>
          <p:nvPr/>
        </p:nvSpPr>
        <p:spPr>
          <a:xfrm>
            <a:off x="670925" y="5316672"/>
            <a:ext cx="3706113" cy="683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i="1" dirty="0"/>
              <a:t>Traditional ML algorithms (except SVM) performed well on the test data.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E78A169-457A-5D48-A1B3-250131AA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39" y="5162791"/>
            <a:ext cx="3515104" cy="95260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2B54FD-76FB-3A4A-9F71-53B6401E7141}"/>
              </a:ext>
            </a:extLst>
          </p:cNvPr>
          <p:cNvSpPr txBox="1">
            <a:spLocks/>
          </p:cNvSpPr>
          <p:nvPr/>
        </p:nvSpPr>
        <p:spPr>
          <a:xfrm>
            <a:off x="673553" y="4032862"/>
            <a:ext cx="3706113" cy="119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i="1" dirty="0"/>
              <a:t>Test some Traditional ML algorithms on a test data (never seen before, we have not used them in the training!). Measure the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317343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4: IDS System with Traditional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/>
              <a:t>	</a:t>
            </a:r>
            <a:r>
              <a:rPr lang="en-US"/>
              <a:t>-</a:t>
            </a:r>
            <a:r>
              <a:rPr lang="en-US" dirty="0"/>
              <a:t>	</a:t>
            </a:r>
            <a:r>
              <a:rPr lang="en-TR" dirty="0"/>
              <a:t>Learn how to use Machine Learning to solve Cyber Security problems.</a:t>
            </a:r>
          </a:p>
          <a:p>
            <a:pPr marL="0" indent="0">
              <a:buNone/>
            </a:pPr>
            <a:r>
              <a:rPr lang="en-TR" dirty="0"/>
              <a:t>	-	</a:t>
            </a:r>
            <a:r>
              <a:rPr lang="en-US" dirty="0"/>
              <a:t>Implementation of traditional ML algorithms on KDD Dataset,</a:t>
            </a:r>
          </a:p>
          <a:p>
            <a:pPr marL="0" indent="0">
              <a:buNone/>
            </a:pPr>
            <a:r>
              <a:rPr lang="en-US" dirty="0"/>
              <a:t>	-	Have a better understanding of ML pipeline and implementation by using </a:t>
            </a:r>
            <a:r>
              <a:rPr lang="en-US" dirty="0" err="1"/>
              <a:t>Jupyter</a:t>
            </a:r>
            <a:r>
              <a:rPr lang="en-US" dirty="0"/>
              <a:t> Notebook/Google </a:t>
            </a:r>
            <a:r>
              <a:rPr lang="en-US" dirty="0" err="1"/>
              <a:t>Colabs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D14-A6B7-9B4E-93DE-F7E9A3F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29006"/>
          </a:xfrm>
        </p:spPr>
        <p:txBody>
          <a:bodyPr/>
          <a:lstStyle/>
          <a:p>
            <a:r>
              <a:rPr lang="en-US" dirty="0"/>
              <a:t>Example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1102"/>
            <a:ext cx="10691265" cy="4188454"/>
          </a:xfrm>
        </p:spPr>
        <p:txBody>
          <a:bodyPr>
            <a:normAutofit lnSpcReduction="10000"/>
          </a:bodyPr>
          <a:lstStyle/>
          <a:p>
            <a:r>
              <a:rPr lang="en-TR" b="1" i="1" dirty="0">
                <a:solidFill>
                  <a:srgbClr val="0070C0"/>
                </a:solidFill>
              </a:rPr>
              <a:t>TASK: </a:t>
            </a:r>
            <a:r>
              <a:rPr lang="en-TR" b="1" i="1" dirty="0">
                <a:solidFill>
                  <a:srgbClr val="002060"/>
                </a:solidFill>
              </a:rPr>
              <a:t>Suppose we are trying to detect abnormalities in a Network Stream, </a:t>
            </a:r>
          </a:p>
          <a:p>
            <a:pPr marL="0" indent="0">
              <a:buNone/>
            </a:pPr>
            <a:r>
              <a:rPr lang="en-TR" b="1" i="1" dirty="0">
                <a:solidFill>
                  <a:srgbClr val="002060"/>
                </a:solidFill>
              </a:rPr>
              <a:t>	 Designing An Intrusion Detection System; </a:t>
            </a:r>
          </a:p>
          <a:p>
            <a:pPr marL="0" indent="0">
              <a:buNone/>
            </a:pPr>
            <a:endParaRPr lang="en-TR" b="1" i="1" dirty="0">
              <a:solidFill>
                <a:srgbClr val="002060"/>
              </a:solidFill>
            </a:endParaRPr>
          </a:p>
          <a:p>
            <a:r>
              <a:rPr lang="en-TR" b="1" i="1" dirty="0">
                <a:solidFill>
                  <a:srgbClr val="0070C0"/>
                </a:solidFill>
              </a:rPr>
              <a:t>DATASET: </a:t>
            </a:r>
            <a:r>
              <a:rPr lang="en-US" b="1" i="1" dirty="0">
                <a:solidFill>
                  <a:srgbClr val="002060"/>
                </a:solidFill>
              </a:rPr>
              <a:t>kddcup.data_10_percent.gz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http://kdd.ics.uci.edu/databases/kddcup99/kddcup.data_10_percent.gz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KDD CUP 99 Dataset: </a:t>
            </a:r>
            <a:r>
              <a:rPr lang="en-US" b="1" i="1" dirty="0">
                <a:solidFill>
                  <a:srgbClr val="002060"/>
                </a:solidFill>
              </a:rPr>
              <a:t>This is the most widely used and publicly available. It is created by replicating the original DARPA 1998 dataset and contains 4 900 000 replicated attacks.</a:t>
            </a:r>
          </a:p>
          <a:p>
            <a:pPr marL="0" indent="0">
              <a:buNone/>
            </a:pPr>
            <a:endParaRPr lang="en-TR" b="1" i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CLASSIFIERS: </a:t>
            </a:r>
            <a:r>
              <a:rPr lang="en-US" b="1" i="1" dirty="0">
                <a:solidFill>
                  <a:srgbClr val="002060"/>
                </a:solidFill>
              </a:rPr>
              <a:t>Traditional ML algorithms will be used; Decision Trees, SVM, Ensemble</a:t>
            </a:r>
          </a:p>
          <a:p>
            <a:pPr marL="0" indent="0">
              <a:buNone/>
            </a:pPr>
            <a:endParaRPr lang="en-US" dirty="0"/>
          </a:p>
          <a:p>
            <a:endParaRPr lang="en-TR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5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CF35A9D-C5DF-2349-A9F8-AF1B372DC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r="1725" b="-1"/>
          <a:stretch/>
        </p:blipFill>
        <p:spPr>
          <a:xfrm>
            <a:off x="154" y="10"/>
            <a:ext cx="7316056" cy="3428990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48352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6342AEE-7DB7-2942-B539-D2DDD0C1F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3" r="16566"/>
          <a:stretch/>
        </p:blipFill>
        <p:spPr>
          <a:xfrm>
            <a:off x="154" y="3429000"/>
            <a:ext cx="7316056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412" y="1076447"/>
            <a:ext cx="3568464" cy="523214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 DARPA Intrusion Detection Dataset:</a:t>
            </a:r>
            <a:r>
              <a:rPr lang="en-TR" sz="1400" dirty="0"/>
              <a:t> </a:t>
            </a:r>
            <a:r>
              <a:rPr lang="en-US" sz="1400" dirty="0"/>
              <a:t>It is one of the earliest datasets in network traffic. It was collected and published by Cyber System and Technology Group, formerly DARPA. This data consists of several weeks-long training and testing data with ground truth labels about intrusion detection assessment. </a:t>
            </a:r>
            <a:endParaRPr lang="en-TR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KDD CUP 99 Dataset: This is the most widely used and publicly available. It is created by replicating the original DARPA 1998 dataset and contains </a:t>
            </a:r>
            <a:br>
              <a:rPr lang="en-US" sz="1400" dirty="0"/>
            </a:br>
            <a:r>
              <a:rPr lang="en-US" sz="1400" dirty="0"/>
              <a:t>4 900 000 replicated attacks. Each sample contains 41 input features divided into two, respectively: basic features and higher-level features. The basic features are directly extracted or derived from the header information of IP packets and TCP/UDP segments in the </a:t>
            </a:r>
            <a:r>
              <a:rPr lang="en-US" sz="1400" dirty="0" err="1"/>
              <a:t>tcpdump</a:t>
            </a:r>
            <a:r>
              <a:rPr lang="en-US" sz="1400" dirty="0"/>
              <a:t> files of each session. High-level features contain several failed logins and root access attempts during the session.  </a:t>
            </a:r>
            <a:endParaRPr lang="en-TR" sz="1400" dirty="0"/>
          </a:p>
          <a:p>
            <a:pPr>
              <a:lnSpc>
                <a:spcPct val="11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279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D14-A6B7-9B4E-93DE-F7E9A3F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29006"/>
          </a:xfrm>
        </p:spPr>
        <p:txBody>
          <a:bodyPr/>
          <a:lstStyle/>
          <a:p>
            <a:r>
              <a:rPr lang="en-US" dirty="0"/>
              <a:t>pipeline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1268"/>
            <a:ext cx="10876325" cy="4507110"/>
          </a:xfrm>
        </p:spPr>
        <p:txBody>
          <a:bodyPr>
            <a:normAutofit/>
          </a:bodyPr>
          <a:lstStyle/>
          <a:p>
            <a:r>
              <a:rPr lang="en-TR" sz="1800" i="1" dirty="0">
                <a:solidFill>
                  <a:srgbClr val="002060"/>
                </a:solidFill>
              </a:rPr>
              <a:t>For ML pipeline, we should create samples with features (X matrice) and corresponding labels (Y matrice). In our IDS scenario;</a:t>
            </a:r>
          </a:p>
          <a:p>
            <a:r>
              <a:rPr lang="en-TR" sz="1800" i="1" dirty="0">
                <a:solidFill>
                  <a:srgbClr val="002060"/>
                </a:solidFill>
              </a:rPr>
              <a:t>Features are extracted form TCP&amp;IP header fields and failed logins, priviliged access stats, etc. There are 41 possible features, and for computational simplicitiy, 34 of them will be used. And, we have 23 classes, 0 = Teardrop, 1 = Satan, 2=port_sweep .... 22 = ftp_write, etc.</a:t>
            </a:r>
          </a:p>
          <a:p>
            <a:r>
              <a:rPr lang="en-US" sz="1800" i="1" dirty="0">
                <a:solidFill>
                  <a:srgbClr val="002060"/>
                </a:solidFill>
              </a:rPr>
              <a:t>W</a:t>
            </a:r>
            <a:r>
              <a:rPr lang="en-TR" sz="1800" i="1" dirty="0">
                <a:solidFill>
                  <a:srgbClr val="002060"/>
                </a:solidFill>
              </a:rPr>
              <a:t>e should pre-process the data: convert labels or non-numeric features (</a:t>
            </a:r>
            <a:r>
              <a:rPr lang="en-TR" sz="1600" i="1" dirty="0">
                <a:solidFill>
                  <a:srgbClr val="002060"/>
                </a:solidFill>
              </a:rPr>
              <a:t>such as protocol_type=“</a:t>
            </a:r>
            <a:r>
              <a:rPr lang="en-TR" sz="1600" i="1" dirty="0">
                <a:solidFill>
                  <a:srgbClr val="0070C0"/>
                </a:solidFill>
              </a:rPr>
              <a:t>TCP</a:t>
            </a:r>
            <a:r>
              <a:rPr lang="en-TR" sz="1600" i="1" dirty="0">
                <a:solidFill>
                  <a:srgbClr val="002060"/>
                </a:solidFill>
              </a:rPr>
              <a:t>” or service=“</a:t>
            </a:r>
            <a:r>
              <a:rPr lang="en-TR" sz="1600" i="1" dirty="0">
                <a:solidFill>
                  <a:srgbClr val="0070C0"/>
                </a:solidFill>
              </a:rPr>
              <a:t>http</a:t>
            </a:r>
            <a:r>
              <a:rPr lang="en-TR" sz="1600" i="1" dirty="0">
                <a:solidFill>
                  <a:srgbClr val="002060"/>
                </a:solidFill>
              </a:rPr>
              <a:t>”, etc.</a:t>
            </a:r>
            <a:r>
              <a:rPr lang="en-TR" sz="1800" i="1" dirty="0">
                <a:solidFill>
                  <a:srgbClr val="002060"/>
                </a:solidFill>
              </a:rPr>
              <a:t>). Also, data needs to be scaled/normalized. </a:t>
            </a:r>
          </a:p>
        </p:txBody>
      </p:sp>
      <p:grpSp>
        <p:nvGrpSpPr>
          <p:cNvPr id="24" name="组合 4" descr="40 features">
            <a:extLst>
              <a:ext uri="{FF2B5EF4-FFF2-40B4-BE49-F238E27FC236}">
                <a16:creationId xmlns:a16="http://schemas.microsoft.com/office/drawing/2014/main" id="{1085BB08-E599-A841-9E93-F9848D9FEC92}"/>
              </a:ext>
            </a:extLst>
          </p:cNvPr>
          <p:cNvGrpSpPr/>
          <p:nvPr/>
        </p:nvGrpSpPr>
        <p:grpSpPr>
          <a:xfrm>
            <a:off x="6814687" y="4013370"/>
            <a:ext cx="4157355" cy="2107222"/>
            <a:chOff x="322324" y="1617047"/>
            <a:chExt cx="7140837" cy="4640411"/>
          </a:xfrm>
        </p:grpSpPr>
        <p:sp>
          <p:nvSpPr>
            <p:cNvPr id="48" name="左中括号 5">
              <a:extLst>
                <a:ext uri="{FF2B5EF4-FFF2-40B4-BE49-F238E27FC236}">
                  <a16:creationId xmlns:a16="http://schemas.microsoft.com/office/drawing/2014/main" id="{4D7201A5-6A94-C045-9DA2-E4C261E09AFA}"/>
                </a:ext>
              </a:extLst>
            </p:cNvPr>
            <p:cNvSpPr/>
            <p:nvPr/>
          </p:nvSpPr>
          <p:spPr>
            <a:xfrm>
              <a:off x="976598" y="2511863"/>
              <a:ext cx="523982" cy="289021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左中括号 6">
              <a:extLst>
                <a:ext uri="{FF2B5EF4-FFF2-40B4-BE49-F238E27FC236}">
                  <a16:creationId xmlns:a16="http://schemas.microsoft.com/office/drawing/2014/main" id="{E13543E2-A0D3-C741-A99F-5A40ED260EFC}"/>
                </a:ext>
              </a:extLst>
            </p:cNvPr>
            <p:cNvSpPr/>
            <p:nvPr/>
          </p:nvSpPr>
          <p:spPr>
            <a:xfrm>
              <a:off x="6134378" y="2532894"/>
              <a:ext cx="417810" cy="289021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左中括号 7">
              <a:extLst>
                <a:ext uri="{FF2B5EF4-FFF2-40B4-BE49-F238E27FC236}">
                  <a16:creationId xmlns:a16="http://schemas.microsoft.com/office/drawing/2014/main" id="{81CD4764-33FE-344B-AE2D-A481EDC39A0F}"/>
                </a:ext>
              </a:extLst>
            </p:cNvPr>
            <p:cNvSpPr/>
            <p:nvPr/>
          </p:nvSpPr>
          <p:spPr>
            <a:xfrm flipH="1">
              <a:off x="5063956" y="2532893"/>
              <a:ext cx="523980" cy="289021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左中括号 8">
              <a:extLst>
                <a:ext uri="{FF2B5EF4-FFF2-40B4-BE49-F238E27FC236}">
                  <a16:creationId xmlns:a16="http://schemas.microsoft.com/office/drawing/2014/main" id="{3166DA10-DF4A-4F47-B322-99EF29B8ADE0}"/>
                </a:ext>
              </a:extLst>
            </p:cNvPr>
            <p:cNvSpPr/>
            <p:nvPr/>
          </p:nvSpPr>
          <p:spPr>
            <a:xfrm flipH="1">
              <a:off x="7045351" y="2553926"/>
              <a:ext cx="417810" cy="289021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41BDE155-843E-9846-8F38-3CB5CF8F9890}"/>
                </a:ext>
              </a:extLst>
            </p:cNvPr>
            <p:cNvSpPr txBox="1"/>
            <p:nvPr/>
          </p:nvSpPr>
          <p:spPr>
            <a:xfrm>
              <a:off x="1248156" y="1617047"/>
              <a:ext cx="6215005" cy="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/>
                <a:t>1</a:t>
              </a:r>
              <a:r>
                <a:rPr lang="en-US" dirty="0"/>
                <a:t>  F</a:t>
              </a:r>
              <a:r>
                <a:rPr lang="en-US" baseline="-25000" dirty="0"/>
                <a:t>2 </a:t>
              </a:r>
              <a:r>
                <a:rPr lang="en-US" dirty="0"/>
                <a:t>F</a:t>
              </a:r>
              <a:r>
                <a:rPr lang="en-US" baseline="-25000" dirty="0"/>
                <a:t>3</a:t>
              </a:r>
              <a:r>
                <a:rPr lang="en-US" dirty="0"/>
                <a:t> ….   ….F</a:t>
              </a:r>
              <a:r>
                <a:rPr lang="en-US" baseline="-25000" dirty="0"/>
                <a:t>41</a:t>
              </a:r>
              <a:r>
                <a:rPr lang="en-US" dirty="0"/>
                <a:t>              C [0,1]</a:t>
              </a:r>
            </a:p>
          </p:txBody>
        </p:sp>
        <p:sp>
          <p:nvSpPr>
            <p:cNvPr id="53" name="文本框 10">
              <a:extLst>
                <a:ext uri="{FF2B5EF4-FFF2-40B4-BE49-F238E27FC236}">
                  <a16:creationId xmlns:a16="http://schemas.microsoft.com/office/drawing/2014/main" id="{CFC1269A-038D-8647-83FE-03163A8EED4E}"/>
                </a:ext>
              </a:extLst>
            </p:cNvPr>
            <p:cNvSpPr txBox="1"/>
            <p:nvPr/>
          </p:nvSpPr>
          <p:spPr>
            <a:xfrm>
              <a:off x="322324" y="2425492"/>
              <a:ext cx="771436" cy="1409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  <a:p>
              <a:r>
                <a:rPr lang="en-US" dirty="0"/>
                <a:t>S2</a:t>
              </a:r>
            </a:p>
            <a:p>
              <a:r>
                <a:rPr lang="en-US" dirty="0"/>
                <a:t>S3</a:t>
              </a:r>
            </a:p>
          </p:txBody>
        </p:sp>
        <p:sp>
          <p:nvSpPr>
            <p:cNvPr id="54" name="文本框 11">
              <a:extLst>
                <a:ext uri="{FF2B5EF4-FFF2-40B4-BE49-F238E27FC236}">
                  <a16:creationId xmlns:a16="http://schemas.microsoft.com/office/drawing/2014/main" id="{9C3A416D-533A-164B-8EC2-35D0F7423312}"/>
                </a:ext>
              </a:extLst>
            </p:cNvPr>
            <p:cNvSpPr txBox="1"/>
            <p:nvPr/>
          </p:nvSpPr>
          <p:spPr>
            <a:xfrm>
              <a:off x="6594652" y="2558949"/>
              <a:ext cx="352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文本框 14">
              <a:extLst>
                <a:ext uri="{FF2B5EF4-FFF2-40B4-BE49-F238E27FC236}">
                  <a16:creationId xmlns:a16="http://schemas.microsoft.com/office/drawing/2014/main" id="{9E0501A7-D14D-0343-97A9-55F67C9355C5}"/>
                </a:ext>
              </a:extLst>
            </p:cNvPr>
            <p:cNvSpPr txBox="1"/>
            <p:nvPr/>
          </p:nvSpPr>
          <p:spPr>
            <a:xfrm>
              <a:off x="3116355" y="5444135"/>
              <a:ext cx="435080" cy="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文本框 15">
              <a:extLst>
                <a:ext uri="{FF2B5EF4-FFF2-40B4-BE49-F238E27FC236}">
                  <a16:creationId xmlns:a16="http://schemas.microsoft.com/office/drawing/2014/main" id="{4F603950-70B5-7A4A-9839-4E09FD351154}"/>
                </a:ext>
              </a:extLst>
            </p:cNvPr>
            <p:cNvSpPr txBox="1"/>
            <p:nvPr/>
          </p:nvSpPr>
          <p:spPr>
            <a:xfrm>
              <a:off x="6594650" y="5444135"/>
              <a:ext cx="588757" cy="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2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F8D14-A6B7-9B4E-93DE-F7E9A3F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4"/>
            <a:ext cx="3635046" cy="797882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T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2" y="1695635"/>
            <a:ext cx="4138168" cy="480352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Each sample in KDD Dataset contains 41 input features divided into two, Basic features and higher-level features, respectively: The </a:t>
            </a:r>
            <a:r>
              <a:rPr lang="en-US" b="1" i="1" dirty="0">
                <a:solidFill>
                  <a:srgbClr val="0070C0"/>
                </a:solidFill>
              </a:rPr>
              <a:t>basic features </a:t>
            </a:r>
            <a:r>
              <a:rPr lang="en-US" dirty="0"/>
              <a:t>are directly extracted or derived from the header information of IP packets and TCP/UDP segments in the </a:t>
            </a:r>
            <a:r>
              <a:rPr lang="en-US" dirty="0" err="1"/>
              <a:t>tcpdump</a:t>
            </a:r>
            <a:r>
              <a:rPr lang="en-US" dirty="0"/>
              <a:t> files of each session. </a:t>
            </a:r>
            <a:r>
              <a:rPr lang="en-US" b="1" i="1" dirty="0">
                <a:solidFill>
                  <a:srgbClr val="0070C0"/>
                </a:solidFill>
              </a:rPr>
              <a:t>High-level features</a:t>
            </a:r>
            <a:r>
              <a:rPr lang="en-US" dirty="0"/>
              <a:t> contain several failed logins and root access attempts during the session. 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7859642-13EE-8045-93E3-BA3972A0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21" y="1140178"/>
            <a:ext cx="7368168" cy="48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D14-A6B7-9B4E-93DE-F7E9A3F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4"/>
            <a:ext cx="3635046" cy="797882"/>
          </a:xfrm>
        </p:spPr>
        <p:txBody>
          <a:bodyPr>
            <a:normAutofit/>
          </a:bodyPr>
          <a:lstStyle/>
          <a:p>
            <a:r>
              <a:rPr lang="en-US" dirty="0"/>
              <a:t>labels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2" y="1695635"/>
            <a:ext cx="4222032" cy="426461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There are </a:t>
            </a:r>
            <a:r>
              <a:rPr lang="en-US" b="1" i="1" dirty="0">
                <a:solidFill>
                  <a:srgbClr val="0070C0"/>
                </a:solidFill>
              </a:rPr>
              <a:t>23 classes (teardrop, </a:t>
            </a:r>
            <a:r>
              <a:rPr lang="en-US" b="1" i="1" dirty="0" err="1">
                <a:solidFill>
                  <a:srgbClr val="0070C0"/>
                </a:solidFill>
              </a:rPr>
              <a:t>warezclient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satan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imap,smurf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portsweep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loadmodule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ftp_write</a:t>
            </a:r>
            <a:r>
              <a:rPr lang="en-US" b="1" i="1" dirty="0">
                <a:solidFill>
                  <a:srgbClr val="0070C0"/>
                </a:solidFill>
              </a:rPr>
              <a:t>, etc. ) </a:t>
            </a:r>
            <a:r>
              <a:rPr lang="en-US" dirty="0"/>
              <a:t>in the KDD dataset. But all the classes except normal will be converted to abnormal since these cases represent attacks or other cyber incident states.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As a result, we solve this example as </a:t>
            </a:r>
            <a:r>
              <a:rPr lang="en-US" b="1" i="1" dirty="0">
                <a:solidFill>
                  <a:srgbClr val="0070C0"/>
                </a:solidFill>
              </a:rPr>
              <a:t>a two-class (binary) </a:t>
            </a:r>
            <a:r>
              <a:rPr lang="en-US" dirty="0"/>
              <a:t>problem.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FA2631-4D26-2042-8CD5-E99A5FB9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0" y="1010529"/>
            <a:ext cx="7349536" cy="50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F8D14-A6B7-9B4E-93DE-F7E9A3F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6"/>
            <a:ext cx="3819821" cy="1172009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data cleaning</a:t>
            </a:r>
            <a:endParaRPr lang="en-TR" dirty="0"/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67ED-F15F-3A4F-99F8-F0B1F06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862727"/>
            <a:ext cx="3706113" cy="3372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i="1" dirty="0"/>
              <a:t>The KDD data have duplicate samples. In the pre-processing part, duplicate records were cleaned, and </a:t>
            </a:r>
            <a:r>
              <a:rPr lang="en-US" b="1" i="1" dirty="0">
                <a:solidFill>
                  <a:srgbClr val="0070C0"/>
                </a:solidFill>
              </a:rPr>
              <a:t>145.586</a:t>
            </a:r>
            <a:r>
              <a:rPr lang="en-US" i="1" dirty="0"/>
              <a:t> unique samples extracted.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C9A895-3668-A64D-B733-A850402A6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06"/>
          <a:stretch/>
        </p:blipFill>
        <p:spPr>
          <a:xfrm>
            <a:off x="4876800" y="735286"/>
            <a:ext cx="6515100" cy="5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039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13712</TotalTime>
  <Words>931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4: IDS System with Traditional ML</vt:lpstr>
      <vt:lpstr>Example</vt:lpstr>
      <vt:lpstr>PowerPoint Presentation</vt:lpstr>
      <vt:lpstr>pipeline</vt:lpstr>
      <vt:lpstr>Features</vt:lpstr>
      <vt:lpstr>labels</vt:lpstr>
      <vt:lpstr>Pre-processing: data cleaning</vt:lpstr>
      <vt:lpstr>Pre-processing: Scaling, encoding to numerical type</vt:lpstr>
      <vt:lpstr>Pre-processing: splitting to training and testing datasets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118</cp:revision>
  <dcterms:created xsi:type="dcterms:W3CDTF">2022-01-08T15:03:41Z</dcterms:created>
  <dcterms:modified xsi:type="dcterms:W3CDTF">2022-02-18T05:43:08Z</dcterms:modified>
</cp:coreProperties>
</file>