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9" r:id="rId3"/>
    <p:sldId id="257" r:id="rId4"/>
    <p:sldId id="262" r:id="rId5"/>
    <p:sldId id="293" r:id="rId6"/>
    <p:sldId id="294" r:id="rId7"/>
    <p:sldId id="296" r:id="rId8"/>
    <p:sldId id="298" r:id="rId9"/>
    <p:sldId id="299" r:id="rId10"/>
    <p:sldId id="297" r:id="rId11"/>
    <p:sldId id="300" r:id="rId12"/>
    <p:sldId id="301" r:id="rId13"/>
    <p:sldId id="302" r:id="rId14"/>
    <p:sldId id="303" r:id="rId15"/>
    <p:sldId id="304" r:id="rId1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5"/>
    <p:restoredTop sz="94710"/>
  </p:normalViewPr>
  <p:slideViewPr>
    <p:cSldViewPr snapToGrid="0" snapToObjects="1">
      <p:cViewPr>
        <p:scale>
          <a:sx n="73" d="100"/>
          <a:sy n="73" d="100"/>
        </p:scale>
        <p:origin x="208" y="1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9:50:39.3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 16383,'85'0'0,"-34"0"0,1 0 0,6 0 0,1 0 0,5 0 0,3 0 0,13 0 0,-2 0 0,13 0 0,-27 0 0,-3 0 0,4 0 0,21 0 0,2 1 0,-9 1 0,-5 0 0,-10 2 0,-2-1 0,0-1 0,-4-1 0,2 0 0,-9-1 0,-3 1 0,0 1 0,1 0 0,1-1 0,3 0 0,4-1 0,1 2 0,6 0 0,4 0 0,1 0 0,1-2 0,-4 0 0,-7 0 0,-4-1 0,-5-2 0,-5-1 0,-3 0 0,-9 0 0,-7 1 0,-7 1 0,-5 0 0,10 2 0,2-2 0,17 0 0,0 0 0,-1-1 0,-8 1 0,-9 1 0,-11-1 0,-2-3 0,4 4 0,-3-4 0,6 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9:50:51.0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16383,'62'0'0,"6"0"0,7 0 0,4 0 0,-2 0 0,-5 0 0,-26 0 0,2 0 0,-17 0 0,10 0 0,-1 0 0,-2 0 0,0 0 0,4 0 0,5 0 0,6 0 0,0 2 0,-10 2 0,-12 1 0,-13 0 0,-9 0 0,-4-3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9:50:55.6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16383,'67'0'0,"1"0"0,-1 0 0,20 0 0,5 0 0,2 0 0,-17 0 0,2 0 0,2 0 0,1 0 0,8 1 0,2 0 0,0 0 0,1 1 0,0 1 0,1 0 0,-1 0 0,-4 1 0,14 1 0,-5 1 0,-2 1 0,-9 0 0,-3 0 0,-4 0 0,17 2 0,-7-1 0,-18-3 0,-4-1 0,-5-1 0,-4-2 0,33-1 0,-26-3 0,-21-3 0,-15 1 0,-12-1 0,-8 3 0,-3-1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890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58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009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536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2195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154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806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039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7986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6192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2/3/22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832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2/3/22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9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0.png"/><Relationship Id="rId4" Type="http://schemas.openxmlformats.org/officeDocument/2006/relationships/customXml" Target="../ink/ink1.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eilly.com/library/view/hands-on-machine-learning/9781492032632/" TargetMode="External"/><Relationship Id="rId2" Type="http://schemas.openxmlformats.org/officeDocument/2006/relationships/hyperlink" Target="https://www.amazon.com/Getting-Started-Deep-Learning-Methodologies/dp/1542567092/ref=sr_1_1?keywords=Ricardo+calix&amp;qid=1561592329&amp;s=gateway&amp;sr=8-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1DA63-1A42-6649-A361-288D9F963F20}"/>
              </a:ext>
            </a:extLst>
          </p:cNvPr>
          <p:cNvSpPr>
            <a:spLocks noGrp="1"/>
          </p:cNvSpPr>
          <p:nvPr>
            <p:ph type="ctrTitle"/>
          </p:nvPr>
        </p:nvSpPr>
        <p:spPr>
          <a:xfrm>
            <a:off x="647699" y="871758"/>
            <a:ext cx="5227171" cy="3871143"/>
          </a:xfrm>
        </p:spPr>
        <p:txBody>
          <a:bodyPr>
            <a:normAutofit/>
          </a:bodyPr>
          <a:lstStyle/>
          <a:p>
            <a:r>
              <a:rPr lang="en-TR" dirty="0"/>
              <a:t>Machine Learning for Cyber Security</a:t>
            </a:r>
          </a:p>
        </p:txBody>
      </p:sp>
      <p:sp>
        <p:nvSpPr>
          <p:cNvPr id="3" name="Subtitle 2">
            <a:extLst>
              <a:ext uri="{FF2B5EF4-FFF2-40B4-BE49-F238E27FC236}">
                <a16:creationId xmlns:a16="http://schemas.microsoft.com/office/drawing/2014/main" id="{10610CE6-3151-9040-8F4E-402778FCB01D}"/>
              </a:ext>
            </a:extLst>
          </p:cNvPr>
          <p:cNvSpPr>
            <a:spLocks noGrp="1"/>
          </p:cNvSpPr>
          <p:nvPr>
            <p:ph type="subTitle" idx="1"/>
          </p:nvPr>
        </p:nvSpPr>
        <p:spPr>
          <a:xfrm>
            <a:off x="695325" y="4785543"/>
            <a:ext cx="4857857" cy="1005657"/>
          </a:xfrm>
        </p:spPr>
        <p:txBody>
          <a:bodyPr>
            <a:normAutofit/>
          </a:bodyPr>
          <a:lstStyle/>
          <a:p>
            <a:r>
              <a:rPr lang="en-TR" dirty="0"/>
              <a:t>Week 5</a:t>
            </a:r>
          </a:p>
          <a:p>
            <a:r>
              <a:rPr lang="en-TR" dirty="0"/>
              <a:t>Mesut GUVEN, Ph.D.</a:t>
            </a:r>
          </a:p>
        </p:txBody>
      </p:sp>
      <p:cxnSp>
        <p:nvCxnSpPr>
          <p:cNvPr id="58" name="Straight Connector 5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bstract cubes background">
            <a:extLst>
              <a:ext uri="{FF2B5EF4-FFF2-40B4-BE49-F238E27FC236}">
                <a16:creationId xmlns:a16="http://schemas.microsoft.com/office/drawing/2014/main" id="{85B5C23A-AB98-415F-902D-1D12E5379274}"/>
              </a:ext>
            </a:extLst>
          </p:cNvPr>
          <p:cNvPicPr>
            <a:picLocks noChangeAspect="1"/>
          </p:cNvPicPr>
          <p:nvPr/>
        </p:nvPicPr>
        <p:blipFill rotWithShape="1">
          <a:blip r:embed="rId2"/>
          <a:srcRect l="13709" r="34349" b="1"/>
          <a:stretch/>
        </p:blipFill>
        <p:spPr>
          <a:xfrm>
            <a:off x="6515100" y="10"/>
            <a:ext cx="5676900" cy="6857990"/>
          </a:xfrm>
          <a:prstGeom prst="rect">
            <a:avLst/>
          </a:prstGeom>
        </p:spPr>
      </p:pic>
    </p:spTree>
    <p:extLst>
      <p:ext uri="{BB962C8B-B14F-4D97-AF65-F5344CB8AC3E}">
        <p14:creationId xmlns:p14="http://schemas.microsoft.com/office/powerpoint/2010/main" val="26962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7"/>
            <a:ext cx="10580937" cy="1362073"/>
          </a:xfrm>
        </p:spPr>
        <p:txBody>
          <a:bodyPr>
            <a:normAutofit/>
          </a:bodyPr>
          <a:lstStyle/>
          <a:p>
            <a:r>
              <a:rPr lang="en-US" dirty="0"/>
              <a:t>Building a classifier: MLP</a:t>
            </a:r>
            <a:endParaRPr lang="en-TR" dirty="0"/>
          </a:p>
        </p:txBody>
      </p:sp>
      <p:sp>
        <p:nvSpPr>
          <p:cNvPr id="12" name="Content Placeholder 2">
            <a:extLst>
              <a:ext uri="{FF2B5EF4-FFF2-40B4-BE49-F238E27FC236}">
                <a16:creationId xmlns:a16="http://schemas.microsoft.com/office/drawing/2014/main" id="{A3BC16F4-FF47-9449-8D0C-9E87EC82EA7B}"/>
              </a:ext>
            </a:extLst>
          </p:cNvPr>
          <p:cNvSpPr txBox="1">
            <a:spLocks/>
          </p:cNvSpPr>
          <p:nvPr/>
        </p:nvSpPr>
        <p:spPr>
          <a:xfrm>
            <a:off x="373543" y="3097763"/>
            <a:ext cx="11444913" cy="31397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dirty="0"/>
              <a:t>The first line creates a Sequential model; the simplest form of </a:t>
            </a:r>
            <a:r>
              <a:rPr lang="en-US" dirty="0" err="1"/>
              <a:t>Keras</a:t>
            </a:r>
            <a:r>
              <a:rPr lang="en-US" dirty="0"/>
              <a:t> model composed of a single stack of layers which are connected sequentially. </a:t>
            </a:r>
          </a:p>
          <a:p>
            <a:pPr algn="just">
              <a:lnSpc>
                <a:spcPct val="110000"/>
              </a:lnSpc>
            </a:pPr>
            <a:r>
              <a:rPr lang="en-US" dirty="0"/>
              <a:t>Second line; Remember </a:t>
            </a:r>
            <a:r>
              <a:rPr lang="en-US" dirty="0" err="1"/>
              <a:t>Keras</a:t>
            </a:r>
            <a:r>
              <a:rPr lang="en-US" dirty="0"/>
              <a:t> loads the MNIST samples as 2D arrays, but neural networks accepts 1D inputs. So, first process is to flatten the image samples. </a:t>
            </a:r>
            <a:r>
              <a:rPr lang="en-US" sz="2100" b="1" i="1" dirty="0">
                <a:solidFill>
                  <a:srgbClr val="0070C0"/>
                </a:solidFill>
              </a:rPr>
              <a:t>28x28 2D array</a:t>
            </a:r>
            <a:r>
              <a:rPr lang="en-US" dirty="0"/>
              <a:t> converted to </a:t>
            </a:r>
            <a:r>
              <a:rPr lang="en-US" sz="2100" b="1" i="1" dirty="0">
                <a:solidFill>
                  <a:srgbClr val="0070C0"/>
                </a:solidFill>
              </a:rPr>
              <a:t>784x1 1D array</a:t>
            </a:r>
            <a:r>
              <a:rPr lang="en-US" dirty="0"/>
              <a:t>. </a:t>
            </a:r>
          </a:p>
          <a:p>
            <a:pPr algn="just">
              <a:lnSpc>
                <a:spcPct val="110000"/>
              </a:lnSpc>
            </a:pPr>
            <a:r>
              <a:rPr lang="en-US" dirty="0"/>
              <a:t>Next a Dense hidden layer with </a:t>
            </a:r>
            <a:r>
              <a:rPr lang="en-US" sz="2100" b="1" i="1" dirty="0">
                <a:solidFill>
                  <a:srgbClr val="0070C0"/>
                </a:solidFill>
              </a:rPr>
              <a:t>128 neurons </a:t>
            </a:r>
            <a:r>
              <a:rPr lang="en-US" dirty="0"/>
              <a:t>is added, it uses the </a:t>
            </a:r>
            <a:r>
              <a:rPr lang="en-US" sz="2100" b="1" i="1" dirty="0" err="1">
                <a:solidFill>
                  <a:srgbClr val="0070C0"/>
                </a:solidFill>
              </a:rPr>
              <a:t>ReLU</a:t>
            </a:r>
            <a:r>
              <a:rPr lang="en-US" sz="2100" b="1" i="1" dirty="0">
                <a:solidFill>
                  <a:srgbClr val="0070C0"/>
                </a:solidFill>
              </a:rPr>
              <a:t> activation function</a:t>
            </a:r>
            <a:r>
              <a:rPr lang="en-US" dirty="0"/>
              <a:t>. Each neurons have their weight matrices and bias terms. The output computation of each neurons than passes to the next dense layer of </a:t>
            </a:r>
            <a:r>
              <a:rPr lang="en-US" sz="2100" b="1" i="1" dirty="0">
                <a:solidFill>
                  <a:srgbClr val="0070C0"/>
                </a:solidFill>
              </a:rPr>
              <a:t>100 neurons</a:t>
            </a:r>
            <a:r>
              <a:rPr lang="en-US" dirty="0"/>
              <a:t>.</a:t>
            </a:r>
          </a:p>
          <a:p>
            <a:pPr algn="just">
              <a:lnSpc>
                <a:spcPct val="110000"/>
              </a:lnSpc>
            </a:pPr>
            <a:r>
              <a:rPr lang="en-US" dirty="0"/>
              <a:t>Finally, a dense layer of </a:t>
            </a:r>
            <a:r>
              <a:rPr lang="en-US" sz="2100" b="1" i="1" dirty="0">
                <a:solidFill>
                  <a:srgbClr val="0070C0"/>
                </a:solidFill>
              </a:rPr>
              <a:t>10 neurons (for each class)</a:t>
            </a:r>
            <a:r>
              <a:rPr lang="en-US" dirty="0"/>
              <a:t> with </a:t>
            </a:r>
            <a:r>
              <a:rPr lang="en-US" b="1" i="1" dirty="0" err="1">
                <a:solidFill>
                  <a:srgbClr val="0070C0"/>
                </a:solidFill>
              </a:rPr>
              <a:t>softmax</a:t>
            </a:r>
            <a:r>
              <a:rPr lang="en-US" dirty="0"/>
              <a:t> </a:t>
            </a:r>
            <a:r>
              <a:rPr lang="en-US" sz="2100" b="1" i="1" dirty="0">
                <a:solidFill>
                  <a:srgbClr val="0070C0"/>
                </a:solidFill>
              </a:rPr>
              <a:t>activation</a:t>
            </a:r>
            <a:r>
              <a:rPr lang="en-US" dirty="0"/>
              <a:t> </a:t>
            </a:r>
            <a:r>
              <a:rPr lang="en-US" sz="2100" b="1" i="1" dirty="0">
                <a:solidFill>
                  <a:srgbClr val="0070C0"/>
                </a:solidFill>
              </a:rPr>
              <a:t>function</a:t>
            </a:r>
            <a:r>
              <a:rPr lang="en-US" dirty="0"/>
              <a:t> (produces a probability distribution ranging between 0 and 1)</a:t>
            </a:r>
          </a:p>
          <a:p>
            <a:pPr algn="just">
              <a:lnSpc>
                <a:spcPct val="110000"/>
              </a:lnSpc>
            </a:pPr>
            <a:endParaRPr lang="en-US" dirty="0"/>
          </a:p>
        </p:txBody>
      </p:sp>
      <p:pic>
        <p:nvPicPr>
          <p:cNvPr id="20" name="Picture 19" descr="Graphical user interface, text, application&#10;&#10;Description automatically generated">
            <a:extLst>
              <a:ext uri="{FF2B5EF4-FFF2-40B4-BE49-F238E27FC236}">
                <a16:creationId xmlns:a16="http://schemas.microsoft.com/office/drawing/2014/main" id="{0A3FEFB1-C1FA-C74A-B11D-CC2E306D852D}"/>
              </a:ext>
            </a:extLst>
          </p:cNvPr>
          <p:cNvPicPr>
            <a:picLocks noChangeAspect="1"/>
          </p:cNvPicPr>
          <p:nvPr/>
        </p:nvPicPr>
        <p:blipFill>
          <a:blip r:embed="rId2"/>
          <a:stretch>
            <a:fillRect/>
          </a:stretch>
        </p:blipFill>
        <p:spPr>
          <a:xfrm>
            <a:off x="2881650" y="1590673"/>
            <a:ext cx="6997700" cy="1507090"/>
          </a:xfrm>
          <a:prstGeom prst="rect">
            <a:avLst/>
          </a:prstGeom>
        </p:spPr>
      </p:pic>
    </p:spTree>
    <p:extLst>
      <p:ext uri="{BB962C8B-B14F-4D97-AF65-F5344CB8AC3E}">
        <p14:creationId xmlns:p14="http://schemas.microsoft.com/office/powerpoint/2010/main" val="322550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7"/>
            <a:ext cx="10580937" cy="1362073"/>
          </a:xfrm>
        </p:spPr>
        <p:txBody>
          <a:bodyPr>
            <a:normAutofit/>
          </a:bodyPr>
          <a:lstStyle/>
          <a:p>
            <a:r>
              <a:rPr lang="en-US" dirty="0"/>
              <a:t>Building a classifier: MLP</a:t>
            </a:r>
            <a:endParaRPr lang="en-TR" dirty="0"/>
          </a:p>
        </p:txBody>
      </p:sp>
      <p:sp>
        <p:nvSpPr>
          <p:cNvPr id="12" name="Content Placeholder 2">
            <a:extLst>
              <a:ext uri="{FF2B5EF4-FFF2-40B4-BE49-F238E27FC236}">
                <a16:creationId xmlns:a16="http://schemas.microsoft.com/office/drawing/2014/main" id="{A3BC16F4-FF47-9449-8D0C-9E87EC82EA7B}"/>
              </a:ext>
            </a:extLst>
          </p:cNvPr>
          <p:cNvSpPr txBox="1">
            <a:spLocks/>
          </p:cNvSpPr>
          <p:nvPr/>
        </p:nvSpPr>
        <p:spPr>
          <a:xfrm>
            <a:off x="373543" y="2948473"/>
            <a:ext cx="11444913" cy="328904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Once the model is created,  some parameters are added during the compile step. </a:t>
            </a:r>
          </a:p>
          <a:p>
            <a:r>
              <a:rPr lang="en-US" b="1" dirty="0">
                <a:solidFill>
                  <a:srgbClr val="0070C0"/>
                </a:solidFill>
              </a:rPr>
              <a:t>Loss function </a:t>
            </a:r>
            <a:r>
              <a:rPr lang="en-US" dirty="0"/>
              <a:t>— An algorithm for measuring how far the model's outputs are from the desired output. The goal of training is this measures loss. we use the "</a:t>
            </a:r>
            <a:r>
              <a:rPr lang="en-US" b="1" i="1" dirty="0" err="1">
                <a:solidFill>
                  <a:srgbClr val="0070C0"/>
                </a:solidFill>
              </a:rPr>
              <a:t>sparse_categorical_cross</a:t>
            </a:r>
            <a:r>
              <a:rPr lang="en-US" b="1" i="1" dirty="0">
                <a:solidFill>
                  <a:srgbClr val="0070C0"/>
                </a:solidFill>
              </a:rPr>
              <a:t> entropy</a:t>
            </a:r>
            <a:r>
              <a:rPr lang="en-US" dirty="0"/>
              <a:t>" loss because we have sparse labels.</a:t>
            </a:r>
          </a:p>
          <a:p>
            <a:r>
              <a:rPr lang="en-US" sz="2100" b="1" dirty="0">
                <a:solidFill>
                  <a:srgbClr val="0070C0"/>
                </a:solidFill>
              </a:rPr>
              <a:t>Optimizer</a:t>
            </a:r>
            <a:r>
              <a:rPr lang="en-US" dirty="0"/>
              <a:t> —An algorithm for adjusting the inner parameters of the model in order to minimize loss. regarding the optimizer, "</a:t>
            </a:r>
            <a:r>
              <a:rPr lang="en-US" sz="2100" b="1" dirty="0" err="1">
                <a:solidFill>
                  <a:srgbClr val="0070C0"/>
                </a:solidFill>
              </a:rPr>
              <a:t>sgd</a:t>
            </a:r>
            <a:r>
              <a:rPr lang="en-US" dirty="0"/>
              <a:t>" simply means that we will train the model using simple Stochastic Gradient Descent  (back propagation algorithm).</a:t>
            </a:r>
          </a:p>
          <a:p>
            <a:r>
              <a:rPr lang="en-US" sz="2100" b="1" dirty="0">
                <a:solidFill>
                  <a:srgbClr val="0070C0"/>
                </a:solidFill>
              </a:rPr>
              <a:t>Metrics</a:t>
            </a:r>
            <a:r>
              <a:rPr lang="en-US" dirty="0"/>
              <a:t> —Used to monitor the training and testing steps. </a:t>
            </a:r>
            <a:r>
              <a:rPr lang="en-US" sz="2100" b="1" dirty="0">
                <a:solidFill>
                  <a:srgbClr val="0070C0"/>
                </a:solidFill>
              </a:rPr>
              <a:t>Accuracy</a:t>
            </a:r>
            <a:r>
              <a:rPr lang="en-US" i="1" dirty="0"/>
              <a:t> is used  during the </a:t>
            </a:r>
            <a:r>
              <a:rPr lang="en-US" dirty="0"/>
              <a:t>training and evaluation.</a:t>
            </a:r>
          </a:p>
          <a:p>
            <a:pPr algn="just">
              <a:lnSpc>
                <a:spcPct val="110000"/>
              </a:lnSpc>
            </a:pPr>
            <a:endParaRPr lang="en-US" dirty="0"/>
          </a:p>
          <a:p>
            <a:pPr algn="just">
              <a:lnSpc>
                <a:spcPct val="110000"/>
              </a:lnSpc>
            </a:pPr>
            <a:endParaRPr lang="en-US" dirty="0"/>
          </a:p>
        </p:txBody>
      </p:sp>
      <p:pic>
        <p:nvPicPr>
          <p:cNvPr id="4" name="Picture 3" descr="A picture containing text&#10;&#10;Description automatically generated">
            <a:extLst>
              <a:ext uri="{FF2B5EF4-FFF2-40B4-BE49-F238E27FC236}">
                <a16:creationId xmlns:a16="http://schemas.microsoft.com/office/drawing/2014/main" id="{56419BE5-EBA7-DB4F-B5F6-9A11A6FB5969}"/>
              </a:ext>
            </a:extLst>
          </p:cNvPr>
          <p:cNvPicPr>
            <a:picLocks noChangeAspect="1"/>
          </p:cNvPicPr>
          <p:nvPr/>
        </p:nvPicPr>
        <p:blipFill>
          <a:blip r:embed="rId2"/>
          <a:stretch>
            <a:fillRect/>
          </a:stretch>
        </p:blipFill>
        <p:spPr>
          <a:xfrm>
            <a:off x="2314769" y="1725610"/>
            <a:ext cx="6629400" cy="1092200"/>
          </a:xfrm>
          <a:prstGeom prst="rect">
            <a:avLst/>
          </a:prstGeom>
        </p:spPr>
      </p:pic>
    </p:spTree>
    <p:extLst>
      <p:ext uri="{BB962C8B-B14F-4D97-AF65-F5344CB8AC3E}">
        <p14:creationId xmlns:p14="http://schemas.microsoft.com/office/powerpoint/2010/main" val="341553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8"/>
            <a:ext cx="6562861" cy="775662"/>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Building a classifier: MLP</a:t>
            </a:r>
          </a:p>
        </p:txBody>
      </p:sp>
      <p:cxnSp>
        <p:nvCxnSpPr>
          <p:cNvPr id="19" name="Straight Connector 18">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A3BC16F4-FF47-9449-8D0C-9E87EC82EA7B}"/>
              </a:ext>
            </a:extLst>
          </p:cNvPr>
          <p:cNvSpPr txBox="1">
            <a:spLocks/>
          </p:cNvSpPr>
          <p:nvPr/>
        </p:nvSpPr>
        <p:spPr>
          <a:xfrm>
            <a:off x="700087" y="2797816"/>
            <a:ext cx="4725352" cy="26543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a:t>
            </a:r>
            <a:r>
              <a:rPr lang="en-US" b="1" i="1" dirty="0">
                <a:solidFill>
                  <a:srgbClr val="0070C0"/>
                </a:solidFill>
              </a:rPr>
              <a:t> fit() </a:t>
            </a:r>
            <a:r>
              <a:rPr lang="en-US" dirty="0"/>
              <a:t>method returns a </a:t>
            </a:r>
            <a:r>
              <a:rPr lang="en-US" b="1" i="1" dirty="0">
                <a:solidFill>
                  <a:srgbClr val="0070C0"/>
                </a:solidFill>
              </a:rPr>
              <a:t>History</a:t>
            </a:r>
            <a:r>
              <a:rPr lang="en-US" dirty="0"/>
              <a:t> object containing the training parameters (</a:t>
            </a:r>
            <a:r>
              <a:rPr lang="en-US" sz="2100" b="1" i="1" dirty="0" err="1">
                <a:solidFill>
                  <a:srgbClr val="0070C0"/>
                </a:solidFill>
              </a:rPr>
              <a:t>history.params</a:t>
            </a:r>
            <a:r>
              <a:rPr lang="en-US" dirty="0"/>
              <a:t>), the list of epochs it went through (</a:t>
            </a:r>
            <a:r>
              <a:rPr lang="en-US" sz="2100" b="1" i="1" dirty="0" err="1">
                <a:solidFill>
                  <a:srgbClr val="0070C0"/>
                </a:solidFill>
              </a:rPr>
              <a:t>history.epoch</a:t>
            </a:r>
            <a:r>
              <a:rPr lang="en-US" dirty="0"/>
              <a:t>), and most importantly a dictionary (</a:t>
            </a:r>
            <a:r>
              <a:rPr lang="en-US" sz="2100" b="1" i="1" dirty="0" err="1">
                <a:solidFill>
                  <a:srgbClr val="0070C0"/>
                </a:solidFill>
              </a:rPr>
              <a:t>history.history</a:t>
            </a:r>
            <a:r>
              <a:rPr lang="en-US" dirty="0"/>
              <a:t>) containing the loss and extra metrics it measured at the end of each epoch on the training set and on the validation set. </a:t>
            </a:r>
          </a:p>
        </p:txBody>
      </p:sp>
      <p:pic>
        <p:nvPicPr>
          <p:cNvPr id="7" name="Picture 6" descr="Chart, line chart&#10;&#10;Description automatically generated">
            <a:extLst>
              <a:ext uri="{FF2B5EF4-FFF2-40B4-BE49-F238E27FC236}">
                <a16:creationId xmlns:a16="http://schemas.microsoft.com/office/drawing/2014/main" id="{62BAD359-B301-CB4E-8DC0-5CD8DD88D1B9}"/>
              </a:ext>
            </a:extLst>
          </p:cNvPr>
          <p:cNvPicPr>
            <a:picLocks noChangeAspect="1"/>
          </p:cNvPicPr>
          <p:nvPr/>
        </p:nvPicPr>
        <p:blipFill>
          <a:blip r:embed="rId2"/>
          <a:stretch>
            <a:fillRect/>
          </a:stretch>
        </p:blipFill>
        <p:spPr>
          <a:xfrm>
            <a:off x="6523808" y="2186458"/>
            <a:ext cx="4876800" cy="3877057"/>
          </a:xfrm>
          <a:prstGeom prst="rect">
            <a:avLst/>
          </a:prstGeom>
        </p:spPr>
      </p:pic>
      <p:cxnSp>
        <p:nvCxnSpPr>
          <p:cNvPr id="21" name="Straight Connector 20">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01FEC93-A467-E345-AFAE-8A3EB70EA8AE}"/>
              </a:ext>
            </a:extLst>
          </p:cNvPr>
          <p:cNvPicPr>
            <a:picLocks noChangeAspect="1"/>
          </p:cNvPicPr>
          <p:nvPr/>
        </p:nvPicPr>
        <p:blipFill>
          <a:blip r:embed="rId3"/>
          <a:stretch>
            <a:fillRect/>
          </a:stretch>
        </p:blipFill>
        <p:spPr>
          <a:xfrm>
            <a:off x="1467523" y="1568817"/>
            <a:ext cx="9924377" cy="694704"/>
          </a:xfrm>
          <a:prstGeom prst="rect">
            <a:avLst/>
          </a:prstGeom>
        </p:spPr>
      </p:pic>
    </p:spTree>
    <p:extLst>
      <p:ext uri="{BB962C8B-B14F-4D97-AF65-F5344CB8AC3E}">
        <p14:creationId xmlns:p14="http://schemas.microsoft.com/office/powerpoint/2010/main" val="247302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695325" y="870598"/>
            <a:ext cx="7934869" cy="577204"/>
          </a:xfrm>
        </p:spPr>
        <p:txBody>
          <a:bodyPr vert="horz" lIns="91440" tIns="45720" rIns="91440" bIns="45720" rtlCol="0" anchor="t">
            <a:normAutofit fontScale="90000"/>
          </a:bodyPr>
          <a:lstStyle/>
          <a:p>
            <a:r>
              <a:rPr lang="en-US" sz="5400" dirty="0"/>
              <a:t>Building a classifier: MLP</a:t>
            </a:r>
          </a:p>
        </p:txBody>
      </p:sp>
      <p:cxnSp>
        <p:nvCxnSpPr>
          <p:cNvPr id="19" name="Straight Connector 18">
            <a:extLst>
              <a:ext uri="{FF2B5EF4-FFF2-40B4-BE49-F238E27FC236}">
                <a16:creationId xmlns:a16="http://schemas.microsoft.com/office/drawing/2014/main" id="{611CC0C8-C714-4135-84E8-4BC5A83F1A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1AB039C-1C03-424A-AD50-CD06F9BFED40}"/>
              </a:ext>
            </a:extLst>
          </p:cNvPr>
          <p:cNvGrpSpPr/>
          <p:nvPr/>
        </p:nvGrpSpPr>
        <p:grpSpPr>
          <a:xfrm>
            <a:off x="800100" y="2656517"/>
            <a:ext cx="9937841" cy="3519692"/>
            <a:chOff x="1428206" y="1674053"/>
            <a:chExt cx="9204960" cy="4350720"/>
          </a:xfrm>
        </p:grpSpPr>
        <p:pic>
          <p:nvPicPr>
            <p:cNvPr id="5" name="Picture 4">
              <a:extLst>
                <a:ext uri="{FF2B5EF4-FFF2-40B4-BE49-F238E27FC236}">
                  <a16:creationId xmlns:a16="http://schemas.microsoft.com/office/drawing/2014/main" id="{901FEC93-A467-E345-AFAE-8A3EB70EA8AE}"/>
                </a:ext>
              </a:extLst>
            </p:cNvPr>
            <p:cNvPicPr>
              <a:picLocks noChangeAspect="1"/>
            </p:cNvPicPr>
            <p:nvPr/>
          </p:nvPicPr>
          <p:blipFill>
            <a:blip r:embed="rId2"/>
            <a:stretch>
              <a:fillRect/>
            </a:stretch>
          </p:blipFill>
          <p:spPr>
            <a:xfrm>
              <a:off x="1428206" y="1674053"/>
              <a:ext cx="9204960" cy="644347"/>
            </a:xfrm>
            <a:prstGeom prst="rect">
              <a:avLst/>
            </a:prstGeom>
          </p:spPr>
        </p:pic>
        <p:pic>
          <p:nvPicPr>
            <p:cNvPr id="8" name="Picture 7" descr="Table&#10;&#10;Description automatically generated">
              <a:extLst>
                <a:ext uri="{FF2B5EF4-FFF2-40B4-BE49-F238E27FC236}">
                  <a16:creationId xmlns:a16="http://schemas.microsoft.com/office/drawing/2014/main" id="{7194BF7F-2045-5748-A66F-4E783AA88D74}"/>
                </a:ext>
              </a:extLst>
            </p:cNvPr>
            <p:cNvPicPr>
              <a:picLocks noChangeAspect="1"/>
            </p:cNvPicPr>
            <p:nvPr/>
          </p:nvPicPr>
          <p:blipFill>
            <a:blip r:embed="rId3"/>
            <a:stretch>
              <a:fillRect/>
            </a:stretch>
          </p:blipFill>
          <p:spPr>
            <a:xfrm>
              <a:off x="1828799" y="2299570"/>
              <a:ext cx="8142515" cy="3725203"/>
            </a:xfrm>
            <a:prstGeom prst="rect">
              <a:avLst/>
            </a:prstGeom>
          </p:spPr>
        </p:pic>
      </p:grpSp>
      <p:cxnSp>
        <p:nvCxnSpPr>
          <p:cNvPr id="21" name="Straight Connector 20">
            <a:extLst>
              <a:ext uri="{FF2B5EF4-FFF2-40B4-BE49-F238E27FC236}">
                <a16:creationId xmlns:a16="http://schemas.microsoft.com/office/drawing/2014/main" id="{A0AFDA3D-3C0B-4E18-B444-F11410C3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64A1583-4DB7-C04F-99EB-517F5CC12C3B}"/>
                  </a:ext>
                </a:extLst>
              </p14:cNvPr>
              <p14:cNvContentPartPr/>
              <p14:nvPr/>
            </p14:nvContentPartPr>
            <p14:xfrm>
              <a:off x="6962571" y="5996811"/>
              <a:ext cx="1049040" cy="17640"/>
            </p14:xfrm>
          </p:contentPart>
        </mc:Choice>
        <mc:Fallback xmlns="">
          <p:pic>
            <p:nvPicPr>
              <p:cNvPr id="10" name="Ink 9">
                <a:extLst>
                  <a:ext uri="{FF2B5EF4-FFF2-40B4-BE49-F238E27FC236}">
                    <a16:creationId xmlns:a16="http://schemas.microsoft.com/office/drawing/2014/main" id="{F64A1583-4DB7-C04F-99EB-517F5CC12C3B}"/>
                  </a:ext>
                </a:extLst>
              </p:cNvPr>
              <p:cNvPicPr/>
              <p:nvPr/>
            </p:nvPicPr>
            <p:blipFill>
              <a:blip r:embed="rId5"/>
              <a:stretch>
                <a:fillRect/>
              </a:stretch>
            </p:blipFill>
            <p:spPr>
              <a:xfrm>
                <a:off x="6908931" y="5888811"/>
                <a:ext cx="11566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98802585-F60B-0C49-B616-8696B7CBF871}"/>
                  </a:ext>
                </a:extLst>
              </p14:cNvPr>
              <p14:cNvContentPartPr/>
              <p14:nvPr/>
            </p14:nvContentPartPr>
            <p14:xfrm>
              <a:off x="9503811" y="5980971"/>
              <a:ext cx="366120" cy="9000"/>
            </p14:xfrm>
          </p:contentPart>
        </mc:Choice>
        <mc:Fallback xmlns="">
          <p:pic>
            <p:nvPicPr>
              <p:cNvPr id="11" name="Ink 10">
                <a:extLst>
                  <a:ext uri="{FF2B5EF4-FFF2-40B4-BE49-F238E27FC236}">
                    <a16:creationId xmlns:a16="http://schemas.microsoft.com/office/drawing/2014/main" id="{98802585-F60B-0C49-B616-8696B7CBF871}"/>
                  </a:ext>
                </a:extLst>
              </p:cNvPr>
              <p:cNvPicPr/>
              <p:nvPr/>
            </p:nvPicPr>
            <p:blipFill>
              <a:blip r:embed="rId7"/>
              <a:stretch>
                <a:fillRect/>
              </a:stretch>
            </p:blipFill>
            <p:spPr>
              <a:xfrm>
                <a:off x="9450171" y="5873331"/>
                <a:ext cx="4737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D96BA3AF-A360-3D4A-82A8-EA4892DF75D7}"/>
                  </a:ext>
                </a:extLst>
              </p14:cNvPr>
              <p14:cNvContentPartPr/>
              <p14:nvPr/>
            </p14:nvContentPartPr>
            <p14:xfrm>
              <a:off x="2005011" y="6151251"/>
              <a:ext cx="1006560" cy="32040"/>
            </p14:xfrm>
          </p:contentPart>
        </mc:Choice>
        <mc:Fallback xmlns="">
          <p:pic>
            <p:nvPicPr>
              <p:cNvPr id="14" name="Ink 13">
                <a:extLst>
                  <a:ext uri="{FF2B5EF4-FFF2-40B4-BE49-F238E27FC236}">
                    <a16:creationId xmlns:a16="http://schemas.microsoft.com/office/drawing/2014/main" id="{D96BA3AF-A360-3D4A-82A8-EA4892DF75D7}"/>
                  </a:ext>
                </a:extLst>
              </p:cNvPr>
              <p:cNvPicPr/>
              <p:nvPr/>
            </p:nvPicPr>
            <p:blipFill>
              <a:blip r:embed="rId9"/>
              <a:stretch>
                <a:fillRect/>
              </a:stretch>
            </p:blipFill>
            <p:spPr>
              <a:xfrm>
                <a:off x="1951011" y="6043611"/>
                <a:ext cx="1114200" cy="247680"/>
              </a:xfrm>
              <a:prstGeom prst="rect">
                <a:avLst/>
              </a:prstGeom>
            </p:spPr>
          </p:pic>
        </mc:Fallback>
      </mc:AlternateContent>
      <p:sp>
        <p:nvSpPr>
          <p:cNvPr id="16" name="Content Placeholder 2">
            <a:extLst>
              <a:ext uri="{FF2B5EF4-FFF2-40B4-BE49-F238E27FC236}">
                <a16:creationId xmlns:a16="http://schemas.microsoft.com/office/drawing/2014/main" id="{FCD87B97-494E-494C-BF3A-51E96F5032FE}"/>
              </a:ext>
            </a:extLst>
          </p:cNvPr>
          <p:cNvSpPr txBox="1">
            <a:spLocks/>
          </p:cNvSpPr>
          <p:nvPr/>
        </p:nvSpPr>
        <p:spPr>
          <a:xfrm>
            <a:off x="1140213" y="1793635"/>
            <a:ext cx="9446236" cy="109503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Validation set is used to mitigate the overfitting. In the 30</a:t>
            </a:r>
            <a:r>
              <a:rPr lang="en-US" baseline="30000" dirty="0"/>
              <a:t>th</a:t>
            </a:r>
            <a:r>
              <a:rPr lang="en-US" dirty="0"/>
              <a:t> epoch the validation accuracy steadily increasing, but somewhere between 30</a:t>
            </a:r>
            <a:r>
              <a:rPr lang="en-US" baseline="30000" dirty="0"/>
              <a:t>th</a:t>
            </a:r>
            <a:r>
              <a:rPr lang="en-US" dirty="0"/>
              <a:t> to 40</a:t>
            </a:r>
            <a:r>
              <a:rPr lang="en-US" baseline="30000" dirty="0"/>
              <a:t>th</a:t>
            </a:r>
            <a:r>
              <a:rPr lang="en-US" dirty="0"/>
              <a:t> epochs, training accuracy stops beating validation accuracy. So, this the point to stop for the best weights and biases.</a:t>
            </a:r>
          </a:p>
        </p:txBody>
      </p:sp>
    </p:spTree>
    <p:extLst>
      <p:ext uri="{BB962C8B-B14F-4D97-AF65-F5344CB8AC3E}">
        <p14:creationId xmlns:p14="http://schemas.microsoft.com/office/powerpoint/2010/main" val="316965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8"/>
            <a:ext cx="6562861" cy="775662"/>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Building a classifier: MLP</a:t>
            </a:r>
          </a:p>
        </p:txBody>
      </p:sp>
      <p:sp>
        <p:nvSpPr>
          <p:cNvPr id="12" name="Content Placeholder 2">
            <a:extLst>
              <a:ext uri="{FF2B5EF4-FFF2-40B4-BE49-F238E27FC236}">
                <a16:creationId xmlns:a16="http://schemas.microsoft.com/office/drawing/2014/main" id="{A3BC16F4-FF47-9449-8D0C-9E87EC82EA7B}"/>
              </a:ext>
            </a:extLst>
          </p:cNvPr>
          <p:cNvSpPr txBox="1">
            <a:spLocks/>
          </p:cNvSpPr>
          <p:nvPr/>
        </p:nvSpPr>
        <p:spPr>
          <a:xfrm>
            <a:off x="700087" y="3150469"/>
            <a:ext cx="10448559" cy="1168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Once you are satisfied with your model’s validation accuracy, you should evaluate it on the test set to estimate the generalization error before you deploy the model to production. You can easily do this using the </a:t>
            </a:r>
            <a:r>
              <a:rPr lang="en-US" b="1" i="1" dirty="0">
                <a:solidFill>
                  <a:srgbClr val="0070C0"/>
                </a:solidFill>
              </a:rPr>
              <a:t>evaluate() </a:t>
            </a:r>
            <a:r>
              <a:rPr lang="en-US" dirty="0"/>
              <a:t>method</a:t>
            </a:r>
          </a:p>
          <a:p>
            <a:endParaRPr lang="en-US" dirty="0"/>
          </a:p>
        </p:txBody>
      </p:sp>
      <p:pic>
        <p:nvPicPr>
          <p:cNvPr id="4" name="Picture 3">
            <a:extLst>
              <a:ext uri="{FF2B5EF4-FFF2-40B4-BE49-F238E27FC236}">
                <a16:creationId xmlns:a16="http://schemas.microsoft.com/office/drawing/2014/main" id="{3AFF3516-2698-6440-9F6B-3EEE48154C08}"/>
              </a:ext>
            </a:extLst>
          </p:cNvPr>
          <p:cNvPicPr>
            <a:picLocks noChangeAspect="1"/>
          </p:cNvPicPr>
          <p:nvPr/>
        </p:nvPicPr>
        <p:blipFill>
          <a:blip r:embed="rId2"/>
          <a:stretch>
            <a:fillRect/>
          </a:stretch>
        </p:blipFill>
        <p:spPr>
          <a:xfrm>
            <a:off x="700087" y="1842477"/>
            <a:ext cx="10448558" cy="1168400"/>
          </a:xfrm>
          <a:prstGeom prst="rect">
            <a:avLst/>
          </a:prstGeom>
        </p:spPr>
      </p:pic>
    </p:spTree>
    <p:extLst>
      <p:ext uri="{BB962C8B-B14F-4D97-AF65-F5344CB8AC3E}">
        <p14:creationId xmlns:p14="http://schemas.microsoft.com/office/powerpoint/2010/main" val="421522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8"/>
            <a:ext cx="6562861" cy="775662"/>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Building a classifier: MLP</a:t>
            </a:r>
          </a:p>
        </p:txBody>
      </p:sp>
      <p:sp>
        <p:nvSpPr>
          <p:cNvPr id="12" name="Content Placeholder 2">
            <a:extLst>
              <a:ext uri="{FF2B5EF4-FFF2-40B4-BE49-F238E27FC236}">
                <a16:creationId xmlns:a16="http://schemas.microsoft.com/office/drawing/2014/main" id="{A3BC16F4-FF47-9449-8D0C-9E87EC82EA7B}"/>
              </a:ext>
            </a:extLst>
          </p:cNvPr>
          <p:cNvSpPr txBox="1">
            <a:spLocks/>
          </p:cNvSpPr>
          <p:nvPr/>
        </p:nvSpPr>
        <p:spPr>
          <a:xfrm>
            <a:off x="7455877" y="2036762"/>
            <a:ext cx="3692769" cy="39116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predict() method, you can make predictions. The outcome is a probability for each class.</a:t>
            </a:r>
          </a:p>
          <a:p>
            <a:r>
              <a:rPr lang="en-US" dirty="0"/>
              <a:t>Then, class probabilities can be translated to class labels.</a:t>
            </a:r>
          </a:p>
          <a:p>
            <a:r>
              <a:rPr lang="en-US" dirty="0"/>
              <a:t>Now, we can build, train, and evaluate an MLP by using the Sequential API. </a:t>
            </a:r>
          </a:p>
          <a:p>
            <a:endParaRPr lang="en-US" dirty="0"/>
          </a:p>
          <a:p>
            <a:endParaRPr lang="en-US" dirty="0"/>
          </a:p>
        </p:txBody>
      </p:sp>
      <p:pic>
        <p:nvPicPr>
          <p:cNvPr id="8" name="Picture 7" descr="Text&#10;&#10;Description automatically generated">
            <a:extLst>
              <a:ext uri="{FF2B5EF4-FFF2-40B4-BE49-F238E27FC236}">
                <a16:creationId xmlns:a16="http://schemas.microsoft.com/office/drawing/2014/main" id="{8F75EDA0-927A-364B-9B48-9339255CDAB7}"/>
              </a:ext>
            </a:extLst>
          </p:cNvPr>
          <p:cNvPicPr>
            <a:picLocks noChangeAspect="1"/>
          </p:cNvPicPr>
          <p:nvPr/>
        </p:nvPicPr>
        <p:blipFill>
          <a:blip r:embed="rId2"/>
          <a:stretch>
            <a:fillRect/>
          </a:stretch>
        </p:blipFill>
        <p:spPr>
          <a:xfrm>
            <a:off x="785948" y="2036762"/>
            <a:ext cx="6477000" cy="3911600"/>
          </a:xfrm>
          <a:prstGeom prst="rect">
            <a:avLst/>
          </a:prstGeom>
        </p:spPr>
      </p:pic>
    </p:spTree>
    <p:extLst>
      <p:ext uri="{BB962C8B-B14F-4D97-AF65-F5344CB8AC3E}">
        <p14:creationId xmlns:p14="http://schemas.microsoft.com/office/powerpoint/2010/main" val="180724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5D48-4B88-534B-BC07-0788BD8CA7D7}"/>
              </a:ext>
            </a:extLst>
          </p:cNvPr>
          <p:cNvSpPr>
            <a:spLocks noGrp="1"/>
          </p:cNvSpPr>
          <p:nvPr>
            <p:ph type="title"/>
          </p:nvPr>
        </p:nvSpPr>
        <p:spPr/>
        <p:txBody>
          <a:bodyPr/>
          <a:lstStyle/>
          <a:p>
            <a:r>
              <a:rPr lang="en-TR" dirty="0"/>
              <a:t>information</a:t>
            </a:r>
          </a:p>
        </p:txBody>
      </p:sp>
      <p:sp>
        <p:nvSpPr>
          <p:cNvPr id="3" name="Content Placeholder 2">
            <a:extLst>
              <a:ext uri="{FF2B5EF4-FFF2-40B4-BE49-F238E27FC236}">
                <a16:creationId xmlns:a16="http://schemas.microsoft.com/office/drawing/2014/main" id="{4B538773-2E87-8143-AE83-EA742F735C2B}"/>
              </a:ext>
            </a:extLst>
          </p:cNvPr>
          <p:cNvSpPr>
            <a:spLocks noGrp="1"/>
          </p:cNvSpPr>
          <p:nvPr>
            <p:ph idx="1"/>
          </p:nvPr>
        </p:nvSpPr>
        <p:spPr/>
        <p:txBody>
          <a:bodyPr>
            <a:normAutofit fontScale="92500" lnSpcReduction="10000"/>
          </a:bodyPr>
          <a:lstStyle/>
          <a:p>
            <a:r>
              <a:rPr lang="en-TR" dirty="0"/>
              <a:t>Exams; 55% (Mid 25%  + Final 30%), Homeworks; 15%, Project; 30%</a:t>
            </a:r>
          </a:p>
          <a:p>
            <a:pPr marL="0" indent="0">
              <a:buNone/>
            </a:pPr>
            <a:r>
              <a:rPr lang="en-TR" dirty="0"/>
              <a:t> 	In homeworks, you will be expected to examine SCI/E papers (published in last 3 years).</a:t>
            </a:r>
          </a:p>
          <a:p>
            <a:pPr marL="0" indent="0">
              <a:buNone/>
            </a:pPr>
            <a:r>
              <a:rPr lang="en-TR" dirty="0"/>
              <a:t> 	In Final Project, you will implement an AI/ML-based cyber solution.  </a:t>
            </a:r>
          </a:p>
          <a:p>
            <a:r>
              <a:rPr lang="en-TR" dirty="0"/>
              <a:t>Textbook:</a:t>
            </a:r>
          </a:p>
          <a:p>
            <a:pPr marL="0" indent="0">
              <a:buNone/>
            </a:pPr>
            <a:r>
              <a:rPr lang="en-TR" dirty="0"/>
              <a:t>	-  </a:t>
            </a:r>
            <a:r>
              <a:rPr lang="en-US" dirty="0">
                <a:hlinkClick r:id="rId2"/>
              </a:rPr>
              <a:t>Getting Started with Deep Learning: Programming and Methodologies using Python</a:t>
            </a:r>
            <a:endParaRPr lang="en-US" dirty="0"/>
          </a:p>
          <a:p>
            <a:pPr marL="0" indent="0">
              <a:buNone/>
            </a:pPr>
            <a:r>
              <a:rPr lang="en-US" dirty="0"/>
              <a:t>	-  </a:t>
            </a:r>
            <a:r>
              <a:rPr lang="en-US" dirty="0">
                <a:hlinkClick r:id="rId3"/>
              </a:rPr>
              <a:t>Hands-On Machine Learning with Scikit-Learn, Keras, and TensorFlow, 2nd Edition</a:t>
            </a:r>
            <a:endParaRPr lang="en-TR" dirty="0"/>
          </a:p>
          <a:p>
            <a:r>
              <a:rPr lang="en-TR" dirty="0"/>
              <a:t>Code: GitHub</a:t>
            </a:r>
          </a:p>
          <a:p>
            <a:r>
              <a:rPr lang="en-TR" dirty="0"/>
              <a:t>Videos: YouTube	</a:t>
            </a:r>
          </a:p>
        </p:txBody>
      </p:sp>
    </p:spTree>
    <p:extLst>
      <p:ext uri="{BB962C8B-B14F-4D97-AF65-F5344CB8AC3E}">
        <p14:creationId xmlns:p14="http://schemas.microsoft.com/office/powerpoint/2010/main" val="29202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p:txBody>
          <a:bodyPr/>
          <a:lstStyle/>
          <a:p>
            <a:r>
              <a:rPr lang="en-TR" dirty="0"/>
              <a:t>UNIT 5: ANN, Deep learning</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p:txBody>
          <a:bodyPr/>
          <a:lstStyle/>
          <a:p>
            <a:r>
              <a:rPr lang="en-TR" dirty="0"/>
              <a:t>Learning Outcomes;</a:t>
            </a:r>
          </a:p>
          <a:p>
            <a:pPr marL="0" indent="0">
              <a:buNone/>
            </a:pPr>
            <a:r>
              <a:rPr lang="en-TR" dirty="0"/>
              <a:t>	</a:t>
            </a:r>
            <a:r>
              <a:rPr lang="en-US" dirty="0"/>
              <a:t>-	have a better understanding of ANNs,</a:t>
            </a:r>
          </a:p>
          <a:p>
            <a:pPr marL="0" indent="0">
              <a:buNone/>
            </a:pPr>
            <a:r>
              <a:rPr lang="en-US" dirty="0"/>
              <a:t>	-	have a better understanding of Deep Learning,</a:t>
            </a:r>
          </a:p>
          <a:p>
            <a:pPr marL="0" indent="0">
              <a:buNone/>
            </a:pPr>
            <a:r>
              <a:rPr lang="en-US" dirty="0"/>
              <a:t>	</a:t>
            </a:r>
            <a:endParaRPr lang="en-TR" dirty="0"/>
          </a:p>
          <a:p>
            <a:pPr marL="0" indent="0">
              <a:buNone/>
            </a:pPr>
            <a:endParaRPr lang="en-TR" dirty="0"/>
          </a:p>
        </p:txBody>
      </p:sp>
    </p:spTree>
    <p:extLst>
      <p:ext uri="{BB962C8B-B14F-4D97-AF65-F5344CB8AC3E}">
        <p14:creationId xmlns:p14="http://schemas.microsoft.com/office/powerpoint/2010/main" val="27711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8"/>
            <a:ext cx="9262619" cy="897898"/>
          </a:xfrm>
        </p:spPr>
        <p:txBody>
          <a:bodyPr>
            <a:normAutofit/>
          </a:bodyPr>
          <a:lstStyle/>
          <a:p>
            <a:r>
              <a:rPr lang="en-US"/>
              <a:t>Artificial neural networks</a:t>
            </a:r>
            <a:endParaRPr lang="en-TR" dirty="0"/>
          </a:p>
        </p:txBody>
      </p:sp>
      <p:cxnSp>
        <p:nvCxnSpPr>
          <p:cNvPr id="15" name="Straight Connector 14">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CE9C34-908A-DC4C-B6B8-7FCB9F25005B}"/>
              </a:ext>
            </a:extLst>
          </p:cNvPr>
          <p:cNvSpPr>
            <a:spLocks noGrp="1"/>
          </p:cNvSpPr>
          <p:nvPr>
            <p:ph idx="1"/>
          </p:nvPr>
        </p:nvSpPr>
        <p:spPr>
          <a:xfrm>
            <a:off x="700088" y="2276474"/>
            <a:ext cx="6804626" cy="3553109"/>
          </a:xfrm>
        </p:spPr>
        <p:txBody>
          <a:bodyPr>
            <a:normAutofit fontScale="92500" lnSpcReduction="20000"/>
          </a:bodyPr>
          <a:lstStyle/>
          <a:p>
            <a:r>
              <a:rPr lang="en-US" sz="1800" dirty="0"/>
              <a:t>The brain’s architecture is the key idea that sparked Artificial Neural Networks (ANNs). And ANNs are at the very core of Deep Learning. </a:t>
            </a:r>
          </a:p>
          <a:p>
            <a:r>
              <a:rPr lang="en-US" sz="1800" dirty="0"/>
              <a:t>ANNs are versatile, powerful, and scalable, making them ideal to tackle large and highly complex Machine Learning tasks, such as;</a:t>
            </a:r>
          </a:p>
          <a:p>
            <a:pPr marL="0" indent="0">
              <a:buNone/>
            </a:pPr>
            <a:r>
              <a:rPr lang="en-US" sz="1800" dirty="0"/>
              <a:t>	- Classifying billions of images (e.g., Google Images), 	</a:t>
            </a:r>
          </a:p>
          <a:p>
            <a:pPr marL="0" indent="0">
              <a:buNone/>
            </a:pPr>
            <a:r>
              <a:rPr lang="en-US" sz="1800" dirty="0"/>
              <a:t>	- Speech recognition services (e.g., Apple’s Siri),</a:t>
            </a:r>
          </a:p>
          <a:p>
            <a:pPr marL="0" indent="0">
              <a:buNone/>
            </a:pPr>
            <a:r>
              <a:rPr lang="en-US" sz="1800" dirty="0"/>
              <a:t>	- Recommending services (video recommending, e.g., YouTube)</a:t>
            </a:r>
          </a:p>
          <a:p>
            <a:pPr marL="0" indent="0">
              <a:buNone/>
            </a:pPr>
            <a:r>
              <a:rPr lang="en-US" sz="1800" dirty="0"/>
              <a:t> 	- Playing games (Go Games, DeepMind’s Alpha‐Zero), etc.</a:t>
            </a:r>
          </a:p>
          <a:p>
            <a:pPr>
              <a:lnSpc>
                <a:spcPct val="110000"/>
              </a:lnSpc>
            </a:pPr>
            <a:endParaRPr lang="en-TR" sz="1700" dirty="0"/>
          </a:p>
        </p:txBody>
      </p:sp>
      <p:cxnSp>
        <p:nvCxnSpPr>
          <p:cNvPr id="17" name="Straight Connector 16">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C0D6446-5038-734E-8127-DE5CA348874A}"/>
              </a:ext>
            </a:extLst>
          </p:cNvPr>
          <p:cNvPicPr>
            <a:picLocks noChangeAspect="1"/>
          </p:cNvPicPr>
          <p:nvPr/>
        </p:nvPicPr>
        <p:blipFill>
          <a:blip r:embed="rId2"/>
          <a:stretch>
            <a:fillRect/>
          </a:stretch>
        </p:blipFill>
        <p:spPr>
          <a:xfrm>
            <a:off x="7648353" y="2276474"/>
            <a:ext cx="3549650" cy="2654926"/>
          </a:xfrm>
          <a:prstGeom prst="rect">
            <a:avLst/>
          </a:prstGeom>
        </p:spPr>
      </p:pic>
    </p:spTree>
    <p:extLst>
      <p:ext uri="{BB962C8B-B14F-4D97-AF65-F5344CB8AC3E}">
        <p14:creationId xmlns:p14="http://schemas.microsoft.com/office/powerpoint/2010/main" val="269204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8"/>
            <a:ext cx="9262619" cy="897898"/>
          </a:xfrm>
        </p:spPr>
        <p:txBody>
          <a:bodyPr>
            <a:normAutofit/>
          </a:bodyPr>
          <a:lstStyle/>
          <a:p>
            <a:r>
              <a:rPr lang="en-US"/>
              <a:t>Artificial neural networks</a:t>
            </a:r>
            <a:endParaRPr lang="en-TR" dirty="0"/>
          </a:p>
        </p:txBody>
      </p:sp>
      <p:sp>
        <p:nvSpPr>
          <p:cNvPr id="3" name="Content Placeholder 2">
            <a:extLst>
              <a:ext uri="{FF2B5EF4-FFF2-40B4-BE49-F238E27FC236}">
                <a16:creationId xmlns:a16="http://schemas.microsoft.com/office/drawing/2014/main" id="{39CE9C34-908A-DC4C-B6B8-7FCB9F25005B}"/>
              </a:ext>
            </a:extLst>
          </p:cNvPr>
          <p:cNvSpPr>
            <a:spLocks noGrp="1"/>
          </p:cNvSpPr>
          <p:nvPr>
            <p:ph idx="1"/>
          </p:nvPr>
        </p:nvSpPr>
        <p:spPr>
          <a:xfrm>
            <a:off x="700087" y="1807536"/>
            <a:ext cx="6804626" cy="4231757"/>
          </a:xfrm>
        </p:spPr>
        <p:txBody>
          <a:bodyPr>
            <a:normAutofit fontScale="85000" lnSpcReduction="20000"/>
          </a:bodyPr>
          <a:lstStyle/>
          <a:p>
            <a:pPr algn="just"/>
            <a:r>
              <a:rPr lang="sr-Latn-CS" dirty="0"/>
              <a:t>ANNs are based on a single perceptron unit. Perceptrons use the Treshold Logic Unit</a:t>
            </a:r>
            <a:r>
              <a:rPr lang="en-US" dirty="0"/>
              <a:t>. The TLU computes a weighted sum of its inputs;</a:t>
            </a:r>
            <a:r>
              <a:rPr lang="sr-Latn-CS" dirty="0"/>
              <a:t> </a:t>
            </a:r>
          </a:p>
          <a:p>
            <a:pPr marL="0" indent="0" algn="just">
              <a:buNone/>
            </a:pPr>
            <a:r>
              <a:rPr lang="sr-Latn-CS" b="1" i="1" dirty="0">
                <a:solidFill>
                  <a:srgbClr val="0070C0"/>
                </a:solidFill>
              </a:rPr>
              <a:t>	</a:t>
            </a:r>
            <a:r>
              <a:rPr lang="en-US" b="1" i="1" dirty="0">
                <a:solidFill>
                  <a:srgbClr val="0070C0"/>
                </a:solidFill>
              </a:rPr>
              <a:t>(z = w1 x1 + w2 x2 + ⋯ + </a:t>
            </a:r>
            <a:r>
              <a:rPr lang="en-US" b="1" i="1" dirty="0" err="1">
                <a:solidFill>
                  <a:srgbClr val="0070C0"/>
                </a:solidFill>
              </a:rPr>
              <a:t>wn</a:t>
            </a:r>
            <a:r>
              <a:rPr lang="en-US" b="1" i="1" dirty="0">
                <a:solidFill>
                  <a:srgbClr val="0070C0"/>
                </a:solidFill>
              </a:rPr>
              <a:t> </a:t>
            </a:r>
            <a:r>
              <a:rPr lang="en-US" b="1" i="1" dirty="0" err="1">
                <a:solidFill>
                  <a:srgbClr val="0070C0"/>
                </a:solidFill>
              </a:rPr>
              <a:t>xn</a:t>
            </a:r>
            <a:r>
              <a:rPr lang="en-US" b="1" i="1" dirty="0">
                <a:solidFill>
                  <a:srgbClr val="0070C0"/>
                </a:solidFill>
              </a:rPr>
              <a:t> = </a:t>
            </a:r>
            <a:r>
              <a:rPr lang="en-US" b="1" i="1" dirty="0" err="1">
                <a:solidFill>
                  <a:srgbClr val="0070C0"/>
                </a:solidFill>
              </a:rPr>
              <a:t>xT</a:t>
            </a:r>
            <a:r>
              <a:rPr lang="en-US" b="1" i="1" dirty="0">
                <a:solidFill>
                  <a:srgbClr val="0070C0"/>
                </a:solidFill>
              </a:rPr>
              <a:t> w)</a:t>
            </a:r>
            <a:r>
              <a:rPr lang="en-US" dirty="0"/>
              <a:t>, </a:t>
            </a:r>
          </a:p>
          <a:p>
            <a:pPr marL="0" indent="0" algn="just">
              <a:buNone/>
            </a:pPr>
            <a:r>
              <a:rPr lang="en-US" dirty="0"/>
              <a:t>then applies a step function to that sum and outputs the result. If it is a linear unit, it produces either “0” or “1”.</a:t>
            </a:r>
            <a:r>
              <a:rPr lang="sr-Latn-CS" dirty="0"/>
              <a:t> </a:t>
            </a:r>
          </a:p>
          <a:p>
            <a:pPr algn="just"/>
            <a:r>
              <a:rPr lang="sr-Latn-CS" dirty="0"/>
              <a:t>For a very long time, it was believed that perceptron-based networks can only solve </a:t>
            </a:r>
            <a:r>
              <a:rPr lang="sr-Latn-CS" b="1" i="1" dirty="0">
                <a:solidFill>
                  <a:srgbClr val="0070C0"/>
                </a:solidFill>
              </a:rPr>
              <a:t>linear problems</a:t>
            </a:r>
            <a:r>
              <a:rPr lang="sr-Latn-CS" dirty="0"/>
              <a:t> just like a logistic regression classifier or linear support vector machines. </a:t>
            </a:r>
          </a:p>
          <a:p>
            <a:pPr algn="just"/>
            <a:r>
              <a:rPr lang="sr-Latn-CS" dirty="0"/>
              <a:t>But, in 1987, it was corrected that with the help multi-layer perceptrons and activation functions such as </a:t>
            </a:r>
            <a:r>
              <a:rPr lang="sr-Latn-CS" b="1" i="1" dirty="0">
                <a:solidFill>
                  <a:srgbClr val="0070C0"/>
                </a:solidFill>
              </a:rPr>
              <a:t>sigmoid, exponential linear unit, etc</a:t>
            </a:r>
            <a:r>
              <a:rPr lang="sr-Latn-CS" dirty="0"/>
              <a:t>. artificial neural networks can be used for non-linear problems. </a:t>
            </a:r>
          </a:p>
          <a:p>
            <a:pPr marL="0" indent="0">
              <a:buNone/>
            </a:pPr>
            <a:endParaRPr lang="en-US" dirty="0"/>
          </a:p>
          <a:p>
            <a:pPr marL="0" indent="0">
              <a:buNone/>
            </a:pPr>
            <a:endParaRPr lang="sr-Latn-CS" dirty="0"/>
          </a:p>
        </p:txBody>
      </p:sp>
      <p:pic>
        <p:nvPicPr>
          <p:cNvPr id="9" name="Picture 8">
            <a:extLst>
              <a:ext uri="{FF2B5EF4-FFF2-40B4-BE49-F238E27FC236}">
                <a16:creationId xmlns:a16="http://schemas.microsoft.com/office/drawing/2014/main" id="{0C0D6446-5038-734E-8127-DE5CA348874A}"/>
              </a:ext>
            </a:extLst>
          </p:cNvPr>
          <p:cNvPicPr>
            <a:picLocks noChangeAspect="1"/>
          </p:cNvPicPr>
          <p:nvPr/>
        </p:nvPicPr>
        <p:blipFill>
          <a:blip r:embed="rId2"/>
          <a:stretch>
            <a:fillRect/>
          </a:stretch>
        </p:blipFill>
        <p:spPr>
          <a:xfrm>
            <a:off x="8129089" y="1133842"/>
            <a:ext cx="2851445" cy="1997810"/>
          </a:xfrm>
          <a:prstGeom prst="rect">
            <a:avLst/>
          </a:prstGeom>
        </p:spPr>
      </p:pic>
      <p:pic>
        <p:nvPicPr>
          <p:cNvPr id="5" name="Picture 4" descr="A picture containing calendar&#10;&#10;Description automatically generated">
            <a:extLst>
              <a:ext uri="{FF2B5EF4-FFF2-40B4-BE49-F238E27FC236}">
                <a16:creationId xmlns:a16="http://schemas.microsoft.com/office/drawing/2014/main" id="{5DB1388E-470C-0F4A-BE0C-FF8CBB47CBE4}"/>
              </a:ext>
            </a:extLst>
          </p:cNvPr>
          <p:cNvPicPr>
            <a:picLocks noChangeAspect="1"/>
          </p:cNvPicPr>
          <p:nvPr/>
        </p:nvPicPr>
        <p:blipFill>
          <a:blip r:embed="rId3"/>
          <a:stretch>
            <a:fillRect/>
          </a:stretch>
        </p:blipFill>
        <p:spPr>
          <a:xfrm>
            <a:off x="8129089" y="3131652"/>
            <a:ext cx="3079546" cy="1158223"/>
          </a:xfrm>
          <a:prstGeom prst="rect">
            <a:avLst/>
          </a:prstGeom>
        </p:spPr>
      </p:pic>
      <p:pic>
        <p:nvPicPr>
          <p:cNvPr id="6" name="Picture 5">
            <a:extLst>
              <a:ext uri="{FF2B5EF4-FFF2-40B4-BE49-F238E27FC236}">
                <a16:creationId xmlns:a16="http://schemas.microsoft.com/office/drawing/2014/main" id="{FD1C15AA-29B5-3843-8DD8-AADAD57B8B0E}"/>
              </a:ext>
            </a:extLst>
          </p:cNvPr>
          <p:cNvPicPr>
            <a:picLocks noChangeAspect="1"/>
          </p:cNvPicPr>
          <p:nvPr/>
        </p:nvPicPr>
        <p:blipFill>
          <a:blip r:embed="rId4"/>
          <a:stretch>
            <a:fillRect/>
          </a:stretch>
        </p:blipFill>
        <p:spPr>
          <a:xfrm>
            <a:off x="7504713" y="4239114"/>
            <a:ext cx="4116673" cy="1703379"/>
          </a:xfrm>
          <a:prstGeom prst="rect">
            <a:avLst/>
          </a:prstGeom>
        </p:spPr>
      </p:pic>
    </p:spTree>
    <p:extLst>
      <p:ext uri="{BB962C8B-B14F-4D97-AF65-F5344CB8AC3E}">
        <p14:creationId xmlns:p14="http://schemas.microsoft.com/office/powerpoint/2010/main" val="284186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7" y="909638"/>
            <a:ext cx="9262619" cy="897898"/>
          </a:xfrm>
        </p:spPr>
        <p:txBody>
          <a:bodyPr>
            <a:normAutofit/>
          </a:bodyPr>
          <a:lstStyle/>
          <a:p>
            <a:r>
              <a:rPr lang="en-US" dirty="0"/>
              <a:t>Artificial neural networks</a:t>
            </a:r>
            <a:endParaRPr lang="en-TR" dirty="0"/>
          </a:p>
        </p:txBody>
      </p:sp>
      <p:sp>
        <p:nvSpPr>
          <p:cNvPr id="3" name="Content Placeholder 2">
            <a:extLst>
              <a:ext uri="{FF2B5EF4-FFF2-40B4-BE49-F238E27FC236}">
                <a16:creationId xmlns:a16="http://schemas.microsoft.com/office/drawing/2014/main" id="{39CE9C34-908A-DC4C-B6B8-7FCB9F25005B}"/>
              </a:ext>
            </a:extLst>
          </p:cNvPr>
          <p:cNvSpPr>
            <a:spLocks noGrp="1"/>
          </p:cNvSpPr>
          <p:nvPr>
            <p:ph idx="1"/>
          </p:nvPr>
        </p:nvSpPr>
        <p:spPr>
          <a:xfrm>
            <a:off x="700087" y="1807536"/>
            <a:ext cx="6804626" cy="4231757"/>
          </a:xfrm>
        </p:spPr>
        <p:txBody>
          <a:bodyPr>
            <a:normAutofit fontScale="85000" lnSpcReduction="10000"/>
          </a:bodyPr>
          <a:lstStyle/>
          <a:p>
            <a:r>
              <a:rPr lang="en-US" dirty="0"/>
              <a:t>If all the neurons in a layer are connected to every neuron in the previous layer (i.e., its input neurons), it is called a </a:t>
            </a:r>
            <a:r>
              <a:rPr lang="en-US" b="1" i="1" dirty="0">
                <a:solidFill>
                  <a:srgbClr val="0070C0"/>
                </a:solidFill>
              </a:rPr>
              <a:t>fully connected layer </a:t>
            </a:r>
            <a:r>
              <a:rPr lang="en-US" dirty="0"/>
              <a:t>or a </a:t>
            </a:r>
            <a:r>
              <a:rPr lang="en-US" b="1" i="1" dirty="0">
                <a:solidFill>
                  <a:srgbClr val="0070C0"/>
                </a:solidFill>
              </a:rPr>
              <a:t>dense layer</a:t>
            </a:r>
            <a:r>
              <a:rPr lang="en-US" dirty="0"/>
              <a:t>.</a:t>
            </a:r>
          </a:p>
          <a:p>
            <a:r>
              <a:rPr lang="en-US" dirty="0"/>
              <a:t>ANNs structure consist of three parts, respectively; </a:t>
            </a:r>
            <a:r>
              <a:rPr lang="en-US" b="1" i="1" dirty="0">
                <a:solidFill>
                  <a:srgbClr val="0070C0"/>
                </a:solidFill>
              </a:rPr>
              <a:t>Input Layer, Hidden Layer(s)</a:t>
            </a:r>
            <a:r>
              <a:rPr lang="en-US" dirty="0"/>
              <a:t>, and </a:t>
            </a:r>
            <a:r>
              <a:rPr lang="en-US" b="1" i="1" dirty="0">
                <a:solidFill>
                  <a:srgbClr val="0070C0"/>
                </a:solidFill>
              </a:rPr>
              <a:t>Output Layer</a:t>
            </a:r>
            <a:r>
              <a:rPr lang="en-US" dirty="0"/>
              <a:t>.</a:t>
            </a:r>
          </a:p>
          <a:p>
            <a:r>
              <a:rPr lang="en-US" dirty="0"/>
              <a:t>The dataset are handled one mini-batch at a time (ex. 32 samples in one epoch). Inputs are multiplied by weights, then it passes to next layers and computation propagate to forward for prediction (forward pass). </a:t>
            </a:r>
          </a:p>
          <a:p>
            <a:pPr algn="just"/>
            <a:r>
              <a:rPr lang="en-US" dirty="0"/>
              <a:t>Next, network’s output error is measured by comparing the predictions with desired outputs. Error contribution of each layer and connection is measured and weights are tuned to backward, this is called </a:t>
            </a:r>
            <a:r>
              <a:rPr lang="en-US" b="1" i="1" dirty="0">
                <a:solidFill>
                  <a:srgbClr val="0070C0"/>
                </a:solidFill>
              </a:rPr>
              <a:t>backpropagation</a:t>
            </a:r>
            <a:r>
              <a:rPr lang="en-US" dirty="0"/>
              <a:t> (</a:t>
            </a:r>
            <a:r>
              <a:rPr lang="en-US" i="1" dirty="0"/>
              <a:t>reverse automatic differentiation-</a:t>
            </a:r>
            <a:r>
              <a:rPr lang="en-US" i="1" dirty="0" err="1"/>
              <a:t>autodiff</a:t>
            </a:r>
            <a:r>
              <a:rPr lang="en-US" dirty="0"/>
              <a:t>). </a:t>
            </a:r>
          </a:p>
        </p:txBody>
      </p:sp>
      <p:grpSp>
        <p:nvGrpSpPr>
          <p:cNvPr id="74" name="Group 73">
            <a:extLst>
              <a:ext uri="{FF2B5EF4-FFF2-40B4-BE49-F238E27FC236}">
                <a16:creationId xmlns:a16="http://schemas.microsoft.com/office/drawing/2014/main" id="{821ED8AF-B9AE-B347-927A-E37488D8ECFC}"/>
              </a:ext>
            </a:extLst>
          </p:cNvPr>
          <p:cNvGrpSpPr/>
          <p:nvPr/>
        </p:nvGrpSpPr>
        <p:grpSpPr>
          <a:xfrm>
            <a:off x="7623246" y="2059415"/>
            <a:ext cx="3968378" cy="3352422"/>
            <a:chOff x="7689440" y="959811"/>
            <a:chExt cx="4340877" cy="3352422"/>
          </a:xfrm>
        </p:grpSpPr>
        <p:sp>
          <p:nvSpPr>
            <p:cNvPr id="4" name="Oval 3">
              <a:extLst>
                <a:ext uri="{FF2B5EF4-FFF2-40B4-BE49-F238E27FC236}">
                  <a16:creationId xmlns:a16="http://schemas.microsoft.com/office/drawing/2014/main" id="{8833A538-9154-014E-8629-AC642ACFA46C}"/>
                </a:ext>
              </a:extLst>
            </p:cNvPr>
            <p:cNvSpPr/>
            <p:nvPr/>
          </p:nvSpPr>
          <p:spPr>
            <a:xfrm>
              <a:off x="7974485" y="1399539"/>
              <a:ext cx="357187" cy="421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7" name="Oval 6">
              <a:extLst>
                <a:ext uri="{FF2B5EF4-FFF2-40B4-BE49-F238E27FC236}">
                  <a16:creationId xmlns:a16="http://schemas.microsoft.com/office/drawing/2014/main" id="{08A30E59-22CC-F745-A0A2-819F9D24285B}"/>
                </a:ext>
              </a:extLst>
            </p:cNvPr>
            <p:cNvSpPr/>
            <p:nvPr/>
          </p:nvSpPr>
          <p:spPr>
            <a:xfrm>
              <a:off x="7978359" y="2297437"/>
              <a:ext cx="357187" cy="421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8" name="Oval 7">
              <a:extLst>
                <a:ext uri="{FF2B5EF4-FFF2-40B4-BE49-F238E27FC236}">
                  <a16:creationId xmlns:a16="http://schemas.microsoft.com/office/drawing/2014/main" id="{F95433A0-F940-6941-ACCA-901961B60C6D}"/>
                </a:ext>
              </a:extLst>
            </p:cNvPr>
            <p:cNvSpPr/>
            <p:nvPr/>
          </p:nvSpPr>
          <p:spPr>
            <a:xfrm>
              <a:off x="8924703" y="959811"/>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0" name="Oval 9">
              <a:extLst>
                <a:ext uri="{FF2B5EF4-FFF2-40B4-BE49-F238E27FC236}">
                  <a16:creationId xmlns:a16="http://schemas.microsoft.com/office/drawing/2014/main" id="{72CE86A2-2E41-3245-B8A3-087B7A5269A3}"/>
                </a:ext>
              </a:extLst>
            </p:cNvPr>
            <p:cNvSpPr/>
            <p:nvPr/>
          </p:nvSpPr>
          <p:spPr>
            <a:xfrm>
              <a:off x="8924702" y="1834837"/>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1" name="Oval 10">
              <a:extLst>
                <a:ext uri="{FF2B5EF4-FFF2-40B4-BE49-F238E27FC236}">
                  <a16:creationId xmlns:a16="http://schemas.microsoft.com/office/drawing/2014/main" id="{0219B374-DF5B-9A42-A5F1-D68EAF575698}"/>
                </a:ext>
              </a:extLst>
            </p:cNvPr>
            <p:cNvSpPr/>
            <p:nvPr/>
          </p:nvSpPr>
          <p:spPr>
            <a:xfrm>
              <a:off x="8976866" y="2720996"/>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2" name="Oval 11">
              <a:extLst>
                <a:ext uri="{FF2B5EF4-FFF2-40B4-BE49-F238E27FC236}">
                  <a16:creationId xmlns:a16="http://schemas.microsoft.com/office/drawing/2014/main" id="{33FC3930-8792-D941-93A3-2921E6C368FE}"/>
                </a:ext>
              </a:extLst>
            </p:cNvPr>
            <p:cNvSpPr/>
            <p:nvPr/>
          </p:nvSpPr>
          <p:spPr>
            <a:xfrm>
              <a:off x="9605519" y="1314784"/>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3" name="Oval 12">
              <a:extLst>
                <a:ext uri="{FF2B5EF4-FFF2-40B4-BE49-F238E27FC236}">
                  <a16:creationId xmlns:a16="http://schemas.microsoft.com/office/drawing/2014/main" id="{AA73493F-592F-EC46-934F-8ADCDCFFA71F}"/>
                </a:ext>
              </a:extLst>
            </p:cNvPr>
            <p:cNvSpPr/>
            <p:nvPr/>
          </p:nvSpPr>
          <p:spPr>
            <a:xfrm>
              <a:off x="9663876" y="2256485"/>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4" name="Oval 13">
              <a:extLst>
                <a:ext uri="{FF2B5EF4-FFF2-40B4-BE49-F238E27FC236}">
                  <a16:creationId xmlns:a16="http://schemas.microsoft.com/office/drawing/2014/main" id="{98248F62-25E6-C241-8A85-D081E5A105A1}"/>
                </a:ext>
              </a:extLst>
            </p:cNvPr>
            <p:cNvSpPr/>
            <p:nvPr/>
          </p:nvSpPr>
          <p:spPr>
            <a:xfrm>
              <a:off x="10557800" y="959811"/>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5" name="Oval 14">
              <a:extLst>
                <a:ext uri="{FF2B5EF4-FFF2-40B4-BE49-F238E27FC236}">
                  <a16:creationId xmlns:a16="http://schemas.microsoft.com/office/drawing/2014/main" id="{AA535F08-CCA7-334F-9194-47E4F5B8DD1D}"/>
                </a:ext>
              </a:extLst>
            </p:cNvPr>
            <p:cNvSpPr/>
            <p:nvPr/>
          </p:nvSpPr>
          <p:spPr>
            <a:xfrm>
              <a:off x="10585963" y="1815180"/>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6" name="Oval 15">
              <a:extLst>
                <a:ext uri="{FF2B5EF4-FFF2-40B4-BE49-F238E27FC236}">
                  <a16:creationId xmlns:a16="http://schemas.microsoft.com/office/drawing/2014/main" id="{543E98C2-DDAC-5D42-931B-6C4066F09FD9}"/>
                </a:ext>
              </a:extLst>
            </p:cNvPr>
            <p:cNvSpPr/>
            <p:nvPr/>
          </p:nvSpPr>
          <p:spPr>
            <a:xfrm>
              <a:off x="10574106" y="2705434"/>
              <a:ext cx="357187" cy="42164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7" name="Oval 16">
              <a:extLst>
                <a:ext uri="{FF2B5EF4-FFF2-40B4-BE49-F238E27FC236}">
                  <a16:creationId xmlns:a16="http://schemas.microsoft.com/office/drawing/2014/main" id="{0B2A8837-BFFF-354D-A5E4-79D978B31B2A}"/>
                </a:ext>
              </a:extLst>
            </p:cNvPr>
            <p:cNvSpPr/>
            <p:nvPr/>
          </p:nvSpPr>
          <p:spPr>
            <a:xfrm>
              <a:off x="11313319" y="1381459"/>
              <a:ext cx="357187" cy="42164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18" name="Oval 17">
              <a:extLst>
                <a:ext uri="{FF2B5EF4-FFF2-40B4-BE49-F238E27FC236}">
                  <a16:creationId xmlns:a16="http://schemas.microsoft.com/office/drawing/2014/main" id="{526EF7F7-14C5-5845-BF3D-29823B698A6F}"/>
                </a:ext>
              </a:extLst>
            </p:cNvPr>
            <p:cNvSpPr/>
            <p:nvPr/>
          </p:nvSpPr>
          <p:spPr>
            <a:xfrm>
              <a:off x="11354571" y="2297437"/>
              <a:ext cx="357187" cy="42164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cxnSp>
          <p:nvCxnSpPr>
            <p:cNvPr id="19" name="Straight Connector 18">
              <a:extLst>
                <a:ext uri="{FF2B5EF4-FFF2-40B4-BE49-F238E27FC236}">
                  <a16:creationId xmlns:a16="http://schemas.microsoft.com/office/drawing/2014/main" id="{FC2BC1E4-BE0C-D24D-BE71-D688E5CB8EC2}"/>
                </a:ext>
              </a:extLst>
            </p:cNvPr>
            <p:cNvCxnSpPr>
              <a:stCxn id="4" idx="7"/>
              <a:endCxn id="8" idx="2"/>
            </p:cNvCxnSpPr>
            <p:nvPr/>
          </p:nvCxnSpPr>
          <p:spPr>
            <a:xfrm flipV="1">
              <a:off x="8279363" y="1170635"/>
              <a:ext cx="645340" cy="29065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6A50778-D523-0944-BED3-14942EF1511D}"/>
                </a:ext>
              </a:extLst>
            </p:cNvPr>
            <p:cNvCxnSpPr>
              <a:cxnSpLocks/>
            </p:cNvCxnSpPr>
            <p:nvPr/>
          </p:nvCxnSpPr>
          <p:spPr>
            <a:xfrm>
              <a:off x="8336335" y="1603720"/>
              <a:ext cx="619184" cy="37472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FD214A-7507-704A-B88C-A48DDB568D23}"/>
                </a:ext>
              </a:extLst>
            </p:cNvPr>
            <p:cNvCxnSpPr>
              <a:cxnSpLocks/>
              <a:endCxn id="11" idx="0"/>
            </p:cNvCxnSpPr>
            <p:nvPr/>
          </p:nvCxnSpPr>
          <p:spPr>
            <a:xfrm>
              <a:off x="8279363" y="1755759"/>
              <a:ext cx="876097" cy="96523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B7768D-B3D8-F745-BA9D-D7EE349A806C}"/>
                </a:ext>
              </a:extLst>
            </p:cNvPr>
            <p:cNvCxnSpPr/>
            <p:nvPr/>
          </p:nvCxnSpPr>
          <p:spPr>
            <a:xfrm flipV="1">
              <a:off x="8292704" y="2137457"/>
              <a:ext cx="645340" cy="29065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54BE33-DC20-8D40-880D-E4DAF797B420}"/>
                </a:ext>
              </a:extLst>
            </p:cNvPr>
            <p:cNvCxnSpPr>
              <a:cxnSpLocks/>
              <a:endCxn id="11" idx="1"/>
            </p:cNvCxnSpPr>
            <p:nvPr/>
          </p:nvCxnSpPr>
          <p:spPr>
            <a:xfrm>
              <a:off x="8328640" y="2415495"/>
              <a:ext cx="700535" cy="3672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6D7C9D-606C-A64C-9EEB-F8C93D509D96}"/>
                </a:ext>
              </a:extLst>
            </p:cNvPr>
            <p:cNvCxnSpPr>
              <a:cxnSpLocks/>
              <a:stCxn id="7" idx="7"/>
              <a:endCxn id="8" idx="3"/>
            </p:cNvCxnSpPr>
            <p:nvPr/>
          </p:nvCxnSpPr>
          <p:spPr>
            <a:xfrm flipV="1">
              <a:off x="8283237" y="1319710"/>
              <a:ext cx="693775" cy="103947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C4A35D-1CB0-7742-84F9-4BBC0919A2DC}"/>
                </a:ext>
              </a:extLst>
            </p:cNvPr>
            <p:cNvCxnSpPr>
              <a:cxnSpLocks/>
              <a:endCxn id="12" idx="2"/>
            </p:cNvCxnSpPr>
            <p:nvPr/>
          </p:nvCxnSpPr>
          <p:spPr>
            <a:xfrm flipV="1">
              <a:off x="9176993" y="1525608"/>
              <a:ext cx="428526" cy="36001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5A0363-2807-CB45-875C-9F604328BC56}"/>
                </a:ext>
              </a:extLst>
            </p:cNvPr>
            <p:cNvCxnSpPr>
              <a:cxnSpLocks/>
              <a:endCxn id="12" idx="3"/>
            </p:cNvCxnSpPr>
            <p:nvPr/>
          </p:nvCxnSpPr>
          <p:spPr>
            <a:xfrm flipV="1">
              <a:off x="9236297" y="1674683"/>
              <a:ext cx="421531" cy="110806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2C649F-81F2-B64C-955A-D8ECAB4DF679}"/>
                </a:ext>
              </a:extLst>
            </p:cNvPr>
            <p:cNvCxnSpPr>
              <a:cxnSpLocks/>
              <a:stCxn id="8" idx="6"/>
              <a:endCxn id="12" idx="1"/>
            </p:cNvCxnSpPr>
            <p:nvPr/>
          </p:nvCxnSpPr>
          <p:spPr>
            <a:xfrm>
              <a:off x="9281890" y="1170635"/>
              <a:ext cx="375938" cy="20589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DD82EB6-8FB7-DE4F-9F9C-8CDA29ED5572}"/>
                </a:ext>
              </a:extLst>
            </p:cNvPr>
            <p:cNvCxnSpPr>
              <a:cxnSpLocks/>
              <a:endCxn id="13" idx="1"/>
            </p:cNvCxnSpPr>
            <p:nvPr/>
          </p:nvCxnSpPr>
          <p:spPr>
            <a:xfrm>
              <a:off x="9216154" y="1320488"/>
              <a:ext cx="500031" cy="99774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EF0B7F-E3DB-F54E-82EB-33278F038602}"/>
                </a:ext>
              </a:extLst>
            </p:cNvPr>
            <p:cNvCxnSpPr>
              <a:cxnSpLocks/>
              <a:endCxn id="13" idx="2"/>
            </p:cNvCxnSpPr>
            <p:nvPr/>
          </p:nvCxnSpPr>
          <p:spPr>
            <a:xfrm>
              <a:off x="9245766" y="2127005"/>
              <a:ext cx="418110" cy="34030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5A277D-BBA1-7F43-9CE3-C64B1C3FEB13}"/>
                </a:ext>
              </a:extLst>
            </p:cNvPr>
            <p:cNvCxnSpPr>
              <a:cxnSpLocks/>
              <a:endCxn id="13" idx="3"/>
            </p:cNvCxnSpPr>
            <p:nvPr/>
          </p:nvCxnSpPr>
          <p:spPr>
            <a:xfrm flipV="1">
              <a:off x="9331158" y="2616384"/>
              <a:ext cx="385027" cy="31916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0E3B428-73AB-EE47-9DC8-2468AAF283BB}"/>
                </a:ext>
              </a:extLst>
            </p:cNvPr>
            <p:cNvCxnSpPr>
              <a:cxnSpLocks/>
              <a:stCxn id="12" idx="7"/>
            </p:cNvCxnSpPr>
            <p:nvPr/>
          </p:nvCxnSpPr>
          <p:spPr>
            <a:xfrm flipV="1">
              <a:off x="9910397" y="1151579"/>
              <a:ext cx="652614" cy="22495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D40C024-9AE6-CC4F-8B06-4F5842666875}"/>
                </a:ext>
              </a:extLst>
            </p:cNvPr>
            <p:cNvCxnSpPr>
              <a:cxnSpLocks/>
            </p:cNvCxnSpPr>
            <p:nvPr/>
          </p:nvCxnSpPr>
          <p:spPr>
            <a:xfrm>
              <a:off x="9974643" y="1584664"/>
              <a:ext cx="619184" cy="37472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E51E23C-12DD-BD47-8FE1-437AF9B2AEBE}"/>
                </a:ext>
              </a:extLst>
            </p:cNvPr>
            <p:cNvCxnSpPr>
              <a:cxnSpLocks/>
              <a:stCxn id="12" idx="5"/>
            </p:cNvCxnSpPr>
            <p:nvPr/>
          </p:nvCxnSpPr>
          <p:spPr>
            <a:xfrm>
              <a:off x="9910397" y="1674683"/>
              <a:ext cx="883371" cy="102725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C6947DB-3A75-084A-8768-31464543AB06}"/>
                </a:ext>
              </a:extLst>
            </p:cNvPr>
            <p:cNvCxnSpPr>
              <a:cxnSpLocks/>
              <a:stCxn id="13" idx="6"/>
              <a:endCxn id="15" idx="2"/>
            </p:cNvCxnSpPr>
            <p:nvPr/>
          </p:nvCxnSpPr>
          <p:spPr>
            <a:xfrm flipV="1">
              <a:off x="10021063" y="2026004"/>
              <a:ext cx="564900" cy="441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130A51A-9F57-E143-915F-C6B92461BD94}"/>
                </a:ext>
              </a:extLst>
            </p:cNvPr>
            <p:cNvCxnSpPr>
              <a:cxnSpLocks/>
              <a:stCxn id="13" idx="6"/>
            </p:cNvCxnSpPr>
            <p:nvPr/>
          </p:nvCxnSpPr>
          <p:spPr>
            <a:xfrm>
              <a:off x="10021063" y="2467309"/>
              <a:ext cx="646420" cy="2963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A34B96-0330-F147-A9F3-8FE03F11085A}"/>
                </a:ext>
              </a:extLst>
            </p:cNvPr>
            <p:cNvCxnSpPr>
              <a:cxnSpLocks/>
              <a:stCxn id="13" idx="0"/>
            </p:cNvCxnSpPr>
            <p:nvPr/>
          </p:nvCxnSpPr>
          <p:spPr>
            <a:xfrm flipV="1">
              <a:off x="9842470" y="1300654"/>
              <a:ext cx="772850" cy="95583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3582971-E45F-B345-A9E3-B065D5E56D7E}"/>
                </a:ext>
              </a:extLst>
            </p:cNvPr>
            <p:cNvCxnSpPr>
              <a:cxnSpLocks/>
              <a:endCxn id="17" idx="2"/>
            </p:cNvCxnSpPr>
            <p:nvPr/>
          </p:nvCxnSpPr>
          <p:spPr>
            <a:xfrm flipV="1">
              <a:off x="10858165" y="1592283"/>
              <a:ext cx="455154" cy="28857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C0FF05C-6C72-A749-9131-5163C59385C8}"/>
                </a:ext>
              </a:extLst>
            </p:cNvPr>
            <p:cNvCxnSpPr>
              <a:cxnSpLocks/>
            </p:cNvCxnSpPr>
            <p:nvPr/>
          </p:nvCxnSpPr>
          <p:spPr>
            <a:xfrm flipV="1">
              <a:off x="10917469" y="1669915"/>
              <a:ext cx="421531" cy="110806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15EA116-C3AF-9242-9661-279CA6930516}"/>
                </a:ext>
              </a:extLst>
            </p:cNvPr>
            <p:cNvCxnSpPr>
              <a:cxnSpLocks/>
              <a:stCxn id="14" idx="6"/>
              <a:endCxn id="17" idx="1"/>
            </p:cNvCxnSpPr>
            <p:nvPr/>
          </p:nvCxnSpPr>
          <p:spPr>
            <a:xfrm>
              <a:off x="10914987" y="1170635"/>
              <a:ext cx="450641" cy="27257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6507C93-98BA-5E4C-BF69-5787E9AD07F4}"/>
                </a:ext>
              </a:extLst>
            </p:cNvPr>
            <p:cNvCxnSpPr>
              <a:cxnSpLocks/>
              <a:stCxn id="14" idx="5"/>
              <a:endCxn id="18" idx="1"/>
            </p:cNvCxnSpPr>
            <p:nvPr/>
          </p:nvCxnSpPr>
          <p:spPr>
            <a:xfrm>
              <a:off x="10862678" y="1319710"/>
              <a:ext cx="544202" cy="103947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2F677E3-7E91-034B-A3DC-7A270153F68F}"/>
                </a:ext>
              </a:extLst>
            </p:cNvPr>
            <p:cNvCxnSpPr>
              <a:cxnSpLocks/>
            </p:cNvCxnSpPr>
            <p:nvPr/>
          </p:nvCxnSpPr>
          <p:spPr>
            <a:xfrm>
              <a:off x="10926938" y="2122237"/>
              <a:ext cx="418110" cy="34030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1F9307B-CFED-4546-8BC9-40A6EC90550E}"/>
                </a:ext>
              </a:extLst>
            </p:cNvPr>
            <p:cNvCxnSpPr>
              <a:cxnSpLocks/>
            </p:cNvCxnSpPr>
            <p:nvPr/>
          </p:nvCxnSpPr>
          <p:spPr>
            <a:xfrm flipV="1">
              <a:off x="10897326" y="2673732"/>
              <a:ext cx="511312" cy="25741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Left Brace 67">
              <a:extLst>
                <a:ext uri="{FF2B5EF4-FFF2-40B4-BE49-F238E27FC236}">
                  <a16:creationId xmlns:a16="http://schemas.microsoft.com/office/drawing/2014/main" id="{9CA8B2F0-E221-EA40-AA32-88ED49C14490}"/>
                </a:ext>
              </a:extLst>
            </p:cNvPr>
            <p:cNvSpPr/>
            <p:nvPr/>
          </p:nvSpPr>
          <p:spPr>
            <a:xfrm rot="16200000">
              <a:off x="7913915" y="2961034"/>
              <a:ext cx="421649" cy="870597"/>
            </a:xfrm>
            <a:prstGeom prst="leftBrace">
              <a:avLst>
                <a:gd name="adj1" fmla="val 8333"/>
                <a:gd name="adj2" fmla="val 463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R"/>
            </a:p>
          </p:txBody>
        </p:sp>
        <p:sp>
          <p:nvSpPr>
            <p:cNvPr id="69" name="Left Brace 68">
              <a:extLst>
                <a:ext uri="{FF2B5EF4-FFF2-40B4-BE49-F238E27FC236}">
                  <a16:creationId xmlns:a16="http://schemas.microsoft.com/office/drawing/2014/main" id="{BCC32155-1922-8246-A59C-3FDFE2675311}"/>
                </a:ext>
              </a:extLst>
            </p:cNvPr>
            <p:cNvSpPr/>
            <p:nvPr/>
          </p:nvSpPr>
          <p:spPr>
            <a:xfrm rot="16200000">
              <a:off x="11359253" y="2993701"/>
              <a:ext cx="421649" cy="870597"/>
            </a:xfrm>
            <a:prstGeom prst="leftBrace">
              <a:avLst>
                <a:gd name="adj1" fmla="val 8333"/>
                <a:gd name="adj2" fmla="val 463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R"/>
            </a:p>
          </p:txBody>
        </p:sp>
        <p:sp>
          <p:nvSpPr>
            <p:cNvPr id="70" name="Left Brace 69">
              <a:extLst>
                <a:ext uri="{FF2B5EF4-FFF2-40B4-BE49-F238E27FC236}">
                  <a16:creationId xmlns:a16="http://schemas.microsoft.com/office/drawing/2014/main" id="{E18B0186-5813-1249-B87F-CE8C883AF351}"/>
                </a:ext>
              </a:extLst>
            </p:cNvPr>
            <p:cNvSpPr/>
            <p:nvPr/>
          </p:nvSpPr>
          <p:spPr>
            <a:xfrm rot="16200000">
              <a:off x="9636585" y="2116106"/>
              <a:ext cx="421649" cy="2574742"/>
            </a:xfrm>
            <a:prstGeom prst="leftBrace">
              <a:avLst>
                <a:gd name="adj1" fmla="val 8333"/>
                <a:gd name="adj2" fmla="val 463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R"/>
            </a:p>
          </p:txBody>
        </p:sp>
        <p:sp>
          <p:nvSpPr>
            <p:cNvPr id="71" name="TextBox 70">
              <a:extLst>
                <a:ext uri="{FF2B5EF4-FFF2-40B4-BE49-F238E27FC236}">
                  <a16:creationId xmlns:a16="http://schemas.microsoft.com/office/drawing/2014/main" id="{4E91F876-9DF1-7340-9B71-18DB689E2262}"/>
                </a:ext>
              </a:extLst>
            </p:cNvPr>
            <p:cNvSpPr txBox="1"/>
            <p:nvPr/>
          </p:nvSpPr>
          <p:spPr>
            <a:xfrm>
              <a:off x="7689440" y="3645648"/>
              <a:ext cx="870597" cy="646331"/>
            </a:xfrm>
            <a:prstGeom prst="rect">
              <a:avLst/>
            </a:prstGeom>
            <a:noFill/>
          </p:spPr>
          <p:txBody>
            <a:bodyPr wrap="square" rtlCol="0">
              <a:spAutoFit/>
            </a:bodyPr>
            <a:lstStyle/>
            <a:p>
              <a:r>
                <a:rPr lang="en-TR" dirty="0"/>
                <a:t>Input Layer</a:t>
              </a:r>
            </a:p>
          </p:txBody>
        </p:sp>
        <p:sp>
          <p:nvSpPr>
            <p:cNvPr id="72" name="TextBox 71">
              <a:extLst>
                <a:ext uri="{FF2B5EF4-FFF2-40B4-BE49-F238E27FC236}">
                  <a16:creationId xmlns:a16="http://schemas.microsoft.com/office/drawing/2014/main" id="{D644DFD1-462A-A847-8629-7655BE2E6CE2}"/>
                </a:ext>
              </a:extLst>
            </p:cNvPr>
            <p:cNvSpPr txBox="1"/>
            <p:nvPr/>
          </p:nvSpPr>
          <p:spPr>
            <a:xfrm>
              <a:off x="9230200" y="3665902"/>
              <a:ext cx="1234417" cy="646331"/>
            </a:xfrm>
            <a:prstGeom prst="rect">
              <a:avLst/>
            </a:prstGeom>
            <a:noFill/>
          </p:spPr>
          <p:txBody>
            <a:bodyPr wrap="square" rtlCol="0">
              <a:spAutoFit/>
            </a:bodyPr>
            <a:lstStyle/>
            <a:p>
              <a:r>
                <a:rPr lang="en-TR" dirty="0"/>
                <a:t>Hidden Layers</a:t>
              </a:r>
            </a:p>
          </p:txBody>
        </p:sp>
        <p:sp>
          <p:nvSpPr>
            <p:cNvPr id="73" name="TextBox 72">
              <a:extLst>
                <a:ext uri="{FF2B5EF4-FFF2-40B4-BE49-F238E27FC236}">
                  <a16:creationId xmlns:a16="http://schemas.microsoft.com/office/drawing/2014/main" id="{0030655B-6BA4-7049-833F-6E4231E63B9B}"/>
                </a:ext>
              </a:extLst>
            </p:cNvPr>
            <p:cNvSpPr txBox="1"/>
            <p:nvPr/>
          </p:nvSpPr>
          <p:spPr>
            <a:xfrm>
              <a:off x="11058753" y="3664310"/>
              <a:ext cx="971564" cy="646331"/>
            </a:xfrm>
            <a:prstGeom prst="rect">
              <a:avLst/>
            </a:prstGeom>
            <a:noFill/>
          </p:spPr>
          <p:txBody>
            <a:bodyPr wrap="square" rtlCol="0">
              <a:spAutoFit/>
            </a:bodyPr>
            <a:lstStyle/>
            <a:p>
              <a:r>
                <a:rPr lang="en-TR" dirty="0"/>
                <a:t>Output Layer</a:t>
              </a:r>
            </a:p>
          </p:txBody>
        </p:sp>
      </p:grpSp>
    </p:spTree>
    <p:extLst>
      <p:ext uri="{BB962C8B-B14F-4D97-AF65-F5344CB8AC3E}">
        <p14:creationId xmlns:p14="http://schemas.microsoft.com/office/powerpoint/2010/main" val="74769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8" y="909637"/>
            <a:ext cx="5958216" cy="1362073"/>
          </a:xfrm>
        </p:spPr>
        <p:txBody>
          <a:bodyPr>
            <a:normAutofit/>
          </a:bodyPr>
          <a:lstStyle/>
          <a:p>
            <a:r>
              <a:rPr lang="en-US" dirty="0"/>
              <a:t>Implementing ANN/DL with </a:t>
            </a:r>
            <a:r>
              <a:rPr lang="en-US" dirty="0" err="1"/>
              <a:t>keras</a:t>
            </a:r>
            <a:endParaRPr lang="en-TR" dirty="0"/>
          </a:p>
        </p:txBody>
      </p:sp>
      <p:cxnSp>
        <p:nvCxnSpPr>
          <p:cNvPr id="37" name="Straight Connector 36">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CE9C34-908A-DC4C-B6B8-7FCB9F25005B}"/>
              </a:ext>
            </a:extLst>
          </p:cNvPr>
          <p:cNvSpPr>
            <a:spLocks noGrp="1"/>
          </p:cNvSpPr>
          <p:nvPr>
            <p:ph idx="1"/>
          </p:nvPr>
        </p:nvSpPr>
        <p:spPr>
          <a:xfrm>
            <a:off x="700088" y="2276474"/>
            <a:ext cx="6000258" cy="3553109"/>
          </a:xfrm>
        </p:spPr>
        <p:txBody>
          <a:bodyPr>
            <a:normAutofit lnSpcReduction="10000"/>
          </a:bodyPr>
          <a:lstStyle/>
          <a:p>
            <a:pPr algn="just">
              <a:lnSpc>
                <a:spcPct val="110000"/>
              </a:lnSpc>
            </a:pPr>
            <a:r>
              <a:rPr lang="en-US" dirty="0"/>
              <a:t>The term Deep Learning (DL) is used for ANNs with hidden layers of two or more. This a traditional definition and today’s deep learning networks have dozens or hundreds of hidden layers thanks to computational power we have.</a:t>
            </a:r>
          </a:p>
          <a:p>
            <a:pPr algn="just">
              <a:lnSpc>
                <a:spcPct val="110000"/>
              </a:lnSpc>
            </a:pPr>
            <a:r>
              <a:rPr lang="en-US" dirty="0" err="1"/>
              <a:t>Keras</a:t>
            </a:r>
            <a:r>
              <a:rPr lang="en-US" dirty="0"/>
              <a:t> is a high-level Deep Learning API that allows to build train, evaluate and execute all sorts of neural networks. </a:t>
            </a:r>
            <a:r>
              <a:rPr lang="en-US" dirty="0" err="1"/>
              <a:t>Tensorflow</a:t>
            </a:r>
            <a:r>
              <a:rPr lang="en-US" dirty="0"/>
              <a:t> has </a:t>
            </a:r>
            <a:r>
              <a:rPr lang="en-US" dirty="0" err="1"/>
              <a:t>Keras</a:t>
            </a:r>
            <a:r>
              <a:rPr lang="en-US" dirty="0"/>
              <a:t> on itself. </a:t>
            </a:r>
          </a:p>
          <a:p>
            <a:pPr marL="0" indent="0" algn="just">
              <a:lnSpc>
                <a:spcPct val="110000"/>
              </a:lnSpc>
              <a:buNone/>
            </a:pPr>
            <a:r>
              <a:rPr lang="en-US" sz="1600" i="1" dirty="0"/>
              <a:t>NOTE: You can install Tensorflow2 by typing </a:t>
            </a:r>
          </a:p>
          <a:p>
            <a:pPr marL="0" indent="0" algn="just">
              <a:lnSpc>
                <a:spcPct val="110000"/>
              </a:lnSpc>
              <a:buNone/>
            </a:pPr>
            <a:r>
              <a:rPr lang="en-US" sz="1600" b="1" i="1" dirty="0"/>
              <a:t> $ python3 -m pip install --upgrade </a:t>
            </a:r>
            <a:r>
              <a:rPr lang="en-US" sz="1600" b="1" i="1" dirty="0" err="1"/>
              <a:t>tensorflow</a:t>
            </a:r>
            <a:endParaRPr lang="en-US" sz="1600" dirty="0"/>
          </a:p>
        </p:txBody>
      </p:sp>
      <p:pic>
        <p:nvPicPr>
          <p:cNvPr id="21" name="Picture 20" descr="Text&#10;&#10;Description automatically generated">
            <a:extLst>
              <a:ext uri="{FF2B5EF4-FFF2-40B4-BE49-F238E27FC236}">
                <a16:creationId xmlns:a16="http://schemas.microsoft.com/office/drawing/2014/main" id="{277875D3-1FBA-C64D-9F73-A9D429AE3B54}"/>
              </a:ext>
            </a:extLst>
          </p:cNvPr>
          <p:cNvPicPr>
            <a:picLocks noChangeAspect="1"/>
          </p:cNvPicPr>
          <p:nvPr/>
        </p:nvPicPr>
        <p:blipFill>
          <a:blip r:embed="rId2"/>
          <a:stretch>
            <a:fillRect/>
          </a:stretch>
        </p:blipFill>
        <p:spPr>
          <a:xfrm>
            <a:off x="7315200" y="993462"/>
            <a:ext cx="4076700" cy="2048542"/>
          </a:xfrm>
          <a:prstGeom prst="rect">
            <a:avLst/>
          </a:prstGeom>
        </p:spPr>
      </p:pic>
      <p:cxnSp>
        <p:nvCxnSpPr>
          <p:cNvPr id="39" name="Straight Connector 38">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descr="Diagram&#10;&#10;Description automatically generated">
            <a:extLst>
              <a:ext uri="{FF2B5EF4-FFF2-40B4-BE49-F238E27FC236}">
                <a16:creationId xmlns:a16="http://schemas.microsoft.com/office/drawing/2014/main" id="{B421366D-361F-5C47-8C7E-095DB0551894}"/>
              </a:ext>
            </a:extLst>
          </p:cNvPr>
          <p:cNvPicPr>
            <a:picLocks noChangeAspect="1"/>
          </p:cNvPicPr>
          <p:nvPr/>
        </p:nvPicPr>
        <p:blipFill>
          <a:blip r:embed="rId3"/>
          <a:stretch>
            <a:fillRect/>
          </a:stretch>
        </p:blipFill>
        <p:spPr>
          <a:xfrm>
            <a:off x="7315200" y="3429000"/>
            <a:ext cx="4076700" cy="2211097"/>
          </a:xfrm>
          <a:prstGeom prst="rect">
            <a:avLst/>
          </a:prstGeom>
        </p:spPr>
      </p:pic>
    </p:spTree>
    <p:extLst>
      <p:ext uri="{BB962C8B-B14F-4D97-AF65-F5344CB8AC3E}">
        <p14:creationId xmlns:p14="http://schemas.microsoft.com/office/powerpoint/2010/main" val="120611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700088" y="909637"/>
            <a:ext cx="5958216" cy="1362073"/>
          </a:xfrm>
        </p:spPr>
        <p:txBody>
          <a:bodyPr>
            <a:normAutofit/>
          </a:bodyPr>
          <a:lstStyle/>
          <a:p>
            <a:r>
              <a:rPr lang="en-US" dirty="0"/>
              <a:t>Building a classifier</a:t>
            </a:r>
            <a:endParaRPr lang="en-TR" dirty="0"/>
          </a:p>
        </p:txBody>
      </p:sp>
      <p:sp>
        <p:nvSpPr>
          <p:cNvPr id="3" name="Content Placeholder 2">
            <a:extLst>
              <a:ext uri="{FF2B5EF4-FFF2-40B4-BE49-F238E27FC236}">
                <a16:creationId xmlns:a16="http://schemas.microsoft.com/office/drawing/2014/main" id="{39CE9C34-908A-DC4C-B6B8-7FCB9F25005B}"/>
              </a:ext>
            </a:extLst>
          </p:cNvPr>
          <p:cNvSpPr>
            <a:spLocks noGrp="1"/>
          </p:cNvSpPr>
          <p:nvPr>
            <p:ph idx="1"/>
          </p:nvPr>
        </p:nvSpPr>
        <p:spPr>
          <a:xfrm>
            <a:off x="700088" y="1544631"/>
            <a:ext cx="6000258" cy="1518448"/>
          </a:xfrm>
        </p:spPr>
        <p:txBody>
          <a:bodyPr>
            <a:normAutofit/>
          </a:bodyPr>
          <a:lstStyle/>
          <a:p>
            <a:pPr algn="just">
              <a:lnSpc>
                <a:spcPct val="110000"/>
              </a:lnSpc>
            </a:pPr>
            <a:r>
              <a:rPr lang="en-US" dirty="0"/>
              <a:t>The MNIST is an image dataset consisting 70,000 grayscale images of 28x28 pixels. </a:t>
            </a:r>
            <a:r>
              <a:rPr lang="en-US" dirty="0" err="1"/>
              <a:t>Keras</a:t>
            </a:r>
            <a:r>
              <a:rPr lang="en-US" dirty="0"/>
              <a:t> provides some utility functions to fetch and load MNIST dataset. </a:t>
            </a:r>
          </a:p>
          <a:p>
            <a:pPr algn="just">
              <a:lnSpc>
                <a:spcPct val="110000"/>
              </a:lnSpc>
            </a:pPr>
            <a:endParaRPr lang="en-US" dirty="0"/>
          </a:p>
        </p:txBody>
      </p:sp>
      <p:pic>
        <p:nvPicPr>
          <p:cNvPr id="5" name="Picture 4" descr="Text, letter&#10;&#10;Description automatically generated">
            <a:extLst>
              <a:ext uri="{FF2B5EF4-FFF2-40B4-BE49-F238E27FC236}">
                <a16:creationId xmlns:a16="http://schemas.microsoft.com/office/drawing/2014/main" id="{65E1E3D7-5932-B64C-A3B4-6A050C66A345}"/>
              </a:ext>
            </a:extLst>
          </p:cNvPr>
          <p:cNvPicPr>
            <a:picLocks noChangeAspect="1"/>
          </p:cNvPicPr>
          <p:nvPr/>
        </p:nvPicPr>
        <p:blipFill>
          <a:blip r:embed="rId2"/>
          <a:stretch>
            <a:fillRect/>
          </a:stretch>
        </p:blipFill>
        <p:spPr>
          <a:xfrm>
            <a:off x="6700346" y="1459704"/>
            <a:ext cx="5014913" cy="1603375"/>
          </a:xfrm>
          <a:prstGeom prst="rect">
            <a:avLst/>
          </a:prstGeom>
        </p:spPr>
      </p:pic>
      <p:sp>
        <p:nvSpPr>
          <p:cNvPr id="12" name="Content Placeholder 2">
            <a:extLst>
              <a:ext uri="{FF2B5EF4-FFF2-40B4-BE49-F238E27FC236}">
                <a16:creationId xmlns:a16="http://schemas.microsoft.com/office/drawing/2014/main" id="{A3BC16F4-FF47-9449-8D0C-9E87EC82EA7B}"/>
              </a:ext>
            </a:extLst>
          </p:cNvPr>
          <p:cNvSpPr txBox="1">
            <a:spLocks/>
          </p:cNvSpPr>
          <p:nvPr/>
        </p:nvSpPr>
        <p:spPr>
          <a:xfrm>
            <a:off x="658046" y="3120222"/>
            <a:ext cx="6000258" cy="15184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dirty="0"/>
              <a:t>Unlike Scikit-learn, </a:t>
            </a:r>
            <a:r>
              <a:rPr lang="en-US" dirty="0" err="1"/>
              <a:t>Keras</a:t>
            </a:r>
            <a:r>
              <a:rPr lang="en-US" dirty="0"/>
              <a:t> loads images as 2D array and pixels represented with integers range between [0-255].</a:t>
            </a:r>
          </a:p>
          <a:p>
            <a:pPr algn="just">
              <a:lnSpc>
                <a:spcPct val="110000"/>
              </a:lnSpc>
            </a:pPr>
            <a:endParaRPr lang="en-US" dirty="0"/>
          </a:p>
        </p:txBody>
      </p:sp>
      <p:pic>
        <p:nvPicPr>
          <p:cNvPr id="7" name="Picture 6" descr="Application, table&#10;&#10;Description automatically generated with medium confidence">
            <a:extLst>
              <a:ext uri="{FF2B5EF4-FFF2-40B4-BE49-F238E27FC236}">
                <a16:creationId xmlns:a16="http://schemas.microsoft.com/office/drawing/2014/main" id="{5DE911F8-4B24-8D4A-A702-0001CAD9B175}"/>
              </a:ext>
            </a:extLst>
          </p:cNvPr>
          <p:cNvPicPr>
            <a:picLocks noChangeAspect="1"/>
          </p:cNvPicPr>
          <p:nvPr/>
        </p:nvPicPr>
        <p:blipFill>
          <a:blip r:embed="rId3"/>
          <a:stretch>
            <a:fillRect/>
          </a:stretch>
        </p:blipFill>
        <p:spPr>
          <a:xfrm>
            <a:off x="6705520" y="3240087"/>
            <a:ext cx="5009739" cy="1109669"/>
          </a:xfrm>
          <a:prstGeom prst="rect">
            <a:avLst/>
          </a:prstGeom>
        </p:spPr>
      </p:pic>
      <p:pic>
        <p:nvPicPr>
          <p:cNvPr id="9" name="Picture 8" descr="Calendar&#10;&#10;Description automatically generated with medium confidence">
            <a:extLst>
              <a:ext uri="{FF2B5EF4-FFF2-40B4-BE49-F238E27FC236}">
                <a16:creationId xmlns:a16="http://schemas.microsoft.com/office/drawing/2014/main" id="{BD607BD8-8492-8B4B-9592-4308FC792BA0}"/>
              </a:ext>
            </a:extLst>
          </p:cNvPr>
          <p:cNvPicPr>
            <a:picLocks noChangeAspect="1"/>
          </p:cNvPicPr>
          <p:nvPr/>
        </p:nvPicPr>
        <p:blipFill>
          <a:blip r:embed="rId4"/>
          <a:stretch>
            <a:fillRect/>
          </a:stretch>
        </p:blipFill>
        <p:spPr>
          <a:xfrm>
            <a:off x="6658303" y="4526764"/>
            <a:ext cx="5056955" cy="1471613"/>
          </a:xfrm>
          <a:prstGeom prst="rect">
            <a:avLst/>
          </a:prstGeom>
        </p:spPr>
      </p:pic>
      <p:sp>
        <p:nvSpPr>
          <p:cNvPr id="17" name="Content Placeholder 2">
            <a:extLst>
              <a:ext uri="{FF2B5EF4-FFF2-40B4-BE49-F238E27FC236}">
                <a16:creationId xmlns:a16="http://schemas.microsoft.com/office/drawing/2014/main" id="{3E83E871-4267-0B4D-B842-30C48E964467}"/>
              </a:ext>
            </a:extLst>
          </p:cNvPr>
          <p:cNvSpPr txBox="1">
            <a:spLocks/>
          </p:cNvSpPr>
          <p:nvPr/>
        </p:nvSpPr>
        <p:spPr>
          <a:xfrm>
            <a:off x="658044" y="4531521"/>
            <a:ext cx="6000258" cy="15184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dirty="0"/>
              <a:t>Take first 5000 samples for training and save the 5000</a:t>
            </a:r>
            <a:r>
              <a:rPr lang="en-US" baseline="30000" dirty="0"/>
              <a:t>th</a:t>
            </a:r>
            <a:r>
              <a:rPr lang="en-US" dirty="0"/>
              <a:t> to 6000</a:t>
            </a:r>
            <a:r>
              <a:rPr lang="en-US" baseline="30000" dirty="0"/>
              <a:t>th</a:t>
            </a:r>
            <a:r>
              <a:rPr lang="en-US" dirty="0"/>
              <a:t> for validation.</a:t>
            </a:r>
          </a:p>
          <a:p>
            <a:pPr algn="just">
              <a:lnSpc>
                <a:spcPct val="110000"/>
              </a:lnSpc>
            </a:pPr>
            <a:r>
              <a:rPr lang="en-US" dirty="0"/>
              <a:t>Convert pixel values to double and scale them between range [0.00-1.00].</a:t>
            </a:r>
          </a:p>
          <a:p>
            <a:pPr algn="just">
              <a:lnSpc>
                <a:spcPct val="110000"/>
              </a:lnSpc>
            </a:pPr>
            <a:endParaRPr lang="en-US" dirty="0"/>
          </a:p>
        </p:txBody>
      </p:sp>
    </p:spTree>
    <p:extLst>
      <p:ext uri="{BB962C8B-B14F-4D97-AF65-F5344CB8AC3E}">
        <p14:creationId xmlns:p14="http://schemas.microsoft.com/office/powerpoint/2010/main" val="229383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B4460-A80C-9E49-83CF-67239A92C531}"/>
              </a:ext>
            </a:extLst>
          </p:cNvPr>
          <p:cNvSpPr>
            <a:spLocks noGrp="1"/>
          </p:cNvSpPr>
          <p:nvPr>
            <p:ph type="title"/>
          </p:nvPr>
        </p:nvSpPr>
        <p:spPr>
          <a:xfrm>
            <a:off x="647700" y="871759"/>
            <a:ext cx="10925176" cy="1128876"/>
          </a:xfrm>
        </p:spPr>
        <p:txBody>
          <a:bodyPr vert="horz" lIns="91440" tIns="45720" rIns="91440" bIns="45720" rtlCol="0" anchor="t">
            <a:normAutofit/>
          </a:bodyPr>
          <a:lstStyle/>
          <a:p>
            <a:r>
              <a:rPr lang="en-US" sz="5400"/>
              <a:t>Building a classifier: MLP</a:t>
            </a:r>
          </a:p>
        </p:txBody>
      </p:sp>
      <p:cxnSp>
        <p:nvCxnSpPr>
          <p:cNvPr id="17"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BC6FF7C5-1F41-7348-9D2F-2708080110F2}"/>
              </a:ext>
            </a:extLst>
          </p:cNvPr>
          <p:cNvPicPr>
            <a:picLocks noChangeAspect="1"/>
          </p:cNvPicPr>
          <p:nvPr/>
        </p:nvPicPr>
        <p:blipFill>
          <a:blip r:embed="rId2"/>
          <a:stretch>
            <a:fillRect/>
          </a:stretch>
        </p:blipFill>
        <p:spPr>
          <a:xfrm>
            <a:off x="1847977" y="2842796"/>
            <a:ext cx="7520473" cy="324054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983A7A2E-9E4C-D84D-9F45-3ED3E0312B0C}"/>
              </a:ext>
            </a:extLst>
          </p:cNvPr>
          <p:cNvPicPr>
            <a:picLocks noChangeAspect="1"/>
          </p:cNvPicPr>
          <p:nvPr/>
        </p:nvPicPr>
        <p:blipFill>
          <a:blip r:embed="rId3"/>
          <a:stretch>
            <a:fillRect/>
          </a:stretch>
        </p:blipFill>
        <p:spPr>
          <a:xfrm>
            <a:off x="3043783" y="1713920"/>
            <a:ext cx="5128862" cy="1069431"/>
          </a:xfrm>
          <a:prstGeom prst="rect">
            <a:avLst/>
          </a:prstGeom>
        </p:spPr>
      </p:pic>
      <p:cxnSp>
        <p:nvCxnSpPr>
          <p:cNvPr id="19" name="Straight Connector 18">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64220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11817</TotalTime>
  <Words>1212</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Calisto MT</vt:lpstr>
      <vt:lpstr>Univers Condensed</vt:lpstr>
      <vt:lpstr>ChronicleVTI</vt:lpstr>
      <vt:lpstr>Machine Learning for Cyber Security</vt:lpstr>
      <vt:lpstr>information</vt:lpstr>
      <vt:lpstr>UNIT 5: ANN, Deep learning</vt:lpstr>
      <vt:lpstr>Artificial neural networks</vt:lpstr>
      <vt:lpstr>Artificial neural networks</vt:lpstr>
      <vt:lpstr>Artificial neural networks</vt:lpstr>
      <vt:lpstr>Implementing ANN/DL with keras</vt:lpstr>
      <vt:lpstr>Building a classifier</vt:lpstr>
      <vt:lpstr>Building a classifier: MLP</vt:lpstr>
      <vt:lpstr>Building a classifier: MLP</vt:lpstr>
      <vt:lpstr>Building a classifier: MLP</vt:lpstr>
      <vt:lpstr>Building a classifier: MLP</vt:lpstr>
      <vt:lpstr>Building a classifier: MLP</vt:lpstr>
      <vt:lpstr>Building a classifier: MLP</vt:lpstr>
      <vt:lpstr>Building a classifier: MLP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Cyber Security</dc:title>
  <dc:creator>mesut guven</dc:creator>
  <cp:lastModifiedBy>mesut guven</cp:lastModifiedBy>
  <cp:revision>136</cp:revision>
  <dcterms:created xsi:type="dcterms:W3CDTF">2022-01-08T15:03:41Z</dcterms:created>
  <dcterms:modified xsi:type="dcterms:W3CDTF">2022-02-03T21:39:57Z</dcterms:modified>
</cp:coreProperties>
</file>