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299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318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/>
    <p:restoredTop sz="94710"/>
  </p:normalViewPr>
  <p:slideViewPr>
    <p:cSldViewPr snapToGrid="0" snapToObjects="1">
      <p:cViewPr varScale="1">
        <p:scale>
          <a:sx n="121" d="100"/>
          <a:sy n="121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8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1117444" cy="7541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Using Transfer learning for 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54" y="3875314"/>
            <a:ext cx="9785173" cy="226422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1900" dirty="0"/>
              <a:t>One common technique for malware detection is convert binary information to images and feed them to the trained networks. The image conversion step (preprocessing) consist of three sub-steps, respectively: </a:t>
            </a:r>
            <a:r>
              <a:rPr lang="en-US" sz="1900" i="1" dirty="0"/>
              <a:t>pixel conversion, reshaping, and resizing. 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Pixel conversion; </a:t>
            </a:r>
            <a:r>
              <a:rPr lang="en-US" sz="1900" dirty="0"/>
              <a:t>every byte </a:t>
            </a:r>
            <a:r>
              <a:rPr lang="en-US" sz="1900" b="1" i="1" dirty="0">
                <a:solidFill>
                  <a:srgbClr val="0070C0"/>
                </a:solidFill>
              </a:rPr>
              <a:t>(01010011) </a:t>
            </a:r>
            <a:r>
              <a:rPr lang="en-US" sz="1900" dirty="0"/>
              <a:t>is regarded as a pixel of </a:t>
            </a:r>
            <a:r>
              <a:rPr lang="en-US" sz="1900" b="1" i="1" dirty="0">
                <a:solidFill>
                  <a:srgbClr val="0070C0"/>
                </a:solidFill>
              </a:rPr>
              <a:t>range [0-255],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Reshaping; </a:t>
            </a:r>
            <a:r>
              <a:rPr lang="en-US" sz="1900" dirty="0"/>
              <a:t>reshape the pixels stream </a:t>
            </a:r>
            <a:r>
              <a:rPr lang="en-US" sz="1900" b="1" i="1" dirty="0">
                <a:solidFill>
                  <a:srgbClr val="0070C0"/>
                </a:solidFill>
              </a:rPr>
              <a:t>into 2 dimensions</a:t>
            </a:r>
            <a:r>
              <a:rPr lang="en-US" sz="1900" dirty="0"/>
              <a:t>, 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Resizing; </a:t>
            </a:r>
            <a:r>
              <a:rPr lang="en-US" sz="1900" dirty="0"/>
              <a:t>pre-trained models accept a </a:t>
            </a:r>
            <a:r>
              <a:rPr lang="en-US" sz="1900" b="1" i="1" dirty="0">
                <a:solidFill>
                  <a:srgbClr val="0070C0"/>
                </a:solidFill>
              </a:rPr>
              <a:t>fix-sized input (such as 224x224x3), </a:t>
            </a:r>
            <a:r>
              <a:rPr lang="en-US" sz="1900" dirty="0"/>
              <a:t>so all images need to be resized. </a:t>
            </a:r>
          </a:p>
          <a:p>
            <a:pPr algn="just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38AA85-43E8-5B47-B27B-3A586E2D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58" y="1463471"/>
            <a:ext cx="7422292" cy="24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1117444" cy="7541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Using Transfer learning for 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54" y="3875314"/>
            <a:ext cx="9785173" cy="226422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1900" dirty="0"/>
              <a:t>One common technique for malware detection is convert binary information to images and feed them to the trained networks. The image conversion step (preprocessing) consist of three sub-steps, respectively: </a:t>
            </a:r>
            <a:r>
              <a:rPr lang="en-US" sz="1900" i="1" dirty="0"/>
              <a:t>pixel conversion, reshaping, and resizing. 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Pixel conversion; </a:t>
            </a:r>
            <a:r>
              <a:rPr lang="en-US" sz="1900" dirty="0"/>
              <a:t>every byte </a:t>
            </a:r>
            <a:r>
              <a:rPr lang="en-US" sz="1900" b="1" i="1" dirty="0">
                <a:solidFill>
                  <a:srgbClr val="0070C0"/>
                </a:solidFill>
              </a:rPr>
              <a:t>(01010011) </a:t>
            </a:r>
            <a:r>
              <a:rPr lang="en-US" sz="1900" dirty="0"/>
              <a:t>is regarded as a pixel of </a:t>
            </a:r>
            <a:r>
              <a:rPr lang="en-US" sz="1900" b="1" i="1" dirty="0">
                <a:solidFill>
                  <a:srgbClr val="0070C0"/>
                </a:solidFill>
              </a:rPr>
              <a:t>range [0-255],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Reshaping; </a:t>
            </a:r>
            <a:r>
              <a:rPr lang="en-US" sz="1900" dirty="0"/>
              <a:t>reshape the pixels stream </a:t>
            </a:r>
            <a:r>
              <a:rPr lang="en-US" sz="1900" b="1" i="1" dirty="0">
                <a:solidFill>
                  <a:srgbClr val="0070C0"/>
                </a:solidFill>
              </a:rPr>
              <a:t>into 2 dimensions</a:t>
            </a:r>
            <a:r>
              <a:rPr lang="en-US" sz="1900" dirty="0"/>
              <a:t>, 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Resizing; </a:t>
            </a:r>
            <a:r>
              <a:rPr lang="en-US" sz="1900" dirty="0"/>
              <a:t>pre-trained models accept a </a:t>
            </a:r>
            <a:r>
              <a:rPr lang="en-US" sz="1900" b="1" i="1" dirty="0">
                <a:solidFill>
                  <a:srgbClr val="0070C0"/>
                </a:solidFill>
              </a:rPr>
              <a:t>fix-sized input (such as 224x224x3), </a:t>
            </a:r>
            <a:r>
              <a:rPr lang="en-US" sz="1900" dirty="0"/>
              <a:t>so all images need to be resized. </a:t>
            </a:r>
          </a:p>
          <a:p>
            <a:pPr algn="just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38AA85-43E8-5B47-B27B-3A586E2D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58" y="1463471"/>
            <a:ext cx="7422292" cy="24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042299" cy="13620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Transfer learning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791287"/>
            <a:ext cx="6042299" cy="434281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There are relatively large malware datasets </a:t>
            </a:r>
            <a:r>
              <a:rPr lang="en-US" sz="1800" i="1" dirty="0"/>
              <a:t>(and their corresponding converted image forms), </a:t>
            </a:r>
            <a:r>
              <a:rPr lang="en-US" dirty="0"/>
              <a:t>but still small compared to ImageNet dataset. So, it is a good idea to use the models trained on the ImageNet dataset. </a:t>
            </a:r>
          </a:p>
          <a:p>
            <a:pPr>
              <a:lnSpc>
                <a:spcPct val="110000"/>
              </a:lnSpc>
            </a:pPr>
            <a:r>
              <a:rPr lang="en-US" dirty="0"/>
              <a:t>In the transfer learning part, we keep the pre-trained models’ weights and add a dense layer of two neurons since we have only malign </a:t>
            </a:r>
            <a:r>
              <a:rPr lang="en-US" sz="1800" i="1" dirty="0"/>
              <a:t>(malware) </a:t>
            </a:r>
            <a:r>
              <a:rPr lang="en-US" dirty="0"/>
              <a:t>and benign software binaries to classify.</a:t>
            </a:r>
          </a:p>
          <a:p>
            <a:pPr>
              <a:lnSpc>
                <a:spcPct val="110000"/>
              </a:lnSpc>
            </a:pPr>
            <a:r>
              <a:rPr lang="en-US" dirty="0"/>
              <a:t>We divide the malware data into three, respectively; training, validation, and test sets. After trained the network with 2 neuron-dense layer, testing set is used to evaluate the performance of the model.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15E02F-7C33-7349-A23F-F1AB02199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r="-1" b="-1"/>
          <a:stretch/>
        </p:blipFill>
        <p:spPr>
          <a:xfrm>
            <a:off x="7415214" y="3472471"/>
            <a:ext cx="4076699" cy="170574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639618-D4B1-774A-8608-63D2AD89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26" y="1037099"/>
            <a:ext cx="4076699" cy="150837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D3E80A32-AC6E-2B40-B009-A7301D151968}"/>
              </a:ext>
            </a:extLst>
          </p:cNvPr>
          <p:cNvSpPr/>
          <p:nvPr/>
        </p:nvSpPr>
        <p:spPr>
          <a:xfrm rot="16200000">
            <a:off x="9430783" y="1971622"/>
            <a:ext cx="414666" cy="12507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B5F34-D165-4A4A-A06E-F87809286BF5}"/>
              </a:ext>
            </a:extLst>
          </p:cNvPr>
          <p:cNvCxnSpPr/>
          <p:nvPr/>
        </p:nvCxnSpPr>
        <p:spPr>
          <a:xfrm>
            <a:off x="9638116" y="2902145"/>
            <a:ext cx="0" cy="57032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8: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 dirty="0"/>
              <a:t>	</a:t>
            </a:r>
            <a:r>
              <a:rPr lang="en-US" dirty="0"/>
              <a:t>-	have a better understanding of pre-trained models,</a:t>
            </a:r>
          </a:p>
          <a:p>
            <a:pPr marL="0" indent="0">
              <a:buNone/>
            </a:pPr>
            <a:r>
              <a:rPr lang="en-US" dirty="0"/>
              <a:t>	-	have a better understanding of usage of pre-trained models in cyber,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86957"/>
            <a:ext cx="3758279" cy="18745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Transfer learning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C4E6AC7-8431-5444-96EA-24B719A8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9296"/>
            <a:ext cx="10463981" cy="3108581"/>
          </a:xfrm>
          <a:prstGeom prst="rect">
            <a:avLst/>
          </a:prstGeom>
        </p:spPr>
      </p:pic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79557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252" y="4235614"/>
            <a:ext cx="6739948" cy="1975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Transfer learning is a technique that reuses a model which has already been trained on a large dataset. </a:t>
            </a:r>
          </a:p>
          <a:p>
            <a:r>
              <a:rPr lang="en-US" dirty="0"/>
              <a:t>If you want to build an image classifier, but you do not have enough training data, then it is often a good idea to reuse the lower layers of a pretrained model.</a:t>
            </a:r>
          </a:p>
        </p:txBody>
      </p:sp>
    </p:spTree>
    <p:extLst>
      <p:ext uri="{BB962C8B-B14F-4D97-AF65-F5344CB8AC3E}">
        <p14:creationId xmlns:p14="http://schemas.microsoft.com/office/powerpoint/2010/main" val="422664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119812" cy="13620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0052"/>
            <a:ext cx="5966843" cy="33583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Over the years, variants of DL models and CNN architecture have been developed. They proved their efficiency with largest image data set </a:t>
            </a:r>
            <a:r>
              <a:rPr lang="en-US" sz="1900" b="1" i="1" dirty="0">
                <a:solidFill>
                  <a:srgbClr val="0070C0"/>
                </a:solidFill>
              </a:rPr>
              <a:t>(ImageNet).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In competitions such as the </a:t>
            </a:r>
            <a:r>
              <a:rPr lang="en-US" sz="1900" b="1" i="1" dirty="0">
                <a:solidFill>
                  <a:srgbClr val="0070C0"/>
                </a:solidFill>
              </a:rPr>
              <a:t>ILSVRC</a:t>
            </a:r>
            <a:r>
              <a:rPr lang="en-US" sz="1900" dirty="0"/>
              <a:t> </a:t>
            </a:r>
            <a:r>
              <a:rPr lang="en-US" sz="1900" b="1" i="1" dirty="0">
                <a:solidFill>
                  <a:srgbClr val="0070C0"/>
                </a:solidFill>
              </a:rPr>
              <a:t>ImageNet</a:t>
            </a:r>
            <a:r>
              <a:rPr lang="en-US" sz="1900" dirty="0"/>
              <a:t> challenge. In this competition the top-5 error rate for image classification fell from over 26% to less than 2.3% in just six years.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TensorFlow Transfer Learning Repository (as well as </a:t>
            </a:r>
            <a:r>
              <a:rPr lang="en-US" sz="1900" dirty="0" err="1"/>
              <a:t>Matlab</a:t>
            </a:r>
            <a:r>
              <a:rPr lang="en-US" sz="1900" dirty="0"/>
              <a:t>) enables to use pre-trained models. Some of the most popular nets are respectively, </a:t>
            </a:r>
            <a:r>
              <a:rPr lang="en-US" dirty="0" err="1"/>
              <a:t>GoogLeNet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ImageNet, Inception, Exception, Bert, etc.</a:t>
            </a:r>
            <a:endParaRPr lang="en-US" sz="1900" dirty="0"/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CC75129-671B-5F48-B631-C88B3951C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0" b="-2"/>
          <a:stretch/>
        </p:blipFill>
        <p:spPr>
          <a:xfrm>
            <a:off x="7315200" y="1066798"/>
            <a:ext cx="4076700" cy="227711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50019A1-31DC-CA40-A9BE-5E5E7D37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70" y="3429000"/>
            <a:ext cx="4126830" cy="26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13141"/>
            <a:ext cx="2114203" cy="5178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Transfer learning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EE115A-0EB8-481C-8C81-2B08F397A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15E02F-7C33-7349-A23F-F1AB02199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r="-1" b="-1"/>
          <a:stretch/>
        </p:blipFill>
        <p:spPr>
          <a:xfrm>
            <a:off x="3647004" y="569425"/>
            <a:ext cx="7744896" cy="32405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67" y="3734806"/>
            <a:ext cx="7531108" cy="26659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idea behind transfer learning is that a model trained on a large dataset can be applied to a dataset it has never seen before. </a:t>
            </a:r>
          </a:p>
          <a:p>
            <a:r>
              <a:rPr lang="en-US" dirty="0"/>
              <a:t>To implement transfer learning, output layer is replaced with a new layer and trained again </a:t>
            </a:r>
            <a:r>
              <a:rPr lang="en-US" i="1" dirty="0">
                <a:solidFill>
                  <a:srgbClr val="0070C0"/>
                </a:solidFill>
              </a:rPr>
              <a:t>(without changing weight and bias values of the rest of the network)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r>
              <a:rPr lang="en-US" dirty="0"/>
              <a:t>Since other variables are kept same with the pre-trained model, transfer learning also reduces the training time.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8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281421" cy="7541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Mobilenet</a:t>
            </a:r>
            <a:r>
              <a:rPr lang="en-US" dirty="0"/>
              <a:t> on </a:t>
            </a:r>
            <a:r>
              <a:rPr lang="en-US" i="1" dirty="0"/>
              <a:t>cats vs dogs  </a:t>
            </a:r>
            <a:r>
              <a:rPr lang="en-US" dirty="0"/>
              <a:t>dataset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90" y="1663768"/>
            <a:ext cx="4899665" cy="139029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It is possible a call the pre-trained model complete without changing the last layer (output). When it is used with original output layer, it produces a probability set for the ImageNet dataset which has 1000 classes. 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EF558C1-32AB-3743-819A-CA76905C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68" y="1568017"/>
            <a:ext cx="6713663" cy="143777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E44BFBE-F1F2-1744-AB9C-97A87359F040}"/>
              </a:ext>
            </a:extLst>
          </p:cNvPr>
          <p:cNvSpPr txBox="1">
            <a:spLocks/>
          </p:cNvSpPr>
          <p:nvPr/>
        </p:nvSpPr>
        <p:spPr>
          <a:xfrm>
            <a:off x="288411" y="3299441"/>
            <a:ext cx="4889157" cy="2828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dirty="0"/>
              <a:t>The networks variables </a:t>
            </a:r>
            <a:r>
              <a:rPr lang="en-US" sz="1600" i="1" dirty="0"/>
              <a:t>(called as feature in the example)</a:t>
            </a:r>
            <a:r>
              <a:rPr lang="en-US" sz="1800" dirty="0"/>
              <a:t> can be downloaded. Note, the size of the images in the ImageNet dataset is </a:t>
            </a:r>
            <a:r>
              <a:rPr lang="en-US" sz="1800" b="1" i="1" dirty="0">
                <a:solidFill>
                  <a:srgbClr val="0070C0"/>
                </a:solidFill>
              </a:rPr>
              <a:t>224x224x3</a:t>
            </a:r>
            <a:r>
              <a:rPr lang="en-US" sz="1800" dirty="0"/>
              <a:t>. So, we need to </a:t>
            </a:r>
            <a:r>
              <a:rPr lang="en-US" sz="1800" b="1" i="1" dirty="0">
                <a:solidFill>
                  <a:srgbClr val="0070C0"/>
                </a:solidFill>
              </a:rPr>
              <a:t>resize the cats vs dogs images</a:t>
            </a:r>
            <a:r>
              <a:rPr lang="en-US" sz="1800" dirty="0"/>
              <a:t>. And, to </a:t>
            </a:r>
            <a:r>
              <a:rPr lang="en-US" sz="1800" b="1" i="1" dirty="0">
                <a:solidFill>
                  <a:srgbClr val="0070C0"/>
                </a:solidFill>
              </a:rPr>
              <a:t>freeze the variables </a:t>
            </a:r>
            <a:r>
              <a:rPr lang="en-US" sz="1800" dirty="0"/>
              <a:t>we need to declare the .trainable=false parameter.</a:t>
            </a:r>
          </a:p>
          <a:p>
            <a:pPr algn="just">
              <a:lnSpc>
                <a:spcPct val="110000"/>
              </a:lnSpc>
            </a:pPr>
            <a:r>
              <a:rPr lang="en-US" sz="1800" dirty="0"/>
              <a:t>Finally, pre-trained variables can be used inside a sequential model with a </a:t>
            </a:r>
            <a:r>
              <a:rPr lang="en-US" sz="1800" b="1" i="1" dirty="0">
                <a:solidFill>
                  <a:srgbClr val="0070C0"/>
                </a:solidFill>
              </a:rPr>
              <a:t>dense layer of two neurons (cats or dogs?)</a:t>
            </a:r>
            <a:r>
              <a:rPr lang="en-US" sz="1800" dirty="0"/>
              <a:t>.</a:t>
            </a:r>
          </a:p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05F06A1E-4F67-A94F-87C5-3261BEAA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55" y="4056317"/>
            <a:ext cx="3340145" cy="554977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23630E-52C2-EB41-A694-CA2033B16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255" y="4647188"/>
            <a:ext cx="3340145" cy="1106913"/>
          </a:xfrm>
          <a:prstGeom prst="rect">
            <a:avLst/>
          </a:prstGeo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BA6669C9-E9A3-3D4A-B009-E30DD5CEB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255" y="3194811"/>
            <a:ext cx="6193002" cy="9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2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281421" cy="7541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Mobilenet</a:t>
            </a:r>
            <a:r>
              <a:rPr lang="en-US" dirty="0"/>
              <a:t> on </a:t>
            </a:r>
            <a:r>
              <a:rPr lang="en-US" i="1" dirty="0"/>
              <a:t>cats vs dogs  </a:t>
            </a:r>
            <a:r>
              <a:rPr lang="en-US" dirty="0"/>
              <a:t>dataset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87" y="4841849"/>
            <a:ext cx="9785173" cy="110651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Remember, a simple network can only achieve </a:t>
            </a:r>
            <a:r>
              <a:rPr lang="en-US" sz="1800" b="1" i="1" dirty="0">
                <a:solidFill>
                  <a:srgbClr val="0070C0"/>
                </a:solidFill>
              </a:rPr>
              <a:t>~70% accuracy </a:t>
            </a:r>
            <a:r>
              <a:rPr lang="en-US" sz="1800" dirty="0"/>
              <a:t>and adding a couple of convoluted layer </a:t>
            </a:r>
            <a:r>
              <a:rPr lang="en-US" sz="1800" b="1" i="1" dirty="0">
                <a:solidFill>
                  <a:srgbClr val="0070C0"/>
                </a:solidFill>
              </a:rPr>
              <a:t>increased to ~80% </a:t>
            </a:r>
            <a:r>
              <a:rPr lang="en-US" sz="1800" dirty="0"/>
              <a:t>on </a:t>
            </a:r>
            <a:r>
              <a:rPr lang="en-US" sz="1800" i="1" dirty="0"/>
              <a:t>Cats vs Dogs </a:t>
            </a:r>
            <a:r>
              <a:rPr lang="en-US" sz="1800" dirty="0"/>
              <a:t>validation dataset.</a:t>
            </a:r>
          </a:p>
          <a:p>
            <a:pPr algn="just">
              <a:lnSpc>
                <a:spcPct val="110000"/>
              </a:lnSpc>
            </a:pPr>
            <a:r>
              <a:rPr lang="en-US" sz="1800" dirty="0"/>
              <a:t>On the hand, using a </a:t>
            </a:r>
            <a:r>
              <a:rPr lang="en-US" sz="1800" b="1" i="1" dirty="0">
                <a:solidFill>
                  <a:srgbClr val="0070C0"/>
                </a:solidFill>
              </a:rPr>
              <a:t>pre-trained model </a:t>
            </a:r>
            <a:r>
              <a:rPr lang="en-US" sz="1800" dirty="0"/>
              <a:t>increased the </a:t>
            </a:r>
            <a:r>
              <a:rPr lang="en-US" sz="1800" b="1" i="1" dirty="0">
                <a:solidFill>
                  <a:srgbClr val="0070C0"/>
                </a:solidFill>
              </a:rPr>
              <a:t>validation accuracy to ~98%. </a:t>
            </a:r>
            <a:r>
              <a:rPr lang="en-US" sz="1800" dirty="0"/>
              <a:t>This 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7CB331-DAD2-7040-BE45-7D070204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40" y="1587062"/>
            <a:ext cx="8931991" cy="31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499136" cy="7541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malware detection with pre-trained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87" y="2203631"/>
            <a:ext cx="9785173" cy="343081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Classical malware detection approaches </a:t>
            </a:r>
            <a:r>
              <a:rPr lang="en-US" dirty="0"/>
              <a:t>are unable to detect zero-day attacks or slightly deformed versions of known attacks</a:t>
            </a:r>
            <a:r>
              <a:rPr lang="en-TR" sz="1800" dirty="0"/>
              <a:t> since they onvestigate on the hash fingerprints (binary signatures) of the malware. </a:t>
            </a:r>
          </a:p>
          <a:p>
            <a:pPr algn="just">
              <a:lnSpc>
                <a:spcPct val="110000"/>
              </a:lnSpc>
            </a:pPr>
            <a:r>
              <a:rPr lang="en-US" sz="1900" dirty="0"/>
              <a:t>Other approaches include static and dynamic analysis, both of which have advantages and disadvantages. </a:t>
            </a:r>
          </a:p>
          <a:p>
            <a:pPr algn="just">
              <a:lnSpc>
                <a:spcPct val="110000"/>
              </a:lnSpc>
            </a:pPr>
            <a:r>
              <a:rPr lang="en-US" sz="1900" dirty="0"/>
              <a:t>Static analysis disassembles the code, but its performance can suffer because of the code obfuscation. </a:t>
            </a:r>
          </a:p>
          <a:p>
            <a:pPr algn="just">
              <a:lnSpc>
                <a:spcPct val="110000"/>
              </a:lnSpc>
            </a:pPr>
            <a:r>
              <a:rPr lang="en-US" sz="1900" dirty="0"/>
              <a:t>Dynamic analysis unpack the code and run it on a virtual environment, then analyze its behavior. </a:t>
            </a:r>
          </a:p>
        </p:txBody>
      </p:sp>
    </p:spTree>
    <p:extLst>
      <p:ext uri="{BB962C8B-B14F-4D97-AF65-F5344CB8AC3E}">
        <p14:creationId xmlns:p14="http://schemas.microsoft.com/office/powerpoint/2010/main" val="31578798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14485</TotalTime>
  <Words>961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8: transfer learning</vt:lpstr>
      <vt:lpstr>Transfer learning</vt:lpstr>
      <vt:lpstr>Transfer learning</vt:lpstr>
      <vt:lpstr>Transfer learning</vt:lpstr>
      <vt:lpstr>Using Mobilenet on cats vs dogs  dataset</vt:lpstr>
      <vt:lpstr>Using Mobilenet on cats vs dogs  dataset</vt:lpstr>
      <vt:lpstr>malware detection with pre-trained models</vt:lpstr>
      <vt:lpstr>Using Transfer learning for malware detection</vt:lpstr>
      <vt:lpstr>Using Transfer learning for malware detection</vt:lpstr>
      <vt:lpstr>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192</cp:revision>
  <dcterms:created xsi:type="dcterms:W3CDTF">2022-01-08T15:03:41Z</dcterms:created>
  <dcterms:modified xsi:type="dcterms:W3CDTF">2022-02-06T08:31:58Z</dcterms:modified>
</cp:coreProperties>
</file>