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6"/>
  </p:notesMasterIdLst>
  <p:sldIdLst>
    <p:sldId id="290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0033CC"/>
    <a:srgbClr val="2D4FFB"/>
    <a:srgbClr val="385CF6"/>
    <a:srgbClr val="0A35EC"/>
    <a:srgbClr val="2515F7"/>
    <a:srgbClr val="0041C4"/>
    <a:srgbClr val="196BB5"/>
    <a:srgbClr val="4B6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47" autoAdjust="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008C1-D970-43BD-9678-58985B84B3B0}" type="datetimeFigureOut">
              <a:rPr lang="tr-TR" smtClean="0"/>
              <a:t>20.11.2017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BBEF-D461-4390-BF4B-2B69E06247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0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723C-A363-4114-BE18-3E9589C2B9C2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633-93A2-4DB7-B3D8-5F6714E7EFEC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0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0D8D-AE05-4AF5-8666-75C48EA7B609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B8C0-62AE-47C8-A8EF-FC863B0F06E5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2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8472-C309-40FA-8240-FF6234B7F0D0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96F6B-6F2E-418E-A1A6-2F06576F6EF7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D6EC-2E00-46F1-9BD2-E1865A200410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9E5A-6330-4749-ACDB-FB892FCFE6A5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1CB3-A768-4AD8-A97F-12E47CC1200D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8106-484C-46C6-8BE9-348BFA7F2DC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7B0D-110E-4AAD-9411-DA6CB39E8776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6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chemeClr val="bg1"/>
            </a:gs>
            <a:gs pos="10000">
              <a:schemeClr val="bg1"/>
            </a:gs>
            <a:gs pos="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5B0E-55D6-4DAA-879D-58BBFFC7379B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gurm@metu.edu.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ower.eee.metu.edu.tr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3553" y="1756176"/>
            <a:ext cx="8132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Modeling and Simulation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with</a:t>
            </a:r>
          </a:p>
          <a:p>
            <a:pPr algn="ctr"/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MATLAB/Simulink</a:t>
            </a:r>
            <a:endParaRPr lang="en-US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5190287"/>
            <a:ext cx="4038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Mesut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Uğur</a:t>
            </a:r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ugurm@metu.edu.tr</a:t>
            </a:r>
            <a:endParaRPr lang="tr-TR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24.11.2017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126807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East Technical University</a:t>
            </a: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974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Libraries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1942" y="1086951"/>
            <a:ext cx="813205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Logic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math, control,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source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display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if/switch, in/out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User defined functions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Digital signal processing, communication,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neural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network, optimization, system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identification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SimRF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SimElectronics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anose="02020603050405020304" pitchFamily="18" charset="0"/>
              </a:rPr>
              <a:t>SimMechanics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+mj-lt"/>
                <a:cs typeface="Times New Roman" panose="02020603050405020304" pitchFamily="18" charset="0"/>
              </a:rPr>
              <a:t>SimPowerSystems</a:t>
            </a:r>
            <a:endParaRPr lang="en-US" sz="2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0" r="42527" b="31218"/>
          <a:stretch/>
        </p:blipFill>
        <p:spPr>
          <a:xfrm>
            <a:off x="1071364" y="3751590"/>
            <a:ext cx="4626791" cy="26047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8"/>
          <a:stretch/>
        </p:blipFill>
        <p:spPr>
          <a:xfrm>
            <a:off x="5902089" y="3682368"/>
            <a:ext cx="3052127" cy="15527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5" t="10811" r="19083" b="23875"/>
          <a:stretch/>
        </p:blipFill>
        <p:spPr>
          <a:xfrm>
            <a:off x="5900291" y="5235099"/>
            <a:ext cx="3121370" cy="11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Models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985679"/>
            <a:ext cx="4906082" cy="318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52" y="4446033"/>
            <a:ext cx="6500813" cy="22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Procedure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2160613"/>
            <a:ext cx="734448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Model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system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paper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Construct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your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model on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Simulink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914400" lvl="1" indent="-4572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1000"/>
              </a:spcAft>
              <a:buFont typeface="+mj-lt"/>
              <a:buAutoNum type="arabicPeriod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Results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, Analysis, Design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etc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…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endParaRPr lang="tr-TR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9" y="1752600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89918" y="1676400"/>
            <a:ext cx="734448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Very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first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model</a:t>
            </a:r>
            <a:endParaRPr lang="tr-TR" sz="2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Commonly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used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blocks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Transfer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functions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Electrical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systems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Rectifiers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Frequency</a:t>
            </a:r>
            <a:r>
              <a:rPr lang="tr-TR" sz="2400" dirty="0" smtClean="0">
                <a:latin typeface="+mj-lt"/>
                <a:cs typeface="Times New Roman" panose="02020603050405020304" pitchFamily="18" charset="0"/>
              </a:rPr>
              <a:t> domain </a:t>
            </a:r>
            <a:r>
              <a:rPr lang="tr-TR" sz="2400" dirty="0" err="1" smtClean="0">
                <a:latin typeface="+mj-lt"/>
                <a:cs typeface="Times New Roman" panose="02020603050405020304" pitchFamily="18" charset="0"/>
              </a:rPr>
              <a:t>analysis</a:t>
            </a:r>
            <a:endParaRPr lang="tr-TR" sz="2400" dirty="0" smtClean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4660389" cy="8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1940" y="126807"/>
            <a:ext cx="8132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Önce reklamlar…</a:t>
            </a:r>
            <a:endParaRPr lang="en-US" sz="30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81531"/>
          <a:stretch/>
        </p:blipFill>
        <p:spPr>
          <a:xfrm>
            <a:off x="1447800" y="3718726"/>
            <a:ext cx="1282683" cy="113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5308"/>
          <a:stretch/>
        </p:blipFill>
        <p:spPr>
          <a:xfrm>
            <a:off x="2730483" y="3719425"/>
            <a:ext cx="5196992" cy="11338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7800" y="261790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http://power.eee.metu.edu.tr</a:t>
            </a:r>
            <a:r>
              <a:rPr lang="tr-T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tr-TR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What is it?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4325" y="1600200"/>
            <a:ext cx="751157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Graphical programming </a:t>
            </a:r>
            <a:r>
              <a:rPr lang="en-US" sz="2400" dirty="0" smtClean="0">
                <a:cs typeface="Times New Roman" panose="02020603050405020304" pitchFamily="18" charset="0"/>
              </a:rPr>
              <a:t>environment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Modeling, simulation, </a:t>
            </a:r>
            <a:r>
              <a:rPr lang="en-US" sz="2400" dirty="0" smtClean="0">
                <a:cs typeface="Calibri Light" panose="020F0302020204030204" pitchFamily="34" charset="0"/>
              </a:rPr>
              <a:t>analysis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Multi</a:t>
            </a:r>
            <a:r>
              <a:rPr lang="tr-TR" sz="2400" dirty="0" smtClean="0"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cs typeface="Times New Roman" panose="02020603050405020304" pitchFamily="18" charset="0"/>
              </a:rPr>
              <a:t>domain dynamic </a:t>
            </a:r>
            <a:r>
              <a:rPr lang="en-US" sz="2400" dirty="0" smtClean="0">
                <a:cs typeface="Times New Roman" panose="02020603050405020304" pitchFamily="18" charset="0"/>
              </a:rPr>
              <a:t>systems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Model based design (embedded </a:t>
            </a:r>
            <a:r>
              <a:rPr lang="tr-TR" sz="2400" dirty="0" smtClean="0">
                <a:cs typeface="Times New Roman" panose="02020603050405020304" pitchFamily="18" charset="0"/>
              </a:rPr>
              <a:t>systems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Rich </a:t>
            </a:r>
            <a:r>
              <a:rPr lang="en-US" sz="2400" dirty="0" smtClean="0">
                <a:cs typeface="Times New Roman" panose="02020603050405020304" pitchFamily="18" charset="0"/>
              </a:rPr>
              <a:t>library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Integration with the rest of </a:t>
            </a:r>
            <a:r>
              <a:rPr lang="en-US" sz="2400" dirty="0" smtClean="0">
                <a:cs typeface="Times New Roman" panose="02020603050405020304" pitchFamily="18" charset="0"/>
              </a:rPr>
              <a:t>MATLAB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Why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is it?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5227" y="1600200"/>
            <a:ext cx="75115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cs typeface="Calibri Light" panose="020F0302020204030204" pitchFamily="34" charset="0"/>
              </a:rPr>
              <a:t>Flexible: </a:t>
            </a:r>
            <a:r>
              <a:rPr lang="en-US" sz="2400" dirty="0">
                <a:cs typeface="Calibri Light" panose="020F0302020204030204" pitchFamily="34" charset="0"/>
              </a:rPr>
              <a:t>Integration with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en-US" sz="2400" dirty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Export </a:t>
            </a:r>
            <a:r>
              <a:rPr lang="en-US" sz="2400" dirty="0">
                <a:cs typeface="Calibri Light" panose="020F0302020204030204" pitchFamily="34" charset="0"/>
              </a:rPr>
              <a:t>data to use in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Import </a:t>
            </a:r>
            <a:r>
              <a:rPr lang="en-US" sz="2400" dirty="0">
                <a:cs typeface="Calibri Light" panose="020F0302020204030204" pitchFamily="34" charset="0"/>
              </a:rPr>
              <a:t>data to simulate from </a:t>
            </a:r>
            <a:r>
              <a:rPr lang="en-US" sz="2400" dirty="0" smtClean="0">
                <a:cs typeface="Calibri Light" panose="020F0302020204030204" pitchFamily="34" charset="0"/>
              </a:rPr>
              <a:t>MATLAB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Multi-software simulation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You </a:t>
            </a:r>
            <a:r>
              <a:rPr lang="en-US" sz="2400" dirty="0">
                <a:cs typeface="Calibri Light" panose="020F0302020204030204" pitchFamily="34" charset="0"/>
              </a:rPr>
              <a:t>can imitate many </a:t>
            </a:r>
            <a:r>
              <a:rPr lang="en-US" sz="2400" dirty="0" smtClean="0">
                <a:cs typeface="Calibri Light" panose="020F0302020204030204" pitchFamily="34" charset="0"/>
              </a:rPr>
              <a:t>things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endParaRPr lang="tr-TR" sz="2400" dirty="0" smtClean="0">
              <a:cs typeface="Calibri Light" panose="020F0302020204030204" pitchFamily="34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Integrated </a:t>
            </a:r>
            <a:r>
              <a:rPr lang="en-US" sz="2400" dirty="0">
                <a:cs typeface="Calibri Light" panose="020F0302020204030204" pitchFamily="34" charset="0"/>
              </a:rPr>
              <a:t>simulation </a:t>
            </a:r>
            <a:r>
              <a:rPr lang="en-US" sz="2400" dirty="0" smtClean="0">
                <a:cs typeface="Calibri Light" panose="020F0302020204030204" pitchFamily="34" charset="0"/>
              </a:rPr>
              <a:t>(</a:t>
            </a:r>
            <a:r>
              <a:rPr lang="tr-TR" sz="2400" dirty="0" smtClean="0">
                <a:cs typeface="Calibri Light" panose="020F0302020204030204" pitchFamily="34" charset="0"/>
              </a:rPr>
              <a:t>M</a:t>
            </a:r>
            <a:r>
              <a:rPr lang="en-US" sz="2400" dirty="0" err="1" smtClean="0">
                <a:cs typeface="Calibri Light" panose="020F0302020204030204" pitchFamily="34" charset="0"/>
              </a:rPr>
              <a:t>ulti</a:t>
            </a:r>
            <a:r>
              <a:rPr lang="en-US" sz="2400" dirty="0" smtClean="0">
                <a:cs typeface="Calibri Light" panose="020F0302020204030204" pitchFamily="34" charset="0"/>
              </a:rPr>
              <a:t>-domain </a:t>
            </a:r>
            <a:r>
              <a:rPr lang="en-US" sz="2400" dirty="0">
                <a:cs typeface="Calibri Light" panose="020F0302020204030204" pitchFamily="34" charset="0"/>
              </a:rPr>
              <a:t>systems)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Calibri Light" panose="020F0302020204030204" pitchFamily="34" charset="0"/>
              </a:rPr>
              <a:t>Widely </a:t>
            </a:r>
            <a:r>
              <a:rPr lang="en-US" sz="2400" dirty="0">
                <a:cs typeface="Calibri Light" panose="020F0302020204030204" pitchFamily="34" charset="0"/>
              </a:rPr>
              <a:t>used (Google </a:t>
            </a:r>
            <a:r>
              <a:rPr lang="en-US" sz="2400" dirty="0" smtClean="0">
                <a:cs typeface="Calibri Light" panose="020F0302020204030204" pitchFamily="34" charset="0"/>
              </a:rPr>
              <a:t>it</a:t>
            </a:r>
            <a:r>
              <a:rPr lang="tr-TR" sz="2400" dirty="0" smtClean="0">
                <a:cs typeface="Calibri Light" panose="020F0302020204030204" pitchFamily="34" charset="0"/>
              </a:rPr>
              <a:t> </a:t>
            </a:r>
            <a:r>
              <a:rPr lang="en-US" sz="2400" dirty="0" smtClean="0">
                <a:cs typeface="Calibri Light" panose="020F0302020204030204" pitchFamily="34" charset="0"/>
              </a:rPr>
              <a:t>!</a:t>
            </a:r>
            <a:r>
              <a:rPr lang="tr-TR" sz="2400" dirty="0" smtClean="0">
                <a:cs typeface="Calibri Light" panose="020F0302020204030204" pitchFamily="34" charset="0"/>
              </a:rPr>
              <a:t>)</a:t>
            </a:r>
            <a:endParaRPr lang="en-US" sz="2400" dirty="0">
              <a:cs typeface="Calibri Light" panose="020F03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3" name="Picture 4" descr="http://www.intechopen.com/source/html/39373/media/image1_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72" y="2209800"/>
            <a:ext cx="80081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089975" y="140617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cs typeface="Calibri Light" panose="020F0302020204030204" pitchFamily="34" charset="0"/>
              </a:rPr>
              <a:t>Wind Energy System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Examples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21928" y="1308250"/>
            <a:ext cx="7990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>
                <a:cs typeface="Calibri Light" panose="020F0302020204030204" pitchFamily="34" charset="0"/>
              </a:rPr>
              <a:t>Solar</a:t>
            </a:r>
            <a:r>
              <a:rPr lang="en-US" sz="3000" b="1" dirty="0" smtClean="0">
                <a:cs typeface="Calibri Light" panose="020F0302020204030204" pitchFamily="34" charset="0"/>
              </a:rPr>
              <a:t> </a:t>
            </a:r>
            <a:r>
              <a:rPr lang="en-US" sz="3000" b="1" dirty="0" smtClean="0">
                <a:cs typeface="Calibri Light" panose="020F0302020204030204" pitchFamily="34" charset="0"/>
              </a:rPr>
              <a:t>Energy System</a:t>
            </a:r>
          </a:p>
        </p:txBody>
      </p:sp>
      <p:pic>
        <p:nvPicPr>
          <p:cNvPr id="16" name="Picture 4" descr="http://docsdrive.com/images/ansinet/jas/2011/fig2-2k11-3663-367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13" y="2016445"/>
            <a:ext cx="722034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complex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pic>
        <p:nvPicPr>
          <p:cNvPr id="13" name="Picture 2" descr="Figure 3 Simulink Model of Micro Grid&#10;Inverter 2 PQ&#10;Dynamic Load&#10;9.47821&#10;vf&#10;abc&#10;sin_cos&#10;dq0&#10;abc&#10;sin_cos&#10;dq0&#10;abc to dq0&#10;Con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06" y="990600"/>
            <a:ext cx="7867543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How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does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it </a:t>
            </a:r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work</a:t>
            </a:r>
            <a:r>
              <a:rPr lang="tr-TR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 ?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89918" y="1012971"/>
            <a:ext cx="7954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2400" b="1" dirty="0" smtClean="0">
                <a:cs typeface="Times New Roman" panose="02020603050405020304" pitchFamily="18" charset="0"/>
              </a:rPr>
              <a:t>When you hit RUN</a:t>
            </a:r>
            <a:r>
              <a:rPr lang="tr-TR" sz="2400" b="1" dirty="0">
                <a:cs typeface="Times New Roman" panose="02020603050405020304" pitchFamily="18" charset="0"/>
              </a:rPr>
              <a:t>;</a:t>
            </a:r>
            <a:endParaRPr lang="en-US" sz="2400" b="1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Compilation</a:t>
            </a:r>
            <a:r>
              <a:rPr lang="en-US" sz="2400" dirty="0" smtClean="0">
                <a:cs typeface="Times New Roman" panose="02020603050405020304" pitchFamily="18" charset="0"/>
              </a:rPr>
              <a:t>: Model is converted to an executable </a:t>
            </a:r>
            <a:r>
              <a:rPr lang="en-US" sz="2400" dirty="0" smtClean="0">
                <a:cs typeface="Times New Roman" panose="02020603050405020304" pitchFamily="18" charset="0"/>
              </a:rPr>
              <a:t>form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Allocation of memory (signals, states, run-time parameters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Block </a:t>
            </a:r>
            <a:r>
              <a:rPr lang="en-US" sz="2400" dirty="0" smtClean="0">
                <a:cs typeface="Times New Roman" panose="02020603050405020304" pitchFamily="18" charset="0"/>
              </a:rPr>
              <a:t>priorities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Order of </a:t>
            </a:r>
            <a:r>
              <a:rPr lang="en-US" sz="2400" dirty="0" smtClean="0">
                <a:cs typeface="Times New Roman" panose="02020603050405020304" pitchFamily="18" charset="0"/>
              </a:rPr>
              <a:t>execution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loop (compute states and outputs</a:t>
            </a:r>
            <a:r>
              <a:rPr lang="en-US" sz="2400" dirty="0" smtClean="0">
                <a:cs typeface="Times New Roman" panose="02020603050405020304" pitchFamily="18" charset="0"/>
              </a:rPr>
              <a:t>)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Simulation step time: Variable or </a:t>
            </a:r>
            <a:r>
              <a:rPr lang="en-US" sz="2400" dirty="0" smtClean="0">
                <a:cs typeface="Times New Roman" panose="02020603050405020304" pitchFamily="18" charset="0"/>
              </a:rPr>
              <a:t>fixed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5" b="13632"/>
          <a:stretch/>
        </p:blipFill>
        <p:spPr>
          <a:xfrm>
            <a:off x="2481225" y="4706137"/>
            <a:ext cx="5066667" cy="1905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1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2106"/>
            <a:ext cx="1011942" cy="6854083"/>
          </a:xfrm>
          <a:prstGeom prst="rect">
            <a:avLst/>
          </a:prstGeom>
          <a:gradFill flip="none" rotWithShape="1">
            <a:gsLst>
              <a:gs pos="50000">
                <a:srgbClr val="D00000"/>
              </a:gs>
              <a:gs pos="0">
                <a:srgbClr val="FF0000">
                  <a:shade val="30000"/>
                  <a:satMod val="115000"/>
                </a:srgb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89918" y="838200"/>
            <a:ext cx="7649282" cy="0"/>
          </a:xfrm>
          <a:prstGeom prst="line">
            <a:avLst/>
          </a:prstGeom>
          <a:ln w="5080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89918" y="914400"/>
            <a:ext cx="7649282" cy="0"/>
          </a:xfrm>
          <a:prstGeom prst="line">
            <a:avLst/>
          </a:prstGeom>
          <a:ln w="19050">
            <a:solidFill>
              <a:srgbClr val="F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2" descr="C:\Users\Mesut\Desktop\aselsan sunum\aselsan sunum 10 ekim\aselsan sunum\cezmi bey\ODT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7" y="266700"/>
            <a:ext cx="684927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38507" y="201239"/>
            <a:ext cx="795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Solvers</a:t>
            </a:r>
            <a:endParaRPr lang="en-US" sz="3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6" b="28319"/>
          <a:stretch/>
        </p:blipFill>
        <p:spPr>
          <a:xfrm>
            <a:off x="1038507" y="88240"/>
            <a:ext cx="2085693" cy="639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9918" y="1262734"/>
            <a:ext cx="739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Fixed step, variable step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Continuous, discrete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Discrete signals: Difference equations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anose="02020603050405020304" pitchFamily="18" charset="0"/>
              </a:rPr>
              <a:t>Continuous signals: Numerical integration</a:t>
            </a:r>
            <a:r>
              <a:rPr lang="tr-TR" sz="2400" dirty="0" smtClean="0">
                <a:cs typeface="Times New Roman" panose="02020603050405020304" pitchFamily="18" charset="0"/>
              </a:rPr>
              <a:t> (ODE</a:t>
            </a:r>
            <a:r>
              <a:rPr lang="tr-TR" sz="2400" dirty="0" smtClean="0">
                <a:cs typeface="Times New Roman" panose="02020603050405020304" pitchFamily="18" charset="0"/>
              </a:rPr>
              <a:t>)</a:t>
            </a:r>
            <a:endParaRPr lang="en-US" sz="2400" dirty="0" smtClean="0"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4" t="1501" r="6503" b="50763"/>
          <a:stretch/>
        </p:blipFill>
        <p:spPr>
          <a:xfrm>
            <a:off x="1529375" y="3565449"/>
            <a:ext cx="6970368" cy="31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17180</TotalTime>
  <Words>272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Mesut</dc:creator>
  <cp:lastModifiedBy>mesutto</cp:lastModifiedBy>
  <cp:revision>344</cp:revision>
  <dcterms:created xsi:type="dcterms:W3CDTF">2006-08-16T00:00:00Z</dcterms:created>
  <dcterms:modified xsi:type="dcterms:W3CDTF">2017-11-20T17:27:14Z</dcterms:modified>
</cp:coreProperties>
</file>