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6"/>
  </p:notesMasterIdLst>
  <p:sldIdLst>
    <p:sldId id="290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0033CC"/>
    <a:srgbClr val="2D4FFB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7" autoAdjust="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/>
            </a:gs>
            <a:gs pos="10000">
              <a:schemeClr val="bg1"/>
            </a:gs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gurm@metu.edu.t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ower.eee.metu.edu.tr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3553" y="1756176"/>
            <a:ext cx="8132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Modeling and Simulation</a:t>
            </a:r>
          </a:p>
          <a:p>
            <a:pPr algn="ctr"/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with</a:t>
            </a:r>
          </a:p>
          <a:p>
            <a:pPr algn="ctr"/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MATLAB/Simulink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5190287"/>
            <a:ext cx="4038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Uğur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ugurm@metu.edu.tr</a:t>
            </a:r>
            <a:endParaRPr lang="tr-TR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24.11.2017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26807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Libraries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11942" y="1086951"/>
            <a:ext cx="813205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Logic, math, control, source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display, if/switch, in/out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User defined functions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Digital signal processing, communication, neural network, optimization, system identification</a:t>
            </a:r>
            <a:endParaRPr lang="tr-TR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SimRF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SimElectronics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SimMechanics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,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+mj-lt"/>
                <a:cs typeface="Times New Roman" panose="02020603050405020304" pitchFamily="18" charset="0"/>
              </a:rPr>
              <a:t>SimPowerSystems</a:t>
            </a:r>
            <a:endParaRPr lang="en-US" sz="24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0" r="42527" b="31218"/>
          <a:stretch/>
        </p:blipFill>
        <p:spPr>
          <a:xfrm>
            <a:off x="1071364" y="3751590"/>
            <a:ext cx="4626791" cy="2604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8"/>
          <a:stretch/>
        </p:blipFill>
        <p:spPr>
          <a:xfrm>
            <a:off x="5902089" y="3682368"/>
            <a:ext cx="3052127" cy="15527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5" t="10811" r="19083" b="23875"/>
          <a:stretch/>
        </p:blipFill>
        <p:spPr>
          <a:xfrm>
            <a:off x="5900291" y="5235099"/>
            <a:ext cx="3121370" cy="11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Models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985679"/>
            <a:ext cx="4906082" cy="3181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152" y="4446033"/>
            <a:ext cx="6500813" cy="22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Procedure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9918" y="2160613"/>
            <a:ext cx="734448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Model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your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on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paper</a:t>
            </a:r>
            <a:endParaRPr lang="tr-TR" sz="24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Construct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your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model on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Simulink</a:t>
            </a: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Results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, Analysis, Design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etc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tr-TR" sz="2400" dirty="0">
              <a:latin typeface="+mj-lt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endParaRPr lang="tr-TR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59" y="1752600"/>
            <a:ext cx="5384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9918" y="1082858"/>
            <a:ext cx="353448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PART I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Intro: 1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What is Simulink?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Why Simulink?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How does it work?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Very first model: 15’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Library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+mj-lt"/>
                <a:cs typeface="Times New Roman" panose="02020603050405020304" pitchFamily="18" charset="0"/>
              </a:rPr>
              <a:t>Config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 parameters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Compile &amp; run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Scope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Common blocks: 15’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Data type - relay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Switch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Integral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Create voltage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Transfer functions: 1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Plant - loop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P, PI, PID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Notch filter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0" y="1082858"/>
            <a:ext cx="3505200" cy="5139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cs typeface="Times New Roman" panose="02020603050405020304" pitchFamily="18" charset="0"/>
              </a:rPr>
              <a:t>PART II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Electrical systems: 1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cs typeface="Times New Roman" panose="02020603050405020304" pitchFamily="18" charset="0"/>
              </a:rPr>
              <a:t>Powergui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Source, load, measurements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Step time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Single phase rectifiers: 1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Diode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latin typeface="+mj-lt"/>
                <a:cs typeface="Times New Roman" panose="02020603050405020304" pitchFamily="18" charset="0"/>
              </a:rPr>
              <a:t>R, RL </a:t>
            </a:r>
            <a:r>
              <a:rPr lang="tr-TR" sz="1600" dirty="0" err="1" smtClean="0">
                <a:latin typeface="+mj-lt"/>
                <a:cs typeface="Times New Roman" panose="02020603050405020304" pitchFamily="18" charset="0"/>
              </a:rPr>
              <a:t>load</a:t>
            </a:r>
            <a:endParaRPr lang="tr-TR" sz="1600" dirty="0" smtClean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latin typeface="+mj-lt"/>
                <a:cs typeface="Times New Roman" panose="02020603050405020304" pitchFamily="18" charset="0"/>
              </a:rPr>
              <a:t>Universal </a:t>
            </a:r>
            <a:r>
              <a:rPr lang="tr-TR" sz="1600" dirty="0" err="1" smtClean="0">
                <a:latin typeface="+mj-lt"/>
                <a:cs typeface="Times New Roman" panose="02020603050405020304" pitchFamily="18" charset="0"/>
              </a:rPr>
              <a:t>bridge</a:t>
            </a:r>
            <a:endParaRPr lang="tr-TR" sz="1600" dirty="0" smtClean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latin typeface="+mj-lt"/>
                <a:cs typeface="Times New Roman" panose="02020603050405020304" pitchFamily="18" charset="0"/>
              </a:rPr>
              <a:t>RMS, </a:t>
            </a:r>
            <a:r>
              <a:rPr lang="tr-TR" sz="1600" dirty="0" err="1" smtClean="0">
                <a:latin typeface="+mj-lt"/>
                <a:cs typeface="Times New Roman" panose="02020603050405020304" pitchFamily="18" charset="0"/>
              </a:rPr>
              <a:t>mean</a:t>
            </a:r>
            <a:endParaRPr lang="en-US" sz="16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Three-phase rectifiers: 15’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cs typeface="Times New Roman" panose="02020603050405020304" pitchFamily="18" charset="0"/>
              </a:rPr>
              <a:t>Three-</a:t>
            </a:r>
            <a:r>
              <a:rPr lang="tr-TR" sz="1600" dirty="0" err="1" smtClean="0">
                <a:cs typeface="Times New Roman" panose="02020603050405020304" pitchFamily="18" charset="0"/>
              </a:rPr>
              <a:t>phase</a:t>
            </a:r>
            <a:r>
              <a:rPr lang="tr-TR" sz="1600" dirty="0" smtClean="0"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cs typeface="Times New Roman" panose="02020603050405020304" pitchFamily="18" charset="0"/>
              </a:rPr>
              <a:t>system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err="1" smtClean="0">
                <a:cs typeface="Times New Roman" panose="02020603050405020304" pitchFamily="18" charset="0"/>
              </a:rPr>
              <a:t>Fourier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cs typeface="Times New Roman" panose="02020603050405020304" pitchFamily="18" charset="0"/>
              </a:rPr>
              <a:t>THD, </a:t>
            </a:r>
            <a:r>
              <a:rPr lang="tr-TR" sz="1600" dirty="0" err="1" smtClean="0">
                <a:cs typeface="Times New Roman" panose="02020603050405020304" pitchFamily="18" charset="0"/>
              </a:rPr>
              <a:t>power</a:t>
            </a:r>
            <a:r>
              <a:rPr lang="tr-TR" sz="1600" dirty="0" smtClean="0"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cs typeface="Times New Roman" panose="02020603050405020304" pitchFamily="18" charset="0"/>
              </a:rPr>
              <a:t>factor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tr-TR" sz="2000" dirty="0" err="1" smtClean="0">
                <a:latin typeface="+mj-lt"/>
                <a:cs typeface="Times New Roman" panose="02020603050405020304" pitchFamily="18" charset="0"/>
              </a:rPr>
              <a:t>Controlled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+mj-lt"/>
                <a:cs typeface="Times New Roman" panose="02020603050405020304" pitchFamily="18" charset="0"/>
              </a:rPr>
              <a:t>rectifier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: 15’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err="1" smtClean="0">
                <a:cs typeface="Times New Roman" panose="02020603050405020304" pitchFamily="18" charset="0"/>
              </a:rPr>
              <a:t>Thyristor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err="1" smtClean="0">
                <a:cs typeface="Times New Roman" panose="02020603050405020304" pitchFamily="18" charset="0"/>
              </a:rPr>
              <a:t>Pulse</a:t>
            </a:r>
            <a:r>
              <a:rPr lang="tr-TR" sz="1600" dirty="0" smtClean="0"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cs typeface="Times New Roman" panose="02020603050405020304" pitchFamily="18" charset="0"/>
              </a:rPr>
              <a:t>generator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cs typeface="Times New Roman" panose="02020603050405020304" pitchFamily="18" charset="0"/>
              </a:rPr>
              <a:t>DC </a:t>
            </a:r>
            <a:r>
              <a:rPr lang="tr-TR" sz="1600" dirty="0" err="1" smtClean="0">
                <a:cs typeface="Times New Roman" panose="02020603050405020304" pitchFamily="18" charset="0"/>
              </a:rPr>
              <a:t>and</a:t>
            </a:r>
            <a:r>
              <a:rPr lang="tr-TR" sz="1600" dirty="0" smtClean="0">
                <a:cs typeface="Times New Roman" panose="02020603050405020304" pitchFamily="18" charset="0"/>
              </a:rPr>
              <a:t> AC </a:t>
            </a:r>
            <a:r>
              <a:rPr lang="tr-TR" sz="1600" dirty="0" err="1" smtClean="0">
                <a:cs typeface="Times New Roman" panose="02020603050405020304" pitchFamily="18" charset="0"/>
              </a:rPr>
              <a:t>power</a:t>
            </a:r>
            <a:endParaRPr lang="tr-TR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latin typeface="+mj-lt"/>
                <a:cs typeface="Times New Roman" panose="02020603050405020304" pitchFamily="18" charset="0"/>
              </a:rPr>
              <a:t>FFT </a:t>
            </a:r>
            <a:r>
              <a:rPr lang="tr-TR" sz="1600" dirty="0" err="1" smtClean="0">
                <a:latin typeface="+mj-lt"/>
                <a:cs typeface="Times New Roman" panose="02020603050405020304" pitchFamily="18" charset="0"/>
              </a:rPr>
              <a:t>tool</a:t>
            </a:r>
            <a:endParaRPr lang="en-US" sz="1600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4660389" cy="82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11940" y="126807"/>
            <a:ext cx="8132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Önce reklamlar…</a:t>
            </a:r>
            <a:endParaRPr lang="en-US" sz="3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81531"/>
          <a:stretch/>
        </p:blipFill>
        <p:spPr>
          <a:xfrm>
            <a:off x="1447800" y="3718726"/>
            <a:ext cx="1282683" cy="1131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5308"/>
          <a:stretch/>
        </p:blipFill>
        <p:spPr>
          <a:xfrm>
            <a:off x="2730483" y="3719425"/>
            <a:ext cx="5196992" cy="11338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47800" y="2617903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http://power.eee.metu.edu.tr</a:t>
            </a:r>
            <a:r>
              <a:rPr lang="tr-T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tr-TR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What is it?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0061" y="1219200"/>
            <a:ext cx="751157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Graphical programming environment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Modeling, simulation, </a:t>
            </a:r>
            <a:r>
              <a:rPr lang="en-US" sz="2400" dirty="0" smtClean="0">
                <a:cs typeface="Calibri Light" panose="020F0302020204030204" pitchFamily="34" charset="0"/>
              </a:rPr>
              <a:t>analysis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Multi</a:t>
            </a:r>
            <a:r>
              <a:rPr lang="tr-TR" sz="2400" dirty="0" smtClean="0"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cs typeface="Times New Roman" panose="02020603050405020304" pitchFamily="18" charset="0"/>
              </a:rPr>
              <a:t>domain dynamic systems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Model based design (embedded </a:t>
            </a:r>
            <a:r>
              <a:rPr lang="tr-TR" sz="2400" dirty="0" smtClean="0">
                <a:cs typeface="Times New Roman" panose="02020603050405020304" pitchFamily="18" charset="0"/>
              </a:rPr>
              <a:t>systems</a:t>
            </a:r>
            <a:r>
              <a:rPr lang="en-US" sz="24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Rich library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Integration with the rest of MATLAB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Why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is it?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3530" y="1219200"/>
            <a:ext cx="75115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cs typeface="Calibri Light" panose="020F0302020204030204" pitchFamily="34" charset="0"/>
              </a:rPr>
              <a:t>Flexible: </a:t>
            </a:r>
            <a:r>
              <a:rPr lang="en-US" sz="2400" dirty="0">
                <a:cs typeface="Calibri Light" panose="020F0302020204030204" pitchFamily="34" charset="0"/>
              </a:rPr>
              <a:t>Integration with </a:t>
            </a:r>
            <a:r>
              <a:rPr lang="en-US" sz="2400" dirty="0" smtClean="0">
                <a:cs typeface="Calibri Light" panose="020F0302020204030204" pitchFamily="34" charset="0"/>
              </a:rPr>
              <a:t>MATLAB</a:t>
            </a:r>
            <a:r>
              <a:rPr lang="tr-TR" sz="2400" dirty="0" smtClean="0"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cs typeface="Calibri Light" panose="020F0302020204030204" pitchFamily="34" charset="0"/>
              </a:rPr>
              <a:t>!</a:t>
            </a:r>
            <a:endParaRPr lang="en-US" sz="2400" dirty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Export </a:t>
            </a:r>
            <a:r>
              <a:rPr lang="en-US" sz="2400" dirty="0">
                <a:cs typeface="Calibri Light" panose="020F0302020204030204" pitchFamily="34" charset="0"/>
              </a:rPr>
              <a:t>data to use in </a:t>
            </a:r>
            <a:r>
              <a:rPr lang="en-US" sz="2400" dirty="0" smtClean="0">
                <a:cs typeface="Calibri Light" panose="020F0302020204030204" pitchFamily="34" charset="0"/>
              </a:rPr>
              <a:t>MATLAB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Import </a:t>
            </a:r>
            <a:r>
              <a:rPr lang="en-US" sz="2400" dirty="0">
                <a:cs typeface="Calibri Light" panose="020F0302020204030204" pitchFamily="34" charset="0"/>
              </a:rPr>
              <a:t>data to simulate from </a:t>
            </a:r>
            <a:r>
              <a:rPr lang="en-US" sz="2400" dirty="0" smtClean="0">
                <a:cs typeface="Calibri Light" panose="020F0302020204030204" pitchFamily="34" charset="0"/>
              </a:rPr>
              <a:t>MATLAB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Multi-software simulation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You </a:t>
            </a:r>
            <a:r>
              <a:rPr lang="en-US" sz="2400" dirty="0">
                <a:cs typeface="Calibri Light" panose="020F0302020204030204" pitchFamily="34" charset="0"/>
              </a:rPr>
              <a:t>can imitate many </a:t>
            </a:r>
            <a:r>
              <a:rPr lang="en-US" sz="2400" dirty="0" smtClean="0">
                <a:cs typeface="Calibri Light" panose="020F0302020204030204" pitchFamily="34" charset="0"/>
              </a:rPr>
              <a:t>things</a:t>
            </a:r>
            <a:r>
              <a:rPr lang="tr-TR" sz="2400" dirty="0" smtClean="0"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cs typeface="Calibri Light" panose="020F0302020204030204" pitchFamily="34" charset="0"/>
              </a:rPr>
              <a:t>!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Integrated </a:t>
            </a:r>
            <a:r>
              <a:rPr lang="en-US" sz="2400" dirty="0">
                <a:cs typeface="Calibri Light" panose="020F0302020204030204" pitchFamily="34" charset="0"/>
              </a:rPr>
              <a:t>simulation </a:t>
            </a:r>
            <a:r>
              <a:rPr lang="en-US" sz="2400" dirty="0" smtClean="0">
                <a:cs typeface="Calibri Light" panose="020F0302020204030204" pitchFamily="34" charset="0"/>
              </a:rPr>
              <a:t>(</a:t>
            </a:r>
            <a:r>
              <a:rPr lang="tr-TR" sz="2400" dirty="0" smtClean="0">
                <a:cs typeface="Calibri Light" panose="020F0302020204030204" pitchFamily="34" charset="0"/>
              </a:rPr>
              <a:t>M</a:t>
            </a:r>
            <a:r>
              <a:rPr lang="en-US" sz="2400" dirty="0" err="1" smtClean="0">
                <a:cs typeface="Calibri Light" panose="020F0302020204030204" pitchFamily="34" charset="0"/>
              </a:rPr>
              <a:t>ulti</a:t>
            </a:r>
            <a:r>
              <a:rPr lang="en-US" sz="2400" dirty="0" smtClean="0">
                <a:cs typeface="Calibri Light" panose="020F0302020204030204" pitchFamily="34" charset="0"/>
              </a:rPr>
              <a:t>-domain </a:t>
            </a:r>
            <a:r>
              <a:rPr lang="en-US" sz="2400" dirty="0">
                <a:cs typeface="Calibri Light" panose="020F0302020204030204" pitchFamily="34" charset="0"/>
              </a:rPr>
              <a:t>systems)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Widely </a:t>
            </a:r>
            <a:r>
              <a:rPr lang="en-US" sz="2400" dirty="0">
                <a:cs typeface="Calibri Light" panose="020F0302020204030204" pitchFamily="34" charset="0"/>
              </a:rPr>
              <a:t>used (Google </a:t>
            </a:r>
            <a:r>
              <a:rPr lang="en-US" sz="2400" dirty="0" smtClean="0">
                <a:cs typeface="Calibri Light" panose="020F0302020204030204" pitchFamily="34" charset="0"/>
              </a:rPr>
              <a:t>it</a:t>
            </a:r>
            <a:r>
              <a:rPr lang="tr-TR" sz="2400" dirty="0" smtClean="0"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cs typeface="Calibri Light" panose="020F0302020204030204" pitchFamily="34" charset="0"/>
              </a:rPr>
              <a:t>!</a:t>
            </a:r>
            <a:r>
              <a:rPr lang="tr-TR" sz="2400" dirty="0" smtClean="0">
                <a:cs typeface="Calibri Light" panose="020F0302020204030204" pitchFamily="34" charset="0"/>
              </a:rPr>
              <a:t>)</a:t>
            </a:r>
            <a:endParaRPr lang="en-US" sz="2400" dirty="0">
              <a:cs typeface="Calibri Light" panose="020F03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Picture 4" descr="http://www.intechopen.com/source/html/39373/media/image1_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72" y="2209800"/>
            <a:ext cx="80081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89975" y="1406170"/>
            <a:ext cx="79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cs typeface="Calibri Light" panose="020F0302020204030204" pitchFamily="34" charset="0"/>
              </a:rPr>
              <a:t>Wind Energy System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21928" y="1308250"/>
            <a:ext cx="79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>
                <a:cs typeface="Calibri Light" panose="020F0302020204030204" pitchFamily="34" charset="0"/>
              </a:rPr>
              <a:t>Solar</a:t>
            </a:r>
            <a:r>
              <a:rPr lang="en-US" sz="3000" b="1" dirty="0" smtClean="0">
                <a:cs typeface="Calibri Light" panose="020F0302020204030204" pitchFamily="34" charset="0"/>
              </a:rPr>
              <a:t> Energy System</a:t>
            </a:r>
          </a:p>
        </p:txBody>
      </p:sp>
      <p:pic>
        <p:nvPicPr>
          <p:cNvPr id="16" name="Picture 4" descr="http://docsdrive.com/images/ansinet/jas/2011/fig2-2k11-3663-367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13" y="2016445"/>
            <a:ext cx="722034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How </a:t>
            </a:r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complex</a:t>
            </a:r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?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pic>
        <p:nvPicPr>
          <p:cNvPr id="13" name="Picture 2" descr="Figure 3 Simulink Model of Micro Grid&#10;Inverter 2 PQ&#10;Dynamic Load&#10;9.47821&#10;vf&#10;abc&#10;sin_cos&#10;dq0&#10;abc&#10;sin_cos&#10;dq0&#10;abc to dq0&#10;Con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06" y="990600"/>
            <a:ext cx="786754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2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How </a:t>
            </a:r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does</a:t>
            </a:r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it </a:t>
            </a:r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work</a:t>
            </a:r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?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89918" y="1012971"/>
            <a:ext cx="795408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2400" b="1" dirty="0" smtClean="0">
                <a:cs typeface="Times New Roman" panose="02020603050405020304" pitchFamily="18" charset="0"/>
              </a:rPr>
              <a:t>When you hit RUN</a:t>
            </a:r>
            <a:r>
              <a:rPr lang="tr-TR" sz="2400" b="1" dirty="0">
                <a:cs typeface="Times New Roman" panose="02020603050405020304" pitchFamily="18" charset="0"/>
              </a:rPr>
              <a:t>;</a:t>
            </a:r>
            <a:endParaRPr lang="en-US" sz="2400" b="1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Compilation: Model is converted to an executable form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Allocation of memory (signals, states, run-time parameters)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Block priorities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Order of execution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Simulation loop (compute states and outputs)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Simulation step time: Variable or fixed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5" b="13632"/>
          <a:stretch/>
        </p:blipFill>
        <p:spPr>
          <a:xfrm>
            <a:off x="2481225" y="4706137"/>
            <a:ext cx="5066667" cy="1905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13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Solvers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9918" y="1262734"/>
            <a:ext cx="73914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Fixed step, variable step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Continuous, discrete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Discrete signals: Difference equations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Continuous signals: Numerical integration</a:t>
            </a:r>
            <a:r>
              <a:rPr lang="tr-TR" sz="2400" dirty="0" smtClean="0">
                <a:cs typeface="Times New Roman" panose="02020603050405020304" pitchFamily="18" charset="0"/>
              </a:rPr>
              <a:t> (ODE)</a:t>
            </a:r>
            <a:endParaRPr lang="en-US" sz="2400" dirty="0" smtClean="0"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1501" r="6503" b="50763"/>
          <a:stretch/>
        </p:blipFill>
        <p:spPr>
          <a:xfrm>
            <a:off x="1529375" y="3565449"/>
            <a:ext cx="6970368" cy="31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17241</TotalTime>
  <Words>378</Words>
  <Application>Microsoft Office PowerPoint</Application>
  <PresentationFormat>On-screen Show (4:3)</PresentationFormat>
  <Paragraphs>110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mesutto</cp:lastModifiedBy>
  <cp:revision>347</cp:revision>
  <dcterms:created xsi:type="dcterms:W3CDTF">2006-08-16T00:00:00Z</dcterms:created>
  <dcterms:modified xsi:type="dcterms:W3CDTF">2017-11-21T08:00:08Z</dcterms:modified>
</cp:coreProperties>
</file>