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7348200" cy="97567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" name="Afbeelding 12"/>
          <p:cNvPicPr/>
          <p:nvPr/>
        </p:nvPicPr>
        <p:blipFill>
          <a:blip r:embed="rId15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Afbeelding 6"/>
          <p:cNvPicPr/>
          <p:nvPr/>
        </p:nvPicPr>
        <p:blipFill>
          <a:blip r:embed="rId14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1040" y="2564280"/>
            <a:ext cx="14888160" cy="17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Discrimination of olive oils origin based on FTIR Spectroscopy data</a:t>
            </a:r>
            <a:br/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00960" y="7285680"/>
            <a:ext cx="14888160" cy="13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Evgeniia Martynova (s1038931) </a:t>
            </a:r>
            <a:endParaRPr lang="en-US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Lili Mészáros (s1015790)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7" name="Picture 107"/>
          <p:cNvPicPr/>
          <p:nvPr/>
        </p:nvPicPr>
        <p:blipFill>
          <a:blip r:embed="rId2"/>
          <a:stretch/>
        </p:blipFill>
        <p:spPr>
          <a:xfrm>
            <a:off x="280080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8" name="Picture 108"/>
          <p:cNvPicPr/>
          <p:nvPr/>
        </p:nvPicPr>
        <p:blipFill>
          <a:blip r:embed="rId3"/>
          <a:stretch/>
        </p:blipFill>
        <p:spPr>
          <a:xfrm>
            <a:off x="947592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9" name="Picture 109"/>
          <p:cNvPicPr/>
          <p:nvPr/>
        </p:nvPicPr>
        <p:blipFill>
          <a:blip r:embed="rId4"/>
          <a:stretch/>
        </p:blipFill>
        <p:spPr>
          <a:xfrm>
            <a:off x="2899800" y="4960800"/>
            <a:ext cx="5237640" cy="3999600"/>
          </a:xfrm>
          <a:prstGeom prst="rect">
            <a:avLst/>
          </a:prstGeom>
          <a:ln>
            <a:noFill/>
          </a:ln>
        </p:spPr>
      </p:pic>
      <p:pic>
        <p:nvPicPr>
          <p:cNvPr id="110" name="Picture 110"/>
          <p:cNvPicPr/>
          <p:nvPr/>
        </p:nvPicPr>
        <p:blipFill>
          <a:blip r:embed="rId5"/>
          <a:stretch/>
        </p:blipFill>
        <p:spPr>
          <a:xfrm>
            <a:off x="9570960" y="4881600"/>
            <a:ext cx="5333040" cy="39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was 4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missclassified samples varies, but is generally low, no higher than 4%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Q2 value qualifies as significant, generally around 0.55-0.7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45920" y="715320"/>
            <a:ext cx="103374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Significance test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800800" y="13262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9601200" y="130320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tretch/>
        </p:blipFill>
        <p:spPr>
          <a:xfrm>
            <a:off x="2899800" y="493776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5"/>
          <a:stretch/>
        </p:blipFill>
        <p:spPr>
          <a:xfrm>
            <a:off x="9567360" y="4960800"/>
            <a:ext cx="5428800" cy="40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9520" y="38448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with 8 latent variables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812320" y="10220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9570960" y="484632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4"/>
          <a:stretch/>
        </p:blipFill>
        <p:spPr>
          <a:xfrm>
            <a:off x="9570960" y="102888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5"/>
          <a:stretch/>
        </p:blipFill>
        <p:spPr>
          <a:xfrm>
            <a:off x="2899800" y="4754880"/>
            <a:ext cx="5238360" cy="40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increased to 8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missclassified samples decreases, usually 0%, occasionally 1%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Q2 value increases, generally around 0.7-0.8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implementation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Based on the results of OPLS we aim to find a subset of  8 wavelengths to classify oils with LDA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Initial population is generated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randomly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Encoding: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values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(more precisely integers)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new generations: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2-points crossover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with 0.8 rate and mutation by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shifting a wavelength number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(-10, 10) interval with 0.05 rate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Generational reproduction with ranked-based selection strategy is used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Fitness function: LOO internal validation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Final evaluation with independent test set (25%)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Stop criterion: 0 error rate or max number of generations is reached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97280" y="1460160"/>
            <a:ext cx="14697360" cy="21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GA1 - population size: 200, max number of  iterations: 30. 100 runs</a:t>
            </a:r>
            <a:endParaRPr lang="en-US" sz="34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GA2 - population size: 50, max number of  iterations: 50. 100 runs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400" b="0" strike="noStrike" spc="-1">
              <a:latin typeface="Arial"/>
            </a:endParaRPr>
          </a:p>
        </p:txBody>
      </p:sp>
      <p:graphicFrame>
        <p:nvGraphicFramePr>
          <p:cNvPr id="132" name="Table 3"/>
          <p:cNvGraphicFramePr/>
          <p:nvPr>
            <p:extLst>
              <p:ext uri="{D42A27DB-BD31-4B8C-83A1-F6EECF244321}">
                <p14:modId xmlns:p14="http://schemas.microsoft.com/office/powerpoint/2010/main" val="2168364748"/>
              </p:ext>
            </p:extLst>
          </p:nvPr>
        </p:nvGraphicFramePr>
        <p:xfrm>
          <a:off x="1097280" y="4247640"/>
          <a:ext cx="14992200" cy="4646560"/>
        </p:xfrm>
        <a:graphic>
          <a:graphicData uri="http://schemas.openxmlformats.org/drawingml/2006/table">
            <a:tbl>
              <a:tblPr/>
              <a:tblGrid>
                <a:gridCol w="42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0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GA2 zero error rate solutions evaluation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49120" y="1578240"/>
            <a:ext cx="9749160" cy="45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evaluate zero error rate the solutions obtained by GA2 with 4-fold cross-validation (to have 25% test set).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CV is performed 10 times with different training and test sets splits and the results are averaged for each solution</a:t>
            </a:r>
            <a:endParaRPr lang="en-US" sz="34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 – 0.33</a:t>
            </a:r>
            <a:endParaRPr lang="en-US" sz="34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– 3.42</a:t>
            </a:r>
            <a:endParaRPr lang="en-US" sz="3400" b="0" strike="noStrike" spc="-1"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11120400" y="1445400"/>
          <a:ext cx="4969440" cy="7152480"/>
        </p:xfrm>
        <a:graphic>
          <a:graphicData uri="http://schemas.openxmlformats.org/drawingml/2006/table">
            <a:tbl>
              <a:tblPr/>
              <a:tblGrid>
                <a:gridCol w="496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Top ten solutions error rates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1.24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1.48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1.73 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Top-10 selected wavelengths statistics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460160"/>
            <a:ext cx="14697360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Wavelengths range: 799 -1897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1149120" y="2212200"/>
          <a:ext cx="7803000" cy="6518520"/>
        </p:xfrm>
        <a:graphic>
          <a:graphicData uri="http://schemas.openxmlformats.org/drawingml/2006/table">
            <a:tbl>
              <a:tblPr/>
              <a:tblGrid>
                <a:gridCol w="430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Wawelength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Occurences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1007.3 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1134.6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1132.7 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1202.2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1617.0 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1128.8 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1130.8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1005.3 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1013.1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1620.9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issues and possible improvements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Main issues: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 runs of both GA versions took about 3 hours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results tend to be affected by a separation into training and tests set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 validation tend to overfit</a:t>
            </a:r>
            <a:endParaRPr lang="en-US" sz="3600" b="0" strike="noStrike" spc="-1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improvements: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initial population based on obtained knowledge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GA runs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detailed analysis of top selected wavelenghts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 implementation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94320" y="294840"/>
            <a:ext cx="148881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Data. </a:t>
            </a: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Spectrum</a:t>
            </a: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 is obtained by Fourier transform infrared spectroscopy</a:t>
            </a:r>
            <a:br/>
            <a:endParaRPr lang="en-US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94320" y="943920"/>
            <a:ext cx="14166000" cy="18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FTIR spectroscopy is fast and no complex samples pre-processing is needed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measurements of each sample made within 1-24 days interval 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60 samples of olive oils from 4 countries obtained for the original study [1]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994320" y="3023280"/>
          <a:ext cx="10671120" cy="4615500"/>
        </p:xfrm>
        <a:graphic>
          <a:graphicData uri="http://schemas.openxmlformats.org/drawingml/2006/table">
            <a:tbl>
              <a:tblPr/>
              <a:tblGrid>
                <a:gridCol w="2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Group designation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Country of origin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No. of samples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Greece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Italy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Portugal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Spain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total: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60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994320" y="7448040"/>
            <a:ext cx="117619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1"/>
          <p:cNvPicPr/>
          <p:nvPr/>
        </p:nvPicPr>
        <p:blipFill>
          <a:blip r:embed="rId2"/>
          <a:srcRect t="12760" b="15984"/>
          <a:stretch/>
        </p:blipFill>
        <p:spPr>
          <a:xfrm>
            <a:off x="640080" y="183240"/>
            <a:ext cx="16517520" cy="831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00960" y="720720"/>
            <a:ext cx="1488816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Experiment design and motivation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0600" y="1725840"/>
            <a:ext cx="6364440" cy="70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Original study: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internal cross-validation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PLS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selection with genetic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9600" y="1725840"/>
            <a:ext cx="7181640" cy="53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Our study: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Double cross-validation (LOO as for internal cross-validation)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OPLS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exploration of solutions with GA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0960" y="720720"/>
            <a:ext cx="14888160" cy="8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Preprocessing. Raw data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00960" y="1681920"/>
            <a:ext cx="723420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Mean-centering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is used to make wavelength values more comparable and spectrum of samples from different countries more distinctive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Autoscaling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should not be used for the FTIR data, because we would loose important information about peaks in spectrum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600" b="0" strike="noStrike" spc="-1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8352000" y="1342080"/>
            <a:ext cx="8965440" cy="67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79720" y="707760"/>
            <a:ext cx="149094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Greece and Italy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395280" y="1474920"/>
            <a:ext cx="8611920" cy="6458760"/>
          </a:xfrm>
          <a:prstGeom prst="rect">
            <a:avLst/>
          </a:prstGeom>
          <a:ln>
            <a:noFill/>
          </a:ln>
        </p:spPr>
      </p:pic>
      <p:pic>
        <p:nvPicPr>
          <p:cNvPr id="95" name="Picture 6"/>
          <p:cNvPicPr/>
          <p:nvPr/>
        </p:nvPicPr>
        <p:blipFill>
          <a:blip r:embed="rId3"/>
          <a:stretch/>
        </p:blipFill>
        <p:spPr>
          <a:xfrm>
            <a:off x="8483760" y="1474920"/>
            <a:ext cx="8611920" cy="645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2960" y="575280"/>
            <a:ext cx="146437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Portugal and Spain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311400" y="169596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98" name="Picture 6"/>
          <p:cNvPicPr/>
          <p:nvPr/>
        </p:nvPicPr>
        <p:blipFill>
          <a:blip r:embed="rId3"/>
          <a:stretch/>
        </p:blipFill>
        <p:spPr>
          <a:xfrm>
            <a:off x="8762400" y="1695960"/>
            <a:ext cx="8451720" cy="633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73440" y="516240"/>
            <a:ext cx="1467324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504D"/>
                </a:solidFill>
                <a:latin typeface="Calibri"/>
                <a:ea typeface="DejaVu Sans"/>
              </a:rPr>
              <a:t>PCA analysis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66320" y="206460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101" name="Picture 6"/>
          <p:cNvPicPr/>
          <p:nvPr/>
        </p:nvPicPr>
        <p:blipFill>
          <a:blip r:embed="rId3"/>
          <a:stretch/>
        </p:blipFill>
        <p:spPr>
          <a:xfrm>
            <a:off x="8762400" y="2118600"/>
            <a:ext cx="8451720" cy="63385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3298320" y="1531800"/>
            <a:ext cx="23310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504D"/>
                </a:solidFill>
                <a:latin typeface="Arial"/>
                <a:ea typeface="DejaVu Sans"/>
              </a:rPr>
              <a:t>Mean-centered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077280" y="1603080"/>
            <a:ext cx="18219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504D"/>
                </a:solidFill>
                <a:latin typeface="Arial"/>
                <a:ea typeface="DejaVu Sans"/>
              </a:rPr>
              <a:t>Autoscaled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00960" y="720720"/>
            <a:ext cx="14888160" cy="6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Double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00600" y="180000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25 %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data set  will be used as independent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test set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 is splitted into validation and test set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randomly, but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Since we have 2 measurements for each sample we ensure that both go to the same set to avoid sharing information between validation and test set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ensure that samples from different countries are evenly distributed in validation and test set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use the analogue of LOO cross-validation (with the correction of duplicates) for model tuning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767</Words>
  <Application>Microsoft Macintosh PowerPoint</Application>
  <PresentationFormat>Custom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Kramer, I.J. (Ilja)</dc:creator>
  <dc:description/>
  <cp:lastModifiedBy>Eugenia Martynova</cp:lastModifiedBy>
  <cp:revision>37</cp:revision>
  <cp:lastPrinted>2020-01-08T08:00:32Z</cp:lastPrinted>
  <dcterms:created xsi:type="dcterms:W3CDTF">2017-03-20T08:02:45Z</dcterms:created>
  <dcterms:modified xsi:type="dcterms:W3CDTF">2020-01-08T08:02:22Z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