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7348200" cy="97567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67240" y="5238360"/>
            <a:ext cx="156128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867520" y="52383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145920" y="22827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1424960" y="22827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67240" y="52383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6145920" y="52383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1424960" y="52383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67240" y="389160"/>
            <a:ext cx="15612840" cy="7552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867520" y="52383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156128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67240" y="5238360"/>
            <a:ext cx="156128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867520" y="52383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145920" y="22827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1424960" y="22827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67240" y="52383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6145920" y="52383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11424960" y="5238360"/>
            <a:ext cx="5027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67240" y="389160"/>
            <a:ext cx="15612840" cy="7552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867520" y="52383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15612840" cy="269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/>
          <p:nvPr/>
        </p:nvSpPr>
        <p:spPr>
          <a:xfrm>
            <a:off x="1200600" y="8980560"/>
            <a:ext cx="14889240" cy="36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5" name="Afbeelding 12"/>
          <p:cNvPicPr/>
          <p:nvPr/>
        </p:nvPicPr>
        <p:blipFill>
          <a:blip r:embed="rId15"/>
          <a:stretch/>
        </p:blipFill>
        <p:spPr>
          <a:xfrm>
            <a:off x="13860360" y="9147240"/>
            <a:ext cx="2228400" cy="5065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1200600" y="8980560"/>
            <a:ext cx="14889240" cy="360"/>
          </a:xfrm>
          <a:prstGeom prst="line">
            <a:avLst/>
          </a:prstGeom>
          <a:ln w="19080">
            <a:solidFill>
              <a:srgbClr val="BE2E1A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1" name="Afbeelding 6"/>
          <p:cNvPicPr/>
          <p:nvPr/>
        </p:nvPicPr>
        <p:blipFill>
          <a:blip r:embed="rId14"/>
          <a:stretch/>
        </p:blipFill>
        <p:spPr>
          <a:xfrm>
            <a:off x="13860360" y="9147240"/>
            <a:ext cx="2228400" cy="50652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481040" y="2564280"/>
            <a:ext cx="14888160" cy="17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Calibri"/>
                <a:ea typeface="DejaVu Sans"/>
              </a:rPr>
              <a:t>Discrimination of olive oils origin based on FTIR Spectroscopy data</a:t>
            </a:r>
            <a:br/>
            <a:endParaRPr lang="en-US" sz="60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200960" y="7285680"/>
            <a:ext cx="14888160" cy="13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 algn="r">
              <a:lnSpc>
                <a:spcPct val="100000"/>
              </a:lnSpc>
              <a:spcBef>
                <a:spcPts val="2001"/>
              </a:spcBef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Evgeniia Martynova (s1038931) </a:t>
            </a:r>
            <a:endParaRPr lang="en-US" sz="2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001"/>
              </a:spcBef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Lili Mészáros (s1015790)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200960" y="720720"/>
            <a:ext cx="1488816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OPLS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07" name="Picture 107"/>
          <p:cNvPicPr/>
          <p:nvPr/>
        </p:nvPicPr>
        <p:blipFill>
          <a:blip r:embed="rId2"/>
          <a:stretch/>
        </p:blipFill>
        <p:spPr>
          <a:xfrm>
            <a:off x="2800800" y="1005840"/>
            <a:ext cx="5428080" cy="3999600"/>
          </a:xfrm>
          <a:prstGeom prst="rect">
            <a:avLst/>
          </a:prstGeom>
          <a:ln>
            <a:noFill/>
          </a:ln>
        </p:spPr>
      </p:pic>
      <p:pic>
        <p:nvPicPr>
          <p:cNvPr id="108" name="Picture 108"/>
          <p:cNvPicPr/>
          <p:nvPr/>
        </p:nvPicPr>
        <p:blipFill>
          <a:blip r:embed="rId3"/>
          <a:stretch/>
        </p:blipFill>
        <p:spPr>
          <a:xfrm>
            <a:off x="9475920" y="1005840"/>
            <a:ext cx="5428080" cy="3999600"/>
          </a:xfrm>
          <a:prstGeom prst="rect">
            <a:avLst/>
          </a:prstGeom>
          <a:ln>
            <a:noFill/>
          </a:ln>
        </p:spPr>
      </p:pic>
      <p:pic>
        <p:nvPicPr>
          <p:cNvPr id="109" name="Picture 109"/>
          <p:cNvPicPr/>
          <p:nvPr/>
        </p:nvPicPr>
        <p:blipFill>
          <a:blip r:embed="rId4"/>
          <a:stretch/>
        </p:blipFill>
        <p:spPr>
          <a:xfrm>
            <a:off x="2899800" y="4960800"/>
            <a:ext cx="5237640" cy="3999600"/>
          </a:xfrm>
          <a:prstGeom prst="rect">
            <a:avLst/>
          </a:prstGeom>
          <a:ln>
            <a:noFill/>
          </a:ln>
        </p:spPr>
      </p:pic>
      <p:pic>
        <p:nvPicPr>
          <p:cNvPr id="110" name="Picture 110"/>
          <p:cNvPicPr/>
          <p:nvPr/>
        </p:nvPicPr>
        <p:blipFill>
          <a:blip r:embed="rId5"/>
          <a:stretch/>
        </p:blipFill>
        <p:spPr>
          <a:xfrm>
            <a:off x="9570960" y="4881600"/>
            <a:ext cx="5333040" cy="399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200960" y="720720"/>
            <a:ext cx="1488816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OPLS Cross Validation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200600" y="1800360"/>
            <a:ext cx="14888160" cy="70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>
            <a:normAutofit/>
          </a:bodyPr>
          <a:lstStyle/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5 random testsets were used, the number of latent variables was 4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Number of missclassified samples varies, but is generally low, no higher than 4%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Q2 value qualifies as significant, generally around 0.55-0.7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645920" y="715320"/>
            <a:ext cx="1033740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Significance test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2800800" y="1326240"/>
            <a:ext cx="5428800" cy="4000320"/>
          </a:xfrm>
          <a:prstGeom prst="rect">
            <a:avLst/>
          </a:prstGeom>
          <a:ln>
            <a:noFill/>
          </a:ln>
        </p:spPr>
      </p:pic>
      <p:pic>
        <p:nvPicPr>
          <p:cNvPr id="115" name="Picture 114"/>
          <p:cNvPicPr/>
          <p:nvPr/>
        </p:nvPicPr>
        <p:blipFill>
          <a:blip r:embed="rId3"/>
          <a:stretch/>
        </p:blipFill>
        <p:spPr>
          <a:xfrm>
            <a:off x="9601200" y="1303200"/>
            <a:ext cx="5333760" cy="400032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4"/>
          <a:stretch/>
        </p:blipFill>
        <p:spPr>
          <a:xfrm>
            <a:off x="2899800" y="4937760"/>
            <a:ext cx="5238360" cy="4000320"/>
          </a:xfrm>
          <a:prstGeom prst="rect">
            <a:avLst/>
          </a:prstGeom>
          <a:ln>
            <a:noFill/>
          </a:ln>
        </p:spPr>
      </p:pic>
      <p:pic>
        <p:nvPicPr>
          <p:cNvPr id="117" name="Picture 116"/>
          <p:cNvPicPr/>
          <p:nvPr/>
        </p:nvPicPr>
        <p:blipFill>
          <a:blip r:embed="rId5"/>
          <a:stretch/>
        </p:blipFill>
        <p:spPr>
          <a:xfrm>
            <a:off x="9567360" y="4960800"/>
            <a:ext cx="5428800" cy="400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9520" y="384480"/>
            <a:ext cx="1488816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OPLS with 8 latent variables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812320" y="1022040"/>
            <a:ext cx="5428800" cy="4000320"/>
          </a:xfrm>
          <a:prstGeom prst="rect">
            <a:avLst/>
          </a:prstGeom>
          <a:ln>
            <a:noFill/>
          </a:ln>
        </p:spPr>
      </p:pic>
      <p:pic>
        <p:nvPicPr>
          <p:cNvPr id="120" name="Picture 119"/>
          <p:cNvPicPr/>
          <p:nvPr/>
        </p:nvPicPr>
        <p:blipFill>
          <a:blip r:embed="rId3"/>
          <a:stretch/>
        </p:blipFill>
        <p:spPr>
          <a:xfrm>
            <a:off x="9570960" y="4846320"/>
            <a:ext cx="5333760" cy="400032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4"/>
          <a:stretch/>
        </p:blipFill>
        <p:spPr>
          <a:xfrm>
            <a:off x="9570960" y="1028880"/>
            <a:ext cx="5238360" cy="400032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5"/>
          <a:stretch/>
        </p:blipFill>
        <p:spPr>
          <a:xfrm>
            <a:off x="2899800" y="4754880"/>
            <a:ext cx="5238360" cy="400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200960" y="720720"/>
            <a:ext cx="1488816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OPLS Cross Validation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200600" y="1800360"/>
            <a:ext cx="14888160" cy="70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>
            <a:normAutofit/>
          </a:bodyPr>
          <a:lstStyle/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5 random testsets were used, the number of latent variables increased to 8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Number of missclassified samples decreases, usually 0%, occasionally 1%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Q2 value increases, generally around 0.7-0.8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200600" y="368640"/>
            <a:ext cx="1488852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GA implementation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200600" y="1150200"/>
            <a:ext cx="14888160" cy="76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>
            <a:normAutofit/>
          </a:bodyPr>
          <a:lstStyle/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Based on the results of OPLS we aim to find a subset of  8 wavelengths to classify oils with LDA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Initial population is generated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randomly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Encoding: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real values 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(more precisely integers)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new generations: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2-points crossover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with 0.8 rate and mutation by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shifting a wavelength number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in (-10, 10) interval with 0.05 rate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Generational reproduction with ranked-based selection strategy is used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Fitness function: LOO internal validation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Final evaluation with independent test set (25%)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Stop criterion: 0 error rate or max number of generations is reached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200960" y="720720"/>
            <a:ext cx="1488816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BE2E1A"/>
                </a:solidFill>
                <a:latin typeface="Calibri"/>
                <a:ea typeface="DejaVu Sans"/>
              </a:rPr>
              <a:t>GA – tried parameters settings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097280" y="1460160"/>
            <a:ext cx="14697360" cy="21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 marL="514440" indent="-5137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Population size: 200, max number of  iterations: 30. 100 runs</a:t>
            </a:r>
            <a:endParaRPr lang="en-US" sz="3400" b="0" strike="noStrike" spc="-1" dirty="0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Population size: 50, max number of  iterations: 50. 100 runs</a:t>
            </a:r>
            <a:endParaRPr lang="en-US" sz="3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Baseline – average error rate of 1000 classifications based on randomly selected wavelengths subset</a:t>
            </a:r>
            <a:endParaRPr lang="en-US" sz="3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3400" b="0" strike="noStrike" spc="-1" dirty="0">
              <a:latin typeface="Arial"/>
            </a:endParaRPr>
          </a:p>
        </p:txBody>
      </p:sp>
      <p:graphicFrame>
        <p:nvGraphicFramePr>
          <p:cNvPr id="129" name="Table 3"/>
          <p:cNvGraphicFramePr/>
          <p:nvPr>
            <p:extLst>
              <p:ext uri="{D42A27DB-BD31-4B8C-83A1-F6EECF244321}">
                <p14:modId xmlns:p14="http://schemas.microsoft.com/office/powerpoint/2010/main" val="3146199119"/>
              </p:ext>
            </p:extLst>
          </p:nvPr>
        </p:nvGraphicFramePr>
        <p:xfrm>
          <a:off x="1097280" y="4247640"/>
          <a:ext cx="14992200" cy="4659883"/>
        </p:xfrm>
        <a:graphic>
          <a:graphicData uri="http://schemas.openxmlformats.org/drawingml/2006/table">
            <a:tbl>
              <a:tblPr/>
              <a:tblGrid>
                <a:gridCol w="424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5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97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Method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1" strike="noStrike" spc="-1" dirty="0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Average error rate</a:t>
                      </a:r>
                      <a:endParaRPr lang="en-US" sz="3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1" strike="noStrike" spc="-1" dirty="0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Convergence</a:t>
                      </a:r>
                      <a:endParaRPr lang="en-US" sz="3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Zero error rate runs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Random baseline 1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22.11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GA version 1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18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100 of 100 (min 1, max 12)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6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Random baseline 2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10.44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GA version 2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4.85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77 of 100 (min 4)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24</a:t>
                      </a:r>
                      <a:endParaRPr lang="en-US" sz="3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200960" y="720720"/>
            <a:ext cx="1488816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GA – tried parameters settings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097280" y="1460160"/>
            <a:ext cx="14697360" cy="21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 marL="514440" indent="-5137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3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GA1 - population size: 200, max number of  iterations: 30. 100 runs</a:t>
            </a:r>
            <a:endParaRPr lang="en-US" sz="34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3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GA2 - population size: 50, max number of  iterations: 50. 100 runs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3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Baseline – average error rate of 1000 classifications based on randomly selected wavelengths subset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3400" b="0" strike="noStrike" spc="-1">
              <a:latin typeface="Arial"/>
            </a:endParaRPr>
          </a:p>
        </p:txBody>
      </p:sp>
      <p:graphicFrame>
        <p:nvGraphicFramePr>
          <p:cNvPr id="132" name="Table 3"/>
          <p:cNvGraphicFramePr/>
          <p:nvPr>
            <p:extLst>
              <p:ext uri="{D42A27DB-BD31-4B8C-83A1-F6EECF244321}">
                <p14:modId xmlns:p14="http://schemas.microsoft.com/office/powerpoint/2010/main" val="2168364748"/>
              </p:ext>
            </p:extLst>
          </p:nvPr>
        </p:nvGraphicFramePr>
        <p:xfrm>
          <a:off x="1097280" y="4247640"/>
          <a:ext cx="14992200" cy="4646560"/>
        </p:xfrm>
        <a:graphic>
          <a:graphicData uri="http://schemas.openxmlformats.org/drawingml/2006/table">
            <a:tbl>
              <a:tblPr/>
              <a:tblGrid>
                <a:gridCol w="424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5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50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1" strike="noStrike" spc="-1" dirty="0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Method</a:t>
                      </a:r>
                      <a:endParaRPr lang="en-US" sz="3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Average error rate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Convergence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Zero error rate runs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Random baseline 1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22.11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GA1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18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100 of 100 (min 1, max 12)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2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Random baseline 2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10.44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-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3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GA2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4.85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77 of 100 (min 4)</a:t>
                      </a:r>
                      <a:endParaRPr lang="en-US" sz="3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24</a:t>
                      </a:r>
                      <a:endParaRPr lang="en-US" sz="3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200960" y="720720"/>
            <a:ext cx="1488816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GA2 zero error rate solutions evaluation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149120" y="1578240"/>
            <a:ext cx="9749160" cy="455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34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evaluate zero error rate the solutions obtained by GA2 with 4-fold cross-validation (to have 25% test set).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3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CV is performed 10 times with different training and test sets splits and the results are averaged for each solution</a:t>
            </a:r>
            <a:endParaRPr lang="en-US" sz="3400" b="0" strike="noStrike" spc="-1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Min – 0.33</a:t>
            </a:r>
            <a:endParaRPr lang="en-US" sz="3400" b="0" strike="noStrike" spc="-1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Max – 3.42</a:t>
            </a:r>
            <a:endParaRPr lang="en-US" sz="3400" b="0" strike="noStrike" spc="-1">
              <a:latin typeface="Arial"/>
            </a:endParaRPr>
          </a:p>
        </p:txBody>
      </p:sp>
      <p:graphicFrame>
        <p:nvGraphicFramePr>
          <p:cNvPr id="135" name="Table 3"/>
          <p:cNvGraphicFramePr/>
          <p:nvPr/>
        </p:nvGraphicFramePr>
        <p:xfrm>
          <a:off x="11120400" y="1445400"/>
          <a:ext cx="4969440" cy="7152480"/>
        </p:xfrm>
        <a:graphic>
          <a:graphicData uri="http://schemas.openxmlformats.org/drawingml/2006/table">
            <a:tbl>
              <a:tblPr/>
              <a:tblGrid>
                <a:gridCol w="496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Top ten solutions error rates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0.33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1.24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1.25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1.25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1.48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1.73 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1.83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1.83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1.83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1.88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200960" y="720720"/>
            <a:ext cx="1488816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Top-10 selected wavelengths statistics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097280" y="1460160"/>
            <a:ext cx="14697360" cy="64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Wavelengths range: 799 -1897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38" name="Table 3"/>
          <p:cNvGraphicFramePr/>
          <p:nvPr/>
        </p:nvGraphicFramePr>
        <p:xfrm>
          <a:off x="1149120" y="2212200"/>
          <a:ext cx="7803000" cy="6518520"/>
        </p:xfrm>
        <a:graphic>
          <a:graphicData uri="http://schemas.openxmlformats.org/drawingml/2006/table">
            <a:tbl>
              <a:tblPr/>
              <a:tblGrid>
                <a:gridCol w="430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6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Wawelength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Occurences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1007.3 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24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1134.6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19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1132.7 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18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1202.2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17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1617.0 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15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1128.8 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13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1130.8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13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1005.3 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1013.1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1620.9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94320" y="294840"/>
            <a:ext cx="14888160" cy="6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BE2E1A"/>
                </a:solidFill>
                <a:latin typeface="Calibri"/>
                <a:ea typeface="DejaVu Sans"/>
              </a:rPr>
              <a:t>Data. </a:t>
            </a: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Spectrum</a:t>
            </a:r>
            <a:r>
              <a:rPr lang="en-US" sz="3200" b="1" strike="noStrike" spc="-1">
                <a:solidFill>
                  <a:srgbClr val="BE2E1A"/>
                </a:solidFill>
                <a:latin typeface="Calibri"/>
                <a:ea typeface="DejaVu Sans"/>
              </a:rPr>
              <a:t> is obtained by Fourier transform infrared spectroscopy</a:t>
            </a:r>
            <a:br/>
            <a:endParaRPr lang="en-US" sz="32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94320" y="943920"/>
            <a:ext cx="14166000" cy="185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FTIR spectroscopy is fast and no complex samples pre-processing is needed</a:t>
            </a:r>
            <a:endParaRPr lang="en-US" sz="32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2 measurements of each sample made within 1-24 days interval </a:t>
            </a:r>
            <a:endParaRPr lang="en-US" sz="32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60 samples of olive oils from 4 countries obtained for the original study [1]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84" name="Table 3"/>
          <p:cNvGraphicFramePr/>
          <p:nvPr/>
        </p:nvGraphicFramePr>
        <p:xfrm>
          <a:off x="994320" y="3023280"/>
          <a:ext cx="10671120" cy="4615500"/>
        </p:xfrm>
        <a:graphic>
          <a:graphicData uri="http://schemas.openxmlformats.org/drawingml/2006/table">
            <a:tbl>
              <a:tblPr/>
              <a:tblGrid>
                <a:gridCol w="223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Group designation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Country of origin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No. of samples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Greece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Italy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17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Portugal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8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Spain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25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08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total: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60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5" name="CustomShape 4"/>
          <p:cNvSpPr/>
          <p:nvPr/>
        </p:nvSpPr>
        <p:spPr>
          <a:xfrm>
            <a:off x="994320" y="7448040"/>
            <a:ext cx="1176192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[1] Henri S. Tapp, Marianne Defernez, E. Katherine Kemsley, FTIR Spectroscopy and Multivariate Analysis Can Distinguish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the Geographic Origin of Extra Virgin Olive Oils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J. Agric. Food Chem. 2003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200600" y="368640"/>
            <a:ext cx="1488852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GA issues and possible improvements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200600" y="1150200"/>
            <a:ext cx="14888160" cy="76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>
            <a:normAutofit/>
          </a:bodyPr>
          <a:lstStyle/>
          <a:p>
            <a:pPr marL="360">
              <a:lnSpc>
                <a:spcPct val="100000"/>
              </a:lnSpc>
              <a:spcBef>
                <a:spcPts val="2001"/>
              </a:spcBef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Main issues:</a:t>
            </a:r>
            <a:endParaRPr lang="en-US" sz="3600" b="0" strike="noStrike" spc="-1">
              <a:latin typeface="Arial"/>
            </a:endParaRPr>
          </a:p>
          <a:p>
            <a:pPr marL="572040" indent="-5709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 runs of both GA versions took about 3 hours</a:t>
            </a:r>
            <a:endParaRPr lang="en-US" sz="3600" b="0" strike="noStrike" spc="-1">
              <a:latin typeface="Arial"/>
            </a:endParaRPr>
          </a:p>
          <a:p>
            <a:pPr marL="572040" indent="-5709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results tend to be affected by a separation into training and tests set</a:t>
            </a:r>
            <a:endParaRPr lang="en-US" sz="3600" b="0" strike="noStrike" spc="-1">
              <a:latin typeface="Arial"/>
            </a:endParaRPr>
          </a:p>
          <a:p>
            <a:pPr marL="572040" indent="-5709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 validation tend to overfit</a:t>
            </a:r>
            <a:endParaRPr lang="en-US" sz="3600" b="0" strike="noStrike" spc="-1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2001"/>
              </a:spcBef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improvements:</a:t>
            </a:r>
            <a:endParaRPr lang="en-US" sz="3600" b="0" strike="noStrike" spc="-1">
              <a:latin typeface="Arial"/>
            </a:endParaRPr>
          </a:p>
          <a:p>
            <a:pPr marL="572040" indent="-5709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Generate initial population based on obtained knowledge</a:t>
            </a:r>
            <a:endParaRPr lang="en-US" sz="3600" b="0" strike="noStrike" spc="-1">
              <a:latin typeface="Arial"/>
            </a:endParaRPr>
          </a:p>
          <a:p>
            <a:pPr marL="572040" indent="-5709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More GA runs</a:t>
            </a:r>
            <a:endParaRPr lang="en-US" sz="3600" b="0" strike="noStrike" spc="-1">
              <a:latin typeface="Arial"/>
            </a:endParaRPr>
          </a:p>
          <a:p>
            <a:pPr marL="572040" indent="-5709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More detailed analysis of top selected wavelenghts</a:t>
            </a:r>
            <a:endParaRPr lang="en-US" sz="3600" b="0" strike="noStrike" spc="-1">
              <a:latin typeface="Arial"/>
            </a:endParaRPr>
          </a:p>
          <a:p>
            <a:pPr marL="572040" indent="-5709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GA implementation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1"/>
          <p:cNvPicPr/>
          <p:nvPr/>
        </p:nvPicPr>
        <p:blipFill>
          <a:blip r:embed="rId2"/>
          <a:srcRect t="12760" b="15984"/>
          <a:stretch/>
        </p:blipFill>
        <p:spPr>
          <a:xfrm>
            <a:off x="640080" y="183240"/>
            <a:ext cx="16517520" cy="831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200960" y="720720"/>
            <a:ext cx="14888160" cy="73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Experiment design and motivation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200600" y="1725840"/>
            <a:ext cx="6364440" cy="70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Original study:</a:t>
            </a:r>
            <a:endParaRPr lang="en-US" sz="32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Used internal cross-validation</a:t>
            </a:r>
            <a:endParaRPr lang="en-US" sz="32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PLS</a:t>
            </a:r>
            <a:endParaRPr lang="en-US" sz="32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Variable selection with genetic algorithm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8229600" y="1725840"/>
            <a:ext cx="7181640" cy="531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Our study:</a:t>
            </a:r>
            <a:endParaRPr lang="en-US" sz="3200" b="0" strike="noStrike" spc="-1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Used Double cross-validation (LOO as for internal cross-validation)</a:t>
            </a:r>
            <a:endParaRPr lang="en-US" sz="3200" b="0" strike="noStrike" spc="-1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OPLS</a:t>
            </a:r>
            <a:endParaRPr lang="en-US" sz="3200" b="0" strike="noStrike" spc="-1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Further exploration of solutions with GA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200960" y="720720"/>
            <a:ext cx="14888160" cy="84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BE2E1A"/>
                </a:solidFill>
                <a:latin typeface="Calibri"/>
                <a:ea typeface="DejaVu Sans"/>
              </a:rPr>
              <a:t>Preprocessing. Raw data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200960" y="1681920"/>
            <a:ext cx="7234200" cy="70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Mean-centering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is used to make wavelength values more comparable and spectrum of samples from different countries more distinctive 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Autoscaling 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should not be used for the FTIR data, because we would loose important information about peaks in spectrum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3600" b="0" strike="noStrike" spc="-1">
              <a:latin typeface="Arial"/>
            </a:endParaRPr>
          </a:p>
        </p:txBody>
      </p:sp>
      <p:pic>
        <p:nvPicPr>
          <p:cNvPr id="92" name="Picture 4"/>
          <p:cNvPicPr/>
          <p:nvPr/>
        </p:nvPicPr>
        <p:blipFill>
          <a:blip r:embed="rId2"/>
          <a:stretch/>
        </p:blipFill>
        <p:spPr>
          <a:xfrm>
            <a:off x="8352000" y="1342080"/>
            <a:ext cx="8965440" cy="672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179720" y="707760"/>
            <a:ext cx="14909400" cy="76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Images of raw and mean centered spectrum. Greece and Italy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395280" y="1474920"/>
            <a:ext cx="8611920" cy="6458760"/>
          </a:xfrm>
          <a:prstGeom prst="rect">
            <a:avLst/>
          </a:prstGeom>
          <a:ln>
            <a:noFill/>
          </a:ln>
        </p:spPr>
      </p:pic>
      <p:pic>
        <p:nvPicPr>
          <p:cNvPr id="95" name="Picture 6"/>
          <p:cNvPicPr/>
          <p:nvPr/>
        </p:nvPicPr>
        <p:blipFill>
          <a:blip r:embed="rId3"/>
          <a:stretch/>
        </p:blipFill>
        <p:spPr>
          <a:xfrm>
            <a:off x="8483760" y="1474920"/>
            <a:ext cx="8611920" cy="645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02960" y="575280"/>
            <a:ext cx="14643720" cy="88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Images of raw and mean centered spectrum. Portugal and Spain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97" name="Picture 4"/>
          <p:cNvPicPr/>
          <p:nvPr/>
        </p:nvPicPr>
        <p:blipFill>
          <a:blip r:embed="rId2"/>
          <a:stretch/>
        </p:blipFill>
        <p:spPr>
          <a:xfrm>
            <a:off x="311400" y="1695960"/>
            <a:ext cx="8595720" cy="6446520"/>
          </a:xfrm>
          <a:prstGeom prst="rect">
            <a:avLst/>
          </a:prstGeom>
          <a:ln>
            <a:noFill/>
          </a:ln>
        </p:spPr>
      </p:pic>
      <p:pic>
        <p:nvPicPr>
          <p:cNvPr id="98" name="Picture 6"/>
          <p:cNvPicPr/>
          <p:nvPr/>
        </p:nvPicPr>
        <p:blipFill>
          <a:blip r:embed="rId3"/>
          <a:stretch/>
        </p:blipFill>
        <p:spPr>
          <a:xfrm>
            <a:off x="8762400" y="1695960"/>
            <a:ext cx="8451720" cy="633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973440" y="516240"/>
            <a:ext cx="14673240" cy="69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C0504D"/>
                </a:solidFill>
                <a:latin typeface="Calibri"/>
                <a:ea typeface="DejaVu Sans"/>
              </a:rPr>
              <a:t>PCA analysis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00" name="Picture 4"/>
          <p:cNvPicPr/>
          <p:nvPr/>
        </p:nvPicPr>
        <p:blipFill>
          <a:blip r:embed="rId2"/>
          <a:stretch/>
        </p:blipFill>
        <p:spPr>
          <a:xfrm>
            <a:off x="166320" y="2064600"/>
            <a:ext cx="8595720" cy="6446520"/>
          </a:xfrm>
          <a:prstGeom prst="rect">
            <a:avLst/>
          </a:prstGeom>
          <a:ln>
            <a:noFill/>
          </a:ln>
        </p:spPr>
      </p:pic>
      <p:pic>
        <p:nvPicPr>
          <p:cNvPr id="101" name="Picture 6"/>
          <p:cNvPicPr/>
          <p:nvPr/>
        </p:nvPicPr>
        <p:blipFill>
          <a:blip r:embed="rId3"/>
          <a:stretch/>
        </p:blipFill>
        <p:spPr>
          <a:xfrm>
            <a:off x="8762400" y="2118600"/>
            <a:ext cx="8451720" cy="633852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3298320" y="1531800"/>
            <a:ext cx="23310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C0504D"/>
                </a:solidFill>
                <a:latin typeface="Arial"/>
                <a:ea typeface="DejaVu Sans"/>
              </a:rPr>
              <a:t>Mean-centered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2077280" y="1603080"/>
            <a:ext cx="18219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C0504D"/>
                </a:solidFill>
                <a:latin typeface="Arial"/>
                <a:ea typeface="DejaVu Sans"/>
              </a:rPr>
              <a:t>Autoscaled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200960" y="720720"/>
            <a:ext cx="14888160" cy="69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BE2E1A"/>
                </a:solidFill>
                <a:latin typeface="Calibri"/>
                <a:ea typeface="DejaVu Sans"/>
              </a:rPr>
              <a:t>Double cross validation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200600" y="1800000"/>
            <a:ext cx="14888160" cy="70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>
            <a:normAutofit/>
          </a:bodyPr>
          <a:lstStyle/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25 % 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 the data set  will be used as independent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test set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data is splitted into validation and test set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randomly, but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Since we have 2 measurements for each sample we ensure that both go to the same set to avoid sharing information between validation and test set 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ensure that samples from different countries are evenly distributed in validation and test set </a:t>
            </a:r>
            <a:endParaRPr lang="en-US" sz="3600" b="0" strike="noStrike" spc="-1">
              <a:latin typeface="Arial"/>
            </a:endParaRPr>
          </a:p>
          <a:p>
            <a:pPr marL="609840" indent="-6087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use the analogue of LOO cross-validation (with the correction of duplicates) for model tuning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862</Words>
  <Application>Microsoft Macintosh PowerPoint</Application>
  <PresentationFormat>Custom</PresentationFormat>
  <Paragraphs>168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Radboud Universiteit Nijmegen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Kramer, I.J. (Ilja)</dc:creator>
  <dc:description/>
  <cp:lastModifiedBy>Eugenia Martynova</cp:lastModifiedBy>
  <cp:revision>36</cp:revision>
  <cp:lastPrinted>2020-01-08T07:47:10Z</cp:lastPrinted>
  <dcterms:created xsi:type="dcterms:W3CDTF">2017-03-20T08:02:45Z</dcterms:created>
  <dcterms:modified xsi:type="dcterms:W3CDTF">2020-01-08T08:00:05Z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Radboud Universiteit Nijmegen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18</vt:i4>
  </property>
</Properties>
</file>