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7.png" ContentType="image/png"/>
  <Override PartName="/ppt/media/image13.jpeg" ContentType="image/jpe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7348200" cy="97567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4840" y="180000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269080" y="180000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200600" y="546696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6234840" y="546696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1269080" y="546696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00960" y="720720"/>
            <a:ext cx="14888880" cy="500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4840" y="180000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1269080" y="180000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00600" y="546696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234840" y="546696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11269080" y="5466960"/>
            <a:ext cx="47941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00960" y="720720"/>
            <a:ext cx="14888880" cy="500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36000" rIns="36000" tIns="36000" bIns="36000"/>
          <a:p>
            <a:r>
              <a:rPr b="0" lang="nl-NL" sz="50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nl-NL" sz="50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nl-N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5398200" y="9172440"/>
            <a:ext cx="836280" cy="518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964899D-3211-4863-86FC-C0878BBDBFFD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353280" y="9172440"/>
            <a:ext cx="33760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9846000" y="9172440"/>
            <a:ext cx="1230120" cy="518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0F6399A-09BF-498B-816A-AE20DD01D3C5}" type="datetime1">
              <a:rPr b="0" lang="en-US" sz="1400" spc="-1" strike="noStrike">
                <a:solidFill>
                  <a:srgbClr val="ffffff"/>
                </a:solidFill>
                <a:latin typeface="Calibri"/>
                <a:ea typeface="Arial"/>
              </a:rPr>
              <a:t>01/07/2020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00960" y="3318480"/>
            <a:ext cx="14888880" cy="5085000"/>
          </a:xfrm>
          <a:prstGeom prst="rect">
            <a:avLst/>
          </a:prstGeom>
        </p:spPr>
        <p:txBody>
          <a:bodyPr lIns="36000" rIns="36000" tIns="36000" bIns="36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Line 6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200960" y="2157120"/>
            <a:ext cx="14888880" cy="972720"/>
          </a:xfrm>
          <a:prstGeom prst="rect">
            <a:avLst/>
          </a:prstGeom>
        </p:spPr>
        <p:txBody>
          <a:bodyPr lIns="36000" rIns="36000" tIns="36000" bIns="36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Afbeelding 12" descr=""/>
          <p:cNvPicPr/>
          <p:nvPr/>
        </p:nvPicPr>
        <p:blipFill>
          <a:blip r:embed="rId3"/>
          <a:stretch/>
        </p:blipFill>
        <p:spPr>
          <a:xfrm>
            <a:off x="13860360" y="9147240"/>
            <a:ext cx="2229120" cy="507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Klik om de stijl te bewerken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36000" rIns="36000" tIns="36000" bIns="36000">
            <a:normAutofit/>
          </a:bodyPr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Tekststijl van het model bewerken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1062720" indent="-4572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Tweede niveau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2" marL="1677240" indent="-457200">
              <a:lnSpc>
                <a:spcPct val="90000"/>
              </a:lnSpc>
              <a:spcBef>
                <a:spcPts val="1335"/>
              </a:spcBef>
              <a:buClr>
                <a:srgbClr val="000000"/>
              </a:buClr>
              <a:buFont typeface="Helvetica"/>
              <a:buChar char="−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Derde niveau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3" marL="2206440" indent="-380880">
              <a:lnSpc>
                <a:spcPct val="90000"/>
              </a:lnSpc>
              <a:spcBef>
                <a:spcPts val="1335"/>
              </a:spcBef>
              <a:buClr>
                <a:srgbClr val="000000"/>
              </a:buClr>
              <a:buFont typeface="Helvetica"/>
              <a:buChar char="−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Vierde niveau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820960" indent="-380880">
              <a:lnSpc>
                <a:spcPct val="90000"/>
              </a:lnSpc>
              <a:spcBef>
                <a:spcPts val="1335"/>
              </a:spcBef>
              <a:buClr>
                <a:srgbClr val="000000"/>
              </a:buClr>
              <a:buFont typeface="Helvetica"/>
              <a:buChar char="−"/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Vijfde niveau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5398200" y="9172440"/>
            <a:ext cx="836280" cy="518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5BF3265-D038-40B1-85D4-CCDEE145798E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6353280" y="9172440"/>
            <a:ext cx="3376080" cy="51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9846000" y="9172440"/>
            <a:ext cx="1230120" cy="518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25F2671-AE4F-4082-AE39-C277586A68A8}" type="datetime1"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01/07/2020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Line 6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rgbClr val="be2e1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0" name="Afbeelding 6" descr=""/>
          <p:cNvPicPr/>
          <p:nvPr/>
        </p:nvPicPr>
        <p:blipFill>
          <a:blip r:embed="rId2"/>
          <a:stretch/>
        </p:blipFill>
        <p:spPr>
          <a:xfrm>
            <a:off x="13860360" y="9147240"/>
            <a:ext cx="2229120" cy="507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81040" y="2564280"/>
            <a:ext cx="14888880" cy="1771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Discri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minat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ion of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olive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oils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origin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based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on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FTIR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Spect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rosco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py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data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by </a:t>
            </a:r>
            <a:r>
              <a:rPr b="0" lang="nl-NL" sz="5000" spc="-1" strike="noStrike">
                <a:solidFill>
                  <a:srgbClr val="ffffff"/>
                </a:solidFill>
                <a:latin typeface="Calibri"/>
              </a:rPr>
              <a:t>OPLS</a:t>
            </a:r>
            <a:br/>
            <a:endParaRPr b="0" lang="nl-N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00960" y="7285680"/>
            <a:ext cx="14888880" cy="13417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nl-NL" sz="2800" spc="-1" strike="noStrike">
                <a:solidFill>
                  <a:srgbClr val="ffffff"/>
                </a:solidFill>
                <a:latin typeface="Calibri"/>
              </a:rPr>
              <a:t>Evgeniia Martynova (s1038931) 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nl-NL" sz="2800" spc="-1" strike="noStrike">
                <a:solidFill>
                  <a:srgbClr val="ffffff"/>
                </a:solidFill>
                <a:latin typeface="Calibri"/>
              </a:rPr>
              <a:t>Lili Mészáros (s1015790)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69520" y="1173240"/>
            <a:ext cx="14601600" cy="752436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1645920" y="715320"/>
            <a:ext cx="10338120" cy="56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Significance test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94320" y="294840"/>
            <a:ext cx="14888880" cy="6487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Data. Spectrum is obtained by Fourier transform infrared spectroscopy</a:t>
            </a:r>
            <a:br/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94320" y="943920"/>
            <a:ext cx="14166720" cy="2099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rmAutofit/>
          </a:bodyPr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FTIR spectroscopy is fast and no complex samples pre-processing is needed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2 measurements of each sample made within 1-24 days interval 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60 samples of olive oils from 4 countries obtained for the original study [1]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1" name="Table 3"/>
          <p:cNvGraphicFramePr/>
          <p:nvPr/>
        </p:nvGraphicFramePr>
        <p:xfrm>
          <a:off x="1103760" y="3043800"/>
          <a:ext cx="10429200" cy="2224800"/>
        </p:xfrm>
        <a:graphic>
          <a:graphicData uri="http://schemas.openxmlformats.org/drawingml/2006/table">
            <a:tbl>
              <a:tblPr/>
              <a:tblGrid>
                <a:gridCol w="2185200"/>
                <a:gridCol w="5524920"/>
                <a:gridCol w="2719080"/>
              </a:tblGrid>
              <a:tr h="1514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Group designation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Country of origin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No. of samples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Greece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Italy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Portugal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Spain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4"/>
          <p:cNvSpPr/>
          <p:nvPr/>
        </p:nvSpPr>
        <p:spPr>
          <a:xfrm>
            <a:off x="994320" y="7448040"/>
            <a:ext cx="11762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[1] Henri S. Tapp, Marianne Defernez, E. Katherine Kemsley, FTIR Spectroscopy and Multivariate Analysis Can Distinguish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Geographic Origin of Extra Virgin Olive Oils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J. Agric. Food Chem. 2003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00960" y="72072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Experiment design and motivation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00600" y="1800360"/>
            <a:ext cx="5642280" cy="7019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Original study: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Used internal cross-validation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PLS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Variable selection with genetic algorithm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229600" y="1725840"/>
            <a:ext cx="6309360" cy="531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study: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LOO cross-validation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OPLS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New version of genetic algorithm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0960" y="720720"/>
            <a:ext cx="14888880" cy="8424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Preprocessing. Raw data 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200960" y="1681920"/>
            <a:ext cx="7234920" cy="70196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nl-NL" sz="3600" spc="-1" strike="noStrike">
                <a:solidFill>
                  <a:srgbClr val="000000"/>
                </a:solidFill>
                <a:latin typeface="Calibri"/>
              </a:rPr>
              <a:t>Mean-centering</a:t>
            </a: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 – will be used to make wavelength values more comparable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nl-NL" sz="3600" spc="-1" strike="noStrike">
                <a:solidFill>
                  <a:srgbClr val="000000"/>
                </a:solidFill>
                <a:latin typeface="Calibri"/>
              </a:rPr>
              <a:t>Autoscaling </a:t>
            </a: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– should not be used for the FTIR data, because we would loose important information about peaks in spectrum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nl-NL" sz="3600" spc="-1" strike="noStrike">
                <a:solidFill>
                  <a:srgbClr val="000000"/>
                </a:solidFill>
                <a:latin typeface="Calibri"/>
              </a:rPr>
              <a:t>Normalization/SNV-scaling </a:t>
            </a: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– we are not sure if it is useful for these data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8352000" y="1342080"/>
            <a:ext cx="8966160" cy="6724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00960" y="72072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Images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of raw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and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mean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centere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d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spectru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m.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Greece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and </a:t>
            </a: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Italy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395280" y="1474920"/>
            <a:ext cx="8612640" cy="6459480"/>
          </a:xfrm>
          <a:prstGeom prst="rect">
            <a:avLst/>
          </a:prstGeom>
          <a:ln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2"/>
          <a:stretch/>
        </p:blipFill>
        <p:spPr>
          <a:xfrm>
            <a:off x="8483760" y="1474920"/>
            <a:ext cx="8612640" cy="6459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58520" y="38160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Images of raw and mean centered spectrum. Portugal and Spain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311400" y="1695960"/>
            <a:ext cx="8596440" cy="644724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2"/>
          <a:stretch/>
        </p:blipFill>
        <p:spPr>
          <a:xfrm>
            <a:off x="8762400" y="1695960"/>
            <a:ext cx="8452440" cy="6339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00960" y="72072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Double cross validation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00600" y="1800000"/>
            <a:ext cx="14888880" cy="70196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rmAutofit/>
          </a:bodyPr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nl-NL" sz="3600" spc="-1" strike="noStrike">
                <a:solidFill>
                  <a:srgbClr val="000000"/>
                </a:solidFill>
                <a:latin typeface="Calibri"/>
              </a:rPr>
              <a:t>25 % </a:t>
            </a: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of the data set  will be used as independent </a:t>
            </a:r>
            <a:r>
              <a:rPr b="1" lang="nl-NL" sz="3600" spc="-1" strike="noStrike">
                <a:solidFill>
                  <a:srgbClr val="000000"/>
                </a:solidFill>
                <a:latin typeface="Calibri"/>
              </a:rPr>
              <a:t>test set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The data is splitted into validation and test set </a:t>
            </a:r>
            <a:r>
              <a:rPr b="1" lang="nl-NL" sz="3600" spc="-1" strike="noStrike">
                <a:solidFill>
                  <a:srgbClr val="000000"/>
                </a:solidFill>
                <a:latin typeface="Calibri"/>
              </a:rPr>
              <a:t>randomly, but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Since we have 2 measurements for each sample we ensure that both go to the same set to avoid sharing information between validation and test set 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We ensure that samples from different countries are evenly distributed in validation and test set 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We use the analogue of LOO cross-validation (with the correction of duplicates) for model tuning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00960" y="72072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OPLS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800800" y="10058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9475920" y="10058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899800" y="496080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9570960" y="4881600"/>
            <a:ext cx="5333760" cy="4000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960" y="72072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nl-NL" sz="3200" spc="-1" strike="noStrike">
                <a:solidFill>
                  <a:srgbClr val="be2e1a"/>
                </a:solidFill>
                <a:latin typeface="Calibri"/>
              </a:rPr>
              <a:t>OPLS Cross Validation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00600" y="1800360"/>
            <a:ext cx="14888880" cy="70196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rmAutofit/>
          </a:bodyPr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5 random testsets were used, the number of latent variables was 4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Number of missclassified samples varies, but is generally low, no higher than 4%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3600" spc="-1" strike="noStrike">
                <a:solidFill>
                  <a:srgbClr val="000000"/>
                </a:solidFill>
                <a:latin typeface="Calibri"/>
              </a:rPr>
              <a:t>Q2 value qualifies as significant, generally around 0.55-0.7</a:t>
            </a: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b="0" lang="nl-N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LibreOffice/6.0.7.3$Linux_X86_64 LibreOffice_project/00m0$Build-3</Application>
  <Words>308</Words>
  <Paragraphs>45</Paragraphs>
  <Company>Radboud Universiteit Nijmegen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2017-03-20T08:02:45Z</dcterms:created>
  <dc:creator>Kramer, I.J. (Ilja)</dc:creator>
  <dc:description/>
  <dc:language>en-US</dc:language>
  <cp:lastModifiedBy/>
  <cp:lastPrinted>2017-01-24T09:58:55Z</cp:lastPrinted>
  <dcterms:modified xsi:type="dcterms:W3CDTF">2020-01-07T18:33:10Z</dcterms:modified>
  <cp:revision>18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Radboud Universiteit Nijmegen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