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3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17348200" cy="97567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4840" y="180000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1269080" y="180000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200600" y="546696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6234840" y="546696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1269080" y="546696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00960" y="720720"/>
            <a:ext cx="14888880" cy="500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4840" y="180000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1269080" y="180000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00600" y="546696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6234840" y="546696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1269080" y="5466960"/>
            <a:ext cx="47941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200960" y="720720"/>
            <a:ext cx="14888880" cy="5004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70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829720" y="546696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nl-NL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8829720" y="1800000"/>
            <a:ext cx="726552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200600" y="5466960"/>
            <a:ext cx="14888880" cy="3348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36000" tIns="36000" rIns="36000" bIns="36000"/>
          <a:lstStyle/>
          <a:p>
            <a:r>
              <a:rPr lang="nl-NL" sz="5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sldNum"/>
          </p:nvPr>
        </p:nvSpPr>
        <p:spPr>
          <a:xfrm>
            <a:off x="5398200" y="9172440"/>
            <a:ext cx="836280" cy="518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E964899D-3211-4863-86FC-C0878BBDBFFD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6353280" y="9172440"/>
            <a:ext cx="3376080" cy="51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9846000" y="9172440"/>
            <a:ext cx="1230120" cy="518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00F6399A-09BF-498B-816A-AE20DD01D3C5}" type="datetime1">
              <a:rPr lang="en-US" sz="1400" b="0" strike="noStrike" spc="-1">
                <a:solidFill>
                  <a:srgbClr val="FFFFFF"/>
                </a:solidFill>
                <a:latin typeface="Calibri"/>
                <a:ea typeface="Arial"/>
              </a:rPr>
              <a:t>1/7/20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00960" y="3318480"/>
            <a:ext cx="14888880" cy="508500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5" name="Line 6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1200960" y="2157120"/>
            <a:ext cx="14888880" cy="972720"/>
          </a:xfrm>
          <a:prstGeom prst="rect">
            <a:avLst/>
          </a:prstGeom>
        </p:spPr>
        <p:txBody>
          <a:bodyPr lIns="36000" tIns="36000" rIns="36000" bIns="3600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pic>
        <p:nvPicPr>
          <p:cNvPr id="7" name="Afbeelding 12"/>
          <p:cNvPicPr/>
          <p:nvPr/>
        </p:nvPicPr>
        <p:blipFill>
          <a:blip r:embed="rId15"/>
          <a:stretch/>
        </p:blipFill>
        <p:spPr>
          <a:xfrm>
            <a:off x="13860360" y="9147240"/>
            <a:ext cx="2229120" cy="507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0960" y="720720"/>
            <a:ext cx="14888880" cy="1079280"/>
          </a:xfrm>
          <a:prstGeom prst="rect">
            <a:avLst/>
          </a:prstGeom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200" b="1" strike="noStrike" spc="-1">
                <a:solidFill>
                  <a:srgbClr val="BE2E1A"/>
                </a:solidFill>
                <a:latin typeface="Calibri"/>
              </a:rPr>
              <a:t>Klik om de stijl te bewerken</a:t>
            </a:r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00600" y="1800000"/>
            <a:ext cx="14888880" cy="7019640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Tekststijl van het model bewerken</a:t>
            </a:r>
          </a:p>
          <a:p>
            <a:pPr marL="1062720" lvl="1" indent="-457200">
              <a:lnSpc>
                <a:spcPct val="9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800" b="0" strike="noStrike" spc="-1">
                <a:solidFill>
                  <a:srgbClr val="000000"/>
                </a:solidFill>
                <a:latin typeface="Calibri"/>
              </a:rPr>
              <a:t>Tweede niveau</a:t>
            </a:r>
          </a:p>
          <a:p>
            <a:pPr marL="1677240" lvl="2" indent="-457200">
              <a:lnSpc>
                <a:spcPct val="90000"/>
              </a:lnSpc>
              <a:spcBef>
                <a:spcPts val="1335"/>
              </a:spcBef>
              <a:buClr>
                <a:srgbClr val="000000"/>
              </a:buClr>
              <a:buFont typeface="Helvetica"/>
              <a:buChar char="−"/>
            </a:pPr>
            <a:r>
              <a:rPr lang="nl-NL" sz="2000" b="0" strike="noStrike" spc="-1">
                <a:solidFill>
                  <a:srgbClr val="000000"/>
                </a:solidFill>
                <a:latin typeface="Calibri"/>
              </a:rPr>
              <a:t>Derde niveau</a:t>
            </a:r>
          </a:p>
          <a:p>
            <a:pPr marL="2206440" lvl="3" indent="-380880">
              <a:lnSpc>
                <a:spcPct val="90000"/>
              </a:lnSpc>
              <a:spcBef>
                <a:spcPts val="1335"/>
              </a:spcBef>
              <a:buClr>
                <a:srgbClr val="000000"/>
              </a:buClr>
              <a:buFont typeface="Helvetica"/>
              <a:buChar char="−"/>
            </a:pPr>
            <a:r>
              <a:rPr lang="nl-NL" sz="1800" b="0" strike="noStrike" spc="-1">
                <a:solidFill>
                  <a:srgbClr val="000000"/>
                </a:solidFill>
                <a:latin typeface="Calibri"/>
              </a:rPr>
              <a:t>Vierde niveau</a:t>
            </a:r>
          </a:p>
          <a:p>
            <a:pPr marL="2820960" lvl="4" indent="-380880">
              <a:lnSpc>
                <a:spcPct val="90000"/>
              </a:lnSpc>
              <a:spcBef>
                <a:spcPts val="1335"/>
              </a:spcBef>
              <a:buClr>
                <a:srgbClr val="000000"/>
              </a:buClr>
              <a:buFont typeface="Helvetica"/>
              <a:buChar char="−"/>
            </a:pPr>
            <a:r>
              <a:rPr lang="nl-NL" sz="1600" b="0" strike="noStrike" spc="-1">
                <a:solidFill>
                  <a:srgbClr val="000000"/>
                </a:solidFill>
                <a:latin typeface="Calibri"/>
              </a:rPr>
              <a:t>Vijfde niveau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5398200" y="9172440"/>
            <a:ext cx="836280" cy="518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45BF3265-D038-40B1-85D4-CCDEE145798E}" type="slidenum">
              <a:rPr lang="en-US" sz="1400" b="0" strike="noStrike" spc="-1">
                <a:solidFill>
                  <a:srgbClr val="000000"/>
                </a:solidFill>
                <a:latin typeface="Calibri"/>
                <a:ea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6353280" y="9172440"/>
            <a:ext cx="3376080" cy="518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9846000" y="9172440"/>
            <a:ext cx="1230120" cy="51876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fld id="{125F2671-AE4F-4082-AE39-C277586A68A8}" type="datetime1">
              <a:rPr lang="en-US" sz="1400" b="0" strike="noStrike" spc="-1">
                <a:solidFill>
                  <a:srgbClr val="000000"/>
                </a:solidFill>
                <a:latin typeface="Calibri"/>
                <a:ea typeface="Arial"/>
              </a:rPr>
              <a:t>1/7/20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49" name="Line 6"/>
          <p:cNvSpPr/>
          <p:nvPr/>
        </p:nvSpPr>
        <p:spPr>
          <a:xfrm>
            <a:off x="1200600" y="8980560"/>
            <a:ext cx="14889240" cy="360"/>
          </a:xfrm>
          <a:prstGeom prst="line">
            <a:avLst/>
          </a:prstGeom>
          <a:ln w="19080">
            <a:solidFill>
              <a:srgbClr val="BE2E1A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50" name="Afbeelding 6"/>
          <p:cNvPicPr/>
          <p:nvPr/>
        </p:nvPicPr>
        <p:blipFill>
          <a:blip r:embed="rId14"/>
          <a:stretch/>
        </p:blipFill>
        <p:spPr>
          <a:xfrm>
            <a:off x="13860360" y="9147240"/>
            <a:ext cx="2229120" cy="507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481040" y="2564280"/>
            <a:ext cx="14888880" cy="177156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6000" b="0" strike="noStrike" spc="-1" dirty="0" err="1">
                <a:solidFill>
                  <a:srgbClr val="FFFFFF"/>
                </a:solidFill>
                <a:latin typeface="Calibri"/>
              </a:rPr>
              <a:t>Discrimination</a:t>
            </a:r>
            <a:r>
              <a:rPr lang="nl-NL" sz="6000" b="0" strike="noStrike" spc="-1" dirty="0">
                <a:solidFill>
                  <a:srgbClr val="FFFFFF"/>
                </a:solidFill>
                <a:latin typeface="Calibri"/>
              </a:rPr>
              <a:t> of </a:t>
            </a:r>
            <a:r>
              <a:rPr lang="nl-NL" sz="6000" b="0" strike="noStrike" spc="-1" dirty="0" err="1">
                <a:solidFill>
                  <a:srgbClr val="FFFFFF"/>
                </a:solidFill>
                <a:latin typeface="Calibri"/>
              </a:rPr>
              <a:t>olive</a:t>
            </a:r>
            <a:r>
              <a:rPr lang="nl-NL" sz="6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nl-NL" sz="6000" b="0" strike="noStrike" spc="-1" dirty="0" err="1">
                <a:solidFill>
                  <a:srgbClr val="FFFFFF"/>
                </a:solidFill>
                <a:latin typeface="Calibri"/>
              </a:rPr>
              <a:t>oils</a:t>
            </a:r>
            <a:r>
              <a:rPr lang="nl-NL" sz="6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nl-NL" sz="6000" b="0" strike="noStrike" spc="-1" dirty="0" err="1">
                <a:solidFill>
                  <a:srgbClr val="FFFFFF"/>
                </a:solidFill>
                <a:latin typeface="Calibri"/>
              </a:rPr>
              <a:t>origin</a:t>
            </a:r>
            <a:r>
              <a:rPr lang="nl-NL" sz="6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nl-NL" sz="6000" b="0" strike="noStrike" spc="-1" dirty="0" err="1">
                <a:solidFill>
                  <a:srgbClr val="FFFFFF"/>
                </a:solidFill>
                <a:latin typeface="Calibri"/>
              </a:rPr>
              <a:t>based</a:t>
            </a:r>
            <a:r>
              <a:rPr lang="nl-NL" sz="6000" b="0" strike="noStrike" spc="-1" dirty="0">
                <a:solidFill>
                  <a:srgbClr val="FFFFFF"/>
                </a:solidFill>
                <a:latin typeface="Calibri"/>
              </a:rPr>
              <a:t> on FTIR </a:t>
            </a:r>
            <a:r>
              <a:rPr lang="nl-NL" sz="6000" b="0" strike="noStrike" spc="-1" dirty="0" err="1">
                <a:solidFill>
                  <a:srgbClr val="FFFFFF"/>
                </a:solidFill>
                <a:latin typeface="Calibri"/>
              </a:rPr>
              <a:t>Spectroscopy</a:t>
            </a:r>
            <a:r>
              <a:rPr lang="nl-NL" sz="6000" b="0" strike="noStrike" spc="-1" dirty="0">
                <a:solidFill>
                  <a:srgbClr val="FFFFFF"/>
                </a:solidFill>
                <a:latin typeface="Calibri"/>
              </a:rPr>
              <a:t> data</a:t>
            </a:r>
            <a:br>
              <a:rPr dirty="0"/>
            </a:br>
            <a:endParaRPr lang="nl-NL" sz="5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200960" y="7285680"/>
            <a:ext cx="14888880" cy="13417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lang="nl-NL" sz="2800" b="0" strike="noStrike" spc="-1">
                <a:solidFill>
                  <a:srgbClr val="FFFFFF"/>
                </a:solidFill>
                <a:latin typeface="Calibri"/>
              </a:rPr>
              <a:t>Evgeniia Martynova (s1038931) </a:t>
            </a: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spcBef>
                <a:spcPts val="2001"/>
              </a:spcBef>
            </a:pPr>
            <a:r>
              <a:rPr lang="nl-NL" sz="2800" b="0" strike="noStrike" spc="-1">
                <a:solidFill>
                  <a:srgbClr val="FFFFFF"/>
                </a:solidFill>
                <a:latin typeface="Calibri"/>
              </a:rPr>
              <a:t>Lili Mészáros (s1015790)</a:t>
            </a: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OPLS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800800" y="10058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09" name="Picture 108"/>
          <p:cNvPicPr/>
          <p:nvPr/>
        </p:nvPicPr>
        <p:blipFill>
          <a:blip r:embed="rId3"/>
          <a:stretch/>
        </p:blipFill>
        <p:spPr>
          <a:xfrm>
            <a:off x="9475920" y="1005840"/>
            <a:ext cx="5428800" cy="400032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4"/>
          <a:stretch/>
        </p:blipFill>
        <p:spPr>
          <a:xfrm>
            <a:off x="2899800" y="4960800"/>
            <a:ext cx="5238360" cy="400032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5"/>
          <a:stretch/>
        </p:blipFill>
        <p:spPr>
          <a:xfrm>
            <a:off x="9570960" y="4881600"/>
            <a:ext cx="5333760" cy="400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960" y="720720"/>
            <a:ext cx="14888880" cy="107928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OPLS Cross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Validation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00600" y="1800360"/>
            <a:ext cx="14888880" cy="7019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normAutofit/>
          </a:bodyPr>
          <a:lstStyle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5 random testsets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were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of latent variables was 4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missclassified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samples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varies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, but is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generally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low, no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higher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than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4%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Q2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qualifies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as significant,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generally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around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0.55-0.7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1469520" y="1173240"/>
            <a:ext cx="14601600" cy="752436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1645920" y="715320"/>
            <a:ext cx="10338120" cy="56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1" strike="noStrike" spc="-1">
                <a:solidFill>
                  <a:srgbClr val="BE2E1A"/>
                </a:solidFill>
                <a:latin typeface="Calibri"/>
              </a:rPr>
              <a:t>Significance test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600" y="368711"/>
            <a:ext cx="14889240" cy="78166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GA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implementation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00600" y="1150375"/>
            <a:ext cx="14888880" cy="766962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normAutofit/>
          </a:bodyPr>
          <a:lstStyle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results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of OPLS we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aim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find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a subset of  8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wavelengths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classify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oils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LDA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Initial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population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generated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000000"/>
                </a:solidFill>
                <a:latin typeface="Calibri"/>
              </a:rPr>
              <a:t>randomly</a:t>
            </a:r>
            <a:endParaRPr lang="nl-NL" sz="3600" b="1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Encoding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nl-NL" sz="3600" b="1" spc="-1" dirty="0">
                <a:solidFill>
                  <a:srgbClr val="000000"/>
                </a:solidFill>
                <a:latin typeface="Calibri"/>
              </a:rPr>
              <a:t>real </a:t>
            </a:r>
            <a:r>
              <a:rPr lang="nl-NL" sz="3600" b="1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nl-NL" sz="3600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more precisely integers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For new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generations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nl-NL" sz="3600" b="1" spc="-1" dirty="0">
                <a:solidFill>
                  <a:srgbClr val="000000"/>
                </a:solidFill>
                <a:latin typeface="Calibri"/>
              </a:rPr>
              <a:t>2-points </a:t>
            </a:r>
            <a:r>
              <a:rPr lang="nl-NL" sz="3600" b="1" spc="-1" dirty="0" err="1">
                <a:solidFill>
                  <a:srgbClr val="000000"/>
                </a:solidFill>
                <a:latin typeface="Calibri"/>
              </a:rPr>
              <a:t>crossover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0.8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rate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mutation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000000"/>
                </a:solidFill>
                <a:latin typeface="Calibri"/>
              </a:rPr>
              <a:t>shifting</a:t>
            </a:r>
            <a:r>
              <a:rPr lang="nl-NL" sz="3600" b="1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nl-NL" sz="3600" b="1" strike="noStrike" spc="-1" dirty="0">
                <a:solidFill>
                  <a:srgbClr val="000000"/>
                </a:solidFill>
                <a:latin typeface="Calibri"/>
              </a:rPr>
              <a:t>wavelength </a:t>
            </a:r>
            <a:r>
              <a:rPr lang="nl-NL" sz="3600" b="1" strike="noStrike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in (-10, 10) interval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0.05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rate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Generational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reproduction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ranked-based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strategy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Fitness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function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: LOO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internal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validation</a:t>
            </a:r>
            <a:endParaRPr lang="nl-NL" sz="3600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Final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evaluation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independent test set (25%)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Stop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criterion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: 0 error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rate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or max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generations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reached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3661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960" y="720720"/>
            <a:ext cx="14888880" cy="857357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GA –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tried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parameters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settings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B4051EA6-78A5-8B4E-8C96-FCF89C6A7567}"/>
              </a:ext>
            </a:extLst>
          </p:cNvPr>
          <p:cNvSpPr txBox="1"/>
          <p:nvPr/>
        </p:nvSpPr>
        <p:spPr>
          <a:xfrm>
            <a:off x="1097359" y="1460090"/>
            <a:ext cx="14698163" cy="215326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 marL="514350" indent="-514350">
              <a:lnSpc>
                <a:spcPct val="100000"/>
              </a:lnSpc>
              <a:spcBef>
                <a:spcPts val="2001"/>
              </a:spcBef>
              <a:buFont typeface="+mj-lt"/>
              <a:buAutoNum type="arabicPeriod"/>
            </a:pP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Population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size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200, max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of 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iterations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30. 100 runs</a:t>
            </a:r>
          </a:p>
          <a:p>
            <a:pPr marL="514350" indent="-514350">
              <a:spcBef>
                <a:spcPts val="2001"/>
              </a:spcBef>
              <a:buFont typeface="+mj-lt"/>
              <a:buAutoNum type="arabicPeriod"/>
            </a:pP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Population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size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50, max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of 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iterations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50. 100 runs</a:t>
            </a:r>
          </a:p>
          <a:p>
            <a:pPr>
              <a:spcBef>
                <a:spcPts val="2001"/>
              </a:spcBef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Baseline –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average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error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rate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of 1000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classifications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randomly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selected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wavelengths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subset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3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1718BEC-1B1A-0445-A662-A3B42B55B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702314"/>
              </p:ext>
            </p:extLst>
          </p:nvPr>
        </p:nvGraphicFramePr>
        <p:xfrm>
          <a:off x="1097359" y="4247536"/>
          <a:ext cx="14992481" cy="4210088"/>
        </p:xfrm>
        <a:graphic>
          <a:graphicData uri="http://schemas.openxmlformats.org/drawingml/2006/table">
            <a:tbl>
              <a:tblPr/>
              <a:tblGrid>
                <a:gridCol w="42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46">
                  <a:extLst>
                    <a:ext uri="{9D8B030D-6E8A-4147-A177-3AD203B41FA5}">
                      <a16:colId xmlns:a16="http://schemas.microsoft.com/office/drawing/2014/main" val="1845280161"/>
                    </a:ext>
                  </a:extLst>
                </a:gridCol>
              </a:tblGrid>
              <a:tr h="1210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error rate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Convergence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error rate runs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baseline 1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22.11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version 1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of 100 (min 1, max 12)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baseline 2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10.44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 version 2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4.85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 of 100 (min 4)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57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960" y="720720"/>
            <a:ext cx="14888880" cy="857357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GA –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tried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parameters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settings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B4051EA6-78A5-8B4E-8C96-FCF89C6A7567}"/>
              </a:ext>
            </a:extLst>
          </p:cNvPr>
          <p:cNvSpPr txBox="1"/>
          <p:nvPr/>
        </p:nvSpPr>
        <p:spPr>
          <a:xfrm>
            <a:off x="1097359" y="1460090"/>
            <a:ext cx="14698163" cy="215326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 marL="514350" indent="-514350">
              <a:lnSpc>
                <a:spcPct val="100000"/>
              </a:lnSpc>
              <a:spcBef>
                <a:spcPts val="2001"/>
              </a:spcBef>
              <a:buFont typeface="+mj-lt"/>
              <a:buAutoNum type="arabicPeriod"/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GA1 -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population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size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200, max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of 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iterations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30. 100 runs</a:t>
            </a:r>
          </a:p>
          <a:p>
            <a:pPr marL="514350" indent="-514350">
              <a:spcBef>
                <a:spcPts val="2001"/>
              </a:spcBef>
              <a:buFont typeface="+mj-lt"/>
              <a:buAutoNum type="arabicPeriod"/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GA2 -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population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size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50, max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number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of 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iterations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: 50. 100 runs</a:t>
            </a:r>
          </a:p>
          <a:p>
            <a:pPr>
              <a:spcBef>
                <a:spcPts val="2001"/>
              </a:spcBef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Baseline –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average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error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rate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of 1000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classifications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randomly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selected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wavelengths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subset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3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1718BEC-1B1A-0445-A662-A3B42B55B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477437"/>
              </p:ext>
            </p:extLst>
          </p:nvPr>
        </p:nvGraphicFramePr>
        <p:xfrm>
          <a:off x="1097359" y="4247536"/>
          <a:ext cx="14992481" cy="4210088"/>
        </p:xfrm>
        <a:graphic>
          <a:graphicData uri="http://schemas.openxmlformats.org/drawingml/2006/table">
            <a:tbl>
              <a:tblPr/>
              <a:tblGrid>
                <a:gridCol w="424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846">
                  <a:extLst>
                    <a:ext uri="{9D8B030D-6E8A-4147-A177-3AD203B41FA5}">
                      <a16:colId xmlns:a16="http://schemas.microsoft.com/office/drawing/2014/main" val="1845280161"/>
                    </a:ext>
                  </a:extLst>
                </a:gridCol>
              </a:tblGrid>
              <a:tr h="1210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error rate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Convergence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 error rate runs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baseline 1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22.11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GA1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of 100 (min 1, max 12)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baseline 2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10.44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GA2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4.85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 of 100 (min 4)</a:t>
                      </a:r>
                      <a:endParaRPr lang="en-US" sz="34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00" b="0" strike="noStrike" spc="-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26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960" y="720720"/>
            <a:ext cx="14888880" cy="857357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GA2 zero error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rate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solutions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evaluation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B4051EA6-78A5-8B4E-8C96-FCF89C6A7567}"/>
              </a:ext>
            </a:extLst>
          </p:cNvPr>
          <p:cNvSpPr txBox="1"/>
          <p:nvPr/>
        </p:nvSpPr>
        <p:spPr>
          <a:xfrm>
            <a:off x="1149158" y="1578077"/>
            <a:ext cx="9749899" cy="4557252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spcBef>
                <a:spcPts val="2001"/>
              </a:spcBef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We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evaluate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zero error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rate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solutions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obtained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GA2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4-fold cross-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validation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have 25% test set).</a:t>
            </a:r>
          </a:p>
          <a:p>
            <a:pPr>
              <a:spcBef>
                <a:spcPts val="2001"/>
              </a:spcBef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CV is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performed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10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times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different training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test sets splits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results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averaged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400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nl-NL" sz="3400" spc="-1" dirty="0">
                <a:solidFill>
                  <a:srgbClr val="000000"/>
                </a:solidFill>
                <a:latin typeface="Calibri"/>
              </a:rPr>
              <a:t> solution</a:t>
            </a: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Font typeface="Arial" panose="020B0604020202020204" pitchFamily="34" charset="0"/>
              <a:buChar char="•"/>
            </a:pPr>
            <a:r>
              <a:rPr lang="nl-NL" sz="3400" b="0" strike="noStrike" spc="-1" dirty="0">
                <a:solidFill>
                  <a:srgbClr val="000000"/>
                </a:solidFill>
                <a:latin typeface="Calibri"/>
              </a:rPr>
              <a:t>Min – 0.33</a:t>
            </a:r>
          </a:p>
          <a:p>
            <a:pPr marL="457200" indent="-457200">
              <a:lnSpc>
                <a:spcPct val="100000"/>
              </a:lnSpc>
              <a:spcBef>
                <a:spcPts val="2001"/>
              </a:spcBef>
              <a:buFont typeface="Arial" panose="020B0604020202020204" pitchFamily="34" charset="0"/>
              <a:buChar char="•"/>
            </a:pPr>
            <a:r>
              <a:rPr lang="nl-NL" sz="3400" spc="-1" dirty="0">
                <a:solidFill>
                  <a:srgbClr val="000000"/>
                </a:solidFill>
                <a:latin typeface="Calibri"/>
              </a:rPr>
              <a:t>Max – 3.42</a:t>
            </a:r>
            <a:endParaRPr lang="nl-NL" sz="3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2A56862D-0EC6-0945-AFB3-6BF956A4C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649945"/>
              </p:ext>
            </p:extLst>
          </p:nvPr>
        </p:nvGraphicFramePr>
        <p:xfrm>
          <a:off x="11120284" y="1445343"/>
          <a:ext cx="4969555" cy="7152968"/>
        </p:xfrm>
        <a:graphic>
          <a:graphicData uri="http://schemas.openxmlformats.org/drawingml/2006/table">
            <a:tbl>
              <a:tblPr/>
              <a:tblGrid>
                <a:gridCol w="496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0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 ten solutions error rates</a:t>
                      </a:r>
                      <a:endParaRPr lang="en-US" sz="32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0.33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1.2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1.2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1.25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48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58713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1.73 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41268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1.8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9935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1.8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05943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1.8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97412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1.8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33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960" y="720720"/>
            <a:ext cx="14888880" cy="857357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Top-10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selected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wavelengths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statistics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B4051EA6-78A5-8B4E-8C96-FCF89C6A7567}"/>
              </a:ext>
            </a:extLst>
          </p:cNvPr>
          <p:cNvSpPr txBox="1"/>
          <p:nvPr/>
        </p:nvSpPr>
        <p:spPr>
          <a:xfrm>
            <a:off x="1097359" y="1460090"/>
            <a:ext cx="14698163" cy="648929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r>
              <a:rPr lang="nl-NL" sz="3200" spc="-1" dirty="0" err="1">
                <a:solidFill>
                  <a:srgbClr val="000000"/>
                </a:solidFill>
                <a:latin typeface="Calibri"/>
              </a:rPr>
              <a:t>Wavelengths</a:t>
            </a:r>
            <a:r>
              <a:rPr lang="nl-NL" sz="3200" spc="-1" dirty="0">
                <a:solidFill>
                  <a:srgbClr val="000000"/>
                </a:solidFill>
                <a:latin typeface="Calibri"/>
              </a:rPr>
              <a:t> range: 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799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>
                <a:latin typeface="Calibri" panose="020F0502020204030204" pitchFamily="34" charset="0"/>
                <a:cs typeface="Calibri" panose="020F0502020204030204" pitchFamily="34" charset="0"/>
              </a:rPr>
              <a:t>-1897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32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91718BEC-1B1A-0445-A662-A3B42B55B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008345"/>
              </p:ext>
            </p:extLst>
          </p:nvPr>
        </p:nvGraphicFramePr>
        <p:xfrm>
          <a:off x="1149159" y="2212260"/>
          <a:ext cx="7803112" cy="6518787"/>
        </p:xfrm>
        <a:graphic>
          <a:graphicData uri="http://schemas.openxmlformats.org/drawingml/2006/table">
            <a:tbl>
              <a:tblPr/>
              <a:tblGrid>
                <a:gridCol w="430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 dirty="0" err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Wawelength</a:t>
                      </a:r>
                      <a:endParaRPr lang="en-US" sz="32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 dirty="0" err="1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Occurences</a:t>
                      </a:r>
                      <a:endParaRPr lang="en-US" sz="32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1007.3 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24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1134.6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0" strike="noStrike" spc="-1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3200" b="0" strike="noStrike" spc="-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1132.7 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1202.2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17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1617.0 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15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758713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1128.8 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41268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1130.8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29935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1005.3 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05943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1013.1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97412"/>
                  </a:ext>
                </a:extLst>
              </a:tr>
              <a:tr h="592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1620.9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</a:t>
                      </a:r>
                      <a:endParaRPr lang="ru-RU" sz="3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164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0600" y="368711"/>
            <a:ext cx="14889240" cy="78166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GA issues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and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possible</a:t>
            </a:r>
            <a:r>
              <a:rPr lang="nl-NL" sz="3600" b="1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pc="-1" dirty="0" err="1">
                <a:solidFill>
                  <a:srgbClr val="BE2E1A"/>
                </a:solidFill>
                <a:latin typeface="Calibri"/>
              </a:rPr>
              <a:t>improvements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200600" y="1150375"/>
            <a:ext cx="14888880" cy="766962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normAutofit/>
          </a:bodyPr>
          <a:lstStyle/>
          <a:p>
            <a:pPr marL="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</a:pP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issues:</a:t>
            </a: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100 runs of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both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GA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versions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took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about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3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hours</a:t>
            </a:r>
            <a:endParaRPr lang="nl-NL" sz="3600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results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tend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affected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by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separation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training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tests set</a:t>
            </a: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LOO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tend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overfit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</a:pP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Possible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improvements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Generate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initial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population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based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obtained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knowledge</a:t>
            </a:r>
            <a:endParaRPr lang="nl-NL" sz="3600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More GA runs</a:t>
            </a: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More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detailed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analysis of top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selected</a:t>
            </a:r>
            <a:r>
              <a:rPr lang="nl-NL" sz="3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wavelenghts</a:t>
            </a:r>
            <a:endParaRPr lang="nl-NL" sz="3600" spc="-1" dirty="0">
              <a:solidFill>
                <a:srgbClr val="000000"/>
              </a:solidFill>
              <a:latin typeface="Calibri"/>
            </a:endParaRPr>
          </a:p>
          <a:p>
            <a:pPr marL="571860" indent="-57150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nl-NL" sz="3600" spc="-1" dirty="0">
                <a:solidFill>
                  <a:srgbClr val="000000"/>
                </a:solidFill>
                <a:latin typeface="Calibri"/>
              </a:rPr>
              <a:t>GA </a:t>
            </a:r>
            <a:r>
              <a:rPr lang="nl-NL" sz="3600" spc="-1" dirty="0" err="1">
                <a:solidFill>
                  <a:srgbClr val="000000"/>
                </a:solidFill>
                <a:latin typeface="Calibri"/>
              </a:rPr>
              <a:t>implementation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4771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994320" y="294840"/>
            <a:ext cx="14888880" cy="64872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Data. 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Spectrum</a:t>
            </a: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 is </a:t>
            </a:r>
            <a:r>
              <a:rPr lang="nl-NL" sz="3200" b="1" strike="noStrike" spc="-1" dirty="0" err="1">
                <a:solidFill>
                  <a:srgbClr val="BE2E1A"/>
                </a:solidFill>
                <a:latin typeface="Calibri"/>
              </a:rPr>
              <a:t>obtained</a:t>
            </a: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200" b="1" strike="noStrike" spc="-1" dirty="0" err="1">
                <a:solidFill>
                  <a:srgbClr val="BE2E1A"/>
                </a:solidFill>
                <a:latin typeface="Calibri"/>
              </a:rPr>
              <a:t>by</a:t>
            </a: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200" b="1" strike="noStrike" spc="-1" dirty="0" err="1">
                <a:solidFill>
                  <a:srgbClr val="BE2E1A"/>
                </a:solidFill>
                <a:latin typeface="Calibri"/>
              </a:rPr>
              <a:t>Fourier</a:t>
            </a: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200" b="1" strike="noStrike" spc="-1" dirty="0" err="1">
                <a:solidFill>
                  <a:srgbClr val="BE2E1A"/>
                </a:solidFill>
                <a:latin typeface="Calibri"/>
              </a:rPr>
              <a:t>transform</a:t>
            </a: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200" b="1" strike="noStrike" spc="-1" dirty="0" err="1">
                <a:solidFill>
                  <a:srgbClr val="BE2E1A"/>
                </a:solidFill>
                <a:latin typeface="Calibri"/>
              </a:rPr>
              <a:t>infrared</a:t>
            </a:r>
            <a:r>
              <a:rPr lang="nl-NL" sz="32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200" b="1" strike="noStrike" spc="-1" dirty="0" err="1">
                <a:solidFill>
                  <a:srgbClr val="BE2E1A"/>
                </a:solidFill>
                <a:latin typeface="Calibri"/>
              </a:rPr>
              <a:t>spectroscopy</a:t>
            </a:r>
            <a:br>
              <a:rPr dirty="0"/>
            </a:br>
            <a:endParaRPr lang="nl-NL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994320" y="943920"/>
            <a:ext cx="14166720" cy="1858274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noAutofit/>
          </a:bodyPr>
          <a:lstStyle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FTIR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spectroscopy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fast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no complex samples pre-processing is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needed</a:t>
            </a:r>
            <a:endParaRPr lang="nl-NL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2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measurements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sample made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within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1-24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days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interval 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60 samples of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olive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oils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4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countries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obtained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original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study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[1]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1" name="Table 3"/>
          <p:cNvGraphicFramePr/>
          <p:nvPr>
            <p:extLst>
              <p:ext uri="{D42A27DB-BD31-4B8C-83A1-F6EECF244321}">
                <p14:modId xmlns:p14="http://schemas.microsoft.com/office/powerpoint/2010/main" val="2049185511"/>
              </p:ext>
            </p:extLst>
          </p:nvPr>
        </p:nvGraphicFramePr>
        <p:xfrm>
          <a:off x="994320" y="3023419"/>
          <a:ext cx="10671654" cy="4349875"/>
        </p:xfrm>
        <a:graphic>
          <a:graphicData uri="http://schemas.openxmlformats.org/drawingml/2006/table">
            <a:tbl>
              <a:tblPr/>
              <a:tblGrid>
                <a:gridCol w="223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8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Group designation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Country of origin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No. of samples</a:t>
                      </a:r>
                      <a:endParaRPr lang="en-US" sz="3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Greece</a:t>
                      </a:r>
                      <a:endParaRPr lang="en-US" sz="34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34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Italy</a:t>
                      </a:r>
                      <a:endParaRPr lang="en-US" sz="34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Portugal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Spain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19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347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total:</a:t>
                      </a:r>
                      <a:endParaRPr lang="en-US" sz="347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47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  <a:endParaRPr lang="en-US" sz="347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" name="CustomShape 4"/>
          <p:cNvSpPr/>
          <p:nvPr/>
        </p:nvSpPr>
        <p:spPr>
          <a:xfrm>
            <a:off x="994320" y="7448040"/>
            <a:ext cx="1176264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[1] Henri S.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Tapp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Marianne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Defernez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E. Katherine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Kemsley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 FTIR Spectroscopy and Multivariate Analysis Can Distinguish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the Geographic Origin of Extra Virgin Olive Oils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J. Agric. Food Chem. 2003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/>
          <p:cNvPicPr/>
          <p:nvPr/>
        </p:nvPicPr>
        <p:blipFill>
          <a:blip r:embed="rId2"/>
          <a:srcRect t="12760" b="15984"/>
          <a:stretch/>
        </p:blipFill>
        <p:spPr>
          <a:xfrm>
            <a:off x="640080" y="183240"/>
            <a:ext cx="16518240" cy="8320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797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00960" y="720720"/>
            <a:ext cx="14888880" cy="73937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Experiment design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and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motivation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200599" y="1725840"/>
            <a:ext cx="6365323" cy="70938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2001"/>
              </a:spcBef>
            </a:pP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Original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study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internal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cross-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endParaRPr lang="nl-NL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PLS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Variable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selection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genetic</a:t>
            </a:r>
            <a:r>
              <a:rPr lang="nl-NL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200" b="0" strike="noStrike" spc="-1" dirty="0" err="1">
                <a:solidFill>
                  <a:srgbClr val="000000"/>
                </a:solidFill>
                <a:latin typeface="Calibri"/>
              </a:rPr>
              <a:t>algorithm</a:t>
            </a:r>
            <a:endParaRPr lang="nl-NL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8229600" y="1725840"/>
            <a:ext cx="7182466" cy="531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spcBef>
                <a:spcPts val="2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Our study: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2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Used Double cross-validation (LOO as for internal cross-validation)</a:t>
            </a:r>
            <a:endParaRPr lang="en-US" sz="3200" b="0" strike="noStrike" spc="-1" dirty="0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Further e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xploration of solutions with GA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0960" y="720720"/>
            <a:ext cx="14888880" cy="8424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200" b="1" strike="noStrike" spc="-1">
                <a:solidFill>
                  <a:srgbClr val="BE2E1A"/>
                </a:solidFill>
                <a:latin typeface="Calibri"/>
              </a:rPr>
              <a:t>Preprocessing. Raw data </a:t>
            </a:r>
            <a:endParaRPr lang="nl-NL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200960" y="1681920"/>
            <a:ext cx="7234920" cy="7019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1" strike="noStrike" spc="-1" dirty="0" err="1">
                <a:solidFill>
                  <a:srgbClr val="000000"/>
                </a:solidFill>
                <a:latin typeface="Calibri"/>
              </a:rPr>
              <a:t>Mean-centering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– is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make wavelength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values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comparable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spectrum of samples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different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countries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more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distinctive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1" strike="noStrike" spc="-1" dirty="0" err="1">
                <a:solidFill>
                  <a:srgbClr val="000000"/>
                </a:solidFill>
                <a:latin typeface="Calibri"/>
              </a:rPr>
              <a:t>Autoscaling</a:t>
            </a:r>
            <a:r>
              <a:rPr lang="nl-NL" sz="36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should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not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FTIR data,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because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we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would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loose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important information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about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peaks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in spectrum</a:t>
            </a:r>
          </a:p>
          <a:p>
            <a:pPr>
              <a:lnSpc>
                <a:spcPct val="100000"/>
              </a:lnSpc>
              <a:spcBef>
                <a:spcPts val="2001"/>
              </a:spcBef>
            </a:pP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4"/>
          <p:cNvPicPr/>
          <p:nvPr/>
        </p:nvPicPr>
        <p:blipFill>
          <a:blip r:embed="rId2"/>
          <a:stretch/>
        </p:blipFill>
        <p:spPr>
          <a:xfrm>
            <a:off x="8352000" y="1342080"/>
            <a:ext cx="8966160" cy="672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179871" y="707923"/>
            <a:ext cx="14909969" cy="766997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Images of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raw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and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mean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centered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spectrum. Greece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and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Italy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395280" y="1474920"/>
            <a:ext cx="8612640" cy="6459480"/>
          </a:xfrm>
          <a:prstGeom prst="rect">
            <a:avLst/>
          </a:prstGeom>
          <a:ln>
            <a:noFill/>
          </a:ln>
        </p:spPr>
      </p:pic>
      <p:pic>
        <p:nvPicPr>
          <p:cNvPr id="101" name="Picture 6"/>
          <p:cNvPicPr/>
          <p:nvPr/>
        </p:nvPicPr>
        <p:blipFill>
          <a:blip r:embed="rId3"/>
          <a:stretch/>
        </p:blipFill>
        <p:spPr>
          <a:xfrm>
            <a:off x="8483760" y="1474920"/>
            <a:ext cx="8612640" cy="645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02890" y="575186"/>
            <a:ext cx="14644510" cy="885693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Images of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raw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and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mean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centered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spectrum. Portugal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and</a:t>
            </a: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 Spain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4"/>
          <p:cNvPicPr/>
          <p:nvPr/>
        </p:nvPicPr>
        <p:blipFill>
          <a:blip r:embed="rId2"/>
          <a:stretch/>
        </p:blipFill>
        <p:spPr>
          <a:xfrm>
            <a:off x="311400" y="1695960"/>
            <a:ext cx="8596440" cy="644724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3"/>
          <a:stretch/>
        </p:blipFill>
        <p:spPr>
          <a:xfrm>
            <a:off x="8762400" y="1695960"/>
            <a:ext cx="8452440" cy="633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973394" y="516194"/>
            <a:ext cx="14674006" cy="69317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PCA analysis</a:t>
            </a:r>
          </a:p>
        </p:txBody>
      </p:sp>
      <p:pic>
        <p:nvPicPr>
          <p:cNvPr id="103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0" y="2064670"/>
            <a:ext cx="8596320" cy="644724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460" y="2118670"/>
            <a:ext cx="8452320" cy="6339240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200F5-3916-F040-8E84-B657D1E5EBF6}"/>
              </a:ext>
            </a:extLst>
          </p:cNvPr>
          <p:cNvSpPr txBox="1"/>
          <p:nvPr/>
        </p:nvSpPr>
        <p:spPr>
          <a:xfrm>
            <a:off x="3285131" y="1531942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Mean-centered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47134-4D97-E646-A9DB-E86837BD4C76}"/>
              </a:ext>
            </a:extLst>
          </p:cNvPr>
          <p:cNvSpPr txBox="1"/>
          <p:nvPr/>
        </p:nvSpPr>
        <p:spPr>
          <a:xfrm>
            <a:off x="12066733" y="1603005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/>
                </a:solidFill>
              </a:rPr>
              <a:t>Autoscaled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39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00960" y="720720"/>
            <a:ext cx="14888880" cy="695125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nl-NL" sz="3600" b="1" strike="noStrike" spc="-1" dirty="0">
                <a:solidFill>
                  <a:srgbClr val="BE2E1A"/>
                </a:solidFill>
                <a:latin typeface="Calibri"/>
              </a:rPr>
              <a:t>Double cross </a:t>
            </a:r>
            <a:r>
              <a:rPr lang="nl-NL" sz="3600" b="1" strike="noStrike" spc="-1" dirty="0" err="1">
                <a:solidFill>
                  <a:srgbClr val="BE2E1A"/>
                </a:solidFill>
                <a:latin typeface="Calibri"/>
              </a:rPr>
              <a:t>validation</a:t>
            </a:r>
            <a:endParaRPr lang="nl-NL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00600" y="1800000"/>
            <a:ext cx="14888880" cy="701964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>
            <a:normAutofit/>
          </a:bodyPr>
          <a:lstStyle/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1" strike="noStrike" spc="-1" dirty="0">
                <a:solidFill>
                  <a:srgbClr val="000000"/>
                </a:solidFill>
                <a:latin typeface="Calibri"/>
              </a:rPr>
              <a:t>25 % 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of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data set 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will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as independent </a:t>
            </a:r>
            <a:r>
              <a:rPr lang="nl-NL" sz="3600" b="1" strike="noStrike" spc="-1" dirty="0">
                <a:solidFill>
                  <a:srgbClr val="000000"/>
                </a:solidFill>
                <a:latin typeface="Calibri"/>
              </a:rPr>
              <a:t>test set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The data is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splitted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into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test set </a:t>
            </a:r>
            <a:r>
              <a:rPr lang="nl-NL" sz="3600" b="1" strike="noStrike" spc="-1" dirty="0" err="1">
                <a:solidFill>
                  <a:srgbClr val="000000"/>
                </a:solidFill>
                <a:latin typeface="Calibri"/>
              </a:rPr>
              <a:t>randomly</a:t>
            </a:r>
            <a:r>
              <a:rPr lang="nl-NL" sz="3600" b="1" strike="noStrike" spc="-1" dirty="0">
                <a:solidFill>
                  <a:srgbClr val="000000"/>
                </a:solidFill>
                <a:latin typeface="Calibri"/>
              </a:rPr>
              <a:t>, but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Since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we have 2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measurements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each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sample we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ensure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both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go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same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set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avoid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sharing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information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between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test set 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We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ensure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that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samples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different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countries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evenly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distributed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and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test set </a:t>
            </a:r>
          </a:p>
          <a:p>
            <a:pPr marL="609840" indent="-60948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We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use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analogue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of LOO cross-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(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correction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duplicates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nl-NL" sz="3600" b="0" strike="noStrike" spc="-1" dirty="0">
                <a:solidFill>
                  <a:srgbClr val="000000"/>
                </a:solidFill>
                <a:latin typeface="Calibri"/>
              </a:rPr>
              <a:t> model </a:t>
            </a:r>
            <a:r>
              <a:rPr lang="nl-NL" sz="3600" b="0" strike="noStrike" spc="-1" dirty="0" err="1">
                <a:solidFill>
                  <a:srgbClr val="000000"/>
                </a:solidFill>
                <a:latin typeface="Calibri"/>
              </a:rPr>
              <a:t>tuning</a:t>
            </a:r>
            <a:endParaRPr lang="nl-NL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828</Words>
  <Application>Microsoft Macintosh PowerPoint</Application>
  <PresentationFormat>Custom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DejaVu Sans</vt:lpstr>
      <vt:lpstr>Helvetica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Radboud Universiteit Nijmegen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Kramer, I.J. (Ilja)</dc:creator>
  <dc:description/>
  <cp:lastModifiedBy>Eugenia Martynova</cp:lastModifiedBy>
  <cp:revision>32</cp:revision>
  <cp:lastPrinted>2017-01-24T09:58:55Z</cp:lastPrinted>
  <dcterms:created xsi:type="dcterms:W3CDTF">2017-03-20T08:02:45Z</dcterms:created>
  <dcterms:modified xsi:type="dcterms:W3CDTF">2020-01-07T22:58:40Z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Radboud Universiteit Nijmegen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