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jpeg" ContentType="image/jpeg"/>
  <Override PartName="/ppt/media/image11.jpeg" ContentType="image/jpeg"/>
  <Override PartName="/ppt/media/image10.jpeg" ContentType="image/jpeg"/>
  <Override PartName="/ppt/media/image9.png" ContentType="image/png"/>
  <Override PartName="/ppt/media/image7.png" ContentType="image/png"/>
  <Override PartName="/ppt/media/image13.jpeg" ContentType="image/jpe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14.jpeg" ContentType="image/jpe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7348200" cy="97567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4592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142496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6724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614592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142496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67240" y="389160"/>
            <a:ext cx="15612840" cy="75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4592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1424960" y="22827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6724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614592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1424960" y="5238360"/>
            <a:ext cx="5027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67240" y="389160"/>
            <a:ext cx="15612840" cy="75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867520" y="52383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6724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867520" y="2282760"/>
            <a:ext cx="76190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67240" y="5238360"/>
            <a:ext cx="15612840" cy="26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" name="Afbeelding 12" descr=""/>
          <p:cNvPicPr/>
          <p:nvPr/>
        </p:nvPicPr>
        <p:blipFill>
          <a:blip r:embed="rId3"/>
          <a:stretch/>
        </p:blipFill>
        <p:spPr>
          <a:xfrm>
            <a:off x="13860360" y="9147240"/>
            <a:ext cx="2228760" cy="5068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rgbClr val="be2e1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1" name="Afbeelding 6" descr=""/>
          <p:cNvPicPr/>
          <p:nvPr/>
        </p:nvPicPr>
        <p:blipFill>
          <a:blip r:embed="rId2"/>
          <a:stretch/>
        </p:blipFill>
        <p:spPr>
          <a:xfrm>
            <a:off x="13860360" y="9147240"/>
            <a:ext cx="2228760" cy="5068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867240" y="389160"/>
            <a:ext cx="15612840" cy="16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67240" y="2282760"/>
            <a:ext cx="15612840" cy="56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81040" y="2564280"/>
            <a:ext cx="14888520" cy="17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Calibri"/>
              </a:rPr>
              <a:t>Discrimination of olive oils origin based on FTIR Spectroscopy data by OPLS and GA</a:t>
            </a:r>
            <a:br/>
            <a:endParaRPr b="0" lang="en-US" sz="5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00960" y="7285680"/>
            <a:ext cx="1488852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Evgeniia Martynova (s1038931) 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Lili Mészáros (s1015790)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200960" y="720720"/>
            <a:ext cx="148885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e2e1a"/>
                </a:solidFill>
                <a:latin typeface="Calibri"/>
              </a:rPr>
              <a:t>OPLS Cross Validation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200600" y="1800360"/>
            <a:ext cx="14888520" cy="70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rmAutofit/>
          </a:bodyPr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5 random testsets were used, the number of latent variables was 4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Number of missclassified samples varies, but is generally low, no higher than 4%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Q2 value qualifies as significant, generally around 0.55-0.7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469520" y="1173240"/>
            <a:ext cx="14601240" cy="752400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1645920" y="715320"/>
            <a:ext cx="1033776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e2e1a"/>
                </a:solidFill>
                <a:latin typeface="Calibri"/>
              </a:rPr>
              <a:t>Permutation test</a:t>
            </a:r>
            <a:endParaRPr b="0" lang="en-US" sz="3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rcRect l="0" t="12760" r="0" b="15984"/>
          <a:stretch/>
        </p:blipFill>
        <p:spPr>
          <a:xfrm>
            <a:off x="640080" y="183240"/>
            <a:ext cx="16518240" cy="8320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94320" y="294840"/>
            <a:ext cx="14888520" cy="6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e2e1a"/>
                </a:solidFill>
                <a:latin typeface="Calibri"/>
              </a:rPr>
              <a:t>Data. Spectrum is obtained by Fourier transform infrared spectroscopy</a:t>
            </a:r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94320" y="943920"/>
            <a:ext cx="14166360" cy="20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rmAutofit/>
          </a:bodyPr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FTIR spectroscopy is fast and no complex samples pre-processing is needed</a:t>
            </a:r>
            <a:endParaRPr b="0" lang="en-US" sz="28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measurements of each sample made within 1-24 days interval </a:t>
            </a:r>
            <a:endParaRPr b="0" lang="en-US" sz="28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60 samples of olive oils from 4 countries obtained for the original study [1]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85" name="Table 3"/>
          <p:cNvGraphicFramePr/>
          <p:nvPr/>
        </p:nvGraphicFramePr>
        <p:xfrm>
          <a:off x="1103760" y="3043800"/>
          <a:ext cx="10428840" cy="4534200"/>
        </p:xfrm>
        <a:graphic>
          <a:graphicData uri="http://schemas.openxmlformats.org/drawingml/2006/table">
            <a:tbl>
              <a:tblPr/>
              <a:tblGrid>
                <a:gridCol w="2185200"/>
                <a:gridCol w="5524920"/>
                <a:gridCol w="2719080"/>
              </a:tblGrid>
              <a:tr h="1514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Group designation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Country of origin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No. of samples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Greece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Italy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Portugal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Spain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604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total: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47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  <a:endParaRPr b="0" lang="en-US" sz="347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</a:tbl>
          </a:graphicData>
        </a:graphic>
      </p:graphicFrame>
      <p:sp>
        <p:nvSpPr>
          <p:cNvPr id="86" name="CustomShape 4"/>
          <p:cNvSpPr/>
          <p:nvPr/>
        </p:nvSpPr>
        <p:spPr>
          <a:xfrm>
            <a:off x="994320" y="7448040"/>
            <a:ext cx="117622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[1] Henri S. Tapp, Marianne Defernez, E. Katherine Kemsley, FTIR Spectroscopy and Multivariate Analysis Can Distinguish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Geographic Origin of Extra Virgin Olive Oils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J. Agric. Food Chem. 2003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00960" y="720720"/>
            <a:ext cx="148885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e2e1a"/>
                </a:solidFill>
                <a:latin typeface="Calibri"/>
              </a:rPr>
              <a:t>Experiment design and motivation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200600" y="1800360"/>
            <a:ext cx="5641920" cy="70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Original study:</a:t>
            </a:r>
            <a:endParaRPr b="0" lang="en-US" sz="28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Used internal cross-validation</a:t>
            </a:r>
            <a:endParaRPr b="0" lang="en-US" sz="28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PLS</a:t>
            </a:r>
            <a:endParaRPr b="0" lang="en-US" sz="28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Variable selection with genetic algorithm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229600" y="1725840"/>
            <a:ext cx="6309000" cy="53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2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study: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Used LOO cross-validation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OPLS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New version of genetic algorithm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00960" y="720720"/>
            <a:ext cx="14888520" cy="84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e2e1a"/>
                </a:solidFill>
                <a:latin typeface="Calibri"/>
              </a:rPr>
              <a:t>Preprocessing. Raw data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200960" y="1681920"/>
            <a:ext cx="7234560" cy="70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Mean-centering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– will be used to make wavelength values more comparable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Autoscaling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– should not be used for the FTIR data, because we would loose important information about peaks in spectrum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Normalization/SNV-scaling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– we are not sure if it is useful for these data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8352000" y="1342080"/>
            <a:ext cx="8965800" cy="6724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200960" y="720720"/>
            <a:ext cx="148885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e2e1a"/>
                </a:solidFill>
                <a:latin typeface="Calibri"/>
              </a:rPr>
              <a:t>Images of raw and mean centered spectrum. Greece and Italy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395280" y="1474920"/>
            <a:ext cx="8612280" cy="6459120"/>
          </a:xfrm>
          <a:prstGeom prst="rect">
            <a:avLst/>
          </a:prstGeom>
          <a:ln>
            <a:noFill/>
          </a:ln>
        </p:spPr>
      </p:pic>
      <p:pic>
        <p:nvPicPr>
          <p:cNvPr id="95" name="Picture 6" descr=""/>
          <p:cNvPicPr/>
          <p:nvPr/>
        </p:nvPicPr>
        <p:blipFill>
          <a:blip r:embed="rId2"/>
          <a:stretch/>
        </p:blipFill>
        <p:spPr>
          <a:xfrm>
            <a:off x="8483760" y="1474920"/>
            <a:ext cx="8612280" cy="6459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58520" y="381600"/>
            <a:ext cx="148885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e2e1a"/>
                </a:solidFill>
                <a:latin typeface="Calibri"/>
              </a:rPr>
              <a:t>Images of raw and mean centered spectrum. Portugal and Spain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311400" y="1695960"/>
            <a:ext cx="8596080" cy="6446880"/>
          </a:xfrm>
          <a:prstGeom prst="rect">
            <a:avLst/>
          </a:prstGeom>
          <a:ln>
            <a:noFill/>
          </a:ln>
        </p:spPr>
      </p:pic>
      <p:pic>
        <p:nvPicPr>
          <p:cNvPr id="98" name="Picture 6" descr=""/>
          <p:cNvPicPr/>
          <p:nvPr/>
        </p:nvPicPr>
        <p:blipFill>
          <a:blip r:embed="rId2"/>
          <a:stretch/>
        </p:blipFill>
        <p:spPr>
          <a:xfrm>
            <a:off x="8762400" y="1695960"/>
            <a:ext cx="8452080" cy="63388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200960" y="720720"/>
            <a:ext cx="148885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e2e1a"/>
                </a:solidFill>
                <a:latin typeface="Calibri"/>
              </a:rPr>
              <a:t>Double cross validation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200600" y="1800000"/>
            <a:ext cx="14888520" cy="70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rmAutofit/>
          </a:bodyPr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25 %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of the data set  will be used as independent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test set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data is splitted into validation and test set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randomly, but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Since we have 2 measurements for each sample we ensure that both go to the same set to avoid sharing information between validation and test set 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We ensure that samples from different countries are evenly distributed in validation and test set </a:t>
            </a:r>
            <a:endParaRPr b="0" lang="en-US" sz="3600" spc="-1" strike="noStrike">
              <a:latin typeface="Arial"/>
            </a:endParaRPr>
          </a:p>
          <a:p>
            <a:pPr marL="609840" indent="-6091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We use the analogue of LOO cross-validation (with the correction of duplicates) for model tuning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200960" y="720720"/>
            <a:ext cx="148885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e2e1a"/>
                </a:solidFill>
                <a:latin typeface="Calibri"/>
              </a:rPr>
              <a:t>OPLS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800800" y="1005840"/>
            <a:ext cx="5428440" cy="399996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9475920" y="1005840"/>
            <a:ext cx="5428440" cy="399996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2899800" y="4960800"/>
            <a:ext cx="5238000" cy="399996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9570960" y="4881600"/>
            <a:ext cx="5333400" cy="3999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Application>LibreOffice/6.0.7.3$Linux_X86_64 LibreOffice_project/00m0$Build-3</Application>
  <Words>308</Words>
  <Paragraphs>45</Paragraphs>
  <Company>Radboud Universiteit Nijmegen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2017-03-20T08:02:45Z</dcterms:created>
  <dc:creator>Kramer, I.J. (Ilja)</dc:creator>
  <dc:description/>
  <dc:language>en-US</dc:language>
  <cp:lastModifiedBy/>
  <cp:lastPrinted>2017-01-24T09:58:55Z</cp:lastPrinted>
  <dcterms:modified xsi:type="dcterms:W3CDTF">2020-01-07T23:21:18Z</dcterms:modified>
  <cp:revision>19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Radboud Universiteit Nijmegen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