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.jpeg" ContentType="image/jpeg"/>
  <Override PartName="/ppt/media/image10.png" ContentType="image/png"/>
  <Override PartName="/ppt/media/image11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4.jpeg" ContentType="image/jpeg"/>
  <Override PartName="/ppt/media/image15.jpeg" ContentType="image/jpeg"/>
  <Override PartName="/ppt/media/image13.jpeg" ContentType="image/jpeg"/>
  <Override PartName="/ppt/media/image12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7348200" cy="97567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Afbeelding 12" descr=""/>
          <p:cNvPicPr/>
          <p:nvPr/>
        </p:nvPicPr>
        <p:blipFill>
          <a:blip r:embed="rId3"/>
          <a:stretch/>
        </p:blipFill>
        <p:spPr>
          <a:xfrm>
            <a:off x="13860360" y="9147240"/>
            <a:ext cx="2228400" cy="5065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rgbClr val="be2e1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Afbeelding 6" descr=""/>
          <p:cNvPicPr/>
          <p:nvPr/>
        </p:nvPicPr>
        <p:blipFill>
          <a:blip r:embed="rId2"/>
          <a:stretch/>
        </p:blipFill>
        <p:spPr>
          <a:xfrm>
            <a:off x="13860360" y="9147240"/>
            <a:ext cx="2228400" cy="5065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81040" y="2564280"/>
            <a:ext cx="1488816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"/>
                <a:ea typeface="DejaVu Sans"/>
              </a:rPr>
              <a:t>Discrimination of olive oils origin based on FTIR Spectroscopy data</a:t>
            </a:r>
            <a:br/>
            <a:endParaRPr b="0" lang="en-US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00960" y="7285680"/>
            <a:ext cx="14888160" cy="13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Evgeniia Martynova (s1038931) 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Lili Mészáros (s1015790)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00960" y="72072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OPLS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7" name="Picture 107" descr=""/>
          <p:cNvPicPr/>
          <p:nvPr/>
        </p:nvPicPr>
        <p:blipFill>
          <a:blip r:embed="rId1"/>
          <a:stretch/>
        </p:blipFill>
        <p:spPr>
          <a:xfrm>
            <a:off x="2800800" y="1005840"/>
            <a:ext cx="5428080" cy="3999600"/>
          </a:xfrm>
          <a:prstGeom prst="rect">
            <a:avLst/>
          </a:prstGeom>
          <a:ln>
            <a:noFill/>
          </a:ln>
        </p:spPr>
      </p:pic>
      <p:pic>
        <p:nvPicPr>
          <p:cNvPr id="108" name="Picture 108" descr=""/>
          <p:cNvPicPr/>
          <p:nvPr/>
        </p:nvPicPr>
        <p:blipFill>
          <a:blip r:embed="rId2"/>
          <a:stretch/>
        </p:blipFill>
        <p:spPr>
          <a:xfrm>
            <a:off x="9475920" y="1005840"/>
            <a:ext cx="5428080" cy="3999600"/>
          </a:xfrm>
          <a:prstGeom prst="rect">
            <a:avLst/>
          </a:prstGeom>
          <a:ln>
            <a:noFill/>
          </a:ln>
        </p:spPr>
      </p:pic>
      <p:pic>
        <p:nvPicPr>
          <p:cNvPr id="109" name="Picture 109" descr=""/>
          <p:cNvPicPr/>
          <p:nvPr/>
        </p:nvPicPr>
        <p:blipFill>
          <a:blip r:embed="rId3"/>
          <a:stretch/>
        </p:blipFill>
        <p:spPr>
          <a:xfrm>
            <a:off x="2899800" y="4960800"/>
            <a:ext cx="5237640" cy="3999600"/>
          </a:xfrm>
          <a:prstGeom prst="rect">
            <a:avLst/>
          </a:prstGeom>
          <a:ln>
            <a:noFill/>
          </a:ln>
        </p:spPr>
      </p:pic>
      <p:pic>
        <p:nvPicPr>
          <p:cNvPr id="110" name="Picture 110" descr=""/>
          <p:cNvPicPr/>
          <p:nvPr/>
        </p:nvPicPr>
        <p:blipFill>
          <a:blip r:embed="rId4"/>
          <a:stretch/>
        </p:blipFill>
        <p:spPr>
          <a:xfrm>
            <a:off x="9570960" y="4881600"/>
            <a:ext cx="5333040" cy="3999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00960" y="72072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OPLS Cross Validation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00600" y="1800360"/>
            <a:ext cx="14888160" cy="70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5 random testsets were used, the number of latent variables was 4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missclassified samples varies, but is generally low, no higher than 4%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Q2 value qualifies as significant, generally around 0.55-0.7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645920" y="715320"/>
            <a:ext cx="1033740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Significance test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800800" y="13262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9601200" y="1303200"/>
            <a:ext cx="5333760" cy="40003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899800" y="4937760"/>
            <a:ext cx="5238360" cy="40003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9567360" y="4960800"/>
            <a:ext cx="5428800" cy="4000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9520" y="38448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OPLS with 8 latent </a:t>
            </a: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variables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812320" y="10220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9570960" y="4846320"/>
            <a:ext cx="5333760" cy="40003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9570960" y="1028880"/>
            <a:ext cx="5238360" cy="40003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4"/>
          <a:stretch/>
        </p:blipFill>
        <p:spPr>
          <a:xfrm>
            <a:off x="2899800" y="4754880"/>
            <a:ext cx="5238360" cy="4000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00960" y="72072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OPLS Cross Validation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00600" y="1800360"/>
            <a:ext cx="14888160" cy="70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5 random testsets were used, the number of latent variables increased to 8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missclassified samples decreases, usually 0%, occasionally 1%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Q2 value increases, generally around 0.7-0.8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00600" y="368640"/>
            <a:ext cx="1488852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 implementation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00600" y="1150200"/>
            <a:ext cx="14888160" cy="76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Based on the results of OPLS we aim to find a subset of  8 wavelengths to classify oils with LDA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Initial population is generated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randomly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Encoding: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real values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(more precisely integers)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For new generations: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2-points crossover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with 0.8 rate and mutation by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shifting a wavelength number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in (-10, 10) interval with 0.05 rate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Generational reproduction with ranked-based selection strategy is used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Fitness function: LOO internal validation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Final evaluation with independent test set (25%)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Stop criterion: 0 error rate or max number of generations is reached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 – tried parameters settings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97280" y="1460160"/>
            <a:ext cx="14697360" cy="21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 size: 200, max number of  iterations: 30. 100 runs</a:t>
            </a:r>
            <a:endParaRPr b="0" lang="en-US" sz="34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 size: 50, max number of  iterations: 50. 100 runs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Baseline – average error rate of 1000 classifications based on randomly selected wavelengths subset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1097280" y="4247640"/>
          <a:ext cx="14991840" cy="5990760"/>
        </p:xfrm>
        <a:graphic>
          <a:graphicData uri="http://schemas.openxmlformats.org/drawingml/2006/table">
            <a:tbl>
              <a:tblPr/>
              <a:tblGrid>
                <a:gridCol w="4249800"/>
                <a:gridCol w="3450240"/>
                <a:gridCol w="4977000"/>
                <a:gridCol w="2315160"/>
              </a:tblGrid>
              <a:tr h="210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Method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Average error rate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Convergence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Zero error rate runs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22.11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 version 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 of 100 (min 1, max 12)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2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10.44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59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 version 2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4.85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77 of 100 (min 4)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 – tried parameters settings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097280" y="1460160"/>
            <a:ext cx="14697360" cy="21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GA1 - population size: 200, max number of  iterations: 30. 100 runs</a:t>
            </a:r>
            <a:endParaRPr b="0" lang="en-US" sz="34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GA2 - population size: 50, max number of  iterations: 50. 100 runs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Baseline – average error rate of 1000 classifications based on randomly selected wavelengths subset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132" name="Table 3"/>
          <p:cNvGraphicFramePr/>
          <p:nvPr/>
        </p:nvGraphicFramePr>
        <p:xfrm>
          <a:off x="1097280" y="4247640"/>
          <a:ext cx="14991840" cy="5990760"/>
        </p:xfrm>
        <a:graphic>
          <a:graphicData uri="http://schemas.openxmlformats.org/drawingml/2006/table">
            <a:tbl>
              <a:tblPr/>
              <a:tblGrid>
                <a:gridCol w="4249800"/>
                <a:gridCol w="3450240"/>
                <a:gridCol w="4977000"/>
                <a:gridCol w="2315160"/>
              </a:tblGrid>
              <a:tr h="210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Method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Average error rate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Convergence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Zero error rate runs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22.11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GA1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 of 100 (min 1, max 12)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109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2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10.44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59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GA2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4.85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77 of 100 (min 4)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b="0" lang="en-US" sz="3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GA2 zero error rate solutions evaluation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149120" y="1578240"/>
            <a:ext cx="9749160" cy="45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We evaluate zero error rate the solutions obtained by GA2 with 4-fold cross-validation (to have 25% test set).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CV is performed 10 times with different training and test sets splits and the results are averaged for each solution</a:t>
            </a:r>
            <a:endParaRPr b="0" lang="en-US" sz="3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Min – 0.33</a:t>
            </a:r>
            <a:endParaRPr b="0" lang="en-US" sz="3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Max – 3.42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11120400" y="1445400"/>
          <a:ext cx="4969080" cy="7152120"/>
        </p:xfrm>
        <a:graphic>
          <a:graphicData uri="http://schemas.openxmlformats.org/drawingml/2006/table">
            <a:tbl>
              <a:tblPr/>
              <a:tblGrid>
                <a:gridCol w="4969440"/>
              </a:tblGrid>
              <a:tr h="1040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Top ten solutions error rates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1.24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1.48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1.73 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1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Top-10 selected wavelengths statistics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97280" y="1460160"/>
            <a:ext cx="14697360" cy="6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Wavelengths range: 799 -1897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38" name="Table 3"/>
          <p:cNvGraphicFramePr/>
          <p:nvPr/>
        </p:nvGraphicFramePr>
        <p:xfrm>
          <a:off x="1149120" y="2212200"/>
          <a:ext cx="7802640" cy="6518160"/>
        </p:xfrm>
        <a:graphic>
          <a:graphicData uri="http://schemas.openxmlformats.org/drawingml/2006/table">
            <a:tbl>
              <a:tblPr/>
              <a:tblGrid>
                <a:gridCol w="4306680"/>
                <a:gridCol w="3496320"/>
              </a:tblGrid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Wawelength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Occurences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1007.3 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1134.6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1132.7 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1202.2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17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1617.0 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1128.8 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1130.8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1005.3 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1013.1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59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1620.9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94320" y="294840"/>
            <a:ext cx="14888160" cy="6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  <a:ea typeface="DejaVu Sans"/>
              </a:rPr>
              <a:t>Data. </a:t>
            </a: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Spectrum</a:t>
            </a:r>
            <a:r>
              <a:rPr b="1" lang="en-US" sz="3200" spc="-1" strike="noStrike">
                <a:solidFill>
                  <a:srgbClr val="be2e1a"/>
                </a:solidFill>
                <a:latin typeface="Calibri"/>
                <a:ea typeface="DejaVu Sans"/>
              </a:rPr>
              <a:t> is obtained by Fourier transform infrared spectroscopy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94320" y="943920"/>
            <a:ext cx="14166000" cy="18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FTIR spectroscopy is fast and no complex samples pre-processing is needed</a:t>
            </a:r>
            <a:endParaRPr b="0" lang="en-US" sz="32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 measurements of each sample made within 1-24 days interval </a:t>
            </a:r>
            <a:endParaRPr b="0" lang="en-US" sz="32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60 samples of olive oils from 4 countries obtained for the original study [1]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994320" y="3023280"/>
          <a:ext cx="10670760" cy="4534200"/>
        </p:xfrm>
        <a:graphic>
          <a:graphicData uri="http://schemas.openxmlformats.org/drawingml/2006/table">
            <a:tbl>
              <a:tblPr/>
              <a:tblGrid>
                <a:gridCol w="2235960"/>
                <a:gridCol w="5653080"/>
                <a:gridCol w="2782080"/>
              </a:tblGrid>
              <a:tr h="1514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Group designation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Country of origin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No. of samples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Greece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Italy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17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Portugal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Spain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04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total: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60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</a:tbl>
          </a:graphicData>
        </a:graphic>
      </p:graphicFrame>
      <p:sp>
        <p:nvSpPr>
          <p:cNvPr id="85" name="CustomShape 4"/>
          <p:cNvSpPr/>
          <p:nvPr/>
        </p:nvSpPr>
        <p:spPr>
          <a:xfrm>
            <a:off x="994320" y="7448040"/>
            <a:ext cx="11761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[1] Henri S. Tapp, Marianne Defernez, E. Katherine Kemsley, FTIR Spectroscopy and Multivariate Analysis Can Distinguish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Geographic Origin of Extra Virgin Olive Oils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J. Agric. Food Chem. 2003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00600" y="368640"/>
            <a:ext cx="1488852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GA issues and possible improvements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00600" y="1150200"/>
            <a:ext cx="14888160" cy="76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360">
              <a:lnSpc>
                <a:spcPct val="100000"/>
              </a:lnSpc>
              <a:spcBef>
                <a:spcPts val="2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Main issues:</a:t>
            </a:r>
            <a:endParaRPr b="0" lang="en-US" sz="3600" spc="-1" strike="noStrike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100 runs of both GA versions took about 3 hours</a:t>
            </a:r>
            <a:endParaRPr b="0" lang="en-US" sz="3600" spc="-1" strike="noStrike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results tend to be affected by a separation into training and tests set</a:t>
            </a:r>
            <a:endParaRPr b="0" lang="en-US" sz="3600" spc="-1" strike="noStrike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LOO validation tend to overfit</a:t>
            </a:r>
            <a:endParaRPr b="0" lang="en-US" sz="36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2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Possible improvements:</a:t>
            </a:r>
            <a:endParaRPr b="0" lang="en-US" sz="3600" spc="-1" strike="noStrike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 initial population based on obtained knowledge</a:t>
            </a:r>
            <a:endParaRPr b="0" lang="en-US" sz="3600" spc="-1" strike="noStrike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More GA runs</a:t>
            </a:r>
            <a:endParaRPr b="0" lang="en-US" sz="3600" spc="-1" strike="noStrike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More detailed analysis of top selected wavelenghts</a:t>
            </a:r>
            <a:endParaRPr b="0" lang="en-US" sz="3600" spc="-1" strike="noStrike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GA implementation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1" descr=""/>
          <p:cNvPicPr/>
          <p:nvPr/>
        </p:nvPicPr>
        <p:blipFill>
          <a:blip r:embed="rId1"/>
          <a:srcRect l="0" t="12760" r="0" b="15984"/>
          <a:stretch/>
        </p:blipFill>
        <p:spPr>
          <a:xfrm>
            <a:off x="640080" y="183240"/>
            <a:ext cx="16517520" cy="8319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00960" y="720720"/>
            <a:ext cx="1488816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Experiment design and motivation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00600" y="1725840"/>
            <a:ext cx="6364440" cy="70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Original study:</a:t>
            </a:r>
            <a:endParaRPr b="0" lang="en-US" sz="32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Used internal cross-validation</a:t>
            </a:r>
            <a:endParaRPr b="0" lang="en-US" sz="32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PLS</a:t>
            </a:r>
            <a:endParaRPr b="0" lang="en-US" sz="32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 selection with genetic algorithm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229600" y="1725840"/>
            <a:ext cx="7181640" cy="53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Our study: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Used Double cross-validation (LOO as for internal cross-validation)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OPLS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Further exploration of solutions with GA</a:t>
            </a: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00960" y="720720"/>
            <a:ext cx="1488816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  <a:ea typeface="DejaVu Sans"/>
              </a:rPr>
              <a:t>Preprocessing. Raw data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00960" y="1681920"/>
            <a:ext cx="7234200" cy="70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Mean-centering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– is used to make wavelength values more comparable and spectrum of samples from different countries more distinctive 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Autoscaling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– should not be used for the FTIR data, because we would loose important information about peaks in spectrum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8352000" y="1342080"/>
            <a:ext cx="8965440" cy="6724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79720" y="707760"/>
            <a:ext cx="14909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Images of raw and mean centered spectrum. Greece and Italy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395280" y="1474920"/>
            <a:ext cx="8611920" cy="6458760"/>
          </a:xfrm>
          <a:prstGeom prst="rect">
            <a:avLst/>
          </a:prstGeom>
          <a:ln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2"/>
          <a:stretch/>
        </p:blipFill>
        <p:spPr>
          <a:xfrm>
            <a:off x="8483760" y="1474920"/>
            <a:ext cx="8611920" cy="6458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02960" y="575280"/>
            <a:ext cx="14643720" cy="8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Images of raw and mean centered spectrum. Portugal and Spain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311400" y="1695960"/>
            <a:ext cx="8595720" cy="644652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2"/>
          <a:stretch/>
        </p:blipFill>
        <p:spPr>
          <a:xfrm>
            <a:off x="8762400" y="1695960"/>
            <a:ext cx="8451720" cy="6338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73440" y="516240"/>
            <a:ext cx="1467324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c0504d"/>
                </a:solidFill>
                <a:latin typeface="Calibri"/>
                <a:ea typeface="DejaVu Sans"/>
              </a:rPr>
              <a:t>PCA analysis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166320" y="2064600"/>
            <a:ext cx="8595720" cy="6446520"/>
          </a:xfrm>
          <a:prstGeom prst="rect">
            <a:avLst/>
          </a:prstGeom>
          <a:ln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2"/>
          <a:stretch/>
        </p:blipFill>
        <p:spPr>
          <a:xfrm>
            <a:off x="8762400" y="2118600"/>
            <a:ext cx="8451720" cy="63385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3298320" y="1531800"/>
            <a:ext cx="2331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504d"/>
                </a:solidFill>
                <a:latin typeface="Arial"/>
                <a:ea typeface="DejaVu Sans"/>
              </a:rPr>
              <a:t>Mean-centered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2077280" y="1603080"/>
            <a:ext cx="1821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504d"/>
                </a:solidFill>
                <a:latin typeface="Arial"/>
                <a:ea typeface="DejaVu Sans"/>
              </a:rPr>
              <a:t>Autoscaled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200960" y="720720"/>
            <a:ext cx="1488816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be2e1a"/>
                </a:solidFill>
                <a:latin typeface="Calibri"/>
                <a:ea typeface="DejaVu Sans"/>
              </a:rPr>
              <a:t>Double cross validation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200600" y="1800000"/>
            <a:ext cx="14888160" cy="70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25 %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of the data set  will be used as independent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test set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 is splitted into validation and test set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randomly, but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Since we have 2 measurements for each sample we ensure that both go to the same set to avoid sharing information between validation and test set 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 ensure that samples from different countries are evenly distributed in validation and test set </a:t>
            </a:r>
            <a:endParaRPr b="0" lang="en-US" sz="3600" spc="-1" strike="noStrike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 use the analogue of LOO cross-validation (with the correction of duplicates) for model tuning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Application>LibreOffice/6.0.7.3$Linux_X86_64 LibreOffice_project/00m0$Build-3</Application>
  <Words>828</Words>
  <Paragraphs>162</Paragraphs>
  <Company>Radboud Universiteit Nijmegen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2017-03-20T08:02:45Z</dcterms:created>
  <dc:creator>Kramer, I.J. (Ilja)</dc:creator>
  <dc:description/>
  <dc:language>en-US</dc:language>
  <cp:lastModifiedBy/>
  <cp:lastPrinted>2017-01-24T09:58:55Z</cp:lastPrinted>
  <dcterms:modified xsi:type="dcterms:W3CDTF">2020-01-08T07:21:46Z</dcterms:modified>
  <cp:revision>35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Radboud Universiteit Nijmegen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