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60" r:id="rId2"/>
    <p:sldId id="266" r:id="rId3"/>
    <p:sldId id="264" r:id="rId4"/>
    <p:sldId id="265" r:id="rId5"/>
    <p:sldId id="259" r:id="rId6"/>
    <p:sldId id="267" r:id="rId7"/>
    <p:sldId id="268" r:id="rId8"/>
    <p:sldId id="263" r:id="rId9"/>
    <p:sldId id="269" r:id="rId10"/>
    <p:sldId id="270" r:id="rId11"/>
    <p:sldId id="272" r:id="rId12"/>
    <p:sldId id="273" r:id="rId13"/>
    <p:sldId id="274" r:id="rId14"/>
    <p:sldId id="276" r:id="rId15"/>
    <p:sldId id="277" r:id="rId16"/>
    <p:sldId id="278" r:id="rId17"/>
    <p:sldId id="280" r:id="rId18"/>
    <p:sldId id="271" r:id="rId19"/>
    <p:sldId id="282" r:id="rId20"/>
    <p:sldId id="281" r:id="rId21"/>
    <p:sldId id="289" r:id="rId22"/>
    <p:sldId id="283" r:id="rId23"/>
    <p:sldId id="285" r:id="rId24"/>
    <p:sldId id="284" r:id="rId25"/>
    <p:sldId id="286" r:id="rId26"/>
    <p:sldId id="287" r:id="rId27"/>
    <p:sldId id="288" r:id="rId28"/>
    <p:sldId id="291" r:id="rId29"/>
    <p:sldId id="290" r:id="rId30"/>
    <p:sldId id="292" r:id="rId31"/>
    <p:sldId id="293" r:id="rId32"/>
    <p:sldId id="294" r:id="rId33"/>
    <p:sldId id="295" r:id="rId34"/>
    <p:sldId id="296" r:id="rId35"/>
    <p:sldId id="297" r:id="rId36"/>
    <p:sldId id="301" r:id="rId37"/>
    <p:sldId id="298" r:id="rId38"/>
    <p:sldId id="311" r:id="rId39"/>
    <p:sldId id="312" r:id="rId40"/>
    <p:sldId id="299" r:id="rId41"/>
    <p:sldId id="300" r:id="rId42"/>
    <p:sldId id="302" r:id="rId43"/>
    <p:sldId id="304" r:id="rId44"/>
    <p:sldId id="305" r:id="rId45"/>
    <p:sldId id="308" r:id="rId46"/>
    <p:sldId id="307" r:id="rId47"/>
    <p:sldId id="309" r:id="rId48"/>
    <p:sldId id="310"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D439C"/>
    <a:srgbClr val="56ADDA"/>
    <a:srgbClr val="00295B"/>
    <a:srgbClr val="1E5681"/>
    <a:srgbClr val="F6F6F6"/>
    <a:srgbClr val="5583AD"/>
    <a:srgbClr val="76C3E8"/>
    <a:srgbClr val="74B4DF"/>
    <a:srgbClr val="567DA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1" d="100"/>
          <a:sy n="71" d="100"/>
        </p:scale>
        <p:origin x="61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4190297-AFE1-9F4A-A44D-B5D49A9FFEDE}" type="datetimeFigureOut">
              <a:rPr lang="en-US" smtClean="0">
                <a:solidFill>
                  <a:prstClr val="black">
                    <a:tint val="75000"/>
                  </a:prstClr>
                </a:solidFill>
              </a:rPr>
              <a:pPr/>
              <a:t>03-May-19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17185721-4FAF-F84C-B3D1-C75DB96BD58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25405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190297-AFE1-9F4A-A44D-B5D49A9FFEDE}" type="datetimeFigureOut">
              <a:rPr lang="en-US" smtClean="0">
                <a:solidFill>
                  <a:prstClr val="black">
                    <a:tint val="75000"/>
                  </a:prstClr>
                </a:solidFill>
              </a:rPr>
              <a:pPr/>
              <a:t>03-May-19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17185721-4FAF-F84C-B3D1-C75DB96BD58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581478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190297-AFE1-9F4A-A44D-B5D49A9FFEDE}" type="datetimeFigureOut">
              <a:rPr lang="en-US" smtClean="0">
                <a:solidFill>
                  <a:prstClr val="black">
                    <a:tint val="75000"/>
                  </a:prstClr>
                </a:solidFill>
              </a:rPr>
              <a:pPr/>
              <a:t>03-May-19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17185721-4FAF-F84C-B3D1-C75DB96BD58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94210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03-May-19</a:t>
            </a:fld>
            <a:endParaRPr lang="en-US">
              <a:solidFill>
                <a:prstClr val="black">
                  <a:tint val="75000"/>
                </a:prstClr>
              </a:solidFill>
            </a:endParaRPr>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2"/>
            <a:ext cx="12194141" cy="969818"/>
          </a:xfrm>
          <a:prstGeom prst="rect">
            <a:avLst/>
          </a:prstGeom>
        </p:spPr>
      </p:pic>
      <p:sp>
        <p:nvSpPr>
          <p:cNvPr id="7" name="Title 3"/>
          <p:cNvSpPr txBox="1">
            <a:spLocks/>
          </p:cNvSpPr>
          <p:nvPr userDrawn="1"/>
        </p:nvSpPr>
        <p:spPr>
          <a:xfrm>
            <a:off x="297871" y="240430"/>
            <a:ext cx="11600339" cy="50771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sz="2800" dirty="0">
              <a:solidFill>
                <a:prstClr val="white"/>
              </a:solidFill>
              <a:latin typeface="Arial Black" panose="020B0A04020102020204" pitchFamily="34" charset="0"/>
            </a:endParaRPr>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55008" y="6015038"/>
            <a:ext cx="1429303" cy="645546"/>
          </a:xfrm>
          <a:prstGeom prst="rect">
            <a:avLst/>
          </a:prstGeom>
        </p:spPr>
      </p:pic>
      <p:sp>
        <p:nvSpPr>
          <p:cNvPr id="9" name="TextBox 20"/>
          <p:cNvSpPr txBox="1">
            <a:spLocks noChangeArrowheads="1"/>
          </p:cNvSpPr>
          <p:nvPr userDrawn="1"/>
        </p:nvSpPr>
        <p:spPr bwMode="gray">
          <a:xfrm>
            <a:off x="9713434" y="6554189"/>
            <a:ext cx="2333972"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defTabSz="586130" eaLnBrk="1" fontAlgn="base" hangingPunct="1">
              <a:spcBef>
                <a:spcPct val="0"/>
              </a:spcBef>
              <a:spcAft>
                <a:spcPct val="0"/>
              </a:spcAft>
              <a:defRPr/>
            </a:pPr>
            <a:r>
              <a:rPr lang="en-US" sz="800" dirty="0" smtClean="0">
                <a:solidFill>
                  <a:prstClr val="white"/>
                </a:solidFill>
                <a:cs typeface="Arial" charset="0"/>
              </a:rPr>
              <a:t>Copyright © 2018 Grid </a:t>
            </a:r>
            <a:r>
              <a:rPr lang="en-US" sz="800" dirty="0" err="1" smtClean="0">
                <a:solidFill>
                  <a:prstClr val="white"/>
                </a:solidFill>
                <a:cs typeface="Arial" charset="0"/>
              </a:rPr>
              <a:t>Infocom</a:t>
            </a:r>
            <a:r>
              <a:rPr lang="en-US" sz="800" dirty="0" smtClean="0">
                <a:solidFill>
                  <a:prstClr val="white"/>
                </a:solidFill>
                <a:cs typeface="Arial" charset="0"/>
              </a:rPr>
              <a:t>. All rights reserved.</a:t>
            </a:r>
          </a:p>
        </p:txBody>
      </p:sp>
    </p:spTree>
    <p:extLst>
      <p:ext uri="{BB962C8B-B14F-4D97-AF65-F5344CB8AC3E}">
        <p14:creationId xmlns:p14="http://schemas.microsoft.com/office/powerpoint/2010/main" val="42359661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03-May-19</a:t>
            </a:fld>
            <a:endParaRPr lang="en-US">
              <a:solidFill>
                <a:prstClr val="black">
                  <a:tint val="75000"/>
                </a:prstClr>
              </a:solidFill>
            </a:endParaRPr>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2"/>
            <a:ext cx="12194141" cy="969818"/>
          </a:xfrm>
          <a:prstGeom prst="rect">
            <a:avLst/>
          </a:prstGeom>
        </p:spPr>
      </p:pic>
      <p:sp>
        <p:nvSpPr>
          <p:cNvPr id="7" name="Title 3"/>
          <p:cNvSpPr txBox="1">
            <a:spLocks/>
          </p:cNvSpPr>
          <p:nvPr userDrawn="1"/>
        </p:nvSpPr>
        <p:spPr>
          <a:xfrm>
            <a:off x="297871" y="240430"/>
            <a:ext cx="11600339" cy="50771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sz="2800" dirty="0">
              <a:solidFill>
                <a:prstClr val="white"/>
              </a:solidFill>
              <a:latin typeface="Arial Black" panose="020B0A04020102020204" pitchFamily="34" charset="0"/>
            </a:endParaRPr>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55008" y="6015038"/>
            <a:ext cx="1429303" cy="645546"/>
          </a:xfrm>
          <a:prstGeom prst="rect">
            <a:avLst/>
          </a:prstGeom>
        </p:spPr>
      </p:pic>
      <p:sp>
        <p:nvSpPr>
          <p:cNvPr id="9" name="TextBox 20"/>
          <p:cNvSpPr txBox="1">
            <a:spLocks noChangeArrowheads="1"/>
          </p:cNvSpPr>
          <p:nvPr userDrawn="1"/>
        </p:nvSpPr>
        <p:spPr bwMode="gray">
          <a:xfrm>
            <a:off x="9713434" y="6554189"/>
            <a:ext cx="2333972"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defTabSz="586130" eaLnBrk="1" fontAlgn="base" hangingPunct="1">
              <a:spcBef>
                <a:spcPct val="0"/>
              </a:spcBef>
              <a:spcAft>
                <a:spcPct val="0"/>
              </a:spcAft>
              <a:defRPr/>
            </a:pPr>
            <a:r>
              <a:rPr lang="en-US" sz="800" dirty="0" smtClean="0">
                <a:solidFill>
                  <a:prstClr val="white"/>
                </a:solidFill>
                <a:cs typeface="Arial" charset="0"/>
              </a:rPr>
              <a:t>Copyright © 2018 Grid </a:t>
            </a:r>
            <a:r>
              <a:rPr lang="en-US" sz="800" dirty="0" err="1" smtClean="0">
                <a:solidFill>
                  <a:prstClr val="white"/>
                </a:solidFill>
                <a:cs typeface="Arial" charset="0"/>
              </a:rPr>
              <a:t>Infocom</a:t>
            </a:r>
            <a:r>
              <a:rPr lang="en-US" sz="800" dirty="0" smtClean="0">
                <a:solidFill>
                  <a:prstClr val="white"/>
                </a:solidFill>
                <a:cs typeface="Arial" charset="0"/>
              </a:rPr>
              <a:t>. All rights reserved.</a:t>
            </a:r>
          </a:p>
        </p:txBody>
      </p:sp>
    </p:spTree>
    <p:extLst>
      <p:ext uri="{BB962C8B-B14F-4D97-AF65-F5344CB8AC3E}">
        <p14:creationId xmlns:p14="http://schemas.microsoft.com/office/powerpoint/2010/main" val="22763767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Title Only">
    <p:spTree>
      <p:nvGrpSpPr>
        <p:cNvPr id="1" name=""/>
        <p:cNvGrpSpPr/>
        <p:nvPr/>
      </p:nvGrpSpPr>
      <p:grpSpPr>
        <a:xfrm>
          <a:off x="0" y="0"/>
          <a:ext cx="0" cy="0"/>
          <a:chOff x="0" y="0"/>
          <a:chExt cx="0" cy="0"/>
        </a:xfrm>
      </p:grpSpPr>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03-May-19</a:t>
            </a:fld>
            <a:endParaRPr lang="en-US">
              <a:solidFill>
                <a:prstClr val="black">
                  <a:tint val="75000"/>
                </a:prstClr>
              </a:solidFill>
            </a:endParaRPr>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2"/>
            <a:ext cx="12194141" cy="969818"/>
          </a:xfrm>
          <a:prstGeom prst="rect">
            <a:avLst/>
          </a:prstGeom>
        </p:spPr>
      </p:pic>
      <p:sp>
        <p:nvSpPr>
          <p:cNvPr id="7" name="Title 3"/>
          <p:cNvSpPr txBox="1">
            <a:spLocks/>
          </p:cNvSpPr>
          <p:nvPr userDrawn="1"/>
        </p:nvSpPr>
        <p:spPr>
          <a:xfrm>
            <a:off x="297871" y="240430"/>
            <a:ext cx="11600339" cy="50771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sz="2800" dirty="0">
              <a:solidFill>
                <a:prstClr val="white"/>
              </a:solidFill>
              <a:latin typeface="Arial Black" panose="020B0A04020102020204" pitchFamily="34" charset="0"/>
            </a:endParaRPr>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55008" y="6015038"/>
            <a:ext cx="1429303" cy="645546"/>
          </a:xfrm>
          <a:prstGeom prst="rect">
            <a:avLst/>
          </a:prstGeom>
        </p:spPr>
      </p:pic>
      <p:sp>
        <p:nvSpPr>
          <p:cNvPr id="9" name="TextBox 20"/>
          <p:cNvSpPr txBox="1">
            <a:spLocks noChangeArrowheads="1"/>
          </p:cNvSpPr>
          <p:nvPr userDrawn="1"/>
        </p:nvSpPr>
        <p:spPr bwMode="gray">
          <a:xfrm>
            <a:off x="9713434" y="6554189"/>
            <a:ext cx="2333972"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defTabSz="586130" eaLnBrk="1" fontAlgn="base" hangingPunct="1">
              <a:spcBef>
                <a:spcPct val="0"/>
              </a:spcBef>
              <a:spcAft>
                <a:spcPct val="0"/>
              </a:spcAft>
              <a:defRPr/>
            </a:pPr>
            <a:r>
              <a:rPr lang="en-US" sz="800" dirty="0" smtClean="0">
                <a:solidFill>
                  <a:prstClr val="white"/>
                </a:solidFill>
                <a:cs typeface="Arial" charset="0"/>
              </a:rPr>
              <a:t>Copyright © 2018 Grid </a:t>
            </a:r>
            <a:r>
              <a:rPr lang="en-US" sz="800" dirty="0" err="1" smtClean="0">
                <a:solidFill>
                  <a:prstClr val="white"/>
                </a:solidFill>
                <a:cs typeface="Arial" charset="0"/>
              </a:rPr>
              <a:t>Infocom</a:t>
            </a:r>
            <a:r>
              <a:rPr lang="en-US" sz="800" dirty="0" smtClean="0">
                <a:solidFill>
                  <a:prstClr val="white"/>
                </a:solidFill>
                <a:cs typeface="Arial" charset="0"/>
              </a:rPr>
              <a:t>. All rights reserved.</a:t>
            </a:r>
          </a:p>
        </p:txBody>
      </p:sp>
    </p:spTree>
    <p:extLst>
      <p:ext uri="{BB962C8B-B14F-4D97-AF65-F5344CB8AC3E}">
        <p14:creationId xmlns:p14="http://schemas.microsoft.com/office/powerpoint/2010/main" val="17132841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Holder 3"/>
          <p:cNvSpPr>
            <a:spLocks noGrp="1"/>
          </p:cNvSpPr>
          <p:nvPr>
            <p:ph type="body" idx="1"/>
          </p:nvPr>
        </p:nvSpPr>
        <p:spPr/>
        <p:txBody>
          <a:bodyPr lIns="0" tIns="0" rIns="0" bIns="0"/>
          <a:lstStyle>
            <a:lvl1pPr>
              <a:defRPr sz="3200" b="0" i="0">
                <a:solidFill>
                  <a:schemeClr val="tx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03-May-19</a:t>
            </a:fld>
            <a:endParaRPr lang="en-US">
              <a:solidFill>
                <a:prstClr val="black">
                  <a:tint val="75000"/>
                </a:prstClr>
              </a:solidFill>
            </a:endParaRP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2"/>
            <a:ext cx="12194141" cy="969818"/>
          </a:xfrm>
          <a:prstGeom prst="rect">
            <a:avLst/>
          </a:prstGeom>
        </p:spPr>
      </p:pic>
      <p:sp>
        <p:nvSpPr>
          <p:cNvPr id="8" name="Title 3"/>
          <p:cNvSpPr txBox="1">
            <a:spLocks/>
          </p:cNvSpPr>
          <p:nvPr userDrawn="1"/>
        </p:nvSpPr>
        <p:spPr>
          <a:xfrm>
            <a:off x="297871" y="240430"/>
            <a:ext cx="11600339" cy="50771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sz="2800" dirty="0">
              <a:solidFill>
                <a:prstClr val="white"/>
              </a:solidFill>
              <a:latin typeface="Arial Black" panose="020B0A04020102020204" pitchFamily="34" charset="0"/>
            </a:endParaRP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55008" y="6015038"/>
            <a:ext cx="1429303" cy="645546"/>
          </a:xfrm>
          <a:prstGeom prst="rect">
            <a:avLst/>
          </a:prstGeom>
        </p:spPr>
      </p:pic>
      <p:sp>
        <p:nvSpPr>
          <p:cNvPr id="10" name="TextBox 20"/>
          <p:cNvSpPr txBox="1">
            <a:spLocks noChangeArrowheads="1"/>
          </p:cNvSpPr>
          <p:nvPr userDrawn="1"/>
        </p:nvSpPr>
        <p:spPr bwMode="gray">
          <a:xfrm>
            <a:off x="9713434" y="6554189"/>
            <a:ext cx="2333972"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defTabSz="586130" eaLnBrk="1" fontAlgn="base" hangingPunct="1">
              <a:spcBef>
                <a:spcPct val="0"/>
              </a:spcBef>
              <a:spcAft>
                <a:spcPct val="0"/>
              </a:spcAft>
              <a:defRPr/>
            </a:pPr>
            <a:r>
              <a:rPr lang="en-US" sz="800" dirty="0" smtClean="0">
                <a:solidFill>
                  <a:prstClr val="white"/>
                </a:solidFill>
                <a:cs typeface="Arial" charset="0"/>
              </a:rPr>
              <a:t>Copyright © 2018 Grid </a:t>
            </a:r>
            <a:r>
              <a:rPr lang="en-US" sz="800" dirty="0" err="1" smtClean="0">
                <a:solidFill>
                  <a:prstClr val="white"/>
                </a:solidFill>
                <a:cs typeface="Arial" charset="0"/>
              </a:rPr>
              <a:t>Infocom</a:t>
            </a:r>
            <a:r>
              <a:rPr lang="en-US" sz="800" dirty="0" smtClean="0">
                <a:solidFill>
                  <a:prstClr val="white"/>
                </a:solidFill>
                <a:cs typeface="Arial" charset="0"/>
              </a:rPr>
              <a:t>. All rights reserved.</a:t>
            </a:r>
          </a:p>
        </p:txBody>
      </p:sp>
    </p:spTree>
    <p:extLst>
      <p:ext uri="{BB962C8B-B14F-4D97-AF65-F5344CB8AC3E}">
        <p14:creationId xmlns:p14="http://schemas.microsoft.com/office/powerpoint/2010/main" val="1675133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3" name="Holder 3"/>
          <p:cNvSpPr>
            <a:spLocks noGrp="1"/>
          </p:cNvSpPr>
          <p:nvPr>
            <p:ph sz="half" idx="2"/>
          </p:nvPr>
        </p:nvSpPr>
        <p:spPr>
          <a:xfrm>
            <a:off x="309730" y="1271041"/>
            <a:ext cx="5194935" cy="4413250"/>
          </a:xfrm>
          <a:prstGeom prst="rect">
            <a:avLst/>
          </a:prstGeom>
        </p:spPr>
        <p:txBody>
          <a:bodyPr wrap="square" lIns="0" tIns="0" rIns="0" bIns="0">
            <a:spAutoFit/>
          </a:bodyPr>
          <a:lstStyle>
            <a:lvl1pPr>
              <a:defRPr sz="2400" b="1" i="0">
                <a:solidFill>
                  <a:schemeClr val="tx1"/>
                </a:solidFill>
                <a:latin typeface="Arial"/>
                <a:cs typeface="Arial"/>
              </a:defRPr>
            </a:lvl1pPr>
          </a:lstStyle>
          <a:p>
            <a:endParaRPr/>
          </a:p>
        </p:txBody>
      </p:sp>
      <p:sp>
        <p:nvSpPr>
          <p:cNvPr id="4" name="Holder 4"/>
          <p:cNvSpPr>
            <a:spLocks noGrp="1"/>
          </p:cNvSpPr>
          <p:nvPr>
            <p:ph sz="half" idx="3"/>
          </p:nvPr>
        </p:nvSpPr>
        <p:spPr>
          <a:xfrm>
            <a:off x="6375768" y="1040206"/>
            <a:ext cx="5476875" cy="4439285"/>
          </a:xfrm>
          <a:prstGeom prst="rect">
            <a:avLst/>
          </a:prstGeom>
        </p:spPr>
        <p:txBody>
          <a:bodyPr wrap="square" lIns="0" tIns="0" rIns="0" bIns="0">
            <a:spAutoFit/>
          </a:bodyPr>
          <a:lstStyle>
            <a:lvl1pPr>
              <a:defRPr sz="2400" b="1" i="0">
                <a:solidFill>
                  <a:schemeClr val="tx1"/>
                </a:solidFill>
                <a:latin typeface="Arial"/>
                <a:cs typeface="Arial"/>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03-May-19</a:t>
            </a:fld>
            <a:endParaRPr lang="en-US">
              <a:solidFill>
                <a:prstClr val="black">
                  <a:tint val="75000"/>
                </a:prstClr>
              </a:solidFill>
            </a:endParaRPr>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2"/>
            <a:ext cx="12194141" cy="969818"/>
          </a:xfrm>
          <a:prstGeom prst="rect">
            <a:avLst/>
          </a:prstGeom>
        </p:spPr>
      </p:pic>
      <p:sp>
        <p:nvSpPr>
          <p:cNvPr id="9" name="Title 3"/>
          <p:cNvSpPr txBox="1">
            <a:spLocks/>
          </p:cNvSpPr>
          <p:nvPr userDrawn="1"/>
        </p:nvSpPr>
        <p:spPr>
          <a:xfrm>
            <a:off x="297871" y="240430"/>
            <a:ext cx="11600339" cy="50771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sz="2800" dirty="0">
              <a:solidFill>
                <a:prstClr val="white"/>
              </a:solidFill>
              <a:latin typeface="Arial Black" panose="020B0A04020102020204" pitchFamily="34" charset="0"/>
            </a:endParaRPr>
          </a:p>
        </p:txBody>
      </p:sp>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55008" y="6015038"/>
            <a:ext cx="1429303" cy="645546"/>
          </a:xfrm>
          <a:prstGeom prst="rect">
            <a:avLst/>
          </a:prstGeom>
        </p:spPr>
      </p:pic>
      <p:sp>
        <p:nvSpPr>
          <p:cNvPr id="11" name="TextBox 20"/>
          <p:cNvSpPr txBox="1">
            <a:spLocks noChangeArrowheads="1"/>
          </p:cNvSpPr>
          <p:nvPr userDrawn="1"/>
        </p:nvSpPr>
        <p:spPr bwMode="gray">
          <a:xfrm>
            <a:off x="9713434" y="6554189"/>
            <a:ext cx="2333972"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defTabSz="586130" eaLnBrk="1" fontAlgn="base" hangingPunct="1">
              <a:spcBef>
                <a:spcPct val="0"/>
              </a:spcBef>
              <a:spcAft>
                <a:spcPct val="0"/>
              </a:spcAft>
              <a:defRPr/>
            </a:pPr>
            <a:r>
              <a:rPr lang="en-US" sz="800" dirty="0" smtClean="0">
                <a:solidFill>
                  <a:prstClr val="white"/>
                </a:solidFill>
                <a:cs typeface="Arial" charset="0"/>
              </a:rPr>
              <a:t>Copyright © 2018 Grid </a:t>
            </a:r>
            <a:r>
              <a:rPr lang="en-US" sz="800" dirty="0" err="1" smtClean="0">
                <a:solidFill>
                  <a:prstClr val="white"/>
                </a:solidFill>
                <a:cs typeface="Arial" charset="0"/>
              </a:rPr>
              <a:t>Infocom</a:t>
            </a:r>
            <a:r>
              <a:rPr lang="en-US" sz="800" dirty="0" smtClean="0">
                <a:solidFill>
                  <a:prstClr val="white"/>
                </a:solidFill>
                <a:cs typeface="Arial" charset="0"/>
              </a:rPr>
              <a:t>. All rights reserved.</a:t>
            </a:r>
          </a:p>
        </p:txBody>
      </p:sp>
    </p:spTree>
    <p:extLst>
      <p:ext uri="{BB962C8B-B14F-4D97-AF65-F5344CB8AC3E}">
        <p14:creationId xmlns:p14="http://schemas.microsoft.com/office/powerpoint/2010/main" val="3269335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190297-AFE1-9F4A-A44D-B5D49A9FFEDE}" type="datetimeFigureOut">
              <a:rPr lang="en-US" smtClean="0">
                <a:solidFill>
                  <a:prstClr val="black">
                    <a:tint val="75000"/>
                  </a:prstClr>
                </a:solidFill>
              </a:rPr>
              <a:pPr/>
              <a:t>03-May-19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17185721-4FAF-F84C-B3D1-C75DB96BD58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073890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4190297-AFE1-9F4A-A44D-B5D49A9FFEDE}" type="datetimeFigureOut">
              <a:rPr lang="en-US" smtClean="0">
                <a:solidFill>
                  <a:prstClr val="black">
                    <a:tint val="75000"/>
                  </a:prstClr>
                </a:solidFill>
              </a:rPr>
              <a:pPr/>
              <a:t>03-May-19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17185721-4FAF-F84C-B3D1-C75DB96BD58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482683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4190297-AFE1-9F4A-A44D-B5D49A9FFEDE}" type="datetimeFigureOut">
              <a:rPr lang="en-US" smtClean="0">
                <a:solidFill>
                  <a:prstClr val="black">
                    <a:tint val="75000"/>
                  </a:prstClr>
                </a:solidFill>
              </a:rPr>
              <a:pPr/>
              <a:t>03-May-19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17185721-4FAF-F84C-B3D1-C75DB96BD58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884084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4190297-AFE1-9F4A-A44D-B5D49A9FFEDE}" type="datetimeFigureOut">
              <a:rPr lang="en-US" smtClean="0">
                <a:solidFill>
                  <a:prstClr val="black">
                    <a:tint val="75000"/>
                  </a:prstClr>
                </a:solidFill>
              </a:rPr>
              <a:pPr/>
              <a:t>03-May-19</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17185721-4FAF-F84C-B3D1-C75DB96BD58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763784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4190297-AFE1-9F4A-A44D-B5D49A9FFEDE}" type="datetimeFigureOut">
              <a:rPr lang="en-US" smtClean="0">
                <a:solidFill>
                  <a:prstClr val="black">
                    <a:tint val="75000"/>
                  </a:prstClr>
                </a:solidFill>
              </a:rPr>
              <a:pPr/>
              <a:t>03-May-19</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17185721-4FAF-F84C-B3D1-C75DB96BD58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345992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190297-AFE1-9F4A-A44D-B5D49A9FFEDE}" type="datetimeFigureOut">
              <a:rPr lang="en-US" smtClean="0">
                <a:solidFill>
                  <a:prstClr val="black">
                    <a:tint val="75000"/>
                  </a:prstClr>
                </a:solidFill>
              </a:rPr>
              <a:pPr/>
              <a:t>03-May-19</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17185721-4FAF-F84C-B3D1-C75DB96BD58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177457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190297-AFE1-9F4A-A44D-B5D49A9FFEDE}" type="datetimeFigureOut">
              <a:rPr lang="en-US" smtClean="0">
                <a:solidFill>
                  <a:prstClr val="black">
                    <a:tint val="75000"/>
                  </a:prstClr>
                </a:solidFill>
              </a:rPr>
              <a:pPr/>
              <a:t>03-May-19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17185721-4FAF-F84C-B3D1-C75DB96BD58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68451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190297-AFE1-9F4A-A44D-B5D49A9FFEDE}" type="datetimeFigureOut">
              <a:rPr lang="en-US" smtClean="0">
                <a:solidFill>
                  <a:prstClr val="black">
                    <a:tint val="75000"/>
                  </a:prstClr>
                </a:solidFill>
              </a:rPr>
              <a:pPr/>
              <a:t>03-May-19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17185721-4FAF-F84C-B3D1-C75DB96BD58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93693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8">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190297-AFE1-9F4A-A44D-B5D49A9FFEDE}" type="datetimeFigureOut">
              <a:rPr lang="en-US" smtClean="0">
                <a:solidFill>
                  <a:prstClr val="black">
                    <a:tint val="75000"/>
                  </a:prstClr>
                </a:solidFill>
              </a:rPr>
              <a:pPr/>
              <a:t>03-May-19</a:t>
            </a:fld>
            <a:endParaRPr 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185721-4FAF-F84C-B3D1-C75DB96BD58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4395372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4.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3.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2.png"/><Relationship Id="rId5" Type="http://schemas.openxmlformats.org/officeDocument/2006/relationships/image" Target="../media/image7.png"/><Relationship Id="rId10" Type="http://schemas.microsoft.com/office/2007/relationships/hdphoto" Target="../media/hdphoto1.wdp"/><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5.png"/></Relationships>
</file>

<file path=ppt/slides/_rels/slide10.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4.png"/><Relationship Id="rId18" Type="http://schemas.openxmlformats.org/officeDocument/2006/relationships/image" Target="../media/image21.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3.png"/><Relationship Id="rId17" Type="http://schemas.openxmlformats.org/officeDocument/2006/relationships/image" Target="../media/image15.png"/><Relationship Id="rId2" Type="http://schemas.openxmlformats.org/officeDocument/2006/relationships/image" Target="../media/image4.png"/><Relationship Id="rId16"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2.png"/><Relationship Id="rId5" Type="http://schemas.openxmlformats.org/officeDocument/2006/relationships/image" Target="../media/image7.png"/><Relationship Id="rId15" Type="http://schemas.microsoft.com/office/2007/relationships/hdphoto" Target="../media/hdphoto2.wdp"/><Relationship Id="rId10" Type="http://schemas.microsoft.com/office/2007/relationships/hdphoto" Target="../media/hdphoto1.wdp"/><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7.png"/></Relationships>
</file>

<file path=ppt/slides/_rels/slide11.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4.png"/><Relationship Id="rId18" Type="http://schemas.openxmlformats.org/officeDocument/2006/relationships/image" Target="../media/image22.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3.png"/><Relationship Id="rId17" Type="http://schemas.openxmlformats.org/officeDocument/2006/relationships/image" Target="../media/image15.png"/><Relationship Id="rId2" Type="http://schemas.openxmlformats.org/officeDocument/2006/relationships/image" Target="../media/image4.png"/><Relationship Id="rId16" Type="http://schemas.openxmlformats.org/officeDocument/2006/relationships/image" Target="../media/image18.png"/><Relationship Id="rId20"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2.png"/><Relationship Id="rId5" Type="http://schemas.openxmlformats.org/officeDocument/2006/relationships/image" Target="../media/image7.png"/><Relationship Id="rId15" Type="http://schemas.microsoft.com/office/2007/relationships/hdphoto" Target="../media/hdphoto2.wdp"/><Relationship Id="rId10" Type="http://schemas.microsoft.com/office/2007/relationships/hdphoto" Target="../media/hdphoto1.wdp"/><Relationship Id="rId19" Type="http://schemas.openxmlformats.org/officeDocument/2006/relationships/image" Target="../media/image23.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7.png"/></Relationships>
</file>

<file path=ppt/slides/_rels/slide12.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4.png"/><Relationship Id="rId18" Type="http://schemas.openxmlformats.org/officeDocument/2006/relationships/image" Target="../media/image2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3.png"/><Relationship Id="rId17" Type="http://schemas.openxmlformats.org/officeDocument/2006/relationships/image" Target="../media/image15.png"/><Relationship Id="rId2" Type="http://schemas.openxmlformats.org/officeDocument/2006/relationships/image" Target="../media/image4.png"/><Relationship Id="rId16"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2.png"/><Relationship Id="rId5" Type="http://schemas.openxmlformats.org/officeDocument/2006/relationships/image" Target="../media/image7.png"/><Relationship Id="rId15" Type="http://schemas.microsoft.com/office/2007/relationships/hdphoto" Target="../media/hdphoto2.wdp"/><Relationship Id="rId10" Type="http://schemas.microsoft.com/office/2007/relationships/hdphoto" Target="../media/hdphoto1.wdp"/><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7.png"/></Relationships>
</file>

<file path=ppt/slides/_rels/slide13.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4.png"/><Relationship Id="rId18" Type="http://schemas.openxmlformats.org/officeDocument/2006/relationships/image" Target="../media/image26.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3.png"/><Relationship Id="rId17" Type="http://schemas.openxmlformats.org/officeDocument/2006/relationships/image" Target="../media/image15.png"/><Relationship Id="rId2" Type="http://schemas.openxmlformats.org/officeDocument/2006/relationships/image" Target="../media/image4.png"/><Relationship Id="rId16"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2.png"/><Relationship Id="rId5" Type="http://schemas.openxmlformats.org/officeDocument/2006/relationships/image" Target="../media/image7.png"/><Relationship Id="rId15" Type="http://schemas.microsoft.com/office/2007/relationships/hdphoto" Target="../media/hdphoto2.wdp"/><Relationship Id="rId10" Type="http://schemas.microsoft.com/office/2007/relationships/hdphoto" Target="../media/hdphoto1.wdp"/><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7.png"/></Relationships>
</file>

<file path=ppt/slides/_rels/slide14.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4.png"/><Relationship Id="rId18" Type="http://schemas.openxmlformats.org/officeDocument/2006/relationships/image" Target="../media/image27.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3.png"/><Relationship Id="rId17" Type="http://schemas.openxmlformats.org/officeDocument/2006/relationships/image" Target="../media/image15.png"/><Relationship Id="rId2" Type="http://schemas.openxmlformats.org/officeDocument/2006/relationships/image" Target="../media/image4.png"/><Relationship Id="rId16"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2.png"/><Relationship Id="rId5" Type="http://schemas.openxmlformats.org/officeDocument/2006/relationships/image" Target="../media/image7.png"/><Relationship Id="rId15" Type="http://schemas.microsoft.com/office/2007/relationships/hdphoto" Target="../media/hdphoto2.wdp"/><Relationship Id="rId10" Type="http://schemas.microsoft.com/office/2007/relationships/hdphoto" Target="../media/hdphoto1.wdp"/><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7.png"/></Relationships>
</file>

<file path=ppt/slides/_rels/slide15.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4.png"/><Relationship Id="rId18" Type="http://schemas.openxmlformats.org/officeDocument/2006/relationships/image" Target="../media/image28.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3.png"/><Relationship Id="rId17" Type="http://schemas.openxmlformats.org/officeDocument/2006/relationships/image" Target="../media/image15.png"/><Relationship Id="rId2" Type="http://schemas.openxmlformats.org/officeDocument/2006/relationships/image" Target="../media/image4.png"/><Relationship Id="rId16"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2.png"/><Relationship Id="rId5" Type="http://schemas.openxmlformats.org/officeDocument/2006/relationships/image" Target="../media/image7.png"/><Relationship Id="rId15" Type="http://schemas.microsoft.com/office/2007/relationships/hdphoto" Target="../media/hdphoto2.wdp"/><Relationship Id="rId10" Type="http://schemas.microsoft.com/office/2007/relationships/hdphoto" Target="../media/hdphoto1.wdp"/><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7.png"/></Relationships>
</file>

<file path=ppt/slides/_rels/slide16.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4.png"/><Relationship Id="rId18" Type="http://schemas.openxmlformats.org/officeDocument/2006/relationships/image" Target="../media/image29.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3.png"/><Relationship Id="rId17" Type="http://schemas.openxmlformats.org/officeDocument/2006/relationships/image" Target="../media/image15.png"/><Relationship Id="rId2" Type="http://schemas.openxmlformats.org/officeDocument/2006/relationships/image" Target="../media/image4.png"/><Relationship Id="rId16"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2.png"/><Relationship Id="rId5" Type="http://schemas.openxmlformats.org/officeDocument/2006/relationships/image" Target="../media/image7.png"/><Relationship Id="rId15" Type="http://schemas.microsoft.com/office/2007/relationships/hdphoto" Target="../media/hdphoto2.wdp"/><Relationship Id="rId10" Type="http://schemas.microsoft.com/office/2007/relationships/hdphoto" Target="../media/hdphoto1.wdp"/><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7.png"/></Relationships>
</file>

<file path=ppt/slides/_rels/slide17.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4.png"/><Relationship Id="rId18" Type="http://schemas.openxmlformats.org/officeDocument/2006/relationships/image" Target="../media/image30.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3.png"/><Relationship Id="rId17" Type="http://schemas.openxmlformats.org/officeDocument/2006/relationships/image" Target="../media/image15.png"/><Relationship Id="rId2" Type="http://schemas.openxmlformats.org/officeDocument/2006/relationships/image" Target="../media/image4.png"/><Relationship Id="rId16"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2.png"/><Relationship Id="rId5" Type="http://schemas.openxmlformats.org/officeDocument/2006/relationships/image" Target="../media/image7.png"/><Relationship Id="rId15" Type="http://schemas.microsoft.com/office/2007/relationships/hdphoto" Target="../media/hdphoto2.wdp"/><Relationship Id="rId10" Type="http://schemas.microsoft.com/office/2007/relationships/hdphoto" Target="../media/hdphoto1.wdp"/><Relationship Id="rId19" Type="http://schemas.openxmlformats.org/officeDocument/2006/relationships/image" Target="../media/image31.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7.png"/></Relationships>
</file>

<file path=ppt/slides/_rels/slide18.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4.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3.png"/><Relationship Id="rId17" Type="http://schemas.openxmlformats.org/officeDocument/2006/relationships/image" Target="../media/image15.png"/><Relationship Id="rId2" Type="http://schemas.openxmlformats.org/officeDocument/2006/relationships/image" Target="../media/image4.png"/><Relationship Id="rId16"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2.png"/><Relationship Id="rId5" Type="http://schemas.openxmlformats.org/officeDocument/2006/relationships/image" Target="../media/image7.png"/><Relationship Id="rId15" Type="http://schemas.microsoft.com/office/2007/relationships/hdphoto" Target="../media/hdphoto2.wdp"/><Relationship Id="rId10" Type="http://schemas.microsoft.com/office/2007/relationships/hdphoto" Target="../media/hdphoto1.wdp"/><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7.png"/></Relationships>
</file>

<file path=ppt/slides/_rels/slide19.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4.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3.png"/><Relationship Id="rId17" Type="http://schemas.openxmlformats.org/officeDocument/2006/relationships/image" Target="../media/image15.png"/><Relationship Id="rId2" Type="http://schemas.openxmlformats.org/officeDocument/2006/relationships/image" Target="../media/image4.png"/><Relationship Id="rId16"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2.png"/><Relationship Id="rId5" Type="http://schemas.openxmlformats.org/officeDocument/2006/relationships/image" Target="../media/image7.png"/><Relationship Id="rId15" Type="http://schemas.microsoft.com/office/2007/relationships/hdphoto" Target="../media/hdphoto2.wdp"/><Relationship Id="rId10" Type="http://schemas.microsoft.com/office/2007/relationships/hdphoto" Target="../media/hdphoto1.wdp"/><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7.png"/></Relationships>
</file>

<file path=ppt/slides/_rels/slide2.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4.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3.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2.png"/><Relationship Id="rId5" Type="http://schemas.openxmlformats.org/officeDocument/2006/relationships/image" Target="../media/image7.png"/><Relationship Id="rId15" Type="http://schemas.openxmlformats.org/officeDocument/2006/relationships/image" Target="../media/image15.png"/><Relationship Id="rId10" Type="http://schemas.microsoft.com/office/2007/relationships/hdphoto" Target="../media/hdphoto1.wdp"/><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6.png"/></Relationships>
</file>

<file path=ppt/slides/_rels/slide20.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4.png"/><Relationship Id="rId18" Type="http://schemas.openxmlformats.org/officeDocument/2006/relationships/image" Target="../media/image32.png"/><Relationship Id="rId3" Type="http://schemas.openxmlformats.org/officeDocument/2006/relationships/image" Target="../media/image5.png"/><Relationship Id="rId21" Type="http://schemas.openxmlformats.org/officeDocument/2006/relationships/image" Target="../media/image35.png"/><Relationship Id="rId7" Type="http://schemas.openxmlformats.org/officeDocument/2006/relationships/image" Target="../media/image9.png"/><Relationship Id="rId12" Type="http://schemas.openxmlformats.org/officeDocument/2006/relationships/image" Target="../media/image13.png"/><Relationship Id="rId17" Type="http://schemas.openxmlformats.org/officeDocument/2006/relationships/image" Target="../media/image15.png"/><Relationship Id="rId25" Type="http://schemas.openxmlformats.org/officeDocument/2006/relationships/image" Target="../media/image39.png"/><Relationship Id="rId2" Type="http://schemas.openxmlformats.org/officeDocument/2006/relationships/image" Target="../media/image4.png"/><Relationship Id="rId16" Type="http://schemas.openxmlformats.org/officeDocument/2006/relationships/image" Target="../media/image18.png"/><Relationship Id="rId20"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2.png"/><Relationship Id="rId24" Type="http://schemas.openxmlformats.org/officeDocument/2006/relationships/image" Target="../media/image38.png"/><Relationship Id="rId5" Type="http://schemas.openxmlformats.org/officeDocument/2006/relationships/image" Target="../media/image7.png"/><Relationship Id="rId15" Type="http://schemas.microsoft.com/office/2007/relationships/hdphoto" Target="../media/hdphoto2.wdp"/><Relationship Id="rId23" Type="http://schemas.openxmlformats.org/officeDocument/2006/relationships/image" Target="../media/image37.png"/><Relationship Id="rId10" Type="http://schemas.microsoft.com/office/2007/relationships/hdphoto" Target="../media/hdphoto1.wdp"/><Relationship Id="rId19" Type="http://schemas.openxmlformats.org/officeDocument/2006/relationships/image" Target="../media/image33.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7.png"/><Relationship Id="rId22" Type="http://schemas.openxmlformats.org/officeDocument/2006/relationships/image" Target="../media/image36.png"/></Relationships>
</file>

<file path=ppt/slides/_rels/slide21.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4.png"/><Relationship Id="rId18" Type="http://schemas.openxmlformats.org/officeDocument/2006/relationships/image" Target="../media/image15.png"/><Relationship Id="rId3" Type="http://schemas.openxmlformats.org/officeDocument/2006/relationships/image" Target="../media/image5.png"/><Relationship Id="rId21" Type="http://schemas.openxmlformats.org/officeDocument/2006/relationships/image" Target="../media/image39.png"/><Relationship Id="rId7" Type="http://schemas.openxmlformats.org/officeDocument/2006/relationships/image" Target="../media/image9.png"/><Relationship Id="rId12" Type="http://schemas.openxmlformats.org/officeDocument/2006/relationships/image" Target="../media/image13.png"/><Relationship Id="rId17" Type="http://schemas.openxmlformats.org/officeDocument/2006/relationships/image" Target="../media/image40.png"/><Relationship Id="rId2" Type="http://schemas.openxmlformats.org/officeDocument/2006/relationships/image" Target="../media/image4.png"/><Relationship Id="rId16" Type="http://schemas.openxmlformats.org/officeDocument/2006/relationships/image" Target="../media/image18.png"/><Relationship Id="rId20"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2.png"/><Relationship Id="rId5" Type="http://schemas.openxmlformats.org/officeDocument/2006/relationships/image" Target="../media/image7.png"/><Relationship Id="rId15" Type="http://schemas.microsoft.com/office/2007/relationships/hdphoto" Target="../media/hdphoto2.wdp"/><Relationship Id="rId10" Type="http://schemas.microsoft.com/office/2007/relationships/hdphoto" Target="../media/hdphoto1.wdp"/><Relationship Id="rId19" Type="http://schemas.openxmlformats.org/officeDocument/2006/relationships/image" Target="../media/image37.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7.png"/></Relationships>
</file>

<file path=ppt/slides/_rels/slide22.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4.png"/><Relationship Id="rId18"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3.png"/><Relationship Id="rId17" Type="http://schemas.openxmlformats.org/officeDocument/2006/relationships/image" Target="../media/image40.png"/><Relationship Id="rId2" Type="http://schemas.openxmlformats.org/officeDocument/2006/relationships/image" Target="../media/image4.png"/><Relationship Id="rId16"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2.png"/><Relationship Id="rId5" Type="http://schemas.openxmlformats.org/officeDocument/2006/relationships/image" Target="../media/image7.png"/><Relationship Id="rId15" Type="http://schemas.microsoft.com/office/2007/relationships/hdphoto" Target="../media/hdphoto2.wdp"/><Relationship Id="rId10" Type="http://schemas.microsoft.com/office/2007/relationships/hdphoto" Target="../media/hdphoto1.wdp"/><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7.png"/></Relationships>
</file>

<file path=ppt/slides/_rels/slide23.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4.png"/><Relationship Id="rId18"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3.png"/><Relationship Id="rId17" Type="http://schemas.openxmlformats.org/officeDocument/2006/relationships/image" Target="../media/image40.png"/><Relationship Id="rId2" Type="http://schemas.openxmlformats.org/officeDocument/2006/relationships/image" Target="../media/image4.png"/><Relationship Id="rId16"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2.png"/><Relationship Id="rId5" Type="http://schemas.openxmlformats.org/officeDocument/2006/relationships/image" Target="../media/image7.png"/><Relationship Id="rId15" Type="http://schemas.microsoft.com/office/2007/relationships/hdphoto" Target="../media/hdphoto2.wdp"/><Relationship Id="rId10" Type="http://schemas.microsoft.com/office/2007/relationships/hdphoto" Target="../media/hdphoto1.wdp"/><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7.png"/></Relationships>
</file>

<file path=ppt/slides/_rels/slide24.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4.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3.png"/><Relationship Id="rId17" Type="http://schemas.openxmlformats.org/officeDocument/2006/relationships/image" Target="../media/image15.png"/><Relationship Id="rId2" Type="http://schemas.openxmlformats.org/officeDocument/2006/relationships/image" Target="../media/image4.png"/><Relationship Id="rId16"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2.png"/><Relationship Id="rId5" Type="http://schemas.openxmlformats.org/officeDocument/2006/relationships/image" Target="../media/image7.png"/><Relationship Id="rId15" Type="http://schemas.microsoft.com/office/2007/relationships/hdphoto" Target="../media/hdphoto2.wdp"/><Relationship Id="rId10" Type="http://schemas.microsoft.com/office/2007/relationships/hdphoto" Target="../media/hdphoto1.wdp"/><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7.png"/></Relationships>
</file>

<file path=ppt/slides/_rels/slide25.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4.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3.png"/><Relationship Id="rId17" Type="http://schemas.openxmlformats.org/officeDocument/2006/relationships/image" Target="../media/image15.png"/><Relationship Id="rId2" Type="http://schemas.openxmlformats.org/officeDocument/2006/relationships/image" Target="../media/image4.png"/><Relationship Id="rId16"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2.png"/><Relationship Id="rId5" Type="http://schemas.openxmlformats.org/officeDocument/2006/relationships/image" Target="../media/image7.png"/><Relationship Id="rId15" Type="http://schemas.microsoft.com/office/2007/relationships/hdphoto" Target="../media/hdphoto2.wdp"/><Relationship Id="rId10" Type="http://schemas.microsoft.com/office/2007/relationships/hdphoto" Target="../media/hdphoto1.wdp"/><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7.png"/></Relationships>
</file>

<file path=ppt/slides/_rels/slide26.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4.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3.png"/><Relationship Id="rId17" Type="http://schemas.openxmlformats.org/officeDocument/2006/relationships/image" Target="../media/image15.png"/><Relationship Id="rId2" Type="http://schemas.openxmlformats.org/officeDocument/2006/relationships/image" Target="../media/image4.png"/><Relationship Id="rId16"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2.png"/><Relationship Id="rId5" Type="http://schemas.openxmlformats.org/officeDocument/2006/relationships/image" Target="../media/image7.png"/><Relationship Id="rId15" Type="http://schemas.microsoft.com/office/2007/relationships/hdphoto" Target="../media/hdphoto2.wdp"/><Relationship Id="rId10" Type="http://schemas.microsoft.com/office/2007/relationships/hdphoto" Target="../media/hdphoto1.wdp"/><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7.png"/></Relationships>
</file>

<file path=ppt/slides/_rels/slide27.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4.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3.png"/><Relationship Id="rId17" Type="http://schemas.openxmlformats.org/officeDocument/2006/relationships/image" Target="../media/image15.png"/><Relationship Id="rId2" Type="http://schemas.openxmlformats.org/officeDocument/2006/relationships/image" Target="../media/image4.png"/><Relationship Id="rId16"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2.png"/><Relationship Id="rId5" Type="http://schemas.openxmlformats.org/officeDocument/2006/relationships/image" Target="../media/image7.png"/><Relationship Id="rId15" Type="http://schemas.microsoft.com/office/2007/relationships/hdphoto" Target="../media/hdphoto2.wdp"/><Relationship Id="rId10" Type="http://schemas.microsoft.com/office/2007/relationships/hdphoto" Target="../media/hdphoto1.wdp"/><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7.png"/></Relationships>
</file>

<file path=ppt/slides/_rels/slide28.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4.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3.png"/><Relationship Id="rId17" Type="http://schemas.openxmlformats.org/officeDocument/2006/relationships/image" Target="../media/image15.png"/><Relationship Id="rId2" Type="http://schemas.openxmlformats.org/officeDocument/2006/relationships/image" Target="../media/image4.png"/><Relationship Id="rId16"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2.png"/><Relationship Id="rId5" Type="http://schemas.openxmlformats.org/officeDocument/2006/relationships/image" Target="../media/image7.png"/><Relationship Id="rId15" Type="http://schemas.microsoft.com/office/2007/relationships/hdphoto" Target="../media/hdphoto2.wdp"/><Relationship Id="rId10" Type="http://schemas.microsoft.com/office/2007/relationships/hdphoto" Target="../media/hdphoto1.wdp"/><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7.png"/></Relationships>
</file>

<file path=ppt/slides/_rels/slide29.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4.png"/><Relationship Id="rId18" Type="http://schemas.openxmlformats.org/officeDocument/2006/relationships/image" Target="../media/image41.png"/><Relationship Id="rId3" Type="http://schemas.openxmlformats.org/officeDocument/2006/relationships/image" Target="../media/image5.png"/><Relationship Id="rId21" Type="http://schemas.openxmlformats.org/officeDocument/2006/relationships/image" Target="../media/image44.png"/><Relationship Id="rId7" Type="http://schemas.openxmlformats.org/officeDocument/2006/relationships/image" Target="../media/image9.png"/><Relationship Id="rId12" Type="http://schemas.openxmlformats.org/officeDocument/2006/relationships/image" Target="../media/image13.png"/><Relationship Id="rId17" Type="http://schemas.openxmlformats.org/officeDocument/2006/relationships/image" Target="../media/image15.png"/><Relationship Id="rId2" Type="http://schemas.openxmlformats.org/officeDocument/2006/relationships/image" Target="../media/image4.png"/><Relationship Id="rId16" Type="http://schemas.openxmlformats.org/officeDocument/2006/relationships/image" Target="../media/image18.png"/><Relationship Id="rId20" Type="http://schemas.openxmlformats.org/officeDocument/2006/relationships/image" Target="../media/image43.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2.png"/><Relationship Id="rId5" Type="http://schemas.openxmlformats.org/officeDocument/2006/relationships/image" Target="../media/image7.png"/><Relationship Id="rId15" Type="http://schemas.microsoft.com/office/2007/relationships/hdphoto" Target="../media/hdphoto2.wdp"/><Relationship Id="rId10" Type="http://schemas.microsoft.com/office/2007/relationships/hdphoto" Target="../media/hdphoto1.wdp"/><Relationship Id="rId19" Type="http://schemas.openxmlformats.org/officeDocument/2006/relationships/image" Target="../media/image42.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7.png"/><Relationship Id="rId22" Type="http://schemas.openxmlformats.org/officeDocument/2006/relationships/image" Target="../media/image45.png"/></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4.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3.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2.png"/><Relationship Id="rId5" Type="http://schemas.openxmlformats.org/officeDocument/2006/relationships/image" Target="../media/image7.png"/><Relationship Id="rId15" Type="http://schemas.openxmlformats.org/officeDocument/2006/relationships/image" Target="../media/image15.png"/><Relationship Id="rId10" Type="http://schemas.microsoft.com/office/2007/relationships/hdphoto" Target="../media/hdphoto1.wdp"/><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6.png"/></Relationships>
</file>

<file path=ppt/slides/_rels/slide30.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4.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3.png"/><Relationship Id="rId17" Type="http://schemas.openxmlformats.org/officeDocument/2006/relationships/image" Target="../media/image15.png"/><Relationship Id="rId2" Type="http://schemas.openxmlformats.org/officeDocument/2006/relationships/image" Target="../media/image4.png"/><Relationship Id="rId16"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2.png"/><Relationship Id="rId5" Type="http://schemas.openxmlformats.org/officeDocument/2006/relationships/image" Target="../media/image7.png"/><Relationship Id="rId15" Type="http://schemas.microsoft.com/office/2007/relationships/hdphoto" Target="../media/hdphoto2.wdp"/><Relationship Id="rId10" Type="http://schemas.microsoft.com/office/2007/relationships/hdphoto" Target="../media/hdphoto1.wdp"/><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7.png"/></Relationships>
</file>

<file path=ppt/slides/_rels/slide31.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4.png"/><Relationship Id="rId18" Type="http://schemas.openxmlformats.org/officeDocument/2006/relationships/image" Target="../media/image46.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3.png"/><Relationship Id="rId17" Type="http://schemas.openxmlformats.org/officeDocument/2006/relationships/image" Target="../media/image15.png"/><Relationship Id="rId2" Type="http://schemas.openxmlformats.org/officeDocument/2006/relationships/image" Target="../media/image4.png"/><Relationship Id="rId16"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2.png"/><Relationship Id="rId5" Type="http://schemas.openxmlformats.org/officeDocument/2006/relationships/image" Target="../media/image7.png"/><Relationship Id="rId15" Type="http://schemas.microsoft.com/office/2007/relationships/hdphoto" Target="../media/hdphoto2.wdp"/><Relationship Id="rId10" Type="http://schemas.microsoft.com/office/2007/relationships/hdphoto" Target="../media/hdphoto1.wdp"/><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7.png"/></Relationships>
</file>

<file path=ppt/slides/_rels/slide32.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4.png"/><Relationship Id="rId18" Type="http://schemas.openxmlformats.org/officeDocument/2006/relationships/image" Target="../media/image47.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3.png"/><Relationship Id="rId17" Type="http://schemas.openxmlformats.org/officeDocument/2006/relationships/image" Target="../media/image15.png"/><Relationship Id="rId2" Type="http://schemas.openxmlformats.org/officeDocument/2006/relationships/image" Target="../media/image4.png"/><Relationship Id="rId16"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2.png"/><Relationship Id="rId5" Type="http://schemas.openxmlformats.org/officeDocument/2006/relationships/image" Target="../media/image7.png"/><Relationship Id="rId15" Type="http://schemas.microsoft.com/office/2007/relationships/hdphoto" Target="../media/hdphoto2.wdp"/><Relationship Id="rId10" Type="http://schemas.microsoft.com/office/2007/relationships/hdphoto" Target="../media/hdphoto1.wdp"/><Relationship Id="rId19" Type="http://schemas.openxmlformats.org/officeDocument/2006/relationships/image" Target="../media/image48.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7.png"/></Relationships>
</file>

<file path=ppt/slides/_rels/slide33.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4.png"/><Relationship Id="rId18" Type="http://schemas.openxmlformats.org/officeDocument/2006/relationships/image" Target="../media/image41.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3.png"/><Relationship Id="rId17" Type="http://schemas.openxmlformats.org/officeDocument/2006/relationships/image" Target="../media/image15.png"/><Relationship Id="rId2" Type="http://schemas.openxmlformats.org/officeDocument/2006/relationships/image" Target="../media/image4.png"/><Relationship Id="rId16" Type="http://schemas.openxmlformats.org/officeDocument/2006/relationships/image" Target="../media/image18.png"/><Relationship Id="rId20" Type="http://schemas.openxmlformats.org/officeDocument/2006/relationships/image" Target="../media/image47.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2.png"/><Relationship Id="rId5" Type="http://schemas.openxmlformats.org/officeDocument/2006/relationships/image" Target="../media/image7.png"/><Relationship Id="rId15" Type="http://schemas.microsoft.com/office/2007/relationships/hdphoto" Target="../media/hdphoto2.wdp"/><Relationship Id="rId10" Type="http://schemas.microsoft.com/office/2007/relationships/hdphoto" Target="../media/hdphoto1.wdp"/><Relationship Id="rId19" Type="http://schemas.openxmlformats.org/officeDocument/2006/relationships/image" Target="../media/image42.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4.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3.png"/><Relationship Id="rId17" Type="http://schemas.openxmlformats.org/officeDocument/2006/relationships/image" Target="../media/image15.png"/><Relationship Id="rId2" Type="http://schemas.openxmlformats.org/officeDocument/2006/relationships/image" Target="../media/image4.png"/><Relationship Id="rId16"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2.png"/><Relationship Id="rId5" Type="http://schemas.openxmlformats.org/officeDocument/2006/relationships/image" Target="../media/image7.png"/><Relationship Id="rId15" Type="http://schemas.microsoft.com/office/2007/relationships/hdphoto" Target="../media/hdphoto2.wdp"/><Relationship Id="rId10" Type="http://schemas.microsoft.com/office/2007/relationships/hdphoto" Target="../media/hdphoto1.wdp"/><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7.png"/></Relationships>
</file>

<file path=ppt/slides/_rels/slide36.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4.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3.png"/><Relationship Id="rId17" Type="http://schemas.openxmlformats.org/officeDocument/2006/relationships/image" Target="../media/image15.png"/><Relationship Id="rId2" Type="http://schemas.openxmlformats.org/officeDocument/2006/relationships/image" Target="../media/image4.png"/><Relationship Id="rId16"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2.png"/><Relationship Id="rId5" Type="http://schemas.openxmlformats.org/officeDocument/2006/relationships/image" Target="../media/image7.png"/><Relationship Id="rId15" Type="http://schemas.microsoft.com/office/2007/relationships/hdphoto" Target="../media/hdphoto2.wdp"/><Relationship Id="rId10" Type="http://schemas.microsoft.com/office/2007/relationships/hdphoto" Target="../media/hdphoto1.wdp"/><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7.png"/></Relationships>
</file>

<file path=ppt/slides/_rels/slide37.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4.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3.png"/><Relationship Id="rId17" Type="http://schemas.openxmlformats.org/officeDocument/2006/relationships/image" Target="../media/image15.png"/><Relationship Id="rId2" Type="http://schemas.openxmlformats.org/officeDocument/2006/relationships/image" Target="../media/image4.png"/><Relationship Id="rId16"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2.png"/><Relationship Id="rId5" Type="http://schemas.openxmlformats.org/officeDocument/2006/relationships/image" Target="../media/image7.png"/><Relationship Id="rId15" Type="http://schemas.microsoft.com/office/2007/relationships/hdphoto" Target="../media/hdphoto2.wdp"/><Relationship Id="rId10" Type="http://schemas.microsoft.com/office/2007/relationships/hdphoto" Target="../media/hdphoto1.wdp"/><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7.png"/></Relationships>
</file>

<file path=ppt/slides/_rels/slide38.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4.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3.png"/><Relationship Id="rId17" Type="http://schemas.openxmlformats.org/officeDocument/2006/relationships/image" Target="../media/image15.png"/><Relationship Id="rId2" Type="http://schemas.openxmlformats.org/officeDocument/2006/relationships/image" Target="../media/image4.png"/><Relationship Id="rId16"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2.png"/><Relationship Id="rId5" Type="http://schemas.openxmlformats.org/officeDocument/2006/relationships/image" Target="../media/image7.png"/><Relationship Id="rId15" Type="http://schemas.microsoft.com/office/2007/relationships/hdphoto" Target="../media/hdphoto2.wdp"/><Relationship Id="rId10" Type="http://schemas.microsoft.com/office/2007/relationships/hdphoto" Target="../media/hdphoto1.wdp"/><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7.png"/></Relationships>
</file>

<file path=ppt/slides/_rels/slide39.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4.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3.png"/><Relationship Id="rId17" Type="http://schemas.openxmlformats.org/officeDocument/2006/relationships/image" Target="../media/image15.png"/><Relationship Id="rId2" Type="http://schemas.openxmlformats.org/officeDocument/2006/relationships/image" Target="../media/image4.png"/><Relationship Id="rId16"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2.png"/><Relationship Id="rId5" Type="http://schemas.openxmlformats.org/officeDocument/2006/relationships/image" Target="../media/image7.png"/><Relationship Id="rId15" Type="http://schemas.microsoft.com/office/2007/relationships/hdphoto" Target="../media/hdphoto2.wdp"/><Relationship Id="rId10" Type="http://schemas.microsoft.com/office/2007/relationships/hdphoto" Target="../media/hdphoto1.wdp"/><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7.png"/></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4.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3.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2.png"/><Relationship Id="rId5" Type="http://schemas.openxmlformats.org/officeDocument/2006/relationships/image" Target="../media/image7.png"/><Relationship Id="rId15" Type="http://schemas.openxmlformats.org/officeDocument/2006/relationships/image" Target="../media/image16.png"/><Relationship Id="rId10" Type="http://schemas.microsoft.com/office/2007/relationships/hdphoto" Target="../media/hdphoto1.wdp"/><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5.png"/></Relationships>
</file>

<file path=ppt/slides/_rels/slide40.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4.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3.png"/><Relationship Id="rId17" Type="http://schemas.openxmlformats.org/officeDocument/2006/relationships/image" Target="../media/image15.png"/><Relationship Id="rId2" Type="http://schemas.openxmlformats.org/officeDocument/2006/relationships/image" Target="../media/image4.png"/><Relationship Id="rId16"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2.png"/><Relationship Id="rId5" Type="http://schemas.openxmlformats.org/officeDocument/2006/relationships/image" Target="../media/image7.png"/><Relationship Id="rId15" Type="http://schemas.microsoft.com/office/2007/relationships/hdphoto" Target="../media/hdphoto2.wdp"/><Relationship Id="rId10" Type="http://schemas.microsoft.com/office/2007/relationships/hdphoto" Target="../media/hdphoto1.wdp"/><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7.png"/></Relationships>
</file>

<file path=ppt/slides/_rels/slide41.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4.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3.png"/><Relationship Id="rId17" Type="http://schemas.openxmlformats.org/officeDocument/2006/relationships/image" Target="../media/image15.png"/><Relationship Id="rId2" Type="http://schemas.openxmlformats.org/officeDocument/2006/relationships/image" Target="../media/image4.png"/><Relationship Id="rId16"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2.png"/><Relationship Id="rId5" Type="http://schemas.openxmlformats.org/officeDocument/2006/relationships/image" Target="../media/image7.png"/><Relationship Id="rId15" Type="http://schemas.microsoft.com/office/2007/relationships/hdphoto" Target="../media/hdphoto2.wdp"/><Relationship Id="rId10" Type="http://schemas.microsoft.com/office/2007/relationships/hdphoto" Target="../media/hdphoto1.wdp"/><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7.png"/></Relationships>
</file>

<file path=ppt/slides/_rels/slide42.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4.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3.png"/><Relationship Id="rId17" Type="http://schemas.openxmlformats.org/officeDocument/2006/relationships/image" Target="../media/image15.png"/><Relationship Id="rId2" Type="http://schemas.openxmlformats.org/officeDocument/2006/relationships/image" Target="../media/image4.png"/><Relationship Id="rId16"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2.png"/><Relationship Id="rId5" Type="http://schemas.openxmlformats.org/officeDocument/2006/relationships/image" Target="../media/image7.png"/><Relationship Id="rId15" Type="http://schemas.microsoft.com/office/2007/relationships/hdphoto" Target="../media/hdphoto2.wdp"/><Relationship Id="rId10" Type="http://schemas.microsoft.com/office/2007/relationships/hdphoto" Target="../media/hdphoto1.wdp"/><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7.png"/></Relationships>
</file>

<file path=ppt/slides/_rels/slide43.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4.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3.png"/><Relationship Id="rId17" Type="http://schemas.openxmlformats.org/officeDocument/2006/relationships/image" Target="../media/image15.png"/><Relationship Id="rId2" Type="http://schemas.openxmlformats.org/officeDocument/2006/relationships/image" Target="../media/image4.png"/><Relationship Id="rId16"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2.png"/><Relationship Id="rId5" Type="http://schemas.openxmlformats.org/officeDocument/2006/relationships/image" Target="../media/image7.png"/><Relationship Id="rId15" Type="http://schemas.microsoft.com/office/2007/relationships/hdphoto" Target="../media/hdphoto2.wdp"/><Relationship Id="rId10" Type="http://schemas.microsoft.com/office/2007/relationships/hdphoto" Target="../media/hdphoto1.wdp"/><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7.png"/></Relationships>
</file>

<file path=ppt/slides/_rels/slide44.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4.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3.png"/><Relationship Id="rId17" Type="http://schemas.openxmlformats.org/officeDocument/2006/relationships/image" Target="../media/image15.png"/><Relationship Id="rId2" Type="http://schemas.openxmlformats.org/officeDocument/2006/relationships/image" Target="../media/image4.png"/><Relationship Id="rId16"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2.png"/><Relationship Id="rId5" Type="http://schemas.openxmlformats.org/officeDocument/2006/relationships/image" Target="../media/image7.png"/><Relationship Id="rId15" Type="http://schemas.microsoft.com/office/2007/relationships/hdphoto" Target="../media/hdphoto2.wdp"/><Relationship Id="rId10" Type="http://schemas.microsoft.com/office/2007/relationships/hdphoto" Target="../media/hdphoto1.wdp"/><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7.png"/></Relationships>
</file>

<file path=ppt/slides/_rels/slide45.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4.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3.png"/><Relationship Id="rId17" Type="http://schemas.openxmlformats.org/officeDocument/2006/relationships/image" Target="../media/image15.png"/><Relationship Id="rId2" Type="http://schemas.openxmlformats.org/officeDocument/2006/relationships/image" Target="../media/image4.png"/><Relationship Id="rId16"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2.png"/><Relationship Id="rId5" Type="http://schemas.openxmlformats.org/officeDocument/2006/relationships/image" Target="../media/image7.png"/><Relationship Id="rId15" Type="http://schemas.microsoft.com/office/2007/relationships/hdphoto" Target="../media/hdphoto2.wdp"/><Relationship Id="rId10" Type="http://schemas.microsoft.com/office/2007/relationships/hdphoto" Target="../media/hdphoto1.wdp"/><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7.png"/></Relationships>
</file>

<file path=ppt/slides/_rels/slide46.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4.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3.png"/><Relationship Id="rId17" Type="http://schemas.openxmlformats.org/officeDocument/2006/relationships/image" Target="../media/image15.png"/><Relationship Id="rId2" Type="http://schemas.openxmlformats.org/officeDocument/2006/relationships/image" Target="../media/image4.png"/><Relationship Id="rId16"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2.png"/><Relationship Id="rId5" Type="http://schemas.openxmlformats.org/officeDocument/2006/relationships/image" Target="../media/image7.png"/><Relationship Id="rId15" Type="http://schemas.microsoft.com/office/2007/relationships/hdphoto" Target="../media/hdphoto2.wdp"/><Relationship Id="rId10" Type="http://schemas.microsoft.com/office/2007/relationships/hdphoto" Target="../media/hdphoto1.wdp"/><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7.png"/></Relationships>
</file>

<file path=ppt/slides/_rels/slide47.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4.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3.png"/><Relationship Id="rId17" Type="http://schemas.openxmlformats.org/officeDocument/2006/relationships/image" Target="../media/image15.png"/><Relationship Id="rId2" Type="http://schemas.openxmlformats.org/officeDocument/2006/relationships/image" Target="../media/image4.png"/><Relationship Id="rId16"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2.png"/><Relationship Id="rId5" Type="http://schemas.openxmlformats.org/officeDocument/2006/relationships/image" Target="../media/image7.png"/><Relationship Id="rId15" Type="http://schemas.microsoft.com/office/2007/relationships/hdphoto" Target="../media/hdphoto2.wdp"/><Relationship Id="rId10" Type="http://schemas.microsoft.com/office/2007/relationships/hdphoto" Target="../media/hdphoto1.wdp"/><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7.png"/></Relationships>
</file>

<file path=ppt/slides/_rels/slide48.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4.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3.png"/><Relationship Id="rId17" Type="http://schemas.openxmlformats.org/officeDocument/2006/relationships/image" Target="../media/image15.png"/><Relationship Id="rId2" Type="http://schemas.openxmlformats.org/officeDocument/2006/relationships/image" Target="../media/image4.png"/><Relationship Id="rId16"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2.png"/><Relationship Id="rId5" Type="http://schemas.openxmlformats.org/officeDocument/2006/relationships/image" Target="../media/image7.png"/><Relationship Id="rId15" Type="http://schemas.microsoft.com/office/2007/relationships/hdphoto" Target="../media/hdphoto2.wdp"/><Relationship Id="rId10" Type="http://schemas.microsoft.com/office/2007/relationships/hdphoto" Target="../media/hdphoto1.wdp"/><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7.png"/></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4.png"/><Relationship Id="rId18"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3.png"/><Relationship Id="rId17" Type="http://schemas.openxmlformats.org/officeDocument/2006/relationships/image" Target="../media/image16.png"/><Relationship Id="rId2" Type="http://schemas.openxmlformats.org/officeDocument/2006/relationships/image" Target="../media/image4.png"/><Relationship Id="rId16"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2.png"/><Relationship Id="rId5" Type="http://schemas.openxmlformats.org/officeDocument/2006/relationships/image" Target="../media/image7.png"/><Relationship Id="rId15" Type="http://schemas.microsoft.com/office/2007/relationships/hdphoto" Target="../media/hdphoto2.wdp"/><Relationship Id="rId10" Type="http://schemas.microsoft.com/office/2007/relationships/hdphoto" Target="../media/hdphoto1.wdp"/><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7.png"/></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4.png"/><Relationship Id="rId18"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3.png"/><Relationship Id="rId17" Type="http://schemas.openxmlformats.org/officeDocument/2006/relationships/image" Target="../media/image16.png"/><Relationship Id="rId2" Type="http://schemas.openxmlformats.org/officeDocument/2006/relationships/image" Target="../media/image4.png"/><Relationship Id="rId16"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2.png"/><Relationship Id="rId5" Type="http://schemas.openxmlformats.org/officeDocument/2006/relationships/image" Target="../media/image7.png"/><Relationship Id="rId15" Type="http://schemas.microsoft.com/office/2007/relationships/hdphoto" Target="../media/hdphoto2.wdp"/><Relationship Id="rId10" Type="http://schemas.microsoft.com/office/2007/relationships/hdphoto" Target="../media/hdphoto1.wdp"/><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7.png"/></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4.png"/><Relationship Id="rId18"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3.png"/><Relationship Id="rId17" Type="http://schemas.openxmlformats.org/officeDocument/2006/relationships/image" Target="../media/image16.png"/><Relationship Id="rId2" Type="http://schemas.openxmlformats.org/officeDocument/2006/relationships/image" Target="../media/image4.png"/><Relationship Id="rId16"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2.png"/><Relationship Id="rId5" Type="http://schemas.openxmlformats.org/officeDocument/2006/relationships/image" Target="../media/image7.png"/><Relationship Id="rId15" Type="http://schemas.microsoft.com/office/2007/relationships/hdphoto" Target="../media/hdphoto2.wdp"/><Relationship Id="rId10" Type="http://schemas.microsoft.com/office/2007/relationships/hdphoto" Target="../media/hdphoto1.wdp"/><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7.png"/></Relationships>
</file>

<file path=ppt/slides/_rels/slide8.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4.png"/><Relationship Id="rId18" Type="http://schemas.openxmlformats.org/officeDocument/2006/relationships/image" Target="../media/image20.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3.png"/><Relationship Id="rId17" Type="http://schemas.openxmlformats.org/officeDocument/2006/relationships/image" Target="../media/image19.jpeg"/><Relationship Id="rId2" Type="http://schemas.openxmlformats.org/officeDocument/2006/relationships/image" Target="../media/image4.png"/><Relationship Id="rId16"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2.png"/><Relationship Id="rId5" Type="http://schemas.openxmlformats.org/officeDocument/2006/relationships/image" Target="../media/image7.png"/><Relationship Id="rId15" Type="http://schemas.microsoft.com/office/2007/relationships/hdphoto" Target="../media/hdphoto2.wdp"/><Relationship Id="rId10" Type="http://schemas.microsoft.com/office/2007/relationships/hdphoto" Target="../media/hdphoto1.wdp"/><Relationship Id="rId19" Type="http://schemas.openxmlformats.org/officeDocument/2006/relationships/image" Target="../media/image15.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7.png"/></Relationships>
</file>

<file path=ppt/slides/_rels/slide9.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4.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3.png"/><Relationship Id="rId17" Type="http://schemas.openxmlformats.org/officeDocument/2006/relationships/image" Target="../media/image15.png"/><Relationship Id="rId2" Type="http://schemas.openxmlformats.org/officeDocument/2006/relationships/image" Target="../media/image4.png"/><Relationship Id="rId16"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2.png"/><Relationship Id="rId5" Type="http://schemas.openxmlformats.org/officeDocument/2006/relationships/image" Target="../media/image7.png"/><Relationship Id="rId15" Type="http://schemas.microsoft.com/office/2007/relationships/hdphoto" Target="../media/hdphoto2.wdp"/><Relationship Id="rId10" Type="http://schemas.microsoft.com/office/2007/relationships/hdphoto" Target="../media/hdphoto1.wdp"/><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Rectangle 61"/>
          <p:cNvSpPr/>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 name="Rectangle 2"/>
          <p:cNvSpPr/>
          <p:nvPr/>
        </p:nvSpPr>
        <p:spPr>
          <a:xfrm>
            <a:off x="185940" y="154407"/>
            <a:ext cx="11836042" cy="65124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sp>
        <p:nvSpPr>
          <p:cNvPr id="52" name="Rectangle 51"/>
          <p:cNvSpPr/>
          <p:nvPr/>
        </p:nvSpPr>
        <p:spPr>
          <a:xfrm>
            <a:off x="2266988" y="154407"/>
            <a:ext cx="7757432" cy="20684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sp>
        <p:nvSpPr>
          <p:cNvPr id="46" name="Rectangle 45"/>
          <p:cNvSpPr/>
          <p:nvPr/>
        </p:nvSpPr>
        <p:spPr>
          <a:xfrm>
            <a:off x="185940" y="2289543"/>
            <a:ext cx="2081048" cy="4375515"/>
          </a:xfrm>
          <a:prstGeom prst="rect">
            <a:avLst/>
          </a:prstGeom>
          <a:solidFill>
            <a:srgbClr val="56AD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pic>
        <p:nvPicPr>
          <p:cNvPr id="19" name="Picture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1617" y="1769514"/>
            <a:ext cx="400674" cy="400674"/>
          </a:xfrm>
          <a:prstGeom prst="rect">
            <a:avLst/>
          </a:prstGeom>
        </p:spPr>
      </p:pic>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9785" y="1769514"/>
            <a:ext cx="400674" cy="400674"/>
          </a:xfrm>
          <a:prstGeom prst="rect">
            <a:avLst/>
          </a:prstGeom>
        </p:spPr>
      </p:pic>
      <p:pic>
        <p:nvPicPr>
          <p:cNvPr id="21" name="Picture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75281" y="1769514"/>
            <a:ext cx="400674" cy="400674"/>
          </a:xfrm>
          <a:prstGeom prst="rect">
            <a:avLst/>
          </a:prstGeom>
        </p:spPr>
      </p:pic>
      <p:pic>
        <p:nvPicPr>
          <p:cNvPr id="23" name="Picture 2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93449" y="1769513"/>
            <a:ext cx="400674" cy="400674"/>
          </a:xfrm>
          <a:prstGeom prst="rect">
            <a:avLst/>
          </a:prstGeom>
        </p:spPr>
      </p:pic>
      <p:pic>
        <p:nvPicPr>
          <p:cNvPr id="74" name="Picture 7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5959" y="6191056"/>
            <a:ext cx="354173" cy="346794"/>
          </a:xfrm>
          <a:prstGeom prst="rect">
            <a:avLst/>
          </a:prstGeom>
        </p:spPr>
      </p:pic>
      <p:pic>
        <p:nvPicPr>
          <p:cNvPr id="75" name="Picture 7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19025" y="6191056"/>
            <a:ext cx="354173" cy="346794"/>
          </a:xfrm>
          <a:prstGeom prst="rect">
            <a:avLst/>
          </a:prstGeom>
        </p:spPr>
      </p:pic>
      <p:pic>
        <p:nvPicPr>
          <p:cNvPr id="76" name="Picture 7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52893" y="6191056"/>
            <a:ext cx="354173" cy="332037"/>
          </a:xfrm>
          <a:prstGeom prst="rect">
            <a:avLst/>
          </a:prstGeom>
        </p:spPr>
      </p:pic>
      <p:sp>
        <p:nvSpPr>
          <p:cNvPr id="83" name="Rectangle 82"/>
          <p:cNvSpPr/>
          <p:nvPr/>
        </p:nvSpPr>
        <p:spPr>
          <a:xfrm>
            <a:off x="9965423" y="2163814"/>
            <a:ext cx="2056451" cy="45036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sp>
        <p:nvSpPr>
          <p:cNvPr id="89" name="Rectangle 88"/>
          <p:cNvSpPr/>
          <p:nvPr/>
        </p:nvSpPr>
        <p:spPr>
          <a:xfrm>
            <a:off x="2305567" y="2289543"/>
            <a:ext cx="1230858" cy="408589"/>
          </a:xfrm>
          <a:prstGeom prst="rect">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VERIFICATION</a:t>
            </a:r>
          </a:p>
        </p:txBody>
      </p:sp>
      <p:sp>
        <p:nvSpPr>
          <p:cNvPr id="90" name="Rectangle 89"/>
          <p:cNvSpPr/>
          <p:nvPr/>
        </p:nvSpPr>
        <p:spPr>
          <a:xfrm>
            <a:off x="3579785" y="2289543"/>
            <a:ext cx="1240491" cy="414550"/>
          </a:xfrm>
          <a:prstGeom prst="rect">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defTabSz="586130"/>
            <a:r>
              <a:rPr lang="en-US" sz="800" b="1" dirty="0" smtClean="0">
                <a:solidFill>
                  <a:prstClr val="white"/>
                </a:solidFill>
                <a:latin typeface="Arial" panose="020B0604020202020204" pitchFamily="34" charset="0"/>
                <a:cs typeface="Arial" panose="020B0604020202020204" pitchFamily="34" charset="0"/>
              </a:rPr>
              <a:t>INTERACTION HISTORY</a:t>
            </a:r>
            <a:endParaRPr lang="en-US" sz="800" b="1" dirty="0">
              <a:solidFill>
                <a:prstClr val="white"/>
              </a:solidFill>
              <a:latin typeface="Arial" panose="020B0604020202020204" pitchFamily="34" charset="0"/>
              <a:cs typeface="Arial" panose="020B0604020202020204" pitchFamily="34" charset="0"/>
            </a:endParaRPr>
          </a:p>
        </p:txBody>
      </p:sp>
      <p:sp>
        <p:nvSpPr>
          <p:cNvPr id="91" name="Rectangle 90"/>
          <p:cNvSpPr/>
          <p:nvPr/>
        </p:nvSpPr>
        <p:spPr>
          <a:xfrm>
            <a:off x="4863636" y="2289543"/>
            <a:ext cx="1240491" cy="414550"/>
          </a:xfrm>
          <a:prstGeom prst="rect">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defTabSz="586130"/>
            <a:r>
              <a:rPr lang="en-US" sz="800" b="1" dirty="0" smtClean="0">
                <a:solidFill>
                  <a:prstClr val="white"/>
                </a:solidFill>
                <a:latin typeface="Arial" panose="020B0604020202020204" pitchFamily="34" charset="0"/>
                <a:cs typeface="Arial" panose="020B0604020202020204" pitchFamily="34" charset="0"/>
              </a:rPr>
              <a:t>CDR</a:t>
            </a:r>
            <a:endParaRPr lang="en-US" sz="800" b="1" dirty="0">
              <a:solidFill>
                <a:prstClr val="white"/>
              </a:solidFill>
              <a:latin typeface="Arial" panose="020B0604020202020204" pitchFamily="34" charset="0"/>
              <a:cs typeface="Arial" panose="020B0604020202020204" pitchFamily="34" charset="0"/>
            </a:endParaRPr>
          </a:p>
        </p:txBody>
      </p:sp>
      <p:sp>
        <p:nvSpPr>
          <p:cNvPr id="92" name="Rectangle 91"/>
          <p:cNvSpPr/>
          <p:nvPr/>
        </p:nvSpPr>
        <p:spPr>
          <a:xfrm>
            <a:off x="6147487" y="2289543"/>
            <a:ext cx="1240491" cy="414550"/>
          </a:xfrm>
          <a:prstGeom prst="rect">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defTabSz="586130"/>
            <a:r>
              <a:rPr lang="en-US" sz="800" b="1" dirty="0" smtClean="0">
                <a:solidFill>
                  <a:prstClr val="white"/>
                </a:solidFill>
                <a:latin typeface="Arial" panose="020B0604020202020204" pitchFamily="34" charset="0"/>
                <a:cs typeface="Arial" panose="020B0604020202020204" pitchFamily="34" charset="0"/>
              </a:rPr>
              <a:t>BILLING INFO</a:t>
            </a:r>
            <a:endParaRPr lang="en-US" sz="800" b="1" dirty="0">
              <a:solidFill>
                <a:prstClr val="white"/>
              </a:solidFill>
              <a:latin typeface="Arial" panose="020B0604020202020204" pitchFamily="34" charset="0"/>
              <a:cs typeface="Arial" panose="020B0604020202020204" pitchFamily="34" charset="0"/>
            </a:endParaRPr>
          </a:p>
        </p:txBody>
      </p:sp>
      <p:sp>
        <p:nvSpPr>
          <p:cNvPr id="93" name="Rectangle 92"/>
          <p:cNvSpPr/>
          <p:nvPr/>
        </p:nvSpPr>
        <p:spPr>
          <a:xfrm>
            <a:off x="7431338" y="2289543"/>
            <a:ext cx="1250576" cy="414550"/>
          </a:xfrm>
          <a:prstGeom prst="rect">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defTabSz="586130"/>
            <a:r>
              <a:rPr lang="en-US" sz="800" b="1" dirty="0" smtClean="0">
                <a:solidFill>
                  <a:prstClr val="white"/>
                </a:solidFill>
                <a:latin typeface="Arial" panose="020B0604020202020204" pitchFamily="34" charset="0"/>
                <a:cs typeface="Arial" panose="020B0604020202020204" pitchFamily="34" charset="0"/>
              </a:rPr>
              <a:t>PAYMENT INFO</a:t>
            </a:r>
            <a:endParaRPr lang="en-US" sz="800" b="1" dirty="0">
              <a:solidFill>
                <a:prstClr val="white"/>
              </a:solidFill>
              <a:latin typeface="Arial" panose="020B0604020202020204" pitchFamily="34" charset="0"/>
              <a:cs typeface="Arial" panose="020B0604020202020204" pitchFamily="34" charset="0"/>
            </a:endParaRPr>
          </a:p>
        </p:txBody>
      </p:sp>
      <p:pic>
        <p:nvPicPr>
          <p:cNvPr id="98" name="Picture 97"/>
          <p:cNvPicPr>
            <a:picLocks noChangeAspect="1"/>
          </p:cNvPicPr>
          <p:nvPr/>
        </p:nvPicPr>
        <p:blipFill>
          <a:blip r:embed="rId9">
            <a:extLst>
              <a:ext uri="{BEBA8EAE-BF5A-486C-A8C5-ECC9F3942E4B}">
                <a14:imgProps xmlns:a14="http://schemas.microsoft.com/office/drawing/2010/main">
                  <a14:imgLayer r:embed="rId10">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1852091" y="6194581"/>
            <a:ext cx="331349" cy="331349"/>
          </a:xfrm>
          <a:prstGeom prst="rect">
            <a:avLst/>
          </a:prstGeom>
        </p:spPr>
      </p:pic>
      <p:sp>
        <p:nvSpPr>
          <p:cNvPr id="109" name="Rectangle 108"/>
          <p:cNvSpPr/>
          <p:nvPr/>
        </p:nvSpPr>
        <p:spPr>
          <a:xfrm>
            <a:off x="10023912" y="2286478"/>
            <a:ext cx="1963490" cy="4251372"/>
          </a:xfrm>
          <a:prstGeom prst="rect">
            <a:avLst/>
          </a:prstGeom>
          <a:solidFill>
            <a:srgbClr val="56AD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1000" b="1" dirty="0">
              <a:solidFill>
                <a:prstClr val="white"/>
              </a:solidFill>
              <a:latin typeface="Arial" panose="020B0604020202020204" pitchFamily="34" charset="0"/>
              <a:cs typeface="Arial" panose="020B0604020202020204" pitchFamily="34" charset="0"/>
            </a:endParaRPr>
          </a:p>
        </p:txBody>
      </p:sp>
      <p:sp>
        <p:nvSpPr>
          <p:cNvPr id="94" name="Rectangle 93"/>
          <p:cNvSpPr/>
          <p:nvPr/>
        </p:nvSpPr>
        <p:spPr>
          <a:xfrm>
            <a:off x="2304058" y="2698132"/>
            <a:ext cx="7656345" cy="3044318"/>
          </a:xfrm>
          <a:prstGeom prst="rect">
            <a:avLst/>
          </a:prstGeom>
          <a:solidFill>
            <a:schemeClr val="bg1"/>
          </a:solidFill>
          <a:ln>
            <a:solidFill>
              <a:srgbClr val="56ADD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grpSp>
        <p:nvGrpSpPr>
          <p:cNvPr id="4" name="Group 3"/>
          <p:cNvGrpSpPr/>
          <p:nvPr/>
        </p:nvGrpSpPr>
        <p:grpSpPr>
          <a:xfrm>
            <a:off x="257774" y="2377291"/>
            <a:ext cx="1926025" cy="239055"/>
            <a:chOff x="257774" y="1966455"/>
            <a:chExt cx="1926025" cy="239055"/>
          </a:xfrm>
        </p:grpSpPr>
        <p:sp>
          <p:nvSpPr>
            <p:cNvPr id="50" name="Rounded Rectangle 49"/>
            <p:cNvSpPr/>
            <p:nvPr/>
          </p:nvSpPr>
          <p:spPr>
            <a:xfrm>
              <a:off x="257774" y="1968246"/>
              <a:ext cx="1824102" cy="23726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pic>
          <p:nvPicPr>
            <p:cNvPr id="28" name="Picture 27"/>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981315" y="1966455"/>
              <a:ext cx="202484" cy="237055"/>
            </a:xfrm>
            <a:prstGeom prst="rect">
              <a:avLst/>
            </a:prstGeom>
          </p:spPr>
        </p:pic>
        <p:sp>
          <p:nvSpPr>
            <p:cNvPr id="51" name="TextBox 50"/>
            <p:cNvSpPr txBox="1"/>
            <p:nvPr/>
          </p:nvSpPr>
          <p:spPr>
            <a:xfrm>
              <a:off x="320836" y="1968921"/>
              <a:ext cx="184731" cy="230832"/>
            </a:xfrm>
            <a:prstGeom prst="rect">
              <a:avLst/>
            </a:prstGeom>
            <a:noFill/>
          </p:spPr>
          <p:txBody>
            <a:bodyPr wrap="none" rtlCol="0">
              <a:spAutoFit/>
            </a:bodyPr>
            <a:lstStyle/>
            <a:p>
              <a:pPr defTabSz="586130"/>
              <a:endParaRPr lang="en-US" sz="900" dirty="0">
                <a:solidFill>
                  <a:prstClr val="black"/>
                </a:solidFill>
                <a:latin typeface="Arial" panose="020B0604020202020204" pitchFamily="34" charset="0"/>
                <a:cs typeface="Arial" panose="020B0604020202020204" pitchFamily="34" charset="0"/>
              </a:endParaRPr>
            </a:p>
          </p:txBody>
        </p:sp>
      </p:grpSp>
      <p:grpSp>
        <p:nvGrpSpPr>
          <p:cNvPr id="63" name="Group 62"/>
          <p:cNvGrpSpPr/>
          <p:nvPr/>
        </p:nvGrpSpPr>
        <p:grpSpPr>
          <a:xfrm>
            <a:off x="2268495" y="5758937"/>
            <a:ext cx="7691908" cy="906121"/>
            <a:chOff x="2284261" y="5806235"/>
            <a:chExt cx="7691908" cy="906121"/>
          </a:xfrm>
        </p:grpSpPr>
        <p:sp>
          <p:nvSpPr>
            <p:cNvPr id="70" name="Rectangle 69"/>
            <p:cNvSpPr/>
            <p:nvPr/>
          </p:nvSpPr>
          <p:spPr>
            <a:xfrm>
              <a:off x="2284261" y="5806235"/>
              <a:ext cx="7691908" cy="90612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7" name="Rounded Rectangle 76"/>
            <p:cNvSpPr/>
            <p:nvPr/>
          </p:nvSpPr>
          <p:spPr>
            <a:xfrm>
              <a:off x="2417106" y="6197770"/>
              <a:ext cx="7362378" cy="35236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8" name="TextBox 77"/>
            <p:cNvSpPr txBox="1"/>
            <p:nvPr/>
          </p:nvSpPr>
          <p:spPr>
            <a:xfrm>
              <a:off x="2480168" y="6268572"/>
              <a:ext cx="877163" cy="230832"/>
            </a:xfrm>
            <a:prstGeom prst="rect">
              <a:avLst/>
            </a:prstGeom>
            <a:noFill/>
          </p:spPr>
          <p:txBody>
            <a:bodyPr wrap="none" rtlCol="0">
              <a:spAutoFit/>
            </a:bodyPr>
            <a:lstStyle/>
            <a:p>
              <a:r>
                <a:rPr lang="en-US" sz="900" dirty="0">
                  <a:solidFill>
                    <a:prstClr val="black"/>
                  </a:solidFill>
                  <a:latin typeface="Arial" panose="020B0604020202020204" pitchFamily="34" charset="0"/>
                  <a:cs typeface="Arial" panose="020B0604020202020204" pitchFamily="34" charset="0"/>
                </a:rPr>
                <a:t>Call Remarks</a:t>
              </a:r>
            </a:p>
          </p:txBody>
        </p:sp>
        <p:sp>
          <p:nvSpPr>
            <p:cNvPr id="84" name="Rectangle 83"/>
            <p:cNvSpPr/>
            <p:nvPr/>
          </p:nvSpPr>
          <p:spPr>
            <a:xfrm>
              <a:off x="8910989" y="6245977"/>
              <a:ext cx="808601" cy="268750"/>
            </a:xfrm>
            <a:prstGeom prst="rect">
              <a:avLst/>
            </a:prstGeom>
            <a:solidFill>
              <a:srgbClr val="56AD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800" dirty="0" smtClean="0">
                  <a:solidFill>
                    <a:prstClr val="white"/>
                  </a:solidFill>
                  <a:latin typeface="Arial" panose="020B0604020202020204" pitchFamily="34" charset="0"/>
                  <a:cs typeface="Arial" panose="020B0604020202020204" pitchFamily="34" charset="0"/>
                </a:rPr>
                <a:t>SUBMIT</a:t>
              </a:r>
              <a:endParaRPr lang="en-US" sz="800" dirty="0">
                <a:solidFill>
                  <a:prstClr val="white"/>
                </a:solidFill>
                <a:latin typeface="Arial" panose="020B0604020202020204" pitchFamily="34" charset="0"/>
                <a:cs typeface="Arial" panose="020B0604020202020204" pitchFamily="34" charset="0"/>
              </a:endParaRPr>
            </a:p>
          </p:txBody>
        </p:sp>
        <p:sp>
          <p:nvSpPr>
            <p:cNvPr id="85" name="Rounded Rectangle 84"/>
            <p:cNvSpPr/>
            <p:nvPr/>
          </p:nvSpPr>
          <p:spPr>
            <a:xfrm>
              <a:off x="2444560" y="5947598"/>
              <a:ext cx="129642" cy="129642"/>
            </a:xfrm>
            <a:prstGeom prst="round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6" name="TextBox 85"/>
            <p:cNvSpPr txBox="1"/>
            <p:nvPr/>
          </p:nvSpPr>
          <p:spPr>
            <a:xfrm>
              <a:off x="2615925" y="5897864"/>
              <a:ext cx="838691" cy="230832"/>
            </a:xfrm>
            <a:prstGeom prst="rect">
              <a:avLst/>
            </a:prstGeom>
            <a:noFill/>
          </p:spPr>
          <p:txBody>
            <a:bodyPr wrap="none" rtlCol="0">
              <a:spAutoFit/>
            </a:bodyPr>
            <a:lstStyle/>
            <a:p>
              <a:r>
                <a:rPr lang="en-US" sz="900" dirty="0" smtClean="0">
                  <a:solidFill>
                    <a:prstClr val="black"/>
                  </a:solidFill>
                  <a:latin typeface="Arial" panose="020B0604020202020204" pitchFamily="34" charset="0"/>
                  <a:cs typeface="Arial" panose="020B0604020202020204" pitchFamily="34" charset="0"/>
                </a:rPr>
                <a:t>Billing Query</a:t>
              </a:r>
              <a:endParaRPr lang="en-US" sz="900" dirty="0">
                <a:solidFill>
                  <a:prstClr val="black"/>
                </a:solidFill>
                <a:latin typeface="Arial" panose="020B0604020202020204" pitchFamily="34" charset="0"/>
                <a:cs typeface="Arial" panose="020B0604020202020204" pitchFamily="34" charset="0"/>
              </a:endParaRPr>
            </a:p>
          </p:txBody>
        </p:sp>
        <p:sp>
          <p:nvSpPr>
            <p:cNvPr id="87" name="Rounded Rectangle 86"/>
            <p:cNvSpPr/>
            <p:nvPr/>
          </p:nvSpPr>
          <p:spPr>
            <a:xfrm>
              <a:off x="3899406" y="5947598"/>
              <a:ext cx="129642" cy="129642"/>
            </a:xfrm>
            <a:prstGeom prst="round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8" name="TextBox 87"/>
            <p:cNvSpPr txBox="1"/>
            <p:nvPr/>
          </p:nvSpPr>
          <p:spPr>
            <a:xfrm>
              <a:off x="4081480" y="5897864"/>
              <a:ext cx="1152880" cy="230832"/>
            </a:xfrm>
            <a:prstGeom prst="rect">
              <a:avLst/>
            </a:prstGeom>
            <a:noFill/>
          </p:spPr>
          <p:txBody>
            <a:bodyPr wrap="none" rtlCol="0">
              <a:spAutoFit/>
            </a:bodyPr>
            <a:lstStyle/>
            <a:p>
              <a:r>
                <a:rPr lang="en-US" sz="900" dirty="0" smtClean="0">
                  <a:solidFill>
                    <a:prstClr val="black"/>
                  </a:solidFill>
                  <a:latin typeface="Arial" panose="020B0604020202020204" pitchFamily="34" charset="0"/>
                  <a:cs typeface="Arial" panose="020B0604020202020204" pitchFamily="34" charset="0"/>
                </a:rPr>
                <a:t>Change in address</a:t>
              </a:r>
              <a:endParaRPr lang="en-US" sz="900" dirty="0">
                <a:solidFill>
                  <a:prstClr val="black"/>
                </a:solidFill>
                <a:latin typeface="Arial" panose="020B0604020202020204" pitchFamily="34" charset="0"/>
                <a:cs typeface="Arial" panose="020B0604020202020204" pitchFamily="34" charset="0"/>
              </a:endParaRPr>
            </a:p>
          </p:txBody>
        </p:sp>
        <p:sp>
          <p:nvSpPr>
            <p:cNvPr id="95" name="Rounded Rectangle 94"/>
            <p:cNvSpPr/>
            <p:nvPr/>
          </p:nvSpPr>
          <p:spPr>
            <a:xfrm>
              <a:off x="5354252" y="5947598"/>
              <a:ext cx="129642" cy="129642"/>
            </a:xfrm>
            <a:prstGeom prst="round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6" name="TextBox 95"/>
            <p:cNvSpPr txBox="1"/>
            <p:nvPr/>
          </p:nvSpPr>
          <p:spPr>
            <a:xfrm>
              <a:off x="5549967" y="5897864"/>
              <a:ext cx="928459" cy="230832"/>
            </a:xfrm>
            <a:prstGeom prst="rect">
              <a:avLst/>
            </a:prstGeom>
            <a:noFill/>
          </p:spPr>
          <p:txBody>
            <a:bodyPr wrap="none" rtlCol="0">
              <a:spAutoFit/>
            </a:bodyPr>
            <a:lstStyle/>
            <a:p>
              <a:r>
                <a:rPr lang="en-US" sz="900" dirty="0" smtClean="0">
                  <a:solidFill>
                    <a:prstClr val="black"/>
                  </a:solidFill>
                  <a:latin typeface="Arial" panose="020B0604020202020204" pitchFamily="34" charset="0"/>
                  <a:cs typeface="Arial" panose="020B0604020202020204" pitchFamily="34" charset="0"/>
                </a:rPr>
                <a:t>Product Query</a:t>
              </a:r>
              <a:endParaRPr lang="en-US" sz="900" dirty="0">
                <a:solidFill>
                  <a:prstClr val="black"/>
                </a:solidFill>
                <a:latin typeface="Arial" panose="020B0604020202020204" pitchFamily="34" charset="0"/>
                <a:cs typeface="Arial" panose="020B0604020202020204" pitchFamily="34" charset="0"/>
              </a:endParaRPr>
            </a:p>
          </p:txBody>
        </p:sp>
        <p:sp>
          <p:nvSpPr>
            <p:cNvPr id="97" name="Rounded Rectangle 96"/>
            <p:cNvSpPr/>
            <p:nvPr/>
          </p:nvSpPr>
          <p:spPr>
            <a:xfrm>
              <a:off x="6809098" y="5947598"/>
              <a:ext cx="129642" cy="129642"/>
            </a:xfrm>
            <a:prstGeom prst="round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0" name="TextBox 109"/>
            <p:cNvSpPr txBox="1"/>
            <p:nvPr/>
          </p:nvSpPr>
          <p:spPr>
            <a:xfrm>
              <a:off x="7043456" y="5897864"/>
              <a:ext cx="947695" cy="230832"/>
            </a:xfrm>
            <a:prstGeom prst="rect">
              <a:avLst/>
            </a:prstGeom>
            <a:noFill/>
          </p:spPr>
          <p:txBody>
            <a:bodyPr wrap="none" rtlCol="0">
              <a:spAutoFit/>
            </a:bodyPr>
            <a:lstStyle/>
            <a:p>
              <a:r>
                <a:rPr lang="en-US" sz="900" dirty="0" smtClean="0">
                  <a:solidFill>
                    <a:prstClr val="black"/>
                  </a:solidFill>
                  <a:latin typeface="Arial" panose="020B0604020202020204" pitchFamily="34" charset="0"/>
                  <a:cs typeface="Arial" panose="020B0604020202020204" pitchFamily="34" charset="0"/>
                </a:rPr>
                <a:t>Delivery Query</a:t>
              </a:r>
              <a:endParaRPr lang="en-US" sz="900" dirty="0">
                <a:solidFill>
                  <a:prstClr val="black"/>
                </a:solidFill>
                <a:latin typeface="Arial" panose="020B0604020202020204" pitchFamily="34" charset="0"/>
                <a:cs typeface="Arial" panose="020B0604020202020204" pitchFamily="34" charset="0"/>
              </a:endParaRPr>
            </a:p>
          </p:txBody>
        </p:sp>
        <p:sp>
          <p:nvSpPr>
            <p:cNvPr id="111" name="Rounded Rectangle 110"/>
            <p:cNvSpPr/>
            <p:nvPr/>
          </p:nvSpPr>
          <p:spPr>
            <a:xfrm>
              <a:off x="8263944" y="5947598"/>
              <a:ext cx="129642" cy="129642"/>
            </a:xfrm>
            <a:prstGeom prst="round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2" name="TextBox 111"/>
            <p:cNvSpPr txBox="1"/>
            <p:nvPr/>
          </p:nvSpPr>
          <p:spPr>
            <a:xfrm>
              <a:off x="8435309" y="5897864"/>
              <a:ext cx="595035" cy="230832"/>
            </a:xfrm>
            <a:prstGeom prst="rect">
              <a:avLst/>
            </a:prstGeom>
            <a:noFill/>
          </p:spPr>
          <p:txBody>
            <a:bodyPr wrap="none" rtlCol="0">
              <a:spAutoFit/>
            </a:bodyPr>
            <a:lstStyle/>
            <a:p>
              <a:r>
                <a:rPr lang="en-US" sz="900" dirty="0" smtClean="0">
                  <a:solidFill>
                    <a:prstClr val="black"/>
                  </a:solidFill>
                  <a:latin typeface="Arial" panose="020B0604020202020204" pitchFamily="34" charset="0"/>
                  <a:cs typeface="Arial" panose="020B0604020202020204" pitchFamily="34" charset="0"/>
                </a:rPr>
                <a:t>General</a:t>
              </a:r>
              <a:endParaRPr lang="en-US" sz="900" dirty="0">
                <a:solidFill>
                  <a:prstClr val="black"/>
                </a:solidFill>
                <a:latin typeface="Arial" panose="020B0604020202020204" pitchFamily="34" charset="0"/>
                <a:cs typeface="Arial" panose="020B0604020202020204" pitchFamily="34" charset="0"/>
              </a:endParaRPr>
            </a:p>
          </p:txBody>
        </p:sp>
      </p:grpSp>
      <p:grpSp>
        <p:nvGrpSpPr>
          <p:cNvPr id="114" name="Group 113"/>
          <p:cNvGrpSpPr/>
          <p:nvPr/>
        </p:nvGrpSpPr>
        <p:grpSpPr>
          <a:xfrm>
            <a:off x="10096160" y="2395737"/>
            <a:ext cx="1775543" cy="302395"/>
            <a:chOff x="10111926" y="2443035"/>
            <a:chExt cx="1775543" cy="302395"/>
          </a:xfrm>
        </p:grpSpPr>
        <p:sp>
          <p:nvSpPr>
            <p:cNvPr id="115" name="Rounded Rectangle 114"/>
            <p:cNvSpPr/>
            <p:nvPr/>
          </p:nvSpPr>
          <p:spPr>
            <a:xfrm>
              <a:off x="10111926" y="2443035"/>
              <a:ext cx="1775543" cy="302395"/>
            </a:xfrm>
            <a:prstGeom prst="round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a:solidFill>
                    <a:prstClr val="white">
                      <a:lumMod val="75000"/>
                    </a:prstClr>
                  </a:solidFill>
                  <a:latin typeface="Arial" panose="020B0604020202020204" pitchFamily="34" charset="0"/>
                  <a:cs typeface="Arial" panose="020B0604020202020204" pitchFamily="34" charset="0"/>
                </a:rPr>
                <a:t>Select </a:t>
              </a:r>
              <a:r>
                <a:rPr lang="en-US" sz="900" dirty="0" smtClean="0">
                  <a:solidFill>
                    <a:prstClr val="white">
                      <a:lumMod val="75000"/>
                    </a:prstClr>
                  </a:solidFill>
                  <a:latin typeface="Arial" panose="020B0604020202020204" pitchFamily="34" charset="0"/>
                  <a:cs typeface="Arial" panose="020B0604020202020204" pitchFamily="34" charset="0"/>
                </a:rPr>
                <a:t>Disposition</a:t>
              </a:r>
              <a:endParaRPr lang="en-US" sz="900" dirty="0">
                <a:solidFill>
                  <a:prstClr val="white">
                    <a:lumMod val="75000"/>
                  </a:prstClr>
                </a:solidFill>
                <a:latin typeface="Arial" panose="020B0604020202020204" pitchFamily="34" charset="0"/>
                <a:cs typeface="Arial" panose="020B0604020202020204" pitchFamily="34" charset="0"/>
              </a:endParaRPr>
            </a:p>
          </p:txBody>
        </p:sp>
        <p:sp>
          <p:nvSpPr>
            <p:cNvPr id="116" name="Isosceles Triangle 115"/>
            <p:cNvSpPr/>
            <p:nvPr/>
          </p:nvSpPr>
          <p:spPr>
            <a:xfrm rot="10800000">
              <a:off x="11680475" y="2576192"/>
              <a:ext cx="84219" cy="72602"/>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solidFill>
                  <a:prstClr val="white"/>
                </a:solidFill>
              </a:endParaRPr>
            </a:p>
          </p:txBody>
        </p:sp>
      </p:grpSp>
      <p:sp>
        <p:nvSpPr>
          <p:cNvPr id="82" name="Rectangle 81"/>
          <p:cNvSpPr/>
          <p:nvPr/>
        </p:nvSpPr>
        <p:spPr>
          <a:xfrm>
            <a:off x="261254" y="1072474"/>
            <a:ext cx="1942062" cy="4539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1400" b="1" i="1" dirty="0" smtClean="0">
                <a:solidFill>
                  <a:schemeClr val="tx1">
                    <a:lumMod val="50000"/>
                    <a:lumOff val="50000"/>
                  </a:schemeClr>
                </a:solidFill>
                <a:latin typeface="Swis721 Cn BT" panose="020B0506020202030204" pitchFamily="34" charset="0"/>
                <a:cs typeface="Arial" panose="020B0604020202020204" pitchFamily="34" charset="0"/>
              </a:rPr>
              <a:t>TELECOM ENTERPRISE</a:t>
            </a:r>
            <a:endParaRPr lang="en-US" sz="1400" b="1" i="1" dirty="0">
              <a:solidFill>
                <a:schemeClr val="tx1">
                  <a:lumMod val="50000"/>
                  <a:lumOff val="50000"/>
                </a:schemeClr>
              </a:solidFill>
              <a:latin typeface="Swis721 Cn BT" panose="020B0506020202030204" pitchFamily="34" charset="0"/>
              <a:cs typeface="Arial" panose="020B0604020202020204" pitchFamily="34" charset="0"/>
            </a:endParaRPr>
          </a:p>
        </p:txBody>
      </p:sp>
      <p:pic>
        <p:nvPicPr>
          <p:cNvPr id="61" name="Picture 60"/>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55095" y="336931"/>
            <a:ext cx="942739" cy="855162"/>
          </a:xfrm>
          <a:prstGeom prst="rect">
            <a:avLst/>
          </a:prstGeom>
        </p:spPr>
      </p:pic>
      <p:pic>
        <p:nvPicPr>
          <p:cNvPr id="6" name="Picture 5"/>
          <p:cNvPicPr>
            <a:picLocks noChangeAspect="1"/>
          </p:cNvPicPr>
          <p:nvPr/>
        </p:nvPicPr>
        <p:blipFill>
          <a:blip r:embed="rId13"/>
          <a:stretch>
            <a:fillRect/>
          </a:stretch>
        </p:blipFill>
        <p:spPr>
          <a:xfrm>
            <a:off x="10010486" y="571267"/>
            <a:ext cx="1950763" cy="1341664"/>
          </a:xfrm>
          <a:prstGeom prst="rect">
            <a:avLst/>
          </a:prstGeom>
        </p:spPr>
      </p:pic>
      <p:sp>
        <p:nvSpPr>
          <p:cNvPr id="7" name="Rectangle 6"/>
          <p:cNvSpPr/>
          <p:nvPr/>
        </p:nvSpPr>
        <p:spPr>
          <a:xfrm>
            <a:off x="2304058" y="239653"/>
            <a:ext cx="2516253" cy="1958667"/>
          </a:xfrm>
          <a:prstGeom prst="rect">
            <a:avLst/>
          </a:prstGeom>
          <a:solidFill>
            <a:schemeClr val="bg1"/>
          </a:solidFill>
          <a:ln>
            <a:solidFill>
              <a:schemeClr val="bg1">
                <a:lumMod val="95000"/>
              </a:schemeClr>
            </a:solidFill>
          </a:ln>
          <a:effectLst>
            <a:outerShdw blurRad="50800" dist="38100" dir="8100000" algn="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p:cNvSpPr/>
          <p:nvPr/>
        </p:nvSpPr>
        <p:spPr>
          <a:xfrm>
            <a:off x="4879719" y="239653"/>
            <a:ext cx="2516253" cy="1958667"/>
          </a:xfrm>
          <a:prstGeom prst="rect">
            <a:avLst/>
          </a:prstGeom>
          <a:solidFill>
            <a:schemeClr val="bg1"/>
          </a:solidFill>
          <a:ln>
            <a:solidFill>
              <a:schemeClr val="bg1">
                <a:lumMod val="95000"/>
              </a:schemeClr>
            </a:solidFill>
          </a:ln>
          <a:effectLst>
            <a:outerShdw blurRad="50800" dist="38100" dir="8100000" algn="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p:cNvSpPr/>
          <p:nvPr/>
        </p:nvSpPr>
        <p:spPr>
          <a:xfrm>
            <a:off x="7455380" y="239653"/>
            <a:ext cx="2516253" cy="1958667"/>
          </a:xfrm>
          <a:prstGeom prst="rect">
            <a:avLst/>
          </a:prstGeom>
          <a:solidFill>
            <a:schemeClr val="bg1"/>
          </a:solidFill>
          <a:ln>
            <a:solidFill>
              <a:schemeClr val="bg1">
                <a:lumMod val="95000"/>
              </a:schemeClr>
            </a:solidFill>
          </a:ln>
          <a:effectLst>
            <a:outerShdw blurRad="50800" dist="38100" dir="8100000" algn="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2" name="Table 101"/>
          <p:cNvGraphicFramePr>
            <a:graphicFrameLocks noGrp="1"/>
          </p:cNvGraphicFramePr>
          <p:nvPr>
            <p:extLst>
              <p:ext uri="{D42A27DB-BD31-4B8C-83A1-F6EECF244321}">
                <p14:modId xmlns:p14="http://schemas.microsoft.com/office/powerpoint/2010/main" val="1493159554"/>
              </p:ext>
            </p:extLst>
          </p:nvPr>
        </p:nvGraphicFramePr>
        <p:xfrm>
          <a:off x="4973094" y="294868"/>
          <a:ext cx="1089211" cy="1878483"/>
        </p:xfrm>
        <a:graphic>
          <a:graphicData uri="http://schemas.openxmlformats.org/drawingml/2006/table">
            <a:tbl>
              <a:tblPr>
                <a:tableStyleId>{5C22544A-7EE6-4342-B048-85BDC9FD1C3A}</a:tableStyleId>
              </a:tblPr>
              <a:tblGrid>
                <a:gridCol w="1089211"/>
              </a:tblGrid>
              <a:tr h="205909">
                <a:tc>
                  <a:txBody>
                    <a:bodyPr/>
                    <a:lstStyle/>
                    <a:p>
                      <a:pPr algn="l" fontAlgn="b"/>
                      <a:r>
                        <a:rPr lang="en-US" sz="800" u="none" strike="noStrike" dirty="0" smtClean="0">
                          <a:effectLst/>
                          <a:latin typeface="Arial" panose="020B0604020202020204" pitchFamily="34" charset="0"/>
                          <a:cs typeface="Arial" panose="020B0604020202020204" pitchFamily="34" charset="0"/>
                        </a:rPr>
                        <a:t>Customer ID</a:t>
                      </a:r>
                      <a:r>
                        <a:rPr lang="en-US" sz="800" u="none" strike="noStrike" baseline="0" dirty="0" smtClean="0">
                          <a:effectLst/>
                          <a:latin typeface="Arial" panose="020B0604020202020204" pitchFamily="34" charset="0"/>
                          <a:cs typeface="Arial" panose="020B0604020202020204" pitchFamily="34" charset="0"/>
                        </a:rPr>
                        <a:t> #</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u="none" strike="noStrike" dirty="0" smtClean="0">
                          <a:effectLst/>
                          <a:latin typeface="Arial" panose="020B0604020202020204" pitchFamily="34" charset="0"/>
                          <a:cs typeface="Arial" panose="020B0604020202020204" pitchFamily="34" charset="0"/>
                        </a:rPr>
                        <a:t>Tariff Plan</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b="0" i="0" u="none" strike="noStrike" dirty="0" smtClean="0">
                          <a:solidFill>
                            <a:srgbClr val="000000"/>
                          </a:solidFill>
                          <a:effectLst/>
                          <a:latin typeface="Arial" panose="020B0604020202020204" pitchFamily="34" charset="0"/>
                          <a:cs typeface="Arial" panose="020B0604020202020204" pitchFamily="34" charset="0"/>
                        </a:rPr>
                        <a:t>Activation Date</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u="none" strike="noStrike" dirty="0" smtClean="0">
                          <a:effectLst/>
                          <a:latin typeface="Arial" panose="020B0604020202020204" pitchFamily="34" charset="0"/>
                          <a:cs typeface="Arial" panose="020B0604020202020204" pitchFamily="34" charset="0"/>
                        </a:rPr>
                        <a:t>Contract</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u="none" strike="noStrike" dirty="0" smtClean="0">
                          <a:effectLst/>
                          <a:latin typeface="Arial" panose="020B0604020202020204" pitchFamily="34" charset="0"/>
                          <a:cs typeface="Arial" panose="020B0604020202020204" pitchFamily="34" charset="0"/>
                        </a:rPr>
                        <a:t>Handset</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u="none" strike="noStrike" dirty="0" smtClean="0">
                          <a:effectLst/>
                          <a:latin typeface="Arial" panose="020B0604020202020204" pitchFamily="34" charset="0"/>
                          <a:cs typeface="Arial" panose="020B0604020202020204" pitchFamily="34" charset="0"/>
                        </a:rPr>
                        <a:t>Unbilled Amount</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u="none" strike="noStrike" dirty="0" smtClean="0">
                          <a:effectLst/>
                          <a:latin typeface="Arial" panose="020B0604020202020204" pitchFamily="34" charset="0"/>
                          <a:cs typeface="Arial" panose="020B0604020202020204" pitchFamily="34" charset="0"/>
                        </a:rPr>
                        <a:t>Last Payment Date</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31211">
                <a:tc>
                  <a:txBody>
                    <a:bodyPr/>
                    <a:lstStyle/>
                    <a:p>
                      <a:pPr algn="l" fontAlgn="b"/>
                      <a:r>
                        <a:rPr lang="en-US" sz="800" u="none" strike="noStrike" kern="1200" dirty="0" smtClean="0">
                          <a:solidFill>
                            <a:schemeClr val="dk1"/>
                          </a:solidFill>
                          <a:effectLst/>
                          <a:latin typeface="Arial" panose="020B0604020202020204" pitchFamily="34" charset="0"/>
                          <a:ea typeface="+mn-ea"/>
                          <a:cs typeface="Arial" panose="020B0604020202020204" pitchFamily="34" charset="0"/>
                        </a:rPr>
                        <a:t>Outstanding Balance</a:t>
                      </a:r>
                      <a:endParaRPr lang="en-US" sz="800" u="none" strike="noStrike" kern="1200" dirty="0">
                        <a:solidFill>
                          <a:schemeClr val="dk1"/>
                        </a:solidFill>
                        <a:effectLst/>
                        <a:latin typeface="Arial" panose="020B0604020202020204" pitchFamily="34" charset="0"/>
                        <a:ea typeface="+mn-ea"/>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u="none" strike="noStrike" kern="1200" dirty="0" smtClean="0">
                          <a:solidFill>
                            <a:schemeClr val="dk1"/>
                          </a:solidFill>
                          <a:effectLst/>
                          <a:latin typeface="Arial" panose="020B0604020202020204" pitchFamily="34" charset="0"/>
                          <a:ea typeface="+mn-ea"/>
                          <a:cs typeface="Arial" panose="020B0604020202020204" pitchFamily="34" charset="0"/>
                        </a:rPr>
                        <a:t>Bill Date</a:t>
                      </a:r>
                      <a:endParaRPr lang="en-US" sz="800" u="none" strike="noStrike" kern="1200" dirty="0">
                        <a:solidFill>
                          <a:schemeClr val="dk1"/>
                        </a:solidFill>
                        <a:effectLst/>
                        <a:latin typeface="Arial" panose="020B0604020202020204" pitchFamily="34" charset="0"/>
                        <a:ea typeface="+mn-ea"/>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graphicFrame>
        <p:nvGraphicFramePr>
          <p:cNvPr id="103" name="Table 102"/>
          <p:cNvGraphicFramePr>
            <a:graphicFrameLocks noGrp="1"/>
          </p:cNvGraphicFramePr>
          <p:nvPr>
            <p:extLst>
              <p:ext uri="{D42A27DB-BD31-4B8C-83A1-F6EECF244321}">
                <p14:modId xmlns:p14="http://schemas.microsoft.com/office/powerpoint/2010/main" val="2703276287"/>
              </p:ext>
            </p:extLst>
          </p:nvPr>
        </p:nvGraphicFramePr>
        <p:xfrm>
          <a:off x="7577841" y="294868"/>
          <a:ext cx="1371369" cy="1511776"/>
        </p:xfrm>
        <a:graphic>
          <a:graphicData uri="http://schemas.openxmlformats.org/drawingml/2006/table">
            <a:tbl>
              <a:tblPr>
                <a:tableStyleId>{5C22544A-7EE6-4342-B048-85BDC9FD1C3A}</a:tableStyleId>
              </a:tblPr>
              <a:tblGrid>
                <a:gridCol w="1371369"/>
              </a:tblGrid>
              <a:tr h="215968">
                <a:tc>
                  <a:txBody>
                    <a:bodyPr/>
                    <a:lstStyle/>
                    <a:p>
                      <a:pPr algn="l" fontAlgn="b"/>
                      <a:r>
                        <a:rPr lang="en-US" sz="800" b="0" i="0" u="none" strike="noStrike" dirty="0" smtClean="0">
                          <a:solidFill>
                            <a:srgbClr val="000000"/>
                          </a:solidFill>
                          <a:effectLst/>
                          <a:latin typeface="Arial" panose="020B0604020202020204" pitchFamily="34" charset="0"/>
                          <a:cs typeface="Arial" panose="020B0604020202020204" pitchFamily="34" charset="0"/>
                        </a:rPr>
                        <a:t>Mobile App</a:t>
                      </a:r>
                      <a:r>
                        <a:rPr lang="en-US" sz="800" b="0" i="0" u="none" strike="noStrike" baseline="0" dirty="0" smtClean="0">
                          <a:solidFill>
                            <a:srgbClr val="000000"/>
                          </a:solidFill>
                          <a:effectLst/>
                          <a:latin typeface="Arial" panose="020B0604020202020204" pitchFamily="34" charset="0"/>
                          <a:cs typeface="Arial" panose="020B0604020202020204" pitchFamily="34" charset="0"/>
                        </a:rPr>
                        <a:t> Registered</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5968">
                <a:tc>
                  <a:txBody>
                    <a:bodyPr/>
                    <a:lstStyle/>
                    <a:p>
                      <a:pPr algn="l" fontAlgn="b"/>
                      <a:r>
                        <a:rPr lang="en-US" sz="800" b="0" i="0" u="none" strike="noStrike" dirty="0" err="1" smtClean="0">
                          <a:solidFill>
                            <a:srgbClr val="000000"/>
                          </a:solidFill>
                          <a:effectLst/>
                          <a:latin typeface="Arial" panose="020B0604020202020204" pitchFamily="34" charset="0"/>
                          <a:cs typeface="Arial" panose="020B0604020202020204" pitchFamily="34" charset="0"/>
                        </a:rPr>
                        <a:t>eKYC</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5968">
                <a:tc>
                  <a:txBody>
                    <a:bodyPr/>
                    <a:lstStyle/>
                    <a:p>
                      <a:pPr algn="l" fontAlgn="ctr"/>
                      <a:r>
                        <a:rPr lang="en-US" sz="800" b="0" i="0" u="none" strike="noStrike" smtClean="0">
                          <a:solidFill>
                            <a:srgbClr val="000000"/>
                          </a:solidFill>
                          <a:effectLst/>
                          <a:latin typeface="Arial" panose="020B0604020202020204" pitchFamily="34" charset="0"/>
                          <a:cs typeface="Arial" panose="020B0604020202020204" pitchFamily="34" charset="0"/>
                        </a:rPr>
                        <a:t>Self</a:t>
                      </a:r>
                      <a:r>
                        <a:rPr lang="en-US" sz="800" b="0" i="0" u="none" strike="noStrike" baseline="0" smtClean="0">
                          <a:solidFill>
                            <a:srgbClr val="000000"/>
                          </a:solidFill>
                          <a:effectLst/>
                          <a:latin typeface="Arial" panose="020B0604020202020204" pitchFamily="34" charset="0"/>
                          <a:cs typeface="Arial" panose="020B0604020202020204" pitchFamily="34" charset="0"/>
                        </a:rPr>
                        <a:t> Service Registered</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5968">
                <a:tc>
                  <a:txBody>
                    <a:bodyPr/>
                    <a:lstStyle/>
                    <a:p>
                      <a:pPr algn="l" fontAlgn="ctr"/>
                      <a:r>
                        <a:rPr lang="en-US" sz="800" b="0" i="0" u="none" strike="noStrike" baseline="0" dirty="0" smtClean="0">
                          <a:solidFill>
                            <a:srgbClr val="000000"/>
                          </a:solidFill>
                          <a:effectLst/>
                          <a:latin typeface="Arial" panose="020B0604020202020204" pitchFamily="34" charset="0"/>
                          <a:cs typeface="Arial" panose="020B0604020202020204" pitchFamily="34" charset="0"/>
                        </a:rPr>
                        <a:t>Bill Type</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5968">
                <a:tc>
                  <a:txBody>
                    <a:bodyPr/>
                    <a:lstStyle/>
                    <a:p>
                      <a:pPr algn="l" fontAlgn="ctr"/>
                      <a:r>
                        <a:rPr lang="en-US" sz="800" b="0" i="0" u="none" strike="noStrike" smtClean="0">
                          <a:solidFill>
                            <a:srgbClr val="000000"/>
                          </a:solidFill>
                          <a:effectLst/>
                          <a:latin typeface="Arial" panose="020B0604020202020204" pitchFamily="34" charset="0"/>
                          <a:cs typeface="Arial" panose="020B0604020202020204" pitchFamily="34" charset="0"/>
                        </a:rPr>
                        <a:t>Credit Monitoring</a:t>
                      </a:r>
                      <a:r>
                        <a:rPr lang="en-US" sz="800" b="0" i="0" u="none" strike="noStrike" baseline="0" smtClean="0">
                          <a:solidFill>
                            <a:srgbClr val="000000"/>
                          </a:solidFill>
                          <a:effectLst/>
                          <a:latin typeface="Arial" panose="020B0604020202020204" pitchFamily="34" charset="0"/>
                          <a:cs typeface="Arial" panose="020B0604020202020204" pitchFamily="34" charset="0"/>
                        </a:rPr>
                        <a:t> Exposure</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5968">
                <a:tc>
                  <a:txBody>
                    <a:bodyPr/>
                    <a:lstStyle/>
                    <a:p>
                      <a:pPr algn="l" fontAlgn="ctr"/>
                      <a:r>
                        <a:rPr lang="en-US" sz="800" b="0" i="0" u="none" strike="noStrike" dirty="0" smtClean="0">
                          <a:solidFill>
                            <a:srgbClr val="000000"/>
                          </a:solidFill>
                          <a:effectLst/>
                          <a:latin typeface="Arial" panose="020B0604020202020204" pitchFamily="34" charset="0"/>
                          <a:cs typeface="Arial" panose="020B0604020202020204" pitchFamily="34" charset="0"/>
                        </a:rPr>
                        <a:t>Next Bill Date</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5968">
                <a:tc>
                  <a:txBody>
                    <a:bodyPr/>
                    <a:lstStyle/>
                    <a:p>
                      <a:pPr algn="l" fontAlgn="ctr"/>
                      <a:r>
                        <a:rPr lang="en-US" sz="800" b="0" i="0" u="none" strike="noStrike" dirty="0" smtClean="0">
                          <a:solidFill>
                            <a:srgbClr val="000000"/>
                          </a:solidFill>
                          <a:effectLst/>
                          <a:latin typeface="Arial" panose="020B0604020202020204" pitchFamily="34" charset="0"/>
                          <a:cs typeface="Arial" panose="020B0604020202020204" pitchFamily="34" charset="0"/>
                        </a:rPr>
                        <a:t>Open SRs</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sp>
        <p:nvSpPr>
          <p:cNvPr id="66" name="Rectangle 65"/>
          <p:cNvSpPr/>
          <p:nvPr/>
        </p:nvSpPr>
        <p:spPr>
          <a:xfrm>
            <a:off x="8725274" y="2289543"/>
            <a:ext cx="1250576" cy="414550"/>
          </a:xfrm>
          <a:prstGeom prst="rect">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defTabSz="586130"/>
            <a:r>
              <a:rPr lang="en-US" sz="800" b="1" dirty="0" smtClean="0">
                <a:solidFill>
                  <a:prstClr val="white"/>
                </a:solidFill>
                <a:latin typeface="Arial" panose="020B0604020202020204" pitchFamily="34" charset="0"/>
                <a:cs typeface="Arial" panose="020B0604020202020204" pitchFamily="34" charset="0"/>
              </a:rPr>
              <a:t>RIGHT SELL</a:t>
            </a:r>
            <a:endParaRPr lang="en-US" sz="800" b="1" dirty="0">
              <a:solidFill>
                <a:prstClr val="white"/>
              </a:solidFill>
              <a:latin typeface="Arial" panose="020B0604020202020204" pitchFamily="34" charset="0"/>
              <a:cs typeface="Arial" panose="020B0604020202020204" pitchFamily="34" charset="0"/>
            </a:endParaRPr>
          </a:p>
        </p:txBody>
      </p:sp>
      <p:graphicFrame>
        <p:nvGraphicFramePr>
          <p:cNvPr id="68" name="Table 67"/>
          <p:cNvGraphicFramePr>
            <a:graphicFrameLocks noGrp="1"/>
          </p:cNvGraphicFramePr>
          <p:nvPr>
            <p:extLst>
              <p:ext uri="{D42A27DB-BD31-4B8C-83A1-F6EECF244321}">
                <p14:modId xmlns:p14="http://schemas.microsoft.com/office/powerpoint/2010/main" val="4210433421"/>
              </p:ext>
            </p:extLst>
          </p:nvPr>
        </p:nvGraphicFramePr>
        <p:xfrm>
          <a:off x="2464402" y="294868"/>
          <a:ext cx="2239750" cy="1486976"/>
        </p:xfrm>
        <a:graphic>
          <a:graphicData uri="http://schemas.openxmlformats.org/drawingml/2006/table">
            <a:tbl>
              <a:tblPr>
                <a:tableStyleId>{5C22544A-7EE6-4342-B048-85BDC9FD1C3A}</a:tableStyleId>
              </a:tblPr>
              <a:tblGrid>
                <a:gridCol w="953865"/>
                <a:gridCol w="1285885"/>
              </a:tblGrid>
              <a:tr h="198540">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Mobile #</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98540">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Subscriber</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98540">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Operating Status</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98540">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Status</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82068">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Email</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19828">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Address</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90920">
                <a:tc>
                  <a:txBody>
                    <a:bodyPr/>
                    <a:lstStyle/>
                    <a:p>
                      <a:pPr marL="0" algn="l" defTabSz="914400" rtl="0" eaLnBrk="1" fontAlgn="b" latinLnBrk="0" hangingPunct="1"/>
                      <a:r>
                        <a:rPr lang="en-US" sz="800" b="0" i="0" u="none" strike="noStrike" kern="1200" dirty="0">
                          <a:solidFill>
                            <a:srgbClr val="000000"/>
                          </a:solidFill>
                          <a:effectLst/>
                          <a:latin typeface="Arial" panose="020B0604020202020204" pitchFamily="34" charset="0"/>
                          <a:ea typeface="+mn-ea"/>
                          <a:cs typeface="Arial" panose="020B0604020202020204" pitchFamily="34" charset="0"/>
                        </a:rPr>
                        <a:t>Alt Number</a:t>
                      </a: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grpSp>
        <p:nvGrpSpPr>
          <p:cNvPr id="69" name="Group 68"/>
          <p:cNvGrpSpPr/>
          <p:nvPr/>
        </p:nvGrpSpPr>
        <p:grpSpPr>
          <a:xfrm>
            <a:off x="-12483" y="2677768"/>
            <a:ext cx="2202373" cy="3469821"/>
            <a:chOff x="-12483" y="2677768"/>
            <a:chExt cx="2202373" cy="3469821"/>
          </a:xfrm>
        </p:grpSpPr>
        <p:sp>
          <p:nvSpPr>
            <p:cNvPr id="71" name="Rectangle 70"/>
            <p:cNvSpPr/>
            <p:nvPr/>
          </p:nvSpPr>
          <p:spPr>
            <a:xfrm>
              <a:off x="247828" y="2677768"/>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CHANGE </a:t>
              </a:r>
              <a:r>
                <a:rPr lang="en-US" sz="800" b="1" dirty="0" smtClean="0">
                  <a:solidFill>
                    <a:prstClr val="white"/>
                  </a:solidFill>
                  <a:latin typeface="Arial" panose="020B0604020202020204" pitchFamily="34" charset="0"/>
                  <a:cs typeface="Arial" panose="020B0604020202020204" pitchFamily="34" charset="0"/>
                </a:rPr>
                <a:t>BILLING ADDRESS</a:t>
              </a:r>
              <a:endParaRPr lang="en-US" sz="800" b="1" dirty="0">
                <a:solidFill>
                  <a:prstClr val="white"/>
                </a:solidFill>
                <a:latin typeface="Arial" panose="020B0604020202020204" pitchFamily="34" charset="0"/>
                <a:cs typeface="Arial" panose="020B0604020202020204" pitchFamily="34" charset="0"/>
              </a:endParaRPr>
            </a:p>
          </p:txBody>
        </p:sp>
        <p:sp>
          <p:nvSpPr>
            <p:cNvPr id="72" name="Rectangle 71"/>
            <p:cNvSpPr/>
            <p:nvPr/>
          </p:nvSpPr>
          <p:spPr>
            <a:xfrm>
              <a:off x="247828" y="2994322"/>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CHANGE </a:t>
              </a:r>
              <a:r>
                <a:rPr lang="en-US" sz="800" b="1" dirty="0" smtClean="0">
                  <a:solidFill>
                    <a:prstClr val="white"/>
                  </a:solidFill>
                  <a:latin typeface="Arial" panose="020B0604020202020204" pitchFamily="34" charset="0"/>
                  <a:cs typeface="Arial" panose="020B0604020202020204" pitchFamily="34" charset="0"/>
                </a:rPr>
                <a:t>BILLING CYCLE</a:t>
              </a:r>
              <a:endParaRPr lang="en-US" sz="800" b="1" dirty="0">
                <a:solidFill>
                  <a:prstClr val="white"/>
                </a:solidFill>
                <a:latin typeface="Arial" panose="020B0604020202020204" pitchFamily="34" charset="0"/>
                <a:cs typeface="Arial" panose="020B0604020202020204" pitchFamily="34" charset="0"/>
              </a:endParaRPr>
            </a:p>
          </p:txBody>
        </p:sp>
        <p:sp>
          <p:nvSpPr>
            <p:cNvPr id="73" name="Rectangle 72"/>
            <p:cNvSpPr/>
            <p:nvPr/>
          </p:nvSpPr>
          <p:spPr>
            <a:xfrm>
              <a:off x="247828" y="3310876"/>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CHANGE </a:t>
              </a:r>
              <a:r>
                <a:rPr lang="en-US" sz="800" b="1" dirty="0" smtClean="0">
                  <a:solidFill>
                    <a:prstClr val="white"/>
                  </a:solidFill>
                  <a:latin typeface="Arial" panose="020B0604020202020204" pitchFamily="34" charset="0"/>
                  <a:cs typeface="Arial" panose="020B0604020202020204" pitchFamily="34" charset="0"/>
                </a:rPr>
                <a:t>BILLING PREFERENCE</a:t>
              </a:r>
              <a:endParaRPr lang="en-US" sz="800" b="1" dirty="0">
                <a:solidFill>
                  <a:prstClr val="white"/>
                </a:solidFill>
                <a:latin typeface="Arial" panose="020B0604020202020204" pitchFamily="34" charset="0"/>
                <a:cs typeface="Arial" panose="020B0604020202020204" pitchFamily="34" charset="0"/>
              </a:endParaRPr>
            </a:p>
          </p:txBody>
        </p:sp>
        <p:sp>
          <p:nvSpPr>
            <p:cNvPr id="79" name="Rectangle 78"/>
            <p:cNvSpPr/>
            <p:nvPr/>
          </p:nvSpPr>
          <p:spPr>
            <a:xfrm>
              <a:off x="247828" y="3627430"/>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PROMISE TO PAY</a:t>
              </a:r>
              <a:endParaRPr lang="en-US" sz="800" b="1" dirty="0">
                <a:solidFill>
                  <a:prstClr val="white"/>
                </a:solidFill>
                <a:latin typeface="Arial" panose="020B0604020202020204" pitchFamily="34" charset="0"/>
                <a:cs typeface="Arial" panose="020B0604020202020204" pitchFamily="34" charset="0"/>
              </a:endParaRPr>
            </a:p>
          </p:txBody>
        </p:sp>
        <p:sp>
          <p:nvSpPr>
            <p:cNvPr id="80" name="Rectangle 79"/>
            <p:cNvSpPr/>
            <p:nvPr/>
          </p:nvSpPr>
          <p:spPr>
            <a:xfrm>
              <a:off x="247828" y="3943984"/>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SIM PROFILE</a:t>
              </a:r>
              <a:endParaRPr lang="en-US" sz="800" b="1" dirty="0">
                <a:solidFill>
                  <a:prstClr val="white"/>
                </a:solidFill>
                <a:latin typeface="Arial" panose="020B0604020202020204" pitchFamily="34" charset="0"/>
                <a:cs typeface="Arial" panose="020B0604020202020204" pitchFamily="34" charset="0"/>
              </a:endParaRPr>
            </a:p>
          </p:txBody>
        </p:sp>
        <p:sp>
          <p:nvSpPr>
            <p:cNvPr id="81" name="Rectangle 80"/>
            <p:cNvSpPr/>
            <p:nvPr/>
          </p:nvSpPr>
          <p:spPr>
            <a:xfrm>
              <a:off x="247828" y="4260538"/>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TEMPORARY CREDIT LIMIT</a:t>
              </a:r>
              <a:endParaRPr lang="en-US" sz="800" b="1" dirty="0">
                <a:solidFill>
                  <a:prstClr val="white"/>
                </a:solidFill>
                <a:latin typeface="Arial" panose="020B0604020202020204" pitchFamily="34" charset="0"/>
                <a:cs typeface="Arial" panose="020B0604020202020204" pitchFamily="34" charset="0"/>
              </a:endParaRPr>
            </a:p>
          </p:txBody>
        </p:sp>
        <p:sp>
          <p:nvSpPr>
            <p:cNvPr id="123" name="Rectangle 122"/>
            <p:cNvSpPr/>
            <p:nvPr/>
          </p:nvSpPr>
          <p:spPr>
            <a:xfrm>
              <a:off x="247828" y="4577092"/>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MI ACTIVATION / DEACTIVATION</a:t>
              </a:r>
            </a:p>
          </p:txBody>
        </p:sp>
        <p:sp>
          <p:nvSpPr>
            <p:cNvPr id="124" name="Rectangle 123"/>
            <p:cNvSpPr/>
            <p:nvPr/>
          </p:nvSpPr>
          <p:spPr>
            <a:xfrm>
              <a:off x="247828" y="4893646"/>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VAS </a:t>
              </a:r>
              <a:r>
                <a:rPr lang="en-US" sz="800" b="1" dirty="0">
                  <a:solidFill>
                    <a:prstClr val="white"/>
                  </a:solidFill>
                  <a:latin typeface="Arial" panose="020B0604020202020204" pitchFamily="34" charset="0"/>
                  <a:cs typeface="Arial" panose="020B0604020202020204" pitchFamily="34" charset="0"/>
                </a:rPr>
                <a:t>ACTIVATION / DEACTIVATION</a:t>
              </a:r>
            </a:p>
          </p:txBody>
        </p:sp>
        <p:sp>
          <p:nvSpPr>
            <p:cNvPr id="125" name="Rectangle 124"/>
            <p:cNvSpPr/>
            <p:nvPr/>
          </p:nvSpPr>
          <p:spPr>
            <a:xfrm>
              <a:off x="247828" y="5210200"/>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IR </a:t>
              </a:r>
              <a:r>
                <a:rPr lang="en-US" sz="800" b="1" dirty="0">
                  <a:solidFill>
                    <a:prstClr val="white"/>
                  </a:solidFill>
                  <a:latin typeface="Arial" panose="020B0604020202020204" pitchFamily="34" charset="0"/>
                  <a:cs typeface="Arial" panose="020B0604020202020204" pitchFamily="34" charset="0"/>
                </a:rPr>
                <a:t>ACTIVATION / DEACTIVATION</a:t>
              </a:r>
            </a:p>
          </p:txBody>
        </p:sp>
        <p:sp>
          <p:nvSpPr>
            <p:cNvPr id="126" name="Rectangle 125"/>
            <p:cNvSpPr/>
            <p:nvPr/>
          </p:nvSpPr>
          <p:spPr>
            <a:xfrm>
              <a:off x="247828" y="5526754"/>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FUP PURCHASE</a:t>
              </a:r>
              <a:endParaRPr lang="en-US" sz="800" b="1" dirty="0">
                <a:solidFill>
                  <a:prstClr val="white"/>
                </a:solidFill>
                <a:latin typeface="Arial" panose="020B0604020202020204" pitchFamily="34" charset="0"/>
                <a:cs typeface="Arial" panose="020B0604020202020204" pitchFamily="34" charset="0"/>
              </a:endParaRPr>
            </a:p>
          </p:txBody>
        </p:sp>
        <p:grpSp>
          <p:nvGrpSpPr>
            <p:cNvPr id="127" name="Group 126"/>
            <p:cNvGrpSpPr/>
            <p:nvPr/>
          </p:nvGrpSpPr>
          <p:grpSpPr>
            <a:xfrm>
              <a:off x="-12483" y="5451311"/>
              <a:ext cx="365675" cy="427282"/>
              <a:chOff x="-612009" y="4545963"/>
              <a:chExt cx="365675" cy="427282"/>
            </a:xfrm>
          </p:grpSpPr>
          <p:sp>
            <p:nvSpPr>
              <p:cNvPr id="129" name="Flowchart: Delay 128"/>
              <p:cNvSpPr/>
              <p:nvPr/>
            </p:nvSpPr>
            <p:spPr>
              <a:xfrm>
                <a:off x="-600892" y="4545963"/>
                <a:ext cx="354558" cy="427282"/>
              </a:xfrm>
              <a:prstGeom prst="flowChartDelay">
                <a:avLst/>
              </a:prstGeom>
              <a:solidFill>
                <a:srgbClr val="E20A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0" name="Picture 129"/>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612009" y="4596368"/>
                <a:ext cx="324625" cy="324625"/>
              </a:xfrm>
              <a:prstGeom prst="rect">
                <a:avLst/>
              </a:prstGeom>
            </p:spPr>
          </p:pic>
        </p:grpSp>
        <p:sp>
          <p:nvSpPr>
            <p:cNvPr id="128" name="Rectangle 127"/>
            <p:cNvSpPr/>
            <p:nvPr/>
          </p:nvSpPr>
          <p:spPr>
            <a:xfrm>
              <a:off x="247828" y="5853898"/>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NETWORK COVERAGE</a:t>
              </a:r>
              <a:endParaRPr lang="en-US" sz="800" b="1" dirty="0">
                <a:solidFill>
                  <a:prstClr val="white"/>
                </a:solidFill>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18133535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Rectangle 61"/>
          <p:cNvSpPr/>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 name="Rectangle 2"/>
          <p:cNvSpPr/>
          <p:nvPr/>
        </p:nvSpPr>
        <p:spPr>
          <a:xfrm>
            <a:off x="185940" y="154407"/>
            <a:ext cx="11836042" cy="65124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sp>
        <p:nvSpPr>
          <p:cNvPr id="52" name="Rectangle 51"/>
          <p:cNvSpPr/>
          <p:nvPr/>
        </p:nvSpPr>
        <p:spPr>
          <a:xfrm>
            <a:off x="2266988" y="154407"/>
            <a:ext cx="7757432" cy="20684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sp>
        <p:nvSpPr>
          <p:cNvPr id="46" name="Rectangle 45"/>
          <p:cNvSpPr/>
          <p:nvPr/>
        </p:nvSpPr>
        <p:spPr>
          <a:xfrm>
            <a:off x="185940" y="2289543"/>
            <a:ext cx="2081048" cy="4375515"/>
          </a:xfrm>
          <a:prstGeom prst="rect">
            <a:avLst/>
          </a:prstGeom>
          <a:solidFill>
            <a:srgbClr val="56AD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pic>
        <p:nvPicPr>
          <p:cNvPr id="19" name="Picture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1617" y="1769514"/>
            <a:ext cx="400674" cy="400674"/>
          </a:xfrm>
          <a:prstGeom prst="rect">
            <a:avLst/>
          </a:prstGeom>
        </p:spPr>
      </p:pic>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9785" y="1769514"/>
            <a:ext cx="400674" cy="400674"/>
          </a:xfrm>
          <a:prstGeom prst="rect">
            <a:avLst/>
          </a:prstGeom>
        </p:spPr>
      </p:pic>
      <p:pic>
        <p:nvPicPr>
          <p:cNvPr id="21" name="Picture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75281" y="1769514"/>
            <a:ext cx="400674" cy="400674"/>
          </a:xfrm>
          <a:prstGeom prst="rect">
            <a:avLst/>
          </a:prstGeom>
        </p:spPr>
      </p:pic>
      <p:pic>
        <p:nvPicPr>
          <p:cNvPr id="23" name="Picture 2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93449" y="1769513"/>
            <a:ext cx="400674" cy="400674"/>
          </a:xfrm>
          <a:prstGeom prst="rect">
            <a:avLst/>
          </a:prstGeom>
        </p:spPr>
      </p:pic>
      <p:pic>
        <p:nvPicPr>
          <p:cNvPr id="74" name="Picture 7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5959" y="6191056"/>
            <a:ext cx="354173" cy="346794"/>
          </a:xfrm>
          <a:prstGeom prst="rect">
            <a:avLst/>
          </a:prstGeom>
        </p:spPr>
      </p:pic>
      <p:pic>
        <p:nvPicPr>
          <p:cNvPr id="75" name="Picture 7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19025" y="6191056"/>
            <a:ext cx="354173" cy="346794"/>
          </a:xfrm>
          <a:prstGeom prst="rect">
            <a:avLst/>
          </a:prstGeom>
        </p:spPr>
      </p:pic>
      <p:pic>
        <p:nvPicPr>
          <p:cNvPr id="76" name="Picture 7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52893" y="6191056"/>
            <a:ext cx="354173" cy="332037"/>
          </a:xfrm>
          <a:prstGeom prst="rect">
            <a:avLst/>
          </a:prstGeom>
        </p:spPr>
      </p:pic>
      <p:sp>
        <p:nvSpPr>
          <p:cNvPr id="83" name="Rectangle 82"/>
          <p:cNvSpPr/>
          <p:nvPr/>
        </p:nvSpPr>
        <p:spPr>
          <a:xfrm>
            <a:off x="9965423" y="2163814"/>
            <a:ext cx="2056451" cy="45036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pic>
        <p:nvPicPr>
          <p:cNvPr id="98" name="Picture 97"/>
          <p:cNvPicPr>
            <a:picLocks noChangeAspect="1"/>
          </p:cNvPicPr>
          <p:nvPr/>
        </p:nvPicPr>
        <p:blipFill>
          <a:blip r:embed="rId9">
            <a:extLst>
              <a:ext uri="{BEBA8EAE-BF5A-486C-A8C5-ECC9F3942E4B}">
                <a14:imgProps xmlns:a14="http://schemas.microsoft.com/office/drawing/2010/main">
                  <a14:imgLayer r:embed="rId10">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1852091" y="6194581"/>
            <a:ext cx="331349" cy="331349"/>
          </a:xfrm>
          <a:prstGeom prst="rect">
            <a:avLst/>
          </a:prstGeom>
        </p:spPr>
      </p:pic>
      <p:sp>
        <p:nvSpPr>
          <p:cNvPr id="109" name="Rectangle 108"/>
          <p:cNvSpPr/>
          <p:nvPr/>
        </p:nvSpPr>
        <p:spPr>
          <a:xfrm>
            <a:off x="10023912" y="2286478"/>
            <a:ext cx="1963490" cy="4251372"/>
          </a:xfrm>
          <a:prstGeom prst="rect">
            <a:avLst/>
          </a:prstGeom>
          <a:solidFill>
            <a:srgbClr val="56AD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1000" b="1" dirty="0">
              <a:solidFill>
                <a:prstClr val="white"/>
              </a:solidFill>
              <a:latin typeface="Arial" panose="020B0604020202020204" pitchFamily="34" charset="0"/>
              <a:cs typeface="Arial" panose="020B0604020202020204" pitchFamily="34" charset="0"/>
            </a:endParaRPr>
          </a:p>
        </p:txBody>
      </p:sp>
      <p:sp>
        <p:nvSpPr>
          <p:cNvPr id="94" name="Rectangle 93"/>
          <p:cNvSpPr/>
          <p:nvPr/>
        </p:nvSpPr>
        <p:spPr>
          <a:xfrm>
            <a:off x="2304058" y="2698132"/>
            <a:ext cx="7656345" cy="3044318"/>
          </a:xfrm>
          <a:prstGeom prst="rect">
            <a:avLst/>
          </a:prstGeom>
          <a:solidFill>
            <a:schemeClr val="bg1"/>
          </a:solidFill>
          <a:ln>
            <a:solidFill>
              <a:srgbClr val="56ADD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grpSp>
        <p:nvGrpSpPr>
          <p:cNvPr id="4" name="Group 3"/>
          <p:cNvGrpSpPr/>
          <p:nvPr/>
        </p:nvGrpSpPr>
        <p:grpSpPr>
          <a:xfrm>
            <a:off x="257774" y="2377291"/>
            <a:ext cx="1926025" cy="239055"/>
            <a:chOff x="257774" y="1966455"/>
            <a:chExt cx="1926025" cy="239055"/>
          </a:xfrm>
        </p:grpSpPr>
        <p:sp>
          <p:nvSpPr>
            <p:cNvPr id="50" name="Rounded Rectangle 49"/>
            <p:cNvSpPr/>
            <p:nvPr/>
          </p:nvSpPr>
          <p:spPr>
            <a:xfrm>
              <a:off x="257774" y="1968246"/>
              <a:ext cx="1824102" cy="23726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pic>
          <p:nvPicPr>
            <p:cNvPr id="28" name="Picture 27"/>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981315" y="1966455"/>
              <a:ext cx="202484" cy="237055"/>
            </a:xfrm>
            <a:prstGeom prst="rect">
              <a:avLst/>
            </a:prstGeom>
          </p:spPr>
        </p:pic>
        <p:sp>
          <p:nvSpPr>
            <p:cNvPr id="51" name="TextBox 50"/>
            <p:cNvSpPr txBox="1"/>
            <p:nvPr/>
          </p:nvSpPr>
          <p:spPr>
            <a:xfrm>
              <a:off x="320836" y="1968921"/>
              <a:ext cx="184731" cy="230832"/>
            </a:xfrm>
            <a:prstGeom prst="rect">
              <a:avLst/>
            </a:prstGeom>
            <a:noFill/>
          </p:spPr>
          <p:txBody>
            <a:bodyPr wrap="none" rtlCol="0">
              <a:spAutoFit/>
            </a:bodyPr>
            <a:lstStyle/>
            <a:p>
              <a:pPr defTabSz="586130"/>
              <a:endParaRPr lang="en-US" sz="900" dirty="0">
                <a:solidFill>
                  <a:prstClr val="black"/>
                </a:solidFill>
                <a:latin typeface="Arial" panose="020B0604020202020204" pitchFamily="34" charset="0"/>
                <a:cs typeface="Arial" panose="020B0604020202020204" pitchFamily="34" charset="0"/>
              </a:endParaRPr>
            </a:p>
          </p:txBody>
        </p:sp>
      </p:grpSp>
      <p:grpSp>
        <p:nvGrpSpPr>
          <p:cNvPr id="63" name="Group 62"/>
          <p:cNvGrpSpPr/>
          <p:nvPr/>
        </p:nvGrpSpPr>
        <p:grpSpPr>
          <a:xfrm>
            <a:off x="2268495" y="5758937"/>
            <a:ext cx="7691908" cy="906121"/>
            <a:chOff x="2284261" y="5806235"/>
            <a:chExt cx="7691908" cy="906121"/>
          </a:xfrm>
        </p:grpSpPr>
        <p:sp>
          <p:nvSpPr>
            <p:cNvPr id="70" name="Rectangle 69"/>
            <p:cNvSpPr/>
            <p:nvPr/>
          </p:nvSpPr>
          <p:spPr>
            <a:xfrm>
              <a:off x="2284261" y="5806235"/>
              <a:ext cx="7691908" cy="90612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7" name="Rounded Rectangle 76"/>
            <p:cNvSpPr/>
            <p:nvPr/>
          </p:nvSpPr>
          <p:spPr>
            <a:xfrm>
              <a:off x="2417106" y="6197770"/>
              <a:ext cx="7362378" cy="35236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8" name="TextBox 77"/>
            <p:cNvSpPr txBox="1"/>
            <p:nvPr/>
          </p:nvSpPr>
          <p:spPr>
            <a:xfrm>
              <a:off x="2480168" y="6268572"/>
              <a:ext cx="877163" cy="230832"/>
            </a:xfrm>
            <a:prstGeom prst="rect">
              <a:avLst/>
            </a:prstGeom>
            <a:noFill/>
          </p:spPr>
          <p:txBody>
            <a:bodyPr wrap="none" rtlCol="0">
              <a:spAutoFit/>
            </a:bodyPr>
            <a:lstStyle/>
            <a:p>
              <a:r>
                <a:rPr lang="en-US" sz="900" dirty="0">
                  <a:solidFill>
                    <a:prstClr val="black"/>
                  </a:solidFill>
                  <a:latin typeface="Arial" panose="020B0604020202020204" pitchFamily="34" charset="0"/>
                  <a:cs typeface="Arial" panose="020B0604020202020204" pitchFamily="34" charset="0"/>
                </a:rPr>
                <a:t>Call Remarks</a:t>
              </a:r>
            </a:p>
          </p:txBody>
        </p:sp>
        <p:sp>
          <p:nvSpPr>
            <p:cNvPr id="84" name="Rectangle 83"/>
            <p:cNvSpPr/>
            <p:nvPr/>
          </p:nvSpPr>
          <p:spPr>
            <a:xfrm>
              <a:off x="8910989" y="6245977"/>
              <a:ext cx="808601" cy="268750"/>
            </a:xfrm>
            <a:prstGeom prst="rect">
              <a:avLst/>
            </a:prstGeom>
            <a:solidFill>
              <a:srgbClr val="56AD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800" dirty="0" smtClean="0">
                  <a:solidFill>
                    <a:prstClr val="white"/>
                  </a:solidFill>
                  <a:latin typeface="Arial" panose="020B0604020202020204" pitchFamily="34" charset="0"/>
                  <a:cs typeface="Arial" panose="020B0604020202020204" pitchFamily="34" charset="0"/>
                </a:rPr>
                <a:t>SUBMIT</a:t>
              </a:r>
              <a:endParaRPr lang="en-US" sz="800" dirty="0">
                <a:solidFill>
                  <a:prstClr val="white"/>
                </a:solidFill>
                <a:latin typeface="Arial" panose="020B0604020202020204" pitchFamily="34" charset="0"/>
                <a:cs typeface="Arial" panose="020B0604020202020204" pitchFamily="34" charset="0"/>
              </a:endParaRPr>
            </a:p>
          </p:txBody>
        </p:sp>
        <p:sp>
          <p:nvSpPr>
            <p:cNvPr id="85" name="Rounded Rectangle 84"/>
            <p:cNvSpPr/>
            <p:nvPr/>
          </p:nvSpPr>
          <p:spPr>
            <a:xfrm>
              <a:off x="2444560" y="5947598"/>
              <a:ext cx="129642" cy="129642"/>
            </a:xfrm>
            <a:prstGeom prst="round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6" name="TextBox 85"/>
            <p:cNvSpPr txBox="1"/>
            <p:nvPr/>
          </p:nvSpPr>
          <p:spPr>
            <a:xfrm>
              <a:off x="2615925" y="5897864"/>
              <a:ext cx="838691" cy="230832"/>
            </a:xfrm>
            <a:prstGeom prst="rect">
              <a:avLst/>
            </a:prstGeom>
            <a:noFill/>
          </p:spPr>
          <p:txBody>
            <a:bodyPr wrap="none" rtlCol="0">
              <a:spAutoFit/>
            </a:bodyPr>
            <a:lstStyle/>
            <a:p>
              <a:r>
                <a:rPr lang="en-US" sz="900" dirty="0" smtClean="0">
                  <a:solidFill>
                    <a:prstClr val="black"/>
                  </a:solidFill>
                  <a:latin typeface="Arial" panose="020B0604020202020204" pitchFamily="34" charset="0"/>
                  <a:cs typeface="Arial" panose="020B0604020202020204" pitchFamily="34" charset="0"/>
                </a:rPr>
                <a:t>Billing Query</a:t>
              </a:r>
              <a:endParaRPr lang="en-US" sz="900" dirty="0">
                <a:solidFill>
                  <a:prstClr val="black"/>
                </a:solidFill>
                <a:latin typeface="Arial" panose="020B0604020202020204" pitchFamily="34" charset="0"/>
                <a:cs typeface="Arial" panose="020B0604020202020204" pitchFamily="34" charset="0"/>
              </a:endParaRPr>
            </a:p>
          </p:txBody>
        </p:sp>
        <p:sp>
          <p:nvSpPr>
            <p:cNvPr id="87" name="Rounded Rectangle 86"/>
            <p:cNvSpPr/>
            <p:nvPr/>
          </p:nvSpPr>
          <p:spPr>
            <a:xfrm>
              <a:off x="3899406" y="5947598"/>
              <a:ext cx="129642" cy="129642"/>
            </a:xfrm>
            <a:prstGeom prst="round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8" name="TextBox 87"/>
            <p:cNvSpPr txBox="1"/>
            <p:nvPr/>
          </p:nvSpPr>
          <p:spPr>
            <a:xfrm>
              <a:off x="4081480" y="5897864"/>
              <a:ext cx="1152880" cy="230832"/>
            </a:xfrm>
            <a:prstGeom prst="rect">
              <a:avLst/>
            </a:prstGeom>
            <a:noFill/>
          </p:spPr>
          <p:txBody>
            <a:bodyPr wrap="none" rtlCol="0">
              <a:spAutoFit/>
            </a:bodyPr>
            <a:lstStyle/>
            <a:p>
              <a:r>
                <a:rPr lang="en-US" sz="900" dirty="0" smtClean="0">
                  <a:solidFill>
                    <a:prstClr val="black"/>
                  </a:solidFill>
                  <a:latin typeface="Arial" panose="020B0604020202020204" pitchFamily="34" charset="0"/>
                  <a:cs typeface="Arial" panose="020B0604020202020204" pitchFamily="34" charset="0"/>
                </a:rPr>
                <a:t>Change in address</a:t>
              </a:r>
              <a:endParaRPr lang="en-US" sz="900" dirty="0">
                <a:solidFill>
                  <a:prstClr val="black"/>
                </a:solidFill>
                <a:latin typeface="Arial" panose="020B0604020202020204" pitchFamily="34" charset="0"/>
                <a:cs typeface="Arial" panose="020B0604020202020204" pitchFamily="34" charset="0"/>
              </a:endParaRPr>
            </a:p>
          </p:txBody>
        </p:sp>
        <p:sp>
          <p:nvSpPr>
            <p:cNvPr id="95" name="Rounded Rectangle 94"/>
            <p:cNvSpPr/>
            <p:nvPr/>
          </p:nvSpPr>
          <p:spPr>
            <a:xfrm>
              <a:off x="5354252" y="5947598"/>
              <a:ext cx="129642" cy="129642"/>
            </a:xfrm>
            <a:prstGeom prst="round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6" name="TextBox 95"/>
            <p:cNvSpPr txBox="1"/>
            <p:nvPr/>
          </p:nvSpPr>
          <p:spPr>
            <a:xfrm>
              <a:off x="5549967" y="5897864"/>
              <a:ext cx="928459" cy="230832"/>
            </a:xfrm>
            <a:prstGeom prst="rect">
              <a:avLst/>
            </a:prstGeom>
            <a:noFill/>
          </p:spPr>
          <p:txBody>
            <a:bodyPr wrap="none" rtlCol="0">
              <a:spAutoFit/>
            </a:bodyPr>
            <a:lstStyle/>
            <a:p>
              <a:r>
                <a:rPr lang="en-US" sz="900" dirty="0" smtClean="0">
                  <a:solidFill>
                    <a:prstClr val="black"/>
                  </a:solidFill>
                  <a:latin typeface="Arial" panose="020B0604020202020204" pitchFamily="34" charset="0"/>
                  <a:cs typeface="Arial" panose="020B0604020202020204" pitchFamily="34" charset="0"/>
                </a:rPr>
                <a:t>Product Query</a:t>
              </a:r>
              <a:endParaRPr lang="en-US" sz="900" dirty="0">
                <a:solidFill>
                  <a:prstClr val="black"/>
                </a:solidFill>
                <a:latin typeface="Arial" panose="020B0604020202020204" pitchFamily="34" charset="0"/>
                <a:cs typeface="Arial" panose="020B0604020202020204" pitchFamily="34" charset="0"/>
              </a:endParaRPr>
            </a:p>
          </p:txBody>
        </p:sp>
        <p:sp>
          <p:nvSpPr>
            <p:cNvPr id="97" name="Rounded Rectangle 96"/>
            <p:cNvSpPr/>
            <p:nvPr/>
          </p:nvSpPr>
          <p:spPr>
            <a:xfrm>
              <a:off x="6809098" y="5947598"/>
              <a:ext cx="129642" cy="129642"/>
            </a:xfrm>
            <a:prstGeom prst="round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0" name="TextBox 109"/>
            <p:cNvSpPr txBox="1"/>
            <p:nvPr/>
          </p:nvSpPr>
          <p:spPr>
            <a:xfrm>
              <a:off x="7043456" y="5897864"/>
              <a:ext cx="947695" cy="230832"/>
            </a:xfrm>
            <a:prstGeom prst="rect">
              <a:avLst/>
            </a:prstGeom>
            <a:noFill/>
          </p:spPr>
          <p:txBody>
            <a:bodyPr wrap="none" rtlCol="0">
              <a:spAutoFit/>
            </a:bodyPr>
            <a:lstStyle/>
            <a:p>
              <a:r>
                <a:rPr lang="en-US" sz="900" dirty="0" smtClean="0">
                  <a:solidFill>
                    <a:prstClr val="black"/>
                  </a:solidFill>
                  <a:latin typeface="Arial" panose="020B0604020202020204" pitchFamily="34" charset="0"/>
                  <a:cs typeface="Arial" panose="020B0604020202020204" pitchFamily="34" charset="0"/>
                </a:rPr>
                <a:t>Delivery Query</a:t>
              </a:r>
              <a:endParaRPr lang="en-US" sz="900" dirty="0">
                <a:solidFill>
                  <a:prstClr val="black"/>
                </a:solidFill>
                <a:latin typeface="Arial" panose="020B0604020202020204" pitchFamily="34" charset="0"/>
                <a:cs typeface="Arial" panose="020B0604020202020204" pitchFamily="34" charset="0"/>
              </a:endParaRPr>
            </a:p>
          </p:txBody>
        </p:sp>
        <p:sp>
          <p:nvSpPr>
            <p:cNvPr id="111" name="Rounded Rectangle 110"/>
            <p:cNvSpPr/>
            <p:nvPr/>
          </p:nvSpPr>
          <p:spPr>
            <a:xfrm>
              <a:off x="8263944" y="5947598"/>
              <a:ext cx="129642" cy="129642"/>
            </a:xfrm>
            <a:prstGeom prst="round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2" name="TextBox 111"/>
            <p:cNvSpPr txBox="1"/>
            <p:nvPr/>
          </p:nvSpPr>
          <p:spPr>
            <a:xfrm>
              <a:off x="8435309" y="5897864"/>
              <a:ext cx="595035" cy="230832"/>
            </a:xfrm>
            <a:prstGeom prst="rect">
              <a:avLst/>
            </a:prstGeom>
            <a:noFill/>
          </p:spPr>
          <p:txBody>
            <a:bodyPr wrap="none" rtlCol="0">
              <a:spAutoFit/>
            </a:bodyPr>
            <a:lstStyle/>
            <a:p>
              <a:r>
                <a:rPr lang="en-US" sz="900" dirty="0" smtClean="0">
                  <a:solidFill>
                    <a:prstClr val="black"/>
                  </a:solidFill>
                  <a:latin typeface="Arial" panose="020B0604020202020204" pitchFamily="34" charset="0"/>
                  <a:cs typeface="Arial" panose="020B0604020202020204" pitchFamily="34" charset="0"/>
                </a:rPr>
                <a:t>General</a:t>
              </a:r>
              <a:endParaRPr lang="en-US" sz="900" dirty="0">
                <a:solidFill>
                  <a:prstClr val="black"/>
                </a:solidFill>
                <a:latin typeface="Arial" panose="020B0604020202020204" pitchFamily="34" charset="0"/>
                <a:cs typeface="Arial" panose="020B0604020202020204" pitchFamily="34" charset="0"/>
              </a:endParaRPr>
            </a:p>
          </p:txBody>
        </p:sp>
      </p:grpSp>
      <p:grpSp>
        <p:nvGrpSpPr>
          <p:cNvPr id="114" name="Group 113"/>
          <p:cNvGrpSpPr/>
          <p:nvPr/>
        </p:nvGrpSpPr>
        <p:grpSpPr>
          <a:xfrm>
            <a:off x="10096160" y="2395737"/>
            <a:ext cx="1775543" cy="302395"/>
            <a:chOff x="10111926" y="2443035"/>
            <a:chExt cx="1775543" cy="302395"/>
          </a:xfrm>
        </p:grpSpPr>
        <p:sp>
          <p:nvSpPr>
            <p:cNvPr id="115" name="Rounded Rectangle 114"/>
            <p:cNvSpPr/>
            <p:nvPr/>
          </p:nvSpPr>
          <p:spPr>
            <a:xfrm>
              <a:off x="10111926" y="2443035"/>
              <a:ext cx="1775543" cy="302395"/>
            </a:xfrm>
            <a:prstGeom prst="round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a:solidFill>
                    <a:prstClr val="white">
                      <a:lumMod val="75000"/>
                    </a:prstClr>
                  </a:solidFill>
                  <a:latin typeface="Arial" panose="020B0604020202020204" pitchFamily="34" charset="0"/>
                  <a:cs typeface="Arial" panose="020B0604020202020204" pitchFamily="34" charset="0"/>
                </a:rPr>
                <a:t>Select </a:t>
              </a:r>
              <a:r>
                <a:rPr lang="en-US" sz="900" dirty="0" smtClean="0">
                  <a:solidFill>
                    <a:prstClr val="white">
                      <a:lumMod val="75000"/>
                    </a:prstClr>
                  </a:solidFill>
                  <a:latin typeface="Arial" panose="020B0604020202020204" pitchFamily="34" charset="0"/>
                  <a:cs typeface="Arial" panose="020B0604020202020204" pitchFamily="34" charset="0"/>
                </a:rPr>
                <a:t>Disposition</a:t>
              </a:r>
              <a:endParaRPr lang="en-US" sz="900" dirty="0">
                <a:solidFill>
                  <a:prstClr val="white">
                    <a:lumMod val="75000"/>
                  </a:prstClr>
                </a:solidFill>
                <a:latin typeface="Arial" panose="020B0604020202020204" pitchFamily="34" charset="0"/>
                <a:cs typeface="Arial" panose="020B0604020202020204" pitchFamily="34" charset="0"/>
              </a:endParaRPr>
            </a:p>
          </p:txBody>
        </p:sp>
        <p:sp>
          <p:nvSpPr>
            <p:cNvPr id="116" name="Isosceles Triangle 115"/>
            <p:cNvSpPr/>
            <p:nvPr/>
          </p:nvSpPr>
          <p:spPr>
            <a:xfrm rot="10800000">
              <a:off x="11680475" y="2576192"/>
              <a:ext cx="84219" cy="72602"/>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solidFill>
                  <a:prstClr val="white"/>
                </a:solidFill>
              </a:endParaRPr>
            </a:p>
          </p:txBody>
        </p:sp>
      </p:grpSp>
      <p:sp>
        <p:nvSpPr>
          <p:cNvPr id="82" name="Rectangle 81"/>
          <p:cNvSpPr/>
          <p:nvPr/>
        </p:nvSpPr>
        <p:spPr>
          <a:xfrm>
            <a:off x="261254" y="1072474"/>
            <a:ext cx="1942062" cy="4539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1400" b="1" i="1" dirty="0" smtClean="0">
                <a:solidFill>
                  <a:schemeClr val="tx1">
                    <a:lumMod val="50000"/>
                    <a:lumOff val="50000"/>
                  </a:schemeClr>
                </a:solidFill>
                <a:latin typeface="Swis721 Cn BT" panose="020B0506020202030204" pitchFamily="34" charset="0"/>
                <a:cs typeface="Arial" panose="020B0604020202020204" pitchFamily="34" charset="0"/>
              </a:rPr>
              <a:t>TELECOM ENTERPRISE</a:t>
            </a:r>
            <a:endParaRPr lang="en-US" sz="1400" b="1" i="1" dirty="0">
              <a:solidFill>
                <a:schemeClr val="tx1">
                  <a:lumMod val="50000"/>
                  <a:lumOff val="50000"/>
                </a:schemeClr>
              </a:solidFill>
              <a:latin typeface="Swis721 Cn BT" panose="020B0506020202030204" pitchFamily="34" charset="0"/>
              <a:cs typeface="Arial" panose="020B0604020202020204" pitchFamily="34" charset="0"/>
            </a:endParaRPr>
          </a:p>
        </p:txBody>
      </p:sp>
      <p:pic>
        <p:nvPicPr>
          <p:cNvPr id="61" name="Picture 60"/>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55095" y="336931"/>
            <a:ext cx="942739" cy="855162"/>
          </a:xfrm>
          <a:prstGeom prst="rect">
            <a:avLst/>
          </a:prstGeom>
        </p:spPr>
      </p:pic>
      <p:pic>
        <p:nvPicPr>
          <p:cNvPr id="6" name="Picture 5"/>
          <p:cNvPicPr>
            <a:picLocks noChangeAspect="1"/>
          </p:cNvPicPr>
          <p:nvPr/>
        </p:nvPicPr>
        <p:blipFill>
          <a:blip r:embed="rId13"/>
          <a:stretch>
            <a:fillRect/>
          </a:stretch>
        </p:blipFill>
        <p:spPr>
          <a:xfrm>
            <a:off x="10010486" y="571267"/>
            <a:ext cx="1950763" cy="1341664"/>
          </a:xfrm>
          <a:prstGeom prst="rect">
            <a:avLst/>
          </a:prstGeom>
        </p:spPr>
      </p:pic>
      <p:sp>
        <p:nvSpPr>
          <p:cNvPr id="7" name="Rectangle 6"/>
          <p:cNvSpPr/>
          <p:nvPr/>
        </p:nvSpPr>
        <p:spPr>
          <a:xfrm>
            <a:off x="2304058" y="239653"/>
            <a:ext cx="2516253" cy="1958667"/>
          </a:xfrm>
          <a:prstGeom prst="rect">
            <a:avLst/>
          </a:prstGeom>
          <a:solidFill>
            <a:schemeClr val="bg1"/>
          </a:solidFill>
          <a:ln>
            <a:solidFill>
              <a:schemeClr val="bg1">
                <a:lumMod val="95000"/>
              </a:schemeClr>
            </a:solidFill>
          </a:ln>
          <a:effectLst>
            <a:outerShdw blurRad="50800" dist="38100" dir="8100000" algn="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p:cNvSpPr/>
          <p:nvPr/>
        </p:nvSpPr>
        <p:spPr>
          <a:xfrm>
            <a:off x="4879719" y="239653"/>
            <a:ext cx="2516253" cy="1958667"/>
          </a:xfrm>
          <a:prstGeom prst="rect">
            <a:avLst/>
          </a:prstGeom>
          <a:solidFill>
            <a:schemeClr val="bg1"/>
          </a:solidFill>
          <a:ln>
            <a:solidFill>
              <a:schemeClr val="bg1">
                <a:lumMod val="95000"/>
              </a:schemeClr>
            </a:solidFill>
          </a:ln>
          <a:effectLst>
            <a:outerShdw blurRad="50800" dist="38100" dir="8100000" algn="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p:cNvSpPr/>
          <p:nvPr/>
        </p:nvSpPr>
        <p:spPr>
          <a:xfrm>
            <a:off x="7455380" y="239653"/>
            <a:ext cx="2516253" cy="1958667"/>
          </a:xfrm>
          <a:prstGeom prst="rect">
            <a:avLst/>
          </a:prstGeom>
          <a:solidFill>
            <a:schemeClr val="bg1"/>
          </a:solidFill>
          <a:ln>
            <a:solidFill>
              <a:schemeClr val="bg1">
                <a:lumMod val="95000"/>
              </a:schemeClr>
            </a:solidFill>
          </a:ln>
          <a:effectLst>
            <a:outerShdw blurRad="50800" dist="38100" dir="8100000" algn="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1" name="Table 100"/>
          <p:cNvGraphicFramePr>
            <a:graphicFrameLocks noGrp="1"/>
          </p:cNvGraphicFramePr>
          <p:nvPr>
            <p:extLst/>
          </p:nvPr>
        </p:nvGraphicFramePr>
        <p:xfrm>
          <a:off x="2464402" y="294868"/>
          <a:ext cx="2239750" cy="1486976"/>
        </p:xfrm>
        <a:graphic>
          <a:graphicData uri="http://schemas.openxmlformats.org/drawingml/2006/table">
            <a:tbl>
              <a:tblPr>
                <a:tableStyleId>{5C22544A-7EE6-4342-B048-85BDC9FD1C3A}</a:tableStyleId>
              </a:tblPr>
              <a:tblGrid>
                <a:gridCol w="953865"/>
                <a:gridCol w="1285885"/>
              </a:tblGrid>
              <a:tr h="198540">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Mobile #</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+63</a:t>
                      </a:r>
                      <a:r>
                        <a:rPr lang="en-US" sz="8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 915 716 9206</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98540">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Subscriber</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Mr. John Doe</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98540">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Operating Status</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Active</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98540">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Status</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Active</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82068">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Email</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johndoe554@gmail.com</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19828">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Address</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sv-SE" sz="800" b="0" i="0" u="none" strike="noStrike" kern="1200" dirty="0" smtClean="0">
                          <a:solidFill>
                            <a:srgbClr val="000000"/>
                          </a:solidFill>
                          <a:effectLst/>
                          <a:latin typeface="Arial" panose="020B0604020202020204" pitchFamily="34" charset="0"/>
                          <a:ea typeface="+mn-ea"/>
                          <a:cs typeface="Arial" panose="020B0604020202020204" pitchFamily="34" charset="0"/>
                        </a:rPr>
                        <a:t>101 Dela Rosa Street, Legazpi Village, Makati</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90920">
                <a:tc>
                  <a:txBody>
                    <a:bodyPr/>
                    <a:lstStyle/>
                    <a:p>
                      <a:pPr marL="0" algn="l" defTabSz="914400" rtl="0" eaLnBrk="1" fontAlgn="b" latinLnBrk="0" hangingPunct="1"/>
                      <a:r>
                        <a:rPr lang="en-US" sz="800" b="0" i="0" u="none" strike="noStrike" kern="1200" dirty="0">
                          <a:solidFill>
                            <a:srgbClr val="000000"/>
                          </a:solidFill>
                          <a:effectLst/>
                          <a:latin typeface="Arial" panose="020B0604020202020204" pitchFamily="34" charset="0"/>
                          <a:ea typeface="+mn-ea"/>
                          <a:cs typeface="Arial" panose="020B0604020202020204" pitchFamily="34" charset="0"/>
                        </a:rPr>
                        <a:t>Alt Number</a:t>
                      </a: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+63</a:t>
                      </a:r>
                      <a:r>
                        <a:rPr lang="en-US" sz="8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 999 999 9999</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graphicFrame>
        <p:nvGraphicFramePr>
          <p:cNvPr id="102" name="Table 101"/>
          <p:cNvGraphicFramePr>
            <a:graphicFrameLocks noGrp="1"/>
          </p:cNvGraphicFramePr>
          <p:nvPr>
            <p:extLst/>
          </p:nvPr>
        </p:nvGraphicFramePr>
        <p:xfrm>
          <a:off x="4973094" y="294868"/>
          <a:ext cx="2355644" cy="1878483"/>
        </p:xfrm>
        <a:graphic>
          <a:graphicData uri="http://schemas.openxmlformats.org/drawingml/2006/table">
            <a:tbl>
              <a:tblPr>
                <a:tableStyleId>{5C22544A-7EE6-4342-B048-85BDC9FD1C3A}</a:tableStyleId>
              </a:tblPr>
              <a:tblGrid>
                <a:gridCol w="1089211"/>
                <a:gridCol w="1266433"/>
              </a:tblGrid>
              <a:tr h="205909">
                <a:tc>
                  <a:txBody>
                    <a:bodyPr/>
                    <a:lstStyle/>
                    <a:p>
                      <a:pPr algn="l" fontAlgn="b"/>
                      <a:r>
                        <a:rPr lang="en-US" sz="800" u="none" strike="noStrike" dirty="0" smtClean="0">
                          <a:effectLst/>
                          <a:latin typeface="Arial" panose="020B0604020202020204" pitchFamily="34" charset="0"/>
                          <a:cs typeface="Arial" panose="020B0604020202020204" pitchFamily="34" charset="0"/>
                        </a:rPr>
                        <a:t>Customer ID</a:t>
                      </a:r>
                      <a:r>
                        <a:rPr lang="en-US" sz="800" u="none" strike="noStrike" baseline="0" dirty="0" smtClean="0">
                          <a:effectLst/>
                          <a:latin typeface="Arial" panose="020B0604020202020204" pitchFamily="34" charset="0"/>
                          <a:cs typeface="Arial" panose="020B0604020202020204" pitchFamily="34" charset="0"/>
                        </a:rPr>
                        <a:t> #</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b="0" i="0" u="none" strike="noStrike" dirty="0" smtClean="0">
                          <a:solidFill>
                            <a:schemeClr val="dk1"/>
                          </a:solidFill>
                          <a:effectLst/>
                          <a:latin typeface="Arial" panose="020B0604020202020204" pitchFamily="34" charset="0"/>
                          <a:cs typeface="Arial" panose="020B0604020202020204" pitchFamily="34" charset="0"/>
                        </a:rPr>
                        <a:t>83085294</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u="none" strike="noStrike" dirty="0" smtClean="0">
                          <a:effectLst/>
                          <a:latin typeface="Arial" panose="020B0604020202020204" pitchFamily="34" charset="0"/>
                          <a:cs typeface="Arial" panose="020B0604020202020204" pitchFamily="34" charset="0"/>
                        </a:rPr>
                        <a:t>Tariff Plan</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b="0" i="0" u="sng" strike="noStrike" dirty="0" err="1" smtClean="0">
                          <a:solidFill>
                            <a:schemeClr val="dk1"/>
                          </a:solidFill>
                          <a:effectLst/>
                          <a:latin typeface="Arial" panose="020B0604020202020204" pitchFamily="34" charset="0"/>
                          <a:cs typeface="Arial" panose="020B0604020202020204" pitchFamily="34" charset="0"/>
                        </a:rPr>
                        <a:t>ThePLAN</a:t>
                      </a:r>
                      <a:r>
                        <a:rPr lang="en-US" sz="800" b="0" i="0" u="sng" strike="noStrike" baseline="0" dirty="0" smtClean="0">
                          <a:solidFill>
                            <a:schemeClr val="dk1"/>
                          </a:solidFill>
                          <a:effectLst/>
                          <a:latin typeface="Arial" panose="020B0604020202020204" pitchFamily="34" charset="0"/>
                          <a:cs typeface="Arial" panose="020B0604020202020204" pitchFamily="34" charset="0"/>
                        </a:rPr>
                        <a:t> PLUS 1499</a:t>
                      </a:r>
                      <a:endParaRPr lang="en-US" sz="800" b="0" i="0" u="sng"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b="0" i="0" u="none" strike="noStrike" dirty="0" smtClean="0">
                          <a:solidFill>
                            <a:srgbClr val="000000"/>
                          </a:solidFill>
                          <a:effectLst/>
                          <a:latin typeface="Arial" panose="020B0604020202020204" pitchFamily="34" charset="0"/>
                          <a:cs typeface="Arial" panose="020B0604020202020204" pitchFamily="34" charset="0"/>
                        </a:rPr>
                        <a:t>Activation Date</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b="0" i="0" u="none" strike="noStrike" dirty="0" smtClean="0">
                          <a:solidFill>
                            <a:srgbClr val="000000"/>
                          </a:solidFill>
                          <a:effectLst/>
                          <a:latin typeface="Arial" panose="020B0604020202020204" pitchFamily="34" charset="0"/>
                          <a:cs typeface="Arial" panose="020B0604020202020204" pitchFamily="34" charset="0"/>
                        </a:rPr>
                        <a:t>03-01-2019</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u="none" strike="noStrike" dirty="0" smtClean="0">
                          <a:effectLst/>
                          <a:latin typeface="Arial" panose="020B0604020202020204" pitchFamily="34" charset="0"/>
                          <a:cs typeface="Arial" panose="020B0604020202020204" pitchFamily="34" charset="0"/>
                        </a:rPr>
                        <a:t>Contract</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u="none" strike="noStrike" dirty="0" smtClean="0">
                          <a:effectLst/>
                          <a:latin typeface="Arial" panose="020B0604020202020204" pitchFamily="34" charset="0"/>
                          <a:cs typeface="Arial" panose="020B0604020202020204" pitchFamily="34" charset="0"/>
                        </a:rPr>
                        <a:t>24 Months</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u="none" strike="noStrike" dirty="0" smtClean="0">
                          <a:effectLst/>
                          <a:latin typeface="Arial" panose="020B0604020202020204" pitchFamily="34" charset="0"/>
                          <a:cs typeface="Arial" panose="020B0604020202020204" pitchFamily="34" charset="0"/>
                        </a:rPr>
                        <a:t>Handset</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b="0" i="0" u="sng" strike="noStrike" dirty="0" smtClean="0">
                          <a:solidFill>
                            <a:schemeClr val="dk1"/>
                          </a:solidFill>
                          <a:effectLst/>
                          <a:latin typeface="Arial" panose="020B0604020202020204" pitchFamily="34" charset="0"/>
                          <a:cs typeface="Arial" panose="020B0604020202020204" pitchFamily="34" charset="0"/>
                        </a:rPr>
                        <a:t>Huawei Nova 3i</a:t>
                      </a:r>
                      <a:endParaRPr lang="en-US" sz="800" b="0" i="0" u="sng"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u="none" strike="noStrike" dirty="0" smtClean="0">
                          <a:effectLst/>
                          <a:latin typeface="Arial" panose="020B0604020202020204" pitchFamily="34" charset="0"/>
                          <a:cs typeface="Arial" panose="020B0604020202020204" pitchFamily="34" charset="0"/>
                        </a:rPr>
                        <a:t>Unbilled Amount</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b="0" i="0" u="none" strike="noStrike" dirty="0" smtClean="0">
                          <a:solidFill>
                            <a:schemeClr val="dk1"/>
                          </a:solidFill>
                          <a:effectLst/>
                          <a:latin typeface="Arial" panose="020B0604020202020204" pitchFamily="34" charset="0"/>
                          <a:cs typeface="Arial" panose="020B0604020202020204" pitchFamily="34" charset="0"/>
                        </a:rPr>
                        <a:t>P 69.90</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u="none" strike="noStrike" dirty="0" smtClean="0">
                          <a:effectLst/>
                          <a:latin typeface="Arial" panose="020B0604020202020204" pitchFamily="34" charset="0"/>
                          <a:cs typeface="Arial" panose="020B0604020202020204" pitchFamily="34" charset="0"/>
                        </a:rPr>
                        <a:t>Last Payment Date</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b="0" i="0" u="none" strike="noStrike" dirty="0" smtClean="0">
                          <a:solidFill>
                            <a:schemeClr val="dk1"/>
                          </a:solidFill>
                          <a:effectLst/>
                          <a:latin typeface="Arial" panose="020B0604020202020204" pitchFamily="34" charset="0"/>
                          <a:cs typeface="Arial" panose="020B0604020202020204" pitchFamily="34" charset="0"/>
                        </a:rPr>
                        <a:t>04-04-2019</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31211">
                <a:tc>
                  <a:txBody>
                    <a:bodyPr/>
                    <a:lstStyle/>
                    <a:p>
                      <a:pPr algn="l" fontAlgn="b"/>
                      <a:r>
                        <a:rPr lang="en-US" sz="800" u="none" strike="noStrike" kern="1200" dirty="0" smtClean="0">
                          <a:solidFill>
                            <a:schemeClr val="dk1"/>
                          </a:solidFill>
                          <a:effectLst/>
                          <a:latin typeface="Arial" panose="020B0604020202020204" pitchFamily="34" charset="0"/>
                          <a:ea typeface="+mn-ea"/>
                          <a:cs typeface="Arial" panose="020B0604020202020204" pitchFamily="34" charset="0"/>
                        </a:rPr>
                        <a:t>Outstanding Balance</a:t>
                      </a:r>
                      <a:endParaRPr lang="en-US" sz="800" u="none" strike="noStrike" kern="1200" dirty="0">
                        <a:solidFill>
                          <a:schemeClr val="dk1"/>
                        </a:solidFill>
                        <a:effectLst/>
                        <a:latin typeface="Arial" panose="020B0604020202020204" pitchFamily="34" charset="0"/>
                        <a:ea typeface="+mn-ea"/>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u="none" strike="noStrike" kern="1200" dirty="0" smtClean="0">
                          <a:solidFill>
                            <a:schemeClr val="dk1"/>
                          </a:solidFill>
                          <a:effectLst/>
                          <a:latin typeface="Arial" panose="020B0604020202020204" pitchFamily="34" charset="0"/>
                          <a:ea typeface="+mn-ea"/>
                          <a:cs typeface="Arial" panose="020B0604020202020204" pitchFamily="34" charset="0"/>
                        </a:rPr>
                        <a:t>P1568.90</a:t>
                      </a:r>
                      <a:endParaRPr lang="en-US" sz="800" u="none" strike="noStrike" kern="1200" dirty="0">
                        <a:solidFill>
                          <a:schemeClr val="dk1"/>
                        </a:solidFill>
                        <a:effectLst/>
                        <a:latin typeface="Arial" panose="020B0604020202020204" pitchFamily="34" charset="0"/>
                        <a:ea typeface="+mn-ea"/>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u="none" strike="noStrike" kern="1200" dirty="0" smtClean="0">
                          <a:solidFill>
                            <a:schemeClr val="dk1"/>
                          </a:solidFill>
                          <a:effectLst/>
                          <a:latin typeface="Arial" panose="020B0604020202020204" pitchFamily="34" charset="0"/>
                          <a:ea typeface="+mn-ea"/>
                          <a:cs typeface="Arial" panose="020B0604020202020204" pitchFamily="34" charset="0"/>
                        </a:rPr>
                        <a:t>Bill Date</a:t>
                      </a:r>
                      <a:endParaRPr lang="en-US" sz="800" u="none" strike="noStrike" kern="1200" dirty="0">
                        <a:solidFill>
                          <a:schemeClr val="dk1"/>
                        </a:solidFill>
                        <a:effectLst/>
                        <a:latin typeface="Arial" panose="020B0604020202020204" pitchFamily="34" charset="0"/>
                        <a:ea typeface="+mn-ea"/>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u="none" strike="noStrike" kern="1200" dirty="0" smtClean="0">
                          <a:solidFill>
                            <a:schemeClr val="dk1"/>
                          </a:solidFill>
                          <a:effectLst/>
                          <a:latin typeface="Arial" panose="020B0604020202020204" pitchFamily="34" charset="0"/>
                          <a:ea typeface="+mn-ea"/>
                          <a:cs typeface="Arial" panose="020B0604020202020204" pitchFamily="34" charset="0"/>
                        </a:rPr>
                        <a:t>03-04-2019</a:t>
                      </a:r>
                      <a:endParaRPr lang="en-US" sz="800" u="none" strike="noStrike" kern="1200" dirty="0">
                        <a:solidFill>
                          <a:schemeClr val="dk1"/>
                        </a:solidFill>
                        <a:effectLst/>
                        <a:latin typeface="Arial" panose="020B0604020202020204" pitchFamily="34" charset="0"/>
                        <a:ea typeface="+mn-ea"/>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graphicFrame>
        <p:nvGraphicFramePr>
          <p:cNvPr id="103" name="Table 102"/>
          <p:cNvGraphicFramePr>
            <a:graphicFrameLocks noGrp="1"/>
          </p:cNvGraphicFramePr>
          <p:nvPr>
            <p:extLst/>
          </p:nvPr>
        </p:nvGraphicFramePr>
        <p:xfrm>
          <a:off x="7577841" y="294868"/>
          <a:ext cx="2185877" cy="1511776"/>
        </p:xfrm>
        <a:graphic>
          <a:graphicData uri="http://schemas.openxmlformats.org/drawingml/2006/table">
            <a:tbl>
              <a:tblPr>
                <a:tableStyleId>{5C22544A-7EE6-4342-B048-85BDC9FD1C3A}</a:tableStyleId>
              </a:tblPr>
              <a:tblGrid>
                <a:gridCol w="1371369"/>
                <a:gridCol w="814508"/>
              </a:tblGrid>
              <a:tr h="215968">
                <a:tc>
                  <a:txBody>
                    <a:bodyPr/>
                    <a:lstStyle/>
                    <a:p>
                      <a:pPr algn="l" fontAlgn="b"/>
                      <a:r>
                        <a:rPr lang="en-US" sz="800" b="0" i="0" u="none" strike="noStrike" dirty="0" smtClean="0">
                          <a:solidFill>
                            <a:srgbClr val="000000"/>
                          </a:solidFill>
                          <a:effectLst/>
                          <a:latin typeface="Arial" panose="020B0604020202020204" pitchFamily="34" charset="0"/>
                          <a:cs typeface="Arial" panose="020B0604020202020204" pitchFamily="34" charset="0"/>
                        </a:rPr>
                        <a:t>Mobile App</a:t>
                      </a:r>
                      <a:r>
                        <a:rPr lang="en-US" sz="800" b="0" i="0" u="none" strike="noStrike" baseline="0" dirty="0" smtClean="0">
                          <a:solidFill>
                            <a:srgbClr val="000000"/>
                          </a:solidFill>
                          <a:effectLst/>
                          <a:latin typeface="Arial" panose="020B0604020202020204" pitchFamily="34" charset="0"/>
                          <a:cs typeface="Arial" panose="020B0604020202020204" pitchFamily="34" charset="0"/>
                        </a:rPr>
                        <a:t> Registered</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none" strike="noStrike" smtClean="0">
                          <a:solidFill>
                            <a:srgbClr val="000000"/>
                          </a:solidFill>
                          <a:effectLst/>
                          <a:latin typeface="Arial" panose="020B0604020202020204" pitchFamily="34" charset="0"/>
                          <a:cs typeface="Arial" panose="020B0604020202020204" pitchFamily="34" charset="0"/>
                        </a:rPr>
                        <a:t>Y</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5968">
                <a:tc>
                  <a:txBody>
                    <a:bodyPr/>
                    <a:lstStyle/>
                    <a:p>
                      <a:pPr algn="l" fontAlgn="b"/>
                      <a:r>
                        <a:rPr lang="en-US" sz="800" b="0" i="0" u="none" strike="noStrike" dirty="0" err="1" smtClean="0">
                          <a:solidFill>
                            <a:srgbClr val="000000"/>
                          </a:solidFill>
                          <a:effectLst/>
                          <a:latin typeface="Arial" panose="020B0604020202020204" pitchFamily="34" charset="0"/>
                          <a:cs typeface="Arial" panose="020B0604020202020204" pitchFamily="34" charset="0"/>
                        </a:rPr>
                        <a:t>eKYC</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none" strike="noStrike" dirty="0" smtClean="0">
                          <a:solidFill>
                            <a:srgbClr val="000000"/>
                          </a:solidFill>
                          <a:effectLst/>
                          <a:latin typeface="Arial" panose="020B0604020202020204" pitchFamily="34" charset="0"/>
                          <a:cs typeface="Arial" panose="020B0604020202020204" pitchFamily="34" charset="0"/>
                        </a:rPr>
                        <a:t>N</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5968">
                <a:tc>
                  <a:txBody>
                    <a:bodyPr/>
                    <a:lstStyle/>
                    <a:p>
                      <a:pPr algn="l" fontAlgn="ctr"/>
                      <a:r>
                        <a:rPr lang="en-US" sz="800" b="0" i="0" u="none" strike="noStrike" smtClean="0">
                          <a:solidFill>
                            <a:srgbClr val="000000"/>
                          </a:solidFill>
                          <a:effectLst/>
                          <a:latin typeface="Arial" panose="020B0604020202020204" pitchFamily="34" charset="0"/>
                          <a:cs typeface="Arial" panose="020B0604020202020204" pitchFamily="34" charset="0"/>
                        </a:rPr>
                        <a:t>Self</a:t>
                      </a:r>
                      <a:r>
                        <a:rPr lang="en-US" sz="800" b="0" i="0" u="none" strike="noStrike" baseline="0" smtClean="0">
                          <a:solidFill>
                            <a:srgbClr val="000000"/>
                          </a:solidFill>
                          <a:effectLst/>
                          <a:latin typeface="Arial" panose="020B0604020202020204" pitchFamily="34" charset="0"/>
                          <a:cs typeface="Arial" panose="020B0604020202020204" pitchFamily="34" charset="0"/>
                        </a:rPr>
                        <a:t> Service Registered</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none" strike="noStrike" smtClean="0">
                          <a:solidFill>
                            <a:srgbClr val="000000"/>
                          </a:solidFill>
                          <a:effectLst/>
                          <a:latin typeface="Arial" panose="020B0604020202020204" pitchFamily="34" charset="0"/>
                          <a:cs typeface="Arial" panose="020B0604020202020204" pitchFamily="34" charset="0"/>
                        </a:rPr>
                        <a:t>Y</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5968">
                <a:tc>
                  <a:txBody>
                    <a:bodyPr/>
                    <a:lstStyle/>
                    <a:p>
                      <a:pPr algn="l" fontAlgn="ctr"/>
                      <a:r>
                        <a:rPr lang="en-US" sz="800" b="0" i="0" u="none" strike="noStrike" baseline="0" dirty="0" smtClean="0">
                          <a:solidFill>
                            <a:srgbClr val="000000"/>
                          </a:solidFill>
                          <a:effectLst/>
                          <a:latin typeface="Arial" panose="020B0604020202020204" pitchFamily="34" charset="0"/>
                          <a:cs typeface="Arial" panose="020B0604020202020204" pitchFamily="34" charset="0"/>
                        </a:rPr>
                        <a:t>Bill Type</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none" strike="noStrike" dirty="0" smtClean="0">
                          <a:solidFill>
                            <a:srgbClr val="000000"/>
                          </a:solidFill>
                          <a:effectLst/>
                          <a:latin typeface="Arial" panose="020B0604020202020204" pitchFamily="34" charset="0"/>
                          <a:cs typeface="Arial" panose="020B0604020202020204" pitchFamily="34" charset="0"/>
                        </a:rPr>
                        <a:t>E-Bill</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5968">
                <a:tc>
                  <a:txBody>
                    <a:bodyPr/>
                    <a:lstStyle/>
                    <a:p>
                      <a:pPr algn="l" fontAlgn="ctr"/>
                      <a:r>
                        <a:rPr lang="en-US" sz="800" b="0" i="0" u="none" strike="noStrike" smtClean="0">
                          <a:solidFill>
                            <a:srgbClr val="000000"/>
                          </a:solidFill>
                          <a:effectLst/>
                          <a:latin typeface="Arial" panose="020B0604020202020204" pitchFamily="34" charset="0"/>
                          <a:cs typeface="Arial" panose="020B0604020202020204" pitchFamily="34" charset="0"/>
                        </a:rPr>
                        <a:t>Credit Monitoring</a:t>
                      </a:r>
                      <a:r>
                        <a:rPr lang="en-US" sz="800" b="0" i="0" u="none" strike="noStrike" baseline="0" smtClean="0">
                          <a:solidFill>
                            <a:srgbClr val="000000"/>
                          </a:solidFill>
                          <a:effectLst/>
                          <a:latin typeface="Arial" panose="020B0604020202020204" pitchFamily="34" charset="0"/>
                          <a:cs typeface="Arial" panose="020B0604020202020204" pitchFamily="34" charset="0"/>
                        </a:rPr>
                        <a:t> Exposure</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none" strike="noStrike" dirty="0" smtClean="0">
                          <a:solidFill>
                            <a:srgbClr val="000000"/>
                          </a:solidFill>
                          <a:effectLst/>
                          <a:latin typeface="Arial" panose="020B0604020202020204" pitchFamily="34" charset="0"/>
                          <a:cs typeface="Arial" panose="020B0604020202020204" pitchFamily="34" charset="0"/>
                        </a:rPr>
                        <a:t>P3412.26</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5968">
                <a:tc>
                  <a:txBody>
                    <a:bodyPr/>
                    <a:lstStyle/>
                    <a:p>
                      <a:pPr algn="l" fontAlgn="ctr"/>
                      <a:r>
                        <a:rPr lang="en-US" sz="800" b="0" i="0" u="none" strike="noStrike" dirty="0" smtClean="0">
                          <a:solidFill>
                            <a:srgbClr val="000000"/>
                          </a:solidFill>
                          <a:effectLst/>
                          <a:latin typeface="Arial" panose="020B0604020202020204" pitchFamily="34" charset="0"/>
                          <a:cs typeface="Arial" panose="020B0604020202020204" pitchFamily="34" charset="0"/>
                        </a:rPr>
                        <a:t>Next Bill Date</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none" strike="noStrike" dirty="0" smtClean="0">
                          <a:solidFill>
                            <a:srgbClr val="000000"/>
                          </a:solidFill>
                          <a:effectLst/>
                          <a:latin typeface="Arial" panose="020B0604020202020204" pitchFamily="34" charset="0"/>
                          <a:cs typeface="Arial" panose="020B0604020202020204" pitchFamily="34" charset="0"/>
                        </a:rPr>
                        <a:t>03-05-2019</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5968">
                <a:tc>
                  <a:txBody>
                    <a:bodyPr/>
                    <a:lstStyle/>
                    <a:p>
                      <a:pPr algn="l" fontAlgn="ctr"/>
                      <a:r>
                        <a:rPr lang="en-US" sz="800" b="0" i="0" u="none" strike="noStrike" dirty="0" smtClean="0">
                          <a:solidFill>
                            <a:srgbClr val="000000"/>
                          </a:solidFill>
                          <a:effectLst/>
                          <a:latin typeface="Arial" panose="020B0604020202020204" pitchFamily="34" charset="0"/>
                          <a:cs typeface="Arial" panose="020B0604020202020204" pitchFamily="34" charset="0"/>
                        </a:rPr>
                        <a:t>Open SRs</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sng" strike="noStrike" dirty="0" smtClean="0">
                          <a:solidFill>
                            <a:srgbClr val="000000"/>
                          </a:solidFill>
                          <a:effectLst/>
                          <a:latin typeface="Arial" panose="020B0604020202020204" pitchFamily="34" charset="0"/>
                          <a:cs typeface="Arial" panose="020B0604020202020204" pitchFamily="34" charset="0"/>
                        </a:rPr>
                        <a:t>1</a:t>
                      </a:r>
                      <a:endParaRPr lang="en-US" sz="800" b="0" i="0" u="sng"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sp>
        <p:nvSpPr>
          <p:cNvPr id="10" name="Rectangle 9"/>
          <p:cNvSpPr/>
          <p:nvPr/>
        </p:nvSpPr>
        <p:spPr>
          <a:xfrm>
            <a:off x="10047392" y="2745944"/>
            <a:ext cx="1865089" cy="3554819"/>
          </a:xfrm>
          <a:prstGeom prst="rect">
            <a:avLst/>
          </a:prstGeom>
        </p:spPr>
        <p:txBody>
          <a:bodyPr wrap="square">
            <a:spAutoFit/>
          </a:bodyPr>
          <a:lstStyle/>
          <a:p>
            <a:r>
              <a:rPr lang="en-US" sz="900" b="1" cap="all" dirty="0">
                <a:solidFill>
                  <a:schemeClr val="bg1"/>
                </a:solidFill>
                <a:latin typeface="Arial" panose="020B0604020202020204" pitchFamily="34" charset="0"/>
                <a:cs typeface="Arial" panose="020B0604020202020204" pitchFamily="34" charset="0"/>
              </a:rPr>
              <a:t>HOW MUCH IS THE DELIVERY CHARGE FOR ONLINE SHOP ORDERS?</a:t>
            </a:r>
          </a:p>
          <a:p>
            <a:r>
              <a:rPr lang="en-US" sz="900" dirty="0">
                <a:solidFill>
                  <a:schemeClr val="bg1"/>
                </a:solidFill>
                <a:latin typeface="Arial" panose="020B0604020202020204" pitchFamily="34" charset="0"/>
                <a:cs typeface="Arial" panose="020B0604020202020204" pitchFamily="34" charset="0"/>
              </a:rPr>
              <a:t>For postpaid applications</a:t>
            </a:r>
          </a:p>
          <a:p>
            <a:r>
              <a:rPr lang="en-US" sz="900" dirty="0" smtClean="0">
                <a:solidFill>
                  <a:schemeClr val="bg1"/>
                </a:solidFill>
                <a:latin typeface="Arial" panose="020B0604020202020204" pitchFamily="34" charset="0"/>
                <a:cs typeface="Arial" panose="020B0604020202020204" pitchFamily="34" charset="0"/>
              </a:rPr>
              <a:t>We offer </a:t>
            </a:r>
            <a:r>
              <a:rPr lang="en-US" sz="900" dirty="0">
                <a:solidFill>
                  <a:schemeClr val="bg1"/>
                </a:solidFill>
                <a:latin typeface="Arial" panose="020B0604020202020204" pitchFamily="34" charset="0"/>
                <a:cs typeface="Arial" panose="020B0604020202020204" pitchFamily="34" charset="0"/>
              </a:rPr>
              <a:t>free shipping nationwide for postpaid applications.</a:t>
            </a:r>
          </a:p>
          <a:p>
            <a:r>
              <a:rPr lang="en-US" sz="900" dirty="0">
                <a:solidFill>
                  <a:schemeClr val="bg1"/>
                </a:solidFill>
                <a:latin typeface="Arial" panose="020B0604020202020204" pitchFamily="34" charset="0"/>
                <a:cs typeface="Arial" panose="020B0604020202020204" pitchFamily="34" charset="0"/>
              </a:rPr>
              <a:t>For accessories and apparel purchases</a:t>
            </a:r>
          </a:p>
          <a:p>
            <a:r>
              <a:rPr lang="en-US" sz="900" dirty="0" smtClean="0">
                <a:solidFill>
                  <a:schemeClr val="bg1"/>
                </a:solidFill>
                <a:latin typeface="Arial" panose="020B0604020202020204" pitchFamily="34" charset="0"/>
                <a:cs typeface="Arial" panose="020B0604020202020204" pitchFamily="34" charset="0"/>
              </a:rPr>
              <a:t>We offer </a:t>
            </a:r>
            <a:r>
              <a:rPr lang="en-US" sz="900" dirty="0">
                <a:solidFill>
                  <a:schemeClr val="bg1"/>
                </a:solidFill>
                <a:latin typeface="Arial" panose="020B0604020202020204" pitchFamily="34" charset="0"/>
                <a:cs typeface="Arial" panose="020B0604020202020204" pitchFamily="34" charset="0"/>
              </a:rPr>
              <a:t>free shipping nationwide for orders/deliveries amounting to P900 and above.</a:t>
            </a:r>
          </a:p>
          <a:p>
            <a:r>
              <a:rPr lang="en-US" sz="900" dirty="0">
                <a:solidFill>
                  <a:schemeClr val="bg1"/>
                </a:solidFill>
                <a:latin typeface="Arial" panose="020B0604020202020204" pitchFamily="34" charset="0"/>
                <a:cs typeface="Arial" panose="020B0604020202020204" pitchFamily="34" charset="0"/>
              </a:rPr>
              <a:t>A P70 shipping fee will be applied for orders below P900</a:t>
            </a:r>
            <a:r>
              <a:rPr lang="en-US" sz="900" dirty="0" smtClean="0">
                <a:solidFill>
                  <a:schemeClr val="bg1"/>
                </a:solidFill>
                <a:latin typeface="Arial" panose="020B0604020202020204" pitchFamily="34" charset="0"/>
                <a:cs typeface="Arial" panose="020B0604020202020204" pitchFamily="34" charset="0"/>
              </a:rPr>
              <a:t>.</a:t>
            </a:r>
          </a:p>
          <a:p>
            <a:endParaRPr lang="en-US" sz="900" dirty="0">
              <a:solidFill>
                <a:schemeClr val="bg1"/>
              </a:solidFill>
              <a:latin typeface="Arial" panose="020B0604020202020204" pitchFamily="34" charset="0"/>
              <a:cs typeface="Arial" panose="020B0604020202020204" pitchFamily="34" charset="0"/>
            </a:endParaRPr>
          </a:p>
          <a:p>
            <a:endParaRPr lang="en-US" sz="900" b="0" i="0" dirty="0" smtClean="0">
              <a:solidFill>
                <a:schemeClr val="bg1"/>
              </a:solidFill>
              <a:effectLst/>
              <a:latin typeface="Arial" panose="020B0604020202020204" pitchFamily="34" charset="0"/>
              <a:cs typeface="Arial" panose="020B0604020202020204" pitchFamily="34" charset="0"/>
            </a:endParaRPr>
          </a:p>
          <a:p>
            <a:r>
              <a:rPr lang="en-US" sz="900" b="1" cap="all" dirty="0" smtClean="0">
                <a:solidFill>
                  <a:schemeClr val="bg1"/>
                </a:solidFill>
                <a:latin typeface="Arial" panose="020B0604020202020204" pitchFamily="34" charset="0"/>
                <a:cs typeface="Arial" panose="020B0604020202020204" pitchFamily="34" charset="0"/>
              </a:rPr>
              <a:t>CAN YOU DELIVER </a:t>
            </a:r>
            <a:r>
              <a:rPr lang="en-US" sz="900" b="1" cap="all" dirty="0">
                <a:solidFill>
                  <a:schemeClr val="bg1"/>
                </a:solidFill>
                <a:latin typeface="Arial" panose="020B0604020202020204" pitchFamily="34" charset="0"/>
                <a:cs typeface="Arial" panose="020B0604020202020204" pitchFamily="34" charset="0"/>
              </a:rPr>
              <a:t>THE PACKAGE TO MY OFFICE?</a:t>
            </a:r>
          </a:p>
          <a:p>
            <a:r>
              <a:rPr lang="en-US" sz="900" dirty="0">
                <a:solidFill>
                  <a:schemeClr val="bg1"/>
                </a:solidFill>
                <a:latin typeface="Arial" panose="020B0604020202020204" pitchFamily="34" charset="0"/>
                <a:cs typeface="Arial" panose="020B0604020202020204" pitchFamily="34" charset="0"/>
              </a:rPr>
              <a:t>Yes. We will deliver your order at the address you provided during checkout, whether it is to your home or to your office. In case you want to change your delivery address after checkout, you may call (02) 730-1000. </a:t>
            </a:r>
          </a:p>
        </p:txBody>
      </p:sp>
      <p:cxnSp>
        <p:nvCxnSpPr>
          <p:cNvPr id="12" name="Straight Connector 11"/>
          <p:cNvCxnSpPr/>
          <p:nvPr/>
        </p:nvCxnSpPr>
        <p:spPr>
          <a:xfrm>
            <a:off x="10132736" y="4840787"/>
            <a:ext cx="1666999"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Isosceles Triangle 12"/>
          <p:cNvSpPr/>
          <p:nvPr/>
        </p:nvSpPr>
        <p:spPr>
          <a:xfrm flipV="1">
            <a:off x="10868253" y="6326652"/>
            <a:ext cx="274808" cy="112640"/>
          </a:xfrm>
          <a:prstGeom prst="triangle">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3" name="Picture 122"/>
          <p:cNvPicPr>
            <a:picLocks noChangeAspect="1"/>
          </p:cNvPicPr>
          <p:nvPr/>
        </p:nvPicPr>
        <p:blipFill>
          <a:blip r:embed="rId14">
            <a:extLst>
              <a:ext uri="{BEBA8EAE-BF5A-486C-A8C5-ECC9F3942E4B}">
                <a14:imgProps xmlns:a14="http://schemas.microsoft.com/office/drawing/2010/main">
                  <a14:imgLayer r:embed="rId15">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2471233" y="1875355"/>
            <a:ext cx="279035" cy="234030"/>
          </a:xfrm>
          <a:prstGeom prst="rect">
            <a:avLst/>
          </a:prstGeom>
        </p:spPr>
      </p:pic>
      <p:pic>
        <p:nvPicPr>
          <p:cNvPr id="14" name="Picture 13"/>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2798420" y="1875355"/>
            <a:ext cx="345949" cy="236503"/>
          </a:xfrm>
          <a:prstGeom prst="rect">
            <a:avLst/>
          </a:prstGeom>
        </p:spPr>
      </p:pic>
      <p:sp>
        <p:nvSpPr>
          <p:cNvPr id="124" name="Rectangle 123"/>
          <p:cNvSpPr/>
          <p:nvPr/>
        </p:nvSpPr>
        <p:spPr>
          <a:xfrm>
            <a:off x="2305567" y="2289543"/>
            <a:ext cx="1230858" cy="408589"/>
          </a:xfrm>
          <a:prstGeom prst="rect">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VERIFICATION</a:t>
            </a:r>
          </a:p>
        </p:txBody>
      </p:sp>
      <p:sp>
        <p:nvSpPr>
          <p:cNvPr id="126" name="Rectangle 125"/>
          <p:cNvSpPr/>
          <p:nvPr/>
        </p:nvSpPr>
        <p:spPr>
          <a:xfrm>
            <a:off x="3579785" y="2289543"/>
            <a:ext cx="1240491" cy="414550"/>
          </a:xfrm>
          <a:prstGeom prst="rect">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INTERACTION HISTORY</a:t>
            </a:r>
          </a:p>
        </p:txBody>
      </p:sp>
      <p:sp>
        <p:nvSpPr>
          <p:cNvPr id="127" name="Rectangle 126"/>
          <p:cNvSpPr/>
          <p:nvPr/>
        </p:nvSpPr>
        <p:spPr>
          <a:xfrm>
            <a:off x="4863636" y="2289543"/>
            <a:ext cx="1240491" cy="414550"/>
          </a:xfrm>
          <a:prstGeom prst="rect">
            <a:avLst/>
          </a:prstGeom>
          <a:solidFill>
            <a:srgbClr val="0029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CDR</a:t>
            </a:r>
          </a:p>
        </p:txBody>
      </p:sp>
      <p:sp>
        <p:nvSpPr>
          <p:cNvPr id="128" name="Rectangle 127"/>
          <p:cNvSpPr/>
          <p:nvPr/>
        </p:nvSpPr>
        <p:spPr>
          <a:xfrm>
            <a:off x="6147487" y="2289543"/>
            <a:ext cx="1240491" cy="414550"/>
          </a:xfrm>
          <a:prstGeom prst="rect">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defTabSz="586130"/>
            <a:r>
              <a:rPr lang="en-US" sz="800" b="1" dirty="0" smtClean="0">
                <a:solidFill>
                  <a:prstClr val="white"/>
                </a:solidFill>
                <a:latin typeface="Arial" panose="020B0604020202020204" pitchFamily="34" charset="0"/>
                <a:cs typeface="Arial" panose="020B0604020202020204" pitchFamily="34" charset="0"/>
              </a:rPr>
              <a:t>BILLING INFO</a:t>
            </a:r>
            <a:endParaRPr lang="en-US" sz="800" b="1" dirty="0">
              <a:solidFill>
                <a:prstClr val="white"/>
              </a:solidFill>
              <a:latin typeface="Arial" panose="020B0604020202020204" pitchFamily="34" charset="0"/>
              <a:cs typeface="Arial" panose="020B0604020202020204" pitchFamily="34" charset="0"/>
            </a:endParaRPr>
          </a:p>
        </p:txBody>
      </p:sp>
      <p:sp>
        <p:nvSpPr>
          <p:cNvPr id="129" name="Rectangle 128"/>
          <p:cNvSpPr/>
          <p:nvPr/>
        </p:nvSpPr>
        <p:spPr>
          <a:xfrm>
            <a:off x="7431338" y="2289543"/>
            <a:ext cx="1250576" cy="414550"/>
          </a:xfrm>
          <a:prstGeom prst="rect">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defTabSz="586130"/>
            <a:r>
              <a:rPr lang="en-US" sz="800" b="1" dirty="0" smtClean="0">
                <a:solidFill>
                  <a:prstClr val="white"/>
                </a:solidFill>
                <a:latin typeface="Arial" panose="020B0604020202020204" pitchFamily="34" charset="0"/>
                <a:cs typeface="Arial" panose="020B0604020202020204" pitchFamily="34" charset="0"/>
              </a:rPr>
              <a:t>PAYMENT INFO</a:t>
            </a:r>
            <a:endParaRPr lang="en-US" sz="800" b="1" dirty="0">
              <a:solidFill>
                <a:prstClr val="white"/>
              </a:solidFill>
              <a:latin typeface="Arial" panose="020B0604020202020204" pitchFamily="34" charset="0"/>
              <a:cs typeface="Arial" panose="020B0604020202020204" pitchFamily="34" charset="0"/>
            </a:endParaRPr>
          </a:p>
        </p:txBody>
      </p:sp>
      <p:sp>
        <p:nvSpPr>
          <p:cNvPr id="130" name="Rectangle 129"/>
          <p:cNvSpPr/>
          <p:nvPr/>
        </p:nvSpPr>
        <p:spPr>
          <a:xfrm>
            <a:off x="8725274" y="2289543"/>
            <a:ext cx="1250576" cy="414550"/>
          </a:xfrm>
          <a:prstGeom prst="rect">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defTabSz="586130"/>
            <a:r>
              <a:rPr lang="en-US" sz="800" b="1" dirty="0" smtClean="0">
                <a:solidFill>
                  <a:prstClr val="white"/>
                </a:solidFill>
                <a:latin typeface="Arial" panose="020B0604020202020204" pitchFamily="34" charset="0"/>
                <a:cs typeface="Arial" panose="020B0604020202020204" pitchFamily="34" charset="0"/>
              </a:rPr>
              <a:t>RIGHT SELL</a:t>
            </a:r>
            <a:endParaRPr lang="en-US" sz="800" b="1" dirty="0">
              <a:solidFill>
                <a:prstClr val="white"/>
              </a:solidFill>
              <a:latin typeface="Arial" panose="020B0604020202020204" pitchFamily="34" charset="0"/>
              <a:cs typeface="Arial" panose="020B0604020202020204" pitchFamily="34" charset="0"/>
            </a:endParaRPr>
          </a:p>
        </p:txBody>
      </p:sp>
      <p:grpSp>
        <p:nvGrpSpPr>
          <p:cNvPr id="131" name="Group 130"/>
          <p:cNvGrpSpPr/>
          <p:nvPr/>
        </p:nvGrpSpPr>
        <p:grpSpPr>
          <a:xfrm>
            <a:off x="-12483" y="2677768"/>
            <a:ext cx="2202373" cy="3469821"/>
            <a:chOff x="-12483" y="2677768"/>
            <a:chExt cx="2202373" cy="3469821"/>
          </a:xfrm>
        </p:grpSpPr>
        <p:sp>
          <p:nvSpPr>
            <p:cNvPr id="132" name="Rectangle 131"/>
            <p:cNvSpPr/>
            <p:nvPr/>
          </p:nvSpPr>
          <p:spPr>
            <a:xfrm>
              <a:off x="247828" y="2677768"/>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CHANGE </a:t>
              </a:r>
              <a:r>
                <a:rPr lang="en-US" sz="800" b="1" dirty="0" smtClean="0">
                  <a:solidFill>
                    <a:prstClr val="white"/>
                  </a:solidFill>
                  <a:latin typeface="Arial" panose="020B0604020202020204" pitchFamily="34" charset="0"/>
                  <a:cs typeface="Arial" panose="020B0604020202020204" pitchFamily="34" charset="0"/>
                </a:rPr>
                <a:t>BILLING ADDRESS</a:t>
              </a:r>
              <a:endParaRPr lang="en-US" sz="800" b="1" dirty="0">
                <a:solidFill>
                  <a:prstClr val="white"/>
                </a:solidFill>
                <a:latin typeface="Arial" panose="020B0604020202020204" pitchFamily="34" charset="0"/>
                <a:cs typeface="Arial" panose="020B0604020202020204" pitchFamily="34" charset="0"/>
              </a:endParaRPr>
            </a:p>
          </p:txBody>
        </p:sp>
        <p:sp>
          <p:nvSpPr>
            <p:cNvPr id="133" name="Rectangle 132"/>
            <p:cNvSpPr/>
            <p:nvPr/>
          </p:nvSpPr>
          <p:spPr>
            <a:xfrm>
              <a:off x="247828" y="2994322"/>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CHANGE </a:t>
              </a:r>
              <a:r>
                <a:rPr lang="en-US" sz="800" b="1" dirty="0" smtClean="0">
                  <a:solidFill>
                    <a:prstClr val="white"/>
                  </a:solidFill>
                  <a:latin typeface="Arial" panose="020B0604020202020204" pitchFamily="34" charset="0"/>
                  <a:cs typeface="Arial" panose="020B0604020202020204" pitchFamily="34" charset="0"/>
                </a:rPr>
                <a:t>BILLING CYCLE</a:t>
              </a:r>
              <a:endParaRPr lang="en-US" sz="800" b="1" dirty="0">
                <a:solidFill>
                  <a:prstClr val="white"/>
                </a:solidFill>
                <a:latin typeface="Arial" panose="020B0604020202020204" pitchFamily="34" charset="0"/>
                <a:cs typeface="Arial" panose="020B0604020202020204" pitchFamily="34" charset="0"/>
              </a:endParaRPr>
            </a:p>
          </p:txBody>
        </p:sp>
        <p:sp>
          <p:nvSpPr>
            <p:cNvPr id="134" name="Rectangle 133"/>
            <p:cNvSpPr/>
            <p:nvPr/>
          </p:nvSpPr>
          <p:spPr>
            <a:xfrm>
              <a:off x="247828" y="3310876"/>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CHANGE </a:t>
              </a:r>
              <a:r>
                <a:rPr lang="en-US" sz="800" b="1" dirty="0" smtClean="0">
                  <a:solidFill>
                    <a:prstClr val="white"/>
                  </a:solidFill>
                  <a:latin typeface="Arial" panose="020B0604020202020204" pitchFamily="34" charset="0"/>
                  <a:cs typeface="Arial" panose="020B0604020202020204" pitchFamily="34" charset="0"/>
                </a:rPr>
                <a:t>BILLING PREFERENCE</a:t>
              </a:r>
              <a:endParaRPr lang="en-US" sz="800" b="1" dirty="0">
                <a:solidFill>
                  <a:prstClr val="white"/>
                </a:solidFill>
                <a:latin typeface="Arial" panose="020B0604020202020204" pitchFamily="34" charset="0"/>
                <a:cs typeface="Arial" panose="020B0604020202020204" pitchFamily="34" charset="0"/>
              </a:endParaRPr>
            </a:p>
          </p:txBody>
        </p:sp>
        <p:sp>
          <p:nvSpPr>
            <p:cNvPr id="135" name="Rectangle 134"/>
            <p:cNvSpPr/>
            <p:nvPr/>
          </p:nvSpPr>
          <p:spPr>
            <a:xfrm>
              <a:off x="247828" y="3627430"/>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PROMISE TO PAY</a:t>
              </a:r>
              <a:endParaRPr lang="en-US" sz="800" b="1" dirty="0">
                <a:solidFill>
                  <a:prstClr val="white"/>
                </a:solidFill>
                <a:latin typeface="Arial" panose="020B0604020202020204" pitchFamily="34" charset="0"/>
                <a:cs typeface="Arial" panose="020B0604020202020204" pitchFamily="34" charset="0"/>
              </a:endParaRPr>
            </a:p>
          </p:txBody>
        </p:sp>
        <p:sp>
          <p:nvSpPr>
            <p:cNvPr id="136" name="Rectangle 135"/>
            <p:cNvSpPr/>
            <p:nvPr/>
          </p:nvSpPr>
          <p:spPr>
            <a:xfrm>
              <a:off x="247828" y="3943984"/>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SIM PROFILE</a:t>
              </a:r>
              <a:endParaRPr lang="en-US" sz="800" b="1" dirty="0">
                <a:solidFill>
                  <a:prstClr val="white"/>
                </a:solidFill>
                <a:latin typeface="Arial" panose="020B0604020202020204" pitchFamily="34" charset="0"/>
                <a:cs typeface="Arial" panose="020B0604020202020204" pitchFamily="34" charset="0"/>
              </a:endParaRPr>
            </a:p>
          </p:txBody>
        </p:sp>
        <p:sp>
          <p:nvSpPr>
            <p:cNvPr id="137" name="Rectangle 136"/>
            <p:cNvSpPr/>
            <p:nvPr/>
          </p:nvSpPr>
          <p:spPr>
            <a:xfrm>
              <a:off x="247828" y="4260538"/>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TEMPORARY CREDIT LIMIT</a:t>
              </a:r>
              <a:endParaRPr lang="en-US" sz="800" b="1" dirty="0">
                <a:solidFill>
                  <a:prstClr val="white"/>
                </a:solidFill>
                <a:latin typeface="Arial" panose="020B0604020202020204" pitchFamily="34" charset="0"/>
                <a:cs typeface="Arial" panose="020B0604020202020204" pitchFamily="34" charset="0"/>
              </a:endParaRPr>
            </a:p>
          </p:txBody>
        </p:sp>
        <p:sp>
          <p:nvSpPr>
            <p:cNvPr id="138" name="Rectangle 137"/>
            <p:cNvSpPr/>
            <p:nvPr/>
          </p:nvSpPr>
          <p:spPr>
            <a:xfrm>
              <a:off x="247828" y="4577092"/>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MI ACTIVATION / DEACTIVATION</a:t>
              </a:r>
            </a:p>
          </p:txBody>
        </p:sp>
        <p:sp>
          <p:nvSpPr>
            <p:cNvPr id="139" name="Rectangle 138"/>
            <p:cNvSpPr/>
            <p:nvPr/>
          </p:nvSpPr>
          <p:spPr>
            <a:xfrm>
              <a:off x="247828" y="4893646"/>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VAS </a:t>
              </a:r>
              <a:r>
                <a:rPr lang="en-US" sz="800" b="1" dirty="0">
                  <a:solidFill>
                    <a:prstClr val="white"/>
                  </a:solidFill>
                  <a:latin typeface="Arial" panose="020B0604020202020204" pitchFamily="34" charset="0"/>
                  <a:cs typeface="Arial" panose="020B0604020202020204" pitchFamily="34" charset="0"/>
                </a:rPr>
                <a:t>ACTIVATION / DEACTIVATION</a:t>
              </a:r>
            </a:p>
          </p:txBody>
        </p:sp>
        <p:sp>
          <p:nvSpPr>
            <p:cNvPr id="140" name="Rectangle 139"/>
            <p:cNvSpPr/>
            <p:nvPr/>
          </p:nvSpPr>
          <p:spPr>
            <a:xfrm>
              <a:off x="247828" y="5210200"/>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IR </a:t>
              </a:r>
              <a:r>
                <a:rPr lang="en-US" sz="800" b="1" dirty="0">
                  <a:solidFill>
                    <a:prstClr val="white"/>
                  </a:solidFill>
                  <a:latin typeface="Arial" panose="020B0604020202020204" pitchFamily="34" charset="0"/>
                  <a:cs typeface="Arial" panose="020B0604020202020204" pitchFamily="34" charset="0"/>
                </a:rPr>
                <a:t>ACTIVATION / DEACTIVATION</a:t>
              </a:r>
            </a:p>
          </p:txBody>
        </p:sp>
        <p:sp>
          <p:nvSpPr>
            <p:cNvPr id="141" name="Rectangle 140"/>
            <p:cNvSpPr/>
            <p:nvPr/>
          </p:nvSpPr>
          <p:spPr>
            <a:xfrm>
              <a:off x="247828" y="5526754"/>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FUP PURCHASE</a:t>
              </a:r>
              <a:endParaRPr lang="en-US" sz="800" b="1" dirty="0">
                <a:solidFill>
                  <a:prstClr val="white"/>
                </a:solidFill>
                <a:latin typeface="Arial" panose="020B0604020202020204" pitchFamily="34" charset="0"/>
                <a:cs typeface="Arial" panose="020B0604020202020204" pitchFamily="34" charset="0"/>
              </a:endParaRPr>
            </a:p>
          </p:txBody>
        </p:sp>
        <p:grpSp>
          <p:nvGrpSpPr>
            <p:cNvPr id="142" name="Group 141"/>
            <p:cNvGrpSpPr/>
            <p:nvPr/>
          </p:nvGrpSpPr>
          <p:grpSpPr>
            <a:xfrm>
              <a:off x="-12483" y="5451311"/>
              <a:ext cx="365675" cy="427282"/>
              <a:chOff x="-612009" y="4545963"/>
              <a:chExt cx="365675" cy="427282"/>
            </a:xfrm>
          </p:grpSpPr>
          <p:sp>
            <p:nvSpPr>
              <p:cNvPr id="144" name="Flowchart: Delay 143"/>
              <p:cNvSpPr/>
              <p:nvPr/>
            </p:nvSpPr>
            <p:spPr>
              <a:xfrm>
                <a:off x="-600892" y="4545963"/>
                <a:ext cx="354558" cy="427282"/>
              </a:xfrm>
              <a:prstGeom prst="flowChartDelay">
                <a:avLst/>
              </a:prstGeom>
              <a:solidFill>
                <a:srgbClr val="E20A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5" name="Picture 144"/>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612009" y="4596368"/>
                <a:ext cx="324625" cy="324625"/>
              </a:xfrm>
              <a:prstGeom prst="rect">
                <a:avLst/>
              </a:prstGeom>
            </p:spPr>
          </p:pic>
        </p:grpSp>
        <p:sp>
          <p:nvSpPr>
            <p:cNvPr id="143" name="Rectangle 142"/>
            <p:cNvSpPr/>
            <p:nvPr/>
          </p:nvSpPr>
          <p:spPr>
            <a:xfrm>
              <a:off x="247828" y="5853898"/>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NETWORK COVERAGE</a:t>
              </a:r>
              <a:endParaRPr lang="en-US" sz="800" b="1" dirty="0">
                <a:solidFill>
                  <a:prstClr val="white"/>
                </a:solidFill>
                <a:latin typeface="Arial" panose="020B0604020202020204" pitchFamily="34" charset="0"/>
                <a:cs typeface="Arial" panose="020B0604020202020204" pitchFamily="34" charset="0"/>
              </a:endParaRPr>
            </a:p>
          </p:txBody>
        </p:sp>
      </p:grpSp>
      <p:pic>
        <p:nvPicPr>
          <p:cNvPr id="2" name="Picture 1"/>
          <p:cNvPicPr>
            <a:picLocks noChangeAspect="1"/>
          </p:cNvPicPr>
          <p:nvPr/>
        </p:nvPicPr>
        <p:blipFill>
          <a:blip r:embed="rId18"/>
          <a:stretch>
            <a:fillRect/>
          </a:stretch>
        </p:blipFill>
        <p:spPr>
          <a:xfrm>
            <a:off x="2452928" y="3079133"/>
            <a:ext cx="6402975" cy="2573320"/>
          </a:xfrm>
          <a:prstGeom prst="rect">
            <a:avLst/>
          </a:prstGeom>
        </p:spPr>
      </p:pic>
      <p:sp>
        <p:nvSpPr>
          <p:cNvPr id="79" name="Rectangle 78"/>
          <p:cNvSpPr/>
          <p:nvPr/>
        </p:nvSpPr>
        <p:spPr>
          <a:xfrm>
            <a:off x="2375829" y="2943891"/>
            <a:ext cx="7478065" cy="246221"/>
          </a:xfrm>
          <a:prstGeom prst="rect">
            <a:avLst/>
          </a:prstGeom>
        </p:spPr>
        <p:txBody>
          <a:bodyPr wrap="square">
            <a:spAutoFit/>
          </a:bodyPr>
          <a:lstStyle/>
          <a:p>
            <a:pPr algn="r"/>
            <a:r>
              <a:rPr lang="en-US" sz="1000" dirty="0" smtClean="0">
                <a:solidFill>
                  <a:prstClr val="black"/>
                </a:solidFill>
                <a:latin typeface="Arial" panose="020B0604020202020204" pitchFamily="34" charset="0"/>
                <a:cs typeface="Arial" panose="020B0604020202020204" pitchFamily="34" charset="0"/>
              </a:rPr>
              <a:t>Last update: 18/Apr/19</a:t>
            </a:r>
            <a:endParaRPr lang="en-US" sz="1100" dirty="0">
              <a:solidFill>
                <a:prstClr val="black"/>
              </a:solidFill>
              <a:latin typeface="Arial" panose="020B0604020202020204" pitchFamily="34" charset="0"/>
              <a:cs typeface="Arial" panose="020B0604020202020204" pitchFamily="34" charset="0"/>
            </a:endParaRPr>
          </a:p>
        </p:txBody>
      </p:sp>
      <p:sp>
        <p:nvSpPr>
          <p:cNvPr id="80" name="Rectangle 79"/>
          <p:cNvSpPr/>
          <p:nvPr/>
        </p:nvSpPr>
        <p:spPr>
          <a:xfrm>
            <a:off x="2375829" y="2757074"/>
            <a:ext cx="7478065" cy="261610"/>
          </a:xfrm>
          <a:prstGeom prst="rect">
            <a:avLst/>
          </a:prstGeom>
        </p:spPr>
        <p:txBody>
          <a:bodyPr wrap="square">
            <a:spAutoFit/>
          </a:bodyPr>
          <a:lstStyle/>
          <a:p>
            <a:pPr algn="ctr"/>
            <a:r>
              <a:rPr lang="en-US" sz="1100" b="1" dirty="0" smtClean="0">
                <a:solidFill>
                  <a:prstClr val="black"/>
                </a:solidFill>
                <a:latin typeface="Arial" panose="020B0604020202020204" pitchFamily="34" charset="0"/>
                <a:cs typeface="Arial" panose="020B0604020202020204" pitchFamily="34" charset="0"/>
              </a:rPr>
              <a:t>CURRENT       VOICE        INTERNET        SMS       HISTORICAL</a:t>
            </a:r>
            <a:endParaRPr lang="en-US" sz="1100" dirty="0">
              <a:solidFill>
                <a:prstClr val="black"/>
              </a:solidFill>
              <a:latin typeface="Arial" panose="020B0604020202020204" pitchFamily="34" charset="0"/>
              <a:cs typeface="Arial" panose="020B0604020202020204" pitchFamily="34" charset="0"/>
            </a:endParaRPr>
          </a:p>
        </p:txBody>
      </p:sp>
      <p:cxnSp>
        <p:nvCxnSpPr>
          <p:cNvPr id="81" name="Straight Connector 80"/>
          <p:cNvCxnSpPr/>
          <p:nvPr/>
        </p:nvCxnSpPr>
        <p:spPr>
          <a:xfrm>
            <a:off x="4141694" y="2994322"/>
            <a:ext cx="478107" cy="0"/>
          </a:xfrm>
          <a:prstGeom prst="line">
            <a:avLst/>
          </a:prstGeom>
          <a:ln w="38100">
            <a:solidFill>
              <a:srgbClr val="56ADDA"/>
            </a:solidFill>
          </a:ln>
        </p:spPr>
        <p:style>
          <a:lnRef idx="1">
            <a:schemeClr val="accent1"/>
          </a:lnRef>
          <a:fillRef idx="0">
            <a:schemeClr val="accent1"/>
          </a:fillRef>
          <a:effectRef idx="0">
            <a:schemeClr val="accent1"/>
          </a:effectRef>
          <a:fontRef idx="minor">
            <a:schemeClr val="tx1"/>
          </a:fontRef>
        </p:style>
      </p:cxnSp>
      <p:sp>
        <p:nvSpPr>
          <p:cNvPr id="89" name="Oval 88"/>
          <p:cNvSpPr/>
          <p:nvPr/>
        </p:nvSpPr>
        <p:spPr>
          <a:xfrm>
            <a:off x="9751879" y="2268652"/>
            <a:ext cx="191864" cy="19186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Arial" panose="020B0604020202020204" pitchFamily="34" charset="0"/>
                <a:cs typeface="Arial" panose="020B0604020202020204" pitchFamily="34" charset="0"/>
              </a:rPr>
              <a:t>1</a:t>
            </a:r>
            <a:endParaRPr lang="en-US" sz="11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561302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Rectangle 61"/>
          <p:cNvSpPr/>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 name="Rectangle 2"/>
          <p:cNvSpPr/>
          <p:nvPr/>
        </p:nvSpPr>
        <p:spPr>
          <a:xfrm>
            <a:off x="185940" y="154407"/>
            <a:ext cx="11836042" cy="65124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sp>
        <p:nvSpPr>
          <p:cNvPr id="52" name="Rectangle 51"/>
          <p:cNvSpPr/>
          <p:nvPr/>
        </p:nvSpPr>
        <p:spPr>
          <a:xfrm>
            <a:off x="2266988" y="154407"/>
            <a:ext cx="7757432" cy="20684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sp>
        <p:nvSpPr>
          <p:cNvPr id="46" name="Rectangle 45"/>
          <p:cNvSpPr/>
          <p:nvPr/>
        </p:nvSpPr>
        <p:spPr>
          <a:xfrm>
            <a:off x="185940" y="2289543"/>
            <a:ext cx="2081048" cy="4375515"/>
          </a:xfrm>
          <a:prstGeom prst="rect">
            <a:avLst/>
          </a:prstGeom>
          <a:solidFill>
            <a:srgbClr val="56AD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pic>
        <p:nvPicPr>
          <p:cNvPr id="19" name="Picture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1617" y="1769514"/>
            <a:ext cx="400674" cy="400674"/>
          </a:xfrm>
          <a:prstGeom prst="rect">
            <a:avLst/>
          </a:prstGeom>
        </p:spPr>
      </p:pic>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9785" y="1769514"/>
            <a:ext cx="400674" cy="400674"/>
          </a:xfrm>
          <a:prstGeom prst="rect">
            <a:avLst/>
          </a:prstGeom>
        </p:spPr>
      </p:pic>
      <p:pic>
        <p:nvPicPr>
          <p:cNvPr id="21" name="Picture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75281" y="1769514"/>
            <a:ext cx="400674" cy="400674"/>
          </a:xfrm>
          <a:prstGeom prst="rect">
            <a:avLst/>
          </a:prstGeom>
        </p:spPr>
      </p:pic>
      <p:pic>
        <p:nvPicPr>
          <p:cNvPr id="23" name="Picture 2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93449" y="1769513"/>
            <a:ext cx="400674" cy="400674"/>
          </a:xfrm>
          <a:prstGeom prst="rect">
            <a:avLst/>
          </a:prstGeom>
        </p:spPr>
      </p:pic>
      <p:pic>
        <p:nvPicPr>
          <p:cNvPr id="74" name="Picture 7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5959" y="6191056"/>
            <a:ext cx="354173" cy="346794"/>
          </a:xfrm>
          <a:prstGeom prst="rect">
            <a:avLst/>
          </a:prstGeom>
        </p:spPr>
      </p:pic>
      <p:pic>
        <p:nvPicPr>
          <p:cNvPr id="75" name="Picture 7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19025" y="6191056"/>
            <a:ext cx="354173" cy="346794"/>
          </a:xfrm>
          <a:prstGeom prst="rect">
            <a:avLst/>
          </a:prstGeom>
        </p:spPr>
      </p:pic>
      <p:pic>
        <p:nvPicPr>
          <p:cNvPr id="76" name="Picture 7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52893" y="6191056"/>
            <a:ext cx="354173" cy="332037"/>
          </a:xfrm>
          <a:prstGeom prst="rect">
            <a:avLst/>
          </a:prstGeom>
        </p:spPr>
      </p:pic>
      <p:sp>
        <p:nvSpPr>
          <p:cNvPr id="83" name="Rectangle 82"/>
          <p:cNvSpPr/>
          <p:nvPr/>
        </p:nvSpPr>
        <p:spPr>
          <a:xfrm>
            <a:off x="9965423" y="2163814"/>
            <a:ext cx="2056451" cy="45036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pic>
        <p:nvPicPr>
          <p:cNvPr id="98" name="Picture 97"/>
          <p:cNvPicPr>
            <a:picLocks noChangeAspect="1"/>
          </p:cNvPicPr>
          <p:nvPr/>
        </p:nvPicPr>
        <p:blipFill>
          <a:blip r:embed="rId9">
            <a:extLst>
              <a:ext uri="{BEBA8EAE-BF5A-486C-A8C5-ECC9F3942E4B}">
                <a14:imgProps xmlns:a14="http://schemas.microsoft.com/office/drawing/2010/main">
                  <a14:imgLayer r:embed="rId10">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1852091" y="6194581"/>
            <a:ext cx="331349" cy="331349"/>
          </a:xfrm>
          <a:prstGeom prst="rect">
            <a:avLst/>
          </a:prstGeom>
        </p:spPr>
      </p:pic>
      <p:sp>
        <p:nvSpPr>
          <p:cNvPr id="109" name="Rectangle 108"/>
          <p:cNvSpPr/>
          <p:nvPr/>
        </p:nvSpPr>
        <p:spPr>
          <a:xfrm>
            <a:off x="10023912" y="2286478"/>
            <a:ext cx="1963490" cy="4251372"/>
          </a:xfrm>
          <a:prstGeom prst="rect">
            <a:avLst/>
          </a:prstGeom>
          <a:solidFill>
            <a:srgbClr val="56AD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1000" b="1" dirty="0">
              <a:solidFill>
                <a:prstClr val="white"/>
              </a:solidFill>
              <a:latin typeface="Arial" panose="020B0604020202020204" pitchFamily="34" charset="0"/>
              <a:cs typeface="Arial" panose="020B0604020202020204" pitchFamily="34" charset="0"/>
            </a:endParaRPr>
          </a:p>
        </p:txBody>
      </p:sp>
      <p:sp>
        <p:nvSpPr>
          <p:cNvPr id="94" name="Rectangle 93"/>
          <p:cNvSpPr/>
          <p:nvPr/>
        </p:nvSpPr>
        <p:spPr>
          <a:xfrm>
            <a:off x="2304058" y="2698132"/>
            <a:ext cx="7656345" cy="3044318"/>
          </a:xfrm>
          <a:prstGeom prst="rect">
            <a:avLst/>
          </a:prstGeom>
          <a:solidFill>
            <a:schemeClr val="bg1"/>
          </a:solidFill>
          <a:ln>
            <a:solidFill>
              <a:srgbClr val="56ADD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grpSp>
        <p:nvGrpSpPr>
          <p:cNvPr id="4" name="Group 3"/>
          <p:cNvGrpSpPr/>
          <p:nvPr/>
        </p:nvGrpSpPr>
        <p:grpSpPr>
          <a:xfrm>
            <a:off x="257774" y="2377291"/>
            <a:ext cx="1926025" cy="239055"/>
            <a:chOff x="257774" y="1966455"/>
            <a:chExt cx="1926025" cy="239055"/>
          </a:xfrm>
        </p:grpSpPr>
        <p:sp>
          <p:nvSpPr>
            <p:cNvPr id="50" name="Rounded Rectangle 49"/>
            <p:cNvSpPr/>
            <p:nvPr/>
          </p:nvSpPr>
          <p:spPr>
            <a:xfrm>
              <a:off x="257774" y="1968246"/>
              <a:ext cx="1824102" cy="23726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pic>
          <p:nvPicPr>
            <p:cNvPr id="28" name="Picture 27"/>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981315" y="1966455"/>
              <a:ext cx="202484" cy="237055"/>
            </a:xfrm>
            <a:prstGeom prst="rect">
              <a:avLst/>
            </a:prstGeom>
          </p:spPr>
        </p:pic>
        <p:sp>
          <p:nvSpPr>
            <p:cNvPr id="51" name="TextBox 50"/>
            <p:cNvSpPr txBox="1"/>
            <p:nvPr/>
          </p:nvSpPr>
          <p:spPr>
            <a:xfrm>
              <a:off x="320836" y="1968921"/>
              <a:ext cx="184731" cy="230832"/>
            </a:xfrm>
            <a:prstGeom prst="rect">
              <a:avLst/>
            </a:prstGeom>
            <a:noFill/>
          </p:spPr>
          <p:txBody>
            <a:bodyPr wrap="none" rtlCol="0">
              <a:spAutoFit/>
            </a:bodyPr>
            <a:lstStyle/>
            <a:p>
              <a:pPr defTabSz="586130"/>
              <a:endParaRPr lang="en-US" sz="900" dirty="0">
                <a:solidFill>
                  <a:prstClr val="black"/>
                </a:solidFill>
                <a:latin typeface="Arial" panose="020B0604020202020204" pitchFamily="34" charset="0"/>
                <a:cs typeface="Arial" panose="020B0604020202020204" pitchFamily="34" charset="0"/>
              </a:endParaRPr>
            </a:p>
          </p:txBody>
        </p:sp>
      </p:grpSp>
      <p:grpSp>
        <p:nvGrpSpPr>
          <p:cNvPr id="63" name="Group 62"/>
          <p:cNvGrpSpPr/>
          <p:nvPr/>
        </p:nvGrpSpPr>
        <p:grpSpPr>
          <a:xfrm>
            <a:off x="2268495" y="5758937"/>
            <a:ext cx="7691908" cy="906121"/>
            <a:chOff x="2284261" y="5806235"/>
            <a:chExt cx="7691908" cy="906121"/>
          </a:xfrm>
        </p:grpSpPr>
        <p:sp>
          <p:nvSpPr>
            <p:cNvPr id="70" name="Rectangle 69"/>
            <p:cNvSpPr/>
            <p:nvPr/>
          </p:nvSpPr>
          <p:spPr>
            <a:xfrm>
              <a:off x="2284261" y="5806235"/>
              <a:ext cx="7691908" cy="90612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7" name="Rounded Rectangle 76"/>
            <p:cNvSpPr/>
            <p:nvPr/>
          </p:nvSpPr>
          <p:spPr>
            <a:xfrm>
              <a:off x="2417106" y="6197770"/>
              <a:ext cx="7362378" cy="35236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8" name="TextBox 77"/>
            <p:cNvSpPr txBox="1"/>
            <p:nvPr/>
          </p:nvSpPr>
          <p:spPr>
            <a:xfrm>
              <a:off x="2480168" y="6268572"/>
              <a:ext cx="877163" cy="230832"/>
            </a:xfrm>
            <a:prstGeom prst="rect">
              <a:avLst/>
            </a:prstGeom>
            <a:noFill/>
          </p:spPr>
          <p:txBody>
            <a:bodyPr wrap="none" rtlCol="0">
              <a:spAutoFit/>
            </a:bodyPr>
            <a:lstStyle/>
            <a:p>
              <a:r>
                <a:rPr lang="en-US" sz="900" dirty="0">
                  <a:solidFill>
                    <a:prstClr val="black"/>
                  </a:solidFill>
                  <a:latin typeface="Arial" panose="020B0604020202020204" pitchFamily="34" charset="0"/>
                  <a:cs typeface="Arial" panose="020B0604020202020204" pitchFamily="34" charset="0"/>
                </a:rPr>
                <a:t>Call Remarks</a:t>
              </a:r>
            </a:p>
          </p:txBody>
        </p:sp>
        <p:sp>
          <p:nvSpPr>
            <p:cNvPr id="84" name="Rectangle 83"/>
            <p:cNvSpPr/>
            <p:nvPr/>
          </p:nvSpPr>
          <p:spPr>
            <a:xfrm>
              <a:off x="8910989" y="6245977"/>
              <a:ext cx="808601" cy="268750"/>
            </a:xfrm>
            <a:prstGeom prst="rect">
              <a:avLst/>
            </a:prstGeom>
            <a:solidFill>
              <a:srgbClr val="56AD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800" dirty="0" smtClean="0">
                  <a:solidFill>
                    <a:prstClr val="white"/>
                  </a:solidFill>
                  <a:latin typeface="Arial" panose="020B0604020202020204" pitchFamily="34" charset="0"/>
                  <a:cs typeface="Arial" panose="020B0604020202020204" pitchFamily="34" charset="0"/>
                </a:rPr>
                <a:t>SUBMIT</a:t>
              </a:r>
              <a:endParaRPr lang="en-US" sz="800" dirty="0">
                <a:solidFill>
                  <a:prstClr val="white"/>
                </a:solidFill>
                <a:latin typeface="Arial" panose="020B0604020202020204" pitchFamily="34" charset="0"/>
                <a:cs typeface="Arial" panose="020B0604020202020204" pitchFamily="34" charset="0"/>
              </a:endParaRPr>
            </a:p>
          </p:txBody>
        </p:sp>
        <p:sp>
          <p:nvSpPr>
            <p:cNvPr id="85" name="Rounded Rectangle 84"/>
            <p:cNvSpPr/>
            <p:nvPr/>
          </p:nvSpPr>
          <p:spPr>
            <a:xfrm>
              <a:off x="2444560" y="5947598"/>
              <a:ext cx="129642" cy="129642"/>
            </a:xfrm>
            <a:prstGeom prst="round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6" name="TextBox 85"/>
            <p:cNvSpPr txBox="1"/>
            <p:nvPr/>
          </p:nvSpPr>
          <p:spPr>
            <a:xfrm>
              <a:off x="2615925" y="5897864"/>
              <a:ext cx="838691" cy="230832"/>
            </a:xfrm>
            <a:prstGeom prst="rect">
              <a:avLst/>
            </a:prstGeom>
            <a:noFill/>
          </p:spPr>
          <p:txBody>
            <a:bodyPr wrap="none" rtlCol="0">
              <a:spAutoFit/>
            </a:bodyPr>
            <a:lstStyle/>
            <a:p>
              <a:r>
                <a:rPr lang="en-US" sz="900" dirty="0" smtClean="0">
                  <a:solidFill>
                    <a:prstClr val="black"/>
                  </a:solidFill>
                  <a:latin typeface="Arial" panose="020B0604020202020204" pitchFamily="34" charset="0"/>
                  <a:cs typeface="Arial" panose="020B0604020202020204" pitchFamily="34" charset="0"/>
                </a:rPr>
                <a:t>Billing Query</a:t>
              </a:r>
              <a:endParaRPr lang="en-US" sz="900" dirty="0">
                <a:solidFill>
                  <a:prstClr val="black"/>
                </a:solidFill>
                <a:latin typeface="Arial" panose="020B0604020202020204" pitchFamily="34" charset="0"/>
                <a:cs typeface="Arial" panose="020B0604020202020204" pitchFamily="34" charset="0"/>
              </a:endParaRPr>
            </a:p>
          </p:txBody>
        </p:sp>
        <p:sp>
          <p:nvSpPr>
            <p:cNvPr id="87" name="Rounded Rectangle 86"/>
            <p:cNvSpPr/>
            <p:nvPr/>
          </p:nvSpPr>
          <p:spPr>
            <a:xfrm>
              <a:off x="3899406" y="5947598"/>
              <a:ext cx="129642" cy="129642"/>
            </a:xfrm>
            <a:prstGeom prst="round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8" name="TextBox 87"/>
            <p:cNvSpPr txBox="1"/>
            <p:nvPr/>
          </p:nvSpPr>
          <p:spPr>
            <a:xfrm>
              <a:off x="4081480" y="5897864"/>
              <a:ext cx="1152880" cy="230832"/>
            </a:xfrm>
            <a:prstGeom prst="rect">
              <a:avLst/>
            </a:prstGeom>
            <a:noFill/>
          </p:spPr>
          <p:txBody>
            <a:bodyPr wrap="none" rtlCol="0">
              <a:spAutoFit/>
            </a:bodyPr>
            <a:lstStyle/>
            <a:p>
              <a:r>
                <a:rPr lang="en-US" sz="900" dirty="0" smtClean="0">
                  <a:solidFill>
                    <a:prstClr val="black"/>
                  </a:solidFill>
                  <a:latin typeface="Arial" panose="020B0604020202020204" pitchFamily="34" charset="0"/>
                  <a:cs typeface="Arial" panose="020B0604020202020204" pitchFamily="34" charset="0"/>
                </a:rPr>
                <a:t>Change in address</a:t>
              </a:r>
              <a:endParaRPr lang="en-US" sz="900" dirty="0">
                <a:solidFill>
                  <a:prstClr val="black"/>
                </a:solidFill>
                <a:latin typeface="Arial" panose="020B0604020202020204" pitchFamily="34" charset="0"/>
                <a:cs typeface="Arial" panose="020B0604020202020204" pitchFamily="34" charset="0"/>
              </a:endParaRPr>
            </a:p>
          </p:txBody>
        </p:sp>
        <p:sp>
          <p:nvSpPr>
            <p:cNvPr id="95" name="Rounded Rectangle 94"/>
            <p:cNvSpPr/>
            <p:nvPr/>
          </p:nvSpPr>
          <p:spPr>
            <a:xfrm>
              <a:off x="5354252" y="5947598"/>
              <a:ext cx="129642" cy="129642"/>
            </a:xfrm>
            <a:prstGeom prst="round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6" name="TextBox 95"/>
            <p:cNvSpPr txBox="1"/>
            <p:nvPr/>
          </p:nvSpPr>
          <p:spPr>
            <a:xfrm>
              <a:off x="5549967" y="5897864"/>
              <a:ext cx="928459" cy="230832"/>
            </a:xfrm>
            <a:prstGeom prst="rect">
              <a:avLst/>
            </a:prstGeom>
            <a:noFill/>
          </p:spPr>
          <p:txBody>
            <a:bodyPr wrap="none" rtlCol="0">
              <a:spAutoFit/>
            </a:bodyPr>
            <a:lstStyle/>
            <a:p>
              <a:r>
                <a:rPr lang="en-US" sz="900" dirty="0" smtClean="0">
                  <a:solidFill>
                    <a:prstClr val="black"/>
                  </a:solidFill>
                  <a:latin typeface="Arial" panose="020B0604020202020204" pitchFamily="34" charset="0"/>
                  <a:cs typeface="Arial" panose="020B0604020202020204" pitchFamily="34" charset="0"/>
                </a:rPr>
                <a:t>Product Query</a:t>
              </a:r>
              <a:endParaRPr lang="en-US" sz="900" dirty="0">
                <a:solidFill>
                  <a:prstClr val="black"/>
                </a:solidFill>
                <a:latin typeface="Arial" panose="020B0604020202020204" pitchFamily="34" charset="0"/>
                <a:cs typeface="Arial" panose="020B0604020202020204" pitchFamily="34" charset="0"/>
              </a:endParaRPr>
            </a:p>
          </p:txBody>
        </p:sp>
        <p:sp>
          <p:nvSpPr>
            <p:cNvPr id="97" name="Rounded Rectangle 96"/>
            <p:cNvSpPr/>
            <p:nvPr/>
          </p:nvSpPr>
          <p:spPr>
            <a:xfrm>
              <a:off x="6809098" y="5947598"/>
              <a:ext cx="129642" cy="129642"/>
            </a:xfrm>
            <a:prstGeom prst="round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0" name="TextBox 109"/>
            <p:cNvSpPr txBox="1"/>
            <p:nvPr/>
          </p:nvSpPr>
          <p:spPr>
            <a:xfrm>
              <a:off x="7043456" y="5897864"/>
              <a:ext cx="947695" cy="230832"/>
            </a:xfrm>
            <a:prstGeom prst="rect">
              <a:avLst/>
            </a:prstGeom>
            <a:noFill/>
          </p:spPr>
          <p:txBody>
            <a:bodyPr wrap="none" rtlCol="0">
              <a:spAutoFit/>
            </a:bodyPr>
            <a:lstStyle/>
            <a:p>
              <a:r>
                <a:rPr lang="en-US" sz="900" dirty="0" smtClean="0">
                  <a:solidFill>
                    <a:prstClr val="black"/>
                  </a:solidFill>
                  <a:latin typeface="Arial" panose="020B0604020202020204" pitchFamily="34" charset="0"/>
                  <a:cs typeface="Arial" panose="020B0604020202020204" pitchFamily="34" charset="0"/>
                </a:rPr>
                <a:t>Delivery Query</a:t>
              </a:r>
              <a:endParaRPr lang="en-US" sz="900" dirty="0">
                <a:solidFill>
                  <a:prstClr val="black"/>
                </a:solidFill>
                <a:latin typeface="Arial" panose="020B0604020202020204" pitchFamily="34" charset="0"/>
                <a:cs typeface="Arial" panose="020B0604020202020204" pitchFamily="34" charset="0"/>
              </a:endParaRPr>
            </a:p>
          </p:txBody>
        </p:sp>
        <p:sp>
          <p:nvSpPr>
            <p:cNvPr id="111" name="Rounded Rectangle 110"/>
            <p:cNvSpPr/>
            <p:nvPr/>
          </p:nvSpPr>
          <p:spPr>
            <a:xfrm>
              <a:off x="8263944" y="5947598"/>
              <a:ext cx="129642" cy="129642"/>
            </a:xfrm>
            <a:prstGeom prst="round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2" name="TextBox 111"/>
            <p:cNvSpPr txBox="1"/>
            <p:nvPr/>
          </p:nvSpPr>
          <p:spPr>
            <a:xfrm>
              <a:off x="8435309" y="5897864"/>
              <a:ext cx="595035" cy="230832"/>
            </a:xfrm>
            <a:prstGeom prst="rect">
              <a:avLst/>
            </a:prstGeom>
            <a:noFill/>
          </p:spPr>
          <p:txBody>
            <a:bodyPr wrap="none" rtlCol="0">
              <a:spAutoFit/>
            </a:bodyPr>
            <a:lstStyle/>
            <a:p>
              <a:r>
                <a:rPr lang="en-US" sz="900" dirty="0" smtClean="0">
                  <a:solidFill>
                    <a:prstClr val="black"/>
                  </a:solidFill>
                  <a:latin typeface="Arial" panose="020B0604020202020204" pitchFamily="34" charset="0"/>
                  <a:cs typeface="Arial" panose="020B0604020202020204" pitchFamily="34" charset="0"/>
                </a:rPr>
                <a:t>General</a:t>
              </a:r>
              <a:endParaRPr lang="en-US" sz="900" dirty="0">
                <a:solidFill>
                  <a:prstClr val="black"/>
                </a:solidFill>
                <a:latin typeface="Arial" panose="020B0604020202020204" pitchFamily="34" charset="0"/>
                <a:cs typeface="Arial" panose="020B0604020202020204" pitchFamily="34" charset="0"/>
              </a:endParaRPr>
            </a:p>
          </p:txBody>
        </p:sp>
      </p:grpSp>
      <p:grpSp>
        <p:nvGrpSpPr>
          <p:cNvPr id="114" name="Group 113"/>
          <p:cNvGrpSpPr/>
          <p:nvPr/>
        </p:nvGrpSpPr>
        <p:grpSpPr>
          <a:xfrm>
            <a:off x="10096160" y="2395737"/>
            <a:ext cx="1775543" cy="302395"/>
            <a:chOff x="10111926" y="2443035"/>
            <a:chExt cx="1775543" cy="302395"/>
          </a:xfrm>
        </p:grpSpPr>
        <p:sp>
          <p:nvSpPr>
            <p:cNvPr id="115" name="Rounded Rectangle 114"/>
            <p:cNvSpPr/>
            <p:nvPr/>
          </p:nvSpPr>
          <p:spPr>
            <a:xfrm>
              <a:off x="10111926" y="2443035"/>
              <a:ext cx="1775543" cy="302395"/>
            </a:xfrm>
            <a:prstGeom prst="round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a:solidFill>
                    <a:prstClr val="white">
                      <a:lumMod val="75000"/>
                    </a:prstClr>
                  </a:solidFill>
                  <a:latin typeface="Arial" panose="020B0604020202020204" pitchFamily="34" charset="0"/>
                  <a:cs typeface="Arial" panose="020B0604020202020204" pitchFamily="34" charset="0"/>
                </a:rPr>
                <a:t>Select </a:t>
              </a:r>
              <a:r>
                <a:rPr lang="en-US" sz="900" dirty="0" smtClean="0">
                  <a:solidFill>
                    <a:prstClr val="white">
                      <a:lumMod val="75000"/>
                    </a:prstClr>
                  </a:solidFill>
                  <a:latin typeface="Arial" panose="020B0604020202020204" pitchFamily="34" charset="0"/>
                  <a:cs typeface="Arial" panose="020B0604020202020204" pitchFamily="34" charset="0"/>
                </a:rPr>
                <a:t>Disposition</a:t>
              </a:r>
              <a:endParaRPr lang="en-US" sz="900" dirty="0">
                <a:solidFill>
                  <a:prstClr val="white">
                    <a:lumMod val="75000"/>
                  </a:prstClr>
                </a:solidFill>
                <a:latin typeface="Arial" panose="020B0604020202020204" pitchFamily="34" charset="0"/>
                <a:cs typeface="Arial" panose="020B0604020202020204" pitchFamily="34" charset="0"/>
              </a:endParaRPr>
            </a:p>
          </p:txBody>
        </p:sp>
        <p:sp>
          <p:nvSpPr>
            <p:cNvPr id="116" name="Isosceles Triangle 115"/>
            <p:cNvSpPr/>
            <p:nvPr/>
          </p:nvSpPr>
          <p:spPr>
            <a:xfrm rot="10800000">
              <a:off x="11680475" y="2576192"/>
              <a:ext cx="84219" cy="72602"/>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solidFill>
                  <a:prstClr val="white"/>
                </a:solidFill>
              </a:endParaRPr>
            </a:p>
          </p:txBody>
        </p:sp>
      </p:grpSp>
      <p:sp>
        <p:nvSpPr>
          <p:cNvPr id="82" name="Rectangle 81"/>
          <p:cNvSpPr/>
          <p:nvPr/>
        </p:nvSpPr>
        <p:spPr>
          <a:xfrm>
            <a:off x="261254" y="1072474"/>
            <a:ext cx="1942062" cy="4539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1400" b="1" i="1" dirty="0" smtClean="0">
                <a:solidFill>
                  <a:schemeClr val="tx1">
                    <a:lumMod val="50000"/>
                    <a:lumOff val="50000"/>
                  </a:schemeClr>
                </a:solidFill>
                <a:latin typeface="Swis721 Cn BT" panose="020B0506020202030204" pitchFamily="34" charset="0"/>
                <a:cs typeface="Arial" panose="020B0604020202020204" pitchFamily="34" charset="0"/>
              </a:rPr>
              <a:t>TELECOM ENTERPRISE</a:t>
            </a:r>
            <a:endParaRPr lang="en-US" sz="1400" b="1" i="1" dirty="0">
              <a:solidFill>
                <a:schemeClr val="tx1">
                  <a:lumMod val="50000"/>
                  <a:lumOff val="50000"/>
                </a:schemeClr>
              </a:solidFill>
              <a:latin typeface="Swis721 Cn BT" panose="020B0506020202030204" pitchFamily="34" charset="0"/>
              <a:cs typeface="Arial" panose="020B0604020202020204" pitchFamily="34" charset="0"/>
            </a:endParaRPr>
          </a:p>
        </p:txBody>
      </p:sp>
      <p:pic>
        <p:nvPicPr>
          <p:cNvPr id="61" name="Picture 60"/>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55095" y="336931"/>
            <a:ext cx="942739" cy="855162"/>
          </a:xfrm>
          <a:prstGeom prst="rect">
            <a:avLst/>
          </a:prstGeom>
        </p:spPr>
      </p:pic>
      <p:pic>
        <p:nvPicPr>
          <p:cNvPr id="6" name="Picture 5"/>
          <p:cNvPicPr>
            <a:picLocks noChangeAspect="1"/>
          </p:cNvPicPr>
          <p:nvPr/>
        </p:nvPicPr>
        <p:blipFill>
          <a:blip r:embed="rId13"/>
          <a:stretch>
            <a:fillRect/>
          </a:stretch>
        </p:blipFill>
        <p:spPr>
          <a:xfrm>
            <a:off x="10010486" y="571267"/>
            <a:ext cx="1950763" cy="1341664"/>
          </a:xfrm>
          <a:prstGeom prst="rect">
            <a:avLst/>
          </a:prstGeom>
        </p:spPr>
      </p:pic>
      <p:sp>
        <p:nvSpPr>
          <p:cNvPr id="7" name="Rectangle 6"/>
          <p:cNvSpPr/>
          <p:nvPr/>
        </p:nvSpPr>
        <p:spPr>
          <a:xfrm>
            <a:off x="2304058" y="239653"/>
            <a:ext cx="2516253" cy="1958667"/>
          </a:xfrm>
          <a:prstGeom prst="rect">
            <a:avLst/>
          </a:prstGeom>
          <a:solidFill>
            <a:schemeClr val="bg1"/>
          </a:solidFill>
          <a:ln>
            <a:solidFill>
              <a:schemeClr val="bg1">
                <a:lumMod val="95000"/>
              </a:schemeClr>
            </a:solidFill>
          </a:ln>
          <a:effectLst>
            <a:outerShdw blurRad="50800" dist="38100" dir="8100000" algn="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p:cNvSpPr/>
          <p:nvPr/>
        </p:nvSpPr>
        <p:spPr>
          <a:xfrm>
            <a:off x="4879719" y="239653"/>
            <a:ext cx="2516253" cy="1958667"/>
          </a:xfrm>
          <a:prstGeom prst="rect">
            <a:avLst/>
          </a:prstGeom>
          <a:solidFill>
            <a:schemeClr val="bg1"/>
          </a:solidFill>
          <a:ln>
            <a:solidFill>
              <a:schemeClr val="bg1">
                <a:lumMod val="95000"/>
              </a:schemeClr>
            </a:solidFill>
          </a:ln>
          <a:effectLst>
            <a:outerShdw blurRad="50800" dist="38100" dir="8100000" algn="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p:cNvSpPr/>
          <p:nvPr/>
        </p:nvSpPr>
        <p:spPr>
          <a:xfrm>
            <a:off x="7455380" y="239653"/>
            <a:ext cx="2516253" cy="1958667"/>
          </a:xfrm>
          <a:prstGeom prst="rect">
            <a:avLst/>
          </a:prstGeom>
          <a:solidFill>
            <a:schemeClr val="bg1"/>
          </a:solidFill>
          <a:ln>
            <a:solidFill>
              <a:schemeClr val="bg1">
                <a:lumMod val="95000"/>
              </a:schemeClr>
            </a:solidFill>
          </a:ln>
          <a:effectLst>
            <a:outerShdw blurRad="50800" dist="38100" dir="8100000" algn="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1" name="Table 100"/>
          <p:cNvGraphicFramePr>
            <a:graphicFrameLocks noGrp="1"/>
          </p:cNvGraphicFramePr>
          <p:nvPr>
            <p:extLst/>
          </p:nvPr>
        </p:nvGraphicFramePr>
        <p:xfrm>
          <a:off x="2464402" y="294868"/>
          <a:ext cx="2239750" cy="1486976"/>
        </p:xfrm>
        <a:graphic>
          <a:graphicData uri="http://schemas.openxmlformats.org/drawingml/2006/table">
            <a:tbl>
              <a:tblPr>
                <a:tableStyleId>{5C22544A-7EE6-4342-B048-85BDC9FD1C3A}</a:tableStyleId>
              </a:tblPr>
              <a:tblGrid>
                <a:gridCol w="953865"/>
                <a:gridCol w="1285885"/>
              </a:tblGrid>
              <a:tr h="198540">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Mobile #</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+63</a:t>
                      </a:r>
                      <a:r>
                        <a:rPr lang="en-US" sz="8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 915 716 9206</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98540">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Subscriber</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Mr. John Doe</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98540">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Operating Status</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Active</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98540">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Status</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Active</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82068">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Email</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johndoe554@gmail.com</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19828">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Address</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sv-SE" sz="800" b="0" i="0" u="none" strike="noStrike" kern="1200" dirty="0" smtClean="0">
                          <a:solidFill>
                            <a:srgbClr val="000000"/>
                          </a:solidFill>
                          <a:effectLst/>
                          <a:latin typeface="Arial" panose="020B0604020202020204" pitchFamily="34" charset="0"/>
                          <a:ea typeface="+mn-ea"/>
                          <a:cs typeface="Arial" panose="020B0604020202020204" pitchFamily="34" charset="0"/>
                        </a:rPr>
                        <a:t>101 Dela Rosa Street, Legazpi Village, Makati</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90920">
                <a:tc>
                  <a:txBody>
                    <a:bodyPr/>
                    <a:lstStyle/>
                    <a:p>
                      <a:pPr marL="0" algn="l" defTabSz="914400" rtl="0" eaLnBrk="1" fontAlgn="b" latinLnBrk="0" hangingPunct="1"/>
                      <a:r>
                        <a:rPr lang="en-US" sz="800" b="0" i="0" u="none" strike="noStrike" kern="1200" dirty="0">
                          <a:solidFill>
                            <a:srgbClr val="000000"/>
                          </a:solidFill>
                          <a:effectLst/>
                          <a:latin typeface="Arial" panose="020B0604020202020204" pitchFamily="34" charset="0"/>
                          <a:ea typeface="+mn-ea"/>
                          <a:cs typeface="Arial" panose="020B0604020202020204" pitchFamily="34" charset="0"/>
                        </a:rPr>
                        <a:t>Alt Number</a:t>
                      </a: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+63</a:t>
                      </a:r>
                      <a:r>
                        <a:rPr lang="en-US" sz="8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 999 999 9999</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graphicFrame>
        <p:nvGraphicFramePr>
          <p:cNvPr id="102" name="Table 101"/>
          <p:cNvGraphicFramePr>
            <a:graphicFrameLocks noGrp="1"/>
          </p:cNvGraphicFramePr>
          <p:nvPr>
            <p:extLst/>
          </p:nvPr>
        </p:nvGraphicFramePr>
        <p:xfrm>
          <a:off x="4973094" y="294868"/>
          <a:ext cx="2355644" cy="1878483"/>
        </p:xfrm>
        <a:graphic>
          <a:graphicData uri="http://schemas.openxmlformats.org/drawingml/2006/table">
            <a:tbl>
              <a:tblPr>
                <a:tableStyleId>{5C22544A-7EE6-4342-B048-85BDC9FD1C3A}</a:tableStyleId>
              </a:tblPr>
              <a:tblGrid>
                <a:gridCol w="1089211"/>
                <a:gridCol w="1266433"/>
              </a:tblGrid>
              <a:tr h="205909">
                <a:tc>
                  <a:txBody>
                    <a:bodyPr/>
                    <a:lstStyle/>
                    <a:p>
                      <a:pPr algn="l" fontAlgn="b"/>
                      <a:r>
                        <a:rPr lang="en-US" sz="800" u="none" strike="noStrike" dirty="0" smtClean="0">
                          <a:effectLst/>
                          <a:latin typeface="Arial" panose="020B0604020202020204" pitchFamily="34" charset="0"/>
                          <a:cs typeface="Arial" panose="020B0604020202020204" pitchFamily="34" charset="0"/>
                        </a:rPr>
                        <a:t>Customer ID</a:t>
                      </a:r>
                      <a:r>
                        <a:rPr lang="en-US" sz="800" u="none" strike="noStrike" baseline="0" dirty="0" smtClean="0">
                          <a:effectLst/>
                          <a:latin typeface="Arial" panose="020B0604020202020204" pitchFamily="34" charset="0"/>
                          <a:cs typeface="Arial" panose="020B0604020202020204" pitchFamily="34" charset="0"/>
                        </a:rPr>
                        <a:t> #</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b="0" i="0" u="none" strike="noStrike" dirty="0" smtClean="0">
                          <a:solidFill>
                            <a:schemeClr val="dk1"/>
                          </a:solidFill>
                          <a:effectLst/>
                          <a:latin typeface="Arial" panose="020B0604020202020204" pitchFamily="34" charset="0"/>
                          <a:cs typeface="Arial" panose="020B0604020202020204" pitchFamily="34" charset="0"/>
                        </a:rPr>
                        <a:t>83085294</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u="none" strike="noStrike" dirty="0" smtClean="0">
                          <a:effectLst/>
                          <a:latin typeface="Arial" panose="020B0604020202020204" pitchFamily="34" charset="0"/>
                          <a:cs typeface="Arial" panose="020B0604020202020204" pitchFamily="34" charset="0"/>
                        </a:rPr>
                        <a:t>Tariff Plan</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b="0" i="0" u="sng" strike="noStrike" dirty="0" err="1" smtClean="0">
                          <a:solidFill>
                            <a:schemeClr val="dk1"/>
                          </a:solidFill>
                          <a:effectLst/>
                          <a:latin typeface="Arial" panose="020B0604020202020204" pitchFamily="34" charset="0"/>
                          <a:cs typeface="Arial" panose="020B0604020202020204" pitchFamily="34" charset="0"/>
                        </a:rPr>
                        <a:t>ThePLAN</a:t>
                      </a:r>
                      <a:r>
                        <a:rPr lang="en-US" sz="800" b="0" i="0" u="sng" strike="noStrike" baseline="0" dirty="0" smtClean="0">
                          <a:solidFill>
                            <a:schemeClr val="dk1"/>
                          </a:solidFill>
                          <a:effectLst/>
                          <a:latin typeface="Arial" panose="020B0604020202020204" pitchFamily="34" charset="0"/>
                          <a:cs typeface="Arial" panose="020B0604020202020204" pitchFamily="34" charset="0"/>
                        </a:rPr>
                        <a:t> PLUS 1499</a:t>
                      </a:r>
                      <a:endParaRPr lang="en-US" sz="800" b="0" i="0" u="sng"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b="0" i="0" u="none" strike="noStrike" dirty="0" smtClean="0">
                          <a:solidFill>
                            <a:srgbClr val="000000"/>
                          </a:solidFill>
                          <a:effectLst/>
                          <a:latin typeface="Arial" panose="020B0604020202020204" pitchFamily="34" charset="0"/>
                          <a:cs typeface="Arial" panose="020B0604020202020204" pitchFamily="34" charset="0"/>
                        </a:rPr>
                        <a:t>Activation Date</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b="0" i="0" u="none" strike="noStrike" dirty="0" smtClean="0">
                          <a:solidFill>
                            <a:srgbClr val="000000"/>
                          </a:solidFill>
                          <a:effectLst/>
                          <a:latin typeface="Arial" panose="020B0604020202020204" pitchFamily="34" charset="0"/>
                          <a:cs typeface="Arial" panose="020B0604020202020204" pitchFamily="34" charset="0"/>
                        </a:rPr>
                        <a:t>03-01-2019</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u="none" strike="noStrike" dirty="0" smtClean="0">
                          <a:effectLst/>
                          <a:latin typeface="Arial" panose="020B0604020202020204" pitchFamily="34" charset="0"/>
                          <a:cs typeface="Arial" panose="020B0604020202020204" pitchFamily="34" charset="0"/>
                        </a:rPr>
                        <a:t>Contract</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u="none" strike="noStrike" dirty="0" smtClean="0">
                          <a:effectLst/>
                          <a:latin typeface="Arial" panose="020B0604020202020204" pitchFamily="34" charset="0"/>
                          <a:cs typeface="Arial" panose="020B0604020202020204" pitchFamily="34" charset="0"/>
                        </a:rPr>
                        <a:t>24 Months</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u="none" strike="noStrike" dirty="0" smtClean="0">
                          <a:effectLst/>
                          <a:latin typeface="Arial" panose="020B0604020202020204" pitchFamily="34" charset="0"/>
                          <a:cs typeface="Arial" panose="020B0604020202020204" pitchFamily="34" charset="0"/>
                        </a:rPr>
                        <a:t>Handset</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b="0" i="0" u="sng" strike="noStrike" dirty="0" smtClean="0">
                          <a:solidFill>
                            <a:schemeClr val="dk1"/>
                          </a:solidFill>
                          <a:effectLst/>
                          <a:latin typeface="Arial" panose="020B0604020202020204" pitchFamily="34" charset="0"/>
                          <a:cs typeface="Arial" panose="020B0604020202020204" pitchFamily="34" charset="0"/>
                        </a:rPr>
                        <a:t>Huawei Nova 3i</a:t>
                      </a:r>
                      <a:endParaRPr lang="en-US" sz="800" b="0" i="0" u="sng"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u="none" strike="noStrike" dirty="0" smtClean="0">
                          <a:effectLst/>
                          <a:latin typeface="Arial" panose="020B0604020202020204" pitchFamily="34" charset="0"/>
                          <a:cs typeface="Arial" panose="020B0604020202020204" pitchFamily="34" charset="0"/>
                        </a:rPr>
                        <a:t>Unbilled Amount</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b="0" i="0" u="none" strike="noStrike" dirty="0" smtClean="0">
                          <a:solidFill>
                            <a:schemeClr val="dk1"/>
                          </a:solidFill>
                          <a:effectLst/>
                          <a:latin typeface="Arial" panose="020B0604020202020204" pitchFamily="34" charset="0"/>
                          <a:cs typeface="Arial" panose="020B0604020202020204" pitchFamily="34" charset="0"/>
                        </a:rPr>
                        <a:t>P 69.90</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u="none" strike="noStrike" dirty="0" smtClean="0">
                          <a:effectLst/>
                          <a:latin typeface="Arial" panose="020B0604020202020204" pitchFamily="34" charset="0"/>
                          <a:cs typeface="Arial" panose="020B0604020202020204" pitchFamily="34" charset="0"/>
                        </a:rPr>
                        <a:t>Last Payment Date</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b="0" i="0" u="none" strike="noStrike" dirty="0" smtClean="0">
                          <a:solidFill>
                            <a:schemeClr val="dk1"/>
                          </a:solidFill>
                          <a:effectLst/>
                          <a:latin typeface="Arial" panose="020B0604020202020204" pitchFamily="34" charset="0"/>
                          <a:cs typeface="Arial" panose="020B0604020202020204" pitchFamily="34" charset="0"/>
                        </a:rPr>
                        <a:t>04-04-2019</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31211">
                <a:tc>
                  <a:txBody>
                    <a:bodyPr/>
                    <a:lstStyle/>
                    <a:p>
                      <a:pPr algn="l" fontAlgn="b"/>
                      <a:r>
                        <a:rPr lang="en-US" sz="800" u="none" strike="noStrike" kern="1200" dirty="0" smtClean="0">
                          <a:solidFill>
                            <a:schemeClr val="dk1"/>
                          </a:solidFill>
                          <a:effectLst/>
                          <a:latin typeface="Arial" panose="020B0604020202020204" pitchFamily="34" charset="0"/>
                          <a:ea typeface="+mn-ea"/>
                          <a:cs typeface="Arial" panose="020B0604020202020204" pitchFamily="34" charset="0"/>
                        </a:rPr>
                        <a:t>Outstanding Balance</a:t>
                      </a:r>
                      <a:endParaRPr lang="en-US" sz="800" u="none" strike="noStrike" kern="1200" dirty="0">
                        <a:solidFill>
                          <a:schemeClr val="dk1"/>
                        </a:solidFill>
                        <a:effectLst/>
                        <a:latin typeface="Arial" panose="020B0604020202020204" pitchFamily="34" charset="0"/>
                        <a:ea typeface="+mn-ea"/>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u="none" strike="noStrike" kern="1200" dirty="0" smtClean="0">
                          <a:solidFill>
                            <a:schemeClr val="dk1"/>
                          </a:solidFill>
                          <a:effectLst/>
                          <a:latin typeface="Arial" panose="020B0604020202020204" pitchFamily="34" charset="0"/>
                          <a:ea typeface="+mn-ea"/>
                          <a:cs typeface="Arial" panose="020B0604020202020204" pitchFamily="34" charset="0"/>
                        </a:rPr>
                        <a:t>P1568.90</a:t>
                      </a:r>
                      <a:endParaRPr lang="en-US" sz="800" u="none" strike="noStrike" kern="1200" dirty="0">
                        <a:solidFill>
                          <a:schemeClr val="dk1"/>
                        </a:solidFill>
                        <a:effectLst/>
                        <a:latin typeface="Arial" panose="020B0604020202020204" pitchFamily="34" charset="0"/>
                        <a:ea typeface="+mn-ea"/>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u="none" strike="noStrike" kern="1200" dirty="0" smtClean="0">
                          <a:solidFill>
                            <a:schemeClr val="dk1"/>
                          </a:solidFill>
                          <a:effectLst/>
                          <a:latin typeface="Arial" panose="020B0604020202020204" pitchFamily="34" charset="0"/>
                          <a:ea typeface="+mn-ea"/>
                          <a:cs typeface="Arial" panose="020B0604020202020204" pitchFamily="34" charset="0"/>
                        </a:rPr>
                        <a:t>Bill Date</a:t>
                      </a:r>
                      <a:endParaRPr lang="en-US" sz="800" u="none" strike="noStrike" kern="1200" dirty="0">
                        <a:solidFill>
                          <a:schemeClr val="dk1"/>
                        </a:solidFill>
                        <a:effectLst/>
                        <a:latin typeface="Arial" panose="020B0604020202020204" pitchFamily="34" charset="0"/>
                        <a:ea typeface="+mn-ea"/>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u="none" strike="noStrike" kern="1200" dirty="0" smtClean="0">
                          <a:solidFill>
                            <a:schemeClr val="dk1"/>
                          </a:solidFill>
                          <a:effectLst/>
                          <a:latin typeface="Arial" panose="020B0604020202020204" pitchFamily="34" charset="0"/>
                          <a:ea typeface="+mn-ea"/>
                          <a:cs typeface="Arial" panose="020B0604020202020204" pitchFamily="34" charset="0"/>
                        </a:rPr>
                        <a:t>03-04-2019</a:t>
                      </a:r>
                      <a:endParaRPr lang="en-US" sz="800" u="none" strike="noStrike" kern="1200" dirty="0">
                        <a:solidFill>
                          <a:schemeClr val="dk1"/>
                        </a:solidFill>
                        <a:effectLst/>
                        <a:latin typeface="Arial" panose="020B0604020202020204" pitchFamily="34" charset="0"/>
                        <a:ea typeface="+mn-ea"/>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graphicFrame>
        <p:nvGraphicFramePr>
          <p:cNvPr id="103" name="Table 102"/>
          <p:cNvGraphicFramePr>
            <a:graphicFrameLocks noGrp="1"/>
          </p:cNvGraphicFramePr>
          <p:nvPr>
            <p:extLst/>
          </p:nvPr>
        </p:nvGraphicFramePr>
        <p:xfrm>
          <a:off x="7577841" y="294868"/>
          <a:ext cx="2185877" cy="1511776"/>
        </p:xfrm>
        <a:graphic>
          <a:graphicData uri="http://schemas.openxmlformats.org/drawingml/2006/table">
            <a:tbl>
              <a:tblPr>
                <a:tableStyleId>{5C22544A-7EE6-4342-B048-85BDC9FD1C3A}</a:tableStyleId>
              </a:tblPr>
              <a:tblGrid>
                <a:gridCol w="1371369"/>
                <a:gridCol w="814508"/>
              </a:tblGrid>
              <a:tr h="215968">
                <a:tc>
                  <a:txBody>
                    <a:bodyPr/>
                    <a:lstStyle/>
                    <a:p>
                      <a:pPr algn="l" fontAlgn="b"/>
                      <a:r>
                        <a:rPr lang="en-US" sz="800" b="0" i="0" u="none" strike="noStrike" dirty="0" smtClean="0">
                          <a:solidFill>
                            <a:srgbClr val="000000"/>
                          </a:solidFill>
                          <a:effectLst/>
                          <a:latin typeface="Arial" panose="020B0604020202020204" pitchFamily="34" charset="0"/>
                          <a:cs typeface="Arial" panose="020B0604020202020204" pitchFamily="34" charset="0"/>
                        </a:rPr>
                        <a:t>Mobile App</a:t>
                      </a:r>
                      <a:r>
                        <a:rPr lang="en-US" sz="800" b="0" i="0" u="none" strike="noStrike" baseline="0" dirty="0" smtClean="0">
                          <a:solidFill>
                            <a:srgbClr val="000000"/>
                          </a:solidFill>
                          <a:effectLst/>
                          <a:latin typeface="Arial" panose="020B0604020202020204" pitchFamily="34" charset="0"/>
                          <a:cs typeface="Arial" panose="020B0604020202020204" pitchFamily="34" charset="0"/>
                        </a:rPr>
                        <a:t> Registered</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none" strike="noStrike" smtClean="0">
                          <a:solidFill>
                            <a:srgbClr val="000000"/>
                          </a:solidFill>
                          <a:effectLst/>
                          <a:latin typeface="Arial" panose="020B0604020202020204" pitchFamily="34" charset="0"/>
                          <a:cs typeface="Arial" panose="020B0604020202020204" pitchFamily="34" charset="0"/>
                        </a:rPr>
                        <a:t>Y</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5968">
                <a:tc>
                  <a:txBody>
                    <a:bodyPr/>
                    <a:lstStyle/>
                    <a:p>
                      <a:pPr algn="l" fontAlgn="b"/>
                      <a:r>
                        <a:rPr lang="en-US" sz="800" b="0" i="0" u="none" strike="noStrike" dirty="0" err="1" smtClean="0">
                          <a:solidFill>
                            <a:srgbClr val="000000"/>
                          </a:solidFill>
                          <a:effectLst/>
                          <a:latin typeface="Arial" panose="020B0604020202020204" pitchFamily="34" charset="0"/>
                          <a:cs typeface="Arial" panose="020B0604020202020204" pitchFamily="34" charset="0"/>
                        </a:rPr>
                        <a:t>eKYC</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none" strike="noStrike" dirty="0" smtClean="0">
                          <a:solidFill>
                            <a:srgbClr val="000000"/>
                          </a:solidFill>
                          <a:effectLst/>
                          <a:latin typeface="Arial" panose="020B0604020202020204" pitchFamily="34" charset="0"/>
                          <a:cs typeface="Arial" panose="020B0604020202020204" pitchFamily="34" charset="0"/>
                        </a:rPr>
                        <a:t>N</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5968">
                <a:tc>
                  <a:txBody>
                    <a:bodyPr/>
                    <a:lstStyle/>
                    <a:p>
                      <a:pPr algn="l" fontAlgn="ctr"/>
                      <a:r>
                        <a:rPr lang="en-US" sz="800" b="0" i="0" u="none" strike="noStrike" smtClean="0">
                          <a:solidFill>
                            <a:srgbClr val="000000"/>
                          </a:solidFill>
                          <a:effectLst/>
                          <a:latin typeface="Arial" panose="020B0604020202020204" pitchFamily="34" charset="0"/>
                          <a:cs typeface="Arial" panose="020B0604020202020204" pitchFamily="34" charset="0"/>
                        </a:rPr>
                        <a:t>Self</a:t>
                      </a:r>
                      <a:r>
                        <a:rPr lang="en-US" sz="800" b="0" i="0" u="none" strike="noStrike" baseline="0" smtClean="0">
                          <a:solidFill>
                            <a:srgbClr val="000000"/>
                          </a:solidFill>
                          <a:effectLst/>
                          <a:latin typeface="Arial" panose="020B0604020202020204" pitchFamily="34" charset="0"/>
                          <a:cs typeface="Arial" panose="020B0604020202020204" pitchFamily="34" charset="0"/>
                        </a:rPr>
                        <a:t> Service Registered</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none" strike="noStrike" smtClean="0">
                          <a:solidFill>
                            <a:srgbClr val="000000"/>
                          </a:solidFill>
                          <a:effectLst/>
                          <a:latin typeface="Arial" panose="020B0604020202020204" pitchFamily="34" charset="0"/>
                          <a:cs typeface="Arial" panose="020B0604020202020204" pitchFamily="34" charset="0"/>
                        </a:rPr>
                        <a:t>Y</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5968">
                <a:tc>
                  <a:txBody>
                    <a:bodyPr/>
                    <a:lstStyle/>
                    <a:p>
                      <a:pPr algn="l" fontAlgn="ctr"/>
                      <a:r>
                        <a:rPr lang="en-US" sz="800" b="0" i="0" u="none" strike="noStrike" baseline="0" dirty="0" smtClean="0">
                          <a:solidFill>
                            <a:srgbClr val="000000"/>
                          </a:solidFill>
                          <a:effectLst/>
                          <a:latin typeface="Arial" panose="020B0604020202020204" pitchFamily="34" charset="0"/>
                          <a:cs typeface="Arial" panose="020B0604020202020204" pitchFamily="34" charset="0"/>
                        </a:rPr>
                        <a:t>Bill Type</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none" strike="noStrike" dirty="0" smtClean="0">
                          <a:solidFill>
                            <a:srgbClr val="000000"/>
                          </a:solidFill>
                          <a:effectLst/>
                          <a:latin typeface="Arial" panose="020B0604020202020204" pitchFamily="34" charset="0"/>
                          <a:cs typeface="Arial" panose="020B0604020202020204" pitchFamily="34" charset="0"/>
                        </a:rPr>
                        <a:t>E-Bill</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5968">
                <a:tc>
                  <a:txBody>
                    <a:bodyPr/>
                    <a:lstStyle/>
                    <a:p>
                      <a:pPr algn="l" fontAlgn="ctr"/>
                      <a:r>
                        <a:rPr lang="en-US" sz="800" b="0" i="0" u="none" strike="noStrike" smtClean="0">
                          <a:solidFill>
                            <a:srgbClr val="000000"/>
                          </a:solidFill>
                          <a:effectLst/>
                          <a:latin typeface="Arial" panose="020B0604020202020204" pitchFamily="34" charset="0"/>
                          <a:cs typeface="Arial" panose="020B0604020202020204" pitchFamily="34" charset="0"/>
                        </a:rPr>
                        <a:t>Credit Monitoring</a:t>
                      </a:r>
                      <a:r>
                        <a:rPr lang="en-US" sz="800" b="0" i="0" u="none" strike="noStrike" baseline="0" smtClean="0">
                          <a:solidFill>
                            <a:srgbClr val="000000"/>
                          </a:solidFill>
                          <a:effectLst/>
                          <a:latin typeface="Arial" panose="020B0604020202020204" pitchFamily="34" charset="0"/>
                          <a:cs typeface="Arial" panose="020B0604020202020204" pitchFamily="34" charset="0"/>
                        </a:rPr>
                        <a:t> Exposure</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none" strike="noStrike" dirty="0" smtClean="0">
                          <a:solidFill>
                            <a:srgbClr val="000000"/>
                          </a:solidFill>
                          <a:effectLst/>
                          <a:latin typeface="Arial" panose="020B0604020202020204" pitchFamily="34" charset="0"/>
                          <a:cs typeface="Arial" panose="020B0604020202020204" pitchFamily="34" charset="0"/>
                        </a:rPr>
                        <a:t>P3412.26</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5968">
                <a:tc>
                  <a:txBody>
                    <a:bodyPr/>
                    <a:lstStyle/>
                    <a:p>
                      <a:pPr algn="l" fontAlgn="ctr"/>
                      <a:r>
                        <a:rPr lang="en-US" sz="800" b="0" i="0" u="none" strike="noStrike" dirty="0" smtClean="0">
                          <a:solidFill>
                            <a:srgbClr val="000000"/>
                          </a:solidFill>
                          <a:effectLst/>
                          <a:latin typeface="Arial" panose="020B0604020202020204" pitchFamily="34" charset="0"/>
                          <a:cs typeface="Arial" panose="020B0604020202020204" pitchFamily="34" charset="0"/>
                        </a:rPr>
                        <a:t>Next Bill Date</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none" strike="noStrike" dirty="0" smtClean="0">
                          <a:solidFill>
                            <a:srgbClr val="000000"/>
                          </a:solidFill>
                          <a:effectLst/>
                          <a:latin typeface="Arial" panose="020B0604020202020204" pitchFamily="34" charset="0"/>
                          <a:cs typeface="Arial" panose="020B0604020202020204" pitchFamily="34" charset="0"/>
                        </a:rPr>
                        <a:t>03-05-2019</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5968">
                <a:tc>
                  <a:txBody>
                    <a:bodyPr/>
                    <a:lstStyle/>
                    <a:p>
                      <a:pPr algn="l" fontAlgn="ctr"/>
                      <a:r>
                        <a:rPr lang="en-US" sz="800" b="0" i="0" u="none" strike="noStrike" dirty="0" smtClean="0">
                          <a:solidFill>
                            <a:srgbClr val="000000"/>
                          </a:solidFill>
                          <a:effectLst/>
                          <a:latin typeface="Arial" panose="020B0604020202020204" pitchFamily="34" charset="0"/>
                          <a:cs typeface="Arial" panose="020B0604020202020204" pitchFamily="34" charset="0"/>
                        </a:rPr>
                        <a:t>Open SRs</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sng" strike="noStrike" dirty="0" smtClean="0">
                          <a:solidFill>
                            <a:srgbClr val="000000"/>
                          </a:solidFill>
                          <a:effectLst/>
                          <a:latin typeface="Arial" panose="020B0604020202020204" pitchFamily="34" charset="0"/>
                          <a:cs typeface="Arial" panose="020B0604020202020204" pitchFamily="34" charset="0"/>
                        </a:rPr>
                        <a:t>1</a:t>
                      </a:r>
                      <a:endParaRPr lang="en-US" sz="800" b="0" i="0" u="sng"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sp>
        <p:nvSpPr>
          <p:cNvPr id="10" name="Rectangle 9"/>
          <p:cNvSpPr/>
          <p:nvPr/>
        </p:nvSpPr>
        <p:spPr>
          <a:xfrm>
            <a:off x="10047392" y="2745944"/>
            <a:ext cx="1865089" cy="3554819"/>
          </a:xfrm>
          <a:prstGeom prst="rect">
            <a:avLst/>
          </a:prstGeom>
        </p:spPr>
        <p:txBody>
          <a:bodyPr wrap="square">
            <a:spAutoFit/>
          </a:bodyPr>
          <a:lstStyle/>
          <a:p>
            <a:r>
              <a:rPr lang="en-US" sz="900" b="1" cap="all" dirty="0">
                <a:solidFill>
                  <a:schemeClr val="bg1"/>
                </a:solidFill>
                <a:latin typeface="Arial" panose="020B0604020202020204" pitchFamily="34" charset="0"/>
                <a:cs typeface="Arial" panose="020B0604020202020204" pitchFamily="34" charset="0"/>
              </a:rPr>
              <a:t>HOW MUCH IS THE DELIVERY CHARGE FOR ONLINE SHOP ORDERS?</a:t>
            </a:r>
          </a:p>
          <a:p>
            <a:r>
              <a:rPr lang="en-US" sz="900" dirty="0">
                <a:solidFill>
                  <a:schemeClr val="bg1"/>
                </a:solidFill>
                <a:latin typeface="Arial" panose="020B0604020202020204" pitchFamily="34" charset="0"/>
                <a:cs typeface="Arial" panose="020B0604020202020204" pitchFamily="34" charset="0"/>
              </a:rPr>
              <a:t>For postpaid applications</a:t>
            </a:r>
          </a:p>
          <a:p>
            <a:r>
              <a:rPr lang="en-US" sz="900" dirty="0" smtClean="0">
                <a:solidFill>
                  <a:schemeClr val="bg1"/>
                </a:solidFill>
                <a:latin typeface="Arial" panose="020B0604020202020204" pitchFamily="34" charset="0"/>
                <a:cs typeface="Arial" panose="020B0604020202020204" pitchFamily="34" charset="0"/>
              </a:rPr>
              <a:t>We offer </a:t>
            </a:r>
            <a:r>
              <a:rPr lang="en-US" sz="900" dirty="0">
                <a:solidFill>
                  <a:schemeClr val="bg1"/>
                </a:solidFill>
                <a:latin typeface="Arial" panose="020B0604020202020204" pitchFamily="34" charset="0"/>
                <a:cs typeface="Arial" panose="020B0604020202020204" pitchFamily="34" charset="0"/>
              </a:rPr>
              <a:t>free shipping nationwide for postpaid applications.</a:t>
            </a:r>
          </a:p>
          <a:p>
            <a:r>
              <a:rPr lang="en-US" sz="900" dirty="0">
                <a:solidFill>
                  <a:schemeClr val="bg1"/>
                </a:solidFill>
                <a:latin typeface="Arial" panose="020B0604020202020204" pitchFamily="34" charset="0"/>
                <a:cs typeface="Arial" panose="020B0604020202020204" pitchFamily="34" charset="0"/>
              </a:rPr>
              <a:t>For accessories and apparel purchases</a:t>
            </a:r>
          </a:p>
          <a:p>
            <a:r>
              <a:rPr lang="en-US" sz="900" dirty="0" smtClean="0">
                <a:solidFill>
                  <a:schemeClr val="bg1"/>
                </a:solidFill>
                <a:latin typeface="Arial" panose="020B0604020202020204" pitchFamily="34" charset="0"/>
                <a:cs typeface="Arial" panose="020B0604020202020204" pitchFamily="34" charset="0"/>
              </a:rPr>
              <a:t>We offer </a:t>
            </a:r>
            <a:r>
              <a:rPr lang="en-US" sz="900" dirty="0">
                <a:solidFill>
                  <a:schemeClr val="bg1"/>
                </a:solidFill>
                <a:latin typeface="Arial" panose="020B0604020202020204" pitchFamily="34" charset="0"/>
                <a:cs typeface="Arial" panose="020B0604020202020204" pitchFamily="34" charset="0"/>
              </a:rPr>
              <a:t>free shipping nationwide for orders/deliveries amounting to P900 and above.</a:t>
            </a:r>
          </a:p>
          <a:p>
            <a:r>
              <a:rPr lang="en-US" sz="900" dirty="0">
                <a:solidFill>
                  <a:schemeClr val="bg1"/>
                </a:solidFill>
                <a:latin typeface="Arial" panose="020B0604020202020204" pitchFamily="34" charset="0"/>
                <a:cs typeface="Arial" panose="020B0604020202020204" pitchFamily="34" charset="0"/>
              </a:rPr>
              <a:t>A P70 shipping fee will be applied for orders below P900</a:t>
            </a:r>
            <a:r>
              <a:rPr lang="en-US" sz="900" dirty="0" smtClean="0">
                <a:solidFill>
                  <a:schemeClr val="bg1"/>
                </a:solidFill>
                <a:latin typeface="Arial" panose="020B0604020202020204" pitchFamily="34" charset="0"/>
                <a:cs typeface="Arial" panose="020B0604020202020204" pitchFamily="34" charset="0"/>
              </a:rPr>
              <a:t>.</a:t>
            </a:r>
          </a:p>
          <a:p>
            <a:endParaRPr lang="en-US" sz="900" dirty="0">
              <a:solidFill>
                <a:schemeClr val="bg1"/>
              </a:solidFill>
              <a:latin typeface="Arial" panose="020B0604020202020204" pitchFamily="34" charset="0"/>
              <a:cs typeface="Arial" panose="020B0604020202020204" pitchFamily="34" charset="0"/>
            </a:endParaRPr>
          </a:p>
          <a:p>
            <a:endParaRPr lang="en-US" sz="900" b="0" i="0" dirty="0" smtClean="0">
              <a:solidFill>
                <a:schemeClr val="bg1"/>
              </a:solidFill>
              <a:effectLst/>
              <a:latin typeface="Arial" panose="020B0604020202020204" pitchFamily="34" charset="0"/>
              <a:cs typeface="Arial" panose="020B0604020202020204" pitchFamily="34" charset="0"/>
            </a:endParaRPr>
          </a:p>
          <a:p>
            <a:r>
              <a:rPr lang="en-US" sz="900" b="1" cap="all" dirty="0" smtClean="0">
                <a:solidFill>
                  <a:schemeClr val="bg1"/>
                </a:solidFill>
                <a:latin typeface="Arial" panose="020B0604020202020204" pitchFamily="34" charset="0"/>
                <a:cs typeface="Arial" panose="020B0604020202020204" pitchFamily="34" charset="0"/>
              </a:rPr>
              <a:t>CAN YOU DELIVER </a:t>
            </a:r>
            <a:r>
              <a:rPr lang="en-US" sz="900" b="1" cap="all" dirty="0">
                <a:solidFill>
                  <a:schemeClr val="bg1"/>
                </a:solidFill>
                <a:latin typeface="Arial" panose="020B0604020202020204" pitchFamily="34" charset="0"/>
                <a:cs typeface="Arial" panose="020B0604020202020204" pitchFamily="34" charset="0"/>
              </a:rPr>
              <a:t>THE PACKAGE TO MY OFFICE?</a:t>
            </a:r>
          </a:p>
          <a:p>
            <a:r>
              <a:rPr lang="en-US" sz="900" dirty="0">
                <a:solidFill>
                  <a:schemeClr val="bg1"/>
                </a:solidFill>
                <a:latin typeface="Arial" panose="020B0604020202020204" pitchFamily="34" charset="0"/>
                <a:cs typeface="Arial" panose="020B0604020202020204" pitchFamily="34" charset="0"/>
              </a:rPr>
              <a:t>Yes. We will deliver your order at the address you provided during checkout, whether it is to your home or to your office. In case you want to change your delivery address after checkout, you may call (02) 730-1000. </a:t>
            </a:r>
          </a:p>
        </p:txBody>
      </p:sp>
      <p:cxnSp>
        <p:nvCxnSpPr>
          <p:cNvPr id="12" name="Straight Connector 11"/>
          <p:cNvCxnSpPr/>
          <p:nvPr/>
        </p:nvCxnSpPr>
        <p:spPr>
          <a:xfrm>
            <a:off x="10132736" y="4840787"/>
            <a:ext cx="1666999"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Isosceles Triangle 12"/>
          <p:cNvSpPr/>
          <p:nvPr/>
        </p:nvSpPr>
        <p:spPr>
          <a:xfrm flipV="1">
            <a:off x="10868253" y="6326652"/>
            <a:ext cx="274808" cy="112640"/>
          </a:xfrm>
          <a:prstGeom prst="triangle">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3" name="Picture 122"/>
          <p:cNvPicPr>
            <a:picLocks noChangeAspect="1"/>
          </p:cNvPicPr>
          <p:nvPr/>
        </p:nvPicPr>
        <p:blipFill>
          <a:blip r:embed="rId14">
            <a:extLst>
              <a:ext uri="{BEBA8EAE-BF5A-486C-A8C5-ECC9F3942E4B}">
                <a14:imgProps xmlns:a14="http://schemas.microsoft.com/office/drawing/2010/main">
                  <a14:imgLayer r:embed="rId15">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2471233" y="1875355"/>
            <a:ext cx="279035" cy="234030"/>
          </a:xfrm>
          <a:prstGeom prst="rect">
            <a:avLst/>
          </a:prstGeom>
        </p:spPr>
      </p:pic>
      <p:pic>
        <p:nvPicPr>
          <p:cNvPr id="14" name="Picture 13"/>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2798420" y="1875355"/>
            <a:ext cx="345949" cy="236503"/>
          </a:xfrm>
          <a:prstGeom prst="rect">
            <a:avLst/>
          </a:prstGeom>
        </p:spPr>
      </p:pic>
      <p:sp>
        <p:nvSpPr>
          <p:cNvPr id="124" name="Rectangle 123"/>
          <p:cNvSpPr/>
          <p:nvPr/>
        </p:nvSpPr>
        <p:spPr>
          <a:xfrm>
            <a:off x="2305567" y="2289543"/>
            <a:ext cx="1230858" cy="408589"/>
          </a:xfrm>
          <a:prstGeom prst="rect">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VERIFICATION</a:t>
            </a:r>
          </a:p>
        </p:txBody>
      </p:sp>
      <p:sp>
        <p:nvSpPr>
          <p:cNvPr id="126" name="Rectangle 125"/>
          <p:cNvSpPr/>
          <p:nvPr/>
        </p:nvSpPr>
        <p:spPr>
          <a:xfrm>
            <a:off x="3579785" y="2289543"/>
            <a:ext cx="1240491" cy="414550"/>
          </a:xfrm>
          <a:prstGeom prst="rect">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INTERACTION HISTORY</a:t>
            </a:r>
          </a:p>
        </p:txBody>
      </p:sp>
      <p:sp>
        <p:nvSpPr>
          <p:cNvPr id="127" name="Rectangle 126"/>
          <p:cNvSpPr/>
          <p:nvPr/>
        </p:nvSpPr>
        <p:spPr>
          <a:xfrm>
            <a:off x="4863636" y="2289543"/>
            <a:ext cx="1240491" cy="414550"/>
          </a:xfrm>
          <a:prstGeom prst="rect">
            <a:avLst/>
          </a:prstGeom>
          <a:solidFill>
            <a:srgbClr val="0029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CDR</a:t>
            </a:r>
          </a:p>
        </p:txBody>
      </p:sp>
      <p:sp>
        <p:nvSpPr>
          <p:cNvPr id="128" name="Rectangle 127"/>
          <p:cNvSpPr/>
          <p:nvPr/>
        </p:nvSpPr>
        <p:spPr>
          <a:xfrm>
            <a:off x="6147487" y="2289543"/>
            <a:ext cx="1240491" cy="414550"/>
          </a:xfrm>
          <a:prstGeom prst="rect">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defTabSz="586130"/>
            <a:r>
              <a:rPr lang="en-US" sz="800" b="1" dirty="0" smtClean="0">
                <a:solidFill>
                  <a:prstClr val="white"/>
                </a:solidFill>
                <a:latin typeface="Arial" panose="020B0604020202020204" pitchFamily="34" charset="0"/>
                <a:cs typeface="Arial" panose="020B0604020202020204" pitchFamily="34" charset="0"/>
              </a:rPr>
              <a:t>BILLING INFO</a:t>
            </a:r>
            <a:endParaRPr lang="en-US" sz="800" b="1" dirty="0">
              <a:solidFill>
                <a:prstClr val="white"/>
              </a:solidFill>
              <a:latin typeface="Arial" panose="020B0604020202020204" pitchFamily="34" charset="0"/>
              <a:cs typeface="Arial" panose="020B0604020202020204" pitchFamily="34" charset="0"/>
            </a:endParaRPr>
          </a:p>
        </p:txBody>
      </p:sp>
      <p:sp>
        <p:nvSpPr>
          <p:cNvPr id="129" name="Rectangle 128"/>
          <p:cNvSpPr/>
          <p:nvPr/>
        </p:nvSpPr>
        <p:spPr>
          <a:xfrm>
            <a:off x="7431338" y="2289543"/>
            <a:ext cx="1250576" cy="414550"/>
          </a:xfrm>
          <a:prstGeom prst="rect">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defTabSz="586130"/>
            <a:r>
              <a:rPr lang="en-US" sz="800" b="1" dirty="0" smtClean="0">
                <a:solidFill>
                  <a:prstClr val="white"/>
                </a:solidFill>
                <a:latin typeface="Arial" panose="020B0604020202020204" pitchFamily="34" charset="0"/>
                <a:cs typeface="Arial" panose="020B0604020202020204" pitchFamily="34" charset="0"/>
              </a:rPr>
              <a:t>PAYMENT INFO</a:t>
            </a:r>
            <a:endParaRPr lang="en-US" sz="800" b="1" dirty="0">
              <a:solidFill>
                <a:prstClr val="white"/>
              </a:solidFill>
              <a:latin typeface="Arial" panose="020B0604020202020204" pitchFamily="34" charset="0"/>
              <a:cs typeface="Arial" panose="020B0604020202020204" pitchFamily="34" charset="0"/>
            </a:endParaRPr>
          </a:p>
        </p:txBody>
      </p:sp>
      <p:sp>
        <p:nvSpPr>
          <p:cNvPr id="130" name="Rectangle 129"/>
          <p:cNvSpPr/>
          <p:nvPr/>
        </p:nvSpPr>
        <p:spPr>
          <a:xfrm>
            <a:off x="8725274" y="2289543"/>
            <a:ext cx="1250576" cy="414550"/>
          </a:xfrm>
          <a:prstGeom prst="rect">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defTabSz="586130"/>
            <a:r>
              <a:rPr lang="en-US" sz="800" b="1" dirty="0" smtClean="0">
                <a:solidFill>
                  <a:prstClr val="white"/>
                </a:solidFill>
                <a:latin typeface="Arial" panose="020B0604020202020204" pitchFamily="34" charset="0"/>
                <a:cs typeface="Arial" panose="020B0604020202020204" pitchFamily="34" charset="0"/>
              </a:rPr>
              <a:t>RIGHT SELL</a:t>
            </a:r>
            <a:endParaRPr lang="en-US" sz="800" b="1" dirty="0">
              <a:solidFill>
                <a:prstClr val="white"/>
              </a:solidFill>
              <a:latin typeface="Arial" panose="020B0604020202020204" pitchFamily="34" charset="0"/>
              <a:cs typeface="Arial" panose="020B0604020202020204" pitchFamily="34" charset="0"/>
            </a:endParaRPr>
          </a:p>
        </p:txBody>
      </p:sp>
      <p:grpSp>
        <p:nvGrpSpPr>
          <p:cNvPr id="131" name="Group 130"/>
          <p:cNvGrpSpPr/>
          <p:nvPr/>
        </p:nvGrpSpPr>
        <p:grpSpPr>
          <a:xfrm>
            <a:off x="-12483" y="2677768"/>
            <a:ext cx="2202373" cy="3469821"/>
            <a:chOff x="-12483" y="2677768"/>
            <a:chExt cx="2202373" cy="3469821"/>
          </a:xfrm>
        </p:grpSpPr>
        <p:sp>
          <p:nvSpPr>
            <p:cNvPr id="132" name="Rectangle 131"/>
            <p:cNvSpPr/>
            <p:nvPr/>
          </p:nvSpPr>
          <p:spPr>
            <a:xfrm>
              <a:off x="247828" y="2677768"/>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CHANGE </a:t>
              </a:r>
              <a:r>
                <a:rPr lang="en-US" sz="800" b="1" dirty="0" smtClean="0">
                  <a:solidFill>
                    <a:prstClr val="white"/>
                  </a:solidFill>
                  <a:latin typeface="Arial" panose="020B0604020202020204" pitchFamily="34" charset="0"/>
                  <a:cs typeface="Arial" panose="020B0604020202020204" pitchFamily="34" charset="0"/>
                </a:rPr>
                <a:t>BILLING ADDRESS</a:t>
              </a:r>
              <a:endParaRPr lang="en-US" sz="800" b="1" dirty="0">
                <a:solidFill>
                  <a:prstClr val="white"/>
                </a:solidFill>
                <a:latin typeface="Arial" panose="020B0604020202020204" pitchFamily="34" charset="0"/>
                <a:cs typeface="Arial" panose="020B0604020202020204" pitchFamily="34" charset="0"/>
              </a:endParaRPr>
            </a:p>
          </p:txBody>
        </p:sp>
        <p:sp>
          <p:nvSpPr>
            <p:cNvPr id="133" name="Rectangle 132"/>
            <p:cNvSpPr/>
            <p:nvPr/>
          </p:nvSpPr>
          <p:spPr>
            <a:xfrm>
              <a:off x="247828" y="2994322"/>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CHANGE </a:t>
              </a:r>
              <a:r>
                <a:rPr lang="en-US" sz="800" b="1" dirty="0" smtClean="0">
                  <a:solidFill>
                    <a:prstClr val="white"/>
                  </a:solidFill>
                  <a:latin typeface="Arial" panose="020B0604020202020204" pitchFamily="34" charset="0"/>
                  <a:cs typeface="Arial" panose="020B0604020202020204" pitchFamily="34" charset="0"/>
                </a:rPr>
                <a:t>BILLING CYCLE</a:t>
              </a:r>
              <a:endParaRPr lang="en-US" sz="800" b="1" dirty="0">
                <a:solidFill>
                  <a:prstClr val="white"/>
                </a:solidFill>
                <a:latin typeface="Arial" panose="020B0604020202020204" pitchFamily="34" charset="0"/>
                <a:cs typeface="Arial" panose="020B0604020202020204" pitchFamily="34" charset="0"/>
              </a:endParaRPr>
            </a:p>
          </p:txBody>
        </p:sp>
        <p:sp>
          <p:nvSpPr>
            <p:cNvPr id="134" name="Rectangle 133"/>
            <p:cNvSpPr/>
            <p:nvPr/>
          </p:nvSpPr>
          <p:spPr>
            <a:xfrm>
              <a:off x="247828" y="3310876"/>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CHANGE </a:t>
              </a:r>
              <a:r>
                <a:rPr lang="en-US" sz="800" b="1" dirty="0" smtClean="0">
                  <a:solidFill>
                    <a:prstClr val="white"/>
                  </a:solidFill>
                  <a:latin typeface="Arial" panose="020B0604020202020204" pitchFamily="34" charset="0"/>
                  <a:cs typeface="Arial" panose="020B0604020202020204" pitchFamily="34" charset="0"/>
                </a:rPr>
                <a:t>BILLING PREFERENCE</a:t>
              </a:r>
              <a:endParaRPr lang="en-US" sz="800" b="1" dirty="0">
                <a:solidFill>
                  <a:prstClr val="white"/>
                </a:solidFill>
                <a:latin typeface="Arial" panose="020B0604020202020204" pitchFamily="34" charset="0"/>
                <a:cs typeface="Arial" panose="020B0604020202020204" pitchFamily="34" charset="0"/>
              </a:endParaRPr>
            </a:p>
          </p:txBody>
        </p:sp>
        <p:sp>
          <p:nvSpPr>
            <p:cNvPr id="135" name="Rectangle 134"/>
            <p:cNvSpPr/>
            <p:nvPr/>
          </p:nvSpPr>
          <p:spPr>
            <a:xfrm>
              <a:off x="247828" y="3627430"/>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PROMISE TO PAY</a:t>
              </a:r>
              <a:endParaRPr lang="en-US" sz="800" b="1" dirty="0">
                <a:solidFill>
                  <a:prstClr val="white"/>
                </a:solidFill>
                <a:latin typeface="Arial" panose="020B0604020202020204" pitchFamily="34" charset="0"/>
                <a:cs typeface="Arial" panose="020B0604020202020204" pitchFamily="34" charset="0"/>
              </a:endParaRPr>
            </a:p>
          </p:txBody>
        </p:sp>
        <p:sp>
          <p:nvSpPr>
            <p:cNvPr id="136" name="Rectangle 135"/>
            <p:cNvSpPr/>
            <p:nvPr/>
          </p:nvSpPr>
          <p:spPr>
            <a:xfrm>
              <a:off x="247828" y="3943984"/>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SIM PROFILE</a:t>
              </a:r>
              <a:endParaRPr lang="en-US" sz="800" b="1" dirty="0">
                <a:solidFill>
                  <a:prstClr val="white"/>
                </a:solidFill>
                <a:latin typeface="Arial" panose="020B0604020202020204" pitchFamily="34" charset="0"/>
                <a:cs typeface="Arial" panose="020B0604020202020204" pitchFamily="34" charset="0"/>
              </a:endParaRPr>
            </a:p>
          </p:txBody>
        </p:sp>
        <p:sp>
          <p:nvSpPr>
            <p:cNvPr id="137" name="Rectangle 136"/>
            <p:cNvSpPr/>
            <p:nvPr/>
          </p:nvSpPr>
          <p:spPr>
            <a:xfrm>
              <a:off x="247828" y="4260538"/>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TEMPORARY CREDIT LIMIT</a:t>
              </a:r>
              <a:endParaRPr lang="en-US" sz="800" b="1" dirty="0">
                <a:solidFill>
                  <a:prstClr val="white"/>
                </a:solidFill>
                <a:latin typeface="Arial" panose="020B0604020202020204" pitchFamily="34" charset="0"/>
                <a:cs typeface="Arial" panose="020B0604020202020204" pitchFamily="34" charset="0"/>
              </a:endParaRPr>
            </a:p>
          </p:txBody>
        </p:sp>
        <p:sp>
          <p:nvSpPr>
            <p:cNvPr id="138" name="Rectangle 137"/>
            <p:cNvSpPr/>
            <p:nvPr/>
          </p:nvSpPr>
          <p:spPr>
            <a:xfrm>
              <a:off x="247828" y="4577092"/>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MI ACTIVATION / DEACTIVATION</a:t>
              </a:r>
            </a:p>
          </p:txBody>
        </p:sp>
        <p:sp>
          <p:nvSpPr>
            <p:cNvPr id="139" name="Rectangle 138"/>
            <p:cNvSpPr/>
            <p:nvPr/>
          </p:nvSpPr>
          <p:spPr>
            <a:xfrm>
              <a:off x="247828" y="4893646"/>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VAS </a:t>
              </a:r>
              <a:r>
                <a:rPr lang="en-US" sz="800" b="1" dirty="0">
                  <a:solidFill>
                    <a:prstClr val="white"/>
                  </a:solidFill>
                  <a:latin typeface="Arial" panose="020B0604020202020204" pitchFamily="34" charset="0"/>
                  <a:cs typeface="Arial" panose="020B0604020202020204" pitchFamily="34" charset="0"/>
                </a:rPr>
                <a:t>ACTIVATION / DEACTIVATION</a:t>
              </a:r>
            </a:p>
          </p:txBody>
        </p:sp>
        <p:sp>
          <p:nvSpPr>
            <p:cNvPr id="140" name="Rectangle 139"/>
            <p:cNvSpPr/>
            <p:nvPr/>
          </p:nvSpPr>
          <p:spPr>
            <a:xfrm>
              <a:off x="247828" y="5210200"/>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IR </a:t>
              </a:r>
              <a:r>
                <a:rPr lang="en-US" sz="800" b="1" dirty="0">
                  <a:solidFill>
                    <a:prstClr val="white"/>
                  </a:solidFill>
                  <a:latin typeface="Arial" panose="020B0604020202020204" pitchFamily="34" charset="0"/>
                  <a:cs typeface="Arial" panose="020B0604020202020204" pitchFamily="34" charset="0"/>
                </a:rPr>
                <a:t>ACTIVATION / DEACTIVATION</a:t>
              </a:r>
            </a:p>
          </p:txBody>
        </p:sp>
        <p:sp>
          <p:nvSpPr>
            <p:cNvPr id="141" name="Rectangle 140"/>
            <p:cNvSpPr/>
            <p:nvPr/>
          </p:nvSpPr>
          <p:spPr>
            <a:xfrm>
              <a:off x="247828" y="5526754"/>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FUP PURCHASE</a:t>
              </a:r>
              <a:endParaRPr lang="en-US" sz="800" b="1" dirty="0">
                <a:solidFill>
                  <a:prstClr val="white"/>
                </a:solidFill>
                <a:latin typeface="Arial" panose="020B0604020202020204" pitchFamily="34" charset="0"/>
                <a:cs typeface="Arial" panose="020B0604020202020204" pitchFamily="34" charset="0"/>
              </a:endParaRPr>
            </a:p>
          </p:txBody>
        </p:sp>
        <p:grpSp>
          <p:nvGrpSpPr>
            <p:cNvPr id="142" name="Group 141"/>
            <p:cNvGrpSpPr/>
            <p:nvPr/>
          </p:nvGrpSpPr>
          <p:grpSpPr>
            <a:xfrm>
              <a:off x="-12483" y="5451311"/>
              <a:ext cx="365675" cy="427282"/>
              <a:chOff x="-612009" y="4545963"/>
              <a:chExt cx="365675" cy="427282"/>
            </a:xfrm>
          </p:grpSpPr>
          <p:sp>
            <p:nvSpPr>
              <p:cNvPr id="144" name="Flowchart: Delay 143"/>
              <p:cNvSpPr/>
              <p:nvPr/>
            </p:nvSpPr>
            <p:spPr>
              <a:xfrm>
                <a:off x="-600892" y="4545963"/>
                <a:ext cx="354558" cy="427282"/>
              </a:xfrm>
              <a:prstGeom prst="flowChartDelay">
                <a:avLst/>
              </a:prstGeom>
              <a:solidFill>
                <a:srgbClr val="E20A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5" name="Picture 144"/>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612009" y="4596368"/>
                <a:ext cx="324625" cy="324625"/>
              </a:xfrm>
              <a:prstGeom prst="rect">
                <a:avLst/>
              </a:prstGeom>
            </p:spPr>
          </p:pic>
        </p:grpSp>
        <p:sp>
          <p:nvSpPr>
            <p:cNvPr id="143" name="Rectangle 142"/>
            <p:cNvSpPr/>
            <p:nvPr/>
          </p:nvSpPr>
          <p:spPr>
            <a:xfrm>
              <a:off x="247828" y="5853898"/>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NETWORK COVERAGE</a:t>
              </a:r>
              <a:endParaRPr lang="en-US" sz="800" b="1" dirty="0">
                <a:solidFill>
                  <a:prstClr val="white"/>
                </a:solidFill>
                <a:latin typeface="Arial" panose="020B0604020202020204" pitchFamily="34" charset="0"/>
                <a:cs typeface="Arial" panose="020B0604020202020204" pitchFamily="34" charset="0"/>
              </a:endParaRPr>
            </a:p>
          </p:txBody>
        </p:sp>
      </p:grpSp>
      <p:sp>
        <p:nvSpPr>
          <p:cNvPr id="79" name="Rectangle 78"/>
          <p:cNvSpPr/>
          <p:nvPr/>
        </p:nvSpPr>
        <p:spPr>
          <a:xfrm>
            <a:off x="2375829" y="2941237"/>
            <a:ext cx="7478065" cy="246221"/>
          </a:xfrm>
          <a:prstGeom prst="rect">
            <a:avLst/>
          </a:prstGeom>
        </p:spPr>
        <p:txBody>
          <a:bodyPr wrap="square">
            <a:spAutoFit/>
          </a:bodyPr>
          <a:lstStyle/>
          <a:p>
            <a:pPr algn="r"/>
            <a:r>
              <a:rPr lang="en-US" sz="1000" dirty="0" smtClean="0"/>
              <a:t>Average</a:t>
            </a:r>
            <a:r>
              <a:rPr lang="en-US" sz="1000" dirty="0"/>
              <a:t>: </a:t>
            </a:r>
            <a:r>
              <a:rPr lang="en-US" sz="1000" dirty="0" smtClean="0"/>
              <a:t>1 </a:t>
            </a:r>
            <a:r>
              <a:rPr lang="en-US" sz="1000" dirty="0"/>
              <a:t>October - 7 </a:t>
            </a:r>
            <a:r>
              <a:rPr lang="en-US" sz="1000" dirty="0" smtClean="0"/>
              <a:t>April</a:t>
            </a:r>
            <a:endParaRPr lang="en-US" sz="1100" dirty="0">
              <a:solidFill>
                <a:prstClr val="black"/>
              </a:solidFill>
              <a:latin typeface="Arial" panose="020B0604020202020204" pitchFamily="34" charset="0"/>
              <a:cs typeface="Arial" panose="020B0604020202020204" pitchFamily="34" charset="0"/>
            </a:endParaRPr>
          </a:p>
        </p:txBody>
      </p:sp>
      <p:sp>
        <p:nvSpPr>
          <p:cNvPr id="5" name="Rectangle 4"/>
          <p:cNvSpPr/>
          <p:nvPr/>
        </p:nvSpPr>
        <p:spPr>
          <a:xfrm>
            <a:off x="9911166" y="4260538"/>
            <a:ext cx="60467" cy="1481912"/>
          </a:xfrm>
          <a:prstGeom prst="rect">
            <a:avLst/>
          </a:prstGeom>
          <a:solidFill>
            <a:srgbClr val="56AD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18"/>
          <a:stretch>
            <a:fillRect/>
          </a:stretch>
        </p:blipFill>
        <p:spPr>
          <a:xfrm>
            <a:off x="2435204" y="3114350"/>
            <a:ext cx="1961984" cy="2555918"/>
          </a:xfrm>
          <a:prstGeom prst="rect">
            <a:avLst/>
          </a:prstGeom>
        </p:spPr>
      </p:pic>
      <p:pic>
        <p:nvPicPr>
          <p:cNvPr id="9" name="Picture 8"/>
          <p:cNvPicPr>
            <a:picLocks noChangeAspect="1"/>
          </p:cNvPicPr>
          <p:nvPr/>
        </p:nvPicPr>
        <p:blipFill>
          <a:blip r:embed="rId19"/>
          <a:stretch>
            <a:fillRect/>
          </a:stretch>
        </p:blipFill>
        <p:spPr>
          <a:xfrm>
            <a:off x="5053397" y="3162693"/>
            <a:ext cx="1880732" cy="2496721"/>
          </a:xfrm>
          <a:prstGeom prst="rect">
            <a:avLst/>
          </a:prstGeom>
        </p:spPr>
      </p:pic>
      <p:pic>
        <p:nvPicPr>
          <p:cNvPr id="11" name="Picture 10"/>
          <p:cNvPicPr>
            <a:picLocks noChangeAspect="1"/>
          </p:cNvPicPr>
          <p:nvPr/>
        </p:nvPicPr>
        <p:blipFill>
          <a:blip r:embed="rId20"/>
          <a:stretch>
            <a:fillRect/>
          </a:stretch>
        </p:blipFill>
        <p:spPr>
          <a:xfrm>
            <a:off x="7610797" y="3162693"/>
            <a:ext cx="1931503" cy="2505021"/>
          </a:xfrm>
          <a:prstGeom prst="rect">
            <a:avLst/>
          </a:prstGeom>
        </p:spPr>
      </p:pic>
      <p:sp>
        <p:nvSpPr>
          <p:cNvPr id="15" name="Rectangular Callout 14"/>
          <p:cNvSpPr/>
          <p:nvPr/>
        </p:nvSpPr>
        <p:spPr>
          <a:xfrm>
            <a:off x="1934207" y="2920530"/>
            <a:ext cx="2170594" cy="430887"/>
          </a:xfrm>
          <a:prstGeom prst="wedgeRectCallout">
            <a:avLst/>
          </a:prstGeom>
          <a:solidFill>
            <a:srgbClr val="1E5681"/>
          </a:solidFill>
        </p:spPr>
        <p:txBody>
          <a:bodyPr wrap="square">
            <a:spAutoFit/>
          </a:bodyPr>
          <a:lstStyle/>
          <a:p>
            <a:r>
              <a:rPr lang="en-US" sz="1050" dirty="0">
                <a:solidFill>
                  <a:srgbClr val="FFFFFF"/>
                </a:solidFill>
                <a:latin typeface="Tondo"/>
              </a:rPr>
              <a:t>Your usage trend is higher than last </a:t>
            </a:r>
            <a:r>
              <a:rPr lang="en-US" sz="1050" dirty="0" smtClean="0">
                <a:solidFill>
                  <a:srgbClr val="FFFFFF"/>
                </a:solidFill>
                <a:latin typeface="Tondo"/>
              </a:rPr>
              <a:t>4 </a:t>
            </a:r>
            <a:r>
              <a:rPr lang="en-US" sz="1050" dirty="0">
                <a:solidFill>
                  <a:srgbClr val="FFFFFF"/>
                </a:solidFill>
                <a:latin typeface="Tondo"/>
              </a:rPr>
              <a:t>month(s) average usage.</a:t>
            </a:r>
            <a:endParaRPr lang="en-US" sz="1050" dirty="0"/>
          </a:p>
        </p:txBody>
      </p:sp>
      <p:sp>
        <p:nvSpPr>
          <p:cNvPr id="81" name="Rectangle 80"/>
          <p:cNvSpPr/>
          <p:nvPr/>
        </p:nvSpPr>
        <p:spPr>
          <a:xfrm>
            <a:off x="2375829" y="2757074"/>
            <a:ext cx="7478065" cy="261610"/>
          </a:xfrm>
          <a:prstGeom prst="rect">
            <a:avLst/>
          </a:prstGeom>
        </p:spPr>
        <p:txBody>
          <a:bodyPr wrap="square">
            <a:spAutoFit/>
          </a:bodyPr>
          <a:lstStyle/>
          <a:p>
            <a:pPr algn="ctr"/>
            <a:r>
              <a:rPr lang="en-US" sz="1100" b="1" dirty="0" smtClean="0">
                <a:solidFill>
                  <a:prstClr val="black"/>
                </a:solidFill>
                <a:latin typeface="Arial" panose="020B0604020202020204" pitchFamily="34" charset="0"/>
                <a:cs typeface="Arial" panose="020B0604020202020204" pitchFamily="34" charset="0"/>
              </a:rPr>
              <a:t>CURRENT       VOICE        INTERNET        SMS       HISTORICAL</a:t>
            </a:r>
            <a:endParaRPr lang="en-US" sz="1100" dirty="0">
              <a:solidFill>
                <a:prstClr val="black"/>
              </a:solidFill>
              <a:latin typeface="Arial" panose="020B0604020202020204" pitchFamily="34" charset="0"/>
              <a:cs typeface="Arial" panose="020B0604020202020204" pitchFamily="34" charset="0"/>
            </a:endParaRPr>
          </a:p>
        </p:txBody>
      </p:sp>
      <p:cxnSp>
        <p:nvCxnSpPr>
          <p:cNvPr id="89" name="Straight Connector 88"/>
          <p:cNvCxnSpPr/>
          <p:nvPr/>
        </p:nvCxnSpPr>
        <p:spPr>
          <a:xfrm>
            <a:off x="7497278" y="2994322"/>
            <a:ext cx="478107" cy="0"/>
          </a:xfrm>
          <a:prstGeom prst="line">
            <a:avLst/>
          </a:prstGeom>
          <a:ln w="38100">
            <a:solidFill>
              <a:srgbClr val="56ADDA"/>
            </a:solidFill>
          </a:ln>
        </p:spPr>
        <p:style>
          <a:lnRef idx="1">
            <a:schemeClr val="accent1"/>
          </a:lnRef>
          <a:fillRef idx="0">
            <a:schemeClr val="accent1"/>
          </a:fillRef>
          <a:effectRef idx="0">
            <a:schemeClr val="accent1"/>
          </a:effectRef>
          <a:fontRef idx="minor">
            <a:schemeClr val="tx1"/>
          </a:fontRef>
        </p:style>
      </p:cxnSp>
      <p:sp>
        <p:nvSpPr>
          <p:cNvPr id="90" name="Oval 89"/>
          <p:cNvSpPr/>
          <p:nvPr/>
        </p:nvSpPr>
        <p:spPr>
          <a:xfrm>
            <a:off x="9751879" y="2268652"/>
            <a:ext cx="191864" cy="19186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Arial" panose="020B0604020202020204" pitchFamily="34" charset="0"/>
                <a:cs typeface="Arial" panose="020B0604020202020204" pitchFamily="34" charset="0"/>
              </a:rPr>
              <a:t>1</a:t>
            </a:r>
            <a:endParaRPr lang="en-US" sz="11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444286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Rectangle 61"/>
          <p:cNvSpPr/>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 name="Rectangle 2"/>
          <p:cNvSpPr/>
          <p:nvPr/>
        </p:nvSpPr>
        <p:spPr>
          <a:xfrm>
            <a:off x="185940" y="154407"/>
            <a:ext cx="11836042" cy="65124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sp>
        <p:nvSpPr>
          <p:cNvPr id="52" name="Rectangle 51"/>
          <p:cNvSpPr/>
          <p:nvPr/>
        </p:nvSpPr>
        <p:spPr>
          <a:xfrm>
            <a:off x="2266988" y="154407"/>
            <a:ext cx="7757432" cy="20684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sp>
        <p:nvSpPr>
          <p:cNvPr id="46" name="Rectangle 45"/>
          <p:cNvSpPr/>
          <p:nvPr/>
        </p:nvSpPr>
        <p:spPr>
          <a:xfrm>
            <a:off x="185940" y="2289543"/>
            <a:ext cx="2081048" cy="4375515"/>
          </a:xfrm>
          <a:prstGeom prst="rect">
            <a:avLst/>
          </a:prstGeom>
          <a:solidFill>
            <a:srgbClr val="56AD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pic>
        <p:nvPicPr>
          <p:cNvPr id="19" name="Picture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1617" y="1769514"/>
            <a:ext cx="400674" cy="400674"/>
          </a:xfrm>
          <a:prstGeom prst="rect">
            <a:avLst/>
          </a:prstGeom>
        </p:spPr>
      </p:pic>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9785" y="1769514"/>
            <a:ext cx="400674" cy="400674"/>
          </a:xfrm>
          <a:prstGeom prst="rect">
            <a:avLst/>
          </a:prstGeom>
        </p:spPr>
      </p:pic>
      <p:pic>
        <p:nvPicPr>
          <p:cNvPr id="21" name="Picture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75281" y="1769514"/>
            <a:ext cx="400674" cy="400674"/>
          </a:xfrm>
          <a:prstGeom prst="rect">
            <a:avLst/>
          </a:prstGeom>
        </p:spPr>
      </p:pic>
      <p:pic>
        <p:nvPicPr>
          <p:cNvPr id="23" name="Picture 2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93449" y="1769513"/>
            <a:ext cx="400674" cy="400674"/>
          </a:xfrm>
          <a:prstGeom prst="rect">
            <a:avLst/>
          </a:prstGeom>
        </p:spPr>
      </p:pic>
      <p:pic>
        <p:nvPicPr>
          <p:cNvPr id="74" name="Picture 7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5959" y="6191056"/>
            <a:ext cx="354173" cy="346794"/>
          </a:xfrm>
          <a:prstGeom prst="rect">
            <a:avLst/>
          </a:prstGeom>
        </p:spPr>
      </p:pic>
      <p:pic>
        <p:nvPicPr>
          <p:cNvPr id="75" name="Picture 7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19025" y="6191056"/>
            <a:ext cx="354173" cy="346794"/>
          </a:xfrm>
          <a:prstGeom prst="rect">
            <a:avLst/>
          </a:prstGeom>
        </p:spPr>
      </p:pic>
      <p:pic>
        <p:nvPicPr>
          <p:cNvPr id="76" name="Picture 7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52893" y="6191056"/>
            <a:ext cx="354173" cy="332037"/>
          </a:xfrm>
          <a:prstGeom prst="rect">
            <a:avLst/>
          </a:prstGeom>
        </p:spPr>
      </p:pic>
      <p:sp>
        <p:nvSpPr>
          <p:cNvPr id="83" name="Rectangle 82"/>
          <p:cNvSpPr/>
          <p:nvPr/>
        </p:nvSpPr>
        <p:spPr>
          <a:xfrm>
            <a:off x="9965423" y="2163814"/>
            <a:ext cx="2056451" cy="45036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pic>
        <p:nvPicPr>
          <p:cNvPr id="98" name="Picture 97"/>
          <p:cNvPicPr>
            <a:picLocks noChangeAspect="1"/>
          </p:cNvPicPr>
          <p:nvPr/>
        </p:nvPicPr>
        <p:blipFill>
          <a:blip r:embed="rId9">
            <a:extLst>
              <a:ext uri="{BEBA8EAE-BF5A-486C-A8C5-ECC9F3942E4B}">
                <a14:imgProps xmlns:a14="http://schemas.microsoft.com/office/drawing/2010/main">
                  <a14:imgLayer r:embed="rId10">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1852091" y="6194581"/>
            <a:ext cx="331349" cy="331349"/>
          </a:xfrm>
          <a:prstGeom prst="rect">
            <a:avLst/>
          </a:prstGeom>
        </p:spPr>
      </p:pic>
      <p:sp>
        <p:nvSpPr>
          <p:cNvPr id="109" name="Rectangle 108"/>
          <p:cNvSpPr/>
          <p:nvPr/>
        </p:nvSpPr>
        <p:spPr>
          <a:xfrm>
            <a:off x="10023912" y="2286478"/>
            <a:ext cx="1963490" cy="4251372"/>
          </a:xfrm>
          <a:prstGeom prst="rect">
            <a:avLst/>
          </a:prstGeom>
          <a:solidFill>
            <a:srgbClr val="56AD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1000" b="1" dirty="0">
              <a:solidFill>
                <a:prstClr val="white"/>
              </a:solidFill>
              <a:latin typeface="Arial" panose="020B0604020202020204" pitchFamily="34" charset="0"/>
              <a:cs typeface="Arial" panose="020B0604020202020204" pitchFamily="34" charset="0"/>
            </a:endParaRPr>
          </a:p>
        </p:txBody>
      </p:sp>
      <p:sp>
        <p:nvSpPr>
          <p:cNvPr id="94" name="Rectangle 93"/>
          <p:cNvSpPr/>
          <p:nvPr/>
        </p:nvSpPr>
        <p:spPr>
          <a:xfrm>
            <a:off x="2304058" y="2698132"/>
            <a:ext cx="7656345" cy="3044318"/>
          </a:xfrm>
          <a:prstGeom prst="rect">
            <a:avLst/>
          </a:prstGeom>
          <a:solidFill>
            <a:schemeClr val="bg1"/>
          </a:solidFill>
          <a:ln>
            <a:solidFill>
              <a:srgbClr val="56ADD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grpSp>
        <p:nvGrpSpPr>
          <p:cNvPr id="4" name="Group 3"/>
          <p:cNvGrpSpPr/>
          <p:nvPr/>
        </p:nvGrpSpPr>
        <p:grpSpPr>
          <a:xfrm>
            <a:off x="257774" y="2377291"/>
            <a:ext cx="1926025" cy="239055"/>
            <a:chOff x="257774" y="1966455"/>
            <a:chExt cx="1926025" cy="239055"/>
          </a:xfrm>
        </p:grpSpPr>
        <p:sp>
          <p:nvSpPr>
            <p:cNvPr id="50" name="Rounded Rectangle 49"/>
            <p:cNvSpPr/>
            <p:nvPr/>
          </p:nvSpPr>
          <p:spPr>
            <a:xfrm>
              <a:off x="257774" y="1968246"/>
              <a:ext cx="1824102" cy="23726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pic>
          <p:nvPicPr>
            <p:cNvPr id="28" name="Picture 27"/>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981315" y="1966455"/>
              <a:ext cx="202484" cy="237055"/>
            </a:xfrm>
            <a:prstGeom prst="rect">
              <a:avLst/>
            </a:prstGeom>
          </p:spPr>
        </p:pic>
        <p:sp>
          <p:nvSpPr>
            <p:cNvPr id="51" name="TextBox 50"/>
            <p:cNvSpPr txBox="1"/>
            <p:nvPr/>
          </p:nvSpPr>
          <p:spPr>
            <a:xfrm>
              <a:off x="320836" y="1968921"/>
              <a:ext cx="184731" cy="230832"/>
            </a:xfrm>
            <a:prstGeom prst="rect">
              <a:avLst/>
            </a:prstGeom>
            <a:noFill/>
          </p:spPr>
          <p:txBody>
            <a:bodyPr wrap="none" rtlCol="0">
              <a:spAutoFit/>
            </a:bodyPr>
            <a:lstStyle/>
            <a:p>
              <a:pPr defTabSz="586130"/>
              <a:endParaRPr lang="en-US" sz="900" dirty="0">
                <a:solidFill>
                  <a:prstClr val="black"/>
                </a:solidFill>
                <a:latin typeface="Arial" panose="020B0604020202020204" pitchFamily="34" charset="0"/>
                <a:cs typeface="Arial" panose="020B0604020202020204" pitchFamily="34" charset="0"/>
              </a:endParaRPr>
            </a:p>
          </p:txBody>
        </p:sp>
      </p:grpSp>
      <p:grpSp>
        <p:nvGrpSpPr>
          <p:cNvPr id="63" name="Group 62"/>
          <p:cNvGrpSpPr/>
          <p:nvPr/>
        </p:nvGrpSpPr>
        <p:grpSpPr>
          <a:xfrm>
            <a:off x="2268495" y="5758937"/>
            <a:ext cx="7691908" cy="906121"/>
            <a:chOff x="2284261" y="5806235"/>
            <a:chExt cx="7691908" cy="906121"/>
          </a:xfrm>
        </p:grpSpPr>
        <p:sp>
          <p:nvSpPr>
            <p:cNvPr id="70" name="Rectangle 69"/>
            <p:cNvSpPr/>
            <p:nvPr/>
          </p:nvSpPr>
          <p:spPr>
            <a:xfrm>
              <a:off x="2284261" y="5806235"/>
              <a:ext cx="7691908" cy="90612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7" name="Rounded Rectangle 76"/>
            <p:cNvSpPr/>
            <p:nvPr/>
          </p:nvSpPr>
          <p:spPr>
            <a:xfrm>
              <a:off x="2417106" y="6197770"/>
              <a:ext cx="7362378" cy="35236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8" name="TextBox 77"/>
            <p:cNvSpPr txBox="1"/>
            <p:nvPr/>
          </p:nvSpPr>
          <p:spPr>
            <a:xfrm>
              <a:off x="2480168" y="6268572"/>
              <a:ext cx="877163" cy="230832"/>
            </a:xfrm>
            <a:prstGeom prst="rect">
              <a:avLst/>
            </a:prstGeom>
            <a:noFill/>
          </p:spPr>
          <p:txBody>
            <a:bodyPr wrap="none" rtlCol="0">
              <a:spAutoFit/>
            </a:bodyPr>
            <a:lstStyle/>
            <a:p>
              <a:r>
                <a:rPr lang="en-US" sz="900" dirty="0">
                  <a:solidFill>
                    <a:prstClr val="black"/>
                  </a:solidFill>
                  <a:latin typeface="Arial" panose="020B0604020202020204" pitchFamily="34" charset="0"/>
                  <a:cs typeface="Arial" panose="020B0604020202020204" pitchFamily="34" charset="0"/>
                </a:rPr>
                <a:t>Call Remarks</a:t>
              </a:r>
            </a:p>
          </p:txBody>
        </p:sp>
        <p:sp>
          <p:nvSpPr>
            <p:cNvPr id="84" name="Rectangle 83"/>
            <p:cNvSpPr/>
            <p:nvPr/>
          </p:nvSpPr>
          <p:spPr>
            <a:xfrm>
              <a:off x="8910989" y="6245977"/>
              <a:ext cx="808601" cy="268750"/>
            </a:xfrm>
            <a:prstGeom prst="rect">
              <a:avLst/>
            </a:prstGeom>
            <a:solidFill>
              <a:srgbClr val="56AD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800" dirty="0" smtClean="0">
                  <a:solidFill>
                    <a:prstClr val="white"/>
                  </a:solidFill>
                  <a:latin typeface="Arial" panose="020B0604020202020204" pitchFamily="34" charset="0"/>
                  <a:cs typeface="Arial" panose="020B0604020202020204" pitchFamily="34" charset="0"/>
                </a:rPr>
                <a:t>SUBMIT</a:t>
              </a:r>
              <a:endParaRPr lang="en-US" sz="800" dirty="0">
                <a:solidFill>
                  <a:prstClr val="white"/>
                </a:solidFill>
                <a:latin typeface="Arial" panose="020B0604020202020204" pitchFamily="34" charset="0"/>
                <a:cs typeface="Arial" panose="020B0604020202020204" pitchFamily="34" charset="0"/>
              </a:endParaRPr>
            </a:p>
          </p:txBody>
        </p:sp>
        <p:sp>
          <p:nvSpPr>
            <p:cNvPr id="85" name="Rounded Rectangle 84"/>
            <p:cNvSpPr/>
            <p:nvPr/>
          </p:nvSpPr>
          <p:spPr>
            <a:xfrm>
              <a:off x="2444560" y="5947598"/>
              <a:ext cx="129642" cy="129642"/>
            </a:xfrm>
            <a:prstGeom prst="round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6" name="TextBox 85"/>
            <p:cNvSpPr txBox="1"/>
            <p:nvPr/>
          </p:nvSpPr>
          <p:spPr>
            <a:xfrm>
              <a:off x="2615925" y="5897864"/>
              <a:ext cx="838691" cy="230832"/>
            </a:xfrm>
            <a:prstGeom prst="rect">
              <a:avLst/>
            </a:prstGeom>
            <a:noFill/>
          </p:spPr>
          <p:txBody>
            <a:bodyPr wrap="none" rtlCol="0">
              <a:spAutoFit/>
            </a:bodyPr>
            <a:lstStyle/>
            <a:p>
              <a:r>
                <a:rPr lang="en-US" sz="900" dirty="0" smtClean="0">
                  <a:solidFill>
                    <a:prstClr val="black"/>
                  </a:solidFill>
                  <a:latin typeface="Arial" panose="020B0604020202020204" pitchFamily="34" charset="0"/>
                  <a:cs typeface="Arial" panose="020B0604020202020204" pitchFamily="34" charset="0"/>
                </a:rPr>
                <a:t>Billing Query</a:t>
              </a:r>
              <a:endParaRPr lang="en-US" sz="900" dirty="0">
                <a:solidFill>
                  <a:prstClr val="black"/>
                </a:solidFill>
                <a:latin typeface="Arial" panose="020B0604020202020204" pitchFamily="34" charset="0"/>
                <a:cs typeface="Arial" panose="020B0604020202020204" pitchFamily="34" charset="0"/>
              </a:endParaRPr>
            </a:p>
          </p:txBody>
        </p:sp>
        <p:sp>
          <p:nvSpPr>
            <p:cNvPr id="87" name="Rounded Rectangle 86"/>
            <p:cNvSpPr/>
            <p:nvPr/>
          </p:nvSpPr>
          <p:spPr>
            <a:xfrm>
              <a:off x="3899406" y="5947598"/>
              <a:ext cx="129642" cy="129642"/>
            </a:xfrm>
            <a:prstGeom prst="round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8" name="TextBox 87"/>
            <p:cNvSpPr txBox="1"/>
            <p:nvPr/>
          </p:nvSpPr>
          <p:spPr>
            <a:xfrm>
              <a:off x="4081480" y="5897864"/>
              <a:ext cx="1152880" cy="230832"/>
            </a:xfrm>
            <a:prstGeom prst="rect">
              <a:avLst/>
            </a:prstGeom>
            <a:noFill/>
          </p:spPr>
          <p:txBody>
            <a:bodyPr wrap="none" rtlCol="0">
              <a:spAutoFit/>
            </a:bodyPr>
            <a:lstStyle/>
            <a:p>
              <a:r>
                <a:rPr lang="en-US" sz="900" dirty="0" smtClean="0">
                  <a:solidFill>
                    <a:prstClr val="black"/>
                  </a:solidFill>
                  <a:latin typeface="Arial" panose="020B0604020202020204" pitchFamily="34" charset="0"/>
                  <a:cs typeface="Arial" panose="020B0604020202020204" pitchFamily="34" charset="0"/>
                </a:rPr>
                <a:t>Change in address</a:t>
              </a:r>
              <a:endParaRPr lang="en-US" sz="900" dirty="0">
                <a:solidFill>
                  <a:prstClr val="black"/>
                </a:solidFill>
                <a:latin typeface="Arial" panose="020B0604020202020204" pitchFamily="34" charset="0"/>
                <a:cs typeface="Arial" panose="020B0604020202020204" pitchFamily="34" charset="0"/>
              </a:endParaRPr>
            </a:p>
          </p:txBody>
        </p:sp>
        <p:sp>
          <p:nvSpPr>
            <p:cNvPr id="95" name="Rounded Rectangle 94"/>
            <p:cNvSpPr/>
            <p:nvPr/>
          </p:nvSpPr>
          <p:spPr>
            <a:xfrm>
              <a:off x="5354252" y="5947598"/>
              <a:ext cx="129642" cy="129642"/>
            </a:xfrm>
            <a:prstGeom prst="round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6" name="TextBox 95"/>
            <p:cNvSpPr txBox="1"/>
            <p:nvPr/>
          </p:nvSpPr>
          <p:spPr>
            <a:xfrm>
              <a:off x="5549967" y="5897864"/>
              <a:ext cx="928459" cy="230832"/>
            </a:xfrm>
            <a:prstGeom prst="rect">
              <a:avLst/>
            </a:prstGeom>
            <a:noFill/>
          </p:spPr>
          <p:txBody>
            <a:bodyPr wrap="none" rtlCol="0">
              <a:spAutoFit/>
            </a:bodyPr>
            <a:lstStyle/>
            <a:p>
              <a:r>
                <a:rPr lang="en-US" sz="900" dirty="0" smtClean="0">
                  <a:solidFill>
                    <a:prstClr val="black"/>
                  </a:solidFill>
                  <a:latin typeface="Arial" panose="020B0604020202020204" pitchFamily="34" charset="0"/>
                  <a:cs typeface="Arial" panose="020B0604020202020204" pitchFamily="34" charset="0"/>
                </a:rPr>
                <a:t>Product Query</a:t>
              </a:r>
              <a:endParaRPr lang="en-US" sz="900" dirty="0">
                <a:solidFill>
                  <a:prstClr val="black"/>
                </a:solidFill>
                <a:latin typeface="Arial" panose="020B0604020202020204" pitchFamily="34" charset="0"/>
                <a:cs typeface="Arial" panose="020B0604020202020204" pitchFamily="34" charset="0"/>
              </a:endParaRPr>
            </a:p>
          </p:txBody>
        </p:sp>
        <p:sp>
          <p:nvSpPr>
            <p:cNvPr id="97" name="Rounded Rectangle 96"/>
            <p:cNvSpPr/>
            <p:nvPr/>
          </p:nvSpPr>
          <p:spPr>
            <a:xfrm>
              <a:off x="6809098" y="5947598"/>
              <a:ext cx="129642" cy="129642"/>
            </a:xfrm>
            <a:prstGeom prst="round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0" name="TextBox 109"/>
            <p:cNvSpPr txBox="1"/>
            <p:nvPr/>
          </p:nvSpPr>
          <p:spPr>
            <a:xfrm>
              <a:off x="7043456" y="5897864"/>
              <a:ext cx="947695" cy="230832"/>
            </a:xfrm>
            <a:prstGeom prst="rect">
              <a:avLst/>
            </a:prstGeom>
            <a:noFill/>
          </p:spPr>
          <p:txBody>
            <a:bodyPr wrap="none" rtlCol="0">
              <a:spAutoFit/>
            </a:bodyPr>
            <a:lstStyle/>
            <a:p>
              <a:r>
                <a:rPr lang="en-US" sz="900" dirty="0" smtClean="0">
                  <a:solidFill>
                    <a:prstClr val="black"/>
                  </a:solidFill>
                  <a:latin typeface="Arial" panose="020B0604020202020204" pitchFamily="34" charset="0"/>
                  <a:cs typeface="Arial" panose="020B0604020202020204" pitchFamily="34" charset="0"/>
                </a:rPr>
                <a:t>Delivery Query</a:t>
              </a:r>
              <a:endParaRPr lang="en-US" sz="900" dirty="0">
                <a:solidFill>
                  <a:prstClr val="black"/>
                </a:solidFill>
                <a:latin typeface="Arial" panose="020B0604020202020204" pitchFamily="34" charset="0"/>
                <a:cs typeface="Arial" panose="020B0604020202020204" pitchFamily="34" charset="0"/>
              </a:endParaRPr>
            </a:p>
          </p:txBody>
        </p:sp>
        <p:sp>
          <p:nvSpPr>
            <p:cNvPr id="111" name="Rounded Rectangle 110"/>
            <p:cNvSpPr/>
            <p:nvPr/>
          </p:nvSpPr>
          <p:spPr>
            <a:xfrm>
              <a:off x="8263944" y="5947598"/>
              <a:ext cx="129642" cy="129642"/>
            </a:xfrm>
            <a:prstGeom prst="round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2" name="TextBox 111"/>
            <p:cNvSpPr txBox="1"/>
            <p:nvPr/>
          </p:nvSpPr>
          <p:spPr>
            <a:xfrm>
              <a:off x="8435309" y="5897864"/>
              <a:ext cx="595035" cy="230832"/>
            </a:xfrm>
            <a:prstGeom prst="rect">
              <a:avLst/>
            </a:prstGeom>
            <a:noFill/>
          </p:spPr>
          <p:txBody>
            <a:bodyPr wrap="none" rtlCol="0">
              <a:spAutoFit/>
            </a:bodyPr>
            <a:lstStyle/>
            <a:p>
              <a:r>
                <a:rPr lang="en-US" sz="900" dirty="0" smtClean="0">
                  <a:solidFill>
                    <a:prstClr val="black"/>
                  </a:solidFill>
                  <a:latin typeface="Arial" panose="020B0604020202020204" pitchFamily="34" charset="0"/>
                  <a:cs typeface="Arial" panose="020B0604020202020204" pitchFamily="34" charset="0"/>
                </a:rPr>
                <a:t>General</a:t>
              </a:r>
              <a:endParaRPr lang="en-US" sz="900" dirty="0">
                <a:solidFill>
                  <a:prstClr val="black"/>
                </a:solidFill>
                <a:latin typeface="Arial" panose="020B0604020202020204" pitchFamily="34" charset="0"/>
                <a:cs typeface="Arial" panose="020B0604020202020204" pitchFamily="34" charset="0"/>
              </a:endParaRPr>
            </a:p>
          </p:txBody>
        </p:sp>
      </p:grpSp>
      <p:grpSp>
        <p:nvGrpSpPr>
          <p:cNvPr id="114" name="Group 113"/>
          <p:cNvGrpSpPr/>
          <p:nvPr/>
        </p:nvGrpSpPr>
        <p:grpSpPr>
          <a:xfrm>
            <a:off x="10096160" y="2395737"/>
            <a:ext cx="1775543" cy="302395"/>
            <a:chOff x="10111926" y="2443035"/>
            <a:chExt cx="1775543" cy="302395"/>
          </a:xfrm>
        </p:grpSpPr>
        <p:sp>
          <p:nvSpPr>
            <p:cNvPr id="115" name="Rounded Rectangle 114"/>
            <p:cNvSpPr/>
            <p:nvPr/>
          </p:nvSpPr>
          <p:spPr>
            <a:xfrm>
              <a:off x="10111926" y="2443035"/>
              <a:ext cx="1775543" cy="302395"/>
            </a:xfrm>
            <a:prstGeom prst="round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a:solidFill>
                    <a:prstClr val="white">
                      <a:lumMod val="75000"/>
                    </a:prstClr>
                  </a:solidFill>
                  <a:latin typeface="Arial" panose="020B0604020202020204" pitchFamily="34" charset="0"/>
                  <a:cs typeface="Arial" panose="020B0604020202020204" pitchFamily="34" charset="0"/>
                </a:rPr>
                <a:t>Select </a:t>
              </a:r>
              <a:r>
                <a:rPr lang="en-US" sz="900" dirty="0" smtClean="0">
                  <a:solidFill>
                    <a:prstClr val="white">
                      <a:lumMod val="75000"/>
                    </a:prstClr>
                  </a:solidFill>
                  <a:latin typeface="Arial" panose="020B0604020202020204" pitchFamily="34" charset="0"/>
                  <a:cs typeface="Arial" panose="020B0604020202020204" pitchFamily="34" charset="0"/>
                </a:rPr>
                <a:t>Disposition</a:t>
              </a:r>
              <a:endParaRPr lang="en-US" sz="900" dirty="0">
                <a:solidFill>
                  <a:prstClr val="white">
                    <a:lumMod val="75000"/>
                  </a:prstClr>
                </a:solidFill>
                <a:latin typeface="Arial" panose="020B0604020202020204" pitchFamily="34" charset="0"/>
                <a:cs typeface="Arial" panose="020B0604020202020204" pitchFamily="34" charset="0"/>
              </a:endParaRPr>
            </a:p>
          </p:txBody>
        </p:sp>
        <p:sp>
          <p:nvSpPr>
            <p:cNvPr id="116" name="Isosceles Triangle 115"/>
            <p:cNvSpPr/>
            <p:nvPr/>
          </p:nvSpPr>
          <p:spPr>
            <a:xfrm rot="10800000">
              <a:off x="11680475" y="2576192"/>
              <a:ext cx="84219" cy="72602"/>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solidFill>
                  <a:prstClr val="white"/>
                </a:solidFill>
              </a:endParaRPr>
            </a:p>
          </p:txBody>
        </p:sp>
      </p:grpSp>
      <p:sp>
        <p:nvSpPr>
          <p:cNvPr id="82" name="Rectangle 81"/>
          <p:cNvSpPr/>
          <p:nvPr/>
        </p:nvSpPr>
        <p:spPr>
          <a:xfrm>
            <a:off x="261254" y="1072474"/>
            <a:ext cx="1942062" cy="4539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1400" b="1" i="1" dirty="0" smtClean="0">
                <a:solidFill>
                  <a:prstClr val="black">
                    <a:lumMod val="50000"/>
                    <a:lumOff val="50000"/>
                  </a:prstClr>
                </a:solidFill>
                <a:latin typeface="Swis721 Cn BT" panose="020B0506020202030204" pitchFamily="34" charset="0"/>
                <a:cs typeface="Arial" panose="020B0604020202020204" pitchFamily="34" charset="0"/>
              </a:rPr>
              <a:t>TELECOM ENTERPRISE</a:t>
            </a:r>
            <a:endParaRPr lang="en-US" sz="1400" b="1" i="1" dirty="0">
              <a:solidFill>
                <a:prstClr val="black">
                  <a:lumMod val="50000"/>
                  <a:lumOff val="50000"/>
                </a:prstClr>
              </a:solidFill>
              <a:latin typeface="Swis721 Cn BT" panose="020B0506020202030204" pitchFamily="34" charset="0"/>
              <a:cs typeface="Arial" panose="020B0604020202020204" pitchFamily="34" charset="0"/>
            </a:endParaRPr>
          </a:p>
        </p:txBody>
      </p:sp>
      <p:pic>
        <p:nvPicPr>
          <p:cNvPr id="61" name="Picture 60"/>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55095" y="336931"/>
            <a:ext cx="942739" cy="855162"/>
          </a:xfrm>
          <a:prstGeom prst="rect">
            <a:avLst/>
          </a:prstGeom>
        </p:spPr>
      </p:pic>
      <p:pic>
        <p:nvPicPr>
          <p:cNvPr id="6" name="Picture 5"/>
          <p:cNvPicPr>
            <a:picLocks noChangeAspect="1"/>
          </p:cNvPicPr>
          <p:nvPr/>
        </p:nvPicPr>
        <p:blipFill>
          <a:blip r:embed="rId13"/>
          <a:stretch>
            <a:fillRect/>
          </a:stretch>
        </p:blipFill>
        <p:spPr>
          <a:xfrm>
            <a:off x="10010486" y="571267"/>
            <a:ext cx="1950763" cy="1341664"/>
          </a:xfrm>
          <a:prstGeom prst="rect">
            <a:avLst/>
          </a:prstGeom>
        </p:spPr>
      </p:pic>
      <p:sp>
        <p:nvSpPr>
          <p:cNvPr id="7" name="Rectangle 6"/>
          <p:cNvSpPr/>
          <p:nvPr/>
        </p:nvSpPr>
        <p:spPr>
          <a:xfrm>
            <a:off x="2304058" y="239653"/>
            <a:ext cx="2516253" cy="1958667"/>
          </a:xfrm>
          <a:prstGeom prst="rect">
            <a:avLst/>
          </a:prstGeom>
          <a:solidFill>
            <a:schemeClr val="bg1"/>
          </a:solidFill>
          <a:ln>
            <a:solidFill>
              <a:schemeClr val="bg1">
                <a:lumMod val="95000"/>
              </a:schemeClr>
            </a:solidFill>
          </a:ln>
          <a:effectLst>
            <a:outerShdw blurRad="50800" dist="38100" dir="8100000" algn="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9" name="Rectangle 98"/>
          <p:cNvSpPr/>
          <p:nvPr/>
        </p:nvSpPr>
        <p:spPr>
          <a:xfrm>
            <a:off x="4879719" y="239653"/>
            <a:ext cx="2516253" cy="1958667"/>
          </a:xfrm>
          <a:prstGeom prst="rect">
            <a:avLst/>
          </a:prstGeom>
          <a:solidFill>
            <a:schemeClr val="bg1"/>
          </a:solidFill>
          <a:ln>
            <a:solidFill>
              <a:schemeClr val="bg1">
                <a:lumMod val="95000"/>
              </a:schemeClr>
            </a:solidFill>
          </a:ln>
          <a:effectLst>
            <a:outerShdw blurRad="50800" dist="38100" dir="8100000" algn="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0" name="Rectangle 99"/>
          <p:cNvSpPr/>
          <p:nvPr/>
        </p:nvSpPr>
        <p:spPr>
          <a:xfrm>
            <a:off x="7455380" y="239653"/>
            <a:ext cx="2516253" cy="1958667"/>
          </a:xfrm>
          <a:prstGeom prst="rect">
            <a:avLst/>
          </a:prstGeom>
          <a:solidFill>
            <a:schemeClr val="bg1"/>
          </a:solidFill>
          <a:ln>
            <a:solidFill>
              <a:schemeClr val="bg1">
                <a:lumMod val="95000"/>
              </a:schemeClr>
            </a:solidFill>
          </a:ln>
          <a:effectLst>
            <a:outerShdw blurRad="50800" dist="38100" dir="8100000" algn="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aphicFrame>
        <p:nvGraphicFramePr>
          <p:cNvPr id="101" name="Table 100"/>
          <p:cNvGraphicFramePr>
            <a:graphicFrameLocks noGrp="1"/>
          </p:cNvGraphicFramePr>
          <p:nvPr>
            <p:extLst/>
          </p:nvPr>
        </p:nvGraphicFramePr>
        <p:xfrm>
          <a:off x="2464402" y="294868"/>
          <a:ext cx="2239750" cy="1486976"/>
        </p:xfrm>
        <a:graphic>
          <a:graphicData uri="http://schemas.openxmlformats.org/drawingml/2006/table">
            <a:tbl>
              <a:tblPr>
                <a:tableStyleId>{5C22544A-7EE6-4342-B048-85BDC9FD1C3A}</a:tableStyleId>
              </a:tblPr>
              <a:tblGrid>
                <a:gridCol w="953865"/>
                <a:gridCol w="1285885"/>
              </a:tblGrid>
              <a:tr h="198540">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Mobile #</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+63</a:t>
                      </a:r>
                      <a:r>
                        <a:rPr lang="en-US" sz="8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 915 716 9206</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98540">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Subscriber</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Mr. John Doe</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98540">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Operating Status</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Active</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98540">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Status</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Active</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82068">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Email</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johndoe554@gmail.com</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19828">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Address</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sv-SE" sz="800" b="0" i="0" u="none" strike="noStrike" kern="1200" dirty="0" smtClean="0">
                          <a:solidFill>
                            <a:srgbClr val="000000"/>
                          </a:solidFill>
                          <a:effectLst/>
                          <a:latin typeface="Arial" panose="020B0604020202020204" pitchFamily="34" charset="0"/>
                          <a:ea typeface="+mn-ea"/>
                          <a:cs typeface="Arial" panose="020B0604020202020204" pitchFamily="34" charset="0"/>
                        </a:rPr>
                        <a:t>101 Dela Rosa Street, Legazpi Village, Makati</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90920">
                <a:tc>
                  <a:txBody>
                    <a:bodyPr/>
                    <a:lstStyle/>
                    <a:p>
                      <a:pPr marL="0" algn="l" defTabSz="914400" rtl="0" eaLnBrk="1" fontAlgn="b" latinLnBrk="0" hangingPunct="1"/>
                      <a:r>
                        <a:rPr lang="en-US" sz="800" b="0" i="0" u="none" strike="noStrike" kern="1200" dirty="0">
                          <a:solidFill>
                            <a:srgbClr val="000000"/>
                          </a:solidFill>
                          <a:effectLst/>
                          <a:latin typeface="Arial" panose="020B0604020202020204" pitchFamily="34" charset="0"/>
                          <a:ea typeface="+mn-ea"/>
                          <a:cs typeface="Arial" panose="020B0604020202020204" pitchFamily="34" charset="0"/>
                        </a:rPr>
                        <a:t>Alt Number</a:t>
                      </a: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+63</a:t>
                      </a:r>
                      <a:r>
                        <a:rPr lang="en-US" sz="8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 999 999 9999</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graphicFrame>
        <p:nvGraphicFramePr>
          <p:cNvPr id="102" name="Table 101"/>
          <p:cNvGraphicFramePr>
            <a:graphicFrameLocks noGrp="1"/>
          </p:cNvGraphicFramePr>
          <p:nvPr>
            <p:extLst/>
          </p:nvPr>
        </p:nvGraphicFramePr>
        <p:xfrm>
          <a:off x="4973094" y="294868"/>
          <a:ext cx="2355644" cy="1878483"/>
        </p:xfrm>
        <a:graphic>
          <a:graphicData uri="http://schemas.openxmlformats.org/drawingml/2006/table">
            <a:tbl>
              <a:tblPr>
                <a:tableStyleId>{5C22544A-7EE6-4342-B048-85BDC9FD1C3A}</a:tableStyleId>
              </a:tblPr>
              <a:tblGrid>
                <a:gridCol w="1089211"/>
                <a:gridCol w="1266433"/>
              </a:tblGrid>
              <a:tr h="205909">
                <a:tc>
                  <a:txBody>
                    <a:bodyPr/>
                    <a:lstStyle/>
                    <a:p>
                      <a:pPr algn="l" fontAlgn="b"/>
                      <a:r>
                        <a:rPr lang="en-US" sz="800" u="none" strike="noStrike" dirty="0" smtClean="0">
                          <a:effectLst/>
                          <a:latin typeface="Arial" panose="020B0604020202020204" pitchFamily="34" charset="0"/>
                          <a:cs typeface="Arial" panose="020B0604020202020204" pitchFamily="34" charset="0"/>
                        </a:rPr>
                        <a:t>Customer ID</a:t>
                      </a:r>
                      <a:r>
                        <a:rPr lang="en-US" sz="800" u="none" strike="noStrike" baseline="0" dirty="0" smtClean="0">
                          <a:effectLst/>
                          <a:latin typeface="Arial" panose="020B0604020202020204" pitchFamily="34" charset="0"/>
                          <a:cs typeface="Arial" panose="020B0604020202020204" pitchFamily="34" charset="0"/>
                        </a:rPr>
                        <a:t> #</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b="0" i="0" u="none" strike="noStrike" dirty="0" smtClean="0">
                          <a:solidFill>
                            <a:schemeClr val="dk1"/>
                          </a:solidFill>
                          <a:effectLst/>
                          <a:latin typeface="Arial" panose="020B0604020202020204" pitchFamily="34" charset="0"/>
                          <a:cs typeface="Arial" panose="020B0604020202020204" pitchFamily="34" charset="0"/>
                        </a:rPr>
                        <a:t>83085294</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u="none" strike="noStrike" dirty="0" smtClean="0">
                          <a:effectLst/>
                          <a:latin typeface="Arial" panose="020B0604020202020204" pitchFamily="34" charset="0"/>
                          <a:cs typeface="Arial" panose="020B0604020202020204" pitchFamily="34" charset="0"/>
                        </a:rPr>
                        <a:t>Tariff Plan</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b="0" i="0" u="sng" strike="noStrike" dirty="0" err="1" smtClean="0">
                          <a:solidFill>
                            <a:schemeClr val="dk1"/>
                          </a:solidFill>
                          <a:effectLst/>
                          <a:latin typeface="Arial" panose="020B0604020202020204" pitchFamily="34" charset="0"/>
                          <a:cs typeface="Arial" panose="020B0604020202020204" pitchFamily="34" charset="0"/>
                        </a:rPr>
                        <a:t>ThePLAN</a:t>
                      </a:r>
                      <a:r>
                        <a:rPr lang="en-US" sz="800" b="0" i="0" u="sng" strike="noStrike" baseline="0" dirty="0" smtClean="0">
                          <a:solidFill>
                            <a:schemeClr val="dk1"/>
                          </a:solidFill>
                          <a:effectLst/>
                          <a:latin typeface="Arial" panose="020B0604020202020204" pitchFamily="34" charset="0"/>
                          <a:cs typeface="Arial" panose="020B0604020202020204" pitchFamily="34" charset="0"/>
                        </a:rPr>
                        <a:t> PLUS 1499</a:t>
                      </a:r>
                      <a:endParaRPr lang="en-US" sz="800" b="0" i="0" u="sng"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b="0" i="0" u="none" strike="noStrike" dirty="0" smtClean="0">
                          <a:solidFill>
                            <a:srgbClr val="000000"/>
                          </a:solidFill>
                          <a:effectLst/>
                          <a:latin typeface="Arial" panose="020B0604020202020204" pitchFamily="34" charset="0"/>
                          <a:cs typeface="Arial" panose="020B0604020202020204" pitchFamily="34" charset="0"/>
                        </a:rPr>
                        <a:t>Activation Date</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b="0" i="0" u="none" strike="noStrike" dirty="0" smtClean="0">
                          <a:solidFill>
                            <a:srgbClr val="000000"/>
                          </a:solidFill>
                          <a:effectLst/>
                          <a:latin typeface="Arial" panose="020B0604020202020204" pitchFamily="34" charset="0"/>
                          <a:cs typeface="Arial" panose="020B0604020202020204" pitchFamily="34" charset="0"/>
                        </a:rPr>
                        <a:t>03-01-2019</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u="none" strike="noStrike" dirty="0" smtClean="0">
                          <a:effectLst/>
                          <a:latin typeface="Arial" panose="020B0604020202020204" pitchFamily="34" charset="0"/>
                          <a:cs typeface="Arial" panose="020B0604020202020204" pitchFamily="34" charset="0"/>
                        </a:rPr>
                        <a:t>Contract</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u="none" strike="noStrike" dirty="0" smtClean="0">
                          <a:effectLst/>
                          <a:latin typeface="Arial" panose="020B0604020202020204" pitchFamily="34" charset="0"/>
                          <a:cs typeface="Arial" panose="020B0604020202020204" pitchFamily="34" charset="0"/>
                        </a:rPr>
                        <a:t>24 Months</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u="none" strike="noStrike" dirty="0" smtClean="0">
                          <a:effectLst/>
                          <a:latin typeface="Arial" panose="020B0604020202020204" pitchFamily="34" charset="0"/>
                          <a:cs typeface="Arial" panose="020B0604020202020204" pitchFamily="34" charset="0"/>
                        </a:rPr>
                        <a:t>Handset</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b="0" i="0" u="sng" strike="noStrike" dirty="0" smtClean="0">
                          <a:solidFill>
                            <a:schemeClr val="dk1"/>
                          </a:solidFill>
                          <a:effectLst/>
                          <a:latin typeface="Arial" panose="020B0604020202020204" pitchFamily="34" charset="0"/>
                          <a:cs typeface="Arial" panose="020B0604020202020204" pitchFamily="34" charset="0"/>
                        </a:rPr>
                        <a:t>Huawei Nova 3i</a:t>
                      </a:r>
                      <a:endParaRPr lang="en-US" sz="800" b="0" i="0" u="sng"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u="none" strike="noStrike" dirty="0" smtClean="0">
                          <a:effectLst/>
                          <a:latin typeface="Arial" panose="020B0604020202020204" pitchFamily="34" charset="0"/>
                          <a:cs typeface="Arial" panose="020B0604020202020204" pitchFamily="34" charset="0"/>
                        </a:rPr>
                        <a:t>Unbilled Amount</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b="0" i="0" u="none" strike="noStrike" dirty="0" smtClean="0">
                          <a:solidFill>
                            <a:schemeClr val="dk1"/>
                          </a:solidFill>
                          <a:effectLst/>
                          <a:latin typeface="Arial" panose="020B0604020202020204" pitchFamily="34" charset="0"/>
                          <a:cs typeface="Arial" panose="020B0604020202020204" pitchFamily="34" charset="0"/>
                        </a:rPr>
                        <a:t>P 69.90</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u="none" strike="noStrike" dirty="0" smtClean="0">
                          <a:effectLst/>
                          <a:latin typeface="Arial" panose="020B0604020202020204" pitchFamily="34" charset="0"/>
                          <a:cs typeface="Arial" panose="020B0604020202020204" pitchFamily="34" charset="0"/>
                        </a:rPr>
                        <a:t>Last Payment Date</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b="0" i="0" u="none" strike="noStrike" dirty="0" smtClean="0">
                          <a:solidFill>
                            <a:schemeClr val="dk1"/>
                          </a:solidFill>
                          <a:effectLst/>
                          <a:latin typeface="Arial" panose="020B0604020202020204" pitchFamily="34" charset="0"/>
                          <a:cs typeface="Arial" panose="020B0604020202020204" pitchFamily="34" charset="0"/>
                        </a:rPr>
                        <a:t>04-04-2019</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31211">
                <a:tc>
                  <a:txBody>
                    <a:bodyPr/>
                    <a:lstStyle/>
                    <a:p>
                      <a:pPr algn="l" fontAlgn="b"/>
                      <a:r>
                        <a:rPr lang="en-US" sz="800" u="none" strike="noStrike" kern="1200" dirty="0" smtClean="0">
                          <a:solidFill>
                            <a:schemeClr val="dk1"/>
                          </a:solidFill>
                          <a:effectLst/>
                          <a:latin typeface="Arial" panose="020B0604020202020204" pitchFamily="34" charset="0"/>
                          <a:ea typeface="+mn-ea"/>
                          <a:cs typeface="Arial" panose="020B0604020202020204" pitchFamily="34" charset="0"/>
                        </a:rPr>
                        <a:t>Outstanding Balance</a:t>
                      </a:r>
                      <a:endParaRPr lang="en-US" sz="800" u="none" strike="noStrike" kern="1200" dirty="0">
                        <a:solidFill>
                          <a:schemeClr val="dk1"/>
                        </a:solidFill>
                        <a:effectLst/>
                        <a:latin typeface="Arial" panose="020B0604020202020204" pitchFamily="34" charset="0"/>
                        <a:ea typeface="+mn-ea"/>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u="none" strike="noStrike" kern="1200" dirty="0" smtClean="0">
                          <a:solidFill>
                            <a:schemeClr val="dk1"/>
                          </a:solidFill>
                          <a:effectLst/>
                          <a:latin typeface="Arial" panose="020B0604020202020204" pitchFamily="34" charset="0"/>
                          <a:ea typeface="+mn-ea"/>
                          <a:cs typeface="Arial" panose="020B0604020202020204" pitchFamily="34" charset="0"/>
                        </a:rPr>
                        <a:t>P1568.90</a:t>
                      </a:r>
                      <a:endParaRPr lang="en-US" sz="800" u="none" strike="noStrike" kern="1200" dirty="0">
                        <a:solidFill>
                          <a:schemeClr val="dk1"/>
                        </a:solidFill>
                        <a:effectLst/>
                        <a:latin typeface="Arial" panose="020B0604020202020204" pitchFamily="34" charset="0"/>
                        <a:ea typeface="+mn-ea"/>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u="none" strike="noStrike" kern="1200" dirty="0" smtClean="0">
                          <a:solidFill>
                            <a:schemeClr val="dk1"/>
                          </a:solidFill>
                          <a:effectLst/>
                          <a:latin typeface="Arial" panose="020B0604020202020204" pitchFamily="34" charset="0"/>
                          <a:ea typeface="+mn-ea"/>
                          <a:cs typeface="Arial" panose="020B0604020202020204" pitchFamily="34" charset="0"/>
                        </a:rPr>
                        <a:t>Bill Date</a:t>
                      </a:r>
                      <a:endParaRPr lang="en-US" sz="800" u="none" strike="noStrike" kern="1200" dirty="0">
                        <a:solidFill>
                          <a:schemeClr val="dk1"/>
                        </a:solidFill>
                        <a:effectLst/>
                        <a:latin typeface="Arial" panose="020B0604020202020204" pitchFamily="34" charset="0"/>
                        <a:ea typeface="+mn-ea"/>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u="none" strike="noStrike" kern="1200" dirty="0" smtClean="0">
                          <a:solidFill>
                            <a:schemeClr val="dk1"/>
                          </a:solidFill>
                          <a:effectLst/>
                          <a:latin typeface="Arial" panose="020B0604020202020204" pitchFamily="34" charset="0"/>
                          <a:ea typeface="+mn-ea"/>
                          <a:cs typeface="Arial" panose="020B0604020202020204" pitchFamily="34" charset="0"/>
                        </a:rPr>
                        <a:t>03-04-2019</a:t>
                      </a:r>
                      <a:endParaRPr lang="en-US" sz="800" u="none" strike="noStrike" kern="1200" dirty="0">
                        <a:solidFill>
                          <a:schemeClr val="dk1"/>
                        </a:solidFill>
                        <a:effectLst/>
                        <a:latin typeface="Arial" panose="020B0604020202020204" pitchFamily="34" charset="0"/>
                        <a:ea typeface="+mn-ea"/>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graphicFrame>
        <p:nvGraphicFramePr>
          <p:cNvPr id="103" name="Table 102"/>
          <p:cNvGraphicFramePr>
            <a:graphicFrameLocks noGrp="1"/>
          </p:cNvGraphicFramePr>
          <p:nvPr>
            <p:extLst/>
          </p:nvPr>
        </p:nvGraphicFramePr>
        <p:xfrm>
          <a:off x="7577841" y="294868"/>
          <a:ext cx="2185877" cy="1511776"/>
        </p:xfrm>
        <a:graphic>
          <a:graphicData uri="http://schemas.openxmlformats.org/drawingml/2006/table">
            <a:tbl>
              <a:tblPr>
                <a:tableStyleId>{5C22544A-7EE6-4342-B048-85BDC9FD1C3A}</a:tableStyleId>
              </a:tblPr>
              <a:tblGrid>
                <a:gridCol w="1371369"/>
                <a:gridCol w="814508"/>
              </a:tblGrid>
              <a:tr h="215968">
                <a:tc>
                  <a:txBody>
                    <a:bodyPr/>
                    <a:lstStyle/>
                    <a:p>
                      <a:pPr algn="l" fontAlgn="b"/>
                      <a:r>
                        <a:rPr lang="en-US" sz="800" b="0" i="0" u="none" strike="noStrike" dirty="0" smtClean="0">
                          <a:solidFill>
                            <a:srgbClr val="000000"/>
                          </a:solidFill>
                          <a:effectLst/>
                          <a:latin typeface="Arial" panose="020B0604020202020204" pitchFamily="34" charset="0"/>
                          <a:cs typeface="Arial" panose="020B0604020202020204" pitchFamily="34" charset="0"/>
                        </a:rPr>
                        <a:t>Mobile App</a:t>
                      </a:r>
                      <a:r>
                        <a:rPr lang="en-US" sz="800" b="0" i="0" u="none" strike="noStrike" baseline="0" dirty="0" smtClean="0">
                          <a:solidFill>
                            <a:srgbClr val="000000"/>
                          </a:solidFill>
                          <a:effectLst/>
                          <a:latin typeface="Arial" panose="020B0604020202020204" pitchFamily="34" charset="0"/>
                          <a:cs typeface="Arial" panose="020B0604020202020204" pitchFamily="34" charset="0"/>
                        </a:rPr>
                        <a:t> Registered</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none" strike="noStrike" smtClean="0">
                          <a:solidFill>
                            <a:srgbClr val="000000"/>
                          </a:solidFill>
                          <a:effectLst/>
                          <a:latin typeface="Arial" panose="020B0604020202020204" pitchFamily="34" charset="0"/>
                          <a:cs typeface="Arial" panose="020B0604020202020204" pitchFamily="34" charset="0"/>
                        </a:rPr>
                        <a:t>Y</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5968">
                <a:tc>
                  <a:txBody>
                    <a:bodyPr/>
                    <a:lstStyle/>
                    <a:p>
                      <a:pPr algn="l" fontAlgn="b"/>
                      <a:r>
                        <a:rPr lang="en-US" sz="800" b="0" i="0" u="none" strike="noStrike" dirty="0" err="1" smtClean="0">
                          <a:solidFill>
                            <a:srgbClr val="000000"/>
                          </a:solidFill>
                          <a:effectLst/>
                          <a:latin typeface="Arial" panose="020B0604020202020204" pitchFamily="34" charset="0"/>
                          <a:cs typeface="Arial" panose="020B0604020202020204" pitchFamily="34" charset="0"/>
                        </a:rPr>
                        <a:t>eKYC</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none" strike="noStrike" dirty="0" smtClean="0">
                          <a:solidFill>
                            <a:srgbClr val="000000"/>
                          </a:solidFill>
                          <a:effectLst/>
                          <a:latin typeface="Arial" panose="020B0604020202020204" pitchFamily="34" charset="0"/>
                          <a:cs typeface="Arial" panose="020B0604020202020204" pitchFamily="34" charset="0"/>
                        </a:rPr>
                        <a:t>N</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5968">
                <a:tc>
                  <a:txBody>
                    <a:bodyPr/>
                    <a:lstStyle/>
                    <a:p>
                      <a:pPr algn="l" fontAlgn="ctr"/>
                      <a:r>
                        <a:rPr lang="en-US" sz="800" b="0" i="0" u="none" strike="noStrike" smtClean="0">
                          <a:solidFill>
                            <a:srgbClr val="000000"/>
                          </a:solidFill>
                          <a:effectLst/>
                          <a:latin typeface="Arial" panose="020B0604020202020204" pitchFamily="34" charset="0"/>
                          <a:cs typeface="Arial" panose="020B0604020202020204" pitchFamily="34" charset="0"/>
                        </a:rPr>
                        <a:t>Self</a:t>
                      </a:r>
                      <a:r>
                        <a:rPr lang="en-US" sz="800" b="0" i="0" u="none" strike="noStrike" baseline="0" smtClean="0">
                          <a:solidFill>
                            <a:srgbClr val="000000"/>
                          </a:solidFill>
                          <a:effectLst/>
                          <a:latin typeface="Arial" panose="020B0604020202020204" pitchFamily="34" charset="0"/>
                          <a:cs typeface="Arial" panose="020B0604020202020204" pitchFamily="34" charset="0"/>
                        </a:rPr>
                        <a:t> Service Registered</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none" strike="noStrike" smtClean="0">
                          <a:solidFill>
                            <a:srgbClr val="000000"/>
                          </a:solidFill>
                          <a:effectLst/>
                          <a:latin typeface="Arial" panose="020B0604020202020204" pitchFamily="34" charset="0"/>
                          <a:cs typeface="Arial" panose="020B0604020202020204" pitchFamily="34" charset="0"/>
                        </a:rPr>
                        <a:t>Y</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5968">
                <a:tc>
                  <a:txBody>
                    <a:bodyPr/>
                    <a:lstStyle/>
                    <a:p>
                      <a:pPr algn="l" fontAlgn="ctr"/>
                      <a:r>
                        <a:rPr lang="en-US" sz="800" b="0" i="0" u="none" strike="noStrike" baseline="0" dirty="0" smtClean="0">
                          <a:solidFill>
                            <a:srgbClr val="000000"/>
                          </a:solidFill>
                          <a:effectLst/>
                          <a:latin typeface="Arial" panose="020B0604020202020204" pitchFamily="34" charset="0"/>
                          <a:cs typeface="Arial" panose="020B0604020202020204" pitchFamily="34" charset="0"/>
                        </a:rPr>
                        <a:t>Bill Type</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none" strike="noStrike" dirty="0" smtClean="0">
                          <a:solidFill>
                            <a:srgbClr val="000000"/>
                          </a:solidFill>
                          <a:effectLst/>
                          <a:latin typeface="Arial" panose="020B0604020202020204" pitchFamily="34" charset="0"/>
                          <a:cs typeface="Arial" panose="020B0604020202020204" pitchFamily="34" charset="0"/>
                        </a:rPr>
                        <a:t>E-Bill</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5968">
                <a:tc>
                  <a:txBody>
                    <a:bodyPr/>
                    <a:lstStyle/>
                    <a:p>
                      <a:pPr algn="l" fontAlgn="ctr"/>
                      <a:r>
                        <a:rPr lang="en-US" sz="800" b="0" i="0" u="none" strike="noStrike" smtClean="0">
                          <a:solidFill>
                            <a:srgbClr val="000000"/>
                          </a:solidFill>
                          <a:effectLst/>
                          <a:latin typeface="Arial" panose="020B0604020202020204" pitchFamily="34" charset="0"/>
                          <a:cs typeface="Arial" panose="020B0604020202020204" pitchFamily="34" charset="0"/>
                        </a:rPr>
                        <a:t>Credit Monitoring</a:t>
                      </a:r>
                      <a:r>
                        <a:rPr lang="en-US" sz="800" b="0" i="0" u="none" strike="noStrike" baseline="0" smtClean="0">
                          <a:solidFill>
                            <a:srgbClr val="000000"/>
                          </a:solidFill>
                          <a:effectLst/>
                          <a:latin typeface="Arial" panose="020B0604020202020204" pitchFamily="34" charset="0"/>
                          <a:cs typeface="Arial" panose="020B0604020202020204" pitchFamily="34" charset="0"/>
                        </a:rPr>
                        <a:t> Exposure</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none" strike="noStrike" dirty="0" smtClean="0">
                          <a:solidFill>
                            <a:srgbClr val="000000"/>
                          </a:solidFill>
                          <a:effectLst/>
                          <a:latin typeface="Arial" panose="020B0604020202020204" pitchFamily="34" charset="0"/>
                          <a:cs typeface="Arial" panose="020B0604020202020204" pitchFamily="34" charset="0"/>
                        </a:rPr>
                        <a:t>P3412.26</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5968">
                <a:tc>
                  <a:txBody>
                    <a:bodyPr/>
                    <a:lstStyle/>
                    <a:p>
                      <a:pPr algn="l" fontAlgn="ctr"/>
                      <a:r>
                        <a:rPr lang="en-US" sz="800" b="0" i="0" u="none" strike="noStrike" dirty="0" smtClean="0">
                          <a:solidFill>
                            <a:srgbClr val="000000"/>
                          </a:solidFill>
                          <a:effectLst/>
                          <a:latin typeface="Arial" panose="020B0604020202020204" pitchFamily="34" charset="0"/>
                          <a:cs typeface="Arial" panose="020B0604020202020204" pitchFamily="34" charset="0"/>
                        </a:rPr>
                        <a:t>Next Bill Date</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none" strike="noStrike" dirty="0" smtClean="0">
                          <a:solidFill>
                            <a:srgbClr val="000000"/>
                          </a:solidFill>
                          <a:effectLst/>
                          <a:latin typeface="Arial" panose="020B0604020202020204" pitchFamily="34" charset="0"/>
                          <a:cs typeface="Arial" panose="020B0604020202020204" pitchFamily="34" charset="0"/>
                        </a:rPr>
                        <a:t>03-05-2019</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5968">
                <a:tc>
                  <a:txBody>
                    <a:bodyPr/>
                    <a:lstStyle/>
                    <a:p>
                      <a:pPr algn="l" fontAlgn="ctr"/>
                      <a:r>
                        <a:rPr lang="en-US" sz="800" b="0" i="0" u="none" strike="noStrike" dirty="0" smtClean="0">
                          <a:solidFill>
                            <a:srgbClr val="000000"/>
                          </a:solidFill>
                          <a:effectLst/>
                          <a:latin typeface="Arial" panose="020B0604020202020204" pitchFamily="34" charset="0"/>
                          <a:cs typeface="Arial" panose="020B0604020202020204" pitchFamily="34" charset="0"/>
                        </a:rPr>
                        <a:t>Open SRs</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sng" strike="noStrike" dirty="0" smtClean="0">
                          <a:solidFill>
                            <a:srgbClr val="000000"/>
                          </a:solidFill>
                          <a:effectLst/>
                          <a:latin typeface="Arial" panose="020B0604020202020204" pitchFamily="34" charset="0"/>
                          <a:cs typeface="Arial" panose="020B0604020202020204" pitchFamily="34" charset="0"/>
                        </a:rPr>
                        <a:t>1</a:t>
                      </a:r>
                      <a:endParaRPr lang="en-US" sz="800" b="0" i="0" u="sng"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sp>
        <p:nvSpPr>
          <p:cNvPr id="10" name="Rectangle 9"/>
          <p:cNvSpPr/>
          <p:nvPr/>
        </p:nvSpPr>
        <p:spPr>
          <a:xfrm>
            <a:off x="10047392" y="2745944"/>
            <a:ext cx="1865089" cy="3554819"/>
          </a:xfrm>
          <a:prstGeom prst="rect">
            <a:avLst/>
          </a:prstGeom>
        </p:spPr>
        <p:txBody>
          <a:bodyPr wrap="square">
            <a:spAutoFit/>
          </a:bodyPr>
          <a:lstStyle/>
          <a:p>
            <a:r>
              <a:rPr lang="en-US" sz="900" b="1" cap="all" dirty="0">
                <a:solidFill>
                  <a:prstClr val="white"/>
                </a:solidFill>
                <a:latin typeface="Arial" panose="020B0604020202020204" pitchFamily="34" charset="0"/>
                <a:cs typeface="Arial" panose="020B0604020202020204" pitchFamily="34" charset="0"/>
              </a:rPr>
              <a:t>HOW MUCH IS THE DELIVERY CHARGE FOR ONLINE SHOP ORDERS?</a:t>
            </a:r>
          </a:p>
          <a:p>
            <a:r>
              <a:rPr lang="en-US" sz="900" dirty="0">
                <a:solidFill>
                  <a:prstClr val="white"/>
                </a:solidFill>
                <a:latin typeface="Arial" panose="020B0604020202020204" pitchFamily="34" charset="0"/>
                <a:cs typeface="Arial" panose="020B0604020202020204" pitchFamily="34" charset="0"/>
              </a:rPr>
              <a:t>For postpaid applications</a:t>
            </a:r>
          </a:p>
          <a:p>
            <a:r>
              <a:rPr lang="en-US" sz="900" dirty="0" smtClean="0">
                <a:solidFill>
                  <a:prstClr val="white"/>
                </a:solidFill>
                <a:latin typeface="Arial" panose="020B0604020202020204" pitchFamily="34" charset="0"/>
                <a:cs typeface="Arial" panose="020B0604020202020204" pitchFamily="34" charset="0"/>
              </a:rPr>
              <a:t>We offer </a:t>
            </a:r>
            <a:r>
              <a:rPr lang="en-US" sz="900" dirty="0">
                <a:solidFill>
                  <a:prstClr val="white"/>
                </a:solidFill>
                <a:latin typeface="Arial" panose="020B0604020202020204" pitchFamily="34" charset="0"/>
                <a:cs typeface="Arial" panose="020B0604020202020204" pitchFamily="34" charset="0"/>
              </a:rPr>
              <a:t>free shipping nationwide for postpaid applications.</a:t>
            </a:r>
          </a:p>
          <a:p>
            <a:r>
              <a:rPr lang="en-US" sz="900" dirty="0">
                <a:solidFill>
                  <a:prstClr val="white"/>
                </a:solidFill>
                <a:latin typeface="Arial" panose="020B0604020202020204" pitchFamily="34" charset="0"/>
                <a:cs typeface="Arial" panose="020B0604020202020204" pitchFamily="34" charset="0"/>
              </a:rPr>
              <a:t>For accessories and apparel purchases</a:t>
            </a:r>
          </a:p>
          <a:p>
            <a:r>
              <a:rPr lang="en-US" sz="900" dirty="0" smtClean="0">
                <a:solidFill>
                  <a:prstClr val="white"/>
                </a:solidFill>
                <a:latin typeface="Arial" panose="020B0604020202020204" pitchFamily="34" charset="0"/>
                <a:cs typeface="Arial" panose="020B0604020202020204" pitchFamily="34" charset="0"/>
              </a:rPr>
              <a:t>We offer </a:t>
            </a:r>
            <a:r>
              <a:rPr lang="en-US" sz="900" dirty="0">
                <a:solidFill>
                  <a:prstClr val="white"/>
                </a:solidFill>
                <a:latin typeface="Arial" panose="020B0604020202020204" pitchFamily="34" charset="0"/>
                <a:cs typeface="Arial" panose="020B0604020202020204" pitchFamily="34" charset="0"/>
              </a:rPr>
              <a:t>free shipping nationwide for orders/deliveries amounting to P900 and above.</a:t>
            </a:r>
          </a:p>
          <a:p>
            <a:r>
              <a:rPr lang="en-US" sz="900" dirty="0">
                <a:solidFill>
                  <a:prstClr val="white"/>
                </a:solidFill>
                <a:latin typeface="Arial" panose="020B0604020202020204" pitchFamily="34" charset="0"/>
                <a:cs typeface="Arial" panose="020B0604020202020204" pitchFamily="34" charset="0"/>
              </a:rPr>
              <a:t>A P70 shipping fee will be applied for orders below P900</a:t>
            </a:r>
            <a:r>
              <a:rPr lang="en-US" sz="900" dirty="0" smtClean="0">
                <a:solidFill>
                  <a:prstClr val="white"/>
                </a:solidFill>
                <a:latin typeface="Arial" panose="020B0604020202020204" pitchFamily="34" charset="0"/>
                <a:cs typeface="Arial" panose="020B0604020202020204" pitchFamily="34" charset="0"/>
              </a:rPr>
              <a:t>.</a:t>
            </a:r>
          </a:p>
          <a:p>
            <a:endParaRPr lang="en-US" sz="900" dirty="0">
              <a:solidFill>
                <a:prstClr val="white"/>
              </a:solidFill>
              <a:latin typeface="Arial" panose="020B0604020202020204" pitchFamily="34" charset="0"/>
              <a:cs typeface="Arial" panose="020B0604020202020204" pitchFamily="34" charset="0"/>
            </a:endParaRPr>
          </a:p>
          <a:p>
            <a:endParaRPr lang="en-US" sz="900" dirty="0" smtClean="0">
              <a:solidFill>
                <a:prstClr val="white"/>
              </a:solidFill>
              <a:latin typeface="Arial" panose="020B0604020202020204" pitchFamily="34" charset="0"/>
              <a:cs typeface="Arial" panose="020B0604020202020204" pitchFamily="34" charset="0"/>
            </a:endParaRPr>
          </a:p>
          <a:p>
            <a:r>
              <a:rPr lang="en-US" sz="900" b="1" cap="all" dirty="0" smtClean="0">
                <a:solidFill>
                  <a:prstClr val="white"/>
                </a:solidFill>
                <a:latin typeface="Arial" panose="020B0604020202020204" pitchFamily="34" charset="0"/>
                <a:cs typeface="Arial" panose="020B0604020202020204" pitchFamily="34" charset="0"/>
              </a:rPr>
              <a:t>CAN YOU DELIVER </a:t>
            </a:r>
            <a:r>
              <a:rPr lang="en-US" sz="900" b="1" cap="all" dirty="0">
                <a:solidFill>
                  <a:prstClr val="white"/>
                </a:solidFill>
                <a:latin typeface="Arial" panose="020B0604020202020204" pitchFamily="34" charset="0"/>
                <a:cs typeface="Arial" panose="020B0604020202020204" pitchFamily="34" charset="0"/>
              </a:rPr>
              <a:t>THE PACKAGE TO MY OFFICE?</a:t>
            </a:r>
          </a:p>
          <a:p>
            <a:r>
              <a:rPr lang="en-US" sz="900" dirty="0">
                <a:solidFill>
                  <a:prstClr val="white"/>
                </a:solidFill>
                <a:latin typeface="Arial" panose="020B0604020202020204" pitchFamily="34" charset="0"/>
                <a:cs typeface="Arial" panose="020B0604020202020204" pitchFamily="34" charset="0"/>
              </a:rPr>
              <a:t>Yes. We will deliver your order at the address you provided during checkout, whether it is to your home or to your office. In case you want to change your delivery address after checkout, you may call (02) 730-1000. </a:t>
            </a:r>
          </a:p>
        </p:txBody>
      </p:sp>
      <p:cxnSp>
        <p:nvCxnSpPr>
          <p:cNvPr id="12" name="Straight Connector 11"/>
          <p:cNvCxnSpPr/>
          <p:nvPr/>
        </p:nvCxnSpPr>
        <p:spPr>
          <a:xfrm>
            <a:off x="10132736" y="4840787"/>
            <a:ext cx="1666999"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Isosceles Triangle 12"/>
          <p:cNvSpPr/>
          <p:nvPr/>
        </p:nvSpPr>
        <p:spPr>
          <a:xfrm flipV="1">
            <a:off x="10868253" y="6326652"/>
            <a:ext cx="274808" cy="112640"/>
          </a:xfrm>
          <a:prstGeom prst="triangle">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123" name="Picture 122"/>
          <p:cNvPicPr>
            <a:picLocks noChangeAspect="1"/>
          </p:cNvPicPr>
          <p:nvPr/>
        </p:nvPicPr>
        <p:blipFill>
          <a:blip r:embed="rId14">
            <a:extLst>
              <a:ext uri="{BEBA8EAE-BF5A-486C-A8C5-ECC9F3942E4B}">
                <a14:imgProps xmlns:a14="http://schemas.microsoft.com/office/drawing/2010/main">
                  <a14:imgLayer r:embed="rId15">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2471233" y="1875355"/>
            <a:ext cx="279035" cy="234030"/>
          </a:xfrm>
          <a:prstGeom prst="rect">
            <a:avLst/>
          </a:prstGeom>
        </p:spPr>
      </p:pic>
      <p:pic>
        <p:nvPicPr>
          <p:cNvPr id="14" name="Picture 13"/>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2798420" y="1875355"/>
            <a:ext cx="345949" cy="236503"/>
          </a:xfrm>
          <a:prstGeom prst="rect">
            <a:avLst/>
          </a:prstGeom>
        </p:spPr>
      </p:pic>
      <p:sp>
        <p:nvSpPr>
          <p:cNvPr id="124" name="Rectangle 123"/>
          <p:cNvSpPr/>
          <p:nvPr/>
        </p:nvSpPr>
        <p:spPr>
          <a:xfrm>
            <a:off x="2305567" y="2289543"/>
            <a:ext cx="1230858" cy="408589"/>
          </a:xfrm>
          <a:prstGeom prst="rect">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VERIFICATION</a:t>
            </a:r>
          </a:p>
        </p:txBody>
      </p:sp>
      <p:sp>
        <p:nvSpPr>
          <p:cNvPr id="126" name="Rectangle 125"/>
          <p:cNvSpPr/>
          <p:nvPr/>
        </p:nvSpPr>
        <p:spPr>
          <a:xfrm>
            <a:off x="3579785" y="2289543"/>
            <a:ext cx="1240491" cy="414550"/>
          </a:xfrm>
          <a:prstGeom prst="rect">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INTERACTION HISTORY</a:t>
            </a:r>
          </a:p>
        </p:txBody>
      </p:sp>
      <p:sp>
        <p:nvSpPr>
          <p:cNvPr id="127" name="Rectangle 126"/>
          <p:cNvSpPr/>
          <p:nvPr/>
        </p:nvSpPr>
        <p:spPr>
          <a:xfrm>
            <a:off x="4863636" y="2289543"/>
            <a:ext cx="1240491" cy="414550"/>
          </a:xfrm>
          <a:prstGeom prst="rect">
            <a:avLst/>
          </a:prstGeom>
          <a:solidFill>
            <a:srgbClr val="0029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CDR</a:t>
            </a:r>
          </a:p>
        </p:txBody>
      </p:sp>
      <p:sp>
        <p:nvSpPr>
          <p:cNvPr id="128" name="Rectangle 127"/>
          <p:cNvSpPr/>
          <p:nvPr/>
        </p:nvSpPr>
        <p:spPr>
          <a:xfrm>
            <a:off x="6147487" y="2289543"/>
            <a:ext cx="1240491" cy="414550"/>
          </a:xfrm>
          <a:prstGeom prst="rect">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defTabSz="586130"/>
            <a:r>
              <a:rPr lang="en-US" sz="800" b="1" dirty="0" smtClean="0">
                <a:solidFill>
                  <a:prstClr val="white"/>
                </a:solidFill>
                <a:latin typeface="Arial" panose="020B0604020202020204" pitchFamily="34" charset="0"/>
                <a:cs typeface="Arial" panose="020B0604020202020204" pitchFamily="34" charset="0"/>
              </a:rPr>
              <a:t>BILLING INFO</a:t>
            </a:r>
            <a:endParaRPr lang="en-US" sz="800" b="1" dirty="0">
              <a:solidFill>
                <a:prstClr val="white"/>
              </a:solidFill>
              <a:latin typeface="Arial" panose="020B0604020202020204" pitchFamily="34" charset="0"/>
              <a:cs typeface="Arial" panose="020B0604020202020204" pitchFamily="34" charset="0"/>
            </a:endParaRPr>
          </a:p>
        </p:txBody>
      </p:sp>
      <p:sp>
        <p:nvSpPr>
          <p:cNvPr id="129" name="Rectangle 128"/>
          <p:cNvSpPr/>
          <p:nvPr/>
        </p:nvSpPr>
        <p:spPr>
          <a:xfrm>
            <a:off x="7431338" y="2289543"/>
            <a:ext cx="1250576" cy="414550"/>
          </a:xfrm>
          <a:prstGeom prst="rect">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defTabSz="586130"/>
            <a:r>
              <a:rPr lang="en-US" sz="800" b="1" dirty="0" smtClean="0">
                <a:solidFill>
                  <a:prstClr val="white"/>
                </a:solidFill>
                <a:latin typeface="Arial" panose="020B0604020202020204" pitchFamily="34" charset="0"/>
                <a:cs typeface="Arial" panose="020B0604020202020204" pitchFamily="34" charset="0"/>
              </a:rPr>
              <a:t>PAYMENT INFO</a:t>
            </a:r>
            <a:endParaRPr lang="en-US" sz="800" b="1" dirty="0">
              <a:solidFill>
                <a:prstClr val="white"/>
              </a:solidFill>
              <a:latin typeface="Arial" panose="020B0604020202020204" pitchFamily="34" charset="0"/>
              <a:cs typeface="Arial" panose="020B0604020202020204" pitchFamily="34" charset="0"/>
            </a:endParaRPr>
          </a:p>
        </p:txBody>
      </p:sp>
      <p:sp>
        <p:nvSpPr>
          <p:cNvPr id="130" name="Rectangle 129"/>
          <p:cNvSpPr/>
          <p:nvPr/>
        </p:nvSpPr>
        <p:spPr>
          <a:xfrm>
            <a:off x="8725274" y="2289543"/>
            <a:ext cx="1250576" cy="414550"/>
          </a:xfrm>
          <a:prstGeom prst="rect">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defTabSz="586130"/>
            <a:r>
              <a:rPr lang="en-US" sz="800" b="1" dirty="0" smtClean="0">
                <a:solidFill>
                  <a:prstClr val="white"/>
                </a:solidFill>
                <a:latin typeface="Arial" panose="020B0604020202020204" pitchFamily="34" charset="0"/>
                <a:cs typeface="Arial" panose="020B0604020202020204" pitchFamily="34" charset="0"/>
              </a:rPr>
              <a:t>RIGHT SELL</a:t>
            </a:r>
            <a:endParaRPr lang="en-US" sz="800" b="1" dirty="0">
              <a:solidFill>
                <a:prstClr val="white"/>
              </a:solidFill>
              <a:latin typeface="Arial" panose="020B0604020202020204" pitchFamily="34" charset="0"/>
              <a:cs typeface="Arial" panose="020B0604020202020204" pitchFamily="34" charset="0"/>
            </a:endParaRPr>
          </a:p>
        </p:txBody>
      </p:sp>
      <p:grpSp>
        <p:nvGrpSpPr>
          <p:cNvPr id="131" name="Group 130"/>
          <p:cNvGrpSpPr/>
          <p:nvPr/>
        </p:nvGrpSpPr>
        <p:grpSpPr>
          <a:xfrm>
            <a:off x="-12483" y="2677768"/>
            <a:ext cx="2202373" cy="3469821"/>
            <a:chOff x="-12483" y="2677768"/>
            <a:chExt cx="2202373" cy="3469821"/>
          </a:xfrm>
        </p:grpSpPr>
        <p:sp>
          <p:nvSpPr>
            <p:cNvPr id="132" name="Rectangle 131"/>
            <p:cNvSpPr/>
            <p:nvPr/>
          </p:nvSpPr>
          <p:spPr>
            <a:xfrm>
              <a:off x="247828" y="2677768"/>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CHANGE </a:t>
              </a:r>
              <a:r>
                <a:rPr lang="en-US" sz="800" b="1" dirty="0" smtClean="0">
                  <a:solidFill>
                    <a:prstClr val="white"/>
                  </a:solidFill>
                  <a:latin typeface="Arial" panose="020B0604020202020204" pitchFamily="34" charset="0"/>
                  <a:cs typeface="Arial" panose="020B0604020202020204" pitchFamily="34" charset="0"/>
                </a:rPr>
                <a:t>BILLING ADDRESS</a:t>
              </a:r>
              <a:endParaRPr lang="en-US" sz="800" b="1" dirty="0">
                <a:solidFill>
                  <a:prstClr val="white"/>
                </a:solidFill>
                <a:latin typeface="Arial" panose="020B0604020202020204" pitchFamily="34" charset="0"/>
                <a:cs typeface="Arial" panose="020B0604020202020204" pitchFamily="34" charset="0"/>
              </a:endParaRPr>
            </a:p>
          </p:txBody>
        </p:sp>
        <p:sp>
          <p:nvSpPr>
            <p:cNvPr id="133" name="Rectangle 132"/>
            <p:cNvSpPr/>
            <p:nvPr/>
          </p:nvSpPr>
          <p:spPr>
            <a:xfrm>
              <a:off x="247828" y="2994322"/>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CHANGE </a:t>
              </a:r>
              <a:r>
                <a:rPr lang="en-US" sz="800" b="1" dirty="0" smtClean="0">
                  <a:solidFill>
                    <a:prstClr val="white"/>
                  </a:solidFill>
                  <a:latin typeface="Arial" panose="020B0604020202020204" pitchFamily="34" charset="0"/>
                  <a:cs typeface="Arial" panose="020B0604020202020204" pitchFamily="34" charset="0"/>
                </a:rPr>
                <a:t>BILLING CYCLE</a:t>
              </a:r>
              <a:endParaRPr lang="en-US" sz="800" b="1" dirty="0">
                <a:solidFill>
                  <a:prstClr val="white"/>
                </a:solidFill>
                <a:latin typeface="Arial" panose="020B0604020202020204" pitchFamily="34" charset="0"/>
                <a:cs typeface="Arial" panose="020B0604020202020204" pitchFamily="34" charset="0"/>
              </a:endParaRPr>
            </a:p>
          </p:txBody>
        </p:sp>
        <p:sp>
          <p:nvSpPr>
            <p:cNvPr id="134" name="Rectangle 133"/>
            <p:cNvSpPr/>
            <p:nvPr/>
          </p:nvSpPr>
          <p:spPr>
            <a:xfrm>
              <a:off x="247828" y="3310876"/>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CHANGE </a:t>
              </a:r>
              <a:r>
                <a:rPr lang="en-US" sz="800" b="1" dirty="0" smtClean="0">
                  <a:solidFill>
                    <a:prstClr val="white"/>
                  </a:solidFill>
                  <a:latin typeface="Arial" panose="020B0604020202020204" pitchFamily="34" charset="0"/>
                  <a:cs typeface="Arial" panose="020B0604020202020204" pitchFamily="34" charset="0"/>
                </a:rPr>
                <a:t>BILLING PREFERENCE</a:t>
              </a:r>
              <a:endParaRPr lang="en-US" sz="800" b="1" dirty="0">
                <a:solidFill>
                  <a:prstClr val="white"/>
                </a:solidFill>
                <a:latin typeface="Arial" panose="020B0604020202020204" pitchFamily="34" charset="0"/>
                <a:cs typeface="Arial" panose="020B0604020202020204" pitchFamily="34" charset="0"/>
              </a:endParaRPr>
            </a:p>
          </p:txBody>
        </p:sp>
        <p:sp>
          <p:nvSpPr>
            <p:cNvPr id="135" name="Rectangle 134"/>
            <p:cNvSpPr/>
            <p:nvPr/>
          </p:nvSpPr>
          <p:spPr>
            <a:xfrm>
              <a:off x="247828" y="3627430"/>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PROMISE TO PAY</a:t>
              </a:r>
              <a:endParaRPr lang="en-US" sz="800" b="1" dirty="0">
                <a:solidFill>
                  <a:prstClr val="white"/>
                </a:solidFill>
                <a:latin typeface="Arial" panose="020B0604020202020204" pitchFamily="34" charset="0"/>
                <a:cs typeface="Arial" panose="020B0604020202020204" pitchFamily="34" charset="0"/>
              </a:endParaRPr>
            </a:p>
          </p:txBody>
        </p:sp>
        <p:sp>
          <p:nvSpPr>
            <p:cNvPr id="136" name="Rectangle 135"/>
            <p:cNvSpPr/>
            <p:nvPr/>
          </p:nvSpPr>
          <p:spPr>
            <a:xfrm>
              <a:off x="247828" y="3943984"/>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SIM PROFILE</a:t>
              </a:r>
              <a:endParaRPr lang="en-US" sz="800" b="1" dirty="0">
                <a:solidFill>
                  <a:prstClr val="white"/>
                </a:solidFill>
                <a:latin typeface="Arial" panose="020B0604020202020204" pitchFamily="34" charset="0"/>
                <a:cs typeface="Arial" panose="020B0604020202020204" pitchFamily="34" charset="0"/>
              </a:endParaRPr>
            </a:p>
          </p:txBody>
        </p:sp>
        <p:sp>
          <p:nvSpPr>
            <p:cNvPr id="137" name="Rectangle 136"/>
            <p:cNvSpPr/>
            <p:nvPr/>
          </p:nvSpPr>
          <p:spPr>
            <a:xfrm>
              <a:off x="247828" y="4260538"/>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TEMPORARY CREDIT LIMIT</a:t>
              </a:r>
              <a:endParaRPr lang="en-US" sz="800" b="1" dirty="0">
                <a:solidFill>
                  <a:prstClr val="white"/>
                </a:solidFill>
                <a:latin typeface="Arial" panose="020B0604020202020204" pitchFamily="34" charset="0"/>
                <a:cs typeface="Arial" panose="020B0604020202020204" pitchFamily="34" charset="0"/>
              </a:endParaRPr>
            </a:p>
          </p:txBody>
        </p:sp>
        <p:sp>
          <p:nvSpPr>
            <p:cNvPr id="138" name="Rectangle 137"/>
            <p:cNvSpPr/>
            <p:nvPr/>
          </p:nvSpPr>
          <p:spPr>
            <a:xfrm>
              <a:off x="247828" y="4577092"/>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MI ACTIVATION / DEACTIVATION</a:t>
              </a:r>
            </a:p>
          </p:txBody>
        </p:sp>
        <p:sp>
          <p:nvSpPr>
            <p:cNvPr id="139" name="Rectangle 138"/>
            <p:cNvSpPr/>
            <p:nvPr/>
          </p:nvSpPr>
          <p:spPr>
            <a:xfrm>
              <a:off x="247828" y="4893646"/>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VAS </a:t>
              </a:r>
              <a:r>
                <a:rPr lang="en-US" sz="800" b="1" dirty="0">
                  <a:solidFill>
                    <a:prstClr val="white"/>
                  </a:solidFill>
                  <a:latin typeface="Arial" panose="020B0604020202020204" pitchFamily="34" charset="0"/>
                  <a:cs typeface="Arial" panose="020B0604020202020204" pitchFamily="34" charset="0"/>
                </a:rPr>
                <a:t>ACTIVATION / DEACTIVATION</a:t>
              </a:r>
            </a:p>
          </p:txBody>
        </p:sp>
        <p:sp>
          <p:nvSpPr>
            <p:cNvPr id="140" name="Rectangle 139"/>
            <p:cNvSpPr/>
            <p:nvPr/>
          </p:nvSpPr>
          <p:spPr>
            <a:xfrm>
              <a:off x="247828" y="5210200"/>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IR </a:t>
              </a:r>
              <a:r>
                <a:rPr lang="en-US" sz="800" b="1" dirty="0">
                  <a:solidFill>
                    <a:prstClr val="white"/>
                  </a:solidFill>
                  <a:latin typeface="Arial" panose="020B0604020202020204" pitchFamily="34" charset="0"/>
                  <a:cs typeface="Arial" panose="020B0604020202020204" pitchFamily="34" charset="0"/>
                </a:rPr>
                <a:t>ACTIVATION / DEACTIVATION</a:t>
              </a:r>
            </a:p>
          </p:txBody>
        </p:sp>
        <p:sp>
          <p:nvSpPr>
            <p:cNvPr id="141" name="Rectangle 140"/>
            <p:cNvSpPr/>
            <p:nvPr/>
          </p:nvSpPr>
          <p:spPr>
            <a:xfrm>
              <a:off x="247828" y="5526754"/>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FUP PURCHASE</a:t>
              </a:r>
              <a:endParaRPr lang="en-US" sz="800" b="1" dirty="0">
                <a:solidFill>
                  <a:prstClr val="white"/>
                </a:solidFill>
                <a:latin typeface="Arial" panose="020B0604020202020204" pitchFamily="34" charset="0"/>
                <a:cs typeface="Arial" panose="020B0604020202020204" pitchFamily="34" charset="0"/>
              </a:endParaRPr>
            </a:p>
          </p:txBody>
        </p:sp>
        <p:grpSp>
          <p:nvGrpSpPr>
            <p:cNvPr id="142" name="Group 141"/>
            <p:cNvGrpSpPr/>
            <p:nvPr/>
          </p:nvGrpSpPr>
          <p:grpSpPr>
            <a:xfrm>
              <a:off x="-12483" y="5451311"/>
              <a:ext cx="365675" cy="427282"/>
              <a:chOff x="-612009" y="4545963"/>
              <a:chExt cx="365675" cy="427282"/>
            </a:xfrm>
          </p:grpSpPr>
          <p:sp>
            <p:nvSpPr>
              <p:cNvPr id="144" name="Flowchart: Delay 143"/>
              <p:cNvSpPr/>
              <p:nvPr/>
            </p:nvSpPr>
            <p:spPr>
              <a:xfrm>
                <a:off x="-600892" y="4545963"/>
                <a:ext cx="354558" cy="427282"/>
              </a:xfrm>
              <a:prstGeom prst="flowChartDelay">
                <a:avLst/>
              </a:prstGeom>
              <a:solidFill>
                <a:srgbClr val="E20A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145" name="Picture 144"/>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612009" y="4596368"/>
                <a:ext cx="324625" cy="324625"/>
              </a:xfrm>
              <a:prstGeom prst="rect">
                <a:avLst/>
              </a:prstGeom>
            </p:spPr>
          </p:pic>
        </p:grpSp>
        <p:sp>
          <p:nvSpPr>
            <p:cNvPr id="143" name="Rectangle 142"/>
            <p:cNvSpPr/>
            <p:nvPr/>
          </p:nvSpPr>
          <p:spPr>
            <a:xfrm>
              <a:off x="247828" y="5853898"/>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NETWORK COVERAGE</a:t>
              </a:r>
              <a:endParaRPr lang="en-US" sz="800" b="1" dirty="0">
                <a:solidFill>
                  <a:prstClr val="white"/>
                </a:solidFill>
                <a:latin typeface="Arial" panose="020B0604020202020204" pitchFamily="34" charset="0"/>
                <a:cs typeface="Arial" panose="020B0604020202020204" pitchFamily="34" charset="0"/>
              </a:endParaRPr>
            </a:p>
          </p:txBody>
        </p:sp>
      </p:grpSp>
      <p:pic>
        <p:nvPicPr>
          <p:cNvPr id="9" name="Picture 8"/>
          <p:cNvPicPr>
            <a:picLocks noChangeAspect="1"/>
          </p:cNvPicPr>
          <p:nvPr/>
        </p:nvPicPr>
        <p:blipFill>
          <a:blip r:embed="rId18"/>
          <a:stretch>
            <a:fillRect/>
          </a:stretch>
        </p:blipFill>
        <p:spPr>
          <a:xfrm>
            <a:off x="2368784" y="3015338"/>
            <a:ext cx="7519542" cy="2385804"/>
          </a:xfrm>
          <a:prstGeom prst="rect">
            <a:avLst/>
          </a:prstGeom>
        </p:spPr>
      </p:pic>
      <p:sp>
        <p:nvSpPr>
          <p:cNvPr id="80" name="Rectangle 79"/>
          <p:cNvSpPr/>
          <p:nvPr/>
        </p:nvSpPr>
        <p:spPr>
          <a:xfrm>
            <a:off x="2375829" y="2757074"/>
            <a:ext cx="7478065" cy="261610"/>
          </a:xfrm>
          <a:prstGeom prst="rect">
            <a:avLst/>
          </a:prstGeom>
        </p:spPr>
        <p:txBody>
          <a:bodyPr wrap="square">
            <a:spAutoFit/>
          </a:bodyPr>
          <a:lstStyle/>
          <a:p>
            <a:pPr algn="ctr"/>
            <a:r>
              <a:rPr lang="en-US" sz="1100" b="1" dirty="0" smtClean="0">
                <a:solidFill>
                  <a:prstClr val="black"/>
                </a:solidFill>
                <a:latin typeface="Arial" panose="020B0604020202020204" pitchFamily="34" charset="0"/>
                <a:cs typeface="Arial" panose="020B0604020202020204" pitchFamily="34" charset="0"/>
              </a:rPr>
              <a:t>CURRENT       VOICE        INTERNET        SMS       HISTORICAL</a:t>
            </a:r>
            <a:endParaRPr lang="en-US" sz="1100" dirty="0">
              <a:solidFill>
                <a:prstClr val="black"/>
              </a:solidFill>
              <a:latin typeface="Arial" panose="020B0604020202020204" pitchFamily="34" charset="0"/>
              <a:cs typeface="Arial" panose="020B0604020202020204" pitchFamily="34" charset="0"/>
            </a:endParaRPr>
          </a:p>
        </p:txBody>
      </p:sp>
      <p:cxnSp>
        <p:nvCxnSpPr>
          <p:cNvPr id="81" name="Straight Connector 80"/>
          <p:cNvCxnSpPr/>
          <p:nvPr/>
        </p:nvCxnSpPr>
        <p:spPr>
          <a:xfrm>
            <a:off x="4979540" y="2994322"/>
            <a:ext cx="478107" cy="0"/>
          </a:xfrm>
          <a:prstGeom prst="line">
            <a:avLst/>
          </a:prstGeom>
          <a:ln w="38100">
            <a:solidFill>
              <a:srgbClr val="56ADDA"/>
            </a:solidFill>
          </a:ln>
        </p:spPr>
        <p:style>
          <a:lnRef idx="1">
            <a:schemeClr val="accent1"/>
          </a:lnRef>
          <a:fillRef idx="0">
            <a:schemeClr val="accent1"/>
          </a:fillRef>
          <a:effectRef idx="0">
            <a:schemeClr val="accent1"/>
          </a:effectRef>
          <a:fontRef idx="minor">
            <a:schemeClr val="tx1"/>
          </a:fontRef>
        </p:style>
      </p:cxnSp>
      <p:sp>
        <p:nvSpPr>
          <p:cNvPr id="89" name="Rectangle 88"/>
          <p:cNvSpPr/>
          <p:nvPr/>
        </p:nvSpPr>
        <p:spPr>
          <a:xfrm>
            <a:off x="9911166" y="4260538"/>
            <a:ext cx="60467" cy="1481912"/>
          </a:xfrm>
          <a:prstGeom prst="rect">
            <a:avLst/>
          </a:prstGeom>
          <a:solidFill>
            <a:srgbClr val="56AD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p:cNvSpPr/>
          <p:nvPr/>
        </p:nvSpPr>
        <p:spPr>
          <a:xfrm>
            <a:off x="9751879" y="2268652"/>
            <a:ext cx="191864" cy="19186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Arial" panose="020B0604020202020204" pitchFamily="34" charset="0"/>
                <a:cs typeface="Arial" panose="020B0604020202020204" pitchFamily="34" charset="0"/>
              </a:rPr>
              <a:t>1</a:t>
            </a:r>
            <a:endParaRPr lang="en-US" sz="11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167582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Rectangle 61"/>
          <p:cNvSpPr/>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 name="Rectangle 2"/>
          <p:cNvSpPr/>
          <p:nvPr/>
        </p:nvSpPr>
        <p:spPr>
          <a:xfrm>
            <a:off x="185940" y="154407"/>
            <a:ext cx="11836042" cy="65124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sp>
        <p:nvSpPr>
          <p:cNvPr id="52" name="Rectangle 51"/>
          <p:cNvSpPr/>
          <p:nvPr/>
        </p:nvSpPr>
        <p:spPr>
          <a:xfrm>
            <a:off x="2266988" y="154407"/>
            <a:ext cx="7757432" cy="20684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sp>
        <p:nvSpPr>
          <p:cNvPr id="46" name="Rectangle 45"/>
          <p:cNvSpPr/>
          <p:nvPr/>
        </p:nvSpPr>
        <p:spPr>
          <a:xfrm>
            <a:off x="185940" y="2289543"/>
            <a:ext cx="2081048" cy="4375515"/>
          </a:xfrm>
          <a:prstGeom prst="rect">
            <a:avLst/>
          </a:prstGeom>
          <a:solidFill>
            <a:srgbClr val="56AD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pic>
        <p:nvPicPr>
          <p:cNvPr id="19" name="Picture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1617" y="1769514"/>
            <a:ext cx="400674" cy="400674"/>
          </a:xfrm>
          <a:prstGeom prst="rect">
            <a:avLst/>
          </a:prstGeom>
        </p:spPr>
      </p:pic>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9785" y="1769514"/>
            <a:ext cx="400674" cy="400674"/>
          </a:xfrm>
          <a:prstGeom prst="rect">
            <a:avLst/>
          </a:prstGeom>
        </p:spPr>
      </p:pic>
      <p:pic>
        <p:nvPicPr>
          <p:cNvPr id="21" name="Picture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75281" y="1769514"/>
            <a:ext cx="400674" cy="400674"/>
          </a:xfrm>
          <a:prstGeom prst="rect">
            <a:avLst/>
          </a:prstGeom>
        </p:spPr>
      </p:pic>
      <p:pic>
        <p:nvPicPr>
          <p:cNvPr id="23" name="Picture 2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93449" y="1769513"/>
            <a:ext cx="400674" cy="400674"/>
          </a:xfrm>
          <a:prstGeom prst="rect">
            <a:avLst/>
          </a:prstGeom>
        </p:spPr>
      </p:pic>
      <p:pic>
        <p:nvPicPr>
          <p:cNvPr id="74" name="Picture 7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5959" y="6191056"/>
            <a:ext cx="354173" cy="346794"/>
          </a:xfrm>
          <a:prstGeom prst="rect">
            <a:avLst/>
          </a:prstGeom>
        </p:spPr>
      </p:pic>
      <p:pic>
        <p:nvPicPr>
          <p:cNvPr id="75" name="Picture 7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19025" y="6191056"/>
            <a:ext cx="354173" cy="346794"/>
          </a:xfrm>
          <a:prstGeom prst="rect">
            <a:avLst/>
          </a:prstGeom>
        </p:spPr>
      </p:pic>
      <p:pic>
        <p:nvPicPr>
          <p:cNvPr id="76" name="Picture 7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52893" y="6191056"/>
            <a:ext cx="354173" cy="332037"/>
          </a:xfrm>
          <a:prstGeom prst="rect">
            <a:avLst/>
          </a:prstGeom>
        </p:spPr>
      </p:pic>
      <p:sp>
        <p:nvSpPr>
          <p:cNvPr id="83" name="Rectangle 82"/>
          <p:cNvSpPr/>
          <p:nvPr/>
        </p:nvSpPr>
        <p:spPr>
          <a:xfrm>
            <a:off x="9965423" y="2163814"/>
            <a:ext cx="2056451" cy="45036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pic>
        <p:nvPicPr>
          <p:cNvPr id="98" name="Picture 97"/>
          <p:cNvPicPr>
            <a:picLocks noChangeAspect="1"/>
          </p:cNvPicPr>
          <p:nvPr/>
        </p:nvPicPr>
        <p:blipFill>
          <a:blip r:embed="rId9">
            <a:extLst>
              <a:ext uri="{BEBA8EAE-BF5A-486C-A8C5-ECC9F3942E4B}">
                <a14:imgProps xmlns:a14="http://schemas.microsoft.com/office/drawing/2010/main">
                  <a14:imgLayer r:embed="rId10">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1852091" y="6194581"/>
            <a:ext cx="331349" cy="331349"/>
          </a:xfrm>
          <a:prstGeom prst="rect">
            <a:avLst/>
          </a:prstGeom>
        </p:spPr>
      </p:pic>
      <p:sp>
        <p:nvSpPr>
          <p:cNvPr id="109" name="Rectangle 108"/>
          <p:cNvSpPr/>
          <p:nvPr/>
        </p:nvSpPr>
        <p:spPr>
          <a:xfrm>
            <a:off x="10023912" y="2286478"/>
            <a:ext cx="1963490" cy="4251372"/>
          </a:xfrm>
          <a:prstGeom prst="rect">
            <a:avLst/>
          </a:prstGeom>
          <a:solidFill>
            <a:srgbClr val="56AD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1000" b="1" dirty="0">
              <a:solidFill>
                <a:prstClr val="white"/>
              </a:solidFill>
              <a:latin typeface="Arial" panose="020B0604020202020204" pitchFamily="34" charset="0"/>
              <a:cs typeface="Arial" panose="020B0604020202020204" pitchFamily="34" charset="0"/>
            </a:endParaRPr>
          </a:p>
        </p:txBody>
      </p:sp>
      <p:sp>
        <p:nvSpPr>
          <p:cNvPr id="94" name="Rectangle 93"/>
          <p:cNvSpPr/>
          <p:nvPr/>
        </p:nvSpPr>
        <p:spPr>
          <a:xfrm>
            <a:off x="2304058" y="2698132"/>
            <a:ext cx="7656345" cy="3044318"/>
          </a:xfrm>
          <a:prstGeom prst="rect">
            <a:avLst/>
          </a:prstGeom>
          <a:solidFill>
            <a:schemeClr val="bg1"/>
          </a:solidFill>
          <a:ln>
            <a:solidFill>
              <a:srgbClr val="56ADD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grpSp>
        <p:nvGrpSpPr>
          <p:cNvPr id="4" name="Group 3"/>
          <p:cNvGrpSpPr/>
          <p:nvPr/>
        </p:nvGrpSpPr>
        <p:grpSpPr>
          <a:xfrm>
            <a:off x="257774" y="2377291"/>
            <a:ext cx="1926025" cy="239055"/>
            <a:chOff x="257774" y="1966455"/>
            <a:chExt cx="1926025" cy="239055"/>
          </a:xfrm>
        </p:grpSpPr>
        <p:sp>
          <p:nvSpPr>
            <p:cNvPr id="50" name="Rounded Rectangle 49"/>
            <p:cNvSpPr/>
            <p:nvPr/>
          </p:nvSpPr>
          <p:spPr>
            <a:xfrm>
              <a:off x="257774" y="1968246"/>
              <a:ext cx="1824102" cy="23726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pic>
          <p:nvPicPr>
            <p:cNvPr id="28" name="Picture 27"/>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981315" y="1966455"/>
              <a:ext cx="202484" cy="237055"/>
            </a:xfrm>
            <a:prstGeom prst="rect">
              <a:avLst/>
            </a:prstGeom>
          </p:spPr>
        </p:pic>
        <p:sp>
          <p:nvSpPr>
            <p:cNvPr id="51" name="TextBox 50"/>
            <p:cNvSpPr txBox="1"/>
            <p:nvPr/>
          </p:nvSpPr>
          <p:spPr>
            <a:xfrm>
              <a:off x="320836" y="1968921"/>
              <a:ext cx="184731" cy="230832"/>
            </a:xfrm>
            <a:prstGeom prst="rect">
              <a:avLst/>
            </a:prstGeom>
            <a:noFill/>
          </p:spPr>
          <p:txBody>
            <a:bodyPr wrap="none" rtlCol="0">
              <a:spAutoFit/>
            </a:bodyPr>
            <a:lstStyle/>
            <a:p>
              <a:pPr defTabSz="586130"/>
              <a:endParaRPr lang="en-US" sz="900" dirty="0">
                <a:solidFill>
                  <a:prstClr val="black"/>
                </a:solidFill>
                <a:latin typeface="Arial" panose="020B0604020202020204" pitchFamily="34" charset="0"/>
                <a:cs typeface="Arial" panose="020B0604020202020204" pitchFamily="34" charset="0"/>
              </a:endParaRPr>
            </a:p>
          </p:txBody>
        </p:sp>
      </p:grpSp>
      <p:grpSp>
        <p:nvGrpSpPr>
          <p:cNvPr id="63" name="Group 62"/>
          <p:cNvGrpSpPr/>
          <p:nvPr/>
        </p:nvGrpSpPr>
        <p:grpSpPr>
          <a:xfrm>
            <a:off x="2268495" y="5758937"/>
            <a:ext cx="7691908" cy="906121"/>
            <a:chOff x="2284261" y="5806235"/>
            <a:chExt cx="7691908" cy="906121"/>
          </a:xfrm>
        </p:grpSpPr>
        <p:sp>
          <p:nvSpPr>
            <p:cNvPr id="70" name="Rectangle 69"/>
            <p:cNvSpPr/>
            <p:nvPr/>
          </p:nvSpPr>
          <p:spPr>
            <a:xfrm>
              <a:off x="2284261" y="5806235"/>
              <a:ext cx="7691908" cy="90612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7" name="Rounded Rectangle 76"/>
            <p:cNvSpPr/>
            <p:nvPr/>
          </p:nvSpPr>
          <p:spPr>
            <a:xfrm>
              <a:off x="2417106" y="6197770"/>
              <a:ext cx="7362378" cy="35236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8" name="TextBox 77"/>
            <p:cNvSpPr txBox="1"/>
            <p:nvPr/>
          </p:nvSpPr>
          <p:spPr>
            <a:xfrm>
              <a:off x="2480168" y="6268572"/>
              <a:ext cx="877163" cy="230832"/>
            </a:xfrm>
            <a:prstGeom prst="rect">
              <a:avLst/>
            </a:prstGeom>
            <a:noFill/>
          </p:spPr>
          <p:txBody>
            <a:bodyPr wrap="none" rtlCol="0">
              <a:spAutoFit/>
            </a:bodyPr>
            <a:lstStyle/>
            <a:p>
              <a:r>
                <a:rPr lang="en-US" sz="900" dirty="0">
                  <a:solidFill>
                    <a:prstClr val="black"/>
                  </a:solidFill>
                  <a:latin typeface="Arial" panose="020B0604020202020204" pitchFamily="34" charset="0"/>
                  <a:cs typeface="Arial" panose="020B0604020202020204" pitchFamily="34" charset="0"/>
                </a:rPr>
                <a:t>Call Remarks</a:t>
              </a:r>
            </a:p>
          </p:txBody>
        </p:sp>
        <p:sp>
          <p:nvSpPr>
            <p:cNvPr id="84" name="Rectangle 83"/>
            <p:cNvSpPr/>
            <p:nvPr/>
          </p:nvSpPr>
          <p:spPr>
            <a:xfrm>
              <a:off x="8910989" y="6245977"/>
              <a:ext cx="808601" cy="268750"/>
            </a:xfrm>
            <a:prstGeom prst="rect">
              <a:avLst/>
            </a:prstGeom>
            <a:solidFill>
              <a:srgbClr val="56AD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800" dirty="0" smtClean="0">
                  <a:solidFill>
                    <a:prstClr val="white"/>
                  </a:solidFill>
                  <a:latin typeface="Arial" panose="020B0604020202020204" pitchFamily="34" charset="0"/>
                  <a:cs typeface="Arial" panose="020B0604020202020204" pitchFamily="34" charset="0"/>
                </a:rPr>
                <a:t>SUBMIT</a:t>
              </a:r>
              <a:endParaRPr lang="en-US" sz="800" dirty="0">
                <a:solidFill>
                  <a:prstClr val="white"/>
                </a:solidFill>
                <a:latin typeface="Arial" panose="020B0604020202020204" pitchFamily="34" charset="0"/>
                <a:cs typeface="Arial" panose="020B0604020202020204" pitchFamily="34" charset="0"/>
              </a:endParaRPr>
            </a:p>
          </p:txBody>
        </p:sp>
        <p:sp>
          <p:nvSpPr>
            <p:cNvPr id="85" name="Rounded Rectangle 84"/>
            <p:cNvSpPr/>
            <p:nvPr/>
          </p:nvSpPr>
          <p:spPr>
            <a:xfrm>
              <a:off x="2444560" y="5947598"/>
              <a:ext cx="129642" cy="129642"/>
            </a:xfrm>
            <a:prstGeom prst="round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6" name="TextBox 85"/>
            <p:cNvSpPr txBox="1"/>
            <p:nvPr/>
          </p:nvSpPr>
          <p:spPr>
            <a:xfrm>
              <a:off x="2615925" y="5897864"/>
              <a:ext cx="838691" cy="230832"/>
            </a:xfrm>
            <a:prstGeom prst="rect">
              <a:avLst/>
            </a:prstGeom>
            <a:noFill/>
          </p:spPr>
          <p:txBody>
            <a:bodyPr wrap="none" rtlCol="0">
              <a:spAutoFit/>
            </a:bodyPr>
            <a:lstStyle/>
            <a:p>
              <a:r>
                <a:rPr lang="en-US" sz="900" dirty="0" smtClean="0">
                  <a:solidFill>
                    <a:prstClr val="black"/>
                  </a:solidFill>
                  <a:latin typeface="Arial" panose="020B0604020202020204" pitchFamily="34" charset="0"/>
                  <a:cs typeface="Arial" panose="020B0604020202020204" pitchFamily="34" charset="0"/>
                </a:rPr>
                <a:t>Billing Query</a:t>
              </a:r>
              <a:endParaRPr lang="en-US" sz="900" dirty="0">
                <a:solidFill>
                  <a:prstClr val="black"/>
                </a:solidFill>
                <a:latin typeface="Arial" panose="020B0604020202020204" pitchFamily="34" charset="0"/>
                <a:cs typeface="Arial" panose="020B0604020202020204" pitchFamily="34" charset="0"/>
              </a:endParaRPr>
            </a:p>
          </p:txBody>
        </p:sp>
        <p:sp>
          <p:nvSpPr>
            <p:cNvPr id="87" name="Rounded Rectangle 86"/>
            <p:cNvSpPr/>
            <p:nvPr/>
          </p:nvSpPr>
          <p:spPr>
            <a:xfrm>
              <a:off x="3899406" y="5947598"/>
              <a:ext cx="129642" cy="129642"/>
            </a:xfrm>
            <a:prstGeom prst="round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8" name="TextBox 87"/>
            <p:cNvSpPr txBox="1"/>
            <p:nvPr/>
          </p:nvSpPr>
          <p:spPr>
            <a:xfrm>
              <a:off x="4081480" y="5897864"/>
              <a:ext cx="1152880" cy="230832"/>
            </a:xfrm>
            <a:prstGeom prst="rect">
              <a:avLst/>
            </a:prstGeom>
            <a:noFill/>
          </p:spPr>
          <p:txBody>
            <a:bodyPr wrap="none" rtlCol="0">
              <a:spAutoFit/>
            </a:bodyPr>
            <a:lstStyle/>
            <a:p>
              <a:r>
                <a:rPr lang="en-US" sz="900" dirty="0" smtClean="0">
                  <a:solidFill>
                    <a:prstClr val="black"/>
                  </a:solidFill>
                  <a:latin typeface="Arial" panose="020B0604020202020204" pitchFamily="34" charset="0"/>
                  <a:cs typeface="Arial" panose="020B0604020202020204" pitchFamily="34" charset="0"/>
                </a:rPr>
                <a:t>Change in address</a:t>
              </a:r>
              <a:endParaRPr lang="en-US" sz="900" dirty="0">
                <a:solidFill>
                  <a:prstClr val="black"/>
                </a:solidFill>
                <a:latin typeface="Arial" panose="020B0604020202020204" pitchFamily="34" charset="0"/>
                <a:cs typeface="Arial" panose="020B0604020202020204" pitchFamily="34" charset="0"/>
              </a:endParaRPr>
            </a:p>
          </p:txBody>
        </p:sp>
        <p:sp>
          <p:nvSpPr>
            <p:cNvPr id="95" name="Rounded Rectangle 94"/>
            <p:cNvSpPr/>
            <p:nvPr/>
          </p:nvSpPr>
          <p:spPr>
            <a:xfrm>
              <a:off x="5354252" y="5947598"/>
              <a:ext cx="129642" cy="129642"/>
            </a:xfrm>
            <a:prstGeom prst="round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6" name="TextBox 95"/>
            <p:cNvSpPr txBox="1"/>
            <p:nvPr/>
          </p:nvSpPr>
          <p:spPr>
            <a:xfrm>
              <a:off x="5549967" y="5897864"/>
              <a:ext cx="928459" cy="230832"/>
            </a:xfrm>
            <a:prstGeom prst="rect">
              <a:avLst/>
            </a:prstGeom>
            <a:noFill/>
          </p:spPr>
          <p:txBody>
            <a:bodyPr wrap="none" rtlCol="0">
              <a:spAutoFit/>
            </a:bodyPr>
            <a:lstStyle/>
            <a:p>
              <a:r>
                <a:rPr lang="en-US" sz="900" dirty="0" smtClean="0">
                  <a:solidFill>
                    <a:prstClr val="black"/>
                  </a:solidFill>
                  <a:latin typeface="Arial" panose="020B0604020202020204" pitchFamily="34" charset="0"/>
                  <a:cs typeface="Arial" panose="020B0604020202020204" pitchFamily="34" charset="0"/>
                </a:rPr>
                <a:t>Product Query</a:t>
              </a:r>
              <a:endParaRPr lang="en-US" sz="900" dirty="0">
                <a:solidFill>
                  <a:prstClr val="black"/>
                </a:solidFill>
                <a:latin typeface="Arial" panose="020B0604020202020204" pitchFamily="34" charset="0"/>
                <a:cs typeface="Arial" panose="020B0604020202020204" pitchFamily="34" charset="0"/>
              </a:endParaRPr>
            </a:p>
          </p:txBody>
        </p:sp>
        <p:sp>
          <p:nvSpPr>
            <p:cNvPr id="97" name="Rounded Rectangle 96"/>
            <p:cNvSpPr/>
            <p:nvPr/>
          </p:nvSpPr>
          <p:spPr>
            <a:xfrm>
              <a:off x="6809098" y="5947598"/>
              <a:ext cx="129642" cy="129642"/>
            </a:xfrm>
            <a:prstGeom prst="round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0" name="TextBox 109"/>
            <p:cNvSpPr txBox="1"/>
            <p:nvPr/>
          </p:nvSpPr>
          <p:spPr>
            <a:xfrm>
              <a:off x="7043456" y="5897864"/>
              <a:ext cx="947695" cy="230832"/>
            </a:xfrm>
            <a:prstGeom prst="rect">
              <a:avLst/>
            </a:prstGeom>
            <a:noFill/>
          </p:spPr>
          <p:txBody>
            <a:bodyPr wrap="none" rtlCol="0">
              <a:spAutoFit/>
            </a:bodyPr>
            <a:lstStyle/>
            <a:p>
              <a:r>
                <a:rPr lang="en-US" sz="900" dirty="0" smtClean="0">
                  <a:solidFill>
                    <a:prstClr val="black"/>
                  </a:solidFill>
                  <a:latin typeface="Arial" panose="020B0604020202020204" pitchFamily="34" charset="0"/>
                  <a:cs typeface="Arial" panose="020B0604020202020204" pitchFamily="34" charset="0"/>
                </a:rPr>
                <a:t>Delivery Query</a:t>
              </a:r>
              <a:endParaRPr lang="en-US" sz="900" dirty="0">
                <a:solidFill>
                  <a:prstClr val="black"/>
                </a:solidFill>
                <a:latin typeface="Arial" panose="020B0604020202020204" pitchFamily="34" charset="0"/>
                <a:cs typeface="Arial" panose="020B0604020202020204" pitchFamily="34" charset="0"/>
              </a:endParaRPr>
            </a:p>
          </p:txBody>
        </p:sp>
        <p:sp>
          <p:nvSpPr>
            <p:cNvPr id="111" name="Rounded Rectangle 110"/>
            <p:cNvSpPr/>
            <p:nvPr/>
          </p:nvSpPr>
          <p:spPr>
            <a:xfrm>
              <a:off x="8263944" y="5947598"/>
              <a:ext cx="129642" cy="129642"/>
            </a:xfrm>
            <a:prstGeom prst="round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2" name="TextBox 111"/>
            <p:cNvSpPr txBox="1"/>
            <p:nvPr/>
          </p:nvSpPr>
          <p:spPr>
            <a:xfrm>
              <a:off x="8435309" y="5897864"/>
              <a:ext cx="595035" cy="230832"/>
            </a:xfrm>
            <a:prstGeom prst="rect">
              <a:avLst/>
            </a:prstGeom>
            <a:noFill/>
          </p:spPr>
          <p:txBody>
            <a:bodyPr wrap="none" rtlCol="0">
              <a:spAutoFit/>
            </a:bodyPr>
            <a:lstStyle/>
            <a:p>
              <a:r>
                <a:rPr lang="en-US" sz="900" dirty="0" smtClean="0">
                  <a:solidFill>
                    <a:prstClr val="black"/>
                  </a:solidFill>
                  <a:latin typeface="Arial" panose="020B0604020202020204" pitchFamily="34" charset="0"/>
                  <a:cs typeface="Arial" panose="020B0604020202020204" pitchFamily="34" charset="0"/>
                </a:rPr>
                <a:t>General</a:t>
              </a:r>
              <a:endParaRPr lang="en-US" sz="900" dirty="0">
                <a:solidFill>
                  <a:prstClr val="black"/>
                </a:solidFill>
                <a:latin typeface="Arial" panose="020B0604020202020204" pitchFamily="34" charset="0"/>
                <a:cs typeface="Arial" panose="020B0604020202020204" pitchFamily="34" charset="0"/>
              </a:endParaRPr>
            </a:p>
          </p:txBody>
        </p:sp>
      </p:grpSp>
      <p:grpSp>
        <p:nvGrpSpPr>
          <p:cNvPr id="114" name="Group 113"/>
          <p:cNvGrpSpPr/>
          <p:nvPr/>
        </p:nvGrpSpPr>
        <p:grpSpPr>
          <a:xfrm>
            <a:off x="10096160" y="2395737"/>
            <a:ext cx="1775543" cy="302395"/>
            <a:chOff x="10111926" y="2443035"/>
            <a:chExt cx="1775543" cy="302395"/>
          </a:xfrm>
        </p:grpSpPr>
        <p:sp>
          <p:nvSpPr>
            <p:cNvPr id="115" name="Rounded Rectangle 114"/>
            <p:cNvSpPr/>
            <p:nvPr/>
          </p:nvSpPr>
          <p:spPr>
            <a:xfrm>
              <a:off x="10111926" y="2443035"/>
              <a:ext cx="1775543" cy="302395"/>
            </a:xfrm>
            <a:prstGeom prst="round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a:solidFill>
                    <a:prstClr val="white">
                      <a:lumMod val="75000"/>
                    </a:prstClr>
                  </a:solidFill>
                  <a:latin typeface="Arial" panose="020B0604020202020204" pitchFamily="34" charset="0"/>
                  <a:cs typeface="Arial" panose="020B0604020202020204" pitchFamily="34" charset="0"/>
                </a:rPr>
                <a:t>Select </a:t>
              </a:r>
              <a:r>
                <a:rPr lang="en-US" sz="900" dirty="0" smtClean="0">
                  <a:solidFill>
                    <a:prstClr val="white">
                      <a:lumMod val="75000"/>
                    </a:prstClr>
                  </a:solidFill>
                  <a:latin typeface="Arial" panose="020B0604020202020204" pitchFamily="34" charset="0"/>
                  <a:cs typeface="Arial" panose="020B0604020202020204" pitchFamily="34" charset="0"/>
                </a:rPr>
                <a:t>Disposition</a:t>
              </a:r>
              <a:endParaRPr lang="en-US" sz="900" dirty="0">
                <a:solidFill>
                  <a:prstClr val="white">
                    <a:lumMod val="75000"/>
                  </a:prstClr>
                </a:solidFill>
                <a:latin typeface="Arial" panose="020B0604020202020204" pitchFamily="34" charset="0"/>
                <a:cs typeface="Arial" panose="020B0604020202020204" pitchFamily="34" charset="0"/>
              </a:endParaRPr>
            </a:p>
          </p:txBody>
        </p:sp>
        <p:sp>
          <p:nvSpPr>
            <p:cNvPr id="116" name="Isosceles Triangle 115"/>
            <p:cNvSpPr/>
            <p:nvPr/>
          </p:nvSpPr>
          <p:spPr>
            <a:xfrm rot="10800000">
              <a:off x="11680475" y="2576192"/>
              <a:ext cx="84219" cy="72602"/>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solidFill>
                  <a:prstClr val="white"/>
                </a:solidFill>
              </a:endParaRPr>
            </a:p>
          </p:txBody>
        </p:sp>
      </p:grpSp>
      <p:sp>
        <p:nvSpPr>
          <p:cNvPr id="82" name="Rectangle 81"/>
          <p:cNvSpPr/>
          <p:nvPr/>
        </p:nvSpPr>
        <p:spPr>
          <a:xfrm>
            <a:off x="261254" y="1072474"/>
            <a:ext cx="1942062" cy="4539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1400" b="1" i="1" dirty="0" smtClean="0">
                <a:solidFill>
                  <a:prstClr val="black">
                    <a:lumMod val="50000"/>
                    <a:lumOff val="50000"/>
                  </a:prstClr>
                </a:solidFill>
                <a:latin typeface="Swis721 Cn BT" panose="020B0506020202030204" pitchFamily="34" charset="0"/>
                <a:cs typeface="Arial" panose="020B0604020202020204" pitchFamily="34" charset="0"/>
              </a:rPr>
              <a:t>TELECOM ENTERPRISE</a:t>
            </a:r>
            <a:endParaRPr lang="en-US" sz="1400" b="1" i="1" dirty="0">
              <a:solidFill>
                <a:prstClr val="black">
                  <a:lumMod val="50000"/>
                  <a:lumOff val="50000"/>
                </a:prstClr>
              </a:solidFill>
              <a:latin typeface="Swis721 Cn BT" panose="020B0506020202030204" pitchFamily="34" charset="0"/>
              <a:cs typeface="Arial" panose="020B0604020202020204" pitchFamily="34" charset="0"/>
            </a:endParaRPr>
          </a:p>
        </p:txBody>
      </p:sp>
      <p:pic>
        <p:nvPicPr>
          <p:cNvPr id="61" name="Picture 60"/>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55095" y="336931"/>
            <a:ext cx="942739" cy="855162"/>
          </a:xfrm>
          <a:prstGeom prst="rect">
            <a:avLst/>
          </a:prstGeom>
        </p:spPr>
      </p:pic>
      <p:pic>
        <p:nvPicPr>
          <p:cNvPr id="6" name="Picture 5"/>
          <p:cNvPicPr>
            <a:picLocks noChangeAspect="1"/>
          </p:cNvPicPr>
          <p:nvPr/>
        </p:nvPicPr>
        <p:blipFill>
          <a:blip r:embed="rId13"/>
          <a:stretch>
            <a:fillRect/>
          </a:stretch>
        </p:blipFill>
        <p:spPr>
          <a:xfrm>
            <a:off x="10010486" y="571267"/>
            <a:ext cx="1950763" cy="1341664"/>
          </a:xfrm>
          <a:prstGeom prst="rect">
            <a:avLst/>
          </a:prstGeom>
        </p:spPr>
      </p:pic>
      <p:sp>
        <p:nvSpPr>
          <p:cNvPr id="7" name="Rectangle 6"/>
          <p:cNvSpPr/>
          <p:nvPr/>
        </p:nvSpPr>
        <p:spPr>
          <a:xfrm>
            <a:off x="2304058" y="239653"/>
            <a:ext cx="2516253" cy="1958667"/>
          </a:xfrm>
          <a:prstGeom prst="rect">
            <a:avLst/>
          </a:prstGeom>
          <a:solidFill>
            <a:schemeClr val="bg1"/>
          </a:solidFill>
          <a:ln>
            <a:solidFill>
              <a:schemeClr val="bg1">
                <a:lumMod val="95000"/>
              </a:schemeClr>
            </a:solidFill>
          </a:ln>
          <a:effectLst>
            <a:outerShdw blurRad="50800" dist="38100" dir="8100000" algn="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9" name="Rectangle 98"/>
          <p:cNvSpPr/>
          <p:nvPr/>
        </p:nvSpPr>
        <p:spPr>
          <a:xfrm>
            <a:off x="4879719" y="239653"/>
            <a:ext cx="2516253" cy="1958667"/>
          </a:xfrm>
          <a:prstGeom prst="rect">
            <a:avLst/>
          </a:prstGeom>
          <a:solidFill>
            <a:schemeClr val="bg1"/>
          </a:solidFill>
          <a:ln>
            <a:solidFill>
              <a:schemeClr val="bg1">
                <a:lumMod val="95000"/>
              </a:schemeClr>
            </a:solidFill>
          </a:ln>
          <a:effectLst>
            <a:outerShdw blurRad="50800" dist="38100" dir="8100000" algn="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0" name="Rectangle 99"/>
          <p:cNvSpPr/>
          <p:nvPr/>
        </p:nvSpPr>
        <p:spPr>
          <a:xfrm>
            <a:off x="7455380" y="239653"/>
            <a:ext cx="2516253" cy="1958667"/>
          </a:xfrm>
          <a:prstGeom prst="rect">
            <a:avLst/>
          </a:prstGeom>
          <a:solidFill>
            <a:schemeClr val="bg1"/>
          </a:solidFill>
          <a:ln>
            <a:solidFill>
              <a:schemeClr val="bg1">
                <a:lumMod val="95000"/>
              </a:schemeClr>
            </a:solidFill>
          </a:ln>
          <a:effectLst>
            <a:outerShdw blurRad="50800" dist="38100" dir="8100000" algn="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aphicFrame>
        <p:nvGraphicFramePr>
          <p:cNvPr id="101" name="Table 100"/>
          <p:cNvGraphicFramePr>
            <a:graphicFrameLocks noGrp="1"/>
          </p:cNvGraphicFramePr>
          <p:nvPr>
            <p:extLst/>
          </p:nvPr>
        </p:nvGraphicFramePr>
        <p:xfrm>
          <a:off x="2464402" y="294868"/>
          <a:ext cx="2239750" cy="1486976"/>
        </p:xfrm>
        <a:graphic>
          <a:graphicData uri="http://schemas.openxmlformats.org/drawingml/2006/table">
            <a:tbl>
              <a:tblPr>
                <a:tableStyleId>{5C22544A-7EE6-4342-B048-85BDC9FD1C3A}</a:tableStyleId>
              </a:tblPr>
              <a:tblGrid>
                <a:gridCol w="953865"/>
                <a:gridCol w="1285885"/>
              </a:tblGrid>
              <a:tr h="198540">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Mobile #</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+63</a:t>
                      </a:r>
                      <a:r>
                        <a:rPr lang="en-US" sz="8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 915 716 9206</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98540">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Subscriber</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Mr. John Doe</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98540">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Operating Status</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Active</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98540">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Status</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Active</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82068">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Email</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johndoe554@gmail.com</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19828">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Address</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sv-SE" sz="800" b="0" i="0" u="none" strike="noStrike" kern="1200" dirty="0" smtClean="0">
                          <a:solidFill>
                            <a:srgbClr val="000000"/>
                          </a:solidFill>
                          <a:effectLst/>
                          <a:latin typeface="Arial" panose="020B0604020202020204" pitchFamily="34" charset="0"/>
                          <a:ea typeface="+mn-ea"/>
                          <a:cs typeface="Arial" panose="020B0604020202020204" pitchFamily="34" charset="0"/>
                        </a:rPr>
                        <a:t>101 Dela Rosa Street, Legazpi Village, Makati</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90920">
                <a:tc>
                  <a:txBody>
                    <a:bodyPr/>
                    <a:lstStyle/>
                    <a:p>
                      <a:pPr marL="0" algn="l" defTabSz="914400" rtl="0" eaLnBrk="1" fontAlgn="b" latinLnBrk="0" hangingPunct="1"/>
                      <a:r>
                        <a:rPr lang="en-US" sz="800" b="0" i="0" u="none" strike="noStrike" kern="1200" dirty="0">
                          <a:solidFill>
                            <a:srgbClr val="000000"/>
                          </a:solidFill>
                          <a:effectLst/>
                          <a:latin typeface="Arial" panose="020B0604020202020204" pitchFamily="34" charset="0"/>
                          <a:ea typeface="+mn-ea"/>
                          <a:cs typeface="Arial" panose="020B0604020202020204" pitchFamily="34" charset="0"/>
                        </a:rPr>
                        <a:t>Alt Number</a:t>
                      </a: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+63</a:t>
                      </a:r>
                      <a:r>
                        <a:rPr lang="en-US" sz="8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 999 999 9999</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graphicFrame>
        <p:nvGraphicFramePr>
          <p:cNvPr id="102" name="Table 101"/>
          <p:cNvGraphicFramePr>
            <a:graphicFrameLocks noGrp="1"/>
          </p:cNvGraphicFramePr>
          <p:nvPr>
            <p:extLst/>
          </p:nvPr>
        </p:nvGraphicFramePr>
        <p:xfrm>
          <a:off x="4973094" y="294868"/>
          <a:ext cx="2355644" cy="1878483"/>
        </p:xfrm>
        <a:graphic>
          <a:graphicData uri="http://schemas.openxmlformats.org/drawingml/2006/table">
            <a:tbl>
              <a:tblPr>
                <a:tableStyleId>{5C22544A-7EE6-4342-B048-85BDC9FD1C3A}</a:tableStyleId>
              </a:tblPr>
              <a:tblGrid>
                <a:gridCol w="1089211"/>
                <a:gridCol w="1266433"/>
              </a:tblGrid>
              <a:tr h="205909">
                <a:tc>
                  <a:txBody>
                    <a:bodyPr/>
                    <a:lstStyle/>
                    <a:p>
                      <a:pPr algn="l" fontAlgn="b"/>
                      <a:r>
                        <a:rPr lang="en-US" sz="800" u="none" strike="noStrike" dirty="0" smtClean="0">
                          <a:effectLst/>
                          <a:latin typeface="Arial" panose="020B0604020202020204" pitchFamily="34" charset="0"/>
                          <a:cs typeface="Arial" panose="020B0604020202020204" pitchFamily="34" charset="0"/>
                        </a:rPr>
                        <a:t>Customer ID</a:t>
                      </a:r>
                      <a:r>
                        <a:rPr lang="en-US" sz="800" u="none" strike="noStrike" baseline="0" dirty="0" smtClean="0">
                          <a:effectLst/>
                          <a:latin typeface="Arial" panose="020B0604020202020204" pitchFamily="34" charset="0"/>
                          <a:cs typeface="Arial" panose="020B0604020202020204" pitchFamily="34" charset="0"/>
                        </a:rPr>
                        <a:t> #</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b="0" i="0" u="none" strike="noStrike" dirty="0" smtClean="0">
                          <a:solidFill>
                            <a:schemeClr val="dk1"/>
                          </a:solidFill>
                          <a:effectLst/>
                          <a:latin typeface="Arial" panose="020B0604020202020204" pitchFamily="34" charset="0"/>
                          <a:cs typeface="Arial" panose="020B0604020202020204" pitchFamily="34" charset="0"/>
                        </a:rPr>
                        <a:t>83085294</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u="none" strike="noStrike" dirty="0" smtClean="0">
                          <a:effectLst/>
                          <a:latin typeface="Arial" panose="020B0604020202020204" pitchFamily="34" charset="0"/>
                          <a:cs typeface="Arial" panose="020B0604020202020204" pitchFamily="34" charset="0"/>
                        </a:rPr>
                        <a:t>Tariff Plan</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b="0" i="0" u="sng" strike="noStrike" dirty="0" err="1" smtClean="0">
                          <a:solidFill>
                            <a:schemeClr val="dk1"/>
                          </a:solidFill>
                          <a:effectLst/>
                          <a:latin typeface="Arial" panose="020B0604020202020204" pitchFamily="34" charset="0"/>
                          <a:cs typeface="Arial" panose="020B0604020202020204" pitchFamily="34" charset="0"/>
                        </a:rPr>
                        <a:t>ThePLAN</a:t>
                      </a:r>
                      <a:r>
                        <a:rPr lang="en-US" sz="800" b="0" i="0" u="sng" strike="noStrike" baseline="0" dirty="0" smtClean="0">
                          <a:solidFill>
                            <a:schemeClr val="dk1"/>
                          </a:solidFill>
                          <a:effectLst/>
                          <a:latin typeface="Arial" panose="020B0604020202020204" pitchFamily="34" charset="0"/>
                          <a:cs typeface="Arial" panose="020B0604020202020204" pitchFamily="34" charset="0"/>
                        </a:rPr>
                        <a:t> PLUS 1499</a:t>
                      </a:r>
                      <a:endParaRPr lang="en-US" sz="800" b="0" i="0" u="sng"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b="0" i="0" u="none" strike="noStrike" dirty="0" smtClean="0">
                          <a:solidFill>
                            <a:srgbClr val="000000"/>
                          </a:solidFill>
                          <a:effectLst/>
                          <a:latin typeface="Arial" panose="020B0604020202020204" pitchFamily="34" charset="0"/>
                          <a:cs typeface="Arial" panose="020B0604020202020204" pitchFamily="34" charset="0"/>
                        </a:rPr>
                        <a:t>Activation Date</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b="0" i="0" u="none" strike="noStrike" dirty="0" smtClean="0">
                          <a:solidFill>
                            <a:srgbClr val="000000"/>
                          </a:solidFill>
                          <a:effectLst/>
                          <a:latin typeface="Arial" panose="020B0604020202020204" pitchFamily="34" charset="0"/>
                          <a:cs typeface="Arial" panose="020B0604020202020204" pitchFamily="34" charset="0"/>
                        </a:rPr>
                        <a:t>03-01-2019</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u="none" strike="noStrike" dirty="0" smtClean="0">
                          <a:effectLst/>
                          <a:latin typeface="Arial" panose="020B0604020202020204" pitchFamily="34" charset="0"/>
                          <a:cs typeface="Arial" panose="020B0604020202020204" pitchFamily="34" charset="0"/>
                        </a:rPr>
                        <a:t>Contract</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u="none" strike="noStrike" dirty="0" smtClean="0">
                          <a:effectLst/>
                          <a:latin typeface="Arial" panose="020B0604020202020204" pitchFamily="34" charset="0"/>
                          <a:cs typeface="Arial" panose="020B0604020202020204" pitchFamily="34" charset="0"/>
                        </a:rPr>
                        <a:t>24 Months</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u="none" strike="noStrike" dirty="0" smtClean="0">
                          <a:effectLst/>
                          <a:latin typeface="Arial" panose="020B0604020202020204" pitchFamily="34" charset="0"/>
                          <a:cs typeface="Arial" panose="020B0604020202020204" pitchFamily="34" charset="0"/>
                        </a:rPr>
                        <a:t>Handset</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b="0" i="0" u="sng" strike="noStrike" dirty="0" smtClean="0">
                          <a:solidFill>
                            <a:schemeClr val="dk1"/>
                          </a:solidFill>
                          <a:effectLst/>
                          <a:latin typeface="Arial" panose="020B0604020202020204" pitchFamily="34" charset="0"/>
                          <a:cs typeface="Arial" panose="020B0604020202020204" pitchFamily="34" charset="0"/>
                        </a:rPr>
                        <a:t>Huawei Nova 3i</a:t>
                      </a:r>
                      <a:endParaRPr lang="en-US" sz="800" b="0" i="0" u="sng"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u="none" strike="noStrike" dirty="0" smtClean="0">
                          <a:effectLst/>
                          <a:latin typeface="Arial" panose="020B0604020202020204" pitchFamily="34" charset="0"/>
                          <a:cs typeface="Arial" panose="020B0604020202020204" pitchFamily="34" charset="0"/>
                        </a:rPr>
                        <a:t>Unbilled Amount</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b="0" i="0" u="none" strike="noStrike" dirty="0" smtClean="0">
                          <a:solidFill>
                            <a:schemeClr val="dk1"/>
                          </a:solidFill>
                          <a:effectLst/>
                          <a:latin typeface="Arial" panose="020B0604020202020204" pitchFamily="34" charset="0"/>
                          <a:cs typeface="Arial" panose="020B0604020202020204" pitchFamily="34" charset="0"/>
                        </a:rPr>
                        <a:t>P 69.90</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u="none" strike="noStrike" dirty="0" smtClean="0">
                          <a:effectLst/>
                          <a:latin typeface="Arial" panose="020B0604020202020204" pitchFamily="34" charset="0"/>
                          <a:cs typeface="Arial" panose="020B0604020202020204" pitchFamily="34" charset="0"/>
                        </a:rPr>
                        <a:t>Last Payment Date</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b="0" i="0" u="none" strike="noStrike" dirty="0" smtClean="0">
                          <a:solidFill>
                            <a:schemeClr val="dk1"/>
                          </a:solidFill>
                          <a:effectLst/>
                          <a:latin typeface="Arial" panose="020B0604020202020204" pitchFamily="34" charset="0"/>
                          <a:cs typeface="Arial" panose="020B0604020202020204" pitchFamily="34" charset="0"/>
                        </a:rPr>
                        <a:t>04-04-2019</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31211">
                <a:tc>
                  <a:txBody>
                    <a:bodyPr/>
                    <a:lstStyle/>
                    <a:p>
                      <a:pPr algn="l" fontAlgn="b"/>
                      <a:r>
                        <a:rPr lang="en-US" sz="800" u="none" strike="noStrike" kern="1200" dirty="0" smtClean="0">
                          <a:solidFill>
                            <a:schemeClr val="dk1"/>
                          </a:solidFill>
                          <a:effectLst/>
                          <a:latin typeface="Arial" panose="020B0604020202020204" pitchFamily="34" charset="0"/>
                          <a:ea typeface="+mn-ea"/>
                          <a:cs typeface="Arial" panose="020B0604020202020204" pitchFamily="34" charset="0"/>
                        </a:rPr>
                        <a:t>Outstanding Balance</a:t>
                      </a:r>
                      <a:endParaRPr lang="en-US" sz="800" u="none" strike="noStrike" kern="1200" dirty="0">
                        <a:solidFill>
                          <a:schemeClr val="dk1"/>
                        </a:solidFill>
                        <a:effectLst/>
                        <a:latin typeface="Arial" panose="020B0604020202020204" pitchFamily="34" charset="0"/>
                        <a:ea typeface="+mn-ea"/>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u="none" strike="noStrike" kern="1200" dirty="0" smtClean="0">
                          <a:solidFill>
                            <a:schemeClr val="dk1"/>
                          </a:solidFill>
                          <a:effectLst/>
                          <a:latin typeface="Arial" panose="020B0604020202020204" pitchFamily="34" charset="0"/>
                          <a:ea typeface="+mn-ea"/>
                          <a:cs typeface="Arial" panose="020B0604020202020204" pitchFamily="34" charset="0"/>
                        </a:rPr>
                        <a:t>P1568.90</a:t>
                      </a:r>
                      <a:endParaRPr lang="en-US" sz="800" u="none" strike="noStrike" kern="1200" dirty="0">
                        <a:solidFill>
                          <a:schemeClr val="dk1"/>
                        </a:solidFill>
                        <a:effectLst/>
                        <a:latin typeface="Arial" panose="020B0604020202020204" pitchFamily="34" charset="0"/>
                        <a:ea typeface="+mn-ea"/>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u="none" strike="noStrike" kern="1200" dirty="0" smtClean="0">
                          <a:solidFill>
                            <a:schemeClr val="dk1"/>
                          </a:solidFill>
                          <a:effectLst/>
                          <a:latin typeface="Arial" panose="020B0604020202020204" pitchFamily="34" charset="0"/>
                          <a:ea typeface="+mn-ea"/>
                          <a:cs typeface="Arial" panose="020B0604020202020204" pitchFamily="34" charset="0"/>
                        </a:rPr>
                        <a:t>Bill Date</a:t>
                      </a:r>
                      <a:endParaRPr lang="en-US" sz="800" u="none" strike="noStrike" kern="1200" dirty="0">
                        <a:solidFill>
                          <a:schemeClr val="dk1"/>
                        </a:solidFill>
                        <a:effectLst/>
                        <a:latin typeface="Arial" panose="020B0604020202020204" pitchFamily="34" charset="0"/>
                        <a:ea typeface="+mn-ea"/>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u="none" strike="noStrike" kern="1200" dirty="0" smtClean="0">
                          <a:solidFill>
                            <a:schemeClr val="dk1"/>
                          </a:solidFill>
                          <a:effectLst/>
                          <a:latin typeface="Arial" panose="020B0604020202020204" pitchFamily="34" charset="0"/>
                          <a:ea typeface="+mn-ea"/>
                          <a:cs typeface="Arial" panose="020B0604020202020204" pitchFamily="34" charset="0"/>
                        </a:rPr>
                        <a:t>03-04-2019</a:t>
                      </a:r>
                      <a:endParaRPr lang="en-US" sz="800" u="none" strike="noStrike" kern="1200" dirty="0">
                        <a:solidFill>
                          <a:schemeClr val="dk1"/>
                        </a:solidFill>
                        <a:effectLst/>
                        <a:latin typeface="Arial" panose="020B0604020202020204" pitchFamily="34" charset="0"/>
                        <a:ea typeface="+mn-ea"/>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graphicFrame>
        <p:nvGraphicFramePr>
          <p:cNvPr id="103" name="Table 102"/>
          <p:cNvGraphicFramePr>
            <a:graphicFrameLocks noGrp="1"/>
          </p:cNvGraphicFramePr>
          <p:nvPr>
            <p:extLst/>
          </p:nvPr>
        </p:nvGraphicFramePr>
        <p:xfrm>
          <a:off x="7577841" y="294868"/>
          <a:ext cx="2185877" cy="1511776"/>
        </p:xfrm>
        <a:graphic>
          <a:graphicData uri="http://schemas.openxmlformats.org/drawingml/2006/table">
            <a:tbl>
              <a:tblPr>
                <a:tableStyleId>{5C22544A-7EE6-4342-B048-85BDC9FD1C3A}</a:tableStyleId>
              </a:tblPr>
              <a:tblGrid>
                <a:gridCol w="1371369"/>
                <a:gridCol w="814508"/>
              </a:tblGrid>
              <a:tr h="215968">
                <a:tc>
                  <a:txBody>
                    <a:bodyPr/>
                    <a:lstStyle/>
                    <a:p>
                      <a:pPr algn="l" fontAlgn="b"/>
                      <a:r>
                        <a:rPr lang="en-US" sz="800" b="0" i="0" u="none" strike="noStrike" dirty="0" smtClean="0">
                          <a:solidFill>
                            <a:srgbClr val="000000"/>
                          </a:solidFill>
                          <a:effectLst/>
                          <a:latin typeface="Arial" panose="020B0604020202020204" pitchFamily="34" charset="0"/>
                          <a:cs typeface="Arial" panose="020B0604020202020204" pitchFamily="34" charset="0"/>
                        </a:rPr>
                        <a:t>Mobile App</a:t>
                      </a:r>
                      <a:r>
                        <a:rPr lang="en-US" sz="800" b="0" i="0" u="none" strike="noStrike" baseline="0" dirty="0" smtClean="0">
                          <a:solidFill>
                            <a:srgbClr val="000000"/>
                          </a:solidFill>
                          <a:effectLst/>
                          <a:latin typeface="Arial" panose="020B0604020202020204" pitchFamily="34" charset="0"/>
                          <a:cs typeface="Arial" panose="020B0604020202020204" pitchFamily="34" charset="0"/>
                        </a:rPr>
                        <a:t> Registered</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none" strike="noStrike" smtClean="0">
                          <a:solidFill>
                            <a:srgbClr val="000000"/>
                          </a:solidFill>
                          <a:effectLst/>
                          <a:latin typeface="Arial" panose="020B0604020202020204" pitchFamily="34" charset="0"/>
                          <a:cs typeface="Arial" panose="020B0604020202020204" pitchFamily="34" charset="0"/>
                        </a:rPr>
                        <a:t>Y</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5968">
                <a:tc>
                  <a:txBody>
                    <a:bodyPr/>
                    <a:lstStyle/>
                    <a:p>
                      <a:pPr algn="l" fontAlgn="b"/>
                      <a:r>
                        <a:rPr lang="en-US" sz="800" b="0" i="0" u="none" strike="noStrike" dirty="0" err="1" smtClean="0">
                          <a:solidFill>
                            <a:srgbClr val="000000"/>
                          </a:solidFill>
                          <a:effectLst/>
                          <a:latin typeface="Arial" panose="020B0604020202020204" pitchFamily="34" charset="0"/>
                          <a:cs typeface="Arial" panose="020B0604020202020204" pitchFamily="34" charset="0"/>
                        </a:rPr>
                        <a:t>eKYC</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none" strike="noStrike" dirty="0" smtClean="0">
                          <a:solidFill>
                            <a:srgbClr val="000000"/>
                          </a:solidFill>
                          <a:effectLst/>
                          <a:latin typeface="Arial" panose="020B0604020202020204" pitchFamily="34" charset="0"/>
                          <a:cs typeface="Arial" panose="020B0604020202020204" pitchFamily="34" charset="0"/>
                        </a:rPr>
                        <a:t>N</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5968">
                <a:tc>
                  <a:txBody>
                    <a:bodyPr/>
                    <a:lstStyle/>
                    <a:p>
                      <a:pPr algn="l" fontAlgn="ctr"/>
                      <a:r>
                        <a:rPr lang="en-US" sz="800" b="0" i="0" u="none" strike="noStrike" smtClean="0">
                          <a:solidFill>
                            <a:srgbClr val="000000"/>
                          </a:solidFill>
                          <a:effectLst/>
                          <a:latin typeface="Arial" panose="020B0604020202020204" pitchFamily="34" charset="0"/>
                          <a:cs typeface="Arial" panose="020B0604020202020204" pitchFamily="34" charset="0"/>
                        </a:rPr>
                        <a:t>Self</a:t>
                      </a:r>
                      <a:r>
                        <a:rPr lang="en-US" sz="800" b="0" i="0" u="none" strike="noStrike" baseline="0" smtClean="0">
                          <a:solidFill>
                            <a:srgbClr val="000000"/>
                          </a:solidFill>
                          <a:effectLst/>
                          <a:latin typeface="Arial" panose="020B0604020202020204" pitchFamily="34" charset="0"/>
                          <a:cs typeface="Arial" panose="020B0604020202020204" pitchFamily="34" charset="0"/>
                        </a:rPr>
                        <a:t> Service Registered</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none" strike="noStrike" smtClean="0">
                          <a:solidFill>
                            <a:srgbClr val="000000"/>
                          </a:solidFill>
                          <a:effectLst/>
                          <a:latin typeface="Arial" panose="020B0604020202020204" pitchFamily="34" charset="0"/>
                          <a:cs typeface="Arial" panose="020B0604020202020204" pitchFamily="34" charset="0"/>
                        </a:rPr>
                        <a:t>Y</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5968">
                <a:tc>
                  <a:txBody>
                    <a:bodyPr/>
                    <a:lstStyle/>
                    <a:p>
                      <a:pPr algn="l" fontAlgn="ctr"/>
                      <a:r>
                        <a:rPr lang="en-US" sz="800" b="0" i="0" u="none" strike="noStrike" baseline="0" dirty="0" smtClean="0">
                          <a:solidFill>
                            <a:srgbClr val="000000"/>
                          </a:solidFill>
                          <a:effectLst/>
                          <a:latin typeface="Arial" panose="020B0604020202020204" pitchFamily="34" charset="0"/>
                          <a:cs typeface="Arial" panose="020B0604020202020204" pitchFamily="34" charset="0"/>
                        </a:rPr>
                        <a:t>Bill Type</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none" strike="noStrike" dirty="0" smtClean="0">
                          <a:solidFill>
                            <a:srgbClr val="000000"/>
                          </a:solidFill>
                          <a:effectLst/>
                          <a:latin typeface="Arial" panose="020B0604020202020204" pitchFamily="34" charset="0"/>
                          <a:cs typeface="Arial" panose="020B0604020202020204" pitchFamily="34" charset="0"/>
                        </a:rPr>
                        <a:t>E-Bill</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5968">
                <a:tc>
                  <a:txBody>
                    <a:bodyPr/>
                    <a:lstStyle/>
                    <a:p>
                      <a:pPr algn="l" fontAlgn="ctr"/>
                      <a:r>
                        <a:rPr lang="en-US" sz="800" b="0" i="0" u="none" strike="noStrike" smtClean="0">
                          <a:solidFill>
                            <a:srgbClr val="000000"/>
                          </a:solidFill>
                          <a:effectLst/>
                          <a:latin typeface="Arial" panose="020B0604020202020204" pitchFamily="34" charset="0"/>
                          <a:cs typeface="Arial" panose="020B0604020202020204" pitchFamily="34" charset="0"/>
                        </a:rPr>
                        <a:t>Credit Monitoring</a:t>
                      </a:r>
                      <a:r>
                        <a:rPr lang="en-US" sz="800" b="0" i="0" u="none" strike="noStrike" baseline="0" smtClean="0">
                          <a:solidFill>
                            <a:srgbClr val="000000"/>
                          </a:solidFill>
                          <a:effectLst/>
                          <a:latin typeface="Arial" panose="020B0604020202020204" pitchFamily="34" charset="0"/>
                          <a:cs typeface="Arial" panose="020B0604020202020204" pitchFamily="34" charset="0"/>
                        </a:rPr>
                        <a:t> Exposure</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none" strike="noStrike" dirty="0" smtClean="0">
                          <a:solidFill>
                            <a:srgbClr val="000000"/>
                          </a:solidFill>
                          <a:effectLst/>
                          <a:latin typeface="Arial" panose="020B0604020202020204" pitchFamily="34" charset="0"/>
                          <a:cs typeface="Arial" panose="020B0604020202020204" pitchFamily="34" charset="0"/>
                        </a:rPr>
                        <a:t>P3412.26</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5968">
                <a:tc>
                  <a:txBody>
                    <a:bodyPr/>
                    <a:lstStyle/>
                    <a:p>
                      <a:pPr algn="l" fontAlgn="ctr"/>
                      <a:r>
                        <a:rPr lang="en-US" sz="800" b="0" i="0" u="none" strike="noStrike" dirty="0" smtClean="0">
                          <a:solidFill>
                            <a:srgbClr val="000000"/>
                          </a:solidFill>
                          <a:effectLst/>
                          <a:latin typeface="Arial" panose="020B0604020202020204" pitchFamily="34" charset="0"/>
                          <a:cs typeface="Arial" panose="020B0604020202020204" pitchFamily="34" charset="0"/>
                        </a:rPr>
                        <a:t>Next Bill Date</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none" strike="noStrike" dirty="0" smtClean="0">
                          <a:solidFill>
                            <a:srgbClr val="000000"/>
                          </a:solidFill>
                          <a:effectLst/>
                          <a:latin typeface="Arial" panose="020B0604020202020204" pitchFamily="34" charset="0"/>
                          <a:cs typeface="Arial" panose="020B0604020202020204" pitchFamily="34" charset="0"/>
                        </a:rPr>
                        <a:t>03-05-2019</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5968">
                <a:tc>
                  <a:txBody>
                    <a:bodyPr/>
                    <a:lstStyle/>
                    <a:p>
                      <a:pPr algn="l" fontAlgn="ctr"/>
                      <a:r>
                        <a:rPr lang="en-US" sz="800" b="0" i="0" u="none" strike="noStrike" dirty="0" smtClean="0">
                          <a:solidFill>
                            <a:srgbClr val="000000"/>
                          </a:solidFill>
                          <a:effectLst/>
                          <a:latin typeface="Arial" panose="020B0604020202020204" pitchFamily="34" charset="0"/>
                          <a:cs typeface="Arial" panose="020B0604020202020204" pitchFamily="34" charset="0"/>
                        </a:rPr>
                        <a:t>Open SRs</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sng" strike="noStrike" dirty="0" smtClean="0">
                          <a:solidFill>
                            <a:srgbClr val="000000"/>
                          </a:solidFill>
                          <a:effectLst/>
                          <a:latin typeface="Arial" panose="020B0604020202020204" pitchFamily="34" charset="0"/>
                          <a:cs typeface="Arial" panose="020B0604020202020204" pitchFamily="34" charset="0"/>
                        </a:rPr>
                        <a:t>1</a:t>
                      </a:r>
                      <a:endParaRPr lang="en-US" sz="800" b="0" i="0" u="sng"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sp>
        <p:nvSpPr>
          <p:cNvPr id="10" name="Rectangle 9"/>
          <p:cNvSpPr/>
          <p:nvPr/>
        </p:nvSpPr>
        <p:spPr>
          <a:xfrm>
            <a:off x="10047392" y="2745944"/>
            <a:ext cx="1865089" cy="3554819"/>
          </a:xfrm>
          <a:prstGeom prst="rect">
            <a:avLst/>
          </a:prstGeom>
        </p:spPr>
        <p:txBody>
          <a:bodyPr wrap="square">
            <a:spAutoFit/>
          </a:bodyPr>
          <a:lstStyle/>
          <a:p>
            <a:r>
              <a:rPr lang="en-US" sz="900" b="1" cap="all" dirty="0">
                <a:solidFill>
                  <a:prstClr val="white"/>
                </a:solidFill>
                <a:latin typeface="Arial" panose="020B0604020202020204" pitchFamily="34" charset="0"/>
                <a:cs typeface="Arial" panose="020B0604020202020204" pitchFamily="34" charset="0"/>
              </a:rPr>
              <a:t>HOW MUCH IS THE DELIVERY CHARGE FOR ONLINE SHOP ORDERS?</a:t>
            </a:r>
          </a:p>
          <a:p>
            <a:r>
              <a:rPr lang="en-US" sz="900" dirty="0">
                <a:solidFill>
                  <a:prstClr val="white"/>
                </a:solidFill>
                <a:latin typeface="Arial" panose="020B0604020202020204" pitchFamily="34" charset="0"/>
                <a:cs typeface="Arial" panose="020B0604020202020204" pitchFamily="34" charset="0"/>
              </a:rPr>
              <a:t>For postpaid applications</a:t>
            </a:r>
          </a:p>
          <a:p>
            <a:r>
              <a:rPr lang="en-US" sz="900" dirty="0" smtClean="0">
                <a:solidFill>
                  <a:prstClr val="white"/>
                </a:solidFill>
                <a:latin typeface="Arial" panose="020B0604020202020204" pitchFamily="34" charset="0"/>
                <a:cs typeface="Arial" panose="020B0604020202020204" pitchFamily="34" charset="0"/>
              </a:rPr>
              <a:t>We offer </a:t>
            </a:r>
            <a:r>
              <a:rPr lang="en-US" sz="900" dirty="0">
                <a:solidFill>
                  <a:prstClr val="white"/>
                </a:solidFill>
                <a:latin typeface="Arial" panose="020B0604020202020204" pitchFamily="34" charset="0"/>
                <a:cs typeface="Arial" panose="020B0604020202020204" pitchFamily="34" charset="0"/>
              </a:rPr>
              <a:t>free shipping nationwide for postpaid applications.</a:t>
            </a:r>
          </a:p>
          <a:p>
            <a:r>
              <a:rPr lang="en-US" sz="900" dirty="0">
                <a:solidFill>
                  <a:prstClr val="white"/>
                </a:solidFill>
                <a:latin typeface="Arial" panose="020B0604020202020204" pitchFamily="34" charset="0"/>
                <a:cs typeface="Arial" panose="020B0604020202020204" pitchFamily="34" charset="0"/>
              </a:rPr>
              <a:t>For accessories and apparel purchases</a:t>
            </a:r>
          </a:p>
          <a:p>
            <a:r>
              <a:rPr lang="en-US" sz="900" dirty="0" smtClean="0">
                <a:solidFill>
                  <a:prstClr val="white"/>
                </a:solidFill>
                <a:latin typeface="Arial" panose="020B0604020202020204" pitchFamily="34" charset="0"/>
                <a:cs typeface="Arial" panose="020B0604020202020204" pitchFamily="34" charset="0"/>
              </a:rPr>
              <a:t>We offer </a:t>
            </a:r>
            <a:r>
              <a:rPr lang="en-US" sz="900" dirty="0">
                <a:solidFill>
                  <a:prstClr val="white"/>
                </a:solidFill>
                <a:latin typeface="Arial" panose="020B0604020202020204" pitchFamily="34" charset="0"/>
                <a:cs typeface="Arial" panose="020B0604020202020204" pitchFamily="34" charset="0"/>
              </a:rPr>
              <a:t>free shipping nationwide for orders/deliveries amounting to P900 and above.</a:t>
            </a:r>
          </a:p>
          <a:p>
            <a:r>
              <a:rPr lang="en-US" sz="900" dirty="0">
                <a:solidFill>
                  <a:prstClr val="white"/>
                </a:solidFill>
                <a:latin typeface="Arial" panose="020B0604020202020204" pitchFamily="34" charset="0"/>
                <a:cs typeface="Arial" panose="020B0604020202020204" pitchFamily="34" charset="0"/>
              </a:rPr>
              <a:t>A P70 shipping fee will be applied for orders below P900</a:t>
            </a:r>
            <a:r>
              <a:rPr lang="en-US" sz="900" dirty="0" smtClean="0">
                <a:solidFill>
                  <a:prstClr val="white"/>
                </a:solidFill>
                <a:latin typeface="Arial" panose="020B0604020202020204" pitchFamily="34" charset="0"/>
                <a:cs typeface="Arial" panose="020B0604020202020204" pitchFamily="34" charset="0"/>
              </a:rPr>
              <a:t>.</a:t>
            </a:r>
          </a:p>
          <a:p>
            <a:endParaRPr lang="en-US" sz="900" dirty="0">
              <a:solidFill>
                <a:prstClr val="white"/>
              </a:solidFill>
              <a:latin typeface="Arial" panose="020B0604020202020204" pitchFamily="34" charset="0"/>
              <a:cs typeface="Arial" panose="020B0604020202020204" pitchFamily="34" charset="0"/>
            </a:endParaRPr>
          </a:p>
          <a:p>
            <a:endParaRPr lang="en-US" sz="900" dirty="0" smtClean="0">
              <a:solidFill>
                <a:prstClr val="white"/>
              </a:solidFill>
              <a:latin typeface="Arial" panose="020B0604020202020204" pitchFamily="34" charset="0"/>
              <a:cs typeface="Arial" panose="020B0604020202020204" pitchFamily="34" charset="0"/>
            </a:endParaRPr>
          </a:p>
          <a:p>
            <a:r>
              <a:rPr lang="en-US" sz="900" b="1" cap="all" dirty="0" smtClean="0">
                <a:solidFill>
                  <a:prstClr val="white"/>
                </a:solidFill>
                <a:latin typeface="Arial" panose="020B0604020202020204" pitchFamily="34" charset="0"/>
                <a:cs typeface="Arial" panose="020B0604020202020204" pitchFamily="34" charset="0"/>
              </a:rPr>
              <a:t>CAN YOU DELIVER </a:t>
            </a:r>
            <a:r>
              <a:rPr lang="en-US" sz="900" b="1" cap="all" dirty="0">
                <a:solidFill>
                  <a:prstClr val="white"/>
                </a:solidFill>
                <a:latin typeface="Arial" panose="020B0604020202020204" pitchFamily="34" charset="0"/>
                <a:cs typeface="Arial" panose="020B0604020202020204" pitchFamily="34" charset="0"/>
              </a:rPr>
              <a:t>THE PACKAGE TO MY OFFICE?</a:t>
            </a:r>
          </a:p>
          <a:p>
            <a:r>
              <a:rPr lang="en-US" sz="900" dirty="0">
                <a:solidFill>
                  <a:prstClr val="white"/>
                </a:solidFill>
                <a:latin typeface="Arial" panose="020B0604020202020204" pitchFamily="34" charset="0"/>
                <a:cs typeface="Arial" panose="020B0604020202020204" pitchFamily="34" charset="0"/>
              </a:rPr>
              <a:t>Yes. We will deliver your order at the address you provided during checkout, whether it is to your home or to your office. In case you want to change your delivery address after checkout, you may call (02) 730-1000. </a:t>
            </a:r>
          </a:p>
        </p:txBody>
      </p:sp>
      <p:cxnSp>
        <p:nvCxnSpPr>
          <p:cNvPr id="12" name="Straight Connector 11"/>
          <p:cNvCxnSpPr/>
          <p:nvPr/>
        </p:nvCxnSpPr>
        <p:spPr>
          <a:xfrm>
            <a:off x="10132736" y="4840787"/>
            <a:ext cx="1666999"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Isosceles Triangle 12"/>
          <p:cNvSpPr/>
          <p:nvPr/>
        </p:nvSpPr>
        <p:spPr>
          <a:xfrm flipV="1">
            <a:off x="10868253" y="6326652"/>
            <a:ext cx="274808" cy="112640"/>
          </a:xfrm>
          <a:prstGeom prst="triangle">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123" name="Picture 122"/>
          <p:cNvPicPr>
            <a:picLocks noChangeAspect="1"/>
          </p:cNvPicPr>
          <p:nvPr/>
        </p:nvPicPr>
        <p:blipFill>
          <a:blip r:embed="rId14">
            <a:extLst>
              <a:ext uri="{BEBA8EAE-BF5A-486C-A8C5-ECC9F3942E4B}">
                <a14:imgProps xmlns:a14="http://schemas.microsoft.com/office/drawing/2010/main">
                  <a14:imgLayer r:embed="rId15">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2471233" y="1875355"/>
            <a:ext cx="279035" cy="234030"/>
          </a:xfrm>
          <a:prstGeom prst="rect">
            <a:avLst/>
          </a:prstGeom>
        </p:spPr>
      </p:pic>
      <p:pic>
        <p:nvPicPr>
          <p:cNvPr id="14" name="Picture 13"/>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2798420" y="1875355"/>
            <a:ext cx="345949" cy="236503"/>
          </a:xfrm>
          <a:prstGeom prst="rect">
            <a:avLst/>
          </a:prstGeom>
        </p:spPr>
      </p:pic>
      <p:sp>
        <p:nvSpPr>
          <p:cNvPr id="124" name="Rectangle 123"/>
          <p:cNvSpPr/>
          <p:nvPr/>
        </p:nvSpPr>
        <p:spPr>
          <a:xfrm>
            <a:off x="2305567" y="2289543"/>
            <a:ext cx="1230858" cy="408589"/>
          </a:xfrm>
          <a:prstGeom prst="rect">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VERIFICATION</a:t>
            </a:r>
          </a:p>
        </p:txBody>
      </p:sp>
      <p:sp>
        <p:nvSpPr>
          <p:cNvPr id="126" name="Rectangle 125"/>
          <p:cNvSpPr/>
          <p:nvPr/>
        </p:nvSpPr>
        <p:spPr>
          <a:xfrm>
            <a:off x="3579785" y="2289543"/>
            <a:ext cx="1240491" cy="414550"/>
          </a:xfrm>
          <a:prstGeom prst="rect">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INTERACTION HISTORY</a:t>
            </a:r>
          </a:p>
        </p:txBody>
      </p:sp>
      <p:sp>
        <p:nvSpPr>
          <p:cNvPr id="127" name="Rectangle 126"/>
          <p:cNvSpPr/>
          <p:nvPr/>
        </p:nvSpPr>
        <p:spPr>
          <a:xfrm>
            <a:off x="4863636" y="2289543"/>
            <a:ext cx="1240491" cy="414550"/>
          </a:xfrm>
          <a:prstGeom prst="rect">
            <a:avLst/>
          </a:prstGeom>
          <a:solidFill>
            <a:srgbClr val="0029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CDR</a:t>
            </a:r>
          </a:p>
        </p:txBody>
      </p:sp>
      <p:sp>
        <p:nvSpPr>
          <p:cNvPr id="128" name="Rectangle 127"/>
          <p:cNvSpPr/>
          <p:nvPr/>
        </p:nvSpPr>
        <p:spPr>
          <a:xfrm>
            <a:off x="6147487" y="2289543"/>
            <a:ext cx="1240491" cy="414550"/>
          </a:xfrm>
          <a:prstGeom prst="rect">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defTabSz="586130"/>
            <a:r>
              <a:rPr lang="en-US" sz="800" b="1" dirty="0" smtClean="0">
                <a:solidFill>
                  <a:prstClr val="white"/>
                </a:solidFill>
                <a:latin typeface="Arial" panose="020B0604020202020204" pitchFamily="34" charset="0"/>
                <a:cs typeface="Arial" panose="020B0604020202020204" pitchFamily="34" charset="0"/>
              </a:rPr>
              <a:t>BILLING INFO</a:t>
            </a:r>
            <a:endParaRPr lang="en-US" sz="800" b="1" dirty="0">
              <a:solidFill>
                <a:prstClr val="white"/>
              </a:solidFill>
              <a:latin typeface="Arial" panose="020B0604020202020204" pitchFamily="34" charset="0"/>
              <a:cs typeface="Arial" panose="020B0604020202020204" pitchFamily="34" charset="0"/>
            </a:endParaRPr>
          </a:p>
        </p:txBody>
      </p:sp>
      <p:sp>
        <p:nvSpPr>
          <p:cNvPr id="129" name="Rectangle 128"/>
          <p:cNvSpPr/>
          <p:nvPr/>
        </p:nvSpPr>
        <p:spPr>
          <a:xfrm>
            <a:off x="7431338" y="2289543"/>
            <a:ext cx="1250576" cy="414550"/>
          </a:xfrm>
          <a:prstGeom prst="rect">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defTabSz="586130"/>
            <a:r>
              <a:rPr lang="en-US" sz="800" b="1" dirty="0" smtClean="0">
                <a:solidFill>
                  <a:prstClr val="white"/>
                </a:solidFill>
                <a:latin typeface="Arial" panose="020B0604020202020204" pitchFamily="34" charset="0"/>
                <a:cs typeface="Arial" panose="020B0604020202020204" pitchFamily="34" charset="0"/>
              </a:rPr>
              <a:t>PAYMENT INFO</a:t>
            </a:r>
            <a:endParaRPr lang="en-US" sz="800" b="1" dirty="0">
              <a:solidFill>
                <a:prstClr val="white"/>
              </a:solidFill>
              <a:latin typeface="Arial" panose="020B0604020202020204" pitchFamily="34" charset="0"/>
              <a:cs typeface="Arial" panose="020B0604020202020204" pitchFamily="34" charset="0"/>
            </a:endParaRPr>
          </a:p>
        </p:txBody>
      </p:sp>
      <p:sp>
        <p:nvSpPr>
          <p:cNvPr id="130" name="Rectangle 129"/>
          <p:cNvSpPr/>
          <p:nvPr/>
        </p:nvSpPr>
        <p:spPr>
          <a:xfrm>
            <a:off x="8725274" y="2289543"/>
            <a:ext cx="1250576" cy="414550"/>
          </a:xfrm>
          <a:prstGeom prst="rect">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defTabSz="586130"/>
            <a:r>
              <a:rPr lang="en-US" sz="800" b="1" dirty="0" smtClean="0">
                <a:solidFill>
                  <a:prstClr val="white"/>
                </a:solidFill>
                <a:latin typeface="Arial" panose="020B0604020202020204" pitchFamily="34" charset="0"/>
                <a:cs typeface="Arial" panose="020B0604020202020204" pitchFamily="34" charset="0"/>
              </a:rPr>
              <a:t>RIGHT SELL</a:t>
            </a:r>
            <a:endParaRPr lang="en-US" sz="800" b="1" dirty="0">
              <a:solidFill>
                <a:prstClr val="white"/>
              </a:solidFill>
              <a:latin typeface="Arial" panose="020B0604020202020204" pitchFamily="34" charset="0"/>
              <a:cs typeface="Arial" panose="020B0604020202020204" pitchFamily="34" charset="0"/>
            </a:endParaRPr>
          </a:p>
        </p:txBody>
      </p:sp>
      <p:grpSp>
        <p:nvGrpSpPr>
          <p:cNvPr id="131" name="Group 130"/>
          <p:cNvGrpSpPr/>
          <p:nvPr/>
        </p:nvGrpSpPr>
        <p:grpSpPr>
          <a:xfrm>
            <a:off x="-12483" y="2677768"/>
            <a:ext cx="2202373" cy="3469821"/>
            <a:chOff x="-12483" y="2677768"/>
            <a:chExt cx="2202373" cy="3469821"/>
          </a:xfrm>
        </p:grpSpPr>
        <p:sp>
          <p:nvSpPr>
            <p:cNvPr id="132" name="Rectangle 131"/>
            <p:cNvSpPr/>
            <p:nvPr/>
          </p:nvSpPr>
          <p:spPr>
            <a:xfrm>
              <a:off x="247828" y="2677768"/>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CHANGE </a:t>
              </a:r>
              <a:r>
                <a:rPr lang="en-US" sz="800" b="1" dirty="0" smtClean="0">
                  <a:solidFill>
                    <a:prstClr val="white"/>
                  </a:solidFill>
                  <a:latin typeface="Arial" panose="020B0604020202020204" pitchFamily="34" charset="0"/>
                  <a:cs typeface="Arial" panose="020B0604020202020204" pitchFamily="34" charset="0"/>
                </a:rPr>
                <a:t>BILLING ADDRESS</a:t>
              </a:r>
              <a:endParaRPr lang="en-US" sz="800" b="1" dirty="0">
                <a:solidFill>
                  <a:prstClr val="white"/>
                </a:solidFill>
                <a:latin typeface="Arial" panose="020B0604020202020204" pitchFamily="34" charset="0"/>
                <a:cs typeface="Arial" panose="020B0604020202020204" pitchFamily="34" charset="0"/>
              </a:endParaRPr>
            </a:p>
          </p:txBody>
        </p:sp>
        <p:sp>
          <p:nvSpPr>
            <p:cNvPr id="133" name="Rectangle 132"/>
            <p:cNvSpPr/>
            <p:nvPr/>
          </p:nvSpPr>
          <p:spPr>
            <a:xfrm>
              <a:off x="247828" y="2994322"/>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CHANGE </a:t>
              </a:r>
              <a:r>
                <a:rPr lang="en-US" sz="800" b="1" dirty="0" smtClean="0">
                  <a:solidFill>
                    <a:prstClr val="white"/>
                  </a:solidFill>
                  <a:latin typeface="Arial" panose="020B0604020202020204" pitchFamily="34" charset="0"/>
                  <a:cs typeface="Arial" panose="020B0604020202020204" pitchFamily="34" charset="0"/>
                </a:rPr>
                <a:t>BILLING CYCLE</a:t>
              </a:r>
              <a:endParaRPr lang="en-US" sz="800" b="1" dirty="0">
                <a:solidFill>
                  <a:prstClr val="white"/>
                </a:solidFill>
                <a:latin typeface="Arial" panose="020B0604020202020204" pitchFamily="34" charset="0"/>
                <a:cs typeface="Arial" panose="020B0604020202020204" pitchFamily="34" charset="0"/>
              </a:endParaRPr>
            </a:p>
          </p:txBody>
        </p:sp>
        <p:sp>
          <p:nvSpPr>
            <p:cNvPr id="134" name="Rectangle 133"/>
            <p:cNvSpPr/>
            <p:nvPr/>
          </p:nvSpPr>
          <p:spPr>
            <a:xfrm>
              <a:off x="247828" y="3310876"/>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CHANGE </a:t>
              </a:r>
              <a:r>
                <a:rPr lang="en-US" sz="800" b="1" dirty="0" smtClean="0">
                  <a:solidFill>
                    <a:prstClr val="white"/>
                  </a:solidFill>
                  <a:latin typeface="Arial" panose="020B0604020202020204" pitchFamily="34" charset="0"/>
                  <a:cs typeface="Arial" panose="020B0604020202020204" pitchFamily="34" charset="0"/>
                </a:rPr>
                <a:t>BILLING PREFERENCE</a:t>
              </a:r>
              <a:endParaRPr lang="en-US" sz="800" b="1" dirty="0">
                <a:solidFill>
                  <a:prstClr val="white"/>
                </a:solidFill>
                <a:latin typeface="Arial" panose="020B0604020202020204" pitchFamily="34" charset="0"/>
                <a:cs typeface="Arial" panose="020B0604020202020204" pitchFamily="34" charset="0"/>
              </a:endParaRPr>
            </a:p>
          </p:txBody>
        </p:sp>
        <p:sp>
          <p:nvSpPr>
            <p:cNvPr id="135" name="Rectangle 134"/>
            <p:cNvSpPr/>
            <p:nvPr/>
          </p:nvSpPr>
          <p:spPr>
            <a:xfrm>
              <a:off x="247828" y="3627430"/>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PROMISE TO PAY</a:t>
              </a:r>
              <a:endParaRPr lang="en-US" sz="800" b="1" dirty="0">
                <a:solidFill>
                  <a:prstClr val="white"/>
                </a:solidFill>
                <a:latin typeface="Arial" panose="020B0604020202020204" pitchFamily="34" charset="0"/>
                <a:cs typeface="Arial" panose="020B0604020202020204" pitchFamily="34" charset="0"/>
              </a:endParaRPr>
            </a:p>
          </p:txBody>
        </p:sp>
        <p:sp>
          <p:nvSpPr>
            <p:cNvPr id="136" name="Rectangle 135"/>
            <p:cNvSpPr/>
            <p:nvPr/>
          </p:nvSpPr>
          <p:spPr>
            <a:xfrm>
              <a:off x="247828" y="3943984"/>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SIM PROFILE</a:t>
              </a:r>
              <a:endParaRPr lang="en-US" sz="800" b="1" dirty="0">
                <a:solidFill>
                  <a:prstClr val="white"/>
                </a:solidFill>
                <a:latin typeface="Arial" panose="020B0604020202020204" pitchFamily="34" charset="0"/>
                <a:cs typeface="Arial" panose="020B0604020202020204" pitchFamily="34" charset="0"/>
              </a:endParaRPr>
            </a:p>
          </p:txBody>
        </p:sp>
        <p:sp>
          <p:nvSpPr>
            <p:cNvPr id="137" name="Rectangle 136"/>
            <p:cNvSpPr/>
            <p:nvPr/>
          </p:nvSpPr>
          <p:spPr>
            <a:xfrm>
              <a:off x="247828" y="4260538"/>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TEMPORARY CREDIT LIMIT</a:t>
              </a:r>
              <a:endParaRPr lang="en-US" sz="800" b="1" dirty="0">
                <a:solidFill>
                  <a:prstClr val="white"/>
                </a:solidFill>
                <a:latin typeface="Arial" panose="020B0604020202020204" pitchFamily="34" charset="0"/>
                <a:cs typeface="Arial" panose="020B0604020202020204" pitchFamily="34" charset="0"/>
              </a:endParaRPr>
            </a:p>
          </p:txBody>
        </p:sp>
        <p:sp>
          <p:nvSpPr>
            <p:cNvPr id="138" name="Rectangle 137"/>
            <p:cNvSpPr/>
            <p:nvPr/>
          </p:nvSpPr>
          <p:spPr>
            <a:xfrm>
              <a:off x="247828" y="4577092"/>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MI ACTIVATION / DEACTIVATION</a:t>
              </a:r>
            </a:p>
          </p:txBody>
        </p:sp>
        <p:sp>
          <p:nvSpPr>
            <p:cNvPr id="139" name="Rectangle 138"/>
            <p:cNvSpPr/>
            <p:nvPr/>
          </p:nvSpPr>
          <p:spPr>
            <a:xfrm>
              <a:off x="247828" y="4893646"/>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VAS </a:t>
              </a:r>
              <a:r>
                <a:rPr lang="en-US" sz="800" b="1" dirty="0">
                  <a:solidFill>
                    <a:prstClr val="white"/>
                  </a:solidFill>
                  <a:latin typeface="Arial" panose="020B0604020202020204" pitchFamily="34" charset="0"/>
                  <a:cs typeface="Arial" panose="020B0604020202020204" pitchFamily="34" charset="0"/>
                </a:rPr>
                <a:t>ACTIVATION / DEACTIVATION</a:t>
              </a:r>
            </a:p>
          </p:txBody>
        </p:sp>
        <p:sp>
          <p:nvSpPr>
            <p:cNvPr id="140" name="Rectangle 139"/>
            <p:cNvSpPr/>
            <p:nvPr/>
          </p:nvSpPr>
          <p:spPr>
            <a:xfrm>
              <a:off x="247828" y="5210200"/>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IR </a:t>
              </a:r>
              <a:r>
                <a:rPr lang="en-US" sz="800" b="1" dirty="0">
                  <a:solidFill>
                    <a:prstClr val="white"/>
                  </a:solidFill>
                  <a:latin typeface="Arial" panose="020B0604020202020204" pitchFamily="34" charset="0"/>
                  <a:cs typeface="Arial" panose="020B0604020202020204" pitchFamily="34" charset="0"/>
                </a:rPr>
                <a:t>ACTIVATION / DEACTIVATION</a:t>
              </a:r>
            </a:p>
          </p:txBody>
        </p:sp>
        <p:sp>
          <p:nvSpPr>
            <p:cNvPr id="141" name="Rectangle 140"/>
            <p:cNvSpPr/>
            <p:nvPr/>
          </p:nvSpPr>
          <p:spPr>
            <a:xfrm>
              <a:off x="247828" y="5526754"/>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FUP PURCHASE</a:t>
              </a:r>
              <a:endParaRPr lang="en-US" sz="800" b="1" dirty="0">
                <a:solidFill>
                  <a:prstClr val="white"/>
                </a:solidFill>
                <a:latin typeface="Arial" panose="020B0604020202020204" pitchFamily="34" charset="0"/>
                <a:cs typeface="Arial" panose="020B0604020202020204" pitchFamily="34" charset="0"/>
              </a:endParaRPr>
            </a:p>
          </p:txBody>
        </p:sp>
        <p:grpSp>
          <p:nvGrpSpPr>
            <p:cNvPr id="142" name="Group 141"/>
            <p:cNvGrpSpPr/>
            <p:nvPr/>
          </p:nvGrpSpPr>
          <p:grpSpPr>
            <a:xfrm>
              <a:off x="-12483" y="5451311"/>
              <a:ext cx="365675" cy="427282"/>
              <a:chOff x="-612009" y="4545963"/>
              <a:chExt cx="365675" cy="427282"/>
            </a:xfrm>
          </p:grpSpPr>
          <p:sp>
            <p:nvSpPr>
              <p:cNvPr id="144" name="Flowchart: Delay 143"/>
              <p:cNvSpPr/>
              <p:nvPr/>
            </p:nvSpPr>
            <p:spPr>
              <a:xfrm>
                <a:off x="-600892" y="4545963"/>
                <a:ext cx="354558" cy="427282"/>
              </a:xfrm>
              <a:prstGeom prst="flowChartDelay">
                <a:avLst/>
              </a:prstGeom>
              <a:solidFill>
                <a:srgbClr val="E20A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145" name="Picture 144"/>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612009" y="4596368"/>
                <a:ext cx="324625" cy="324625"/>
              </a:xfrm>
              <a:prstGeom prst="rect">
                <a:avLst/>
              </a:prstGeom>
            </p:spPr>
          </p:pic>
        </p:grpSp>
        <p:sp>
          <p:nvSpPr>
            <p:cNvPr id="143" name="Rectangle 142"/>
            <p:cNvSpPr/>
            <p:nvPr/>
          </p:nvSpPr>
          <p:spPr>
            <a:xfrm>
              <a:off x="247828" y="5853898"/>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NETWORK COVERAGE</a:t>
              </a:r>
              <a:endParaRPr lang="en-US" sz="800" b="1" dirty="0">
                <a:solidFill>
                  <a:prstClr val="white"/>
                </a:solidFill>
                <a:latin typeface="Arial" panose="020B0604020202020204" pitchFamily="34" charset="0"/>
                <a:cs typeface="Arial" panose="020B0604020202020204" pitchFamily="34" charset="0"/>
              </a:endParaRPr>
            </a:p>
          </p:txBody>
        </p:sp>
      </p:grpSp>
      <p:pic>
        <p:nvPicPr>
          <p:cNvPr id="2" name="Picture 1"/>
          <p:cNvPicPr>
            <a:picLocks noChangeAspect="1"/>
          </p:cNvPicPr>
          <p:nvPr/>
        </p:nvPicPr>
        <p:blipFill>
          <a:blip r:embed="rId18"/>
          <a:stretch>
            <a:fillRect/>
          </a:stretch>
        </p:blipFill>
        <p:spPr>
          <a:xfrm>
            <a:off x="3372794" y="3115004"/>
            <a:ext cx="5754563" cy="2556659"/>
          </a:xfrm>
          <a:prstGeom prst="rect">
            <a:avLst/>
          </a:prstGeom>
        </p:spPr>
      </p:pic>
      <p:sp>
        <p:nvSpPr>
          <p:cNvPr id="5" name="TextBox 4"/>
          <p:cNvSpPr txBox="1"/>
          <p:nvPr/>
        </p:nvSpPr>
        <p:spPr>
          <a:xfrm>
            <a:off x="3681063" y="3803220"/>
            <a:ext cx="608938" cy="200055"/>
          </a:xfrm>
          <a:prstGeom prst="rect">
            <a:avLst/>
          </a:prstGeom>
          <a:solidFill>
            <a:schemeClr val="bg1"/>
          </a:solidFill>
        </p:spPr>
        <p:txBody>
          <a:bodyPr wrap="square" rtlCol="0">
            <a:spAutoFit/>
          </a:bodyPr>
          <a:lstStyle/>
          <a:p>
            <a:r>
              <a:rPr lang="en-US" sz="700" dirty="0" smtClean="0">
                <a:latin typeface="Arial" panose="020B0604020202020204" pitchFamily="34" charset="0"/>
                <a:cs typeface="Arial" panose="020B0604020202020204" pitchFamily="34" charset="0"/>
              </a:rPr>
              <a:t>TE2TE</a:t>
            </a:r>
            <a:endParaRPr lang="en-US" sz="700" dirty="0">
              <a:latin typeface="Arial" panose="020B0604020202020204" pitchFamily="34" charset="0"/>
              <a:cs typeface="Arial" panose="020B0604020202020204" pitchFamily="34" charset="0"/>
            </a:endParaRPr>
          </a:p>
        </p:txBody>
      </p:sp>
      <p:sp>
        <p:nvSpPr>
          <p:cNvPr id="80" name="TextBox 79"/>
          <p:cNvSpPr txBox="1"/>
          <p:nvPr/>
        </p:nvSpPr>
        <p:spPr>
          <a:xfrm>
            <a:off x="4598270" y="3790863"/>
            <a:ext cx="608938" cy="200055"/>
          </a:xfrm>
          <a:prstGeom prst="rect">
            <a:avLst/>
          </a:prstGeom>
          <a:solidFill>
            <a:schemeClr val="bg1"/>
          </a:solidFill>
        </p:spPr>
        <p:txBody>
          <a:bodyPr wrap="square" rtlCol="0">
            <a:spAutoFit/>
          </a:bodyPr>
          <a:lstStyle/>
          <a:p>
            <a:r>
              <a:rPr lang="en-US" sz="700" dirty="0" smtClean="0">
                <a:latin typeface="Arial" panose="020B0604020202020204" pitchFamily="34" charset="0"/>
                <a:cs typeface="Arial" panose="020B0604020202020204" pitchFamily="34" charset="0"/>
              </a:rPr>
              <a:t>TE2O</a:t>
            </a:r>
            <a:endParaRPr lang="en-US" sz="700" dirty="0">
              <a:latin typeface="Arial" panose="020B0604020202020204" pitchFamily="34" charset="0"/>
              <a:cs typeface="Arial" panose="020B0604020202020204" pitchFamily="34" charset="0"/>
            </a:endParaRPr>
          </a:p>
        </p:txBody>
      </p:sp>
      <p:sp>
        <p:nvSpPr>
          <p:cNvPr id="81" name="TextBox 80"/>
          <p:cNvSpPr txBox="1"/>
          <p:nvPr/>
        </p:nvSpPr>
        <p:spPr>
          <a:xfrm>
            <a:off x="5478604" y="3796675"/>
            <a:ext cx="608938" cy="200055"/>
          </a:xfrm>
          <a:prstGeom prst="rect">
            <a:avLst/>
          </a:prstGeom>
          <a:solidFill>
            <a:schemeClr val="bg1"/>
          </a:solidFill>
        </p:spPr>
        <p:txBody>
          <a:bodyPr wrap="square" rtlCol="0">
            <a:spAutoFit/>
          </a:bodyPr>
          <a:lstStyle/>
          <a:p>
            <a:r>
              <a:rPr lang="en-US" sz="700" dirty="0" smtClean="0">
                <a:latin typeface="Arial" panose="020B0604020202020204" pitchFamily="34" charset="0"/>
                <a:cs typeface="Arial" panose="020B0604020202020204" pitchFamily="34" charset="0"/>
              </a:rPr>
              <a:t>TE2F</a:t>
            </a:r>
            <a:endParaRPr lang="en-US" sz="700" dirty="0">
              <a:latin typeface="Arial" panose="020B0604020202020204" pitchFamily="34" charset="0"/>
              <a:cs typeface="Arial" panose="020B0604020202020204" pitchFamily="34" charset="0"/>
            </a:endParaRPr>
          </a:p>
        </p:txBody>
      </p:sp>
      <p:sp>
        <p:nvSpPr>
          <p:cNvPr id="89" name="TextBox 88"/>
          <p:cNvSpPr txBox="1"/>
          <p:nvPr/>
        </p:nvSpPr>
        <p:spPr>
          <a:xfrm>
            <a:off x="6674493" y="3808344"/>
            <a:ext cx="608938" cy="200055"/>
          </a:xfrm>
          <a:prstGeom prst="rect">
            <a:avLst/>
          </a:prstGeom>
          <a:solidFill>
            <a:schemeClr val="bg1"/>
          </a:solidFill>
        </p:spPr>
        <p:txBody>
          <a:bodyPr wrap="square" rtlCol="0">
            <a:spAutoFit/>
          </a:bodyPr>
          <a:lstStyle/>
          <a:p>
            <a:r>
              <a:rPr lang="en-US" sz="700" dirty="0" smtClean="0">
                <a:latin typeface="Arial" panose="020B0604020202020204" pitchFamily="34" charset="0"/>
                <a:cs typeface="Arial" panose="020B0604020202020204" pitchFamily="34" charset="0"/>
              </a:rPr>
              <a:t>TE2TE</a:t>
            </a:r>
            <a:endParaRPr lang="en-US" sz="700" dirty="0">
              <a:latin typeface="Arial" panose="020B0604020202020204" pitchFamily="34" charset="0"/>
              <a:cs typeface="Arial" panose="020B0604020202020204" pitchFamily="34" charset="0"/>
            </a:endParaRPr>
          </a:p>
        </p:txBody>
      </p:sp>
      <p:sp>
        <p:nvSpPr>
          <p:cNvPr id="90" name="TextBox 89"/>
          <p:cNvSpPr txBox="1"/>
          <p:nvPr/>
        </p:nvSpPr>
        <p:spPr>
          <a:xfrm>
            <a:off x="7591700" y="3795987"/>
            <a:ext cx="608938" cy="200055"/>
          </a:xfrm>
          <a:prstGeom prst="rect">
            <a:avLst/>
          </a:prstGeom>
          <a:solidFill>
            <a:schemeClr val="bg1"/>
          </a:solidFill>
        </p:spPr>
        <p:txBody>
          <a:bodyPr wrap="square" rtlCol="0">
            <a:spAutoFit/>
          </a:bodyPr>
          <a:lstStyle/>
          <a:p>
            <a:r>
              <a:rPr lang="en-US" sz="700" dirty="0" smtClean="0">
                <a:latin typeface="Arial" panose="020B0604020202020204" pitchFamily="34" charset="0"/>
                <a:cs typeface="Arial" panose="020B0604020202020204" pitchFamily="34" charset="0"/>
              </a:rPr>
              <a:t>TE2O</a:t>
            </a:r>
            <a:endParaRPr lang="en-US" sz="700" dirty="0">
              <a:latin typeface="Arial" panose="020B0604020202020204" pitchFamily="34" charset="0"/>
              <a:cs typeface="Arial" panose="020B0604020202020204" pitchFamily="34" charset="0"/>
            </a:endParaRPr>
          </a:p>
        </p:txBody>
      </p:sp>
      <p:sp>
        <p:nvSpPr>
          <p:cNvPr id="91" name="TextBox 90"/>
          <p:cNvSpPr txBox="1"/>
          <p:nvPr/>
        </p:nvSpPr>
        <p:spPr>
          <a:xfrm>
            <a:off x="8472034" y="3801799"/>
            <a:ext cx="608938" cy="200055"/>
          </a:xfrm>
          <a:prstGeom prst="rect">
            <a:avLst/>
          </a:prstGeom>
          <a:solidFill>
            <a:schemeClr val="bg1"/>
          </a:solidFill>
        </p:spPr>
        <p:txBody>
          <a:bodyPr wrap="square" rtlCol="0">
            <a:spAutoFit/>
          </a:bodyPr>
          <a:lstStyle/>
          <a:p>
            <a:r>
              <a:rPr lang="en-US" sz="700" dirty="0" smtClean="0">
                <a:latin typeface="Arial" panose="020B0604020202020204" pitchFamily="34" charset="0"/>
                <a:cs typeface="Arial" panose="020B0604020202020204" pitchFamily="34" charset="0"/>
              </a:rPr>
              <a:t>TE2F</a:t>
            </a:r>
            <a:endParaRPr lang="en-US" sz="700" dirty="0">
              <a:latin typeface="Arial" panose="020B0604020202020204" pitchFamily="34" charset="0"/>
              <a:cs typeface="Arial" panose="020B0604020202020204" pitchFamily="34" charset="0"/>
            </a:endParaRPr>
          </a:p>
        </p:txBody>
      </p:sp>
      <p:sp>
        <p:nvSpPr>
          <p:cNvPr id="11" name="Rectangle 10"/>
          <p:cNvSpPr/>
          <p:nvPr/>
        </p:nvSpPr>
        <p:spPr>
          <a:xfrm>
            <a:off x="7084736" y="4733065"/>
            <a:ext cx="1163442" cy="215444"/>
          </a:xfrm>
          <a:prstGeom prst="rect">
            <a:avLst/>
          </a:prstGeom>
        </p:spPr>
        <p:txBody>
          <a:bodyPr wrap="square">
            <a:spAutoFit/>
          </a:bodyPr>
          <a:lstStyle/>
          <a:p>
            <a:r>
              <a:rPr lang="en-US" sz="800" smtClean="0">
                <a:solidFill>
                  <a:srgbClr val="000000"/>
                </a:solidFill>
                <a:latin typeface="Tondo"/>
              </a:rPr>
              <a:t>TE2TE : 6 Min (43%)</a:t>
            </a:r>
            <a:endParaRPr lang="en-US" sz="800" dirty="0">
              <a:solidFill>
                <a:srgbClr val="000000"/>
              </a:solidFill>
              <a:latin typeface="Tondo"/>
            </a:endParaRPr>
          </a:p>
        </p:txBody>
      </p:sp>
      <p:sp>
        <p:nvSpPr>
          <p:cNvPr id="15" name="Rectangle 14"/>
          <p:cNvSpPr/>
          <p:nvPr/>
        </p:nvSpPr>
        <p:spPr>
          <a:xfrm>
            <a:off x="5860227" y="4505196"/>
            <a:ext cx="1099756" cy="215444"/>
          </a:xfrm>
          <a:prstGeom prst="rect">
            <a:avLst/>
          </a:prstGeom>
        </p:spPr>
        <p:txBody>
          <a:bodyPr wrap="square">
            <a:spAutoFit/>
          </a:bodyPr>
          <a:lstStyle/>
          <a:p>
            <a:pPr algn="r"/>
            <a:r>
              <a:rPr lang="en-US" sz="800" dirty="0" smtClean="0">
                <a:solidFill>
                  <a:srgbClr val="000000"/>
                </a:solidFill>
                <a:latin typeface="Tondo"/>
              </a:rPr>
              <a:t>TE2F </a:t>
            </a:r>
            <a:r>
              <a:rPr lang="en-US" sz="800" dirty="0">
                <a:solidFill>
                  <a:srgbClr val="000000"/>
                </a:solidFill>
                <a:latin typeface="Tondo"/>
              </a:rPr>
              <a:t>: 3 Min (21</a:t>
            </a:r>
            <a:r>
              <a:rPr lang="en-US" sz="800" dirty="0" smtClean="0">
                <a:solidFill>
                  <a:srgbClr val="000000"/>
                </a:solidFill>
                <a:latin typeface="Tondo"/>
              </a:rPr>
              <a:t>%)</a:t>
            </a:r>
            <a:endParaRPr lang="en-US" sz="800" dirty="0">
              <a:solidFill>
                <a:srgbClr val="000000"/>
              </a:solidFill>
              <a:latin typeface="Tondo"/>
            </a:endParaRPr>
          </a:p>
        </p:txBody>
      </p:sp>
      <p:sp>
        <p:nvSpPr>
          <p:cNvPr id="17" name="Rectangle 16"/>
          <p:cNvSpPr/>
          <p:nvPr/>
        </p:nvSpPr>
        <p:spPr>
          <a:xfrm>
            <a:off x="5860227" y="5043681"/>
            <a:ext cx="1167463" cy="215444"/>
          </a:xfrm>
          <a:prstGeom prst="rect">
            <a:avLst/>
          </a:prstGeom>
        </p:spPr>
        <p:txBody>
          <a:bodyPr wrap="square">
            <a:spAutoFit/>
          </a:bodyPr>
          <a:lstStyle/>
          <a:p>
            <a:pPr algn="r"/>
            <a:r>
              <a:rPr lang="en-US" sz="800" dirty="0" smtClean="0">
                <a:solidFill>
                  <a:srgbClr val="000000"/>
                </a:solidFill>
                <a:latin typeface="Tondo"/>
              </a:rPr>
              <a:t>TE2O </a:t>
            </a:r>
            <a:r>
              <a:rPr lang="en-US" sz="800" dirty="0">
                <a:solidFill>
                  <a:srgbClr val="000000"/>
                </a:solidFill>
                <a:latin typeface="Tondo"/>
              </a:rPr>
              <a:t>: 5 Min (36</a:t>
            </a:r>
            <a:r>
              <a:rPr lang="en-US" sz="800" dirty="0" smtClean="0">
                <a:solidFill>
                  <a:srgbClr val="000000"/>
                </a:solidFill>
                <a:latin typeface="Tondo"/>
              </a:rPr>
              <a:t>%)</a:t>
            </a:r>
            <a:endParaRPr lang="en-US" sz="800" dirty="0">
              <a:solidFill>
                <a:srgbClr val="000000"/>
              </a:solidFill>
              <a:latin typeface="Tondo"/>
            </a:endParaRPr>
          </a:p>
        </p:txBody>
      </p:sp>
      <p:sp>
        <p:nvSpPr>
          <p:cNvPr id="18" name="Rectangle 17"/>
          <p:cNvSpPr/>
          <p:nvPr/>
        </p:nvSpPr>
        <p:spPr>
          <a:xfrm>
            <a:off x="3494180" y="5126649"/>
            <a:ext cx="1175048" cy="215444"/>
          </a:xfrm>
          <a:prstGeom prst="rect">
            <a:avLst/>
          </a:prstGeom>
        </p:spPr>
        <p:txBody>
          <a:bodyPr wrap="square">
            <a:spAutoFit/>
          </a:bodyPr>
          <a:lstStyle/>
          <a:p>
            <a:pPr algn="ctr"/>
            <a:r>
              <a:rPr lang="en-US" sz="800" dirty="0" smtClean="0">
                <a:solidFill>
                  <a:srgbClr val="000000"/>
                </a:solidFill>
                <a:latin typeface="Tondo"/>
              </a:rPr>
              <a:t>TE2O </a:t>
            </a:r>
            <a:r>
              <a:rPr lang="en-US" sz="800" dirty="0">
                <a:solidFill>
                  <a:srgbClr val="000000"/>
                </a:solidFill>
                <a:latin typeface="Tondo"/>
              </a:rPr>
              <a:t>: 6 Min (33</a:t>
            </a:r>
            <a:r>
              <a:rPr lang="en-US" sz="800" dirty="0" smtClean="0">
                <a:solidFill>
                  <a:srgbClr val="000000"/>
                </a:solidFill>
                <a:latin typeface="Tondo"/>
              </a:rPr>
              <a:t>%)</a:t>
            </a:r>
            <a:endParaRPr lang="en-US" sz="800" dirty="0">
              <a:solidFill>
                <a:srgbClr val="000000"/>
              </a:solidFill>
              <a:latin typeface="Tondo"/>
            </a:endParaRPr>
          </a:p>
        </p:txBody>
      </p:sp>
      <p:sp>
        <p:nvSpPr>
          <p:cNvPr id="92" name="Rectangle 91"/>
          <p:cNvSpPr/>
          <p:nvPr/>
        </p:nvSpPr>
        <p:spPr>
          <a:xfrm>
            <a:off x="4090800" y="4611894"/>
            <a:ext cx="1175048" cy="215444"/>
          </a:xfrm>
          <a:prstGeom prst="rect">
            <a:avLst/>
          </a:prstGeom>
        </p:spPr>
        <p:txBody>
          <a:bodyPr wrap="square">
            <a:spAutoFit/>
          </a:bodyPr>
          <a:lstStyle/>
          <a:p>
            <a:pPr algn="ctr"/>
            <a:r>
              <a:rPr lang="en-US" sz="800" dirty="0" smtClean="0">
                <a:solidFill>
                  <a:srgbClr val="000000"/>
                </a:solidFill>
                <a:latin typeface="Tondo"/>
              </a:rPr>
              <a:t>TE2TE </a:t>
            </a:r>
            <a:r>
              <a:rPr lang="en-US" sz="800" dirty="0">
                <a:solidFill>
                  <a:srgbClr val="000000"/>
                </a:solidFill>
                <a:latin typeface="Tondo"/>
              </a:rPr>
              <a:t>: 6 Min (33</a:t>
            </a:r>
            <a:r>
              <a:rPr lang="en-US" sz="800" dirty="0" smtClean="0">
                <a:solidFill>
                  <a:srgbClr val="000000"/>
                </a:solidFill>
                <a:latin typeface="Tondo"/>
              </a:rPr>
              <a:t>%)</a:t>
            </a:r>
            <a:endParaRPr lang="en-US" sz="800" dirty="0">
              <a:solidFill>
                <a:srgbClr val="000000"/>
              </a:solidFill>
              <a:latin typeface="Tondo"/>
            </a:endParaRPr>
          </a:p>
        </p:txBody>
      </p:sp>
      <p:sp>
        <p:nvSpPr>
          <p:cNvPr id="93" name="Rectangle 92"/>
          <p:cNvSpPr/>
          <p:nvPr/>
        </p:nvSpPr>
        <p:spPr>
          <a:xfrm>
            <a:off x="2962973" y="4603650"/>
            <a:ext cx="1175048" cy="215444"/>
          </a:xfrm>
          <a:prstGeom prst="rect">
            <a:avLst/>
          </a:prstGeom>
        </p:spPr>
        <p:txBody>
          <a:bodyPr wrap="square">
            <a:spAutoFit/>
          </a:bodyPr>
          <a:lstStyle/>
          <a:p>
            <a:pPr algn="ctr"/>
            <a:r>
              <a:rPr lang="en-US" sz="800" dirty="0" smtClean="0">
                <a:solidFill>
                  <a:srgbClr val="000000"/>
                </a:solidFill>
                <a:latin typeface="Tondo"/>
              </a:rPr>
              <a:t>TE2F </a:t>
            </a:r>
            <a:r>
              <a:rPr lang="en-US" sz="800" dirty="0">
                <a:solidFill>
                  <a:srgbClr val="000000"/>
                </a:solidFill>
                <a:latin typeface="Tondo"/>
              </a:rPr>
              <a:t>: 6 Min (33</a:t>
            </a:r>
            <a:r>
              <a:rPr lang="en-US" sz="800" dirty="0" smtClean="0">
                <a:solidFill>
                  <a:srgbClr val="000000"/>
                </a:solidFill>
                <a:latin typeface="Tondo"/>
              </a:rPr>
              <a:t>%)</a:t>
            </a:r>
            <a:endParaRPr lang="en-US" sz="800" dirty="0">
              <a:solidFill>
                <a:srgbClr val="000000"/>
              </a:solidFill>
              <a:latin typeface="Tondo"/>
            </a:endParaRPr>
          </a:p>
        </p:txBody>
      </p:sp>
      <p:sp>
        <p:nvSpPr>
          <p:cNvPr id="104" name="Right Arrow 103"/>
          <p:cNvSpPr/>
          <p:nvPr/>
        </p:nvSpPr>
        <p:spPr>
          <a:xfrm>
            <a:off x="1852091" y="4464770"/>
            <a:ext cx="1189298" cy="5316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These appear on hover</a:t>
            </a:r>
            <a:endParaRPr lang="en-US" sz="900" dirty="0"/>
          </a:p>
        </p:txBody>
      </p:sp>
      <p:sp>
        <p:nvSpPr>
          <p:cNvPr id="105" name="Rectangle 104"/>
          <p:cNvSpPr/>
          <p:nvPr/>
        </p:nvSpPr>
        <p:spPr>
          <a:xfrm>
            <a:off x="2375829" y="2757074"/>
            <a:ext cx="7478065" cy="261610"/>
          </a:xfrm>
          <a:prstGeom prst="rect">
            <a:avLst/>
          </a:prstGeom>
        </p:spPr>
        <p:txBody>
          <a:bodyPr wrap="square">
            <a:spAutoFit/>
          </a:bodyPr>
          <a:lstStyle/>
          <a:p>
            <a:pPr algn="ctr"/>
            <a:r>
              <a:rPr lang="en-US" sz="1100" b="1" dirty="0" smtClean="0">
                <a:solidFill>
                  <a:prstClr val="black"/>
                </a:solidFill>
                <a:latin typeface="Arial" panose="020B0604020202020204" pitchFamily="34" charset="0"/>
                <a:cs typeface="Arial" panose="020B0604020202020204" pitchFamily="34" charset="0"/>
              </a:rPr>
              <a:t>CURRENT       VOICE        INTERNET        SMS       HISTORICAL</a:t>
            </a:r>
            <a:endParaRPr lang="en-US" sz="1100" dirty="0">
              <a:solidFill>
                <a:prstClr val="black"/>
              </a:solidFill>
              <a:latin typeface="Arial" panose="020B0604020202020204" pitchFamily="34" charset="0"/>
              <a:cs typeface="Arial" panose="020B0604020202020204" pitchFamily="34" charset="0"/>
            </a:endParaRPr>
          </a:p>
        </p:txBody>
      </p:sp>
      <p:cxnSp>
        <p:nvCxnSpPr>
          <p:cNvPr id="106" name="Straight Connector 105"/>
          <p:cNvCxnSpPr/>
          <p:nvPr/>
        </p:nvCxnSpPr>
        <p:spPr>
          <a:xfrm>
            <a:off x="4979540" y="2994322"/>
            <a:ext cx="478107" cy="0"/>
          </a:xfrm>
          <a:prstGeom prst="line">
            <a:avLst/>
          </a:prstGeom>
          <a:ln w="38100">
            <a:solidFill>
              <a:srgbClr val="56ADDA"/>
            </a:solidFill>
          </a:ln>
        </p:spPr>
        <p:style>
          <a:lnRef idx="1">
            <a:schemeClr val="accent1"/>
          </a:lnRef>
          <a:fillRef idx="0">
            <a:schemeClr val="accent1"/>
          </a:fillRef>
          <a:effectRef idx="0">
            <a:schemeClr val="accent1"/>
          </a:effectRef>
          <a:fontRef idx="minor">
            <a:schemeClr val="tx1"/>
          </a:fontRef>
        </p:style>
      </p:cxnSp>
      <p:sp>
        <p:nvSpPr>
          <p:cNvPr id="107" name="Rectangle 106"/>
          <p:cNvSpPr/>
          <p:nvPr/>
        </p:nvSpPr>
        <p:spPr>
          <a:xfrm>
            <a:off x="9911166" y="4260538"/>
            <a:ext cx="60467" cy="1481912"/>
          </a:xfrm>
          <a:prstGeom prst="rect">
            <a:avLst/>
          </a:prstGeom>
          <a:solidFill>
            <a:srgbClr val="56AD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p:cNvSpPr/>
          <p:nvPr/>
        </p:nvSpPr>
        <p:spPr>
          <a:xfrm>
            <a:off x="9751879" y="2268652"/>
            <a:ext cx="191864" cy="19186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Arial" panose="020B0604020202020204" pitchFamily="34" charset="0"/>
                <a:cs typeface="Arial" panose="020B0604020202020204" pitchFamily="34" charset="0"/>
              </a:rPr>
              <a:t>1</a:t>
            </a:r>
            <a:endParaRPr lang="en-US" sz="11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219073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Rectangle 61"/>
          <p:cNvSpPr/>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 name="Rectangle 2"/>
          <p:cNvSpPr/>
          <p:nvPr/>
        </p:nvSpPr>
        <p:spPr>
          <a:xfrm>
            <a:off x="185940" y="154407"/>
            <a:ext cx="11836042" cy="65124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sp>
        <p:nvSpPr>
          <p:cNvPr id="52" name="Rectangle 51"/>
          <p:cNvSpPr/>
          <p:nvPr/>
        </p:nvSpPr>
        <p:spPr>
          <a:xfrm>
            <a:off x="2266988" y="154407"/>
            <a:ext cx="7757432" cy="20684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sp>
        <p:nvSpPr>
          <p:cNvPr id="46" name="Rectangle 45"/>
          <p:cNvSpPr/>
          <p:nvPr/>
        </p:nvSpPr>
        <p:spPr>
          <a:xfrm>
            <a:off x="185940" y="2289543"/>
            <a:ext cx="2081048" cy="4375515"/>
          </a:xfrm>
          <a:prstGeom prst="rect">
            <a:avLst/>
          </a:prstGeom>
          <a:solidFill>
            <a:srgbClr val="56AD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pic>
        <p:nvPicPr>
          <p:cNvPr id="19" name="Picture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1617" y="1769514"/>
            <a:ext cx="400674" cy="400674"/>
          </a:xfrm>
          <a:prstGeom prst="rect">
            <a:avLst/>
          </a:prstGeom>
        </p:spPr>
      </p:pic>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9785" y="1769514"/>
            <a:ext cx="400674" cy="400674"/>
          </a:xfrm>
          <a:prstGeom prst="rect">
            <a:avLst/>
          </a:prstGeom>
        </p:spPr>
      </p:pic>
      <p:pic>
        <p:nvPicPr>
          <p:cNvPr id="21" name="Picture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75281" y="1769514"/>
            <a:ext cx="400674" cy="400674"/>
          </a:xfrm>
          <a:prstGeom prst="rect">
            <a:avLst/>
          </a:prstGeom>
        </p:spPr>
      </p:pic>
      <p:pic>
        <p:nvPicPr>
          <p:cNvPr id="23" name="Picture 2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93449" y="1769513"/>
            <a:ext cx="400674" cy="400674"/>
          </a:xfrm>
          <a:prstGeom prst="rect">
            <a:avLst/>
          </a:prstGeom>
        </p:spPr>
      </p:pic>
      <p:pic>
        <p:nvPicPr>
          <p:cNvPr id="74" name="Picture 7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5959" y="6191056"/>
            <a:ext cx="354173" cy="346794"/>
          </a:xfrm>
          <a:prstGeom prst="rect">
            <a:avLst/>
          </a:prstGeom>
        </p:spPr>
      </p:pic>
      <p:pic>
        <p:nvPicPr>
          <p:cNvPr id="75" name="Picture 7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19025" y="6191056"/>
            <a:ext cx="354173" cy="346794"/>
          </a:xfrm>
          <a:prstGeom prst="rect">
            <a:avLst/>
          </a:prstGeom>
        </p:spPr>
      </p:pic>
      <p:pic>
        <p:nvPicPr>
          <p:cNvPr id="76" name="Picture 7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52893" y="6191056"/>
            <a:ext cx="354173" cy="332037"/>
          </a:xfrm>
          <a:prstGeom prst="rect">
            <a:avLst/>
          </a:prstGeom>
        </p:spPr>
      </p:pic>
      <p:sp>
        <p:nvSpPr>
          <p:cNvPr id="83" name="Rectangle 82"/>
          <p:cNvSpPr/>
          <p:nvPr/>
        </p:nvSpPr>
        <p:spPr>
          <a:xfrm>
            <a:off x="9965423" y="2163814"/>
            <a:ext cx="2056451" cy="45036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pic>
        <p:nvPicPr>
          <p:cNvPr id="98" name="Picture 97"/>
          <p:cNvPicPr>
            <a:picLocks noChangeAspect="1"/>
          </p:cNvPicPr>
          <p:nvPr/>
        </p:nvPicPr>
        <p:blipFill>
          <a:blip r:embed="rId9">
            <a:extLst>
              <a:ext uri="{BEBA8EAE-BF5A-486C-A8C5-ECC9F3942E4B}">
                <a14:imgProps xmlns:a14="http://schemas.microsoft.com/office/drawing/2010/main">
                  <a14:imgLayer r:embed="rId10">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1852091" y="6194581"/>
            <a:ext cx="331349" cy="331349"/>
          </a:xfrm>
          <a:prstGeom prst="rect">
            <a:avLst/>
          </a:prstGeom>
        </p:spPr>
      </p:pic>
      <p:sp>
        <p:nvSpPr>
          <p:cNvPr id="109" name="Rectangle 108"/>
          <p:cNvSpPr/>
          <p:nvPr/>
        </p:nvSpPr>
        <p:spPr>
          <a:xfrm>
            <a:off x="10023912" y="2286478"/>
            <a:ext cx="1963490" cy="4251372"/>
          </a:xfrm>
          <a:prstGeom prst="rect">
            <a:avLst/>
          </a:prstGeom>
          <a:solidFill>
            <a:srgbClr val="56AD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1000" b="1" dirty="0">
              <a:solidFill>
                <a:prstClr val="white"/>
              </a:solidFill>
              <a:latin typeface="Arial" panose="020B0604020202020204" pitchFamily="34" charset="0"/>
              <a:cs typeface="Arial" panose="020B0604020202020204" pitchFamily="34" charset="0"/>
            </a:endParaRPr>
          </a:p>
        </p:txBody>
      </p:sp>
      <p:sp>
        <p:nvSpPr>
          <p:cNvPr id="94" name="Rectangle 93"/>
          <p:cNvSpPr/>
          <p:nvPr/>
        </p:nvSpPr>
        <p:spPr>
          <a:xfrm>
            <a:off x="2304058" y="2698132"/>
            <a:ext cx="7656345" cy="3044318"/>
          </a:xfrm>
          <a:prstGeom prst="rect">
            <a:avLst/>
          </a:prstGeom>
          <a:solidFill>
            <a:schemeClr val="bg1"/>
          </a:solidFill>
          <a:ln>
            <a:solidFill>
              <a:srgbClr val="56ADD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grpSp>
        <p:nvGrpSpPr>
          <p:cNvPr id="4" name="Group 3"/>
          <p:cNvGrpSpPr/>
          <p:nvPr/>
        </p:nvGrpSpPr>
        <p:grpSpPr>
          <a:xfrm>
            <a:off x="257774" y="2377291"/>
            <a:ext cx="1926025" cy="239055"/>
            <a:chOff x="257774" y="1966455"/>
            <a:chExt cx="1926025" cy="239055"/>
          </a:xfrm>
        </p:grpSpPr>
        <p:sp>
          <p:nvSpPr>
            <p:cNvPr id="50" name="Rounded Rectangle 49"/>
            <p:cNvSpPr/>
            <p:nvPr/>
          </p:nvSpPr>
          <p:spPr>
            <a:xfrm>
              <a:off x="257774" y="1968246"/>
              <a:ext cx="1824102" cy="23726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pic>
          <p:nvPicPr>
            <p:cNvPr id="28" name="Picture 27"/>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981315" y="1966455"/>
              <a:ext cx="202484" cy="237055"/>
            </a:xfrm>
            <a:prstGeom prst="rect">
              <a:avLst/>
            </a:prstGeom>
          </p:spPr>
        </p:pic>
        <p:sp>
          <p:nvSpPr>
            <p:cNvPr id="51" name="TextBox 50"/>
            <p:cNvSpPr txBox="1"/>
            <p:nvPr/>
          </p:nvSpPr>
          <p:spPr>
            <a:xfrm>
              <a:off x="320836" y="1968921"/>
              <a:ext cx="184731" cy="230832"/>
            </a:xfrm>
            <a:prstGeom prst="rect">
              <a:avLst/>
            </a:prstGeom>
            <a:noFill/>
          </p:spPr>
          <p:txBody>
            <a:bodyPr wrap="none" rtlCol="0">
              <a:spAutoFit/>
            </a:bodyPr>
            <a:lstStyle/>
            <a:p>
              <a:pPr defTabSz="586130"/>
              <a:endParaRPr lang="en-US" sz="900" dirty="0">
                <a:solidFill>
                  <a:prstClr val="black"/>
                </a:solidFill>
                <a:latin typeface="Arial" panose="020B0604020202020204" pitchFamily="34" charset="0"/>
                <a:cs typeface="Arial" panose="020B0604020202020204" pitchFamily="34" charset="0"/>
              </a:endParaRPr>
            </a:p>
          </p:txBody>
        </p:sp>
      </p:grpSp>
      <p:grpSp>
        <p:nvGrpSpPr>
          <p:cNvPr id="63" name="Group 62"/>
          <p:cNvGrpSpPr/>
          <p:nvPr/>
        </p:nvGrpSpPr>
        <p:grpSpPr>
          <a:xfrm>
            <a:off x="2268495" y="5758937"/>
            <a:ext cx="7691908" cy="906121"/>
            <a:chOff x="2284261" y="5806235"/>
            <a:chExt cx="7691908" cy="906121"/>
          </a:xfrm>
        </p:grpSpPr>
        <p:sp>
          <p:nvSpPr>
            <p:cNvPr id="70" name="Rectangle 69"/>
            <p:cNvSpPr/>
            <p:nvPr/>
          </p:nvSpPr>
          <p:spPr>
            <a:xfrm>
              <a:off x="2284261" y="5806235"/>
              <a:ext cx="7691908" cy="90612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7" name="Rounded Rectangle 76"/>
            <p:cNvSpPr/>
            <p:nvPr/>
          </p:nvSpPr>
          <p:spPr>
            <a:xfrm>
              <a:off x="2417106" y="6197770"/>
              <a:ext cx="7362378" cy="35236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8" name="TextBox 77"/>
            <p:cNvSpPr txBox="1"/>
            <p:nvPr/>
          </p:nvSpPr>
          <p:spPr>
            <a:xfrm>
              <a:off x="2480168" y="6268572"/>
              <a:ext cx="877163" cy="230832"/>
            </a:xfrm>
            <a:prstGeom prst="rect">
              <a:avLst/>
            </a:prstGeom>
            <a:noFill/>
          </p:spPr>
          <p:txBody>
            <a:bodyPr wrap="none" rtlCol="0">
              <a:spAutoFit/>
            </a:bodyPr>
            <a:lstStyle/>
            <a:p>
              <a:r>
                <a:rPr lang="en-US" sz="900" dirty="0">
                  <a:solidFill>
                    <a:prstClr val="black"/>
                  </a:solidFill>
                  <a:latin typeface="Arial" panose="020B0604020202020204" pitchFamily="34" charset="0"/>
                  <a:cs typeface="Arial" panose="020B0604020202020204" pitchFamily="34" charset="0"/>
                </a:rPr>
                <a:t>Call Remarks</a:t>
              </a:r>
            </a:p>
          </p:txBody>
        </p:sp>
        <p:sp>
          <p:nvSpPr>
            <p:cNvPr id="84" name="Rectangle 83"/>
            <p:cNvSpPr/>
            <p:nvPr/>
          </p:nvSpPr>
          <p:spPr>
            <a:xfrm>
              <a:off x="8910989" y="6245977"/>
              <a:ext cx="808601" cy="268750"/>
            </a:xfrm>
            <a:prstGeom prst="rect">
              <a:avLst/>
            </a:prstGeom>
            <a:solidFill>
              <a:srgbClr val="56AD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800" dirty="0" smtClean="0">
                  <a:solidFill>
                    <a:prstClr val="white"/>
                  </a:solidFill>
                  <a:latin typeface="Arial" panose="020B0604020202020204" pitchFamily="34" charset="0"/>
                  <a:cs typeface="Arial" panose="020B0604020202020204" pitchFamily="34" charset="0"/>
                </a:rPr>
                <a:t>SUBMIT</a:t>
              </a:r>
              <a:endParaRPr lang="en-US" sz="800" dirty="0">
                <a:solidFill>
                  <a:prstClr val="white"/>
                </a:solidFill>
                <a:latin typeface="Arial" panose="020B0604020202020204" pitchFamily="34" charset="0"/>
                <a:cs typeface="Arial" panose="020B0604020202020204" pitchFamily="34" charset="0"/>
              </a:endParaRPr>
            </a:p>
          </p:txBody>
        </p:sp>
        <p:sp>
          <p:nvSpPr>
            <p:cNvPr id="85" name="Rounded Rectangle 84"/>
            <p:cNvSpPr/>
            <p:nvPr/>
          </p:nvSpPr>
          <p:spPr>
            <a:xfrm>
              <a:off x="2444560" y="5947598"/>
              <a:ext cx="129642" cy="129642"/>
            </a:xfrm>
            <a:prstGeom prst="round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6" name="TextBox 85"/>
            <p:cNvSpPr txBox="1"/>
            <p:nvPr/>
          </p:nvSpPr>
          <p:spPr>
            <a:xfrm>
              <a:off x="2615925" y="5897864"/>
              <a:ext cx="838691" cy="230832"/>
            </a:xfrm>
            <a:prstGeom prst="rect">
              <a:avLst/>
            </a:prstGeom>
            <a:noFill/>
          </p:spPr>
          <p:txBody>
            <a:bodyPr wrap="none" rtlCol="0">
              <a:spAutoFit/>
            </a:bodyPr>
            <a:lstStyle/>
            <a:p>
              <a:r>
                <a:rPr lang="en-US" sz="900" dirty="0" smtClean="0">
                  <a:solidFill>
                    <a:prstClr val="black"/>
                  </a:solidFill>
                  <a:latin typeface="Arial" panose="020B0604020202020204" pitchFamily="34" charset="0"/>
                  <a:cs typeface="Arial" panose="020B0604020202020204" pitchFamily="34" charset="0"/>
                </a:rPr>
                <a:t>Billing Query</a:t>
              </a:r>
              <a:endParaRPr lang="en-US" sz="900" dirty="0">
                <a:solidFill>
                  <a:prstClr val="black"/>
                </a:solidFill>
                <a:latin typeface="Arial" panose="020B0604020202020204" pitchFamily="34" charset="0"/>
                <a:cs typeface="Arial" panose="020B0604020202020204" pitchFamily="34" charset="0"/>
              </a:endParaRPr>
            </a:p>
          </p:txBody>
        </p:sp>
        <p:sp>
          <p:nvSpPr>
            <p:cNvPr id="87" name="Rounded Rectangle 86"/>
            <p:cNvSpPr/>
            <p:nvPr/>
          </p:nvSpPr>
          <p:spPr>
            <a:xfrm>
              <a:off x="3899406" y="5947598"/>
              <a:ext cx="129642" cy="129642"/>
            </a:xfrm>
            <a:prstGeom prst="round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8" name="TextBox 87"/>
            <p:cNvSpPr txBox="1"/>
            <p:nvPr/>
          </p:nvSpPr>
          <p:spPr>
            <a:xfrm>
              <a:off x="4081480" y="5897864"/>
              <a:ext cx="1152880" cy="230832"/>
            </a:xfrm>
            <a:prstGeom prst="rect">
              <a:avLst/>
            </a:prstGeom>
            <a:noFill/>
          </p:spPr>
          <p:txBody>
            <a:bodyPr wrap="none" rtlCol="0">
              <a:spAutoFit/>
            </a:bodyPr>
            <a:lstStyle/>
            <a:p>
              <a:r>
                <a:rPr lang="en-US" sz="900" dirty="0" smtClean="0">
                  <a:solidFill>
                    <a:prstClr val="black"/>
                  </a:solidFill>
                  <a:latin typeface="Arial" panose="020B0604020202020204" pitchFamily="34" charset="0"/>
                  <a:cs typeface="Arial" panose="020B0604020202020204" pitchFamily="34" charset="0"/>
                </a:rPr>
                <a:t>Change in address</a:t>
              </a:r>
              <a:endParaRPr lang="en-US" sz="900" dirty="0">
                <a:solidFill>
                  <a:prstClr val="black"/>
                </a:solidFill>
                <a:latin typeface="Arial" panose="020B0604020202020204" pitchFamily="34" charset="0"/>
                <a:cs typeface="Arial" panose="020B0604020202020204" pitchFamily="34" charset="0"/>
              </a:endParaRPr>
            </a:p>
          </p:txBody>
        </p:sp>
        <p:sp>
          <p:nvSpPr>
            <p:cNvPr id="95" name="Rounded Rectangle 94"/>
            <p:cNvSpPr/>
            <p:nvPr/>
          </p:nvSpPr>
          <p:spPr>
            <a:xfrm>
              <a:off x="5354252" y="5947598"/>
              <a:ext cx="129642" cy="129642"/>
            </a:xfrm>
            <a:prstGeom prst="round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6" name="TextBox 95"/>
            <p:cNvSpPr txBox="1"/>
            <p:nvPr/>
          </p:nvSpPr>
          <p:spPr>
            <a:xfrm>
              <a:off x="5549967" y="5897864"/>
              <a:ext cx="928459" cy="230832"/>
            </a:xfrm>
            <a:prstGeom prst="rect">
              <a:avLst/>
            </a:prstGeom>
            <a:noFill/>
          </p:spPr>
          <p:txBody>
            <a:bodyPr wrap="none" rtlCol="0">
              <a:spAutoFit/>
            </a:bodyPr>
            <a:lstStyle/>
            <a:p>
              <a:r>
                <a:rPr lang="en-US" sz="900" dirty="0" smtClean="0">
                  <a:solidFill>
                    <a:prstClr val="black"/>
                  </a:solidFill>
                  <a:latin typeface="Arial" panose="020B0604020202020204" pitchFamily="34" charset="0"/>
                  <a:cs typeface="Arial" panose="020B0604020202020204" pitchFamily="34" charset="0"/>
                </a:rPr>
                <a:t>Product Query</a:t>
              </a:r>
              <a:endParaRPr lang="en-US" sz="900" dirty="0">
                <a:solidFill>
                  <a:prstClr val="black"/>
                </a:solidFill>
                <a:latin typeface="Arial" panose="020B0604020202020204" pitchFamily="34" charset="0"/>
                <a:cs typeface="Arial" panose="020B0604020202020204" pitchFamily="34" charset="0"/>
              </a:endParaRPr>
            </a:p>
          </p:txBody>
        </p:sp>
        <p:sp>
          <p:nvSpPr>
            <p:cNvPr id="97" name="Rounded Rectangle 96"/>
            <p:cNvSpPr/>
            <p:nvPr/>
          </p:nvSpPr>
          <p:spPr>
            <a:xfrm>
              <a:off x="6809098" y="5947598"/>
              <a:ext cx="129642" cy="129642"/>
            </a:xfrm>
            <a:prstGeom prst="round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0" name="TextBox 109"/>
            <p:cNvSpPr txBox="1"/>
            <p:nvPr/>
          </p:nvSpPr>
          <p:spPr>
            <a:xfrm>
              <a:off x="7043456" y="5897864"/>
              <a:ext cx="947695" cy="230832"/>
            </a:xfrm>
            <a:prstGeom prst="rect">
              <a:avLst/>
            </a:prstGeom>
            <a:noFill/>
          </p:spPr>
          <p:txBody>
            <a:bodyPr wrap="none" rtlCol="0">
              <a:spAutoFit/>
            </a:bodyPr>
            <a:lstStyle/>
            <a:p>
              <a:r>
                <a:rPr lang="en-US" sz="900" dirty="0" smtClean="0">
                  <a:solidFill>
                    <a:prstClr val="black"/>
                  </a:solidFill>
                  <a:latin typeface="Arial" panose="020B0604020202020204" pitchFamily="34" charset="0"/>
                  <a:cs typeface="Arial" panose="020B0604020202020204" pitchFamily="34" charset="0"/>
                </a:rPr>
                <a:t>Delivery Query</a:t>
              </a:r>
              <a:endParaRPr lang="en-US" sz="900" dirty="0">
                <a:solidFill>
                  <a:prstClr val="black"/>
                </a:solidFill>
                <a:latin typeface="Arial" panose="020B0604020202020204" pitchFamily="34" charset="0"/>
                <a:cs typeface="Arial" panose="020B0604020202020204" pitchFamily="34" charset="0"/>
              </a:endParaRPr>
            </a:p>
          </p:txBody>
        </p:sp>
        <p:sp>
          <p:nvSpPr>
            <p:cNvPr id="111" name="Rounded Rectangle 110"/>
            <p:cNvSpPr/>
            <p:nvPr/>
          </p:nvSpPr>
          <p:spPr>
            <a:xfrm>
              <a:off x="8263944" y="5947598"/>
              <a:ext cx="129642" cy="129642"/>
            </a:xfrm>
            <a:prstGeom prst="round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2" name="TextBox 111"/>
            <p:cNvSpPr txBox="1"/>
            <p:nvPr/>
          </p:nvSpPr>
          <p:spPr>
            <a:xfrm>
              <a:off x="8435309" y="5897864"/>
              <a:ext cx="595035" cy="230832"/>
            </a:xfrm>
            <a:prstGeom prst="rect">
              <a:avLst/>
            </a:prstGeom>
            <a:noFill/>
          </p:spPr>
          <p:txBody>
            <a:bodyPr wrap="none" rtlCol="0">
              <a:spAutoFit/>
            </a:bodyPr>
            <a:lstStyle/>
            <a:p>
              <a:r>
                <a:rPr lang="en-US" sz="900" dirty="0" smtClean="0">
                  <a:solidFill>
                    <a:prstClr val="black"/>
                  </a:solidFill>
                  <a:latin typeface="Arial" panose="020B0604020202020204" pitchFamily="34" charset="0"/>
                  <a:cs typeface="Arial" panose="020B0604020202020204" pitchFamily="34" charset="0"/>
                </a:rPr>
                <a:t>General</a:t>
              </a:r>
              <a:endParaRPr lang="en-US" sz="900" dirty="0">
                <a:solidFill>
                  <a:prstClr val="black"/>
                </a:solidFill>
                <a:latin typeface="Arial" panose="020B0604020202020204" pitchFamily="34" charset="0"/>
                <a:cs typeface="Arial" panose="020B0604020202020204" pitchFamily="34" charset="0"/>
              </a:endParaRPr>
            </a:p>
          </p:txBody>
        </p:sp>
      </p:grpSp>
      <p:grpSp>
        <p:nvGrpSpPr>
          <p:cNvPr id="114" name="Group 113"/>
          <p:cNvGrpSpPr/>
          <p:nvPr/>
        </p:nvGrpSpPr>
        <p:grpSpPr>
          <a:xfrm>
            <a:off x="10096160" y="2395737"/>
            <a:ext cx="1775543" cy="302395"/>
            <a:chOff x="10111926" y="2443035"/>
            <a:chExt cx="1775543" cy="302395"/>
          </a:xfrm>
        </p:grpSpPr>
        <p:sp>
          <p:nvSpPr>
            <p:cNvPr id="115" name="Rounded Rectangle 114"/>
            <p:cNvSpPr/>
            <p:nvPr/>
          </p:nvSpPr>
          <p:spPr>
            <a:xfrm>
              <a:off x="10111926" y="2443035"/>
              <a:ext cx="1775543" cy="302395"/>
            </a:xfrm>
            <a:prstGeom prst="round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a:solidFill>
                    <a:prstClr val="white">
                      <a:lumMod val="75000"/>
                    </a:prstClr>
                  </a:solidFill>
                  <a:latin typeface="Arial" panose="020B0604020202020204" pitchFamily="34" charset="0"/>
                  <a:cs typeface="Arial" panose="020B0604020202020204" pitchFamily="34" charset="0"/>
                </a:rPr>
                <a:t>Select </a:t>
              </a:r>
              <a:r>
                <a:rPr lang="en-US" sz="900" dirty="0" smtClean="0">
                  <a:solidFill>
                    <a:prstClr val="white">
                      <a:lumMod val="75000"/>
                    </a:prstClr>
                  </a:solidFill>
                  <a:latin typeface="Arial" panose="020B0604020202020204" pitchFamily="34" charset="0"/>
                  <a:cs typeface="Arial" panose="020B0604020202020204" pitchFamily="34" charset="0"/>
                </a:rPr>
                <a:t>Disposition</a:t>
              </a:r>
              <a:endParaRPr lang="en-US" sz="900" dirty="0">
                <a:solidFill>
                  <a:prstClr val="white">
                    <a:lumMod val="75000"/>
                  </a:prstClr>
                </a:solidFill>
                <a:latin typeface="Arial" panose="020B0604020202020204" pitchFamily="34" charset="0"/>
                <a:cs typeface="Arial" panose="020B0604020202020204" pitchFamily="34" charset="0"/>
              </a:endParaRPr>
            </a:p>
          </p:txBody>
        </p:sp>
        <p:sp>
          <p:nvSpPr>
            <p:cNvPr id="116" name="Isosceles Triangle 115"/>
            <p:cNvSpPr/>
            <p:nvPr/>
          </p:nvSpPr>
          <p:spPr>
            <a:xfrm rot="10800000">
              <a:off x="11680475" y="2576192"/>
              <a:ext cx="84219" cy="72602"/>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solidFill>
                  <a:prstClr val="white"/>
                </a:solidFill>
              </a:endParaRPr>
            </a:p>
          </p:txBody>
        </p:sp>
      </p:grpSp>
      <p:sp>
        <p:nvSpPr>
          <p:cNvPr id="82" name="Rectangle 81"/>
          <p:cNvSpPr/>
          <p:nvPr/>
        </p:nvSpPr>
        <p:spPr>
          <a:xfrm>
            <a:off x="261254" y="1072474"/>
            <a:ext cx="1942062" cy="4539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1400" b="1" i="1" dirty="0" smtClean="0">
                <a:solidFill>
                  <a:prstClr val="black">
                    <a:lumMod val="50000"/>
                    <a:lumOff val="50000"/>
                  </a:prstClr>
                </a:solidFill>
                <a:latin typeface="Swis721 Cn BT" panose="020B0506020202030204" pitchFamily="34" charset="0"/>
                <a:cs typeface="Arial" panose="020B0604020202020204" pitchFamily="34" charset="0"/>
              </a:rPr>
              <a:t>TELECOM ENTERPRISE</a:t>
            </a:r>
            <a:endParaRPr lang="en-US" sz="1400" b="1" i="1" dirty="0">
              <a:solidFill>
                <a:prstClr val="black">
                  <a:lumMod val="50000"/>
                  <a:lumOff val="50000"/>
                </a:prstClr>
              </a:solidFill>
              <a:latin typeface="Swis721 Cn BT" panose="020B0506020202030204" pitchFamily="34" charset="0"/>
              <a:cs typeface="Arial" panose="020B0604020202020204" pitchFamily="34" charset="0"/>
            </a:endParaRPr>
          </a:p>
        </p:txBody>
      </p:sp>
      <p:pic>
        <p:nvPicPr>
          <p:cNvPr id="61" name="Picture 60"/>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55095" y="336931"/>
            <a:ext cx="942739" cy="855162"/>
          </a:xfrm>
          <a:prstGeom prst="rect">
            <a:avLst/>
          </a:prstGeom>
        </p:spPr>
      </p:pic>
      <p:pic>
        <p:nvPicPr>
          <p:cNvPr id="6" name="Picture 5"/>
          <p:cNvPicPr>
            <a:picLocks noChangeAspect="1"/>
          </p:cNvPicPr>
          <p:nvPr/>
        </p:nvPicPr>
        <p:blipFill>
          <a:blip r:embed="rId13"/>
          <a:stretch>
            <a:fillRect/>
          </a:stretch>
        </p:blipFill>
        <p:spPr>
          <a:xfrm>
            <a:off x="10010486" y="571267"/>
            <a:ext cx="1950763" cy="1341664"/>
          </a:xfrm>
          <a:prstGeom prst="rect">
            <a:avLst/>
          </a:prstGeom>
        </p:spPr>
      </p:pic>
      <p:sp>
        <p:nvSpPr>
          <p:cNvPr id="7" name="Rectangle 6"/>
          <p:cNvSpPr/>
          <p:nvPr/>
        </p:nvSpPr>
        <p:spPr>
          <a:xfrm>
            <a:off x="2304058" y="239653"/>
            <a:ext cx="2516253" cy="1958667"/>
          </a:xfrm>
          <a:prstGeom prst="rect">
            <a:avLst/>
          </a:prstGeom>
          <a:solidFill>
            <a:schemeClr val="bg1"/>
          </a:solidFill>
          <a:ln>
            <a:solidFill>
              <a:schemeClr val="bg1">
                <a:lumMod val="95000"/>
              </a:schemeClr>
            </a:solidFill>
          </a:ln>
          <a:effectLst>
            <a:outerShdw blurRad="50800" dist="38100" dir="8100000" algn="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9" name="Rectangle 98"/>
          <p:cNvSpPr/>
          <p:nvPr/>
        </p:nvSpPr>
        <p:spPr>
          <a:xfrm>
            <a:off x="4879719" y="239653"/>
            <a:ext cx="2516253" cy="1958667"/>
          </a:xfrm>
          <a:prstGeom prst="rect">
            <a:avLst/>
          </a:prstGeom>
          <a:solidFill>
            <a:schemeClr val="bg1"/>
          </a:solidFill>
          <a:ln>
            <a:solidFill>
              <a:schemeClr val="bg1">
                <a:lumMod val="95000"/>
              </a:schemeClr>
            </a:solidFill>
          </a:ln>
          <a:effectLst>
            <a:outerShdw blurRad="50800" dist="38100" dir="8100000" algn="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0" name="Rectangle 99"/>
          <p:cNvSpPr/>
          <p:nvPr/>
        </p:nvSpPr>
        <p:spPr>
          <a:xfrm>
            <a:off x="7455380" y="239653"/>
            <a:ext cx="2516253" cy="1958667"/>
          </a:xfrm>
          <a:prstGeom prst="rect">
            <a:avLst/>
          </a:prstGeom>
          <a:solidFill>
            <a:schemeClr val="bg1"/>
          </a:solidFill>
          <a:ln>
            <a:solidFill>
              <a:schemeClr val="bg1">
                <a:lumMod val="95000"/>
              </a:schemeClr>
            </a:solidFill>
          </a:ln>
          <a:effectLst>
            <a:outerShdw blurRad="50800" dist="38100" dir="8100000" algn="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aphicFrame>
        <p:nvGraphicFramePr>
          <p:cNvPr id="101" name="Table 100"/>
          <p:cNvGraphicFramePr>
            <a:graphicFrameLocks noGrp="1"/>
          </p:cNvGraphicFramePr>
          <p:nvPr>
            <p:extLst/>
          </p:nvPr>
        </p:nvGraphicFramePr>
        <p:xfrm>
          <a:off x="2464402" y="294868"/>
          <a:ext cx="2239750" cy="1486976"/>
        </p:xfrm>
        <a:graphic>
          <a:graphicData uri="http://schemas.openxmlformats.org/drawingml/2006/table">
            <a:tbl>
              <a:tblPr>
                <a:tableStyleId>{5C22544A-7EE6-4342-B048-85BDC9FD1C3A}</a:tableStyleId>
              </a:tblPr>
              <a:tblGrid>
                <a:gridCol w="953865"/>
                <a:gridCol w="1285885"/>
              </a:tblGrid>
              <a:tr h="198540">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Mobile #</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+63</a:t>
                      </a:r>
                      <a:r>
                        <a:rPr lang="en-US" sz="8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 915 716 9206</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98540">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Subscriber</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Mr. John Doe</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98540">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Operating Status</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Active</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98540">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Status</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Active</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82068">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Email</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johndoe554@gmail.com</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19828">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Address</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sv-SE" sz="800" b="0" i="0" u="none" strike="noStrike" kern="1200" dirty="0" smtClean="0">
                          <a:solidFill>
                            <a:srgbClr val="000000"/>
                          </a:solidFill>
                          <a:effectLst/>
                          <a:latin typeface="Arial" panose="020B0604020202020204" pitchFamily="34" charset="0"/>
                          <a:ea typeface="+mn-ea"/>
                          <a:cs typeface="Arial" panose="020B0604020202020204" pitchFamily="34" charset="0"/>
                        </a:rPr>
                        <a:t>101 Dela Rosa Street, Legazpi Village, Makati</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90920">
                <a:tc>
                  <a:txBody>
                    <a:bodyPr/>
                    <a:lstStyle/>
                    <a:p>
                      <a:pPr marL="0" algn="l" defTabSz="914400" rtl="0" eaLnBrk="1" fontAlgn="b" latinLnBrk="0" hangingPunct="1"/>
                      <a:r>
                        <a:rPr lang="en-US" sz="800" b="0" i="0" u="none" strike="noStrike" kern="1200" dirty="0">
                          <a:solidFill>
                            <a:srgbClr val="000000"/>
                          </a:solidFill>
                          <a:effectLst/>
                          <a:latin typeface="Arial" panose="020B0604020202020204" pitchFamily="34" charset="0"/>
                          <a:ea typeface="+mn-ea"/>
                          <a:cs typeface="Arial" panose="020B0604020202020204" pitchFamily="34" charset="0"/>
                        </a:rPr>
                        <a:t>Alt Number</a:t>
                      </a: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+63</a:t>
                      </a:r>
                      <a:r>
                        <a:rPr lang="en-US" sz="8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 999 999 9999</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graphicFrame>
        <p:nvGraphicFramePr>
          <p:cNvPr id="102" name="Table 101"/>
          <p:cNvGraphicFramePr>
            <a:graphicFrameLocks noGrp="1"/>
          </p:cNvGraphicFramePr>
          <p:nvPr>
            <p:extLst/>
          </p:nvPr>
        </p:nvGraphicFramePr>
        <p:xfrm>
          <a:off x="4973094" y="294868"/>
          <a:ext cx="2355644" cy="1878483"/>
        </p:xfrm>
        <a:graphic>
          <a:graphicData uri="http://schemas.openxmlformats.org/drawingml/2006/table">
            <a:tbl>
              <a:tblPr>
                <a:tableStyleId>{5C22544A-7EE6-4342-B048-85BDC9FD1C3A}</a:tableStyleId>
              </a:tblPr>
              <a:tblGrid>
                <a:gridCol w="1089211"/>
                <a:gridCol w="1266433"/>
              </a:tblGrid>
              <a:tr h="205909">
                <a:tc>
                  <a:txBody>
                    <a:bodyPr/>
                    <a:lstStyle/>
                    <a:p>
                      <a:pPr algn="l" fontAlgn="b"/>
                      <a:r>
                        <a:rPr lang="en-US" sz="800" u="none" strike="noStrike" dirty="0" smtClean="0">
                          <a:effectLst/>
                          <a:latin typeface="Arial" panose="020B0604020202020204" pitchFamily="34" charset="0"/>
                          <a:cs typeface="Arial" panose="020B0604020202020204" pitchFamily="34" charset="0"/>
                        </a:rPr>
                        <a:t>Customer ID</a:t>
                      </a:r>
                      <a:r>
                        <a:rPr lang="en-US" sz="800" u="none" strike="noStrike" baseline="0" dirty="0" smtClean="0">
                          <a:effectLst/>
                          <a:latin typeface="Arial" panose="020B0604020202020204" pitchFamily="34" charset="0"/>
                          <a:cs typeface="Arial" panose="020B0604020202020204" pitchFamily="34" charset="0"/>
                        </a:rPr>
                        <a:t> #</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b="0" i="0" u="none" strike="noStrike" dirty="0" smtClean="0">
                          <a:solidFill>
                            <a:schemeClr val="dk1"/>
                          </a:solidFill>
                          <a:effectLst/>
                          <a:latin typeface="Arial" panose="020B0604020202020204" pitchFamily="34" charset="0"/>
                          <a:cs typeface="Arial" panose="020B0604020202020204" pitchFamily="34" charset="0"/>
                        </a:rPr>
                        <a:t>83085294</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u="none" strike="noStrike" dirty="0" smtClean="0">
                          <a:effectLst/>
                          <a:latin typeface="Arial" panose="020B0604020202020204" pitchFamily="34" charset="0"/>
                          <a:cs typeface="Arial" panose="020B0604020202020204" pitchFamily="34" charset="0"/>
                        </a:rPr>
                        <a:t>Tariff Plan</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b="0" i="0" u="sng" strike="noStrike" dirty="0" err="1" smtClean="0">
                          <a:solidFill>
                            <a:schemeClr val="dk1"/>
                          </a:solidFill>
                          <a:effectLst/>
                          <a:latin typeface="Arial" panose="020B0604020202020204" pitchFamily="34" charset="0"/>
                          <a:cs typeface="Arial" panose="020B0604020202020204" pitchFamily="34" charset="0"/>
                        </a:rPr>
                        <a:t>ThePLAN</a:t>
                      </a:r>
                      <a:r>
                        <a:rPr lang="en-US" sz="800" b="0" i="0" u="sng" strike="noStrike" baseline="0" dirty="0" smtClean="0">
                          <a:solidFill>
                            <a:schemeClr val="dk1"/>
                          </a:solidFill>
                          <a:effectLst/>
                          <a:latin typeface="Arial" panose="020B0604020202020204" pitchFamily="34" charset="0"/>
                          <a:cs typeface="Arial" panose="020B0604020202020204" pitchFamily="34" charset="0"/>
                        </a:rPr>
                        <a:t> PLUS 1499</a:t>
                      </a:r>
                      <a:endParaRPr lang="en-US" sz="800" b="0" i="0" u="sng"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b="0" i="0" u="none" strike="noStrike" dirty="0" smtClean="0">
                          <a:solidFill>
                            <a:srgbClr val="000000"/>
                          </a:solidFill>
                          <a:effectLst/>
                          <a:latin typeface="Arial" panose="020B0604020202020204" pitchFamily="34" charset="0"/>
                          <a:cs typeface="Arial" panose="020B0604020202020204" pitchFamily="34" charset="0"/>
                        </a:rPr>
                        <a:t>Activation Date</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b="0" i="0" u="none" strike="noStrike" dirty="0" smtClean="0">
                          <a:solidFill>
                            <a:srgbClr val="000000"/>
                          </a:solidFill>
                          <a:effectLst/>
                          <a:latin typeface="Arial" panose="020B0604020202020204" pitchFamily="34" charset="0"/>
                          <a:cs typeface="Arial" panose="020B0604020202020204" pitchFamily="34" charset="0"/>
                        </a:rPr>
                        <a:t>03-01-2019</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u="none" strike="noStrike" dirty="0" smtClean="0">
                          <a:effectLst/>
                          <a:latin typeface="Arial" panose="020B0604020202020204" pitchFamily="34" charset="0"/>
                          <a:cs typeface="Arial" panose="020B0604020202020204" pitchFamily="34" charset="0"/>
                        </a:rPr>
                        <a:t>Contract</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u="none" strike="noStrike" dirty="0" smtClean="0">
                          <a:effectLst/>
                          <a:latin typeface="Arial" panose="020B0604020202020204" pitchFamily="34" charset="0"/>
                          <a:cs typeface="Arial" panose="020B0604020202020204" pitchFamily="34" charset="0"/>
                        </a:rPr>
                        <a:t>24 Months</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u="none" strike="noStrike" dirty="0" smtClean="0">
                          <a:effectLst/>
                          <a:latin typeface="Arial" panose="020B0604020202020204" pitchFamily="34" charset="0"/>
                          <a:cs typeface="Arial" panose="020B0604020202020204" pitchFamily="34" charset="0"/>
                        </a:rPr>
                        <a:t>Handset</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b="0" i="0" u="sng" strike="noStrike" dirty="0" smtClean="0">
                          <a:solidFill>
                            <a:schemeClr val="dk1"/>
                          </a:solidFill>
                          <a:effectLst/>
                          <a:latin typeface="Arial" panose="020B0604020202020204" pitchFamily="34" charset="0"/>
                          <a:cs typeface="Arial" panose="020B0604020202020204" pitchFamily="34" charset="0"/>
                        </a:rPr>
                        <a:t>Huawei Nova 3i</a:t>
                      </a:r>
                      <a:endParaRPr lang="en-US" sz="800" b="0" i="0" u="sng"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u="none" strike="noStrike" dirty="0" smtClean="0">
                          <a:effectLst/>
                          <a:latin typeface="Arial" panose="020B0604020202020204" pitchFamily="34" charset="0"/>
                          <a:cs typeface="Arial" panose="020B0604020202020204" pitchFamily="34" charset="0"/>
                        </a:rPr>
                        <a:t>Unbilled Amount</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b="0" i="0" u="none" strike="noStrike" dirty="0" smtClean="0">
                          <a:solidFill>
                            <a:schemeClr val="dk1"/>
                          </a:solidFill>
                          <a:effectLst/>
                          <a:latin typeface="Arial" panose="020B0604020202020204" pitchFamily="34" charset="0"/>
                          <a:cs typeface="Arial" panose="020B0604020202020204" pitchFamily="34" charset="0"/>
                        </a:rPr>
                        <a:t>P 69.90</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u="none" strike="noStrike" dirty="0" smtClean="0">
                          <a:effectLst/>
                          <a:latin typeface="Arial" panose="020B0604020202020204" pitchFamily="34" charset="0"/>
                          <a:cs typeface="Arial" panose="020B0604020202020204" pitchFamily="34" charset="0"/>
                        </a:rPr>
                        <a:t>Last Payment Date</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b="0" i="0" u="none" strike="noStrike" dirty="0" smtClean="0">
                          <a:solidFill>
                            <a:schemeClr val="dk1"/>
                          </a:solidFill>
                          <a:effectLst/>
                          <a:latin typeface="Arial" panose="020B0604020202020204" pitchFamily="34" charset="0"/>
                          <a:cs typeface="Arial" panose="020B0604020202020204" pitchFamily="34" charset="0"/>
                        </a:rPr>
                        <a:t>04-04-2019</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31211">
                <a:tc>
                  <a:txBody>
                    <a:bodyPr/>
                    <a:lstStyle/>
                    <a:p>
                      <a:pPr algn="l" fontAlgn="b"/>
                      <a:r>
                        <a:rPr lang="en-US" sz="800" u="none" strike="noStrike" kern="1200" dirty="0" smtClean="0">
                          <a:solidFill>
                            <a:schemeClr val="dk1"/>
                          </a:solidFill>
                          <a:effectLst/>
                          <a:latin typeface="Arial" panose="020B0604020202020204" pitchFamily="34" charset="0"/>
                          <a:ea typeface="+mn-ea"/>
                          <a:cs typeface="Arial" panose="020B0604020202020204" pitchFamily="34" charset="0"/>
                        </a:rPr>
                        <a:t>Outstanding Balance</a:t>
                      </a:r>
                      <a:endParaRPr lang="en-US" sz="800" u="none" strike="noStrike" kern="1200" dirty="0">
                        <a:solidFill>
                          <a:schemeClr val="dk1"/>
                        </a:solidFill>
                        <a:effectLst/>
                        <a:latin typeface="Arial" panose="020B0604020202020204" pitchFamily="34" charset="0"/>
                        <a:ea typeface="+mn-ea"/>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u="none" strike="noStrike" kern="1200" dirty="0" smtClean="0">
                          <a:solidFill>
                            <a:schemeClr val="dk1"/>
                          </a:solidFill>
                          <a:effectLst/>
                          <a:latin typeface="Arial" panose="020B0604020202020204" pitchFamily="34" charset="0"/>
                          <a:ea typeface="+mn-ea"/>
                          <a:cs typeface="Arial" panose="020B0604020202020204" pitchFamily="34" charset="0"/>
                        </a:rPr>
                        <a:t>P1568.90</a:t>
                      </a:r>
                      <a:endParaRPr lang="en-US" sz="800" u="none" strike="noStrike" kern="1200" dirty="0">
                        <a:solidFill>
                          <a:schemeClr val="dk1"/>
                        </a:solidFill>
                        <a:effectLst/>
                        <a:latin typeface="Arial" panose="020B0604020202020204" pitchFamily="34" charset="0"/>
                        <a:ea typeface="+mn-ea"/>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u="none" strike="noStrike" kern="1200" dirty="0" smtClean="0">
                          <a:solidFill>
                            <a:schemeClr val="dk1"/>
                          </a:solidFill>
                          <a:effectLst/>
                          <a:latin typeface="Arial" panose="020B0604020202020204" pitchFamily="34" charset="0"/>
                          <a:ea typeface="+mn-ea"/>
                          <a:cs typeface="Arial" panose="020B0604020202020204" pitchFamily="34" charset="0"/>
                        </a:rPr>
                        <a:t>Bill Date</a:t>
                      </a:r>
                      <a:endParaRPr lang="en-US" sz="800" u="none" strike="noStrike" kern="1200" dirty="0">
                        <a:solidFill>
                          <a:schemeClr val="dk1"/>
                        </a:solidFill>
                        <a:effectLst/>
                        <a:latin typeface="Arial" panose="020B0604020202020204" pitchFamily="34" charset="0"/>
                        <a:ea typeface="+mn-ea"/>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u="none" strike="noStrike" kern="1200" dirty="0" smtClean="0">
                          <a:solidFill>
                            <a:schemeClr val="dk1"/>
                          </a:solidFill>
                          <a:effectLst/>
                          <a:latin typeface="Arial" panose="020B0604020202020204" pitchFamily="34" charset="0"/>
                          <a:ea typeface="+mn-ea"/>
                          <a:cs typeface="Arial" panose="020B0604020202020204" pitchFamily="34" charset="0"/>
                        </a:rPr>
                        <a:t>03-04-2019</a:t>
                      </a:r>
                      <a:endParaRPr lang="en-US" sz="800" u="none" strike="noStrike" kern="1200" dirty="0">
                        <a:solidFill>
                          <a:schemeClr val="dk1"/>
                        </a:solidFill>
                        <a:effectLst/>
                        <a:latin typeface="Arial" panose="020B0604020202020204" pitchFamily="34" charset="0"/>
                        <a:ea typeface="+mn-ea"/>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graphicFrame>
        <p:nvGraphicFramePr>
          <p:cNvPr id="103" name="Table 102"/>
          <p:cNvGraphicFramePr>
            <a:graphicFrameLocks noGrp="1"/>
          </p:cNvGraphicFramePr>
          <p:nvPr>
            <p:extLst/>
          </p:nvPr>
        </p:nvGraphicFramePr>
        <p:xfrm>
          <a:off x="7577841" y="294868"/>
          <a:ext cx="2185877" cy="1511776"/>
        </p:xfrm>
        <a:graphic>
          <a:graphicData uri="http://schemas.openxmlformats.org/drawingml/2006/table">
            <a:tbl>
              <a:tblPr>
                <a:tableStyleId>{5C22544A-7EE6-4342-B048-85BDC9FD1C3A}</a:tableStyleId>
              </a:tblPr>
              <a:tblGrid>
                <a:gridCol w="1371369"/>
                <a:gridCol w="814508"/>
              </a:tblGrid>
              <a:tr h="215968">
                <a:tc>
                  <a:txBody>
                    <a:bodyPr/>
                    <a:lstStyle/>
                    <a:p>
                      <a:pPr algn="l" fontAlgn="b"/>
                      <a:r>
                        <a:rPr lang="en-US" sz="800" b="0" i="0" u="none" strike="noStrike" dirty="0" smtClean="0">
                          <a:solidFill>
                            <a:srgbClr val="000000"/>
                          </a:solidFill>
                          <a:effectLst/>
                          <a:latin typeface="Arial" panose="020B0604020202020204" pitchFamily="34" charset="0"/>
                          <a:cs typeface="Arial" panose="020B0604020202020204" pitchFamily="34" charset="0"/>
                        </a:rPr>
                        <a:t>Mobile App</a:t>
                      </a:r>
                      <a:r>
                        <a:rPr lang="en-US" sz="800" b="0" i="0" u="none" strike="noStrike" baseline="0" dirty="0" smtClean="0">
                          <a:solidFill>
                            <a:srgbClr val="000000"/>
                          </a:solidFill>
                          <a:effectLst/>
                          <a:latin typeface="Arial" panose="020B0604020202020204" pitchFamily="34" charset="0"/>
                          <a:cs typeface="Arial" panose="020B0604020202020204" pitchFamily="34" charset="0"/>
                        </a:rPr>
                        <a:t> Registered</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none" strike="noStrike" smtClean="0">
                          <a:solidFill>
                            <a:srgbClr val="000000"/>
                          </a:solidFill>
                          <a:effectLst/>
                          <a:latin typeface="Arial" panose="020B0604020202020204" pitchFamily="34" charset="0"/>
                          <a:cs typeface="Arial" panose="020B0604020202020204" pitchFamily="34" charset="0"/>
                        </a:rPr>
                        <a:t>Y</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5968">
                <a:tc>
                  <a:txBody>
                    <a:bodyPr/>
                    <a:lstStyle/>
                    <a:p>
                      <a:pPr algn="l" fontAlgn="b"/>
                      <a:r>
                        <a:rPr lang="en-US" sz="800" b="0" i="0" u="none" strike="noStrike" dirty="0" err="1" smtClean="0">
                          <a:solidFill>
                            <a:srgbClr val="000000"/>
                          </a:solidFill>
                          <a:effectLst/>
                          <a:latin typeface="Arial" panose="020B0604020202020204" pitchFamily="34" charset="0"/>
                          <a:cs typeface="Arial" panose="020B0604020202020204" pitchFamily="34" charset="0"/>
                        </a:rPr>
                        <a:t>eKYC</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none" strike="noStrike" dirty="0" smtClean="0">
                          <a:solidFill>
                            <a:srgbClr val="000000"/>
                          </a:solidFill>
                          <a:effectLst/>
                          <a:latin typeface="Arial" panose="020B0604020202020204" pitchFamily="34" charset="0"/>
                          <a:cs typeface="Arial" panose="020B0604020202020204" pitchFamily="34" charset="0"/>
                        </a:rPr>
                        <a:t>N</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5968">
                <a:tc>
                  <a:txBody>
                    <a:bodyPr/>
                    <a:lstStyle/>
                    <a:p>
                      <a:pPr algn="l" fontAlgn="ctr"/>
                      <a:r>
                        <a:rPr lang="en-US" sz="800" b="0" i="0" u="none" strike="noStrike" smtClean="0">
                          <a:solidFill>
                            <a:srgbClr val="000000"/>
                          </a:solidFill>
                          <a:effectLst/>
                          <a:latin typeface="Arial" panose="020B0604020202020204" pitchFamily="34" charset="0"/>
                          <a:cs typeface="Arial" panose="020B0604020202020204" pitchFamily="34" charset="0"/>
                        </a:rPr>
                        <a:t>Self</a:t>
                      </a:r>
                      <a:r>
                        <a:rPr lang="en-US" sz="800" b="0" i="0" u="none" strike="noStrike" baseline="0" smtClean="0">
                          <a:solidFill>
                            <a:srgbClr val="000000"/>
                          </a:solidFill>
                          <a:effectLst/>
                          <a:latin typeface="Arial" panose="020B0604020202020204" pitchFamily="34" charset="0"/>
                          <a:cs typeface="Arial" panose="020B0604020202020204" pitchFamily="34" charset="0"/>
                        </a:rPr>
                        <a:t> Service Registered</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none" strike="noStrike" smtClean="0">
                          <a:solidFill>
                            <a:srgbClr val="000000"/>
                          </a:solidFill>
                          <a:effectLst/>
                          <a:latin typeface="Arial" panose="020B0604020202020204" pitchFamily="34" charset="0"/>
                          <a:cs typeface="Arial" panose="020B0604020202020204" pitchFamily="34" charset="0"/>
                        </a:rPr>
                        <a:t>Y</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5968">
                <a:tc>
                  <a:txBody>
                    <a:bodyPr/>
                    <a:lstStyle/>
                    <a:p>
                      <a:pPr algn="l" fontAlgn="ctr"/>
                      <a:r>
                        <a:rPr lang="en-US" sz="800" b="0" i="0" u="none" strike="noStrike" baseline="0" dirty="0" smtClean="0">
                          <a:solidFill>
                            <a:srgbClr val="000000"/>
                          </a:solidFill>
                          <a:effectLst/>
                          <a:latin typeface="Arial" panose="020B0604020202020204" pitchFamily="34" charset="0"/>
                          <a:cs typeface="Arial" panose="020B0604020202020204" pitchFamily="34" charset="0"/>
                        </a:rPr>
                        <a:t>Bill Type</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none" strike="noStrike" dirty="0" smtClean="0">
                          <a:solidFill>
                            <a:srgbClr val="000000"/>
                          </a:solidFill>
                          <a:effectLst/>
                          <a:latin typeface="Arial" panose="020B0604020202020204" pitchFamily="34" charset="0"/>
                          <a:cs typeface="Arial" panose="020B0604020202020204" pitchFamily="34" charset="0"/>
                        </a:rPr>
                        <a:t>E-Bill</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5968">
                <a:tc>
                  <a:txBody>
                    <a:bodyPr/>
                    <a:lstStyle/>
                    <a:p>
                      <a:pPr algn="l" fontAlgn="ctr"/>
                      <a:r>
                        <a:rPr lang="en-US" sz="800" b="0" i="0" u="none" strike="noStrike" smtClean="0">
                          <a:solidFill>
                            <a:srgbClr val="000000"/>
                          </a:solidFill>
                          <a:effectLst/>
                          <a:latin typeface="Arial" panose="020B0604020202020204" pitchFamily="34" charset="0"/>
                          <a:cs typeface="Arial" panose="020B0604020202020204" pitchFamily="34" charset="0"/>
                        </a:rPr>
                        <a:t>Credit Monitoring</a:t>
                      </a:r>
                      <a:r>
                        <a:rPr lang="en-US" sz="800" b="0" i="0" u="none" strike="noStrike" baseline="0" smtClean="0">
                          <a:solidFill>
                            <a:srgbClr val="000000"/>
                          </a:solidFill>
                          <a:effectLst/>
                          <a:latin typeface="Arial" panose="020B0604020202020204" pitchFamily="34" charset="0"/>
                          <a:cs typeface="Arial" panose="020B0604020202020204" pitchFamily="34" charset="0"/>
                        </a:rPr>
                        <a:t> Exposure</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none" strike="noStrike" dirty="0" smtClean="0">
                          <a:solidFill>
                            <a:srgbClr val="000000"/>
                          </a:solidFill>
                          <a:effectLst/>
                          <a:latin typeface="Arial" panose="020B0604020202020204" pitchFamily="34" charset="0"/>
                          <a:cs typeface="Arial" panose="020B0604020202020204" pitchFamily="34" charset="0"/>
                        </a:rPr>
                        <a:t>P3412.26</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5968">
                <a:tc>
                  <a:txBody>
                    <a:bodyPr/>
                    <a:lstStyle/>
                    <a:p>
                      <a:pPr algn="l" fontAlgn="ctr"/>
                      <a:r>
                        <a:rPr lang="en-US" sz="800" b="0" i="0" u="none" strike="noStrike" dirty="0" smtClean="0">
                          <a:solidFill>
                            <a:srgbClr val="000000"/>
                          </a:solidFill>
                          <a:effectLst/>
                          <a:latin typeface="Arial" panose="020B0604020202020204" pitchFamily="34" charset="0"/>
                          <a:cs typeface="Arial" panose="020B0604020202020204" pitchFamily="34" charset="0"/>
                        </a:rPr>
                        <a:t>Next Bill Date</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none" strike="noStrike" dirty="0" smtClean="0">
                          <a:solidFill>
                            <a:srgbClr val="000000"/>
                          </a:solidFill>
                          <a:effectLst/>
                          <a:latin typeface="Arial" panose="020B0604020202020204" pitchFamily="34" charset="0"/>
                          <a:cs typeface="Arial" panose="020B0604020202020204" pitchFamily="34" charset="0"/>
                        </a:rPr>
                        <a:t>03-05-2019</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5968">
                <a:tc>
                  <a:txBody>
                    <a:bodyPr/>
                    <a:lstStyle/>
                    <a:p>
                      <a:pPr algn="l" fontAlgn="ctr"/>
                      <a:r>
                        <a:rPr lang="en-US" sz="800" b="0" i="0" u="none" strike="noStrike" dirty="0" smtClean="0">
                          <a:solidFill>
                            <a:srgbClr val="000000"/>
                          </a:solidFill>
                          <a:effectLst/>
                          <a:latin typeface="Arial" panose="020B0604020202020204" pitchFamily="34" charset="0"/>
                          <a:cs typeface="Arial" panose="020B0604020202020204" pitchFamily="34" charset="0"/>
                        </a:rPr>
                        <a:t>Open SRs</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sng" strike="noStrike" dirty="0" smtClean="0">
                          <a:solidFill>
                            <a:srgbClr val="000000"/>
                          </a:solidFill>
                          <a:effectLst/>
                          <a:latin typeface="Arial" panose="020B0604020202020204" pitchFamily="34" charset="0"/>
                          <a:cs typeface="Arial" panose="020B0604020202020204" pitchFamily="34" charset="0"/>
                        </a:rPr>
                        <a:t>1</a:t>
                      </a:r>
                      <a:endParaRPr lang="en-US" sz="800" b="0" i="0" u="sng"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sp>
        <p:nvSpPr>
          <p:cNvPr id="10" name="Rectangle 9"/>
          <p:cNvSpPr/>
          <p:nvPr/>
        </p:nvSpPr>
        <p:spPr>
          <a:xfrm>
            <a:off x="10047392" y="2745944"/>
            <a:ext cx="1865089" cy="3554819"/>
          </a:xfrm>
          <a:prstGeom prst="rect">
            <a:avLst/>
          </a:prstGeom>
        </p:spPr>
        <p:txBody>
          <a:bodyPr wrap="square">
            <a:spAutoFit/>
          </a:bodyPr>
          <a:lstStyle/>
          <a:p>
            <a:r>
              <a:rPr lang="en-US" sz="900" b="1" cap="all" dirty="0">
                <a:solidFill>
                  <a:prstClr val="white"/>
                </a:solidFill>
                <a:latin typeface="Arial" panose="020B0604020202020204" pitchFamily="34" charset="0"/>
                <a:cs typeface="Arial" panose="020B0604020202020204" pitchFamily="34" charset="0"/>
              </a:rPr>
              <a:t>HOW MUCH IS THE DELIVERY CHARGE FOR ONLINE SHOP ORDERS?</a:t>
            </a:r>
          </a:p>
          <a:p>
            <a:r>
              <a:rPr lang="en-US" sz="900" dirty="0">
                <a:solidFill>
                  <a:prstClr val="white"/>
                </a:solidFill>
                <a:latin typeface="Arial" panose="020B0604020202020204" pitchFamily="34" charset="0"/>
                <a:cs typeface="Arial" panose="020B0604020202020204" pitchFamily="34" charset="0"/>
              </a:rPr>
              <a:t>For postpaid applications</a:t>
            </a:r>
          </a:p>
          <a:p>
            <a:r>
              <a:rPr lang="en-US" sz="900" dirty="0" smtClean="0">
                <a:solidFill>
                  <a:prstClr val="white"/>
                </a:solidFill>
                <a:latin typeface="Arial" panose="020B0604020202020204" pitchFamily="34" charset="0"/>
                <a:cs typeface="Arial" panose="020B0604020202020204" pitchFamily="34" charset="0"/>
              </a:rPr>
              <a:t>We offer </a:t>
            </a:r>
            <a:r>
              <a:rPr lang="en-US" sz="900" dirty="0">
                <a:solidFill>
                  <a:prstClr val="white"/>
                </a:solidFill>
                <a:latin typeface="Arial" panose="020B0604020202020204" pitchFamily="34" charset="0"/>
                <a:cs typeface="Arial" panose="020B0604020202020204" pitchFamily="34" charset="0"/>
              </a:rPr>
              <a:t>free shipping nationwide for postpaid applications.</a:t>
            </a:r>
          </a:p>
          <a:p>
            <a:r>
              <a:rPr lang="en-US" sz="900" dirty="0">
                <a:solidFill>
                  <a:prstClr val="white"/>
                </a:solidFill>
                <a:latin typeface="Arial" panose="020B0604020202020204" pitchFamily="34" charset="0"/>
                <a:cs typeface="Arial" panose="020B0604020202020204" pitchFamily="34" charset="0"/>
              </a:rPr>
              <a:t>For accessories and apparel purchases</a:t>
            </a:r>
          </a:p>
          <a:p>
            <a:r>
              <a:rPr lang="en-US" sz="900" dirty="0" smtClean="0">
                <a:solidFill>
                  <a:prstClr val="white"/>
                </a:solidFill>
                <a:latin typeface="Arial" panose="020B0604020202020204" pitchFamily="34" charset="0"/>
                <a:cs typeface="Arial" panose="020B0604020202020204" pitchFamily="34" charset="0"/>
              </a:rPr>
              <a:t>We offer </a:t>
            </a:r>
            <a:r>
              <a:rPr lang="en-US" sz="900" dirty="0">
                <a:solidFill>
                  <a:prstClr val="white"/>
                </a:solidFill>
                <a:latin typeface="Arial" panose="020B0604020202020204" pitchFamily="34" charset="0"/>
                <a:cs typeface="Arial" panose="020B0604020202020204" pitchFamily="34" charset="0"/>
              </a:rPr>
              <a:t>free shipping nationwide for orders/deliveries amounting to P900 and above.</a:t>
            </a:r>
          </a:p>
          <a:p>
            <a:r>
              <a:rPr lang="en-US" sz="900" dirty="0">
                <a:solidFill>
                  <a:prstClr val="white"/>
                </a:solidFill>
                <a:latin typeface="Arial" panose="020B0604020202020204" pitchFamily="34" charset="0"/>
                <a:cs typeface="Arial" panose="020B0604020202020204" pitchFamily="34" charset="0"/>
              </a:rPr>
              <a:t>A P70 shipping fee will be applied for orders below P900</a:t>
            </a:r>
            <a:r>
              <a:rPr lang="en-US" sz="900" dirty="0" smtClean="0">
                <a:solidFill>
                  <a:prstClr val="white"/>
                </a:solidFill>
                <a:latin typeface="Arial" panose="020B0604020202020204" pitchFamily="34" charset="0"/>
                <a:cs typeface="Arial" panose="020B0604020202020204" pitchFamily="34" charset="0"/>
              </a:rPr>
              <a:t>.</a:t>
            </a:r>
          </a:p>
          <a:p>
            <a:endParaRPr lang="en-US" sz="900" dirty="0">
              <a:solidFill>
                <a:prstClr val="white"/>
              </a:solidFill>
              <a:latin typeface="Arial" panose="020B0604020202020204" pitchFamily="34" charset="0"/>
              <a:cs typeface="Arial" panose="020B0604020202020204" pitchFamily="34" charset="0"/>
            </a:endParaRPr>
          </a:p>
          <a:p>
            <a:endParaRPr lang="en-US" sz="900" dirty="0" smtClean="0">
              <a:solidFill>
                <a:prstClr val="white"/>
              </a:solidFill>
              <a:latin typeface="Arial" panose="020B0604020202020204" pitchFamily="34" charset="0"/>
              <a:cs typeface="Arial" panose="020B0604020202020204" pitchFamily="34" charset="0"/>
            </a:endParaRPr>
          </a:p>
          <a:p>
            <a:r>
              <a:rPr lang="en-US" sz="900" b="1" cap="all" dirty="0" smtClean="0">
                <a:solidFill>
                  <a:prstClr val="white"/>
                </a:solidFill>
                <a:latin typeface="Arial" panose="020B0604020202020204" pitchFamily="34" charset="0"/>
                <a:cs typeface="Arial" panose="020B0604020202020204" pitchFamily="34" charset="0"/>
              </a:rPr>
              <a:t>CAN YOU DELIVER </a:t>
            </a:r>
            <a:r>
              <a:rPr lang="en-US" sz="900" b="1" cap="all" dirty="0">
                <a:solidFill>
                  <a:prstClr val="white"/>
                </a:solidFill>
                <a:latin typeface="Arial" panose="020B0604020202020204" pitchFamily="34" charset="0"/>
                <a:cs typeface="Arial" panose="020B0604020202020204" pitchFamily="34" charset="0"/>
              </a:rPr>
              <a:t>THE PACKAGE TO MY OFFICE?</a:t>
            </a:r>
          </a:p>
          <a:p>
            <a:r>
              <a:rPr lang="en-US" sz="900" dirty="0">
                <a:solidFill>
                  <a:prstClr val="white"/>
                </a:solidFill>
                <a:latin typeface="Arial" panose="020B0604020202020204" pitchFamily="34" charset="0"/>
                <a:cs typeface="Arial" panose="020B0604020202020204" pitchFamily="34" charset="0"/>
              </a:rPr>
              <a:t>Yes. We will deliver your order at the address you provided during checkout, whether it is to your home or to your office. In case you want to change your delivery address after checkout, you may call (02) 730-1000. </a:t>
            </a:r>
          </a:p>
        </p:txBody>
      </p:sp>
      <p:cxnSp>
        <p:nvCxnSpPr>
          <p:cNvPr id="12" name="Straight Connector 11"/>
          <p:cNvCxnSpPr/>
          <p:nvPr/>
        </p:nvCxnSpPr>
        <p:spPr>
          <a:xfrm>
            <a:off x="10132736" y="4840787"/>
            <a:ext cx="1666999"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Isosceles Triangle 12"/>
          <p:cNvSpPr/>
          <p:nvPr/>
        </p:nvSpPr>
        <p:spPr>
          <a:xfrm flipV="1">
            <a:off x="10868253" y="6326652"/>
            <a:ext cx="274808" cy="112640"/>
          </a:xfrm>
          <a:prstGeom prst="triangle">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123" name="Picture 122"/>
          <p:cNvPicPr>
            <a:picLocks noChangeAspect="1"/>
          </p:cNvPicPr>
          <p:nvPr/>
        </p:nvPicPr>
        <p:blipFill>
          <a:blip r:embed="rId14">
            <a:extLst>
              <a:ext uri="{BEBA8EAE-BF5A-486C-A8C5-ECC9F3942E4B}">
                <a14:imgProps xmlns:a14="http://schemas.microsoft.com/office/drawing/2010/main">
                  <a14:imgLayer r:embed="rId15">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2471233" y="1875355"/>
            <a:ext cx="279035" cy="234030"/>
          </a:xfrm>
          <a:prstGeom prst="rect">
            <a:avLst/>
          </a:prstGeom>
        </p:spPr>
      </p:pic>
      <p:pic>
        <p:nvPicPr>
          <p:cNvPr id="14" name="Picture 13"/>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2798420" y="1875355"/>
            <a:ext cx="345949" cy="236503"/>
          </a:xfrm>
          <a:prstGeom prst="rect">
            <a:avLst/>
          </a:prstGeom>
        </p:spPr>
      </p:pic>
      <p:sp>
        <p:nvSpPr>
          <p:cNvPr id="124" name="Rectangle 123"/>
          <p:cNvSpPr/>
          <p:nvPr/>
        </p:nvSpPr>
        <p:spPr>
          <a:xfrm>
            <a:off x="2305567" y="2289543"/>
            <a:ext cx="1230858" cy="408589"/>
          </a:xfrm>
          <a:prstGeom prst="rect">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VERIFICATION</a:t>
            </a:r>
          </a:p>
        </p:txBody>
      </p:sp>
      <p:sp>
        <p:nvSpPr>
          <p:cNvPr id="126" name="Rectangle 125"/>
          <p:cNvSpPr/>
          <p:nvPr/>
        </p:nvSpPr>
        <p:spPr>
          <a:xfrm>
            <a:off x="3579785" y="2289543"/>
            <a:ext cx="1240491" cy="414550"/>
          </a:xfrm>
          <a:prstGeom prst="rect">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INTERACTION HISTORY</a:t>
            </a:r>
          </a:p>
        </p:txBody>
      </p:sp>
      <p:sp>
        <p:nvSpPr>
          <p:cNvPr id="127" name="Rectangle 126"/>
          <p:cNvSpPr/>
          <p:nvPr/>
        </p:nvSpPr>
        <p:spPr>
          <a:xfrm>
            <a:off x="4863636" y="2289543"/>
            <a:ext cx="1240491" cy="414550"/>
          </a:xfrm>
          <a:prstGeom prst="rect">
            <a:avLst/>
          </a:prstGeom>
          <a:solidFill>
            <a:srgbClr val="0029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CDR</a:t>
            </a:r>
          </a:p>
        </p:txBody>
      </p:sp>
      <p:sp>
        <p:nvSpPr>
          <p:cNvPr id="128" name="Rectangle 127"/>
          <p:cNvSpPr/>
          <p:nvPr/>
        </p:nvSpPr>
        <p:spPr>
          <a:xfrm>
            <a:off x="6147487" y="2289543"/>
            <a:ext cx="1240491" cy="414550"/>
          </a:xfrm>
          <a:prstGeom prst="rect">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defTabSz="586130"/>
            <a:r>
              <a:rPr lang="en-US" sz="800" b="1" dirty="0" smtClean="0">
                <a:solidFill>
                  <a:prstClr val="white"/>
                </a:solidFill>
                <a:latin typeface="Arial" panose="020B0604020202020204" pitchFamily="34" charset="0"/>
                <a:cs typeface="Arial" panose="020B0604020202020204" pitchFamily="34" charset="0"/>
              </a:rPr>
              <a:t>BILLING INFO</a:t>
            </a:r>
            <a:endParaRPr lang="en-US" sz="800" b="1" dirty="0">
              <a:solidFill>
                <a:prstClr val="white"/>
              </a:solidFill>
              <a:latin typeface="Arial" panose="020B0604020202020204" pitchFamily="34" charset="0"/>
              <a:cs typeface="Arial" panose="020B0604020202020204" pitchFamily="34" charset="0"/>
            </a:endParaRPr>
          </a:p>
        </p:txBody>
      </p:sp>
      <p:sp>
        <p:nvSpPr>
          <p:cNvPr id="129" name="Rectangle 128"/>
          <p:cNvSpPr/>
          <p:nvPr/>
        </p:nvSpPr>
        <p:spPr>
          <a:xfrm>
            <a:off x="7431338" y="2289543"/>
            <a:ext cx="1250576" cy="414550"/>
          </a:xfrm>
          <a:prstGeom prst="rect">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defTabSz="586130"/>
            <a:r>
              <a:rPr lang="en-US" sz="800" b="1" dirty="0" smtClean="0">
                <a:solidFill>
                  <a:prstClr val="white"/>
                </a:solidFill>
                <a:latin typeface="Arial" panose="020B0604020202020204" pitchFamily="34" charset="0"/>
                <a:cs typeface="Arial" panose="020B0604020202020204" pitchFamily="34" charset="0"/>
              </a:rPr>
              <a:t>PAYMENT INFO</a:t>
            </a:r>
            <a:endParaRPr lang="en-US" sz="800" b="1" dirty="0">
              <a:solidFill>
                <a:prstClr val="white"/>
              </a:solidFill>
              <a:latin typeface="Arial" panose="020B0604020202020204" pitchFamily="34" charset="0"/>
              <a:cs typeface="Arial" panose="020B0604020202020204" pitchFamily="34" charset="0"/>
            </a:endParaRPr>
          </a:p>
        </p:txBody>
      </p:sp>
      <p:sp>
        <p:nvSpPr>
          <p:cNvPr id="130" name="Rectangle 129"/>
          <p:cNvSpPr/>
          <p:nvPr/>
        </p:nvSpPr>
        <p:spPr>
          <a:xfrm>
            <a:off x="8725274" y="2289543"/>
            <a:ext cx="1250576" cy="414550"/>
          </a:xfrm>
          <a:prstGeom prst="rect">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defTabSz="586130"/>
            <a:r>
              <a:rPr lang="en-US" sz="800" b="1" dirty="0" smtClean="0">
                <a:solidFill>
                  <a:prstClr val="white"/>
                </a:solidFill>
                <a:latin typeface="Arial" panose="020B0604020202020204" pitchFamily="34" charset="0"/>
                <a:cs typeface="Arial" panose="020B0604020202020204" pitchFamily="34" charset="0"/>
              </a:rPr>
              <a:t>RIGHT SELL</a:t>
            </a:r>
            <a:endParaRPr lang="en-US" sz="800" b="1" dirty="0">
              <a:solidFill>
                <a:prstClr val="white"/>
              </a:solidFill>
              <a:latin typeface="Arial" panose="020B0604020202020204" pitchFamily="34" charset="0"/>
              <a:cs typeface="Arial" panose="020B0604020202020204" pitchFamily="34" charset="0"/>
            </a:endParaRPr>
          </a:p>
        </p:txBody>
      </p:sp>
      <p:grpSp>
        <p:nvGrpSpPr>
          <p:cNvPr id="131" name="Group 130"/>
          <p:cNvGrpSpPr/>
          <p:nvPr/>
        </p:nvGrpSpPr>
        <p:grpSpPr>
          <a:xfrm>
            <a:off x="-12483" y="2677768"/>
            <a:ext cx="2202373" cy="3469821"/>
            <a:chOff x="-12483" y="2677768"/>
            <a:chExt cx="2202373" cy="3469821"/>
          </a:xfrm>
        </p:grpSpPr>
        <p:sp>
          <p:nvSpPr>
            <p:cNvPr id="132" name="Rectangle 131"/>
            <p:cNvSpPr/>
            <p:nvPr/>
          </p:nvSpPr>
          <p:spPr>
            <a:xfrm>
              <a:off x="247828" y="2677768"/>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CHANGE </a:t>
              </a:r>
              <a:r>
                <a:rPr lang="en-US" sz="800" b="1" dirty="0" smtClean="0">
                  <a:solidFill>
                    <a:prstClr val="white"/>
                  </a:solidFill>
                  <a:latin typeface="Arial" panose="020B0604020202020204" pitchFamily="34" charset="0"/>
                  <a:cs typeface="Arial" panose="020B0604020202020204" pitchFamily="34" charset="0"/>
                </a:rPr>
                <a:t>BILLING ADDRESS</a:t>
              </a:r>
              <a:endParaRPr lang="en-US" sz="800" b="1" dirty="0">
                <a:solidFill>
                  <a:prstClr val="white"/>
                </a:solidFill>
                <a:latin typeface="Arial" panose="020B0604020202020204" pitchFamily="34" charset="0"/>
                <a:cs typeface="Arial" panose="020B0604020202020204" pitchFamily="34" charset="0"/>
              </a:endParaRPr>
            </a:p>
          </p:txBody>
        </p:sp>
        <p:sp>
          <p:nvSpPr>
            <p:cNvPr id="133" name="Rectangle 132"/>
            <p:cNvSpPr/>
            <p:nvPr/>
          </p:nvSpPr>
          <p:spPr>
            <a:xfrm>
              <a:off x="247828" y="2994322"/>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CHANGE </a:t>
              </a:r>
              <a:r>
                <a:rPr lang="en-US" sz="800" b="1" dirty="0" smtClean="0">
                  <a:solidFill>
                    <a:prstClr val="white"/>
                  </a:solidFill>
                  <a:latin typeface="Arial" panose="020B0604020202020204" pitchFamily="34" charset="0"/>
                  <a:cs typeface="Arial" panose="020B0604020202020204" pitchFamily="34" charset="0"/>
                </a:rPr>
                <a:t>BILLING CYCLE</a:t>
              </a:r>
              <a:endParaRPr lang="en-US" sz="800" b="1" dirty="0">
                <a:solidFill>
                  <a:prstClr val="white"/>
                </a:solidFill>
                <a:latin typeface="Arial" panose="020B0604020202020204" pitchFamily="34" charset="0"/>
                <a:cs typeface="Arial" panose="020B0604020202020204" pitchFamily="34" charset="0"/>
              </a:endParaRPr>
            </a:p>
          </p:txBody>
        </p:sp>
        <p:sp>
          <p:nvSpPr>
            <p:cNvPr id="134" name="Rectangle 133"/>
            <p:cNvSpPr/>
            <p:nvPr/>
          </p:nvSpPr>
          <p:spPr>
            <a:xfrm>
              <a:off x="247828" y="3310876"/>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CHANGE </a:t>
              </a:r>
              <a:r>
                <a:rPr lang="en-US" sz="800" b="1" dirty="0" smtClean="0">
                  <a:solidFill>
                    <a:prstClr val="white"/>
                  </a:solidFill>
                  <a:latin typeface="Arial" panose="020B0604020202020204" pitchFamily="34" charset="0"/>
                  <a:cs typeface="Arial" panose="020B0604020202020204" pitchFamily="34" charset="0"/>
                </a:rPr>
                <a:t>BILLING PREFERENCE</a:t>
              </a:r>
              <a:endParaRPr lang="en-US" sz="800" b="1" dirty="0">
                <a:solidFill>
                  <a:prstClr val="white"/>
                </a:solidFill>
                <a:latin typeface="Arial" panose="020B0604020202020204" pitchFamily="34" charset="0"/>
                <a:cs typeface="Arial" panose="020B0604020202020204" pitchFamily="34" charset="0"/>
              </a:endParaRPr>
            </a:p>
          </p:txBody>
        </p:sp>
        <p:sp>
          <p:nvSpPr>
            <p:cNvPr id="135" name="Rectangle 134"/>
            <p:cNvSpPr/>
            <p:nvPr/>
          </p:nvSpPr>
          <p:spPr>
            <a:xfrm>
              <a:off x="247828" y="3627430"/>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PROMISE TO PAY</a:t>
              </a:r>
              <a:endParaRPr lang="en-US" sz="800" b="1" dirty="0">
                <a:solidFill>
                  <a:prstClr val="white"/>
                </a:solidFill>
                <a:latin typeface="Arial" panose="020B0604020202020204" pitchFamily="34" charset="0"/>
                <a:cs typeface="Arial" panose="020B0604020202020204" pitchFamily="34" charset="0"/>
              </a:endParaRPr>
            </a:p>
          </p:txBody>
        </p:sp>
        <p:sp>
          <p:nvSpPr>
            <p:cNvPr id="136" name="Rectangle 135"/>
            <p:cNvSpPr/>
            <p:nvPr/>
          </p:nvSpPr>
          <p:spPr>
            <a:xfrm>
              <a:off x="247828" y="3943984"/>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SIM PROFILE</a:t>
              </a:r>
              <a:endParaRPr lang="en-US" sz="800" b="1" dirty="0">
                <a:solidFill>
                  <a:prstClr val="white"/>
                </a:solidFill>
                <a:latin typeface="Arial" panose="020B0604020202020204" pitchFamily="34" charset="0"/>
                <a:cs typeface="Arial" panose="020B0604020202020204" pitchFamily="34" charset="0"/>
              </a:endParaRPr>
            </a:p>
          </p:txBody>
        </p:sp>
        <p:sp>
          <p:nvSpPr>
            <p:cNvPr id="137" name="Rectangle 136"/>
            <p:cNvSpPr/>
            <p:nvPr/>
          </p:nvSpPr>
          <p:spPr>
            <a:xfrm>
              <a:off x="247828" y="4260538"/>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TEMPORARY CREDIT LIMIT</a:t>
              </a:r>
              <a:endParaRPr lang="en-US" sz="800" b="1" dirty="0">
                <a:solidFill>
                  <a:prstClr val="white"/>
                </a:solidFill>
                <a:latin typeface="Arial" panose="020B0604020202020204" pitchFamily="34" charset="0"/>
                <a:cs typeface="Arial" panose="020B0604020202020204" pitchFamily="34" charset="0"/>
              </a:endParaRPr>
            </a:p>
          </p:txBody>
        </p:sp>
        <p:sp>
          <p:nvSpPr>
            <p:cNvPr id="138" name="Rectangle 137"/>
            <p:cNvSpPr/>
            <p:nvPr/>
          </p:nvSpPr>
          <p:spPr>
            <a:xfrm>
              <a:off x="247828" y="4577092"/>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MI ACTIVATION / DEACTIVATION</a:t>
              </a:r>
            </a:p>
          </p:txBody>
        </p:sp>
        <p:sp>
          <p:nvSpPr>
            <p:cNvPr id="139" name="Rectangle 138"/>
            <p:cNvSpPr/>
            <p:nvPr/>
          </p:nvSpPr>
          <p:spPr>
            <a:xfrm>
              <a:off x="247828" y="4893646"/>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VAS </a:t>
              </a:r>
              <a:r>
                <a:rPr lang="en-US" sz="800" b="1" dirty="0">
                  <a:solidFill>
                    <a:prstClr val="white"/>
                  </a:solidFill>
                  <a:latin typeface="Arial" panose="020B0604020202020204" pitchFamily="34" charset="0"/>
                  <a:cs typeface="Arial" panose="020B0604020202020204" pitchFamily="34" charset="0"/>
                </a:rPr>
                <a:t>ACTIVATION / DEACTIVATION</a:t>
              </a:r>
            </a:p>
          </p:txBody>
        </p:sp>
        <p:sp>
          <p:nvSpPr>
            <p:cNvPr id="140" name="Rectangle 139"/>
            <p:cNvSpPr/>
            <p:nvPr/>
          </p:nvSpPr>
          <p:spPr>
            <a:xfrm>
              <a:off x="247828" y="5210200"/>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IR </a:t>
              </a:r>
              <a:r>
                <a:rPr lang="en-US" sz="800" b="1" dirty="0">
                  <a:solidFill>
                    <a:prstClr val="white"/>
                  </a:solidFill>
                  <a:latin typeface="Arial" panose="020B0604020202020204" pitchFamily="34" charset="0"/>
                  <a:cs typeface="Arial" panose="020B0604020202020204" pitchFamily="34" charset="0"/>
                </a:rPr>
                <a:t>ACTIVATION / DEACTIVATION</a:t>
              </a:r>
            </a:p>
          </p:txBody>
        </p:sp>
        <p:sp>
          <p:nvSpPr>
            <p:cNvPr id="141" name="Rectangle 140"/>
            <p:cNvSpPr/>
            <p:nvPr/>
          </p:nvSpPr>
          <p:spPr>
            <a:xfrm>
              <a:off x="247828" y="5526754"/>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FUP PURCHASE</a:t>
              </a:r>
              <a:endParaRPr lang="en-US" sz="800" b="1" dirty="0">
                <a:solidFill>
                  <a:prstClr val="white"/>
                </a:solidFill>
                <a:latin typeface="Arial" panose="020B0604020202020204" pitchFamily="34" charset="0"/>
                <a:cs typeface="Arial" panose="020B0604020202020204" pitchFamily="34" charset="0"/>
              </a:endParaRPr>
            </a:p>
          </p:txBody>
        </p:sp>
        <p:grpSp>
          <p:nvGrpSpPr>
            <p:cNvPr id="142" name="Group 141"/>
            <p:cNvGrpSpPr/>
            <p:nvPr/>
          </p:nvGrpSpPr>
          <p:grpSpPr>
            <a:xfrm>
              <a:off x="-12483" y="5451311"/>
              <a:ext cx="365675" cy="427282"/>
              <a:chOff x="-612009" y="4545963"/>
              <a:chExt cx="365675" cy="427282"/>
            </a:xfrm>
          </p:grpSpPr>
          <p:sp>
            <p:nvSpPr>
              <p:cNvPr id="144" name="Flowchart: Delay 143"/>
              <p:cNvSpPr/>
              <p:nvPr/>
            </p:nvSpPr>
            <p:spPr>
              <a:xfrm>
                <a:off x="-600892" y="4545963"/>
                <a:ext cx="354558" cy="427282"/>
              </a:xfrm>
              <a:prstGeom prst="flowChartDelay">
                <a:avLst/>
              </a:prstGeom>
              <a:solidFill>
                <a:srgbClr val="E20A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145" name="Picture 144"/>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612009" y="4596368"/>
                <a:ext cx="324625" cy="324625"/>
              </a:xfrm>
              <a:prstGeom prst="rect">
                <a:avLst/>
              </a:prstGeom>
            </p:spPr>
          </p:pic>
        </p:grpSp>
        <p:sp>
          <p:nvSpPr>
            <p:cNvPr id="143" name="Rectangle 142"/>
            <p:cNvSpPr/>
            <p:nvPr/>
          </p:nvSpPr>
          <p:spPr>
            <a:xfrm>
              <a:off x="247828" y="5853898"/>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NETWORK COVERAGE</a:t>
              </a:r>
              <a:endParaRPr lang="en-US" sz="800" b="1" dirty="0">
                <a:solidFill>
                  <a:prstClr val="white"/>
                </a:solidFill>
                <a:latin typeface="Arial" panose="020B0604020202020204" pitchFamily="34" charset="0"/>
                <a:cs typeface="Arial" panose="020B0604020202020204" pitchFamily="34" charset="0"/>
              </a:endParaRPr>
            </a:p>
          </p:txBody>
        </p:sp>
      </p:grpSp>
      <p:pic>
        <p:nvPicPr>
          <p:cNvPr id="92" name="Picture 91"/>
          <p:cNvPicPr>
            <a:picLocks noChangeAspect="1"/>
          </p:cNvPicPr>
          <p:nvPr/>
        </p:nvPicPr>
        <p:blipFill>
          <a:blip r:embed="rId18"/>
          <a:stretch>
            <a:fillRect/>
          </a:stretch>
        </p:blipFill>
        <p:spPr>
          <a:xfrm>
            <a:off x="2376678" y="3018685"/>
            <a:ext cx="7476000" cy="2556214"/>
          </a:xfrm>
          <a:prstGeom prst="rect">
            <a:avLst/>
          </a:prstGeom>
        </p:spPr>
      </p:pic>
      <p:sp>
        <p:nvSpPr>
          <p:cNvPr id="9" name="Rectangle 8"/>
          <p:cNvSpPr/>
          <p:nvPr/>
        </p:nvSpPr>
        <p:spPr>
          <a:xfrm>
            <a:off x="2964602" y="4801121"/>
            <a:ext cx="1838076" cy="230832"/>
          </a:xfrm>
          <a:prstGeom prst="rect">
            <a:avLst/>
          </a:prstGeom>
        </p:spPr>
        <p:txBody>
          <a:bodyPr wrap="square">
            <a:spAutoFit/>
          </a:bodyPr>
          <a:lstStyle/>
          <a:p>
            <a:r>
              <a:rPr lang="en-US" sz="900" dirty="0">
                <a:solidFill>
                  <a:srgbClr val="000000"/>
                </a:solidFill>
                <a:latin typeface="Tondo"/>
              </a:rPr>
              <a:t>South East Asia : 106 Min (46</a:t>
            </a:r>
            <a:r>
              <a:rPr lang="en-US" sz="900" dirty="0" smtClean="0">
                <a:solidFill>
                  <a:srgbClr val="000000"/>
                </a:solidFill>
                <a:latin typeface="Tondo"/>
              </a:rPr>
              <a:t>%)</a:t>
            </a:r>
            <a:endParaRPr lang="en-US" sz="900" dirty="0">
              <a:solidFill>
                <a:srgbClr val="000000"/>
              </a:solidFill>
              <a:latin typeface="Tondo"/>
            </a:endParaRPr>
          </a:p>
        </p:txBody>
      </p:sp>
      <p:sp>
        <p:nvSpPr>
          <p:cNvPr id="11" name="Rectangle 10"/>
          <p:cNvSpPr/>
          <p:nvPr/>
        </p:nvSpPr>
        <p:spPr>
          <a:xfrm>
            <a:off x="1229013" y="5078703"/>
            <a:ext cx="1772276" cy="230832"/>
          </a:xfrm>
          <a:prstGeom prst="rect">
            <a:avLst/>
          </a:prstGeom>
        </p:spPr>
        <p:txBody>
          <a:bodyPr wrap="square">
            <a:spAutoFit/>
          </a:bodyPr>
          <a:lstStyle/>
          <a:p>
            <a:r>
              <a:rPr lang="en-US" sz="900" dirty="0">
                <a:solidFill>
                  <a:srgbClr val="000000"/>
                </a:solidFill>
                <a:latin typeface="Tondo"/>
              </a:rPr>
              <a:t>Other Countries : 62 Min (27</a:t>
            </a:r>
            <a:r>
              <a:rPr lang="en-US" sz="900" dirty="0" smtClean="0">
                <a:solidFill>
                  <a:srgbClr val="000000"/>
                </a:solidFill>
                <a:latin typeface="Tondo"/>
              </a:rPr>
              <a:t>%)</a:t>
            </a:r>
            <a:endParaRPr lang="en-US" sz="900" dirty="0">
              <a:solidFill>
                <a:srgbClr val="000000"/>
              </a:solidFill>
              <a:latin typeface="Tondo"/>
            </a:endParaRPr>
          </a:p>
        </p:txBody>
      </p:sp>
      <p:sp>
        <p:nvSpPr>
          <p:cNvPr id="15" name="Rectangle 14"/>
          <p:cNvSpPr/>
          <p:nvPr/>
        </p:nvSpPr>
        <p:spPr>
          <a:xfrm>
            <a:off x="1140132" y="4561313"/>
            <a:ext cx="1838076" cy="230832"/>
          </a:xfrm>
          <a:prstGeom prst="rect">
            <a:avLst/>
          </a:prstGeom>
        </p:spPr>
        <p:txBody>
          <a:bodyPr wrap="square">
            <a:spAutoFit/>
          </a:bodyPr>
          <a:lstStyle/>
          <a:p>
            <a:r>
              <a:rPr lang="en-US" sz="900" dirty="0">
                <a:solidFill>
                  <a:srgbClr val="000000"/>
                </a:solidFill>
                <a:latin typeface="Tondo"/>
              </a:rPr>
              <a:t>Middle East Asia : 59 Min (26</a:t>
            </a:r>
            <a:r>
              <a:rPr lang="en-US" sz="900" dirty="0" smtClean="0">
                <a:solidFill>
                  <a:srgbClr val="000000"/>
                </a:solidFill>
                <a:latin typeface="Tondo"/>
              </a:rPr>
              <a:t>%)</a:t>
            </a:r>
            <a:endParaRPr lang="en-US" sz="900" dirty="0">
              <a:solidFill>
                <a:srgbClr val="000000"/>
              </a:solidFill>
              <a:latin typeface="Tondo"/>
            </a:endParaRPr>
          </a:p>
        </p:txBody>
      </p:sp>
      <p:sp>
        <p:nvSpPr>
          <p:cNvPr id="16" name="Rectangle 15"/>
          <p:cNvSpPr/>
          <p:nvPr/>
        </p:nvSpPr>
        <p:spPr>
          <a:xfrm>
            <a:off x="5449985" y="5029358"/>
            <a:ext cx="1375719" cy="215444"/>
          </a:xfrm>
          <a:prstGeom prst="rect">
            <a:avLst/>
          </a:prstGeom>
        </p:spPr>
        <p:txBody>
          <a:bodyPr wrap="square">
            <a:spAutoFit/>
          </a:bodyPr>
          <a:lstStyle/>
          <a:p>
            <a:r>
              <a:rPr lang="en-US" sz="800" dirty="0">
                <a:solidFill>
                  <a:srgbClr val="000000"/>
                </a:solidFill>
                <a:latin typeface="Tondo"/>
              </a:rPr>
              <a:t>Incoming : 275 Min (76</a:t>
            </a:r>
            <a:r>
              <a:rPr lang="en-US" sz="800" dirty="0" smtClean="0">
                <a:solidFill>
                  <a:srgbClr val="000000"/>
                </a:solidFill>
                <a:latin typeface="Tondo"/>
              </a:rPr>
              <a:t>%)</a:t>
            </a:r>
            <a:endParaRPr lang="en-US" sz="800" dirty="0">
              <a:solidFill>
                <a:srgbClr val="000000"/>
              </a:solidFill>
              <a:latin typeface="Tondo"/>
            </a:endParaRPr>
          </a:p>
        </p:txBody>
      </p:sp>
      <p:sp>
        <p:nvSpPr>
          <p:cNvPr id="17" name="Rectangle 16"/>
          <p:cNvSpPr/>
          <p:nvPr/>
        </p:nvSpPr>
        <p:spPr>
          <a:xfrm>
            <a:off x="4261717" y="4538927"/>
            <a:ext cx="1351005" cy="215444"/>
          </a:xfrm>
          <a:prstGeom prst="rect">
            <a:avLst/>
          </a:prstGeom>
        </p:spPr>
        <p:txBody>
          <a:bodyPr wrap="square">
            <a:spAutoFit/>
          </a:bodyPr>
          <a:lstStyle/>
          <a:p>
            <a:pPr algn="r"/>
            <a:r>
              <a:rPr lang="en-US" sz="800" dirty="0">
                <a:solidFill>
                  <a:srgbClr val="000000"/>
                </a:solidFill>
                <a:latin typeface="Tondo"/>
              </a:rPr>
              <a:t>Outgoing : 87 Min (24</a:t>
            </a:r>
            <a:r>
              <a:rPr lang="en-US" sz="800" dirty="0" smtClean="0">
                <a:solidFill>
                  <a:srgbClr val="000000"/>
                </a:solidFill>
                <a:latin typeface="Tondo"/>
              </a:rPr>
              <a:t>%)</a:t>
            </a:r>
            <a:endParaRPr lang="en-US" sz="800" dirty="0">
              <a:solidFill>
                <a:srgbClr val="000000"/>
              </a:solidFill>
              <a:latin typeface="Tondo"/>
            </a:endParaRPr>
          </a:p>
        </p:txBody>
      </p:sp>
      <p:sp>
        <p:nvSpPr>
          <p:cNvPr id="18" name="Right Arrow 17"/>
          <p:cNvSpPr/>
          <p:nvPr/>
        </p:nvSpPr>
        <p:spPr>
          <a:xfrm>
            <a:off x="3159292" y="4328238"/>
            <a:ext cx="1189298" cy="5316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These appear on hover</a:t>
            </a:r>
            <a:endParaRPr lang="en-US" sz="900" dirty="0"/>
          </a:p>
        </p:txBody>
      </p:sp>
      <p:sp>
        <p:nvSpPr>
          <p:cNvPr id="22" name="Rectangle 21"/>
          <p:cNvSpPr/>
          <p:nvPr/>
        </p:nvSpPr>
        <p:spPr>
          <a:xfrm>
            <a:off x="7395972" y="4857403"/>
            <a:ext cx="1711341" cy="215444"/>
          </a:xfrm>
          <a:prstGeom prst="rect">
            <a:avLst/>
          </a:prstGeom>
        </p:spPr>
        <p:txBody>
          <a:bodyPr wrap="square">
            <a:spAutoFit/>
          </a:bodyPr>
          <a:lstStyle/>
          <a:p>
            <a:r>
              <a:rPr lang="en-US" sz="800" dirty="0">
                <a:solidFill>
                  <a:srgbClr val="000000"/>
                </a:solidFill>
                <a:latin typeface="Tondo"/>
              </a:rPr>
              <a:t>Special Numbers : 36 Min (100</a:t>
            </a:r>
            <a:r>
              <a:rPr lang="en-US" sz="800" dirty="0" smtClean="0">
                <a:solidFill>
                  <a:srgbClr val="000000"/>
                </a:solidFill>
                <a:latin typeface="Tondo"/>
              </a:rPr>
              <a:t>%)</a:t>
            </a:r>
            <a:endParaRPr lang="en-US" sz="800" dirty="0">
              <a:solidFill>
                <a:srgbClr val="000000"/>
              </a:solidFill>
              <a:latin typeface="Tondo"/>
            </a:endParaRPr>
          </a:p>
        </p:txBody>
      </p:sp>
      <p:sp>
        <p:nvSpPr>
          <p:cNvPr id="93" name="Rectangle 92"/>
          <p:cNvSpPr/>
          <p:nvPr/>
        </p:nvSpPr>
        <p:spPr>
          <a:xfrm>
            <a:off x="2375829" y="2757074"/>
            <a:ext cx="7478065" cy="261610"/>
          </a:xfrm>
          <a:prstGeom prst="rect">
            <a:avLst/>
          </a:prstGeom>
        </p:spPr>
        <p:txBody>
          <a:bodyPr wrap="square">
            <a:spAutoFit/>
          </a:bodyPr>
          <a:lstStyle/>
          <a:p>
            <a:pPr algn="ctr"/>
            <a:r>
              <a:rPr lang="en-US" sz="1100" b="1" dirty="0" smtClean="0">
                <a:solidFill>
                  <a:prstClr val="black"/>
                </a:solidFill>
                <a:latin typeface="Arial" panose="020B0604020202020204" pitchFamily="34" charset="0"/>
                <a:cs typeface="Arial" panose="020B0604020202020204" pitchFamily="34" charset="0"/>
              </a:rPr>
              <a:t>CURRENT       VOICE        INTERNET        SMS       HISTORICAL</a:t>
            </a:r>
            <a:endParaRPr lang="en-US" sz="1100" dirty="0">
              <a:solidFill>
                <a:prstClr val="black"/>
              </a:solidFill>
              <a:latin typeface="Arial" panose="020B0604020202020204" pitchFamily="34" charset="0"/>
              <a:cs typeface="Arial" panose="020B0604020202020204" pitchFamily="34" charset="0"/>
            </a:endParaRPr>
          </a:p>
        </p:txBody>
      </p:sp>
      <p:cxnSp>
        <p:nvCxnSpPr>
          <p:cNvPr id="104" name="Straight Connector 103"/>
          <p:cNvCxnSpPr/>
          <p:nvPr/>
        </p:nvCxnSpPr>
        <p:spPr>
          <a:xfrm>
            <a:off x="4979540" y="2994322"/>
            <a:ext cx="478107" cy="0"/>
          </a:xfrm>
          <a:prstGeom prst="line">
            <a:avLst/>
          </a:prstGeom>
          <a:ln w="38100">
            <a:solidFill>
              <a:srgbClr val="56ADDA"/>
            </a:solidFill>
          </a:ln>
        </p:spPr>
        <p:style>
          <a:lnRef idx="1">
            <a:schemeClr val="accent1"/>
          </a:lnRef>
          <a:fillRef idx="0">
            <a:schemeClr val="accent1"/>
          </a:fillRef>
          <a:effectRef idx="0">
            <a:schemeClr val="accent1"/>
          </a:effectRef>
          <a:fontRef idx="minor">
            <a:schemeClr val="tx1"/>
          </a:fontRef>
        </p:style>
      </p:cxnSp>
      <p:sp>
        <p:nvSpPr>
          <p:cNvPr id="105" name="Rectangle 104"/>
          <p:cNvSpPr/>
          <p:nvPr/>
        </p:nvSpPr>
        <p:spPr>
          <a:xfrm>
            <a:off x="9911166" y="4260538"/>
            <a:ext cx="60467" cy="1481912"/>
          </a:xfrm>
          <a:prstGeom prst="rect">
            <a:avLst/>
          </a:prstGeom>
          <a:solidFill>
            <a:srgbClr val="56AD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p:cNvSpPr/>
          <p:nvPr/>
        </p:nvSpPr>
        <p:spPr>
          <a:xfrm>
            <a:off x="9751879" y="2268652"/>
            <a:ext cx="191864" cy="19186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Arial" panose="020B0604020202020204" pitchFamily="34" charset="0"/>
                <a:cs typeface="Arial" panose="020B0604020202020204" pitchFamily="34" charset="0"/>
              </a:rPr>
              <a:t>1</a:t>
            </a:r>
            <a:endParaRPr lang="en-US" sz="11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162312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Rectangle 61"/>
          <p:cNvSpPr/>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 name="Rectangle 2"/>
          <p:cNvSpPr/>
          <p:nvPr/>
        </p:nvSpPr>
        <p:spPr>
          <a:xfrm>
            <a:off x="185940" y="154407"/>
            <a:ext cx="11836042" cy="65124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sp>
        <p:nvSpPr>
          <p:cNvPr id="52" name="Rectangle 51"/>
          <p:cNvSpPr/>
          <p:nvPr/>
        </p:nvSpPr>
        <p:spPr>
          <a:xfrm>
            <a:off x="2266988" y="154407"/>
            <a:ext cx="7757432" cy="20684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sp>
        <p:nvSpPr>
          <p:cNvPr id="46" name="Rectangle 45"/>
          <p:cNvSpPr/>
          <p:nvPr/>
        </p:nvSpPr>
        <p:spPr>
          <a:xfrm>
            <a:off x="185940" y="2289543"/>
            <a:ext cx="2081048" cy="4375515"/>
          </a:xfrm>
          <a:prstGeom prst="rect">
            <a:avLst/>
          </a:prstGeom>
          <a:solidFill>
            <a:srgbClr val="56AD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pic>
        <p:nvPicPr>
          <p:cNvPr id="19" name="Picture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1617" y="1769514"/>
            <a:ext cx="400674" cy="400674"/>
          </a:xfrm>
          <a:prstGeom prst="rect">
            <a:avLst/>
          </a:prstGeom>
        </p:spPr>
      </p:pic>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9785" y="1769514"/>
            <a:ext cx="400674" cy="400674"/>
          </a:xfrm>
          <a:prstGeom prst="rect">
            <a:avLst/>
          </a:prstGeom>
        </p:spPr>
      </p:pic>
      <p:pic>
        <p:nvPicPr>
          <p:cNvPr id="21" name="Picture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75281" y="1769514"/>
            <a:ext cx="400674" cy="400674"/>
          </a:xfrm>
          <a:prstGeom prst="rect">
            <a:avLst/>
          </a:prstGeom>
        </p:spPr>
      </p:pic>
      <p:pic>
        <p:nvPicPr>
          <p:cNvPr id="23" name="Picture 2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93449" y="1769513"/>
            <a:ext cx="400674" cy="400674"/>
          </a:xfrm>
          <a:prstGeom prst="rect">
            <a:avLst/>
          </a:prstGeom>
        </p:spPr>
      </p:pic>
      <p:pic>
        <p:nvPicPr>
          <p:cNvPr id="74" name="Picture 7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5959" y="6191056"/>
            <a:ext cx="354173" cy="346794"/>
          </a:xfrm>
          <a:prstGeom prst="rect">
            <a:avLst/>
          </a:prstGeom>
        </p:spPr>
      </p:pic>
      <p:pic>
        <p:nvPicPr>
          <p:cNvPr id="75" name="Picture 7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19025" y="6191056"/>
            <a:ext cx="354173" cy="346794"/>
          </a:xfrm>
          <a:prstGeom prst="rect">
            <a:avLst/>
          </a:prstGeom>
        </p:spPr>
      </p:pic>
      <p:pic>
        <p:nvPicPr>
          <p:cNvPr id="76" name="Picture 7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52893" y="6191056"/>
            <a:ext cx="354173" cy="332037"/>
          </a:xfrm>
          <a:prstGeom prst="rect">
            <a:avLst/>
          </a:prstGeom>
        </p:spPr>
      </p:pic>
      <p:sp>
        <p:nvSpPr>
          <p:cNvPr id="83" name="Rectangle 82"/>
          <p:cNvSpPr/>
          <p:nvPr/>
        </p:nvSpPr>
        <p:spPr>
          <a:xfrm>
            <a:off x="9965423" y="2163814"/>
            <a:ext cx="2056451" cy="45036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pic>
        <p:nvPicPr>
          <p:cNvPr id="98" name="Picture 97"/>
          <p:cNvPicPr>
            <a:picLocks noChangeAspect="1"/>
          </p:cNvPicPr>
          <p:nvPr/>
        </p:nvPicPr>
        <p:blipFill>
          <a:blip r:embed="rId9">
            <a:extLst>
              <a:ext uri="{BEBA8EAE-BF5A-486C-A8C5-ECC9F3942E4B}">
                <a14:imgProps xmlns:a14="http://schemas.microsoft.com/office/drawing/2010/main">
                  <a14:imgLayer r:embed="rId10">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1852091" y="6194581"/>
            <a:ext cx="331349" cy="331349"/>
          </a:xfrm>
          <a:prstGeom prst="rect">
            <a:avLst/>
          </a:prstGeom>
        </p:spPr>
      </p:pic>
      <p:sp>
        <p:nvSpPr>
          <p:cNvPr id="109" name="Rectangle 108"/>
          <p:cNvSpPr/>
          <p:nvPr/>
        </p:nvSpPr>
        <p:spPr>
          <a:xfrm>
            <a:off x="10023912" y="2286478"/>
            <a:ext cx="1963490" cy="4251372"/>
          </a:xfrm>
          <a:prstGeom prst="rect">
            <a:avLst/>
          </a:prstGeom>
          <a:solidFill>
            <a:srgbClr val="56AD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1000" b="1" dirty="0">
              <a:solidFill>
                <a:prstClr val="white"/>
              </a:solidFill>
              <a:latin typeface="Arial" panose="020B0604020202020204" pitchFamily="34" charset="0"/>
              <a:cs typeface="Arial" panose="020B0604020202020204" pitchFamily="34" charset="0"/>
            </a:endParaRPr>
          </a:p>
        </p:txBody>
      </p:sp>
      <p:sp>
        <p:nvSpPr>
          <p:cNvPr id="94" name="Rectangle 93"/>
          <p:cNvSpPr/>
          <p:nvPr/>
        </p:nvSpPr>
        <p:spPr>
          <a:xfrm>
            <a:off x="2304058" y="2698132"/>
            <a:ext cx="7656345" cy="3044318"/>
          </a:xfrm>
          <a:prstGeom prst="rect">
            <a:avLst/>
          </a:prstGeom>
          <a:solidFill>
            <a:schemeClr val="bg1"/>
          </a:solidFill>
          <a:ln>
            <a:solidFill>
              <a:srgbClr val="56ADD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grpSp>
        <p:nvGrpSpPr>
          <p:cNvPr id="4" name="Group 3"/>
          <p:cNvGrpSpPr/>
          <p:nvPr/>
        </p:nvGrpSpPr>
        <p:grpSpPr>
          <a:xfrm>
            <a:off x="257774" y="2377291"/>
            <a:ext cx="1926025" cy="239055"/>
            <a:chOff x="257774" y="1966455"/>
            <a:chExt cx="1926025" cy="239055"/>
          </a:xfrm>
        </p:grpSpPr>
        <p:sp>
          <p:nvSpPr>
            <p:cNvPr id="50" name="Rounded Rectangle 49"/>
            <p:cNvSpPr/>
            <p:nvPr/>
          </p:nvSpPr>
          <p:spPr>
            <a:xfrm>
              <a:off x="257774" y="1968246"/>
              <a:ext cx="1824102" cy="23726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pic>
          <p:nvPicPr>
            <p:cNvPr id="28" name="Picture 27"/>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981315" y="1966455"/>
              <a:ext cx="202484" cy="237055"/>
            </a:xfrm>
            <a:prstGeom prst="rect">
              <a:avLst/>
            </a:prstGeom>
          </p:spPr>
        </p:pic>
        <p:sp>
          <p:nvSpPr>
            <p:cNvPr id="51" name="TextBox 50"/>
            <p:cNvSpPr txBox="1"/>
            <p:nvPr/>
          </p:nvSpPr>
          <p:spPr>
            <a:xfrm>
              <a:off x="320836" y="1968921"/>
              <a:ext cx="184731" cy="230832"/>
            </a:xfrm>
            <a:prstGeom prst="rect">
              <a:avLst/>
            </a:prstGeom>
            <a:noFill/>
          </p:spPr>
          <p:txBody>
            <a:bodyPr wrap="none" rtlCol="0">
              <a:spAutoFit/>
            </a:bodyPr>
            <a:lstStyle/>
            <a:p>
              <a:pPr defTabSz="586130"/>
              <a:endParaRPr lang="en-US" sz="900" dirty="0">
                <a:solidFill>
                  <a:prstClr val="black"/>
                </a:solidFill>
                <a:latin typeface="Arial" panose="020B0604020202020204" pitchFamily="34" charset="0"/>
                <a:cs typeface="Arial" panose="020B0604020202020204" pitchFamily="34" charset="0"/>
              </a:endParaRPr>
            </a:p>
          </p:txBody>
        </p:sp>
      </p:grpSp>
      <p:grpSp>
        <p:nvGrpSpPr>
          <p:cNvPr id="63" name="Group 62"/>
          <p:cNvGrpSpPr/>
          <p:nvPr/>
        </p:nvGrpSpPr>
        <p:grpSpPr>
          <a:xfrm>
            <a:off x="2268495" y="5758937"/>
            <a:ext cx="7691908" cy="906121"/>
            <a:chOff x="2284261" y="5806235"/>
            <a:chExt cx="7691908" cy="906121"/>
          </a:xfrm>
        </p:grpSpPr>
        <p:sp>
          <p:nvSpPr>
            <p:cNvPr id="70" name="Rectangle 69"/>
            <p:cNvSpPr/>
            <p:nvPr/>
          </p:nvSpPr>
          <p:spPr>
            <a:xfrm>
              <a:off x="2284261" y="5806235"/>
              <a:ext cx="7691908" cy="90612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7" name="Rounded Rectangle 76"/>
            <p:cNvSpPr/>
            <p:nvPr/>
          </p:nvSpPr>
          <p:spPr>
            <a:xfrm>
              <a:off x="2417106" y="6197770"/>
              <a:ext cx="7362378" cy="35236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8" name="TextBox 77"/>
            <p:cNvSpPr txBox="1"/>
            <p:nvPr/>
          </p:nvSpPr>
          <p:spPr>
            <a:xfrm>
              <a:off x="2480168" y="6268572"/>
              <a:ext cx="877163" cy="230832"/>
            </a:xfrm>
            <a:prstGeom prst="rect">
              <a:avLst/>
            </a:prstGeom>
            <a:noFill/>
          </p:spPr>
          <p:txBody>
            <a:bodyPr wrap="none" rtlCol="0">
              <a:spAutoFit/>
            </a:bodyPr>
            <a:lstStyle/>
            <a:p>
              <a:r>
                <a:rPr lang="en-US" sz="900" dirty="0">
                  <a:solidFill>
                    <a:prstClr val="black"/>
                  </a:solidFill>
                  <a:latin typeface="Arial" panose="020B0604020202020204" pitchFamily="34" charset="0"/>
                  <a:cs typeface="Arial" panose="020B0604020202020204" pitchFamily="34" charset="0"/>
                </a:rPr>
                <a:t>Call Remarks</a:t>
              </a:r>
            </a:p>
          </p:txBody>
        </p:sp>
        <p:sp>
          <p:nvSpPr>
            <p:cNvPr id="84" name="Rectangle 83"/>
            <p:cNvSpPr/>
            <p:nvPr/>
          </p:nvSpPr>
          <p:spPr>
            <a:xfrm>
              <a:off x="8910989" y="6245977"/>
              <a:ext cx="808601" cy="268750"/>
            </a:xfrm>
            <a:prstGeom prst="rect">
              <a:avLst/>
            </a:prstGeom>
            <a:solidFill>
              <a:srgbClr val="56AD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800" dirty="0" smtClean="0">
                  <a:solidFill>
                    <a:prstClr val="white"/>
                  </a:solidFill>
                  <a:latin typeface="Arial" panose="020B0604020202020204" pitchFamily="34" charset="0"/>
                  <a:cs typeface="Arial" panose="020B0604020202020204" pitchFamily="34" charset="0"/>
                </a:rPr>
                <a:t>SUBMIT</a:t>
              </a:r>
              <a:endParaRPr lang="en-US" sz="800" dirty="0">
                <a:solidFill>
                  <a:prstClr val="white"/>
                </a:solidFill>
                <a:latin typeface="Arial" panose="020B0604020202020204" pitchFamily="34" charset="0"/>
                <a:cs typeface="Arial" panose="020B0604020202020204" pitchFamily="34" charset="0"/>
              </a:endParaRPr>
            </a:p>
          </p:txBody>
        </p:sp>
        <p:sp>
          <p:nvSpPr>
            <p:cNvPr id="85" name="Rounded Rectangle 84"/>
            <p:cNvSpPr/>
            <p:nvPr/>
          </p:nvSpPr>
          <p:spPr>
            <a:xfrm>
              <a:off x="2444560" y="5947598"/>
              <a:ext cx="129642" cy="129642"/>
            </a:xfrm>
            <a:prstGeom prst="round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6" name="TextBox 85"/>
            <p:cNvSpPr txBox="1"/>
            <p:nvPr/>
          </p:nvSpPr>
          <p:spPr>
            <a:xfrm>
              <a:off x="2615925" y="5897864"/>
              <a:ext cx="838691" cy="230832"/>
            </a:xfrm>
            <a:prstGeom prst="rect">
              <a:avLst/>
            </a:prstGeom>
            <a:noFill/>
          </p:spPr>
          <p:txBody>
            <a:bodyPr wrap="none" rtlCol="0">
              <a:spAutoFit/>
            </a:bodyPr>
            <a:lstStyle/>
            <a:p>
              <a:r>
                <a:rPr lang="en-US" sz="900" dirty="0" smtClean="0">
                  <a:solidFill>
                    <a:prstClr val="black"/>
                  </a:solidFill>
                  <a:latin typeface="Arial" panose="020B0604020202020204" pitchFamily="34" charset="0"/>
                  <a:cs typeface="Arial" panose="020B0604020202020204" pitchFamily="34" charset="0"/>
                </a:rPr>
                <a:t>Billing Query</a:t>
              </a:r>
              <a:endParaRPr lang="en-US" sz="900" dirty="0">
                <a:solidFill>
                  <a:prstClr val="black"/>
                </a:solidFill>
                <a:latin typeface="Arial" panose="020B0604020202020204" pitchFamily="34" charset="0"/>
                <a:cs typeface="Arial" panose="020B0604020202020204" pitchFamily="34" charset="0"/>
              </a:endParaRPr>
            </a:p>
          </p:txBody>
        </p:sp>
        <p:sp>
          <p:nvSpPr>
            <p:cNvPr id="87" name="Rounded Rectangle 86"/>
            <p:cNvSpPr/>
            <p:nvPr/>
          </p:nvSpPr>
          <p:spPr>
            <a:xfrm>
              <a:off x="3899406" y="5947598"/>
              <a:ext cx="129642" cy="129642"/>
            </a:xfrm>
            <a:prstGeom prst="round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8" name="TextBox 87"/>
            <p:cNvSpPr txBox="1"/>
            <p:nvPr/>
          </p:nvSpPr>
          <p:spPr>
            <a:xfrm>
              <a:off x="4081480" y="5897864"/>
              <a:ext cx="1152880" cy="230832"/>
            </a:xfrm>
            <a:prstGeom prst="rect">
              <a:avLst/>
            </a:prstGeom>
            <a:noFill/>
          </p:spPr>
          <p:txBody>
            <a:bodyPr wrap="none" rtlCol="0">
              <a:spAutoFit/>
            </a:bodyPr>
            <a:lstStyle/>
            <a:p>
              <a:r>
                <a:rPr lang="en-US" sz="900" dirty="0" smtClean="0">
                  <a:solidFill>
                    <a:prstClr val="black"/>
                  </a:solidFill>
                  <a:latin typeface="Arial" panose="020B0604020202020204" pitchFamily="34" charset="0"/>
                  <a:cs typeface="Arial" panose="020B0604020202020204" pitchFamily="34" charset="0"/>
                </a:rPr>
                <a:t>Change in address</a:t>
              </a:r>
              <a:endParaRPr lang="en-US" sz="900" dirty="0">
                <a:solidFill>
                  <a:prstClr val="black"/>
                </a:solidFill>
                <a:latin typeface="Arial" panose="020B0604020202020204" pitchFamily="34" charset="0"/>
                <a:cs typeface="Arial" panose="020B0604020202020204" pitchFamily="34" charset="0"/>
              </a:endParaRPr>
            </a:p>
          </p:txBody>
        </p:sp>
        <p:sp>
          <p:nvSpPr>
            <p:cNvPr id="95" name="Rounded Rectangle 94"/>
            <p:cNvSpPr/>
            <p:nvPr/>
          </p:nvSpPr>
          <p:spPr>
            <a:xfrm>
              <a:off x="5354252" y="5947598"/>
              <a:ext cx="129642" cy="129642"/>
            </a:xfrm>
            <a:prstGeom prst="round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6" name="TextBox 95"/>
            <p:cNvSpPr txBox="1"/>
            <p:nvPr/>
          </p:nvSpPr>
          <p:spPr>
            <a:xfrm>
              <a:off x="5549967" y="5897864"/>
              <a:ext cx="928459" cy="230832"/>
            </a:xfrm>
            <a:prstGeom prst="rect">
              <a:avLst/>
            </a:prstGeom>
            <a:noFill/>
          </p:spPr>
          <p:txBody>
            <a:bodyPr wrap="none" rtlCol="0">
              <a:spAutoFit/>
            </a:bodyPr>
            <a:lstStyle/>
            <a:p>
              <a:r>
                <a:rPr lang="en-US" sz="900" dirty="0" smtClean="0">
                  <a:solidFill>
                    <a:prstClr val="black"/>
                  </a:solidFill>
                  <a:latin typeface="Arial" panose="020B0604020202020204" pitchFamily="34" charset="0"/>
                  <a:cs typeface="Arial" panose="020B0604020202020204" pitchFamily="34" charset="0"/>
                </a:rPr>
                <a:t>Product Query</a:t>
              </a:r>
              <a:endParaRPr lang="en-US" sz="900" dirty="0">
                <a:solidFill>
                  <a:prstClr val="black"/>
                </a:solidFill>
                <a:latin typeface="Arial" panose="020B0604020202020204" pitchFamily="34" charset="0"/>
                <a:cs typeface="Arial" panose="020B0604020202020204" pitchFamily="34" charset="0"/>
              </a:endParaRPr>
            </a:p>
          </p:txBody>
        </p:sp>
        <p:sp>
          <p:nvSpPr>
            <p:cNvPr id="97" name="Rounded Rectangle 96"/>
            <p:cNvSpPr/>
            <p:nvPr/>
          </p:nvSpPr>
          <p:spPr>
            <a:xfrm>
              <a:off x="6809098" y="5947598"/>
              <a:ext cx="129642" cy="129642"/>
            </a:xfrm>
            <a:prstGeom prst="round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0" name="TextBox 109"/>
            <p:cNvSpPr txBox="1"/>
            <p:nvPr/>
          </p:nvSpPr>
          <p:spPr>
            <a:xfrm>
              <a:off x="7043456" y="5897864"/>
              <a:ext cx="947695" cy="230832"/>
            </a:xfrm>
            <a:prstGeom prst="rect">
              <a:avLst/>
            </a:prstGeom>
            <a:noFill/>
          </p:spPr>
          <p:txBody>
            <a:bodyPr wrap="none" rtlCol="0">
              <a:spAutoFit/>
            </a:bodyPr>
            <a:lstStyle/>
            <a:p>
              <a:r>
                <a:rPr lang="en-US" sz="900" dirty="0" smtClean="0">
                  <a:solidFill>
                    <a:prstClr val="black"/>
                  </a:solidFill>
                  <a:latin typeface="Arial" panose="020B0604020202020204" pitchFamily="34" charset="0"/>
                  <a:cs typeface="Arial" panose="020B0604020202020204" pitchFamily="34" charset="0"/>
                </a:rPr>
                <a:t>Delivery Query</a:t>
              </a:r>
              <a:endParaRPr lang="en-US" sz="900" dirty="0">
                <a:solidFill>
                  <a:prstClr val="black"/>
                </a:solidFill>
                <a:latin typeface="Arial" panose="020B0604020202020204" pitchFamily="34" charset="0"/>
                <a:cs typeface="Arial" panose="020B0604020202020204" pitchFamily="34" charset="0"/>
              </a:endParaRPr>
            </a:p>
          </p:txBody>
        </p:sp>
        <p:sp>
          <p:nvSpPr>
            <p:cNvPr id="111" name="Rounded Rectangle 110"/>
            <p:cNvSpPr/>
            <p:nvPr/>
          </p:nvSpPr>
          <p:spPr>
            <a:xfrm>
              <a:off x="8263944" y="5947598"/>
              <a:ext cx="129642" cy="129642"/>
            </a:xfrm>
            <a:prstGeom prst="round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2" name="TextBox 111"/>
            <p:cNvSpPr txBox="1"/>
            <p:nvPr/>
          </p:nvSpPr>
          <p:spPr>
            <a:xfrm>
              <a:off x="8435309" y="5897864"/>
              <a:ext cx="595035" cy="230832"/>
            </a:xfrm>
            <a:prstGeom prst="rect">
              <a:avLst/>
            </a:prstGeom>
            <a:noFill/>
          </p:spPr>
          <p:txBody>
            <a:bodyPr wrap="none" rtlCol="0">
              <a:spAutoFit/>
            </a:bodyPr>
            <a:lstStyle/>
            <a:p>
              <a:r>
                <a:rPr lang="en-US" sz="900" dirty="0" smtClean="0">
                  <a:solidFill>
                    <a:prstClr val="black"/>
                  </a:solidFill>
                  <a:latin typeface="Arial" panose="020B0604020202020204" pitchFamily="34" charset="0"/>
                  <a:cs typeface="Arial" panose="020B0604020202020204" pitchFamily="34" charset="0"/>
                </a:rPr>
                <a:t>General</a:t>
              </a:r>
              <a:endParaRPr lang="en-US" sz="900" dirty="0">
                <a:solidFill>
                  <a:prstClr val="black"/>
                </a:solidFill>
                <a:latin typeface="Arial" panose="020B0604020202020204" pitchFamily="34" charset="0"/>
                <a:cs typeface="Arial" panose="020B0604020202020204" pitchFamily="34" charset="0"/>
              </a:endParaRPr>
            </a:p>
          </p:txBody>
        </p:sp>
      </p:grpSp>
      <p:grpSp>
        <p:nvGrpSpPr>
          <p:cNvPr id="114" name="Group 113"/>
          <p:cNvGrpSpPr/>
          <p:nvPr/>
        </p:nvGrpSpPr>
        <p:grpSpPr>
          <a:xfrm>
            <a:off x="10096160" y="2395737"/>
            <a:ext cx="1775543" cy="302395"/>
            <a:chOff x="10111926" y="2443035"/>
            <a:chExt cx="1775543" cy="302395"/>
          </a:xfrm>
        </p:grpSpPr>
        <p:sp>
          <p:nvSpPr>
            <p:cNvPr id="115" name="Rounded Rectangle 114"/>
            <p:cNvSpPr/>
            <p:nvPr/>
          </p:nvSpPr>
          <p:spPr>
            <a:xfrm>
              <a:off x="10111926" y="2443035"/>
              <a:ext cx="1775543" cy="302395"/>
            </a:xfrm>
            <a:prstGeom prst="round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a:solidFill>
                    <a:prstClr val="white">
                      <a:lumMod val="75000"/>
                    </a:prstClr>
                  </a:solidFill>
                  <a:latin typeface="Arial" panose="020B0604020202020204" pitchFamily="34" charset="0"/>
                  <a:cs typeface="Arial" panose="020B0604020202020204" pitchFamily="34" charset="0"/>
                </a:rPr>
                <a:t>Select </a:t>
              </a:r>
              <a:r>
                <a:rPr lang="en-US" sz="900" dirty="0" smtClean="0">
                  <a:solidFill>
                    <a:prstClr val="white">
                      <a:lumMod val="75000"/>
                    </a:prstClr>
                  </a:solidFill>
                  <a:latin typeface="Arial" panose="020B0604020202020204" pitchFamily="34" charset="0"/>
                  <a:cs typeface="Arial" panose="020B0604020202020204" pitchFamily="34" charset="0"/>
                </a:rPr>
                <a:t>Disposition</a:t>
              </a:r>
              <a:endParaRPr lang="en-US" sz="900" dirty="0">
                <a:solidFill>
                  <a:prstClr val="white">
                    <a:lumMod val="75000"/>
                  </a:prstClr>
                </a:solidFill>
                <a:latin typeface="Arial" panose="020B0604020202020204" pitchFamily="34" charset="0"/>
                <a:cs typeface="Arial" panose="020B0604020202020204" pitchFamily="34" charset="0"/>
              </a:endParaRPr>
            </a:p>
          </p:txBody>
        </p:sp>
        <p:sp>
          <p:nvSpPr>
            <p:cNvPr id="116" name="Isosceles Triangle 115"/>
            <p:cNvSpPr/>
            <p:nvPr/>
          </p:nvSpPr>
          <p:spPr>
            <a:xfrm rot="10800000">
              <a:off x="11680475" y="2576192"/>
              <a:ext cx="84219" cy="72602"/>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solidFill>
                  <a:prstClr val="white"/>
                </a:solidFill>
              </a:endParaRPr>
            </a:p>
          </p:txBody>
        </p:sp>
      </p:grpSp>
      <p:sp>
        <p:nvSpPr>
          <p:cNvPr id="82" name="Rectangle 81"/>
          <p:cNvSpPr/>
          <p:nvPr/>
        </p:nvSpPr>
        <p:spPr>
          <a:xfrm>
            <a:off x="261254" y="1072474"/>
            <a:ext cx="1942062" cy="4539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1400" b="1" i="1" dirty="0" smtClean="0">
                <a:solidFill>
                  <a:prstClr val="black">
                    <a:lumMod val="50000"/>
                    <a:lumOff val="50000"/>
                  </a:prstClr>
                </a:solidFill>
                <a:latin typeface="Swis721 Cn BT" panose="020B0506020202030204" pitchFamily="34" charset="0"/>
                <a:cs typeface="Arial" panose="020B0604020202020204" pitchFamily="34" charset="0"/>
              </a:rPr>
              <a:t>TELECOM ENTERPRISE</a:t>
            </a:r>
            <a:endParaRPr lang="en-US" sz="1400" b="1" i="1" dirty="0">
              <a:solidFill>
                <a:prstClr val="black">
                  <a:lumMod val="50000"/>
                  <a:lumOff val="50000"/>
                </a:prstClr>
              </a:solidFill>
              <a:latin typeface="Swis721 Cn BT" panose="020B0506020202030204" pitchFamily="34" charset="0"/>
              <a:cs typeface="Arial" panose="020B0604020202020204" pitchFamily="34" charset="0"/>
            </a:endParaRPr>
          </a:p>
        </p:txBody>
      </p:sp>
      <p:pic>
        <p:nvPicPr>
          <p:cNvPr id="61" name="Picture 60"/>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55095" y="336931"/>
            <a:ext cx="942739" cy="855162"/>
          </a:xfrm>
          <a:prstGeom prst="rect">
            <a:avLst/>
          </a:prstGeom>
        </p:spPr>
      </p:pic>
      <p:pic>
        <p:nvPicPr>
          <p:cNvPr id="6" name="Picture 5"/>
          <p:cNvPicPr>
            <a:picLocks noChangeAspect="1"/>
          </p:cNvPicPr>
          <p:nvPr/>
        </p:nvPicPr>
        <p:blipFill>
          <a:blip r:embed="rId13"/>
          <a:stretch>
            <a:fillRect/>
          </a:stretch>
        </p:blipFill>
        <p:spPr>
          <a:xfrm>
            <a:off x="10010486" y="571267"/>
            <a:ext cx="1950763" cy="1341664"/>
          </a:xfrm>
          <a:prstGeom prst="rect">
            <a:avLst/>
          </a:prstGeom>
        </p:spPr>
      </p:pic>
      <p:sp>
        <p:nvSpPr>
          <p:cNvPr id="7" name="Rectangle 6"/>
          <p:cNvSpPr/>
          <p:nvPr/>
        </p:nvSpPr>
        <p:spPr>
          <a:xfrm>
            <a:off x="2304058" y="239653"/>
            <a:ext cx="2516253" cy="1958667"/>
          </a:xfrm>
          <a:prstGeom prst="rect">
            <a:avLst/>
          </a:prstGeom>
          <a:solidFill>
            <a:schemeClr val="bg1"/>
          </a:solidFill>
          <a:ln>
            <a:solidFill>
              <a:schemeClr val="bg1">
                <a:lumMod val="95000"/>
              </a:schemeClr>
            </a:solidFill>
          </a:ln>
          <a:effectLst>
            <a:outerShdw blurRad="50800" dist="38100" dir="8100000" algn="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9" name="Rectangle 98"/>
          <p:cNvSpPr/>
          <p:nvPr/>
        </p:nvSpPr>
        <p:spPr>
          <a:xfrm>
            <a:off x="4879719" y="239653"/>
            <a:ext cx="2516253" cy="1958667"/>
          </a:xfrm>
          <a:prstGeom prst="rect">
            <a:avLst/>
          </a:prstGeom>
          <a:solidFill>
            <a:schemeClr val="bg1"/>
          </a:solidFill>
          <a:ln>
            <a:solidFill>
              <a:schemeClr val="bg1">
                <a:lumMod val="95000"/>
              </a:schemeClr>
            </a:solidFill>
          </a:ln>
          <a:effectLst>
            <a:outerShdw blurRad="50800" dist="38100" dir="8100000" algn="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0" name="Rectangle 99"/>
          <p:cNvSpPr/>
          <p:nvPr/>
        </p:nvSpPr>
        <p:spPr>
          <a:xfrm>
            <a:off x="7455380" y="239653"/>
            <a:ext cx="2516253" cy="1958667"/>
          </a:xfrm>
          <a:prstGeom prst="rect">
            <a:avLst/>
          </a:prstGeom>
          <a:solidFill>
            <a:schemeClr val="bg1"/>
          </a:solidFill>
          <a:ln>
            <a:solidFill>
              <a:schemeClr val="bg1">
                <a:lumMod val="95000"/>
              </a:schemeClr>
            </a:solidFill>
          </a:ln>
          <a:effectLst>
            <a:outerShdw blurRad="50800" dist="38100" dir="8100000" algn="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aphicFrame>
        <p:nvGraphicFramePr>
          <p:cNvPr id="101" name="Table 100"/>
          <p:cNvGraphicFramePr>
            <a:graphicFrameLocks noGrp="1"/>
          </p:cNvGraphicFramePr>
          <p:nvPr>
            <p:extLst/>
          </p:nvPr>
        </p:nvGraphicFramePr>
        <p:xfrm>
          <a:off x="2464402" y="294868"/>
          <a:ext cx="2239750" cy="1486976"/>
        </p:xfrm>
        <a:graphic>
          <a:graphicData uri="http://schemas.openxmlformats.org/drawingml/2006/table">
            <a:tbl>
              <a:tblPr>
                <a:tableStyleId>{5C22544A-7EE6-4342-B048-85BDC9FD1C3A}</a:tableStyleId>
              </a:tblPr>
              <a:tblGrid>
                <a:gridCol w="953865"/>
                <a:gridCol w="1285885"/>
              </a:tblGrid>
              <a:tr h="198540">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Mobile #</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+63</a:t>
                      </a:r>
                      <a:r>
                        <a:rPr lang="en-US" sz="8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 915 716 9206</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98540">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Subscriber</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Mr. John Doe</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98540">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Operating Status</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Active</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98540">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Status</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Active</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82068">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Email</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johndoe554@gmail.com</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19828">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Address</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sv-SE" sz="800" b="0" i="0" u="none" strike="noStrike" kern="1200" dirty="0" smtClean="0">
                          <a:solidFill>
                            <a:srgbClr val="000000"/>
                          </a:solidFill>
                          <a:effectLst/>
                          <a:latin typeface="Arial" panose="020B0604020202020204" pitchFamily="34" charset="0"/>
                          <a:ea typeface="+mn-ea"/>
                          <a:cs typeface="Arial" panose="020B0604020202020204" pitchFamily="34" charset="0"/>
                        </a:rPr>
                        <a:t>101 Dela Rosa Street, Legazpi Village, Makati</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90920">
                <a:tc>
                  <a:txBody>
                    <a:bodyPr/>
                    <a:lstStyle/>
                    <a:p>
                      <a:pPr marL="0" algn="l" defTabSz="914400" rtl="0" eaLnBrk="1" fontAlgn="b" latinLnBrk="0" hangingPunct="1"/>
                      <a:r>
                        <a:rPr lang="en-US" sz="800" b="0" i="0" u="none" strike="noStrike" kern="1200" dirty="0">
                          <a:solidFill>
                            <a:srgbClr val="000000"/>
                          </a:solidFill>
                          <a:effectLst/>
                          <a:latin typeface="Arial" panose="020B0604020202020204" pitchFamily="34" charset="0"/>
                          <a:ea typeface="+mn-ea"/>
                          <a:cs typeface="Arial" panose="020B0604020202020204" pitchFamily="34" charset="0"/>
                        </a:rPr>
                        <a:t>Alt Number</a:t>
                      </a: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+63</a:t>
                      </a:r>
                      <a:r>
                        <a:rPr lang="en-US" sz="8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 999 999 9999</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graphicFrame>
        <p:nvGraphicFramePr>
          <p:cNvPr id="102" name="Table 101"/>
          <p:cNvGraphicFramePr>
            <a:graphicFrameLocks noGrp="1"/>
          </p:cNvGraphicFramePr>
          <p:nvPr>
            <p:extLst/>
          </p:nvPr>
        </p:nvGraphicFramePr>
        <p:xfrm>
          <a:off x="4973094" y="294868"/>
          <a:ext cx="2355644" cy="1878483"/>
        </p:xfrm>
        <a:graphic>
          <a:graphicData uri="http://schemas.openxmlformats.org/drawingml/2006/table">
            <a:tbl>
              <a:tblPr>
                <a:tableStyleId>{5C22544A-7EE6-4342-B048-85BDC9FD1C3A}</a:tableStyleId>
              </a:tblPr>
              <a:tblGrid>
                <a:gridCol w="1089211"/>
                <a:gridCol w="1266433"/>
              </a:tblGrid>
              <a:tr h="205909">
                <a:tc>
                  <a:txBody>
                    <a:bodyPr/>
                    <a:lstStyle/>
                    <a:p>
                      <a:pPr algn="l" fontAlgn="b"/>
                      <a:r>
                        <a:rPr lang="en-US" sz="800" u="none" strike="noStrike" dirty="0" smtClean="0">
                          <a:effectLst/>
                          <a:latin typeface="Arial" panose="020B0604020202020204" pitchFamily="34" charset="0"/>
                          <a:cs typeface="Arial" panose="020B0604020202020204" pitchFamily="34" charset="0"/>
                        </a:rPr>
                        <a:t>Customer ID</a:t>
                      </a:r>
                      <a:r>
                        <a:rPr lang="en-US" sz="800" u="none" strike="noStrike" baseline="0" dirty="0" smtClean="0">
                          <a:effectLst/>
                          <a:latin typeface="Arial" panose="020B0604020202020204" pitchFamily="34" charset="0"/>
                          <a:cs typeface="Arial" panose="020B0604020202020204" pitchFamily="34" charset="0"/>
                        </a:rPr>
                        <a:t> #</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b="0" i="0" u="none" strike="noStrike" dirty="0" smtClean="0">
                          <a:solidFill>
                            <a:schemeClr val="dk1"/>
                          </a:solidFill>
                          <a:effectLst/>
                          <a:latin typeface="Arial" panose="020B0604020202020204" pitchFamily="34" charset="0"/>
                          <a:cs typeface="Arial" panose="020B0604020202020204" pitchFamily="34" charset="0"/>
                        </a:rPr>
                        <a:t>83085294</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u="none" strike="noStrike" dirty="0" smtClean="0">
                          <a:effectLst/>
                          <a:latin typeface="Arial" panose="020B0604020202020204" pitchFamily="34" charset="0"/>
                          <a:cs typeface="Arial" panose="020B0604020202020204" pitchFamily="34" charset="0"/>
                        </a:rPr>
                        <a:t>Tariff Plan</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b="0" i="0" u="sng" strike="noStrike" dirty="0" err="1" smtClean="0">
                          <a:solidFill>
                            <a:schemeClr val="dk1"/>
                          </a:solidFill>
                          <a:effectLst/>
                          <a:latin typeface="Arial" panose="020B0604020202020204" pitchFamily="34" charset="0"/>
                          <a:cs typeface="Arial" panose="020B0604020202020204" pitchFamily="34" charset="0"/>
                        </a:rPr>
                        <a:t>ThePLAN</a:t>
                      </a:r>
                      <a:r>
                        <a:rPr lang="en-US" sz="800" b="0" i="0" u="sng" strike="noStrike" baseline="0" dirty="0" smtClean="0">
                          <a:solidFill>
                            <a:schemeClr val="dk1"/>
                          </a:solidFill>
                          <a:effectLst/>
                          <a:latin typeface="Arial" panose="020B0604020202020204" pitchFamily="34" charset="0"/>
                          <a:cs typeface="Arial" panose="020B0604020202020204" pitchFamily="34" charset="0"/>
                        </a:rPr>
                        <a:t> PLUS 1499</a:t>
                      </a:r>
                      <a:endParaRPr lang="en-US" sz="800" b="0" i="0" u="sng"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b="0" i="0" u="none" strike="noStrike" dirty="0" smtClean="0">
                          <a:solidFill>
                            <a:srgbClr val="000000"/>
                          </a:solidFill>
                          <a:effectLst/>
                          <a:latin typeface="Arial" panose="020B0604020202020204" pitchFamily="34" charset="0"/>
                          <a:cs typeface="Arial" panose="020B0604020202020204" pitchFamily="34" charset="0"/>
                        </a:rPr>
                        <a:t>Activation Date</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b="0" i="0" u="none" strike="noStrike" dirty="0" smtClean="0">
                          <a:solidFill>
                            <a:srgbClr val="000000"/>
                          </a:solidFill>
                          <a:effectLst/>
                          <a:latin typeface="Arial" panose="020B0604020202020204" pitchFamily="34" charset="0"/>
                          <a:cs typeface="Arial" panose="020B0604020202020204" pitchFamily="34" charset="0"/>
                        </a:rPr>
                        <a:t>03-01-2019</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u="none" strike="noStrike" dirty="0" smtClean="0">
                          <a:effectLst/>
                          <a:latin typeface="Arial" panose="020B0604020202020204" pitchFamily="34" charset="0"/>
                          <a:cs typeface="Arial" panose="020B0604020202020204" pitchFamily="34" charset="0"/>
                        </a:rPr>
                        <a:t>Contract</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u="none" strike="noStrike" dirty="0" smtClean="0">
                          <a:effectLst/>
                          <a:latin typeface="Arial" panose="020B0604020202020204" pitchFamily="34" charset="0"/>
                          <a:cs typeface="Arial" panose="020B0604020202020204" pitchFamily="34" charset="0"/>
                        </a:rPr>
                        <a:t>24 Months</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u="none" strike="noStrike" dirty="0" smtClean="0">
                          <a:effectLst/>
                          <a:latin typeface="Arial" panose="020B0604020202020204" pitchFamily="34" charset="0"/>
                          <a:cs typeface="Arial" panose="020B0604020202020204" pitchFamily="34" charset="0"/>
                        </a:rPr>
                        <a:t>Handset</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b="0" i="0" u="sng" strike="noStrike" dirty="0" smtClean="0">
                          <a:solidFill>
                            <a:schemeClr val="dk1"/>
                          </a:solidFill>
                          <a:effectLst/>
                          <a:latin typeface="Arial" panose="020B0604020202020204" pitchFamily="34" charset="0"/>
                          <a:cs typeface="Arial" panose="020B0604020202020204" pitchFamily="34" charset="0"/>
                        </a:rPr>
                        <a:t>Huawei Nova 3i</a:t>
                      </a:r>
                      <a:endParaRPr lang="en-US" sz="800" b="0" i="0" u="sng"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u="none" strike="noStrike" dirty="0" smtClean="0">
                          <a:effectLst/>
                          <a:latin typeface="Arial" panose="020B0604020202020204" pitchFamily="34" charset="0"/>
                          <a:cs typeface="Arial" panose="020B0604020202020204" pitchFamily="34" charset="0"/>
                        </a:rPr>
                        <a:t>Unbilled Amount</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b="0" i="0" u="none" strike="noStrike" dirty="0" smtClean="0">
                          <a:solidFill>
                            <a:schemeClr val="dk1"/>
                          </a:solidFill>
                          <a:effectLst/>
                          <a:latin typeface="Arial" panose="020B0604020202020204" pitchFamily="34" charset="0"/>
                          <a:cs typeface="Arial" panose="020B0604020202020204" pitchFamily="34" charset="0"/>
                        </a:rPr>
                        <a:t>P 69.90</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u="none" strike="noStrike" dirty="0" smtClean="0">
                          <a:effectLst/>
                          <a:latin typeface="Arial" panose="020B0604020202020204" pitchFamily="34" charset="0"/>
                          <a:cs typeface="Arial" panose="020B0604020202020204" pitchFamily="34" charset="0"/>
                        </a:rPr>
                        <a:t>Last Payment Date</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b="0" i="0" u="none" strike="noStrike" dirty="0" smtClean="0">
                          <a:solidFill>
                            <a:schemeClr val="dk1"/>
                          </a:solidFill>
                          <a:effectLst/>
                          <a:latin typeface="Arial" panose="020B0604020202020204" pitchFamily="34" charset="0"/>
                          <a:cs typeface="Arial" panose="020B0604020202020204" pitchFamily="34" charset="0"/>
                        </a:rPr>
                        <a:t>04-04-2019</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31211">
                <a:tc>
                  <a:txBody>
                    <a:bodyPr/>
                    <a:lstStyle/>
                    <a:p>
                      <a:pPr algn="l" fontAlgn="b"/>
                      <a:r>
                        <a:rPr lang="en-US" sz="800" u="none" strike="noStrike" kern="1200" dirty="0" smtClean="0">
                          <a:solidFill>
                            <a:schemeClr val="dk1"/>
                          </a:solidFill>
                          <a:effectLst/>
                          <a:latin typeface="Arial" panose="020B0604020202020204" pitchFamily="34" charset="0"/>
                          <a:ea typeface="+mn-ea"/>
                          <a:cs typeface="Arial" panose="020B0604020202020204" pitchFamily="34" charset="0"/>
                        </a:rPr>
                        <a:t>Outstanding Balance</a:t>
                      </a:r>
                      <a:endParaRPr lang="en-US" sz="800" u="none" strike="noStrike" kern="1200" dirty="0">
                        <a:solidFill>
                          <a:schemeClr val="dk1"/>
                        </a:solidFill>
                        <a:effectLst/>
                        <a:latin typeface="Arial" panose="020B0604020202020204" pitchFamily="34" charset="0"/>
                        <a:ea typeface="+mn-ea"/>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u="none" strike="noStrike" kern="1200" dirty="0" smtClean="0">
                          <a:solidFill>
                            <a:schemeClr val="dk1"/>
                          </a:solidFill>
                          <a:effectLst/>
                          <a:latin typeface="Arial" panose="020B0604020202020204" pitchFamily="34" charset="0"/>
                          <a:ea typeface="+mn-ea"/>
                          <a:cs typeface="Arial" panose="020B0604020202020204" pitchFamily="34" charset="0"/>
                        </a:rPr>
                        <a:t>P1568.90</a:t>
                      </a:r>
                      <a:endParaRPr lang="en-US" sz="800" u="none" strike="noStrike" kern="1200" dirty="0">
                        <a:solidFill>
                          <a:schemeClr val="dk1"/>
                        </a:solidFill>
                        <a:effectLst/>
                        <a:latin typeface="Arial" panose="020B0604020202020204" pitchFamily="34" charset="0"/>
                        <a:ea typeface="+mn-ea"/>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u="none" strike="noStrike" kern="1200" dirty="0" smtClean="0">
                          <a:solidFill>
                            <a:schemeClr val="dk1"/>
                          </a:solidFill>
                          <a:effectLst/>
                          <a:latin typeface="Arial" panose="020B0604020202020204" pitchFamily="34" charset="0"/>
                          <a:ea typeface="+mn-ea"/>
                          <a:cs typeface="Arial" panose="020B0604020202020204" pitchFamily="34" charset="0"/>
                        </a:rPr>
                        <a:t>Bill Date</a:t>
                      </a:r>
                      <a:endParaRPr lang="en-US" sz="800" u="none" strike="noStrike" kern="1200" dirty="0">
                        <a:solidFill>
                          <a:schemeClr val="dk1"/>
                        </a:solidFill>
                        <a:effectLst/>
                        <a:latin typeface="Arial" panose="020B0604020202020204" pitchFamily="34" charset="0"/>
                        <a:ea typeface="+mn-ea"/>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u="none" strike="noStrike" kern="1200" dirty="0" smtClean="0">
                          <a:solidFill>
                            <a:schemeClr val="dk1"/>
                          </a:solidFill>
                          <a:effectLst/>
                          <a:latin typeface="Arial" panose="020B0604020202020204" pitchFamily="34" charset="0"/>
                          <a:ea typeface="+mn-ea"/>
                          <a:cs typeface="Arial" panose="020B0604020202020204" pitchFamily="34" charset="0"/>
                        </a:rPr>
                        <a:t>03-04-2019</a:t>
                      </a:r>
                      <a:endParaRPr lang="en-US" sz="800" u="none" strike="noStrike" kern="1200" dirty="0">
                        <a:solidFill>
                          <a:schemeClr val="dk1"/>
                        </a:solidFill>
                        <a:effectLst/>
                        <a:latin typeface="Arial" panose="020B0604020202020204" pitchFamily="34" charset="0"/>
                        <a:ea typeface="+mn-ea"/>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graphicFrame>
        <p:nvGraphicFramePr>
          <p:cNvPr id="103" name="Table 102"/>
          <p:cNvGraphicFramePr>
            <a:graphicFrameLocks noGrp="1"/>
          </p:cNvGraphicFramePr>
          <p:nvPr>
            <p:extLst/>
          </p:nvPr>
        </p:nvGraphicFramePr>
        <p:xfrm>
          <a:off x="7577841" y="294868"/>
          <a:ext cx="2185877" cy="1511776"/>
        </p:xfrm>
        <a:graphic>
          <a:graphicData uri="http://schemas.openxmlformats.org/drawingml/2006/table">
            <a:tbl>
              <a:tblPr>
                <a:tableStyleId>{5C22544A-7EE6-4342-B048-85BDC9FD1C3A}</a:tableStyleId>
              </a:tblPr>
              <a:tblGrid>
                <a:gridCol w="1371369"/>
                <a:gridCol w="814508"/>
              </a:tblGrid>
              <a:tr h="215968">
                <a:tc>
                  <a:txBody>
                    <a:bodyPr/>
                    <a:lstStyle/>
                    <a:p>
                      <a:pPr algn="l" fontAlgn="b"/>
                      <a:r>
                        <a:rPr lang="en-US" sz="800" b="0" i="0" u="none" strike="noStrike" dirty="0" smtClean="0">
                          <a:solidFill>
                            <a:srgbClr val="000000"/>
                          </a:solidFill>
                          <a:effectLst/>
                          <a:latin typeface="Arial" panose="020B0604020202020204" pitchFamily="34" charset="0"/>
                          <a:cs typeface="Arial" panose="020B0604020202020204" pitchFamily="34" charset="0"/>
                        </a:rPr>
                        <a:t>Mobile App</a:t>
                      </a:r>
                      <a:r>
                        <a:rPr lang="en-US" sz="800" b="0" i="0" u="none" strike="noStrike" baseline="0" dirty="0" smtClean="0">
                          <a:solidFill>
                            <a:srgbClr val="000000"/>
                          </a:solidFill>
                          <a:effectLst/>
                          <a:latin typeface="Arial" panose="020B0604020202020204" pitchFamily="34" charset="0"/>
                          <a:cs typeface="Arial" panose="020B0604020202020204" pitchFamily="34" charset="0"/>
                        </a:rPr>
                        <a:t> Registered</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none" strike="noStrike" smtClean="0">
                          <a:solidFill>
                            <a:srgbClr val="000000"/>
                          </a:solidFill>
                          <a:effectLst/>
                          <a:latin typeface="Arial" panose="020B0604020202020204" pitchFamily="34" charset="0"/>
                          <a:cs typeface="Arial" panose="020B0604020202020204" pitchFamily="34" charset="0"/>
                        </a:rPr>
                        <a:t>Y</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5968">
                <a:tc>
                  <a:txBody>
                    <a:bodyPr/>
                    <a:lstStyle/>
                    <a:p>
                      <a:pPr algn="l" fontAlgn="b"/>
                      <a:r>
                        <a:rPr lang="en-US" sz="800" b="0" i="0" u="none" strike="noStrike" dirty="0" err="1" smtClean="0">
                          <a:solidFill>
                            <a:srgbClr val="000000"/>
                          </a:solidFill>
                          <a:effectLst/>
                          <a:latin typeface="Arial" panose="020B0604020202020204" pitchFamily="34" charset="0"/>
                          <a:cs typeface="Arial" panose="020B0604020202020204" pitchFamily="34" charset="0"/>
                        </a:rPr>
                        <a:t>eKYC</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none" strike="noStrike" dirty="0" smtClean="0">
                          <a:solidFill>
                            <a:srgbClr val="000000"/>
                          </a:solidFill>
                          <a:effectLst/>
                          <a:latin typeface="Arial" panose="020B0604020202020204" pitchFamily="34" charset="0"/>
                          <a:cs typeface="Arial" panose="020B0604020202020204" pitchFamily="34" charset="0"/>
                        </a:rPr>
                        <a:t>N</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5968">
                <a:tc>
                  <a:txBody>
                    <a:bodyPr/>
                    <a:lstStyle/>
                    <a:p>
                      <a:pPr algn="l" fontAlgn="ctr"/>
                      <a:r>
                        <a:rPr lang="en-US" sz="800" b="0" i="0" u="none" strike="noStrike" smtClean="0">
                          <a:solidFill>
                            <a:srgbClr val="000000"/>
                          </a:solidFill>
                          <a:effectLst/>
                          <a:latin typeface="Arial" panose="020B0604020202020204" pitchFamily="34" charset="0"/>
                          <a:cs typeface="Arial" panose="020B0604020202020204" pitchFamily="34" charset="0"/>
                        </a:rPr>
                        <a:t>Self</a:t>
                      </a:r>
                      <a:r>
                        <a:rPr lang="en-US" sz="800" b="0" i="0" u="none" strike="noStrike" baseline="0" smtClean="0">
                          <a:solidFill>
                            <a:srgbClr val="000000"/>
                          </a:solidFill>
                          <a:effectLst/>
                          <a:latin typeface="Arial" panose="020B0604020202020204" pitchFamily="34" charset="0"/>
                          <a:cs typeface="Arial" panose="020B0604020202020204" pitchFamily="34" charset="0"/>
                        </a:rPr>
                        <a:t> Service Registered</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none" strike="noStrike" smtClean="0">
                          <a:solidFill>
                            <a:srgbClr val="000000"/>
                          </a:solidFill>
                          <a:effectLst/>
                          <a:latin typeface="Arial" panose="020B0604020202020204" pitchFamily="34" charset="0"/>
                          <a:cs typeface="Arial" panose="020B0604020202020204" pitchFamily="34" charset="0"/>
                        </a:rPr>
                        <a:t>Y</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5968">
                <a:tc>
                  <a:txBody>
                    <a:bodyPr/>
                    <a:lstStyle/>
                    <a:p>
                      <a:pPr algn="l" fontAlgn="ctr"/>
                      <a:r>
                        <a:rPr lang="en-US" sz="800" b="0" i="0" u="none" strike="noStrike" baseline="0" dirty="0" smtClean="0">
                          <a:solidFill>
                            <a:srgbClr val="000000"/>
                          </a:solidFill>
                          <a:effectLst/>
                          <a:latin typeface="Arial" panose="020B0604020202020204" pitchFamily="34" charset="0"/>
                          <a:cs typeface="Arial" panose="020B0604020202020204" pitchFamily="34" charset="0"/>
                        </a:rPr>
                        <a:t>Bill Type</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none" strike="noStrike" dirty="0" smtClean="0">
                          <a:solidFill>
                            <a:srgbClr val="000000"/>
                          </a:solidFill>
                          <a:effectLst/>
                          <a:latin typeface="Arial" panose="020B0604020202020204" pitchFamily="34" charset="0"/>
                          <a:cs typeface="Arial" panose="020B0604020202020204" pitchFamily="34" charset="0"/>
                        </a:rPr>
                        <a:t>E-Bill</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5968">
                <a:tc>
                  <a:txBody>
                    <a:bodyPr/>
                    <a:lstStyle/>
                    <a:p>
                      <a:pPr algn="l" fontAlgn="ctr"/>
                      <a:r>
                        <a:rPr lang="en-US" sz="800" b="0" i="0" u="none" strike="noStrike" smtClean="0">
                          <a:solidFill>
                            <a:srgbClr val="000000"/>
                          </a:solidFill>
                          <a:effectLst/>
                          <a:latin typeface="Arial" panose="020B0604020202020204" pitchFamily="34" charset="0"/>
                          <a:cs typeface="Arial" panose="020B0604020202020204" pitchFamily="34" charset="0"/>
                        </a:rPr>
                        <a:t>Credit Monitoring</a:t>
                      </a:r>
                      <a:r>
                        <a:rPr lang="en-US" sz="800" b="0" i="0" u="none" strike="noStrike" baseline="0" smtClean="0">
                          <a:solidFill>
                            <a:srgbClr val="000000"/>
                          </a:solidFill>
                          <a:effectLst/>
                          <a:latin typeface="Arial" panose="020B0604020202020204" pitchFamily="34" charset="0"/>
                          <a:cs typeface="Arial" panose="020B0604020202020204" pitchFamily="34" charset="0"/>
                        </a:rPr>
                        <a:t> Exposure</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none" strike="noStrike" dirty="0" smtClean="0">
                          <a:solidFill>
                            <a:srgbClr val="000000"/>
                          </a:solidFill>
                          <a:effectLst/>
                          <a:latin typeface="Arial" panose="020B0604020202020204" pitchFamily="34" charset="0"/>
                          <a:cs typeface="Arial" panose="020B0604020202020204" pitchFamily="34" charset="0"/>
                        </a:rPr>
                        <a:t>P3412.26</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5968">
                <a:tc>
                  <a:txBody>
                    <a:bodyPr/>
                    <a:lstStyle/>
                    <a:p>
                      <a:pPr algn="l" fontAlgn="ctr"/>
                      <a:r>
                        <a:rPr lang="en-US" sz="800" b="0" i="0" u="none" strike="noStrike" dirty="0" smtClean="0">
                          <a:solidFill>
                            <a:srgbClr val="000000"/>
                          </a:solidFill>
                          <a:effectLst/>
                          <a:latin typeface="Arial" panose="020B0604020202020204" pitchFamily="34" charset="0"/>
                          <a:cs typeface="Arial" panose="020B0604020202020204" pitchFamily="34" charset="0"/>
                        </a:rPr>
                        <a:t>Next Bill Date</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none" strike="noStrike" dirty="0" smtClean="0">
                          <a:solidFill>
                            <a:srgbClr val="000000"/>
                          </a:solidFill>
                          <a:effectLst/>
                          <a:latin typeface="Arial" panose="020B0604020202020204" pitchFamily="34" charset="0"/>
                          <a:cs typeface="Arial" panose="020B0604020202020204" pitchFamily="34" charset="0"/>
                        </a:rPr>
                        <a:t>03-05-2019</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5968">
                <a:tc>
                  <a:txBody>
                    <a:bodyPr/>
                    <a:lstStyle/>
                    <a:p>
                      <a:pPr algn="l" fontAlgn="ctr"/>
                      <a:r>
                        <a:rPr lang="en-US" sz="800" b="0" i="0" u="none" strike="noStrike" dirty="0" smtClean="0">
                          <a:solidFill>
                            <a:srgbClr val="000000"/>
                          </a:solidFill>
                          <a:effectLst/>
                          <a:latin typeface="Arial" panose="020B0604020202020204" pitchFamily="34" charset="0"/>
                          <a:cs typeface="Arial" panose="020B0604020202020204" pitchFamily="34" charset="0"/>
                        </a:rPr>
                        <a:t>Open SRs</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sng" strike="noStrike" dirty="0" smtClean="0">
                          <a:solidFill>
                            <a:srgbClr val="000000"/>
                          </a:solidFill>
                          <a:effectLst/>
                          <a:latin typeface="Arial" panose="020B0604020202020204" pitchFamily="34" charset="0"/>
                          <a:cs typeface="Arial" panose="020B0604020202020204" pitchFamily="34" charset="0"/>
                        </a:rPr>
                        <a:t>1</a:t>
                      </a:r>
                      <a:endParaRPr lang="en-US" sz="800" b="0" i="0" u="sng"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sp>
        <p:nvSpPr>
          <p:cNvPr id="10" name="Rectangle 9"/>
          <p:cNvSpPr/>
          <p:nvPr/>
        </p:nvSpPr>
        <p:spPr>
          <a:xfrm>
            <a:off x="10047392" y="2745944"/>
            <a:ext cx="1865089" cy="3554819"/>
          </a:xfrm>
          <a:prstGeom prst="rect">
            <a:avLst/>
          </a:prstGeom>
        </p:spPr>
        <p:txBody>
          <a:bodyPr wrap="square">
            <a:spAutoFit/>
          </a:bodyPr>
          <a:lstStyle/>
          <a:p>
            <a:r>
              <a:rPr lang="en-US" sz="900" b="1" cap="all" dirty="0">
                <a:solidFill>
                  <a:prstClr val="white"/>
                </a:solidFill>
                <a:latin typeface="Arial" panose="020B0604020202020204" pitchFamily="34" charset="0"/>
                <a:cs typeface="Arial" panose="020B0604020202020204" pitchFamily="34" charset="0"/>
              </a:rPr>
              <a:t>HOW MUCH IS THE DELIVERY CHARGE FOR ONLINE SHOP ORDERS?</a:t>
            </a:r>
          </a:p>
          <a:p>
            <a:r>
              <a:rPr lang="en-US" sz="900" dirty="0">
                <a:solidFill>
                  <a:prstClr val="white"/>
                </a:solidFill>
                <a:latin typeface="Arial" panose="020B0604020202020204" pitchFamily="34" charset="0"/>
                <a:cs typeface="Arial" panose="020B0604020202020204" pitchFamily="34" charset="0"/>
              </a:rPr>
              <a:t>For postpaid applications</a:t>
            </a:r>
          </a:p>
          <a:p>
            <a:r>
              <a:rPr lang="en-US" sz="900" dirty="0" smtClean="0">
                <a:solidFill>
                  <a:prstClr val="white"/>
                </a:solidFill>
                <a:latin typeface="Arial" panose="020B0604020202020204" pitchFamily="34" charset="0"/>
                <a:cs typeface="Arial" panose="020B0604020202020204" pitchFamily="34" charset="0"/>
              </a:rPr>
              <a:t>We offer </a:t>
            </a:r>
            <a:r>
              <a:rPr lang="en-US" sz="900" dirty="0">
                <a:solidFill>
                  <a:prstClr val="white"/>
                </a:solidFill>
                <a:latin typeface="Arial" panose="020B0604020202020204" pitchFamily="34" charset="0"/>
                <a:cs typeface="Arial" panose="020B0604020202020204" pitchFamily="34" charset="0"/>
              </a:rPr>
              <a:t>free shipping nationwide for postpaid applications.</a:t>
            </a:r>
          </a:p>
          <a:p>
            <a:r>
              <a:rPr lang="en-US" sz="900" dirty="0">
                <a:solidFill>
                  <a:prstClr val="white"/>
                </a:solidFill>
                <a:latin typeface="Arial" panose="020B0604020202020204" pitchFamily="34" charset="0"/>
                <a:cs typeface="Arial" panose="020B0604020202020204" pitchFamily="34" charset="0"/>
              </a:rPr>
              <a:t>For accessories and apparel purchases</a:t>
            </a:r>
          </a:p>
          <a:p>
            <a:r>
              <a:rPr lang="en-US" sz="900" dirty="0" smtClean="0">
                <a:solidFill>
                  <a:prstClr val="white"/>
                </a:solidFill>
                <a:latin typeface="Arial" panose="020B0604020202020204" pitchFamily="34" charset="0"/>
                <a:cs typeface="Arial" panose="020B0604020202020204" pitchFamily="34" charset="0"/>
              </a:rPr>
              <a:t>We offer </a:t>
            </a:r>
            <a:r>
              <a:rPr lang="en-US" sz="900" dirty="0">
                <a:solidFill>
                  <a:prstClr val="white"/>
                </a:solidFill>
                <a:latin typeface="Arial" panose="020B0604020202020204" pitchFamily="34" charset="0"/>
                <a:cs typeface="Arial" panose="020B0604020202020204" pitchFamily="34" charset="0"/>
              </a:rPr>
              <a:t>free shipping nationwide for orders/deliveries amounting to P900 and above.</a:t>
            </a:r>
          </a:p>
          <a:p>
            <a:r>
              <a:rPr lang="en-US" sz="900" dirty="0">
                <a:solidFill>
                  <a:prstClr val="white"/>
                </a:solidFill>
                <a:latin typeface="Arial" panose="020B0604020202020204" pitchFamily="34" charset="0"/>
                <a:cs typeface="Arial" panose="020B0604020202020204" pitchFamily="34" charset="0"/>
              </a:rPr>
              <a:t>A P70 shipping fee will be applied for orders below P900</a:t>
            </a:r>
            <a:r>
              <a:rPr lang="en-US" sz="900" dirty="0" smtClean="0">
                <a:solidFill>
                  <a:prstClr val="white"/>
                </a:solidFill>
                <a:latin typeface="Arial" panose="020B0604020202020204" pitchFamily="34" charset="0"/>
                <a:cs typeface="Arial" panose="020B0604020202020204" pitchFamily="34" charset="0"/>
              </a:rPr>
              <a:t>.</a:t>
            </a:r>
          </a:p>
          <a:p>
            <a:endParaRPr lang="en-US" sz="900" dirty="0">
              <a:solidFill>
                <a:prstClr val="white"/>
              </a:solidFill>
              <a:latin typeface="Arial" panose="020B0604020202020204" pitchFamily="34" charset="0"/>
              <a:cs typeface="Arial" panose="020B0604020202020204" pitchFamily="34" charset="0"/>
            </a:endParaRPr>
          </a:p>
          <a:p>
            <a:endParaRPr lang="en-US" sz="900" dirty="0" smtClean="0">
              <a:solidFill>
                <a:prstClr val="white"/>
              </a:solidFill>
              <a:latin typeface="Arial" panose="020B0604020202020204" pitchFamily="34" charset="0"/>
              <a:cs typeface="Arial" panose="020B0604020202020204" pitchFamily="34" charset="0"/>
            </a:endParaRPr>
          </a:p>
          <a:p>
            <a:r>
              <a:rPr lang="en-US" sz="900" b="1" cap="all" dirty="0" smtClean="0">
                <a:solidFill>
                  <a:prstClr val="white"/>
                </a:solidFill>
                <a:latin typeface="Arial" panose="020B0604020202020204" pitchFamily="34" charset="0"/>
                <a:cs typeface="Arial" panose="020B0604020202020204" pitchFamily="34" charset="0"/>
              </a:rPr>
              <a:t>CAN YOU DELIVER </a:t>
            </a:r>
            <a:r>
              <a:rPr lang="en-US" sz="900" b="1" cap="all" dirty="0">
                <a:solidFill>
                  <a:prstClr val="white"/>
                </a:solidFill>
                <a:latin typeface="Arial" panose="020B0604020202020204" pitchFamily="34" charset="0"/>
                <a:cs typeface="Arial" panose="020B0604020202020204" pitchFamily="34" charset="0"/>
              </a:rPr>
              <a:t>THE PACKAGE TO MY OFFICE?</a:t>
            </a:r>
          </a:p>
          <a:p>
            <a:r>
              <a:rPr lang="en-US" sz="900" dirty="0">
                <a:solidFill>
                  <a:prstClr val="white"/>
                </a:solidFill>
                <a:latin typeface="Arial" panose="020B0604020202020204" pitchFamily="34" charset="0"/>
                <a:cs typeface="Arial" panose="020B0604020202020204" pitchFamily="34" charset="0"/>
              </a:rPr>
              <a:t>Yes. We will deliver your order at the address you provided during checkout, whether it is to your home or to your office. In case you want to change your delivery address after checkout, you may call (02) 730-1000. </a:t>
            </a:r>
          </a:p>
        </p:txBody>
      </p:sp>
      <p:cxnSp>
        <p:nvCxnSpPr>
          <p:cNvPr id="12" name="Straight Connector 11"/>
          <p:cNvCxnSpPr/>
          <p:nvPr/>
        </p:nvCxnSpPr>
        <p:spPr>
          <a:xfrm>
            <a:off x="10132736" y="4840787"/>
            <a:ext cx="1666999"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Isosceles Triangle 12"/>
          <p:cNvSpPr/>
          <p:nvPr/>
        </p:nvSpPr>
        <p:spPr>
          <a:xfrm flipV="1">
            <a:off x="10868253" y="6326652"/>
            <a:ext cx="274808" cy="112640"/>
          </a:xfrm>
          <a:prstGeom prst="triangle">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123" name="Picture 122"/>
          <p:cNvPicPr>
            <a:picLocks noChangeAspect="1"/>
          </p:cNvPicPr>
          <p:nvPr/>
        </p:nvPicPr>
        <p:blipFill>
          <a:blip r:embed="rId14">
            <a:extLst>
              <a:ext uri="{BEBA8EAE-BF5A-486C-A8C5-ECC9F3942E4B}">
                <a14:imgProps xmlns:a14="http://schemas.microsoft.com/office/drawing/2010/main">
                  <a14:imgLayer r:embed="rId15">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2471233" y="1875355"/>
            <a:ext cx="279035" cy="234030"/>
          </a:xfrm>
          <a:prstGeom prst="rect">
            <a:avLst/>
          </a:prstGeom>
        </p:spPr>
      </p:pic>
      <p:pic>
        <p:nvPicPr>
          <p:cNvPr id="14" name="Picture 13"/>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2798420" y="1875355"/>
            <a:ext cx="345949" cy="236503"/>
          </a:xfrm>
          <a:prstGeom prst="rect">
            <a:avLst/>
          </a:prstGeom>
        </p:spPr>
      </p:pic>
      <p:sp>
        <p:nvSpPr>
          <p:cNvPr id="124" name="Rectangle 123"/>
          <p:cNvSpPr/>
          <p:nvPr/>
        </p:nvSpPr>
        <p:spPr>
          <a:xfrm>
            <a:off x="2305567" y="2289543"/>
            <a:ext cx="1230858" cy="408589"/>
          </a:xfrm>
          <a:prstGeom prst="rect">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VERIFICATION</a:t>
            </a:r>
          </a:p>
        </p:txBody>
      </p:sp>
      <p:sp>
        <p:nvSpPr>
          <p:cNvPr id="126" name="Rectangle 125"/>
          <p:cNvSpPr/>
          <p:nvPr/>
        </p:nvSpPr>
        <p:spPr>
          <a:xfrm>
            <a:off x="3579785" y="2289543"/>
            <a:ext cx="1240491" cy="414550"/>
          </a:xfrm>
          <a:prstGeom prst="rect">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INTERACTION HISTORY</a:t>
            </a:r>
          </a:p>
        </p:txBody>
      </p:sp>
      <p:sp>
        <p:nvSpPr>
          <p:cNvPr id="127" name="Rectangle 126"/>
          <p:cNvSpPr/>
          <p:nvPr/>
        </p:nvSpPr>
        <p:spPr>
          <a:xfrm>
            <a:off x="4863636" y="2289543"/>
            <a:ext cx="1240491" cy="414550"/>
          </a:xfrm>
          <a:prstGeom prst="rect">
            <a:avLst/>
          </a:prstGeom>
          <a:solidFill>
            <a:srgbClr val="0029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CDR</a:t>
            </a:r>
          </a:p>
        </p:txBody>
      </p:sp>
      <p:sp>
        <p:nvSpPr>
          <p:cNvPr id="128" name="Rectangle 127"/>
          <p:cNvSpPr/>
          <p:nvPr/>
        </p:nvSpPr>
        <p:spPr>
          <a:xfrm>
            <a:off x="6147487" y="2289543"/>
            <a:ext cx="1240491" cy="414550"/>
          </a:xfrm>
          <a:prstGeom prst="rect">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defTabSz="586130"/>
            <a:r>
              <a:rPr lang="en-US" sz="800" b="1" dirty="0" smtClean="0">
                <a:solidFill>
                  <a:prstClr val="white"/>
                </a:solidFill>
                <a:latin typeface="Arial" panose="020B0604020202020204" pitchFamily="34" charset="0"/>
                <a:cs typeface="Arial" panose="020B0604020202020204" pitchFamily="34" charset="0"/>
              </a:rPr>
              <a:t>BILLING INFO</a:t>
            </a:r>
            <a:endParaRPr lang="en-US" sz="800" b="1" dirty="0">
              <a:solidFill>
                <a:prstClr val="white"/>
              </a:solidFill>
              <a:latin typeface="Arial" panose="020B0604020202020204" pitchFamily="34" charset="0"/>
              <a:cs typeface="Arial" panose="020B0604020202020204" pitchFamily="34" charset="0"/>
            </a:endParaRPr>
          </a:p>
        </p:txBody>
      </p:sp>
      <p:sp>
        <p:nvSpPr>
          <p:cNvPr id="129" name="Rectangle 128"/>
          <p:cNvSpPr/>
          <p:nvPr/>
        </p:nvSpPr>
        <p:spPr>
          <a:xfrm>
            <a:off x="7431338" y="2289543"/>
            <a:ext cx="1250576" cy="414550"/>
          </a:xfrm>
          <a:prstGeom prst="rect">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defTabSz="586130"/>
            <a:r>
              <a:rPr lang="en-US" sz="800" b="1" dirty="0" smtClean="0">
                <a:solidFill>
                  <a:prstClr val="white"/>
                </a:solidFill>
                <a:latin typeface="Arial" panose="020B0604020202020204" pitchFamily="34" charset="0"/>
                <a:cs typeface="Arial" panose="020B0604020202020204" pitchFamily="34" charset="0"/>
              </a:rPr>
              <a:t>PAYMENT INFO</a:t>
            </a:r>
            <a:endParaRPr lang="en-US" sz="800" b="1" dirty="0">
              <a:solidFill>
                <a:prstClr val="white"/>
              </a:solidFill>
              <a:latin typeface="Arial" panose="020B0604020202020204" pitchFamily="34" charset="0"/>
              <a:cs typeface="Arial" panose="020B0604020202020204" pitchFamily="34" charset="0"/>
            </a:endParaRPr>
          </a:p>
        </p:txBody>
      </p:sp>
      <p:sp>
        <p:nvSpPr>
          <p:cNvPr id="130" name="Rectangle 129"/>
          <p:cNvSpPr/>
          <p:nvPr/>
        </p:nvSpPr>
        <p:spPr>
          <a:xfrm>
            <a:off x="8725274" y="2289543"/>
            <a:ext cx="1250576" cy="414550"/>
          </a:xfrm>
          <a:prstGeom prst="rect">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defTabSz="586130"/>
            <a:r>
              <a:rPr lang="en-US" sz="800" b="1" dirty="0" smtClean="0">
                <a:solidFill>
                  <a:prstClr val="white"/>
                </a:solidFill>
                <a:latin typeface="Arial" panose="020B0604020202020204" pitchFamily="34" charset="0"/>
                <a:cs typeface="Arial" panose="020B0604020202020204" pitchFamily="34" charset="0"/>
              </a:rPr>
              <a:t>RIGHT SELL</a:t>
            </a:r>
            <a:endParaRPr lang="en-US" sz="800" b="1" dirty="0">
              <a:solidFill>
                <a:prstClr val="white"/>
              </a:solidFill>
              <a:latin typeface="Arial" panose="020B0604020202020204" pitchFamily="34" charset="0"/>
              <a:cs typeface="Arial" panose="020B0604020202020204" pitchFamily="34" charset="0"/>
            </a:endParaRPr>
          </a:p>
        </p:txBody>
      </p:sp>
      <p:grpSp>
        <p:nvGrpSpPr>
          <p:cNvPr id="131" name="Group 130"/>
          <p:cNvGrpSpPr/>
          <p:nvPr/>
        </p:nvGrpSpPr>
        <p:grpSpPr>
          <a:xfrm>
            <a:off x="-12483" y="2677768"/>
            <a:ext cx="2202373" cy="3469821"/>
            <a:chOff x="-12483" y="2677768"/>
            <a:chExt cx="2202373" cy="3469821"/>
          </a:xfrm>
        </p:grpSpPr>
        <p:sp>
          <p:nvSpPr>
            <p:cNvPr id="132" name="Rectangle 131"/>
            <p:cNvSpPr/>
            <p:nvPr/>
          </p:nvSpPr>
          <p:spPr>
            <a:xfrm>
              <a:off x="247828" y="2677768"/>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CHANGE </a:t>
              </a:r>
              <a:r>
                <a:rPr lang="en-US" sz="800" b="1" dirty="0" smtClean="0">
                  <a:solidFill>
                    <a:prstClr val="white"/>
                  </a:solidFill>
                  <a:latin typeface="Arial" panose="020B0604020202020204" pitchFamily="34" charset="0"/>
                  <a:cs typeface="Arial" panose="020B0604020202020204" pitchFamily="34" charset="0"/>
                </a:rPr>
                <a:t>BILLING ADDRESS</a:t>
              </a:r>
              <a:endParaRPr lang="en-US" sz="800" b="1" dirty="0">
                <a:solidFill>
                  <a:prstClr val="white"/>
                </a:solidFill>
                <a:latin typeface="Arial" panose="020B0604020202020204" pitchFamily="34" charset="0"/>
                <a:cs typeface="Arial" panose="020B0604020202020204" pitchFamily="34" charset="0"/>
              </a:endParaRPr>
            </a:p>
          </p:txBody>
        </p:sp>
        <p:sp>
          <p:nvSpPr>
            <p:cNvPr id="133" name="Rectangle 132"/>
            <p:cNvSpPr/>
            <p:nvPr/>
          </p:nvSpPr>
          <p:spPr>
            <a:xfrm>
              <a:off x="247828" y="2994322"/>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CHANGE </a:t>
              </a:r>
              <a:r>
                <a:rPr lang="en-US" sz="800" b="1" dirty="0" smtClean="0">
                  <a:solidFill>
                    <a:prstClr val="white"/>
                  </a:solidFill>
                  <a:latin typeface="Arial" panose="020B0604020202020204" pitchFamily="34" charset="0"/>
                  <a:cs typeface="Arial" panose="020B0604020202020204" pitchFamily="34" charset="0"/>
                </a:rPr>
                <a:t>BILLING CYCLE</a:t>
              </a:r>
              <a:endParaRPr lang="en-US" sz="800" b="1" dirty="0">
                <a:solidFill>
                  <a:prstClr val="white"/>
                </a:solidFill>
                <a:latin typeface="Arial" panose="020B0604020202020204" pitchFamily="34" charset="0"/>
                <a:cs typeface="Arial" panose="020B0604020202020204" pitchFamily="34" charset="0"/>
              </a:endParaRPr>
            </a:p>
          </p:txBody>
        </p:sp>
        <p:sp>
          <p:nvSpPr>
            <p:cNvPr id="134" name="Rectangle 133"/>
            <p:cNvSpPr/>
            <p:nvPr/>
          </p:nvSpPr>
          <p:spPr>
            <a:xfrm>
              <a:off x="247828" y="3310876"/>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CHANGE </a:t>
              </a:r>
              <a:r>
                <a:rPr lang="en-US" sz="800" b="1" dirty="0" smtClean="0">
                  <a:solidFill>
                    <a:prstClr val="white"/>
                  </a:solidFill>
                  <a:latin typeface="Arial" panose="020B0604020202020204" pitchFamily="34" charset="0"/>
                  <a:cs typeface="Arial" panose="020B0604020202020204" pitchFamily="34" charset="0"/>
                </a:rPr>
                <a:t>BILLING PREFERENCE</a:t>
              </a:r>
              <a:endParaRPr lang="en-US" sz="800" b="1" dirty="0">
                <a:solidFill>
                  <a:prstClr val="white"/>
                </a:solidFill>
                <a:latin typeface="Arial" panose="020B0604020202020204" pitchFamily="34" charset="0"/>
                <a:cs typeface="Arial" panose="020B0604020202020204" pitchFamily="34" charset="0"/>
              </a:endParaRPr>
            </a:p>
          </p:txBody>
        </p:sp>
        <p:sp>
          <p:nvSpPr>
            <p:cNvPr id="135" name="Rectangle 134"/>
            <p:cNvSpPr/>
            <p:nvPr/>
          </p:nvSpPr>
          <p:spPr>
            <a:xfrm>
              <a:off x="247828" y="3627430"/>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PROMISE TO PAY</a:t>
              </a:r>
              <a:endParaRPr lang="en-US" sz="800" b="1" dirty="0">
                <a:solidFill>
                  <a:prstClr val="white"/>
                </a:solidFill>
                <a:latin typeface="Arial" panose="020B0604020202020204" pitchFamily="34" charset="0"/>
                <a:cs typeface="Arial" panose="020B0604020202020204" pitchFamily="34" charset="0"/>
              </a:endParaRPr>
            </a:p>
          </p:txBody>
        </p:sp>
        <p:sp>
          <p:nvSpPr>
            <p:cNvPr id="136" name="Rectangle 135"/>
            <p:cNvSpPr/>
            <p:nvPr/>
          </p:nvSpPr>
          <p:spPr>
            <a:xfrm>
              <a:off x="247828" y="3943984"/>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SIM PROFILE</a:t>
              </a:r>
              <a:endParaRPr lang="en-US" sz="800" b="1" dirty="0">
                <a:solidFill>
                  <a:prstClr val="white"/>
                </a:solidFill>
                <a:latin typeface="Arial" panose="020B0604020202020204" pitchFamily="34" charset="0"/>
                <a:cs typeface="Arial" panose="020B0604020202020204" pitchFamily="34" charset="0"/>
              </a:endParaRPr>
            </a:p>
          </p:txBody>
        </p:sp>
        <p:sp>
          <p:nvSpPr>
            <p:cNvPr id="137" name="Rectangle 136"/>
            <p:cNvSpPr/>
            <p:nvPr/>
          </p:nvSpPr>
          <p:spPr>
            <a:xfrm>
              <a:off x="247828" y="4260538"/>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TEMPORARY CREDIT LIMIT</a:t>
              </a:r>
              <a:endParaRPr lang="en-US" sz="800" b="1" dirty="0">
                <a:solidFill>
                  <a:prstClr val="white"/>
                </a:solidFill>
                <a:latin typeface="Arial" panose="020B0604020202020204" pitchFamily="34" charset="0"/>
                <a:cs typeface="Arial" panose="020B0604020202020204" pitchFamily="34" charset="0"/>
              </a:endParaRPr>
            </a:p>
          </p:txBody>
        </p:sp>
        <p:sp>
          <p:nvSpPr>
            <p:cNvPr id="138" name="Rectangle 137"/>
            <p:cNvSpPr/>
            <p:nvPr/>
          </p:nvSpPr>
          <p:spPr>
            <a:xfrm>
              <a:off x="247828" y="4577092"/>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MI ACTIVATION / DEACTIVATION</a:t>
              </a:r>
            </a:p>
          </p:txBody>
        </p:sp>
        <p:sp>
          <p:nvSpPr>
            <p:cNvPr id="139" name="Rectangle 138"/>
            <p:cNvSpPr/>
            <p:nvPr/>
          </p:nvSpPr>
          <p:spPr>
            <a:xfrm>
              <a:off x="247828" y="4893646"/>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VAS </a:t>
              </a:r>
              <a:r>
                <a:rPr lang="en-US" sz="800" b="1" dirty="0">
                  <a:solidFill>
                    <a:prstClr val="white"/>
                  </a:solidFill>
                  <a:latin typeface="Arial" panose="020B0604020202020204" pitchFamily="34" charset="0"/>
                  <a:cs typeface="Arial" panose="020B0604020202020204" pitchFamily="34" charset="0"/>
                </a:rPr>
                <a:t>ACTIVATION / DEACTIVATION</a:t>
              </a:r>
            </a:p>
          </p:txBody>
        </p:sp>
        <p:sp>
          <p:nvSpPr>
            <p:cNvPr id="140" name="Rectangle 139"/>
            <p:cNvSpPr/>
            <p:nvPr/>
          </p:nvSpPr>
          <p:spPr>
            <a:xfrm>
              <a:off x="247828" y="5210200"/>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IR </a:t>
              </a:r>
              <a:r>
                <a:rPr lang="en-US" sz="800" b="1" dirty="0">
                  <a:solidFill>
                    <a:prstClr val="white"/>
                  </a:solidFill>
                  <a:latin typeface="Arial" panose="020B0604020202020204" pitchFamily="34" charset="0"/>
                  <a:cs typeface="Arial" panose="020B0604020202020204" pitchFamily="34" charset="0"/>
                </a:rPr>
                <a:t>ACTIVATION / DEACTIVATION</a:t>
              </a:r>
            </a:p>
          </p:txBody>
        </p:sp>
        <p:sp>
          <p:nvSpPr>
            <p:cNvPr id="141" name="Rectangle 140"/>
            <p:cNvSpPr/>
            <p:nvPr/>
          </p:nvSpPr>
          <p:spPr>
            <a:xfrm>
              <a:off x="247828" y="5526754"/>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FUP PURCHASE</a:t>
              </a:r>
              <a:endParaRPr lang="en-US" sz="800" b="1" dirty="0">
                <a:solidFill>
                  <a:prstClr val="white"/>
                </a:solidFill>
                <a:latin typeface="Arial" panose="020B0604020202020204" pitchFamily="34" charset="0"/>
                <a:cs typeface="Arial" panose="020B0604020202020204" pitchFamily="34" charset="0"/>
              </a:endParaRPr>
            </a:p>
          </p:txBody>
        </p:sp>
        <p:grpSp>
          <p:nvGrpSpPr>
            <p:cNvPr id="142" name="Group 141"/>
            <p:cNvGrpSpPr/>
            <p:nvPr/>
          </p:nvGrpSpPr>
          <p:grpSpPr>
            <a:xfrm>
              <a:off x="-12483" y="5451311"/>
              <a:ext cx="365675" cy="427282"/>
              <a:chOff x="-612009" y="4545963"/>
              <a:chExt cx="365675" cy="427282"/>
            </a:xfrm>
          </p:grpSpPr>
          <p:sp>
            <p:nvSpPr>
              <p:cNvPr id="144" name="Flowchart: Delay 143"/>
              <p:cNvSpPr/>
              <p:nvPr/>
            </p:nvSpPr>
            <p:spPr>
              <a:xfrm>
                <a:off x="-600892" y="4545963"/>
                <a:ext cx="354558" cy="427282"/>
              </a:xfrm>
              <a:prstGeom prst="flowChartDelay">
                <a:avLst/>
              </a:prstGeom>
              <a:solidFill>
                <a:srgbClr val="E20A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145" name="Picture 144"/>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612009" y="4596368"/>
                <a:ext cx="324625" cy="324625"/>
              </a:xfrm>
              <a:prstGeom prst="rect">
                <a:avLst/>
              </a:prstGeom>
            </p:spPr>
          </p:pic>
        </p:grpSp>
        <p:sp>
          <p:nvSpPr>
            <p:cNvPr id="143" name="Rectangle 142"/>
            <p:cNvSpPr/>
            <p:nvPr/>
          </p:nvSpPr>
          <p:spPr>
            <a:xfrm>
              <a:off x="247828" y="5853898"/>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NETWORK COVERAGE</a:t>
              </a:r>
              <a:endParaRPr lang="en-US" sz="800" b="1" dirty="0">
                <a:solidFill>
                  <a:prstClr val="white"/>
                </a:solidFill>
                <a:latin typeface="Arial" panose="020B0604020202020204" pitchFamily="34" charset="0"/>
                <a:cs typeface="Arial" panose="020B0604020202020204" pitchFamily="34" charset="0"/>
              </a:endParaRPr>
            </a:p>
          </p:txBody>
        </p:sp>
      </p:grpSp>
      <p:pic>
        <p:nvPicPr>
          <p:cNvPr id="2" name="Picture 1"/>
          <p:cNvPicPr>
            <a:picLocks noChangeAspect="1"/>
          </p:cNvPicPr>
          <p:nvPr/>
        </p:nvPicPr>
        <p:blipFill>
          <a:blip r:embed="rId18"/>
          <a:stretch>
            <a:fillRect/>
          </a:stretch>
        </p:blipFill>
        <p:spPr>
          <a:xfrm>
            <a:off x="2368783" y="3015403"/>
            <a:ext cx="6188348" cy="2672938"/>
          </a:xfrm>
          <a:prstGeom prst="rect">
            <a:avLst/>
          </a:prstGeom>
        </p:spPr>
      </p:pic>
      <p:sp>
        <p:nvSpPr>
          <p:cNvPr id="89" name="Rectangle 88"/>
          <p:cNvSpPr/>
          <p:nvPr/>
        </p:nvSpPr>
        <p:spPr>
          <a:xfrm>
            <a:off x="2375829" y="2757074"/>
            <a:ext cx="7478065" cy="261610"/>
          </a:xfrm>
          <a:prstGeom prst="rect">
            <a:avLst/>
          </a:prstGeom>
        </p:spPr>
        <p:txBody>
          <a:bodyPr wrap="square">
            <a:spAutoFit/>
          </a:bodyPr>
          <a:lstStyle/>
          <a:p>
            <a:pPr algn="ctr"/>
            <a:r>
              <a:rPr lang="en-US" sz="1100" b="1" dirty="0" smtClean="0">
                <a:solidFill>
                  <a:prstClr val="black"/>
                </a:solidFill>
                <a:latin typeface="Arial" panose="020B0604020202020204" pitchFamily="34" charset="0"/>
                <a:cs typeface="Arial" panose="020B0604020202020204" pitchFamily="34" charset="0"/>
              </a:rPr>
              <a:t>CURRENT       VOICE        INTERNET        SMS       HISTORICAL</a:t>
            </a:r>
            <a:endParaRPr lang="en-US" sz="1100" dirty="0">
              <a:solidFill>
                <a:prstClr val="black"/>
              </a:solidFill>
              <a:latin typeface="Arial" panose="020B0604020202020204" pitchFamily="34" charset="0"/>
              <a:cs typeface="Arial" panose="020B0604020202020204" pitchFamily="34" charset="0"/>
            </a:endParaRPr>
          </a:p>
        </p:txBody>
      </p:sp>
      <p:cxnSp>
        <p:nvCxnSpPr>
          <p:cNvPr id="90" name="Straight Connector 89"/>
          <p:cNvCxnSpPr/>
          <p:nvPr/>
        </p:nvCxnSpPr>
        <p:spPr>
          <a:xfrm>
            <a:off x="5840359" y="2994322"/>
            <a:ext cx="478107" cy="0"/>
          </a:xfrm>
          <a:prstGeom prst="line">
            <a:avLst/>
          </a:prstGeom>
          <a:ln w="38100">
            <a:solidFill>
              <a:srgbClr val="56ADDA"/>
            </a:solidFill>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7691718" y="3010810"/>
            <a:ext cx="2185656" cy="2677531"/>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7691718" y="3018684"/>
            <a:ext cx="2162176" cy="29219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p:cNvSpPr/>
          <p:nvPr/>
        </p:nvSpPr>
        <p:spPr>
          <a:xfrm>
            <a:off x="7893662" y="3021364"/>
            <a:ext cx="2239234" cy="261610"/>
          </a:xfrm>
          <a:prstGeom prst="rect">
            <a:avLst/>
          </a:prstGeom>
        </p:spPr>
        <p:txBody>
          <a:bodyPr wrap="square">
            <a:spAutoFit/>
          </a:bodyPr>
          <a:lstStyle/>
          <a:p>
            <a:r>
              <a:rPr lang="en-US" sz="1100" b="1" dirty="0" smtClean="0">
                <a:solidFill>
                  <a:schemeClr val="bg1"/>
                </a:solidFill>
                <a:latin typeface="Arial" panose="020B0604020202020204" pitchFamily="34" charset="0"/>
                <a:cs typeface="Arial" panose="020B0604020202020204" pitchFamily="34" charset="0"/>
              </a:rPr>
              <a:t>Eligible for Plan upgrade</a:t>
            </a:r>
            <a:endParaRPr lang="en-US" sz="1100" dirty="0">
              <a:solidFill>
                <a:schemeClr val="bg1"/>
              </a:solidFill>
              <a:latin typeface="Arial" panose="020B0604020202020204" pitchFamily="34" charset="0"/>
              <a:cs typeface="Arial" panose="020B0604020202020204" pitchFamily="34" charset="0"/>
            </a:endParaRPr>
          </a:p>
        </p:txBody>
      </p:sp>
      <p:sp>
        <p:nvSpPr>
          <p:cNvPr id="93" name="Oval 92"/>
          <p:cNvSpPr/>
          <p:nvPr/>
        </p:nvSpPr>
        <p:spPr>
          <a:xfrm>
            <a:off x="9751879" y="2268652"/>
            <a:ext cx="191864" cy="19186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Arial" panose="020B0604020202020204" pitchFamily="34" charset="0"/>
                <a:cs typeface="Arial" panose="020B0604020202020204" pitchFamily="34" charset="0"/>
              </a:rPr>
              <a:t>1</a:t>
            </a:r>
            <a:endParaRPr lang="en-US" sz="11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673324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Rectangle 61"/>
          <p:cNvSpPr/>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 name="Rectangle 2"/>
          <p:cNvSpPr/>
          <p:nvPr/>
        </p:nvSpPr>
        <p:spPr>
          <a:xfrm>
            <a:off x="185940" y="154407"/>
            <a:ext cx="11836042" cy="65124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sp>
        <p:nvSpPr>
          <p:cNvPr id="52" name="Rectangle 51"/>
          <p:cNvSpPr/>
          <p:nvPr/>
        </p:nvSpPr>
        <p:spPr>
          <a:xfrm>
            <a:off x="2266988" y="154407"/>
            <a:ext cx="7757432" cy="20684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sp>
        <p:nvSpPr>
          <p:cNvPr id="46" name="Rectangle 45"/>
          <p:cNvSpPr/>
          <p:nvPr/>
        </p:nvSpPr>
        <p:spPr>
          <a:xfrm>
            <a:off x="185940" y="2289543"/>
            <a:ext cx="2081048" cy="4375515"/>
          </a:xfrm>
          <a:prstGeom prst="rect">
            <a:avLst/>
          </a:prstGeom>
          <a:solidFill>
            <a:srgbClr val="56AD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pic>
        <p:nvPicPr>
          <p:cNvPr id="19" name="Picture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1617" y="1769514"/>
            <a:ext cx="400674" cy="400674"/>
          </a:xfrm>
          <a:prstGeom prst="rect">
            <a:avLst/>
          </a:prstGeom>
        </p:spPr>
      </p:pic>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9785" y="1769514"/>
            <a:ext cx="400674" cy="400674"/>
          </a:xfrm>
          <a:prstGeom prst="rect">
            <a:avLst/>
          </a:prstGeom>
        </p:spPr>
      </p:pic>
      <p:pic>
        <p:nvPicPr>
          <p:cNvPr id="21" name="Picture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75281" y="1769514"/>
            <a:ext cx="400674" cy="400674"/>
          </a:xfrm>
          <a:prstGeom prst="rect">
            <a:avLst/>
          </a:prstGeom>
        </p:spPr>
      </p:pic>
      <p:pic>
        <p:nvPicPr>
          <p:cNvPr id="23" name="Picture 2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93449" y="1769513"/>
            <a:ext cx="400674" cy="400674"/>
          </a:xfrm>
          <a:prstGeom prst="rect">
            <a:avLst/>
          </a:prstGeom>
        </p:spPr>
      </p:pic>
      <p:pic>
        <p:nvPicPr>
          <p:cNvPr id="74" name="Picture 7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5959" y="6191056"/>
            <a:ext cx="354173" cy="346794"/>
          </a:xfrm>
          <a:prstGeom prst="rect">
            <a:avLst/>
          </a:prstGeom>
        </p:spPr>
      </p:pic>
      <p:pic>
        <p:nvPicPr>
          <p:cNvPr id="75" name="Picture 7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19025" y="6191056"/>
            <a:ext cx="354173" cy="346794"/>
          </a:xfrm>
          <a:prstGeom prst="rect">
            <a:avLst/>
          </a:prstGeom>
        </p:spPr>
      </p:pic>
      <p:pic>
        <p:nvPicPr>
          <p:cNvPr id="76" name="Picture 7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52893" y="6191056"/>
            <a:ext cx="354173" cy="332037"/>
          </a:xfrm>
          <a:prstGeom prst="rect">
            <a:avLst/>
          </a:prstGeom>
        </p:spPr>
      </p:pic>
      <p:sp>
        <p:nvSpPr>
          <p:cNvPr id="83" name="Rectangle 82"/>
          <p:cNvSpPr/>
          <p:nvPr/>
        </p:nvSpPr>
        <p:spPr>
          <a:xfrm>
            <a:off x="9965423" y="2163814"/>
            <a:ext cx="2056451" cy="45036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pic>
        <p:nvPicPr>
          <p:cNvPr id="98" name="Picture 97"/>
          <p:cNvPicPr>
            <a:picLocks noChangeAspect="1"/>
          </p:cNvPicPr>
          <p:nvPr/>
        </p:nvPicPr>
        <p:blipFill>
          <a:blip r:embed="rId9">
            <a:extLst>
              <a:ext uri="{BEBA8EAE-BF5A-486C-A8C5-ECC9F3942E4B}">
                <a14:imgProps xmlns:a14="http://schemas.microsoft.com/office/drawing/2010/main">
                  <a14:imgLayer r:embed="rId10">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1852091" y="6194581"/>
            <a:ext cx="331349" cy="331349"/>
          </a:xfrm>
          <a:prstGeom prst="rect">
            <a:avLst/>
          </a:prstGeom>
        </p:spPr>
      </p:pic>
      <p:sp>
        <p:nvSpPr>
          <p:cNvPr id="109" name="Rectangle 108"/>
          <p:cNvSpPr/>
          <p:nvPr/>
        </p:nvSpPr>
        <p:spPr>
          <a:xfrm>
            <a:off x="10023912" y="2286478"/>
            <a:ext cx="1963490" cy="4251372"/>
          </a:xfrm>
          <a:prstGeom prst="rect">
            <a:avLst/>
          </a:prstGeom>
          <a:solidFill>
            <a:srgbClr val="56AD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1000" b="1" dirty="0">
              <a:solidFill>
                <a:prstClr val="white"/>
              </a:solidFill>
              <a:latin typeface="Arial" panose="020B0604020202020204" pitchFamily="34" charset="0"/>
              <a:cs typeface="Arial" panose="020B0604020202020204" pitchFamily="34" charset="0"/>
            </a:endParaRPr>
          </a:p>
        </p:txBody>
      </p:sp>
      <p:sp>
        <p:nvSpPr>
          <p:cNvPr id="94" name="Rectangle 93"/>
          <p:cNvSpPr/>
          <p:nvPr/>
        </p:nvSpPr>
        <p:spPr>
          <a:xfrm>
            <a:off x="2304058" y="2698132"/>
            <a:ext cx="7656345" cy="3044318"/>
          </a:xfrm>
          <a:prstGeom prst="rect">
            <a:avLst/>
          </a:prstGeom>
          <a:solidFill>
            <a:schemeClr val="bg1"/>
          </a:solidFill>
          <a:ln>
            <a:solidFill>
              <a:srgbClr val="56ADD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grpSp>
        <p:nvGrpSpPr>
          <p:cNvPr id="4" name="Group 3"/>
          <p:cNvGrpSpPr/>
          <p:nvPr/>
        </p:nvGrpSpPr>
        <p:grpSpPr>
          <a:xfrm>
            <a:off x="257774" y="2377291"/>
            <a:ext cx="1926025" cy="239055"/>
            <a:chOff x="257774" y="1966455"/>
            <a:chExt cx="1926025" cy="239055"/>
          </a:xfrm>
        </p:grpSpPr>
        <p:sp>
          <p:nvSpPr>
            <p:cNvPr id="50" name="Rounded Rectangle 49"/>
            <p:cNvSpPr/>
            <p:nvPr/>
          </p:nvSpPr>
          <p:spPr>
            <a:xfrm>
              <a:off x="257774" y="1968246"/>
              <a:ext cx="1824102" cy="23726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pic>
          <p:nvPicPr>
            <p:cNvPr id="28" name="Picture 27"/>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981315" y="1966455"/>
              <a:ext cx="202484" cy="237055"/>
            </a:xfrm>
            <a:prstGeom prst="rect">
              <a:avLst/>
            </a:prstGeom>
          </p:spPr>
        </p:pic>
        <p:sp>
          <p:nvSpPr>
            <p:cNvPr id="51" name="TextBox 50"/>
            <p:cNvSpPr txBox="1"/>
            <p:nvPr/>
          </p:nvSpPr>
          <p:spPr>
            <a:xfrm>
              <a:off x="320836" y="1968921"/>
              <a:ext cx="184731" cy="230832"/>
            </a:xfrm>
            <a:prstGeom prst="rect">
              <a:avLst/>
            </a:prstGeom>
            <a:noFill/>
          </p:spPr>
          <p:txBody>
            <a:bodyPr wrap="none" rtlCol="0">
              <a:spAutoFit/>
            </a:bodyPr>
            <a:lstStyle/>
            <a:p>
              <a:pPr defTabSz="586130"/>
              <a:endParaRPr lang="en-US" sz="900" dirty="0">
                <a:solidFill>
                  <a:prstClr val="black"/>
                </a:solidFill>
                <a:latin typeface="Arial" panose="020B0604020202020204" pitchFamily="34" charset="0"/>
                <a:cs typeface="Arial" panose="020B0604020202020204" pitchFamily="34" charset="0"/>
              </a:endParaRPr>
            </a:p>
          </p:txBody>
        </p:sp>
      </p:grpSp>
      <p:grpSp>
        <p:nvGrpSpPr>
          <p:cNvPr id="63" name="Group 62"/>
          <p:cNvGrpSpPr/>
          <p:nvPr/>
        </p:nvGrpSpPr>
        <p:grpSpPr>
          <a:xfrm>
            <a:off x="2268495" y="5758937"/>
            <a:ext cx="7691908" cy="906121"/>
            <a:chOff x="2284261" y="5806235"/>
            <a:chExt cx="7691908" cy="906121"/>
          </a:xfrm>
        </p:grpSpPr>
        <p:sp>
          <p:nvSpPr>
            <p:cNvPr id="70" name="Rectangle 69"/>
            <p:cNvSpPr/>
            <p:nvPr/>
          </p:nvSpPr>
          <p:spPr>
            <a:xfrm>
              <a:off x="2284261" y="5806235"/>
              <a:ext cx="7691908" cy="90612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7" name="Rounded Rectangle 76"/>
            <p:cNvSpPr/>
            <p:nvPr/>
          </p:nvSpPr>
          <p:spPr>
            <a:xfrm>
              <a:off x="2417106" y="6197770"/>
              <a:ext cx="7362378" cy="35236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8" name="TextBox 77"/>
            <p:cNvSpPr txBox="1"/>
            <p:nvPr/>
          </p:nvSpPr>
          <p:spPr>
            <a:xfrm>
              <a:off x="2480168" y="6268572"/>
              <a:ext cx="877163" cy="230832"/>
            </a:xfrm>
            <a:prstGeom prst="rect">
              <a:avLst/>
            </a:prstGeom>
            <a:noFill/>
          </p:spPr>
          <p:txBody>
            <a:bodyPr wrap="none" rtlCol="0">
              <a:spAutoFit/>
            </a:bodyPr>
            <a:lstStyle/>
            <a:p>
              <a:r>
                <a:rPr lang="en-US" sz="900" dirty="0">
                  <a:solidFill>
                    <a:prstClr val="black"/>
                  </a:solidFill>
                  <a:latin typeface="Arial" panose="020B0604020202020204" pitchFamily="34" charset="0"/>
                  <a:cs typeface="Arial" panose="020B0604020202020204" pitchFamily="34" charset="0"/>
                </a:rPr>
                <a:t>Call Remarks</a:t>
              </a:r>
            </a:p>
          </p:txBody>
        </p:sp>
        <p:sp>
          <p:nvSpPr>
            <p:cNvPr id="84" name="Rectangle 83"/>
            <p:cNvSpPr/>
            <p:nvPr/>
          </p:nvSpPr>
          <p:spPr>
            <a:xfrm>
              <a:off x="8910989" y="6245977"/>
              <a:ext cx="808601" cy="268750"/>
            </a:xfrm>
            <a:prstGeom prst="rect">
              <a:avLst/>
            </a:prstGeom>
            <a:solidFill>
              <a:srgbClr val="56AD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800" dirty="0" smtClean="0">
                  <a:solidFill>
                    <a:prstClr val="white"/>
                  </a:solidFill>
                  <a:latin typeface="Arial" panose="020B0604020202020204" pitchFamily="34" charset="0"/>
                  <a:cs typeface="Arial" panose="020B0604020202020204" pitchFamily="34" charset="0"/>
                </a:rPr>
                <a:t>SUBMIT</a:t>
              </a:r>
              <a:endParaRPr lang="en-US" sz="800" dirty="0">
                <a:solidFill>
                  <a:prstClr val="white"/>
                </a:solidFill>
                <a:latin typeface="Arial" panose="020B0604020202020204" pitchFamily="34" charset="0"/>
                <a:cs typeface="Arial" panose="020B0604020202020204" pitchFamily="34" charset="0"/>
              </a:endParaRPr>
            </a:p>
          </p:txBody>
        </p:sp>
        <p:sp>
          <p:nvSpPr>
            <p:cNvPr id="85" name="Rounded Rectangle 84"/>
            <p:cNvSpPr/>
            <p:nvPr/>
          </p:nvSpPr>
          <p:spPr>
            <a:xfrm>
              <a:off x="2444560" y="5947598"/>
              <a:ext cx="129642" cy="129642"/>
            </a:xfrm>
            <a:prstGeom prst="round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6" name="TextBox 85"/>
            <p:cNvSpPr txBox="1"/>
            <p:nvPr/>
          </p:nvSpPr>
          <p:spPr>
            <a:xfrm>
              <a:off x="2615925" y="5897864"/>
              <a:ext cx="838691" cy="230832"/>
            </a:xfrm>
            <a:prstGeom prst="rect">
              <a:avLst/>
            </a:prstGeom>
            <a:noFill/>
          </p:spPr>
          <p:txBody>
            <a:bodyPr wrap="none" rtlCol="0">
              <a:spAutoFit/>
            </a:bodyPr>
            <a:lstStyle/>
            <a:p>
              <a:r>
                <a:rPr lang="en-US" sz="900" dirty="0" smtClean="0">
                  <a:solidFill>
                    <a:prstClr val="black"/>
                  </a:solidFill>
                  <a:latin typeface="Arial" panose="020B0604020202020204" pitchFamily="34" charset="0"/>
                  <a:cs typeface="Arial" panose="020B0604020202020204" pitchFamily="34" charset="0"/>
                </a:rPr>
                <a:t>Billing Query</a:t>
              </a:r>
              <a:endParaRPr lang="en-US" sz="900" dirty="0">
                <a:solidFill>
                  <a:prstClr val="black"/>
                </a:solidFill>
                <a:latin typeface="Arial" panose="020B0604020202020204" pitchFamily="34" charset="0"/>
                <a:cs typeface="Arial" panose="020B0604020202020204" pitchFamily="34" charset="0"/>
              </a:endParaRPr>
            </a:p>
          </p:txBody>
        </p:sp>
        <p:sp>
          <p:nvSpPr>
            <p:cNvPr id="87" name="Rounded Rectangle 86"/>
            <p:cNvSpPr/>
            <p:nvPr/>
          </p:nvSpPr>
          <p:spPr>
            <a:xfrm>
              <a:off x="3899406" y="5947598"/>
              <a:ext cx="129642" cy="129642"/>
            </a:xfrm>
            <a:prstGeom prst="round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8" name="TextBox 87"/>
            <p:cNvSpPr txBox="1"/>
            <p:nvPr/>
          </p:nvSpPr>
          <p:spPr>
            <a:xfrm>
              <a:off x="4081480" y="5897864"/>
              <a:ext cx="1152880" cy="230832"/>
            </a:xfrm>
            <a:prstGeom prst="rect">
              <a:avLst/>
            </a:prstGeom>
            <a:noFill/>
          </p:spPr>
          <p:txBody>
            <a:bodyPr wrap="none" rtlCol="0">
              <a:spAutoFit/>
            </a:bodyPr>
            <a:lstStyle/>
            <a:p>
              <a:r>
                <a:rPr lang="en-US" sz="900" dirty="0" smtClean="0">
                  <a:solidFill>
                    <a:prstClr val="black"/>
                  </a:solidFill>
                  <a:latin typeface="Arial" panose="020B0604020202020204" pitchFamily="34" charset="0"/>
                  <a:cs typeface="Arial" panose="020B0604020202020204" pitchFamily="34" charset="0"/>
                </a:rPr>
                <a:t>Change in address</a:t>
              </a:r>
              <a:endParaRPr lang="en-US" sz="900" dirty="0">
                <a:solidFill>
                  <a:prstClr val="black"/>
                </a:solidFill>
                <a:latin typeface="Arial" panose="020B0604020202020204" pitchFamily="34" charset="0"/>
                <a:cs typeface="Arial" panose="020B0604020202020204" pitchFamily="34" charset="0"/>
              </a:endParaRPr>
            </a:p>
          </p:txBody>
        </p:sp>
        <p:sp>
          <p:nvSpPr>
            <p:cNvPr id="95" name="Rounded Rectangle 94"/>
            <p:cNvSpPr/>
            <p:nvPr/>
          </p:nvSpPr>
          <p:spPr>
            <a:xfrm>
              <a:off x="5354252" y="5947598"/>
              <a:ext cx="129642" cy="129642"/>
            </a:xfrm>
            <a:prstGeom prst="round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6" name="TextBox 95"/>
            <p:cNvSpPr txBox="1"/>
            <p:nvPr/>
          </p:nvSpPr>
          <p:spPr>
            <a:xfrm>
              <a:off x="5549967" y="5897864"/>
              <a:ext cx="928459" cy="230832"/>
            </a:xfrm>
            <a:prstGeom prst="rect">
              <a:avLst/>
            </a:prstGeom>
            <a:noFill/>
          </p:spPr>
          <p:txBody>
            <a:bodyPr wrap="none" rtlCol="0">
              <a:spAutoFit/>
            </a:bodyPr>
            <a:lstStyle/>
            <a:p>
              <a:r>
                <a:rPr lang="en-US" sz="900" dirty="0" smtClean="0">
                  <a:solidFill>
                    <a:prstClr val="black"/>
                  </a:solidFill>
                  <a:latin typeface="Arial" panose="020B0604020202020204" pitchFamily="34" charset="0"/>
                  <a:cs typeface="Arial" panose="020B0604020202020204" pitchFamily="34" charset="0"/>
                </a:rPr>
                <a:t>Product Query</a:t>
              </a:r>
              <a:endParaRPr lang="en-US" sz="900" dirty="0">
                <a:solidFill>
                  <a:prstClr val="black"/>
                </a:solidFill>
                <a:latin typeface="Arial" panose="020B0604020202020204" pitchFamily="34" charset="0"/>
                <a:cs typeface="Arial" panose="020B0604020202020204" pitchFamily="34" charset="0"/>
              </a:endParaRPr>
            </a:p>
          </p:txBody>
        </p:sp>
        <p:sp>
          <p:nvSpPr>
            <p:cNvPr id="97" name="Rounded Rectangle 96"/>
            <p:cNvSpPr/>
            <p:nvPr/>
          </p:nvSpPr>
          <p:spPr>
            <a:xfrm>
              <a:off x="6809098" y="5947598"/>
              <a:ext cx="129642" cy="129642"/>
            </a:xfrm>
            <a:prstGeom prst="round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0" name="TextBox 109"/>
            <p:cNvSpPr txBox="1"/>
            <p:nvPr/>
          </p:nvSpPr>
          <p:spPr>
            <a:xfrm>
              <a:off x="7043456" y="5897864"/>
              <a:ext cx="947695" cy="230832"/>
            </a:xfrm>
            <a:prstGeom prst="rect">
              <a:avLst/>
            </a:prstGeom>
            <a:noFill/>
          </p:spPr>
          <p:txBody>
            <a:bodyPr wrap="none" rtlCol="0">
              <a:spAutoFit/>
            </a:bodyPr>
            <a:lstStyle/>
            <a:p>
              <a:r>
                <a:rPr lang="en-US" sz="900" dirty="0" smtClean="0">
                  <a:solidFill>
                    <a:prstClr val="black"/>
                  </a:solidFill>
                  <a:latin typeface="Arial" panose="020B0604020202020204" pitchFamily="34" charset="0"/>
                  <a:cs typeface="Arial" panose="020B0604020202020204" pitchFamily="34" charset="0"/>
                </a:rPr>
                <a:t>Delivery Query</a:t>
              </a:r>
              <a:endParaRPr lang="en-US" sz="900" dirty="0">
                <a:solidFill>
                  <a:prstClr val="black"/>
                </a:solidFill>
                <a:latin typeface="Arial" panose="020B0604020202020204" pitchFamily="34" charset="0"/>
                <a:cs typeface="Arial" panose="020B0604020202020204" pitchFamily="34" charset="0"/>
              </a:endParaRPr>
            </a:p>
          </p:txBody>
        </p:sp>
        <p:sp>
          <p:nvSpPr>
            <p:cNvPr id="111" name="Rounded Rectangle 110"/>
            <p:cNvSpPr/>
            <p:nvPr/>
          </p:nvSpPr>
          <p:spPr>
            <a:xfrm>
              <a:off x="8263944" y="5947598"/>
              <a:ext cx="129642" cy="129642"/>
            </a:xfrm>
            <a:prstGeom prst="round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2" name="TextBox 111"/>
            <p:cNvSpPr txBox="1"/>
            <p:nvPr/>
          </p:nvSpPr>
          <p:spPr>
            <a:xfrm>
              <a:off x="8435309" y="5897864"/>
              <a:ext cx="595035" cy="230832"/>
            </a:xfrm>
            <a:prstGeom prst="rect">
              <a:avLst/>
            </a:prstGeom>
            <a:noFill/>
          </p:spPr>
          <p:txBody>
            <a:bodyPr wrap="none" rtlCol="0">
              <a:spAutoFit/>
            </a:bodyPr>
            <a:lstStyle/>
            <a:p>
              <a:r>
                <a:rPr lang="en-US" sz="900" dirty="0" smtClean="0">
                  <a:solidFill>
                    <a:prstClr val="black"/>
                  </a:solidFill>
                  <a:latin typeface="Arial" panose="020B0604020202020204" pitchFamily="34" charset="0"/>
                  <a:cs typeface="Arial" panose="020B0604020202020204" pitchFamily="34" charset="0"/>
                </a:rPr>
                <a:t>General</a:t>
              </a:r>
              <a:endParaRPr lang="en-US" sz="900" dirty="0">
                <a:solidFill>
                  <a:prstClr val="black"/>
                </a:solidFill>
                <a:latin typeface="Arial" panose="020B0604020202020204" pitchFamily="34" charset="0"/>
                <a:cs typeface="Arial" panose="020B0604020202020204" pitchFamily="34" charset="0"/>
              </a:endParaRPr>
            </a:p>
          </p:txBody>
        </p:sp>
      </p:grpSp>
      <p:grpSp>
        <p:nvGrpSpPr>
          <p:cNvPr id="114" name="Group 113"/>
          <p:cNvGrpSpPr/>
          <p:nvPr/>
        </p:nvGrpSpPr>
        <p:grpSpPr>
          <a:xfrm>
            <a:off x="10096160" y="2395737"/>
            <a:ext cx="1775543" cy="302395"/>
            <a:chOff x="10111926" y="2443035"/>
            <a:chExt cx="1775543" cy="302395"/>
          </a:xfrm>
        </p:grpSpPr>
        <p:sp>
          <p:nvSpPr>
            <p:cNvPr id="115" name="Rounded Rectangle 114"/>
            <p:cNvSpPr/>
            <p:nvPr/>
          </p:nvSpPr>
          <p:spPr>
            <a:xfrm>
              <a:off x="10111926" y="2443035"/>
              <a:ext cx="1775543" cy="302395"/>
            </a:xfrm>
            <a:prstGeom prst="round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a:solidFill>
                    <a:prstClr val="white">
                      <a:lumMod val="75000"/>
                    </a:prstClr>
                  </a:solidFill>
                  <a:latin typeface="Arial" panose="020B0604020202020204" pitchFamily="34" charset="0"/>
                  <a:cs typeface="Arial" panose="020B0604020202020204" pitchFamily="34" charset="0"/>
                </a:rPr>
                <a:t>Select </a:t>
              </a:r>
              <a:r>
                <a:rPr lang="en-US" sz="900" dirty="0" smtClean="0">
                  <a:solidFill>
                    <a:prstClr val="white">
                      <a:lumMod val="75000"/>
                    </a:prstClr>
                  </a:solidFill>
                  <a:latin typeface="Arial" panose="020B0604020202020204" pitchFamily="34" charset="0"/>
                  <a:cs typeface="Arial" panose="020B0604020202020204" pitchFamily="34" charset="0"/>
                </a:rPr>
                <a:t>Disposition</a:t>
              </a:r>
              <a:endParaRPr lang="en-US" sz="900" dirty="0">
                <a:solidFill>
                  <a:prstClr val="white">
                    <a:lumMod val="75000"/>
                  </a:prstClr>
                </a:solidFill>
                <a:latin typeface="Arial" panose="020B0604020202020204" pitchFamily="34" charset="0"/>
                <a:cs typeface="Arial" panose="020B0604020202020204" pitchFamily="34" charset="0"/>
              </a:endParaRPr>
            </a:p>
          </p:txBody>
        </p:sp>
        <p:sp>
          <p:nvSpPr>
            <p:cNvPr id="116" name="Isosceles Triangle 115"/>
            <p:cNvSpPr/>
            <p:nvPr/>
          </p:nvSpPr>
          <p:spPr>
            <a:xfrm rot="10800000">
              <a:off x="11680475" y="2576192"/>
              <a:ext cx="84219" cy="72602"/>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solidFill>
                  <a:prstClr val="white"/>
                </a:solidFill>
              </a:endParaRPr>
            </a:p>
          </p:txBody>
        </p:sp>
      </p:grpSp>
      <p:sp>
        <p:nvSpPr>
          <p:cNvPr id="82" name="Rectangle 81"/>
          <p:cNvSpPr/>
          <p:nvPr/>
        </p:nvSpPr>
        <p:spPr>
          <a:xfrm>
            <a:off x="261254" y="1072474"/>
            <a:ext cx="1942062" cy="4539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1400" b="1" i="1" dirty="0" smtClean="0">
                <a:solidFill>
                  <a:prstClr val="black">
                    <a:lumMod val="50000"/>
                    <a:lumOff val="50000"/>
                  </a:prstClr>
                </a:solidFill>
                <a:latin typeface="Swis721 Cn BT" panose="020B0506020202030204" pitchFamily="34" charset="0"/>
                <a:cs typeface="Arial" panose="020B0604020202020204" pitchFamily="34" charset="0"/>
              </a:rPr>
              <a:t>TELECOM ENTERPRISE</a:t>
            </a:r>
            <a:endParaRPr lang="en-US" sz="1400" b="1" i="1" dirty="0">
              <a:solidFill>
                <a:prstClr val="black">
                  <a:lumMod val="50000"/>
                  <a:lumOff val="50000"/>
                </a:prstClr>
              </a:solidFill>
              <a:latin typeface="Swis721 Cn BT" panose="020B0506020202030204" pitchFamily="34" charset="0"/>
              <a:cs typeface="Arial" panose="020B0604020202020204" pitchFamily="34" charset="0"/>
            </a:endParaRPr>
          </a:p>
        </p:txBody>
      </p:sp>
      <p:pic>
        <p:nvPicPr>
          <p:cNvPr id="61" name="Picture 60"/>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55095" y="336931"/>
            <a:ext cx="942739" cy="855162"/>
          </a:xfrm>
          <a:prstGeom prst="rect">
            <a:avLst/>
          </a:prstGeom>
        </p:spPr>
      </p:pic>
      <p:pic>
        <p:nvPicPr>
          <p:cNvPr id="6" name="Picture 5"/>
          <p:cNvPicPr>
            <a:picLocks noChangeAspect="1"/>
          </p:cNvPicPr>
          <p:nvPr/>
        </p:nvPicPr>
        <p:blipFill>
          <a:blip r:embed="rId13"/>
          <a:stretch>
            <a:fillRect/>
          </a:stretch>
        </p:blipFill>
        <p:spPr>
          <a:xfrm>
            <a:off x="10010486" y="571267"/>
            <a:ext cx="1950763" cy="1341664"/>
          </a:xfrm>
          <a:prstGeom prst="rect">
            <a:avLst/>
          </a:prstGeom>
        </p:spPr>
      </p:pic>
      <p:sp>
        <p:nvSpPr>
          <p:cNvPr id="7" name="Rectangle 6"/>
          <p:cNvSpPr/>
          <p:nvPr/>
        </p:nvSpPr>
        <p:spPr>
          <a:xfrm>
            <a:off x="2304058" y="239653"/>
            <a:ext cx="2516253" cy="1958667"/>
          </a:xfrm>
          <a:prstGeom prst="rect">
            <a:avLst/>
          </a:prstGeom>
          <a:solidFill>
            <a:schemeClr val="bg1"/>
          </a:solidFill>
          <a:ln>
            <a:solidFill>
              <a:schemeClr val="bg1">
                <a:lumMod val="95000"/>
              </a:schemeClr>
            </a:solidFill>
          </a:ln>
          <a:effectLst>
            <a:outerShdw blurRad="50800" dist="38100" dir="8100000" algn="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9" name="Rectangle 98"/>
          <p:cNvSpPr/>
          <p:nvPr/>
        </p:nvSpPr>
        <p:spPr>
          <a:xfrm>
            <a:off x="4879719" y="239653"/>
            <a:ext cx="2516253" cy="1958667"/>
          </a:xfrm>
          <a:prstGeom prst="rect">
            <a:avLst/>
          </a:prstGeom>
          <a:solidFill>
            <a:schemeClr val="bg1"/>
          </a:solidFill>
          <a:ln>
            <a:solidFill>
              <a:schemeClr val="bg1">
                <a:lumMod val="95000"/>
              </a:schemeClr>
            </a:solidFill>
          </a:ln>
          <a:effectLst>
            <a:outerShdw blurRad="50800" dist="38100" dir="8100000" algn="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0" name="Rectangle 99"/>
          <p:cNvSpPr/>
          <p:nvPr/>
        </p:nvSpPr>
        <p:spPr>
          <a:xfrm>
            <a:off x="7455380" y="239653"/>
            <a:ext cx="2516253" cy="1958667"/>
          </a:xfrm>
          <a:prstGeom prst="rect">
            <a:avLst/>
          </a:prstGeom>
          <a:solidFill>
            <a:schemeClr val="bg1"/>
          </a:solidFill>
          <a:ln>
            <a:solidFill>
              <a:schemeClr val="bg1">
                <a:lumMod val="95000"/>
              </a:schemeClr>
            </a:solidFill>
          </a:ln>
          <a:effectLst>
            <a:outerShdw blurRad="50800" dist="38100" dir="8100000" algn="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aphicFrame>
        <p:nvGraphicFramePr>
          <p:cNvPr id="101" name="Table 100"/>
          <p:cNvGraphicFramePr>
            <a:graphicFrameLocks noGrp="1"/>
          </p:cNvGraphicFramePr>
          <p:nvPr>
            <p:extLst/>
          </p:nvPr>
        </p:nvGraphicFramePr>
        <p:xfrm>
          <a:off x="2464402" y="294868"/>
          <a:ext cx="2239750" cy="1486976"/>
        </p:xfrm>
        <a:graphic>
          <a:graphicData uri="http://schemas.openxmlformats.org/drawingml/2006/table">
            <a:tbl>
              <a:tblPr>
                <a:tableStyleId>{5C22544A-7EE6-4342-B048-85BDC9FD1C3A}</a:tableStyleId>
              </a:tblPr>
              <a:tblGrid>
                <a:gridCol w="953865"/>
                <a:gridCol w="1285885"/>
              </a:tblGrid>
              <a:tr h="198540">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Mobile #</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+63</a:t>
                      </a:r>
                      <a:r>
                        <a:rPr lang="en-US" sz="8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 915 716 9206</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98540">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Subscriber</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Mr. John Doe</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98540">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Operating Status</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Active</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98540">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Status</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Active</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82068">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Email</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johndoe554@gmail.com</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19828">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Address</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sv-SE" sz="800" b="0" i="0" u="none" strike="noStrike" kern="1200" dirty="0" smtClean="0">
                          <a:solidFill>
                            <a:srgbClr val="000000"/>
                          </a:solidFill>
                          <a:effectLst/>
                          <a:latin typeface="Arial" panose="020B0604020202020204" pitchFamily="34" charset="0"/>
                          <a:ea typeface="+mn-ea"/>
                          <a:cs typeface="Arial" panose="020B0604020202020204" pitchFamily="34" charset="0"/>
                        </a:rPr>
                        <a:t>101 Dela Rosa Street, Legazpi Village, Makati</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90920">
                <a:tc>
                  <a:txBody>
                    <a:bodyPr/>
                    <a:lstStyle/>
                    <a:p>
                      <a:pPr marL="0" algn="l" defTabSz="914400" rtl="0" eaLnBrk="1" fontAlgn="b" latinLnBrk="0" hangingPunct="1"/>
                      <a:r>
                        <a:rPr lang="en-US" sz="800" b="0" i="0" u="none" strike="noStrike" kern="1200" dirty="0">
                          <a:solidFill>
                            <a:srgbClr val="000000"/>
                          </a:solidFill>
                          <a:effectLst/>
                          <a:latin typeface="Arial" panose="020B0604020202020204" pitchFamily="34" charset="0"/>
                          <a:ea typeface="+mn-ea"/>
                          <a:cs typeface="Arial" panose="020B0604020202020204" pitchFamily="34" charset="0"/>
                        </a:rPr>
                        <a:t>Alt Number</a:t>
                      </a: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+63</a:t>
                      </a:r>
                      <a:r>
                        <a:rPr lang="en-US" sz="8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 999 999 9999</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graphicFrame>
        <p:nvGraphicFramePr>
          <p:cNvPr id="102" name="Table 101"/>
          <p:cNvGraphicFramePr>
            <a:graphicFrameLocks noGrp="1"/>
          </p:cNvGraphicFramePr>
          <p:nvPr>
            <p:extLst/>
          </p:nvPr>
        </p:nvGraphicFramePr>
        <p:xfrm>
          <a:off x="4973094" y="294868"/>
          <a:ext cx="2355644" cy="1878483"/>
        </p:xfrm>
        <a:graphic>
          <a:graphicData uri="http://schemas.openxmlformats.org/drawingml/2006/table">
            <a:tbl>
              <a:tblPr>
                <a:tableStyleId>{5C22544A-7EE6-4342-B048-85BDC9FD1C3A}</a:tableStyleId>
              </a:tblPr>
              <a:tblGrid>
                <a:gridCol w="1089211"/>
                <a:gridCol w="1266433"/>
              </a:tblGrid>
              <a:tr h="205909">
                <a:tc>
                  <a:txBody>
                    <a:bodyPr/>
                    <a:lstStyle/>
                    <a:p>
                      <a:pPr algn="l" fontAlgn="b"/>
                      <a:r>
                        <a:rPr lang="en-US" sz="800" u="none" strike="noStrike" dirty="0" smtClean="0">
                          <a:effectLst/>
                          <a:latin typeface="Arial" panose="020B0604020202020204" pitchFamily="34" charset="0"/>
                          <a:cs typeface="Arial" panose="020B0604020202020204" pitchFamily="34" charset="0"/>
                        </a:rPr>
                        <a:t>Customer ID</a:t>
                      </a:r>
                      <a:r>
                        <a:rPr lang="en-US" sz="800" u="none" strike="noStrike" baseline="0" dirty="0" smtClean="0">
                          <a:effectLst/>
                          <a:latin typeface="Arial" panose="020B0604020202020204" pitchFamily="34" charset="0"/>
                          <a:cs typeface="Arial" panose="020B0604020202020204" pitchFamily="34" charset="0"/>
                        </a:rPr>
                        <a:t> #</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b="0" i="0" u="none" strike="noStrike" dirty="0" smtClean="0">
                          <a:solidFill>
                            <a:schemeClr val="dk1"/>
                          </a:solidFill>
                          <a:effectLst/>
                          <a:latin typeface="Arial" panose="020B0604020202020204" pitchFamily="34" charset="0"/>
                          <a:cs typeface="Arial" panose="020B0604020202020204" pitchFamily="34" charset="0"/>
                        </a:rPr>
                        <a:t>83085294</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u="none" strike="noStrike" dirty="0" smtClean="0">
                          <a:effectLst/>
                          <a:latin typeface="Arial" panose="020B0604020202020204" pitchFamily="34" charset="0"/>
                          <a:cs typeface="Arial" panose="020B0604020202020204" pitchFamily="34" charset="0"/>
                        </a:rPr>
                        <a:t>Tariff Plan</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b="0" i="0" u="sng" strike="noStrike" dirty="0" err="1" smtClean="0">
                          <a:solidFill>
                            <a:schemeClr val="dk1"/>
                          </a:solidFill>
                          <a:effectLst/>
                          <a:latin typeface="Arial" panose="020B0604020202020204" pitchFamily="34" charset="0"/>
                          <a:cs typeface="Arial" panose="020B0604020202020204" pitchFamily="34" charset="0"/>
                        </a:rPr>
                        <a:t>ThePLAN</a:t>
                      </a:r>
                      <a:r>
                        <a:rPr lang="en-US" sz="800" b="0" i="0" u="sng" strike="noStrike" baseline="0" dirty="0" smtClean="0">
                          <a:solidFill>
                            <a:schemeClr val="dk1"/>
                          </a:solidFill>
                          <a:effectLst/>
                          <a:latin typeface="Arial" panose="020B0604020202020204" pitchFamily="34" charset="0"/>
                          <a:cs typeface="Arial" panose="020B0604020202020204" pitchFamily="34" charset="0"/>
                        </a:rPr>
                        <a:t> PLUS 1499</a:t>
                      </a:r>
                      <a:endParaRPr lang="en-US" sz="800" b="0" i="0" u="sng"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b="0" i="0" u="none" strike="noStrike" dirty="0" smtClean="0">
                          <a:solidFill>
                            <a:srgbClr val="000000"/>
                          </a:solidFill>
                          <a:effectLst/>
                          <a:latin typeface="Arial" panose="020B0604020202020204" pitchFamily="34" charset="0"/>
                          <a:cs typeface="Arial" panose="020B0604020202020204" pitchFamily="34" charset="0"/>
                        </a:rPr>
                        <a:t>Activation Date</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b="0" i="0" u="none" strike="noStrike" dirty="0" smtClean="0">
                          <a:solidFill>
                            <a:srgbClr val="000000"/>
                          </a:solidFill>
                          <a:effectLst/>
                          <a:latin typeface="Arial" panose="020B0604020202020204" pitchFamily="34" charset="0"/>
                          <a:cs typeface="Arial" panose="020B0604020202020204" pitchFamily="34" charset="0"/>
                        </a:rPr>
                        <a:t>03-01-2019</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u="none" strike="noStrike" dirty="0" smtClean="0">
                          <a:effectLst/>
                          <a:latin typeface="Arial" panose="020B0604020202020204" pitchFamily="34" charset="0"/>
                          <a:cs typeface="Arial" panose="020B0604020202020204" pitchFamily="34" charset="0"/>
                        </a:rPr>
                        <a:t>Contract</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u="none" strike="noStrike" dirty="0" smtClean="0">
                          <a:effectLst/>
                          <a:latin typeface="Arial" panose="020B0604020202020204" pitchFamily="34" charset="0"/>
                          <a:cs typeface="Arial" panose="020B0604020202020204" pitchFamily="34" charset="0"/>
                        </a:rPr>
                        <a:t>24 Months</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u="none" strike="noStrike" dirty="0" smtClean="0">
                          <a:effectLst/>
                          <a:latin typeface="Arial" panose="020B0604020202020204" pitchFamily="34" charset="0"/>
                          <a:cs typeface="Arial" panose="020B0604020202020204" pitchFamily="34" charset="0"/>
                        </a:rPr>
                        <a:t>Handset</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b="0" i="0" u="sng" strike="noStrike" dirty="0" smtClean="0">
                          <a:solidFill>
                            <a:schemeClr val="dk1"/>
                          </a:solidFill>
                          <a:effectLst/>
                          <a:latin typeface="Arial" panose="020B0604020202020204" pitchFamily="34" charset="0"/>
                          <a:cs typeface="Arial" panose="020B0604020202020204" pitchFamily="34" charset="0"/>
                        </a:rPr>
                        <a:t>Huawei Nova 3i</a:t>
                      </a:r>
                      <a:endParaRPr lang="en-US" sz="800" b="0" i="0" u="sng"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u="none" strike="noStrike" dirty="0" smtClean="0">
                          <a:effectLst/>
                          <a:latin typeface="Arial" panose="020B0604020202020204" pitchFamily="34" charset="0"/>
                          <a:cs typeface="Arial" panose="020B0604020202020204" pitchFamily="34" charset="0"/>
                        </a:rPr>
                        <a:t>Unbilled Amount</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b="0" i="0" u="none" strike="noStrike" dirty="0" smtClean="0">
                          <a:solidFill>
                            <a:schemeClr val="dk1"/>
                          </a:solidFill>
                          <a:effectLst/>
                          <a:latin typeface="Arial" panose="020B0604020202020204" pitchFamily="34" charset="0"/>
                          <a:cs typeface="Arial" panose="020B0604020202020204" pitchFamily="34" charset="0"/>
                        </a:rPr>
                        <a:t>P 69.90</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u="none" strike="noStrike" dirty="0" smtClean="0">
                          <a:effectLst/>
                          <a:latin typeface="Arial" panose="020B0604020202020204" pitchFamily="34" charset="0"/>
                          <a:cs typeface="Arial" panose="020B0604020202020204" pitchFamily="34" charset="0"/>
                        </a:rPr>
                        <a:t>Last Payment Date</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b="0" i="0" u="none" strike="noStrike" dirty="0" smtClean="0">
                          <a:solidFill>
                            <a:schemeClr val="dk1"/>
                          </a:solidFill>
                          <a:effectLst/>
                          <a:latin typeface="Arial" panose="020B0604020202020204" pitchFamily="34" charset="0"/>
                          <a:cs typeface="Arial" panose="020B0604020202020204" pitchFamily="34" charset="0"/>
                        </a:rPr>
                        <a:t>04-04-2019</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31211">
                <a:tc>
                  <a:txBody>
                    <a:bodyPr/>
                    <a:lstStyle/>
                    <a:p>
                      <a:pPr algn="l" fontAlgn="b"/>
                      <a:r>
                        <a:rPr lang="en-US" sz="800" u="none" strike="noStrike" kern="1200" dirty="0" smtClean="0">
                          <a:solidFill>
                            <a:schemeClr val="dk1"/>
                          </a:solidFill>
                          <a:effectLst/>
                          <a:latin typeface="Arial" panose="020B0604020202020204" pitchFamily="34" charset="0"/>
                          <a:ea typeface="+mn-ea"/>
                          <a:cs typeface="Arial" panose="020B0604020202020204" pitchFamily="34" charset="0"/>
                        </a:rPr>
                        <a:t>Outstanding Balance</a:t>
                      </a:r>
                      <a:endParaRPr lang="en-US" sz="800" u="none" strike="noStrike" kern="1200" dirty="0">
                        <a:solidFill>
                          <a:schemeClr val="dk1"/>
                        </a:solidFill>
                        <a:effectLst/>
                        <a:latin typeface="Arial" panose="020B0604020202020204" pitchFamily="34" charset="0"/>
                        <a:ea typeface="+mn-ea"/>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u="none" strike="noStrike" kern="1200" dirty="0" smtClean="0">
                          <a:solidFill>
                            <a:schemeClr val="dk1"/>
                          </a:solidFill>
                          <a:effectLst/>
                          <a:latin typeface="Arial" panose="020B0604020202020204" pitchFamily="34" charset="0"/>
                          <a:ea typeface="+mn-ea"/>
                          <a:cs typeface="Arial" panose="020B0604020202020204" pitchFamily="34" charset="0"/>
                        </a:rPr>
                        <a:t>P1568.90</a:t>
                      </a:r>
                      <a:endParaRPr lang="en-US" sz="800" u="none" strike="noStrike" kern="1200" dirty="0">
                        <a:solidFill>
                          <a:schemeClr val="dk1"/>
                        </a:solidFill>
                        <a:effectLst/>
                        <a:latin typeface="Arial" panose="020B0604020202020204" pitchFamily="34" charset="0"/>
                        <a:ea typeface="+mn-ea"/>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u="none" strike="noStrike" kern="1200" dirty="0" smtClean="0">
                          <a:solidFill>
                            <a:schemeClr val="dk1"/>
                          </a:solidFill>
                          <a:effectLst/>
                          <a:latin typeface="Arial" panose="020B0604020202020204" pitchFamily="34" charset="0"/>
                          <a:ea typeface="+mn-ea"/>
                          <a:cs typeface="Arial" panose="020B0604020202020204" pitchFamily="34" charset="0"/>
                        </a:rPr>
                        <a:t>Bill Date</a:t>
                      </a:r>
                      <a:endParaRPr lang="en-US" sz="800" u="none" strike="noStrike" kern="1200" dirty="0">
                        <a:solidFill>
                          <a:schemeClr val="dk1"/>
                        </a:solidFill>
                        <a:effectLst/>
                        <a:latin typeface="Arial" panose="020B0604020202020204" pitchFamily="34" charset="0"/>
                        <a:ea typeface="+mn-ea"/>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u="none" strike="noStrike" kern="1200" dirty="0" smtClean="0">
                          <a:solidFill>
                            <a:schemeClr val="dk1"/>
                          </a:solidFill>
                          <a:effectLst/>
                          <a:latin typeface="Arial" panose="020B0604020202020204" pitchFamily="34" charset="0"/>
                          <a:ea typeface="+mn-ea"/>
                          <a:cs typeface="Arial" panose="020B0604020202020204" pitchFamily="34" charset="0"/>
                        </a:rPr>
                        <a:t>03-04-2019</a:t>
                      </a:r>
                      <a:endParaRPr lang="en-US" sz="800" u="none" strike="noStrike" kern="1200" dirty="0">
                        <a:solidFill>
                          <a:schemeClr val="dk1"/>
                        </a:solidFill>
                        <a:effectLst/>
                        <a:latin typeface="Arial" panose="020B0604020202020204" pitchFamily="34" charset="0"/>
                        <a:ea typeface="+mn-ea"/>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graphicFrame>
        <p:nvGraphicFramePr>
          <p:cNvPr id="103" name="Table 102"/>
          <p:cNvGraphicFramePr>
            <a:graphicFrameLocks noGrp="1"/>
          </p:cNvGraphicFramePr>
          <p:nvPr>
            <p:extLst/>
          </p:nvPr>
        </p:nvGraphicFramePr>
        <p:xfrm>
          <a:off x="7577841" y="294868"/>
          <a:ext cx="2185877" cy="1511776"/>
        </p:xfrm>
        <a:graphic>
          <a:graphicData uri="http://schemas.openxmlformats.org/drawingml/2006/table">
            <a:tbl>
              <a:tblPr>
                <a:tableStyleId>{5C22544A-7EE6-4342-B048-85BDC9FD1C3A}</a:tableStyleId>
              </a:tblPr>
              <a:tblGrid>
                <a:gridCol w="1371369"/>
                <a:gridCol w="814508"/>
              </a:tblGrid>
              <a:tr h="215968">
                <a:tc>
                  <a:txBody>
                    <a:bodyPr/>
                    <a:lstStyle/>
                    <a:p>
                      <a:pPr algn="l" fontAlgn="b"/>
                      <a:r>
                        <a:rPr lang="en-US" sz="800" b="0" i="0" u="none" strike="noStrike" dirty="0" smtClean="0">
                          <a:solidFill>
                            <a:srgbClr val="000000"/>
                          </a:solidFill>
                          <a:effectLst/>
                          <a:latin typeface="Arial" panose="020B0604020202020204" pitchFamily="34" charset="0"/>
                          <a:cs typeface="Arial" panose="020B0604020202020204" pitchFamily="34" charset="0"/>
                        </a:rPr>
                        <a:t>Mobile App</a:t>
                      </a:r>
                      <a:r>
                        <a:rPr lang="en-US" sz="800" b="0" i="0" u="none" strike="noStrike" baseline="0" dirty="0" smtClean="0">
                          <a:solidFill>
                            <a:srgbClr val="000000"/>
                          </a:solidFill>
                          <a:effectLst/>
                          <a:latin typeface="Arial" panose="020B0604020202020204" pitchFamily="34" charset="0"/>
                          <a:cs typeface="Arial" panose="020B0604020202020204" pitchFamily="34" charset="0"/>
                        </a:rPr>
                        <a:t> Registered</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none" strike="noStrike" smtClean="0">
                          <a:solidFill>
                            <a:srgbClr val="000000"/>
                          </a:solidFill>
                          <a:effectLst/>
                          <a:latin typeface="Arial" panose="020B0604020202020204" pitchFamily="34" charset="0"/>
                          <a:cs typeface="Arial" panose="020B0604020202020204" pitchFamily="34" charset="0"/>
                        </a:rPr>
                        <a:t>Y</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5968">
                <a:tc>
                  <a:txBody>
                    <a:bodyPr/>
                    <a:lstStyle/>
                    <a:p>
                      <a:pPr algn="l" fontAlgn="b"/>
                      <a:r>
                        <a:rPr lang="en-US" sz="800" b="0" i="0" u="none" strike="noStrike" dirty="0" err="1" smtClean="0">
                          <a:solidFill>
                            <a:srgbClr val="000000"/>
                          </a:solidFill>
                          <a:effectLst/>
                          <a:latin typeface="Arial" panose="020B0604020202020204" pitchFamily="34" charset="0"/>
                          <a:cs typeface="Arial" panose="020B0604020202020204" pitchFamily="34" charset="0"/>
                        </a:rPr>
                        <a:t>eKYC</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none" strike="noStrike" dirty="0" smtClean="0">
                          <a:solidFill>
                            <a:srgbClr val="000000"/>
                          </a:solidFill>
                          <a:effectLst/>
                          <a:latin typeface="Arial" panose="020B0604020202020204" pitchFamily="34" charset="0"/>
                          <a:cs typeface="Arial" panose="020B0604020202020204" pitchFamily="34" charset="0"/>
                        </a:rPr>
                        <a:t>N</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5968">
                <a:tc>
                  <a:txBody>
                    <a:bodyPr/>
                    <a:lstStyle/>
                    <a:p>
                      <a:pPr algn="l" fontAlgn="ctr"/>
                      <a:r>
                        <a:rPr lang="en-US" sz="800" b="0" i="0" u="none" strike="noStrike" smtClean="0">
                          <a:solidFill>
                            <a:srgbClr val="000000"/>
                          </a:solidFill>
                          <a:effectLst/>
                          <a:latin typeface="Arial" panose="020B0604020202020204" pitchFamily="34" charset="0"/>
                          <a:cs typeface="Arial" panose="020B0604020202020204" pitchFamily="34" charset="0"/>
                        </a:rPr>
                        <a:t>Self</a:t>
                      </a:r>
                      <a:r>
                        <a:rPr lang="en-US" sz="800" b="0" i="0" u="none" strike="noStrike" baseline="0" smtClean="0">
                          <a:solidFill>
                            <a:srgbClr val="000000"/>
                          </a:solidFill>
                          <a:effectLst/>
                          <a:latin typeface="Arial" panose="020B0604020202020204" pitchFamily="34" charset="0"/>
                          <a:cs typeface="Arial" panose="020B0604020202020204" pitchFamily="34" charset="0"/>
                        </a:rPr>
                        <a:t> Service Registered</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none" strike="noStrike" smtClean="0">
                          <a:solidFill>
                            <a:srgbClr val="000000"/>
                          </a:solidFill>
                          <a:effectLst/>
                          <a:latin typeface="Arial" panose="020B0604020202020204" pitchFamily="34" charset="0"/>
                          <a:cs typeface="Arial" panose="020B0604020202020204" pitchFamily="34" charset="0"/>
                        </a:rPr>
                        <a:t>Y</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5968">
                <a:tc>
                  <a:txBody>
                    <a:bodyPr/>
                    <a:lstStyle/>
                    <a:p>
                      <a:pPr algn="l" fontAlgn="ctr"/>
                      <a:r>
                        <a:rPr lang="en-US" sz="800" b="0" i="0" u="none" strike="noStrike" baseline="0" dirty="0" smtClean="0">
                          <a:solidFill>
                            <a:srgbClr val="000000"/>
                          </a:solidFill>
                          <a:effectLst/>
                          <a:latin typeface="Arial" panose="020B0604020202020204" pitchFamily="34" charset="0"/>
                          <a:cs typeface="Arial" panose="020B0604020202020204" pitchFamily="34" charset="0"/>
                        </a:rPr>
                        <a:t>Bill Type</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none" strike="noStrike" dirty="0" smtClean="0">
                          <a:solidFill>
                            <a:srgbClr val="000000"/>
                          </a:solidFill>
                          <a:effectLst/>
                          <a:latin typeface="Arial" panose="020B0604020202020204" pitchFamily="34" charset="0"/>
                          <a:cs typeface="Arial" panose="020B0604020202020204" pitchFamily="34" charset="0"/>
                        </a:rPr>
                        <a:t>E-Bill</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5968">
                <a:tc>
                  <a:txBody>
                    <a:bodyPr/>
                    <a:lstStyle/>
                    <a:p>
                      <a:pPr algn="l" fontAlgn="ctr"/>
                      <a:r>
                        <a:rPr lang="en-US" sz="800" b="0" i="0" u="none" strike="noStrike" smtClean="0">
                          <a:solidFill>
                            <a:srgbClr val="000000"/>
                          </a:solidFill>
                          <a:effectLst/>
                          <a:latin typeface="Arial" panose="020B0604020202020204" pitchFamily="34" charset="0"/>
                          <a:cs typeface="Arial" panose="020B0604020202020204" pitchFamily="34" charset="0"/>
                        </a:rPr>
                        <a:t>Credit Monitoring</a:t>
                      </a:r>
                      <a:r>
                        <a:rPr lang="en-US" sz="800" b="0" i="0" u="none" strike="noStrike" baseline="0" smtClean="0">
                          <a:solidFill>
                            <a:srgbClr val="000000"/>
                          </a:solidFill>
                          <a:effectLst/>
                          <a:latin typeface="Arial" panose="020B0604020202020204" pitchFamily="34" charset="0"/>
                          <a:cs typeface="Arial" panose="020B0604020202020204" pitchFamily="34" charset="0"/>
                        </a:rPr>
                        <a:t> Exposure</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none" strike="noStrike" dirty="0" smtClean="0">
                          <a:solidFill>
                            <a:srgbClr val="000000"/>
                          </a:solidFill>
                          <a:effectLst/>
                          <a:latin typeface="Arial" panose="020B0604020202020204" pitchFamily="34" charset="0"/>
                          <a:cs typeface="Arial" panose="020B0604020202020204" pitchFamily="34" charset="0"/>
                        </a:rPr>
                        <a:t>P3412.26</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5968">
                <a:tc>
                  <a:txBody>
                    <a:bodyPr/>
                    <a:lstStyle/>
                    <a:p>
                      <a:pPr algn="l" fontAlgn="ctr"/>
                      <a:r>
                        <a:rPr lang="en-US" sz="800" b="0" i="0" u="none" strike="noStrike" dirty="0" smtClean="0">
                          <a:solidFill>
                            <a:srgbClr val="000000"/>
                          </a:solidFill>
                          <a:effectLst/>
                          <a:latin typeface="Arial" panose="020B0604020202020204" pitchFamily="34" charset="0"/>
                          <a:cs typeface="Arial" panose="020B0604020202020204" pitchFamily="34" charset="0"/>
                        </a:rPr>
                        <a:t>Next Bill Date</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none" strike="noStrike" dirty="0" smtClean="0">
                          <a:solidFill>
                            <a:srgbClr val="000000"/>
                          </a:solidFill>
                          <a:effectLst/>
                          <a:latin typeface="Arial" panose="020B0604020202020204" pitchFamily="34" charset="0"/>
                          <a:cs typeface="Arial" panose="020B0604020202020204" pitchFamily="34" charset="0"/>
                        </a:rPr>
                        <a:t>03-05-2019</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5968">
                <a:tc>
                  <a:txBody>
                    <a:bodyPr/>
                    <a:lstStyle/>
                    <a:p>
                      <a:pPr algn="l" fontAlgn="ctr"/>
                      <a:r>
                        <a:rPr lang="en-US" sz="800" b="0" i="0" u="none" strike="noStrike" dirty="0" smtClean="0">
                          <a:solidFill>
                            <a:srgbClr val="000000"/>
                          </a:solidFill>
                          <a:effectLst/>
                          <a:latin typeface="Arial" panose="020B0604020202020204" pitchFamily="34" charset="0"/>
                          <a:cs typeface="Arial" panose="020B0604020202020204" pitchFamily="34" charset="0"/>
                        </a:rPr>
                        <a:t>Open SRs</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sng" strike="noStrike" dirty="0" smtClean="0">
                          <a:solidFill>
                            <a:srgbClr val="000000"/>
                          </a:solidFill>
                          <a:effectLst/>
                          <a:latin typeface="Arial" panose="020B0604020202020204" pitchFamily="34" charset="0"/>
                          <a:cs typeface="Arial" panose="020B0604020202020204" pitchFamily="34" charset="0"/>
                        </a:rPr>
                        <a:t>1</a:t>
                      </a:r>
                      <a:endParaRPr lang="en-US" sz="800" b="0" i="0" u="sng"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sp>
        <p:nvSpPr>
          <p:cNvPr id="10" name="Rectangle 9"/>
          <p:cNvSpPr/>
          <p:nvPr/>
        </p:nvSpPr>
        <p:spPr>
          <a:xfrm>
            <a:off x="10047392" y="2745944"/>
            <a:ext cx="1865089" cy="3554819"/>
          </a:xfrm>
          <a:prstGeom prst="rect">
            <a:avLst/>
          </a:prstGeom>
        </p:spPr>
        <p:txBody>
          <a:bodyPr wrap="square">
            <a:spAutoFit/>
          </a:bodyPr>
          <a:lstStyle/>
          <a:p>
            <a:r>
              <a:rPr lang="en-US" sz="900" b="1" cap="all" dirty="0">
                <a:solidFill>
                  <a:prstClr val="white"/>
                </a:solidFill>
                <a:latin typeface="Arial" panose="020B0604020202020204" pitchFamily="34" charset="0"/>
                <a:cs typeface="Arial" panose="020B0604020202020204" pitchFamily="34" charset="0"/>
              </a:rPr>
              <a:t>HOW MUCH IS THE DELIVERY CHARGE FOR ONLINE SHOP ORDERS?</a:t>
            </a:r>
          </a:p>
          <a:p>
            <a:r>
              <a:rPr lang="en-US" sz="900" dirty="0">
                <a:solidFill>
                  <a:prstClr val="white"/>
                </a:solidFill>
                <a:latin typeface="Arial" panose="020B0604020202020204" pitchFamily="34" charset="0"/>
                <a:cs typeface="Arial" panose="020B0604020202020204" pitchFamily="34" charset="0"/>
              </a:rPr>
              <a:t>For postpaid applications</a:t>
            </a:r>
          </a:p>
          <a:p>
            <a:r>
              <a:rPr lang="en-US" sz="900" dirty="0" smtClean="0">
                <a:solidFill>
                  <a:prstClr val="white"/>
                </a:solidFill>
                <a:latin typeface="Arial" panose="020B0604020202020204" pitchFamily="34" charset="0"/>
                <a:cs typeface="Arial" panose="020B0604020202020204" pitchFamily="34" charset="0"/>
              </a:rPr>
              <a:t>We offer </a:t>
            </a:r>
            <a:r>
              <a:rPr lang="en-US" sz="900" dirty="0">
                <a:solidFill>
                  <a:prstClr val="white"/>
                </a:solidFill>
                <a:latin typeface="Arial" panose="020B0604020202020204" pitchFamily="34" charset="0"/>
                <a:cs typeface="Arial" panose="020B0604020202020204" pitchFamily="34" charset="0"/>
              </a:rPr>
              <a:t>free shipping nationwide for postpaid applications.</a:t>
            </a:r>
          </a:p>
          <a:p>
            <a:r>
              <a:rPr lang="en-US" sz="900" dirty="0">
                <a:solidFill>
                  <a:prstClr val="white"/>
                </a:solidFill>
                <a:latin typeface="Arial" panose="020B0604020202020204" pitchFamily="34" charset="0"/>
                <a:cs typeface="Arial" panose="020B0604020202020204" pitchFamily="34" charset="0"/>
              </a:rPr>
              <a:t>For accessories and apparel purchases</a:t>
            </a:r>
          </a:p>
          <a:p>
            <a:r>
              <a:rPr lang="en-US" sz="900" dirty="0" smtClean="0">
                <a:solidFill>
                  <a:prstClr val="white"/>
                </a:solidFill>
                <a:latin typeface="Arial" panose="020B0604020202020204" pitchFamily="34" charset="0"/>
                <a:cs typeface="Arial" panose="020B0604020202020204" pitchFamily="34" charset="0"/>
              </a:rPr>
              <a:t>We offer </a:t>
            </a:r>
            <a:r>
              <a:rPr lang="en-US" sz="900" dirty="0">
                <a:solidFill>
                  <a:prstClr val="white"/>
                </a:solidFill>
                <a:latin typeface="Arial" panose="020B0604020202020204" pitchFamily="34" charset="0"/>
                <a:cs typeface="Arial" panose="020B0604020202020204" pitchFamily="34" charset="0"/>
              </a:rPr>
              <a:t>free shipping nationwide for orders/deliveries amounting to P900 and above.</a:t>
            </a:r>
          </a:p>
          <a:p>
            <a:r>
              <a:rPr lang="en-US" sz="900" dirty="0">
                <a:solidFill>
                  <a:prstClr val="white"/>
                </a:solidFill>
                <a:latin typeface="Arial" panose="020B0604020202020204" pitchFamily="34" charset="0"/>
                <a:cs typeface="Arial" panose="020B0604020202020204" pitchFamily="34" charset="0"/>
              </a:rPr>
              <a:t>A P70 shipping fee will be applied for orders below P900</a:t>
            </a:r>
            <a:r>
              <a:rPr lang="en-US" sz="900" dirty="0" smtClean="0">
                <a:solidFill>
                  <a:prstClr val="white"/>
                </a:solidFill>
                <a:latin typeface="Arial" panose="020B0604020202020204" pitchFamily="34" charset="0"/>
                <a:cs typeface="Arial" panose="020B0604020202020204" pitchFamily="34" charset="0"/>
              </a:rPr>
              <a:t>.</a:t>
            </a:r>
          </a:p>
          <a:p>
            <a:endParaRPr lang="en-US" sz="900" dirty="0">
              <a:solidFill>
                <a:prstClr val="white"/>
              </a:solidFill>
              <a:latin typeface="Arial" panose="020B0604020202020204" pitchFamily="34" charset="0"/>
              <a:cs typeface="Arial" panose="020B0604020202020204" pitchFamily="34" charset="0"/>
            </a:endParaRPr>
          </a:p>
          <a:p>
            <a:endParaRPr lang="en-US" sz="900" dirty="0" smtClean="0">
              <a:solidFill>
                <a:prstClr val="white"/>
              </a:solidFill>
              <a:latin typeface="Arial" panose="020B0604020202020204" pitchFamily="34" charset="0"/>
              <a:cs typeface="Arial" panose="020B0604020202020204" pitchFamily="34" charset="0"/>
            </a:endParaRPr>
          </a:p>
          <a:p>
            <a:r>
              <a:rPr lang="en-US" sz="900" b="1" cap="all" dirty="0" smtClean="0">
                <a:solidFill>
                  <a:prstClr val="white"/>
                </a:solidFill>
                <a:latin typeface="Arial" panose="020B0604020202020204" pitchFamily="34" charset="0"/>
                <a:cs typeface="Arial" panose="020B0604020202020204" pitchFamily="34" charset="0"/>
              </a:rPr>
              <a:t>CAN YOU DELIVER </a:t>
            </a:r>
            <a:r>
              <a:rPr lang="en-US" sz="900" b="1" cap="all" dirty="0">
                <a:solidFill>
                  <a:prstClr val="white"/>
                </a:solidFill>
                <a:latin typeface="Arial" panose="020B0604020202020204" pitchFamily="34" charset="0"/>
                <a:cs typeface="Arial" panose="020B0604020202020204" pitchFamily="34" charset="0"/>
              </a:rPr>
              <a:t>THE PACKAGE TO MY OFFICE?</a:t>
            </a:r>
          </a:p>
          <a:p>
            <a:r>
              <a:rPr lang="en-US" sz="900" dirty="0">
                <a:solidFill>
                  <a:prstClr val="white"/>
                </a:solidFill>
                <a:latin typeface="Arial" panose="020B0604020202020204" pitchFamily="34" charset="0"/>
                <a:cs typeface="Arial" panose="020B0604020202020204" pitchFamily="34" charset="0"/>
              </a:rPr>
              <a:t>Yes. We will deliver your order at the address you provided during checkout, whether it is to your home or to your office. In case you want to change your delivery address after checkout, you may call (02) 730-1000. </a:t>
            </a:r>
          </a:p>
        </p:txBody>
      </p:sp>
      <p:cxnSp>
        <p:nvCxnSpPr>
          <p:cNvPr id="12" name="Straight Connector 11"/>
          <p:cNvCxnSpPr/>
          <p:nvPr/>
        </p:nvCxnSpPr>
        <p:spPr>
          <a:xfrm>
            <a:off x="10132736" y="4840787"/>
            <a:ext cx="1666999"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Isosceles Triangle 12"/>
          <p:cNvSpPr/>
          <p:nvPr/>
        </p:nvSpPr>
        <p:spPr>
          <a:xfrm flipV="1">
            <a:off x="10868253" y="6326652"/>
            <a:ext cx="274808" cy="112640"/>
          </a:xfrm>
          <a:prstGeom prst="triangle">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123" name="Picture 122"/>
          <p:cNvPicPr>
            <a:picLocks noChangeAspect="1"/>
          </p:cNvPicPr>
          <p:nvPr/>
        </p:nvPicPr>
        <p:blipFill>
          <a:blip r:embed="rId14">
            <a:extLst>
              <a:ext uri="{BEBA8EAE-BF5A-486C-A8C5-ECC9F3942E4B}">
                <a14:imgProps xmlns:a14="http://schemas.microsoft.com/office/drawing/2010/main">
                  <a14:imgLayer r:embed="rId15">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2471233" y="1875355"/>
            <a:ext cx="279035" cy="234030"/>
          </a:xfrm>
          <a:prstGeom prst="rect">
            <a:avLst/>
          </a:prstGeom>
        </p:spPr>
      </p:pic>
      <p:pic>
        <p:nvPicPr>
          <p:cNvPr id="14" name="Picture 13"/>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2798420" y="1875355"/>
            <a:ext cx="345949" cy="236503"/>
          </a:xfrm>
          <a:prstGeom prst="rect">
            <a:avLst/>
          </a:prstGeom>
        </p:spPr>
      </p:pic>
      <p:sp>
        <p:nvSpPr>
          <p:cNvPr id="124" name="Rectangle 123"/>
          <p:cNvSpPr/>
          <p:nvPr/>
        </p:nvSpPr>
        <p:spPr>
          <a:xfrm>
            <a:off x="2305567" y="2289543"/>
            <a:ext cx="1230858" cy="408589"/>
          </a:xfrm>
          <a:prstGeom prst="rect">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VERIFICATION</a:t>
            </a:r>
          </a:p>
        </p:txBody>
      </p:sp>
      <p:sp>
        <p:nvSpPr>
          <p:cNvPr id="126" name="Rectangle 125"/>
          <p:cNvSpPr/>
          <p:nvPr/>
        </p:nvSpPr>
        <p:spPr>
          <a:xfrm>
            <a:off x="3579785" y="2289543"/>
            <a:ext cx="1240491" cy="414550"/>
          </a:xfrm>
          <a:prstGeom prst="rect">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INTERACTION HISTORY</a:t>
            </a:r>
          </a:p>
        </p:txBody>
      </p:sp>
      <p:sp>
        <p:nvSpPr>
          <p:cNvPr id="127" name="Rectangle 126"/>
          <p:cNvSpPr/>
          <p:nvPr/>
        </p:nvSpPr>
        <p:spPr>
          <a:xfrm>
            <a:off x="4863636" y="2289543"/>
            <a:ext cx="1240491" cy="414550"/>
          </a:xfrm>
          <a:prstGeom prst="rect">
            <a:avLst/>
          </a:prstGeom>
          <a:solidFill>
            <a:srgbClr val="0029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CDR</a:t>
            </a:r>
          </a:p>
        </p:txBody>
      </p:sp>
      <p:sp>
        <p:nvSpPr>
          <p:cNvPr id="128" name="Rectangle 127"/>
          <p:cNvSpPr/>
          <p:nvPr/>
        </p:nvSpPr>
        <p:spPr>
          <a:xfrm>
            <a:off x="6147487" y="2289543"/>
            <a:ext cx="1240491" cy="414550"/>
          </a:xfrm>
          <a:prstGeom prst="rect">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defTabSz="586130"/>
            <a:r>
              <a:rPr lang="en-US" sz="800" b="1" dirty="0" smtClean="0">
                <a:solidFill>
                  <a:prstClr val="white"/>
                </a:solidFill>
                <a:latin typeface="Arial" panose="020B0604020202020204" pitchFamily="34" charset="0"/>
                <a:cs typeface="Arial" panose="020B0604020202020204" pitchFamily="34" charset="0"/>
              </a:rPr>
              <a:t>BILLING INFO</a:t>
            </a:r>
            <a:endParaRPr lang="en-US" sz="800" b="1" dirty="0">
              <a:solidFill>
                <a:prstClr val="white"/>
              </a:solidFill>
              <a:latin typeface="Arial" panose="020B0604020202020204" pitchFamily="34" charset="0"/>
              <a:cs typeface="Arial" panose="020B0604020202020204" pitchFamily="34" charset="0"/>
            </a:endParaRPr>
          </a:p>
        </p:txBody>
      </p:sp>
      <p:sp>
        <p:nvSpPr>
          <p:cNvPr id="129" name="Rectangle 128"/>
          <p:cNvSpPr/>
          <p:nvPr/>
        </p:nvSpPr>
        <p:spPr>
          <a:xfrm>
            <a:off x="7431338" y="2289543"/>
            <a:ext cx="1250576" cy="414550"/>
          </a:xfrm>
          <a:prstGeom prst="rect">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defTabSz="586130"/>
            <a:r>
              <a:rPr lang="en-US" sz="800" b="1" dirty="0" smtClean="0">
                <a:solidFill>
                  <a:prstClr val="white"/>
                </a:solidFill>
                <a:latin typeface="Arial" panose="020B0604020202020204" pitchFamily="34" charset="0"/>
                <a:cs typeface="Arial" panose="020B0604020202020204" pitchFamily="34" charset="0"/>
              </a:rPr>
              <a:t>PAYMENT INFO</a:t>
            </a:r>
            <a:endParaRPr lang="en-US" sz="800" b="1" dirty="0">
              <a:solidFill>
                <a:prstClr val="white"/>
              </a:solidFill>
              <a:latin typeface="Arial" panose="020B0604020202020204" pitchFamily="34" charset="0"/>
              <a:cs typeface="Arial" panose="020B0604020202020204" pitchFamily="34" charset="0"/>
            </a:endParaRPr>
          </a:p>
        </p:txBody>
      </p:sp>
      <p:sp>
        <p:nvSpPr>
          <p:cNvPr id="130" name="Rectangle 129"/>
          <p:cNvSpPr/>
          <p:nvPr/>
        </p:nvSpPr>
        <p:spPr>
          <a:xfrm>
            <a:off x="8725274" y="2289543"/>
            <a:ext cx="1250576" cy="414550"/>
          </a:xfrm>
          <a:prstGeom prst="rect">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defTabSz="586130"/>
            <a:r>
              <a:rPr lang="en-US" sz="800" b="1" dirty="0" smtClean="0">
                <a:solidFill>
                  <a:prstClr val="white"/>
                </a:solidFill>
                <a:latin typeface="Arial" panose="020B0604020202020204" pitchFamily="34" charset="0"/>
                <a:cs typeface="Arial" panose="020B0604020202020204" pitchFamily="34" charset="0"/>
              </a:rPr>
              <a:t>RIGHT SELL</a:t>
            </a:r>
            <a:endParaRPr lang="en-US" sz="800" b="1" dirty="0">
              <a:solidFill>
                <a:prstClr val="white"/>
              </a:solidFill>
              <a:latin typeface="Arial" panose="020B0604020202020204" pitchFamily="34" charset="0"/>
              <a:cs typeface="Arial" panose="020B0604020202020204" pitchFamily="34" charset="0"/>
            </a:endParaRPr>
          </a:p>
        </p:txBody>
      </p:sp>
      <p:grpSp>
        <p:nvGrpSpPr>
          <p:cNvPr id="131" name="Group 130"/>
          <p:cNvGrpSpPr/>
          <p:nvPr/>
        </p:nvGrpSpPr>
        <p:grpSpPr>
          <a:xfrm>
            <a:off x="-12483" y="2677768"/>
            <a:ext cx="2202373" cy="3469821"/>
            <a:chOff x="-12483" y="2677768"/>
            <a:chExt cx="2202373" cy="3469821"/>
          </a:xfrm>
        </p:grpSpPr>
        <p:sp>
          <p:nvSpPr>
            <p:cNvPr id="132" name="Rectangle 131"/>
            <p:cNvSpPr/>
            <p:nvPr/>
          </p:nvSpPr>
          <p:spPr>
            <a:xfrm>
              <a:off x="247828" y="2677768"/>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CHANGE </a:t>
              </a:r>
              <a:r>
                <a:rPr lang="en-US" sz="800" b="1" dirty="0" smtClean="0">
                  <a:solidFill>
                    <a:prstClr val="white"/>
                  </a:solidFill>
                  <a:latin typeface="Arial" panose="020B0604020202020204" pitchFamily="34" charset="0"/>
                  <a:cs typeface="Arial" panose="020B0604020202020204" pitchFamily="34" charset="0"/>
                </a:rPr>
                <a:t>BILLING ADDRESS</a:t>
              </a:r>
              <a:endParaRPr lang="en-US" sz="800" b="1" dirty="0">
                <a:solidFill>
                  <a:prstClr val="white"/>
                </a:solidFill>
                <a:latin typeface="Arial" panose="020B0604020202020204" pitchFamily="34" charset="0"/>
                <a:cs typeface="Arial" panose="020B0604020202020204" pitchFamily="34" charset="0"/>
              </a:endParaRPr>
            </a:p>
          </p:txBody>
        </p:sp>
        <p:sp>
          <p:nvSpPr>
            <p:cNvPr id="133" name="Rectangle 132"/>
            <p:cNvSpPr/>
            <p:nvPr/>
          </p:nvSpPr>
          <p:spPr>
            <a:xfrm>
              <a:off x="247828" y="2994322"/>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CHANGE </a:t>
              </a:r>
              <a:r>
                <a:rPr lang="en-US" sz="800" b="1" dirty="0" smtClean="0">
                  <a:solidFill>
                    <a:prstClr val="white"/>
                  </a:solidFill>
                  <a:latin typeface="Arial" panose="020B0604020202020204" pitchFamily="34" charset="0"/>
                  <a:cs typeface="Arial" panose="020B0604020202020204" pitchFamily="34" charset="0"/>
                </a:rPr>
                <a:t>BILLING CYCLE</a:t>
              </a:r>
              <a:endParaRPr lang="en-US" sz="800" b="1" dirty="0">
                <a:solidFill>
                  <a:prstClr val="white"/>
                </a:solidFill>
                <a:latin typeface="Arial" panose="020B0604020202020204" pitchFamily="34" charset="0"/>
                <a:cs typeface="Arial" panose="020B0604020202020204" pitchFamily="34" charset="0"/>
              </a:endParaRPr>
            </a:p>
          </p:txBody>
        </p:sp>
        <p:sp>
          <p:nvSpPr>
            <p:cNvPr id="134" name="Rectangle 133"/>
            <p:cNvSpPr/>
            <p:nvPr/>
          </p:nvSpPr>
          <p:spPr>
            <a:xfrm>
              <a:off x="247828" y="3310876"/>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CHANGE </a:t>
              </a:r>
              <a:r>
                <a:rPr lang="en-US" sz="800" b="1" dirty="0" smtClean="0">
                  <a:solidFill>
                    <a:prstClr val="white"/>
                  </a:solidFill>
                  <a:latin typeface="Arial" panose="020B0604020202020204" pitchFamily="34" charset="0"/>
                  <a:cs typeface="Arial" panose="020B0604020202020204" pitchFamily="34" charset="0"/>
                </a:rPr>
                <a:t>BILLING PREFERENCE</a:t>
              </a:r>
              <a:endParaRPr lang="en-US" sz="800" b="1" dirty="0">
                <a:solidFill>
                  <a:prstClr val="white"/>
                </a:solidFill>
                <a:latin typeface="Arial" panose="020B0604020202020204" pitchFamily="34" charset="0"/>
                <a:cs typeface="Arial" panose="020B0604020202020204" pitchFamily="34" charset="0"/>
              </a:endParaRPr>
            </a:p>
          </p:txBody>
        </p:sp>
        <p:sp>
          <p:nvSpPr>
            <p:cNvPr id="135" name="Rectangle 134"/>
            <p:cNvSpPr/>
            <p:nvPr/>
          </p:nvSpPr>
          <p:spPr>
            <a:xfrm>
              <a:off x="247828" y="3627430"/>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PROMISE TO PAY</a:t>
              </a:r>
              <a:endParaRPr lang="en-US" sz="800" b="1" dirty="0">
                <a:solidFill>
                  <a:prstClr val="white"/>
                </a:solidFill>
                <a:latin typeface="Arial" panose="020B0604020202020204" pitchFamily="34" charset="0"/>
                <a:cs typeface="Arial" panose="020B0604020202020204" pitchFamily="34" charset="0"/>
              </a:endParaRPr>
            </a:p>
          </p:txBody>
        </p:sp>
        <p:sp>
          <p:nvSpPr>
            <p:cNvPr id="136" name="Rectangle 135"/>
            <p:cNvSpPr/>
            <p:nvPr/>
          </p:nvSpPr>
          <p:spPr>
            <a:xfrm>
              <a:off x="247828" y="3943984"/>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SIM PROFILE</a:t>
              </a:r>
              <a:endParaRPr lang="en-US" sz="800" b="1" dirty="0">
                <a:solidFill>
                  <a:prstClr val="white"/>
                </a:solidFill>
                <a:latin typeface="Arial" panose="020B0604020202020204" pitchFamily="34" charset="0"/>
                <a:cs typeface="Arial" panose="020B0604020202020204" pitchFamily="34" charset="0"/>
              </a:endParaRPr>
            </a:p>
          </p:txBody>
        </p:sp>
        <p:sp>
          <p:nvSpPr>
            <p:cNvPr id="137" name="Rectangle 136"/>
            <p:cNvSpPr/>
            <p:nvPr/>
          </p:nvSpPr>
          <p:spPr>
            <a:xfrm>
              <a:off x="247828" y="4260538"/>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TEMPORARY CREDIT LIMIT</a:t>
              </a:r>
              <a:endParaRPr lang="en-US" sz="800" b="1" dirty="0">
                <a:solidFill>
                  <a:prstClr val="white"/>
                </a:solidFill>
                <a:latin typeface="Arial" panose="020B0604020202020204" pitchFamily="34" charset="0"/>
                <a:cs typeface="Arial" panose="020B0604020202020204" pitchFamily="34" charset="0"/>
              </a:endParaRPr>
            </a:p>
          </p:txBody>
        </p:sp>
        <p:sp>
          <p:nvSpPr>
            <p:cNvPr id="138" name="Rectangle 137"/>
            <p:cNvSpPr/>
            <p:nvPr/>
          </p:nvSpPr>
          <p:spPr>
            <a:xfrm>
              <a:off x="247828" y="4577092"/>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MI ACTIVATION / DEACTIVATION</a:t>
              </a:r>
            </a:p>
          </p:txBody>
        </p:sp>
        <p:sp>
          <p:nvSpPr>
            <p:cNvPr id="139" name="Rectangle 138"/>
            <p:cNvSpPr/>
            <p:nvPr/>
          </p:nvSpPr>
          <p:spPr>
            <a:xfrm>
              <a:off x="247828" y="4893646"/>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VAS </a:t>
              </a:r>
              <a:r>
                <a:rPr lang="en-US" sz="800" b="1" dirty="0">
                  <a:solidFill>
                    <a:prstClr val="white"/>
                  </a:solidFill>
                  <a:latin typeface="Arial" panose="020B0604020202020204" pitchFamily="34" charset="0"/>
                  <a:cs typeface="Arial" panose="020B0604020202020204" pitchFamily="34" charset="0"/>
                </a:rPr>
                <a:t>ACTIVATION / DEACTIVATION</a:t>
              </a:r>
            </a:p>
          </p:txBody>
        </p:sp>
        <p:sp>
          <p:nvSpPr>
            <p:cNvPr id="140" name="Rectangle 139"/>
            <p:cNvSpPr/>
            <p:nvPr/>
          </p:nvSpPr>
          <p:spPr>
            <a:xfrm>
              <a:off x="247828" y="5210200"/>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IR </a:t>
              </a:r>
              <a:r>
                <a:rPr lang="en-US" sz="800" b="1" dirty="0">
                  <a:solidFill>
                    <a:prstClr val="white"/>
                  </a:solidFill>
                  <a:latin typeface="Arial" panose="020B0604020202020204" pitchFamily="34" charset="0"/>
                  <a:cs typeface="Arial" panose="020B0604020202020204" pitchFamily="34" charset="0"/>
                </a:rPr>
                <a:t>ACTIVATION / DEACTIVATION</a:t>
              </a:r>
            </a:p>
          </p:txBody>
        </p:sp>
        <p:sp>
          <p:nvSpPr>
            <p:cNvPr id="141" name="Rectangle 140"/>
            <p:cNvSpPr/>
            <p:nvPr/>
          </p:nvSpPr>
          <p:spPr>
            <a:xfrm>
              <a:off x="247828" y="5526754"/>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FUP PURCHASE</a:t>
              </a:r>
              <a:endParaRPr lang="en-US" sz="800" b="1" dirty="0">
                <a:solidFill>
                  <a:prstClr val="white"/>
                </a:solidFill>
                <a:latin typeface="Arial" panose="020B0604020202020204" pitchFamily="34" charset="0"/>
                <a:cs typeface="Arial" panose="020B0604020202020204" pitchFamily="34" charset="0"/>
              </a:endParaRPr>
            </a:p>
          </p:txBody>
        </p:sp>
        <p:grpSp>
          <p:nvGrpSpPr>
            <p:cNvPr id="142" name="Group 141"/>
            <p:cNvGrpSpPr/>
            <p:nvPr/>
          </p:nvGrpSpPr>
          <p:grpSpPr>
            <a:xfrm>
              <a:off x="-12483" y="5451311"/>
              <a:ext cx="365675" cy="427282"/>
              <a:chOff x="-612009" y="4545963"/>
              <a:chExt cx="365675" cy="427282"/>
            </a:xfrm>
          </p:grpSpPr>
          <p:sp>
            <p:nvSpPr>
              <p:cNvPr id="144" name="Flowchart: Delay 143"/>
              <p:cNvSpPr/>
              <p:nvPr/>
            </p:nvSpPr>
            <p:spPr>
              <a:xfrm>
                <a:off x="-600892" y="4545963"/>
                <a:ext cx="354558" cy="427282"/>
              </a:xfrm>
              <a:prstGeom prst="flowChartDelay">
                <a:avLst/>
              </a:prstGeom>
              <a:solidFill>
                <a:srgbClr val="E20A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145" name="Picture 144"/>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612009" y="4596368"/>
                <a:ext cx="324625" cy="324625"/>
              </a:xfrm>
              <a:prstGeom prst="rect">
                <a:avLst/>
              </a:prstGeom>
            </p:spPr>
          </p:pic>
        </p:grpSp>
        <p:sp>
          <p:nvSpPr>
            <p:cNvPr id="143" name="Rectangle 142"/>
            <p:cNvSpPr/>
            <p:nvPr/>
          </p:nvSpPr>
          <p:spPr>
            <a:xfrm>
              <a:off x="247828" y="5853898"/>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NETWORK COVERAGE</a:t>
              </a:r>
              <a:endParaRPr lang="en-US" sz="800" b="1" dirty="0">
                <a:solidFill>
                  <a:prstClr val="white"/>
                </a:solidFill>
                <a:latin typeface="Arial" panose="020B0604020202020204" pitchFamily="34" charset="0"/>
                <a:cs typeface="Arial" panose="020B0604020202020204" pitchFamily="34" charset="0"/>
              </a:endParaRPr>
            </a:p>
          </p:txBody>
        </p:sp>
      </p:grpSp>
      <p:pic>
        <p:nvPicPr>
          <p:cNvPr id="5" name="Picture 4"/>
          <p:cNvPicPr>
            <a:picLocks noChangeAspect="1"/>
          </p:cNvPicPr>
          <p:nvPr/>
        </p:nvPicPr>
        <p:blipFill>
          <a:blip r:embed="rId18"/>
          <a:stretch>
            <a:fillRect/>
          </a:stretch>
        </p:blipFill>
        <p:spPr>
          <a:xfrm>
            <a:off x="2396739" y="3015016"/>
            <a:ext cx="7491586" cy="2448612"/>
          </a:xfrm>
          <a:prstGeom prst="rect">
            <a:avLst/>
          </a:prstGeom>
        </p:spPr>
      </p:pic>
      <p:sp>
        <p:nvSpPr>
          <p:cNvPr id="80" name="Rectangle 79"/>
          <p:cNvSpPr/>
          <p:nvPr/>
        </p:nvSpPr>
        <p:spPr>
          <a:xfrm>
            <a:off x="2375829" y="2757074"/>
            <a:ext cx="7478065" cy="261610"/>
          </a:xfrm>
          <a:prstGeom prst="rect">
            <a:avLst/>
          </a:prstGeom>
        </p:spPr>
        <p:txBody>
          <a:bodyPr wrap="square">
            <a:spAutoFit/>
          </a:bodyPr>
          <a:lstStyle/>
          <a:p>
            <a:pPr algn="ctr"/>
            <a:r>
              <a:rPr lang="en-US" sz="1100" b="1" dirty="0" smtClean="0">
                <a:solidFill>
                  <a:prstClr val="black"/>
                </a:solidFill>
                <a:latin typeface="Arial" panose="020B0604020202020204" pitchFamily="34" charset="0"/>
                <a:cs typeface="Arial" panose="020B0604020202020204" pitchFamily="34" charset="0"/>
              </a:rPr>
              <a:t>CURRENT       VOICE        INTERNET        SMS       HISTORICAL</a:t>
            </a:r>
            <a:endParaRPr lang="en-US" sz="1100" dirty="0">
              <a:solidFill>
                <a:prstClr val="black"/>
              </a:solidFill>
              <a:latin typeface="Arial" panose="020B0604020202020204" pitchFamily="34" charset="0"/>
              <a:cs typeface="Arial" panose="020B0604020202020204" pitchFamily="34" charset="0"/>
            </a:endParaRPr>
          </a:p>
        </p:txBody>
      </p:sp>
      <p:cxnSp>
        <p:nvCxnSpPr>
          <p:cNvPr id="81" name="Straight Connector 80"/>
          <p:cNvCxnSpPr/>
          <p:nvPr/>
        </p:nvCxnSpPr>
        <p:spPr>
          <a:xfrm>
            <a:off x="6677734" y="2994322"/>
            <a:ext cx="478107" cy="0"/>
          </a:xfrm>
          <a:prstGeom prst="line">
            <a:avLst/>
          </a:prstGeom>
          <a:ln w="38100">
            <a:solidFill>
              <a:srgbClr val="56ADDA"/>
            </a:solidFill>
          </a:ln>
        </p:spPr>
        <p:style>
          <a:lnRef idx="1">
            <a:schemeClr val="accent1"/>
          </a:lnRef>
          <a:fillRef idx="0">
            <a:schemeClr val="accent1"/>
          </a:fillRef>
          <a:effectRef idx="0">
            <a:schemeClr val="accent1"/>
          </a:effectRef>
          <a:fontRef idx="minor">
            <a:schemeClr val="tx1"/>
          </a:fontRef>
        </p:style>
      </p:cxnSp>
      <p:sp>
        <p:nvSpPr>
          <p:cNvPr id="89" name="Oval 88"/>
          <p:cNvSpPr/>
          <p:nvPr/>
        </p:nvSpPr>
        <p:spPr>
          <a:xfrm>
            <a:off x="9751879" y="2268652"/>
            <a:ext cx="191864" cy="19186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Arial" panose="020B0604020202020204" pitchFamily="34" charset="0"/>
                <a:cs typeface="Arial" panose="020B0604020202020204" pitchFamily="34" charset="0"/>
              </a:rPr>
              <a:t>1</a:t>
            </a:r>
            <a:endParaRPr lang="en-US" sz="11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7913810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Rectangle 61"/>
          <p:cNvSpPr/>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 name="Rectangle 2"/>
          <p:cNvSpPr/>
          <p:nvPr/>
        </p:nvSpPr>
        <p:spPr>
          <a:xfrm>
            <a:off x="185940" y="154407"/>
            <a:ext cx="11836042" cy="65124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sp>
        <p:nvSpPr>
          <p:cNvPr id="52" name="Rectangle 51"/>
          <p:cNvSpPr/>
          <p:nvPr/>
        </p:nvSpPr>
        <p:spPr>
          <a:xfrm>
            <a:off x="2266988" y="154407"/>
            <a:ext cx="7757432" cy="20684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sp>
        <p:nvSpPr>
          <p:cNvPr id="46" name="Rectangle 45"/>
          <p:cNvSpPr/>
          <p:nvPr/>
        </p:nvSpPr>
        <p:spPr>
          <a:xfrm>
            <a:off x="185940" y="2289543"/>
            <a:ext cx="2081048" cy="4375515"/>
          </a:xfrm>
          <a:prstGeom prst="rect">
            <a:avLst/>
          </a:prstGeom>
          <a:solidFill>
            <a:srgbClr val="56AD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pic>
        <p:nvPicPr>
          <p:cNvPr id="19" name="Picture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1617" y="1769514"/>
            <a:ext cx="400674" cy="400674"/>
          </a:xfrm>
          <a:prstGeom prst="rect">
            <a:avLst/>
          </a:prstGeom>
        </p:spPr>
      </p:pic>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9785" y="1769514"/>
            <a:ext cx="400674" cy="400674"/>
          </a:xfrm>
          <a:prstGeom prst="rect">
            <a:avLst/>
          </a:prstGeom>
        </p:spPr>
      </p:pic>
      <p:pic>
        <p:nvPicPr>
          <p:cNvPr id="21" name="Picture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75281" y="1769514"/>
            <a:ext cx="400674" cy="400674"/>
          </a:xfrm>
          <a:prstGeom prst="rect">
            <a:avLst/>
          </a:prstGeom>
        </p:spPr>
      </p:pic>
      <p:pic>
        <p:nvPicPr>
          <p:cNvPr id="23" name="Picture 2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93449" y="1769513"/>
            <a:ext cx="400674" cy="400674"/>
          </a:xfrm>
          <a:prstGeom prst="rect">
            <a:avLst/>
          </a:prstGeom>
        </p:spPr>
      </p:pic>
      <p:pic>
        <p:nvPicPr>
          <p:cNvPr id="74" name="Picture 7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5959" y="6191056"/>
            <a:ext cx="354173" cy="346794"/>
          </a:xfrm>
          <a:prstGeom prst="rect">
            <a:avLst/>
          </a:prstGeom>
        </p:spPr>
      </p:pic>
      <p:pic>
        <p:nvPicPr>
          <p:cNvPr id="75" name="Picture 7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19025" y="6191056"/>
            <a:ext cx="354173" cy="346794"/>
          </a:xfrm>
          <a:prstGeom prst="rect">
            <a:avLst/>
          </a:prstGeom>
        </p:spPr>
      </p:pic>
      <p:pic>
        <p:nvPicPr>
          <p:cNvPr id="76" name="Picture 7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52893" y="6191056"/>
            <a:ext cx="354173" cy="332037"/>
          </a:xfrm>
          <a:prstGeom prst="rect">
            <a:avLst/>
          </a:prstGeom>
        </p:spPr>
      </p:pic>
      <p:sp>
        <p:nvSpPr>
          <p:cNvPr id="83" name="Rectangle 82"/>
          <p:cNvSpPr/>
          <p:nvPr/>
        </p:nvSpPr>
        <p:spPr>
          <a:xfrm>
            <a:off x="9965423" y="2163814"/>
            <a:ext cx="2056451" cy="45036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pic>
        <p:nvPicPr>
          <p:cNvPr id="98" name="Picture 97"/>
          <p:cNvPicPr>
            <a:picLocks noChangeAspect="1"/>
          </p:cNvPicPr>
          <p:nvPr/>
        </p:nvPicPr>
        <p:blipFill>
          <a:blip r:embed="rId9">
            <a:extLst>
              <a:ext uri="{BEBA8EAE-BF5A-486C-A8C5-ECC9F3942E4B}">
                <a14:imgProps xmlns:a14="http://schemas.microsoft.com/office/drawing/2010/main">
                  <a14:imgLayer r:embed="rId10">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1852091" y="6194581"/>
            <a:ext cx="331349" cy="331349"/>
          </a:xfrm>
          <a:prstGeom prst="rect">
            <a:avLst/>
          </a:prstGeom>
        </p:spPr>
      </p:pic>
      <p:sp>
        <p:nvSpPr>
          <p:cNvPr id="109" name="Rectangle 108"/>
          <p:cNvSpPr/>
          <p:nvPr/>
        </p:nvSpPr>
        <p:spPr>
          <a:xfrm>
            <a:off x="10023912" y="2286478"/>
            <a:ext cx="1963490" cy="4251372"/>
          </a:xfrm>
          <a:prstGeom prst="rect">
            <a:avLst/>
          </a:prstGeom>
          <a:solidFill>
            <a:srgbClr val="56AD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1000" b="1" dirty="0">
              <a:solidFill>
                <a:prstClr val="white"/>
              </a:solidFill>
              <a:latin typeface="Arial" panose="020B0604020202020204" pitchFamily="34" charset="0"/>
              <a:cs typeface="Arial" panose="020B0604020202020204" pitchFamily="34" charset="0"/>
            </a:endParaRPr>
          </a:p>
        </p:txBody>
      </p:sp>
      <p:sp>
        <p:nvSpPr>
          <p:cNvPr id="94" name="Rectangle 93"/>
          <p:cNvSpPr/>
          <p:nvPr/>
        </p:nvSpPr>
        <p:spPr>
          <a:xfrm>
            <a:off x="2304058" y="2698132"/>
            <a:ext cx="7656345" cy="3044318"/>
          </a:xfrm>
          <a:prstGeom prst="rect">
            <a:avLst/>
          </a:prstGeom>
          <a:solidFill>
            <a:schemeClr val="bg1"/>
          </a:solidFill>
          <a:ln>
            <a:solidFill>
              <a:srgbClr val="56ADD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grpSp>
        <p:nvGrpSpPr>
          <p:cNvPr id="4" name="Group 3"/>
          <p:cNvGrpSpPr/>
          <p:nvPr/>
        </p:nvGrpSpPr>
        <p:grpSpPr>
          <a:xfrm>
            <a:off x="257774" y="2377291"/>
            <a:ext cx="1926025" cy="239055"/>
            <a:chOff x="257774" y="1966455"/>
            <a:chExt cx="1926025" cy="239055"/>
          </a:xfrm>
        </p:grpSpPr>
        <p:sp>
          <p:nvSpPr>
            <p:cNvPr id="50" name="Rounded Rectangle 49"/>
            <p:cNvSpPr/>
            <p:nvPr/>
          </p:nvSpPr>
          <p:spPr>
            <a:xfrm>
              <a:off x="257774" y="1968246"/>
              <a:ext cx="1824102" cy="23726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pic>
          <p:nvPicPr>
            <p:cNvPr id="28" name="Picture 27"/>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981315" y="1966455"/>
              <a:ext cx="202484" cy="237055"/>
            </a:xfrm>
            <a:prstGeom prst="rect">
              <a:avLst/>
            </a:prstGeom>
          </p:spPr>
        </p:pic>
        <p:sp>
          <p:nvSpPr>
            <p:cNvPr id="51" name="TextBox 50"/>
            <p:cNvSpPr txBox="1"/>
            <p:nvPr/>
          </p:nvSpPr>
          <p:spPr>
            <a:xfrm>
              <a:off x="320836" y="1968921"/>
              <a:ext cx="184731" cy="230832"/>
            </a:xfrm>
            <a:prstGeom prst="rect">
              <a:avLst/>
            </a:prstGeom>
            <a:noFill/>
          </p:spPr>
          <p:txBody>
            <a:bodyPr wrap="none" rtlCol="0">
              <a:spAutoFit/>
            </a:bodyPr>
            <a:lstStyle/>
            <a:p>
              <a:pPr defTabSz="586130"/>
              <a:endParaRPr lang="en-US" sz="900" dirty="0">
                <a:solidFill>
                  <a:prstClr val="black"/>
                </a:solidFill>
                <a:latin typeface="Arial" panose="020B0604020202020204" pitchFamily="34" charset="0"/>
                <a:cs typeface="Arial" panose="020B0604020202020204" pitchFamily="34" charset="0"/>
              </a:endParaRPr>
            </a:p>
          </p:txBody>
        </p:sp>
      </p:grpSp>
      <p:grpSp>
        <p:nvGrpSpPr>
          <p:cNvPr id="63" name="Group 62"/>
          <p:cNvGrpSpPr/>
          <p:nvPr/>
        </p:nvGrpSpPr>
        <p:grpSpPr>
          <a:xfrm>
            <a:off x="2268495" y="5758937"/>
            <a:ext cx="7691908" cy="906121"/>
            <a:chOff x="2284261" y="5806235"/>
            <a:chExt cx="7691908" cy="906121"/>
          </a:xfrm>
        </p:grpSpPr>
        <p:sp>
          <p:nvSpPr>
            <p:cNvPr id="70" name="Rectangle 69"/>
            <p:cNvSpPr/>
            <p:nvPr/>
          </p:nvSpPr>
          <p:spPr>
            <a:xfrm>
              <a:off x="2284261" y="5806235"/>
              <a:ext cx="7691908" cy="90612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7" name="Rounded Rectangle 76"/>
            <p:cNvSpPr/>
            <p:nvPr/>
          </p:nvSpPr>
          <p:spPr>
            <a:xfrm>
              <a:off x="2417106" y="6197770"/>
              <a:ext cx="7362378" cy="35236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8" name="TextBox 77"/>
            <p:cNvSpPr txBox="1"/>
            <p:nvPr/>
          </p:nvSpPr>
          <p:spPr>
            <a:xfrm>
              <a:off x="2480168" y="6268572"/>
              <a:ext cx="877163" cy="230832"/>
            </a:xfrm>
            <a:prstGeom prst="rect">
              <a:avLst/>
            </a:prstGeom>
            <a:noFill/>
          </p:spPr>
          <p:txBody>
            <a:bodyPr wrap="none" rtlCol="0">
              <a:spAutoFit/>
            </a:bodyPr>
            <a:lstStyle/>
            <a:p>
              <a:r>
                <a:rPr lang="en-US" sz="900" dirty="0">
                  <a:solidFill>
                    <a:prstClr val="black"/>
                  </a:solidFill>
                  <a:latin typeface="Arial" panose="020B0604020202020204" pitchFamily="34" charset="0"/>
                  <a:cs typeface="Arial" panose="020B0604020202020204" pitchFamily="34" charset="0"/>
                </a:rPr>
                <a:t>Call Remarks</a:t>
              </a:r>
            </a:p>
          </p:txBody>
        </p:sp>
        <p:sp>
          <p:nvSpPr>
            <p:cNvPr id="84" name="Rectangle 83"/>
            <p:cNvSpPr/>
            <p:nvPr/>
          </p:nvSpPr>
          <p:spPr>
            <a:xfrm>
              <a:off x="8910989" y="6245977"/>
              <a:ext cx="808601" cy="268750"/>
            </a:xfrm>
            <a:prstGeom prst="rect">
              <a:avLst/>
            </a:prstGeom>
            <a:solidFill>
              <a:srgbClr val="56AD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800" dirty="0" smtClean="0">
                  <a:solidFill>
                    <a:prstClr val="white"/>
                  </a:solidFill>
                  <a:latin typeface="Arial" panose="020B0604020202020204" pitchFamily="34" charset="0"/>
                  <a:cs typeface="Arial" panose="020B0604020202020204" pitchFamily="34" charset="0"/>
                </a:rPr>
                <a:t>SUBMIT</a:t>
              </a:r>
              <a:endParaRPr lang="en-US" sz="800" dirty="0">
                <a:solidFill>
                  <a:prstClr val="white"/>
                </a:solidFill>
                <a:latin typeface="Arial" panose="020B0604020202020204" pitchFamily="34" charset="0"/>
                <a:cs typeface="Arial" panose="020B0604020202020204" pitchFamily="34" charset="0"/>
              </a:endParaRPr>
            </a:p>
          </p:txBody>
        </p:sp>
        <p:sp>
          <p:nvSpPr>
            <p:cNvPr id="85" name="Rounded Rectangle 84"/>
            <p:cNvSpPr/>
            <p:nvPr/>
          </p:nvSpPr>
          <p:spPr>
            <a:xfrm>
              <a:off x="2444560" y="5947598"/>
              <a:ext cx="129642" cy="129642"/>
            </a:xfrm>
            <a:prstGeom prst="round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6" name="TextBox 85"/>
            <p:cNvSpPr txBox="1"/>
            <p:nvPr/>
          </p:nvSpPr>
          <p:spPr>
            <a:xfrm>
              <a:off x="2615925" y="5897864"/>
              <a:ext cx="838691" cy="230832"/>
            </a:xfrm>
            <a:prstGeom prst="rect">
              <a:avLst/>
            </a:prstGeom>
            <a:noFill/>
          </p:spPr>
          <p:txBody>
            <a:bodyPr wrap="none" rtlCol="0">
              <a:spAutoFit/>
            </a:bodyPr>
            <a:lstStyle/>
            <a:p>
              <a:r>
                <a:rPr lang="en-US" sz="900" dirty="0" smtClean="0">
                  <a:solidFill>
                    <a:prstClr val="black"/>
                  </a:solidFill>
                  <a:latin typeface="Arial" panose="020B0604020202020204" pitchFamily="34" charset="0"/>
                  <a:cs typeface="Arial" panose="020B0604020202020204" pitchFamily="34" charset="0"/>
                </a:rPr>
                <a:t>Billing Query</a:t>
              </a:r>
              <a:endParaRPr lang="en-US" sz="900" dirty="0">
                <a:solidFill>
                  <a:prstClr val="black"/>
                </a:solidFill>
                <a:latin typeface="Arial" panose="020B0604020202020204" pitchFamily="34" charset="0"/>
                <a:cs typeface="Arial" panose="020B0604020202020204" pitchFamily="34" charset="0"/>
              </a:endParaRPr>
            </a:p>
          </p:txBody>
        </p:sp>
        <p:sp>
          <p:nvSpPr>
            <p:cNvPr id="87" name="Rounded Rectangle 86"/>
            <p:cNvSpPr/>
            <p:nvPr/>
          </p:nvSpPr>
          <p:spPr>
            <a:xfrm>
              <a:off x="3899406" y="5947598"/>
              <a:ext cx="129642" cy="129642"/>
            </a:xfrm>
            <a:prstGeom prst="round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8" name="TextBox 87"/>
            <p:cNvSpPr txBox="1"/>
            <p:nvPr/>
          </p:nvSpPr>
          <p:spPr>
            <a:xfrm>
              <a:off x="4081480" y="5897864"/>
              <a:ext cx="1152880" cy="230832"/>
            </a:xfrm>
            <a:prstGeom prst="rect">
              <a:avLst/>
            </a:prstGeom>
            <a:noFill/>
          </p:spPr>
          <p:txBody>
            <a:bodyPr wrap="none" rtlCol="0">
              <a:spAutoFit/>
            </a:bodyPr>
            <a:lstStyle/>
            <a:p>
              <a:r>
                <a:rPr lang="en-US" sz="900" dirty="0" smtClean="0">
                  <a:solidFill>
                    <a:prstClr val="black"/>
                  </a:solidFill>
                  <a:latin typeface="Arial" panose="020B0604020202020204" pitchFamily="34" charset="0"/>
                  <a:cs typeface="Arial" panose="020B0604020202020204" pitchFamily="34" charset="0"/>
                </a:rPr>
                <a:t>Change in address</a:t>
              </a:r>
              <a:endParaRPr lang="en-US" sz="900" dirty="0">
                <a:solidFill>
                  <a:prstClr val="black"/>
                </a:solidFill>
                <a:latin typeface="Arial" panose="020B0604020202020204" pitchFamily="34" charset="0"/>
                <a:cs typeface="Arial" panose="020B0604020202020204" pitchFamily="34" charset="0"/>
              </a:endParaRPr>
            </a:p>
          </p:txBody>
        </p:sp>
        <p:sp>
          <p:nvSpPr>
            <p:cNvPr id="95" name="Rounded Rectangle 94"/>
            <p:cNvSpPr/>
            <p:nvPr/>
          </p:nvSpPr>
          <p:spPr>
            <a:xfrm>
              <a:off x="5354252" y="5947598"/>
              <a:ext cx="129642" cy="129642"/>
            </a:xfrm>
            <a:prstGeom prst="round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6" name="TextBox 95"/>
            <p:cNvSpPr txBox="1"/>
            <p:nvPr/>
          </p:nvSpPr>
          <p:spPr>
            <a:xfrm>
              <a:off x="5549967" y="5897864"/>
              <a:ext cx="928459" cy="230832"/>
            </a:xfrm>
            <a:prstGeom prst="rect">
              <a:avLst/>
            </a:prstGeom>
            <a:noFill/>
          </p:spPr>
          <p:txBody>
            <a:bodyPr wrap="none" rtlCol="0">
              <a:spAutoFit/>
            </a:bodyPr>
            <a:lstStyle/>
            <a:p>
              <a:r>
                <a:rPr lang="en-US" sz="900" dirty="0" smtClean="0">
                  <a:solidFill>
                    <a:prstClr val="black"/>
                  </a:solidFill>
                  <a:latin typeface="Arial" panose="020B0604020202020204" pitchFamily="34" charset="0"/>
                  <a:cs typeface="Arial" panose="020B0604020202020204" pitchFamily="34" charset="0"/>
                </a:rPr>
                <a:t>Product Query</a:t>
              </a:r>
              <a:endParaRPr lang="en-US" sz="900" dirty="0">
                <a:solidFill>
                  <a:prstClr val="black"/>
                </a:solidFill>
                <a:latin typeface="Arial" panose="020B0604020202020204" pitchFamily="34" charset="0"/>
                <a:cs typeface="Arial" panose="020B0604020202020204" pitchFamily="34" charset="0"/>
              </a:endParaRPr>
            </a:p>
          </p:txBody>
        </p:sp>
        <p:sp>
          <p:nvSpPr>
            <p:cNvPr id="97" name="Rounded Rectangle 96"/>
            <p:cNvSpPr/>
            <p:nvPr/>
          </p:nvSpPr>
          <p:spPr>
            <a:xfrm>
              <a:off x="6809098" y="5947598"/>
              <a:ext cx="129642" cy="129642"/>
            </a:xfrm>
            <a:prstGeom prst="round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0" name="TextBox 109"/>
            <p:cNvSpPr txBox="1"/>
            <p:nvPr/>
          </p:nvSpPr>
          <p:spPr>
            <a:xfrm>
              <a:off x="7043456" y="5897864"/>
              <a:ext cx="947695" cy="230832"/>
            </a:xfrm>
            <a:prstGeom prst="rect">
              <a:avLst/>
            </a:prstGeom>
            <a:noFill/>
          </p:spPr>
          <p:txBody>
            <a:bodyPr wrap="none" rtlCol="0">
              <a:spAutoFit/>
            </a:bodyPr>
            <a:lstStyle/>
            <a:p>
              <a:r>
                <a:rPr lang="en-US" sz="900" dirty="0" smtClean="0">
                  <a:solidFill>
                    <a:prstClr val="black"/>
                  </a:solidFill>
                  <a:latin typeface="Arial" panose="020B0604020202020204" pitchFamily="34" charset="0"/>
                  <a:cs typeface="Arial" panose="020B0604020202020204" pitchFamily="34" charset="0"/>
                </a:rPr>
                <a:t>Delivery Query</a:t>
              </a:r>
              <a:endParaRPr lang="en-US" sz="900" dirty="0">
                <a:solidFill>
                  <a:prstClr val="black"/>
                </a:solidFill>
                <a:latin typeface="Arial" panose="020B0604020202020204" pitchFamily="34" charset="0"/>
                <a:cs typeface="Arial" panose="020B0604020202020204" pitchFamily="34" charset="0"/>
              </a:endParaRPr>
            </a:p>
          </p:txBody>
        </p:sp>
        <p:sp>
          <p:nvSpPr>
            <p:cNvPr id="111" name="Rounded Rectangle 110"/>
            <p:cNvSpPr/>
            <p:nvPr/>
          </p:nvSpPr>
          <p:spPr>
            <a:xfrm>
              <a:off x="8263944" y="5947598"/>
              <a:ext cx="129642" cy="129642"/>
            </a:xfrm>
            <a:prstGeom prst="round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2" name="TextBox 111"/>
            <p:cNvSpPr txBox="1"/>
            <p:nvPr/>
          </p:nvSpPr>
          <p:spPr>
            <a:xfrm>
              <a:off x="8435309" y="5897864"/>
              <a:ext cx="595035" cy="230832"/>
            </a:xfrm>
            <a:prstGeom prst="rect">
              <a:avLst/>
            </a:prstGeom>
            <a:noFill/>
          </p:spPr>
          <p:txBody>
            <a:bodyPr wrap="none" rtlCol="0">
              <a:spAutoFit/>
            </a:bodyPr>
            <a:lstStyle/>
            <a:p>
              <a:r>
                <a:rPr lang="en-US" sz="900" dirty="0" smtClean="0">
                  <a:solidFill>
                    <a:prstClr val="black"/>
                  </a:solidFill>
                  <a:latin typeface="Arial" panose="020B0604020202020204" pitchFamily="34" charset="0"/>
                  <a:cs typeface="Arial" panose="020B0604020202020204" pitchFamily="34" charset="0"/>
                </a:rPr>
                <a:t>General</a:t>
              </a:r>
              <a:endParaRPr lang="en-US" sz="900" dirty="0">
                <a:solidFill>
                  <a:prstClr val="black"/>
                </a:solidFill>
                <a:latin typeface="Arial" panose="020B0604020202020204" pitchFamily="34" charset="0"/>
                <a:cs typeface="Arial" panose="020B0604020202020204" pitchFamily="34" charset="0"/>
              </a:endParaRPr>
            </a:p>
          </p:txBody>
        </p:sp>
      </p:grpSp>
      <p:grpSp>
        <p:nvGrpSpPr>
          <p:cNvPr id="114" name="Group 113"/>
          <p:cNvGrpSpPr/>
          <p:nvPr/>
        </p:nvGrpSpPr>
        <p:grpSpPr>
          <a:xfrm>
            <a:off x="10096160" y="2395737"/>
            <a:ext cx="1775543" cy="302395"/>
            <a:chOff x="10111926" y="2443035"/>
            <a:chExt cx="1775543" cy="302395"/>
          </a:xfrm>
        </p:grpSpPr>
        <p:sp>
          <p:nvSpPr>
            <p:cNvPr id="115" name="Rounded Rectangle 114"/>
            <p:cNvSpPr/>
            <p:nvPr/>
          </p:nvSpPr>
          <p:spPr>
            <a:xfrm>
              <a:off x="10111926" y="2443035"/>
              <a:ext cx="1775543" cy="302395"/>
            </a:xfrm>
            <a:prstGeom prst="round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a:solidFill>
                    <a:prstClr val="white">
                      <a:lumMod val="75000"/>
                    </a:prstClr>
                  </a:solidFill>
                  <a:latin typeface="Arial" panose="020B0604020202020204" pitchFamily="34" charset="0"/>
                  <a:cs typeface="Arial" panose="020B0604020202020204" pitchFamily="34" charset="0"/>
                </a:rPr>
                <a:t>Select </a:t>
              </a:r>
              <a:r>
                <a:rPr lang="en-US" sz="900" dirty="0" smtClean="0">
                  <a:solidFill>
                    <a:prstClr val="white">
                      <a:lumMod val="75000"/>
                    </a:prstClr>
                  </a:solidFill>
                  <a:latin typeface="Arial" panose="020B0604020202020204" pitchFamily="34" charset="0"/>
                  <a:cs typeface="Arial" panose="020B0604020202020204" pitchFamily="34" charset="0"/>
                </a:rPr>
                <a:t>Disposition</a:t>
              </a:r>
              <a:endParaRPr lang="en-US" sz="900" dirty="0">
                <a:solidFill>
                  <a:prstClr val="white">
                    <a:lumMod val="75000"/>
                  </a:prstClr>
                </a:solidFill>
                <a:latin typeface="Arial" panose="020B0604020202020204" pitchFamily="34" charset="0"/>
                <a:cs typeface="Arial" panose="020B0604020202020204" pitchFamily="34" charset="0"/>
              </a:endParaRPr>
            </a:p>
          </p:txBody>
        </p:sp>
        <p:sp>
          <p:nvSpPr>
            <p:cNvPr id="116" name="Isosceles Triangle 115"/>
            <p:cNvSpPr/>
            <p:nvPr/>
          </p:nvSpPr>
          <p:spPr>
            <a:xfrm rot="10800000">
              <a:off x="11680475" y="2576192"/>
              <a:ext cx="84219" cy="72602"/>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solidFill>
                  <a:prstClr val="white"/>
                </a:solidFill>
              </a:endParaRPr>
            </a:p>
          </p:txBody>
        </p:sp>
      </p:grpSp>
      <p:sp>
        <p:nvSpPr>
          <p:cNvPr id="82" name="Rectangle 81"/>
          <p:cNvSpPr/>
          <p:nvPr/>
        </p:nvSpPr>
        <p:spPr>
          <a:xfrm>
            <a:off x="261254" y="1072474"/>
            <a:ext cx="1942062" cy="4539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1400" b="1" i="1" dirty="0" smtClean="0">
                <a:solidFill>
                  <a:prstClr val="black">
                    <a:lumMod val="50000"/>
                    <a:lumOff val="50000"/>
                  </a:prstClr>
                </a:solidFill>
                <a:latin typeface="Swis721 Cn BT" panose="020B0506020202030204" pitchFamily="34" charset="0"/>
                <a:cs typeface="Arial" panose="020B0604020202020204" pitchFamily="34" charset="0"/>
              </a:rPr>
              <a:t>TELECOM ENTERPRISE</a:t>
            </a:r>
            <a:endParaRPr lang="en-US" sz="1400" b="1" i="1" dirty="0">
              <a:solidFill>
                <a:prstClr val="black">
                  <a:lumMod val="50000"/>
                  <a:lumOff val="50000"/>
                </a:prstClr>
              </a:solidFill>
              <a:latin typeface="Swis721 Cn BT" panose="020B0506020202030204" pitchFamily="34" charset="0"/>
              <a:cs typeface="Arial" panose="020B0604020202020204" pitchFamily="34" charset="0"/>
            </a:endParaRPr>
          </a:p>
        </p:txBody>
      </p:sp>
      <p:pic>
        <p:nvPicPr>
          <p:cNvPr id="61" name="Picture 60"/>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55095" y="336931"/>
            <a:ext cx="942739" cy="855162"/>
          </a:xfrm>
          <a:prstGeom prst="rect">
            <a:avLst/>
          </a:prstGeom>
        </p:spPr>
      </p:pic>
      <p:pic>
        <p:nvPicPr>
          <p:cNvPr id="6" name="Picture 5"/>
          <p:cNvPicPr>
            <a:picLocks noChangeAspect="1"/>
          </p:cNvPicPr>
          <p:nvPr/>
        </p:nvPicPr>
        <p:blipFill>
          <a:blip r:embed="rId13"/>
          <a:stretch>
            <a:fillRect/>
          </a:stretch>
        </p:blipFill>
        <p:spPr>
          <a:xfrm>
            <a:off x="10010486" y="571267"/>
            <a:ext cx="1950763" cy="1341664"/>
          </a:xfrm>
          <a:prstGeom prst="rect">
            <a:avLst/>
          </a:prstGeom>
        </p:spPr>
      </p:pic>
      <p:sp>
        <p:nvSpPr>
          <p:cNvPr id="7" name="Rectangle 6"/>
          <p:cNvSpPr/>
          <p:nvPr/>
        </p:nvSpPr>
        <p:spPr>
          <a:xfrm>
            <a:off x="2304058" y="239653"/>
            <a:ext cx="2516253" cy="1958667"/>
          </a:xfrm>
          <a:prstGeom prst="rect">
            <a:avLst/>
          </a:prstGeom>
          <a:solidFill>
            <a:schemeClr val="bg1"/>
          </a:solidFill>
          <a:ln>
            <a:solidFill>
              <a:schemeClr val="bg1">
                <a:lumMod val="95000"/>
              </a:schemeClr>
            </a:solidFill>
          </a:ln>
          <a:effectLst>
            <a:outerShdw blurRad="50800" dist="38100" dir="8100000" algn="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9" name="Rectangle 98"/>
          <p:cNvSpPr/>
          <p:nvPr/>
        </p:nvSpPr>
        <p:spPr>
          <a:xfrm>
            <a:off x="4879719" y="239653"/>
            <a:ext cx="2516253" cy="1958667"/>
          </a:xfrm>
          <a:prstGeom prst="rect">
            <a:avLst/>
          </a:prstGeom>
          <a:solidFill>
            <a:schemeClr val="bg1"/>
          </a:solidFill>
          <a:ln>
            <a:solidFill>
              <a:schemeClr val="bg1">
                <a:lumMod val="95000"/>
              </a:schemeClr>
            </a:solidFill>
          </a:ln>
          <a:effectLst>
            <a:outerShdw blurRad="50800" dist="38100" dir="8100000" algn="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0" name="Rectangle 99"/>
          <p:cNvSpPr/>
          <p:nvPr/>
        </p:nvSpPr>
        <p:spPr>
          <a:xfrm>
            <a:off x="7455380" y="239653"/>
            <a:ext cx="2516253" cy="1958667"/>
          </a:xfrm>
          <a:prstGeom prst="rect">
            <a:avLst/>
          </a:prstGeom>
          <a:solidFill>
            <a:schemeClr val="bg1"/>
          </a:solidFill>
          <a:ln>
            <a:solidFill>
              <a:schemeClr val="bg1">
                <a:lumMod val="95000"/>
              </a:schemeClr>
            </a:solidFill>
          </a:ln>
          <a:effectLst>
            <a:outerShdw blurRad="50800" dist="38100" dir="8100000" algn="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aphicFrame>
        <p:nvGraphicFramePr>
          <p:cNvPr id="101" name="Table 100"/>
          <p:cNvGraphicFramePr>
            <a:graphicFrameLocks noGrp="1"/>
          </p:cNvGraphicFramePr>
          <p:nvPr>
            <p:extLst/>
          </p:nvPr>
        </p:nvGraphicFramePr>
        <p:xfrm>
          <a:off x="2464402" y="294868"/>
          <a:ext cx="2239750" cy="1486976"/>
        </p:xfrm>
        <a:graphic>
          <a:graphicData uri="http://schemas.openxmlformats.org/drawingml/2006/table">
            <a:tbl>
              <a:tblPr>
                <a:tableStyleId>{5C22544A-7EE6-4342-B048-85BDC9FD1C3A}</a:tableStyleId>
              </a:tblPr>
              <a:tblGrid>
                <a:gridCol w="953865"/>
                <a:gridCol w="1285885"/>
              </a:tblGrid>
              <a:tr h="198540">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Mobile #</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+63</a:t>
                      </a:r>
                      <a:r>
                        <a:rPr lang="en-US" sz="8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 915 716 9206</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98540">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Subscriber</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Mr. John Doe</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98540">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Operating Status</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Active</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98540">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Status</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Active</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82068">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Email</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johndoe554@gmail.com</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19828">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Address</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sv-SE" sz="800" b="0" i="0" u="none" strike="noStrike" kern="1200" dirty="0" smtClean="0">
                          <a:solidFill>
                            <a:srgbClr val="000000"/>
                          </a:solidFill>
                          <a:effectLst/>
                          <a:latin typeface="Arial" panose="020B0604020202020204" pitchFamily="34" charset="0"/>
                          <a:ea typeface="+mn-ea"/>
                          <a:cs typeface="Arial" panose="020B0604020202020204" pitchFamily="34" charset="0"/>
                        </a:rPr>
                        <a:t>101 Dela Rosa Street, Legazpi Village, Makati</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90920">
                <a:tc>
                  <a:txBody>
                    <a:bodyPr/>
                    <a:lstStyle/>
                    <a:p>
                      <a:pPr marL="0" algn="l" defTabSz="914400" rtl="0" eaLnBrk="1" fontAlgn="b" latinLnBrk="0" hangingPunct="1"/>
                      <a:r>
                        <a:rPr lang="en-US" sz="800" b="0" i="0" u="none" strike="noStrike" kern="1200" dirty="0">
                          <a:solidFill>
                            <a:srgbClr val="000000"/>
                          </a:solidFill>
                          <a:effectLst/>
                          <a:latin typeface="Arial" panose="020B0604020202020204" pitchFamily="34" charset="0"/>
                          <a:ea typeface="+mn-ea"/>
                          <a:cs typeface="Arial" panose="020B0604020202020204" pitchFamily="34" charset="0"/>
                        </a:rPr>
                        <a:t>Alt Number</a:t>
                      </a: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+63</a:t>
                      </a:r>
                      <a:r>
                        <a:rPr lang="en-US" sz="8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 999 999 9999</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graphicFrame>
        <p:nvGraphicFramePr>
          <p:cNvPr id="102" name="Table 101"/>
          <p:cNvGraphicFramePr>
            <a:graphicFrameLocks noGrp="1"/>
          </p:cNvGraphicFramePr>
          <p:nvPr>
            <p:extLst/>
          </p:nvPr>
        </p:nvGraphicFramePr>
        <p:xfrm>
          <a:off x="4973094" y="294868"/>
          <a:ext cx="2355644" cy="1878483"/>
        </p:xfrm>
        <a:graphic>
          <a:graphicData uri="http://schemas.openxmlformats.org/drawingml/2006/table">
            <a:tbl>
              <a:tblPr>
                <a:tableStyleId>{5C22544A-7EE6-4342-B048-85BDC9FD1C3A}</a:tableStyleId>
              </a:tblPr>
              <a:tblGrid>
                <a:gridCol w="1089211"/>
                <a:gridCol w="1266433"/>
              </a:tblGrid>
              <a:tr h="205909">
                <a:tc>
                  <a:txBody>
                    <a:bodyPr/>
                    <a:lstStyle/>
                    <a:p>
                      <a:pPr algn="l" fontAlgn="b"/>
                      <a:r>
                        <a:rPr lang="en-US" sz="800" u="none" strike="noStrike" dirty="0" smtClean="0">
                          <a:effectLst/>
                          <a:latin typeface="Arial" panose="020B0604020202020204" pitchFamily="34" charset="0"/>
                          <a:cs typeface="Arial" panose="020B0604020202020204" pitchFamily="34" charset="0"/>
                        </a:rPr>
                        <a:t>Customer ID</a:t>
                      </a:r>
                      <a:r>
                        <a:rPr lang="en-US" sz="800" u="none" strike="noStrike" baseline="0" dirty="0" smtClean="0">
                          <a:effectLst/>
                          <a:latin typeface="Arial" panose="020B0604020202020204" pitchFamily="34" charset="0"/>
                          <a:cs typeface="Arial" panose="020B0604020202020204" pitchFamily="34" charset="0"/>
                        </a:rPr>
                        <a:t> #</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b="0" i="0" u="none" strike="noStrike" dirty="0" smtClean="0">
                          <a:solidFill>
                            <a:schemeClr val="dk1"/>
                          </a:solidFill>
                          <a:effectLst/>
                          <a:latin typeface="Arial" panose="020B0604020202020204" pitchFamily="34" charset="0"/>
                          <a:cs typeface="Arial" panose="020B0604020202020204" pitchFamily="34" charset="0"/>
                        </a:rPr>
                        <a:t>83085294</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u="none" strike="noStrike" dirty="0" smtClean="0">
                          <a:effectLst/>
                          <a:latin typeface="Arial" panose="020B0604020202020204" pitchFamily="34" charset="0"/>
                          <a:cs typeface="Arial" panose="020B0604020202020204" pitchFamily="34" charset="0"/>
                        </a:rPr>
                        <a:t>Tariff Plan</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b="0" i="0" u="sng" strike="noStrike" dirty="0" err="1" smtClean="0">
                          <a:solidFill>
                            <a:schemeClr val="dk1"/>
                          </a:solidFill>
                          <a:effectLst/>
                          <a:latin typeface="Arial" panose="020B0604020202020204" pitchFamily="34" charset="0"/>
                          <a:cs typeface="Arial" panose="020B0604020202020204" pitchFamily="34" charset="0"/>
                        </a:rPr>
                        <a:t>ThePLAN</a:t>
                      </a:r>
                      <a:r>
                        <a:rPr lang="en-US" sz="800" b="0" i="0" u="sng" strike="noStrike" baseline="0" dirty="0" smtClean="0">
                          <a:solidFill>
                            <a:schemeClr val="dk1"/>
                          </a:solidFill>
                          <a:effectLst/>
                          <a:latin typeface="Arial" panose="020B0604020202020204" pitchFamily="34" charset="0"/>
                          <a:cs typeface="Arial" panose="020B0604020202020204" pitchFamily="34" charset="0"/>
                        </a:rPr>
                        <a:t> PLUS 1499</a:t>
                      </a:r>
                      <a:endParaRPr lang="en-US" sz="800" b="0" i="0" u="sng"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b="0" i="0" u="none" strike="noStrike" dirty="0" smtClean="0">
                          <a:solidFill>
                            <a:srgbClr val="000000"/>
                          </a:solidFill>
                          <a:effectLst/>
                          <a:latin typeface="Arial" panose="020B0604020202020204" pitchFamily="34" charset="0"/>
                          <a:cs typeface="Arial" panose="020B0604020202020204" pitchFamily="34" charset="0"/>
                        </a:rPr>
                        <a:t>Activation Date</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b="0" i="0" u="none" strike="noStrike" dirty="0" smtClean="0">
                          <a:solidFill>
                            <a:srgbClr val="000000"/>
                          </a:solidFill>
                          <a:effectLst/>
                          <a:latin typeface="Arial" panose="020B0604020202020204" pitchFamily="34" charset="0"/>
                          <a:cs typeface="Arial" panose="020B0604020202020204" pitchFamily="34" charset="0"/>
                        </a:rPr>
                        <a:t>03-01-2019</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u="none" strike="noStrike" dirty="0" smtClean="0">
                          <a:effectLst/>
                          <a:latin typeface="Arial" panose="020B0604020202020204" pitchFamily="34" charset="0"/>
                          <a:cs typeface="Arial" panose="020B0604020202020204" pitchFamily="34" charset="0"/>
                        </a:rPr>
                        <a:t>Contract</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u="none" strike="noStrike" dirty="0" smtClean="0">
                          <a:effectLst/>
                          <a:latin typeface="Arial" panose="020B0604020202020204" pitchFamily="34" charset="0"/>
                          <a:cs typeface="Arial" panose="020B0604020202020204" pitchFamily="34" charset="0"/>
                        </a:rPr>
                        <a:t>24 Months</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u="none" strike="noStrike" dirty="0" smtClean="0">
                          <a:effectLst/>
                          <a:latin typeface="Arial" panose="020B0604020202020204" pitchFamily="34" charset="0"/>
                          <a:cs typeface="Arial" panose="020B0604020202020204" pitchFamily="34" charset="0"/>
                        </a:rPr>
                        <a:t>Handset</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b="0" i="0" u="sng" strike="noStrike" dirty="0" smtClean="0">
                          <a:solidFill>
                            <a:schemeClr val="dk1"/>
                          </a:solidFill>
                          <a:effectLst/>
                          <a:latin typeface="Arial" panose="020B0604020202020204" pitchFamily="34" charset="0"/>
                          <a:cs typeface="Arial" panose="020B0604020202020204" pitchFamily="34" charset="0"/>
                        </a:rPr>
                        <a:t>Huawei Nova 3i</a:t>
                      </a:r>
                      <a:endParaRPr lang="en-US" sz="800" b="0" i="0" u="sng"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u="none" strike="noStrike" dirty="0" smtClean="0">
                          <a:effectLst/>
                          <a:latin typeface="Arial" panose="020B0604020202020204" pitchFamily="34" charset="0"/>
                          <a:cs typeface="Arial" panose="020B0604020202020204" pitchFamily="34" charset="0"/>
                        </a:rPr>
                        <a:t>Unbilled Amount</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b="0" i="0" u="none" strike="noStrike" dirty="0" smtClean="0">
                          <a:solidFill>
                            <a:schemeClr val="dk1"/>
                          </a:solidFill>
                          <a:effectLst/>
                          <a:latin typeface="Arial" panose="020B0604020202020204" pitchFamily="34" charset="0"/>
                          <a:cs typeface="Arial" panose="020B0604020202020204" pitchFamily="34" charset="0"/>
                        </a:rPr>
                        <a:t>P 69.90</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u="none" strike="noStrike" dirty="0" smtClean="0">
                          <a:effectLst/>
                          <a:latin typeface="Arial" panose="020B0604020202020204" pitchFamily="34" charset="0"/>
                          <a:cs typeface="Arial" panose="020B0604020202020204" pitchFamily="34" charset="0"/>
                        </a:rPr>
                        <a:t>Last Payment Date</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b="0" i="0" u="none" strike="noStrike" dirty="0" smtClean="0">
                          <a:solidFill>
                            <a:schemeClr val="dk1"/>
                          </a:solidFill>
                          <a:effectLst/>
                          <a:latin typeface="Arial" panose="020B0604020202020204" pitchFamily="34" charset="0"/>
                          <a:cs typeface="Arial" panose="020B0604020202020204" pitchFamily="34" charset="0"/>
                        </a:rPr>
                        <a:t>04-04-2019</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31211">
                <a:tc>
                  <a:txBody>
                    <a:bodyPr/>
                    <a:lstStyle/>
                    <a:p>
                      <a:pPr algn="l" fontAlgn="b"/>
                      <a:r>
                        <a:rPr lang="en-US" sz="800" u="none" strike="noStrike" kern="1200" dirty="0" smtClean="0">
                          <a:solidFill>
                            <a:schemeClr val="dk1"/>
                          </a:solidFill>
                          <a:effectLst/>
                          <a:latin typeface="Arial" panose="020B0604020202020204" pitchFamily="34" charset="0"/>
                          <a:ea typeface="+mn-ea"/>
                          <a:cs typeface="Arial" panose="020B0604020202020204" pitchFamily="34" charset="0"/>
                        </a:rPr>
                        <a:t>Outstanding Balance</a:t>
                      </a:r>
                      <a:endParaRPr lang="en-US" sz="800" u="none" strike="noStrike" kern="1200" dirty="0">
                        <a:solidFill>
                          <a:schemeClr val="dk1"/>
                        </a:solidFill>
                        <a:effectLst/>
                        <a:latin typeface="Arial" panose="020B0604020202020204" pitchFamily="34" charset="0"/>
                        <a:ea typeface="+mn-ea"/>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u="none" strike="noStrike" kern="1200" dirty="0" smtClean="0">
                          <a:solidFill>
                            <a:schemeClr val="dk1"/>
                          </a:solidFill>
                          <a:effectLst/>
                          <a:latin typeface="Arial" panose="020B0604020202020204" pitchFamily="34" charset="0"/>
                          <a:ea typeface="+mn-ea"/>
                          <a:cs typeface="Arial" panose="020B0604020202020204" pitchFamily="34" charset="0"/>
                        </a:rPr>
                        <a:t>P1568.90</a:t>
                      </a:r>
                      <a:endParaRPr lang="en-US" sz="800" u="none" strike="noStrike" kern="1200" dirty="0">
                        <a:solidFill>
                          <a:schemeClr val="dk1"/>
                        </a:solidFill>
                        <a:effectLst/>
                        <a:latin typeface="Arial" panose="020B0604020202020204" pitchFamily="34" charset="0"/>
                        <a:ea typeface="+mn-ea"/>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u="none" strike="noStrike" kern="1200" dirty="0" smtClean="0">
                          <a:solidFill>
                            <a:schemeClr val="dk1"/>
                          </a:solidFill>
                          <a:effectLst/>
                          <a:latin typeface="Arial" panose="020B0604020202020204" pitchFamily="34" charset="0"/>
                          <a:ea typeface="+mn-ea"/>
                          <a:cs typeface="Arial" panose="020B0604020202020204" pitchFamily="34" charset="0"/>
                        </a:rPr>
                        <a:t>Bill Date</a:t>
                      </a:r>
                      <a:endParaRPr lang="en-US" sz="800" u="none" strike="noStrike" kern="1200" dirty="0">
                        <a:solidFill>
                          <a:schemeClr val="dk1"/>
                        </a:solidFill>
                        <a:effectLst/>
                        <a:latin typeface="Arial" panose="020B0604020202020204" pitchFamily="34" charset="0"/>
                        <a:ea typeface="+mn-ea"/>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u="none" strike="noStrike" kern="1200" dirty="0" smtClean="0">
                          <a:solidFill>
                            <a:schemeClr val="dk1"/>
                          </a:solidFill>
                          <a:effectLst/>
                          <a:latin typeface="Arial" panose="020B0604020202020204" pitchFamily="34" charset="0"/>
                          <a:ea typeface="+mn-ea"/>
                          <a:cs typeface="Arial" panose="020B0604020202020204" pitchFamily="34" charset="0"/>
                        </a:rPr>
                        <a:t>03-04-2019</a:t>
                      </a:r>
                      <a:endParaRPr lang="en-US" sz="800" u="none" strike="noStrike" kern="1200" dirty="0">
                        <a:solidFill>
                          <a:schemeClr val="dk1"/>
                        </a:solidFill>
                        <a:effectLst/>
                        <a:latin typeface="Arial" panose="020B0604020202020204" pitchFamily="34" charset="0"/>
                        <a:ea typeface="+mn-ea"/>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graphicFrame>
        <p:nvGraphicFramePr>
          <p:cNvPr id="103" name="Table 102"/>
          <p:cNvGraphicFramePr>
            <a:graphicFrameLocks noGrp="1"/>
          </p:cNvGraphicFramePr>
          <p:nvPr>
            <p:extLst/>
          </p:nvPr>
        </p:nvGraphicFramePr>
        <p:xfrm>
          <a:off x="7577841" y="294868"/>
          <a:ext cx="2185877" cy="1511776"/>
        </p:xfrm>
        <a:graphic>
          <a:graphicData uri="http://schemas.openxmlformats.org/drawingml/2006/table">
            <a:tbl>
              <a:tblPr>
                <a:tableStyleId>{5C22544A-7EE6-4342-B048-85BDC9FD1C3A}</a:tableStyleId>
              </a:tblPr>
              <a:tblGrid>
                <a:gridCol w="1371369"/>
                <a:gridCol w="814508"/>
              </a:tblGrid>
              <a:tr h="215968">
                <a:tc>
                  <a:txBody>
                    <a:bodyPr/>
                    <a:lstStyle/>
                    <a:p>
                      <a:pPr algn="l" fontAlgn="b"/>
                      <a:r>
                        <a:rPr lang="en-US" sz="800" b="0" i="0" u="none" strike="noStrike" dirty="0" smtClean="0">
                          <a:solidFill>
                            <a:srgbClr val="000000"/>
                          </a:solidFill>
                          <a:effectLst/>
                          <a:latin typeface="Arial" panose="020B0604020202020204" pitchFamily="34" charset="0"/>
                          <a:cs typeface="Arial" panose="020B0604020202020204" pitchFamily="34" charset="0"/>
                        </a:rPr>
                        <a:t>Mobile App</a:t>
                      </a:r>
                      <a:r>
                        <a:rPr lang="en-US" sz="800" b="0" i="0" u="none" strike="noStrike" baseline="0" dirty="0" smtClean="0">
                          <a:solidFill>
                            <a:srgbClr val="000000"/>
                          </a:solidFill>
                          <a:effectLst/>
                          <a:latin typeface="Arial" panose="020B0604020202020204" pitchFamily="34" charset="0"/>
                          <a:cs typeface="Arial" panose="020B0604020202020204" pitchFamily="34" charset="0"/>
                        </a:rPr>
                        <a:t> Registered</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none" strike="noStrike" smtClean="0">
                          <a:solidFill>
                            <a:srgbClr val="000000"/>
                          </a:solidFill>
                          <a:effectLst/>
                          <a:latin typeface="Arial" panose="020B0604020202020204" pitchFamily="34" charset="0"/>
                          <a:cs typeface="Arial" panose="020B0604020202020204" pitchFamily="34" charset="0"/>
                        </a:rPr>
                        <a:t>Y</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5968">
                <a:tc>
                  <a:txBody>
                    <a:bodyPr/>
                    <a:lstStyle/>
                    <a:p>
                      <a:pPr algn="l" fontAlgn="b"/>
                      <a:r>
                        <a:rPr lang="en-US" sz="800" b="0" i="0" u="none" strike="noStrike" dirty="0" err="1" smtClean="0">
                          <a:solidFill>
                            <a:srgbClr val="000000"/>
                          </a:solidFill>
                          <a:effectLst/>
                          <a:latin typeface="Arial" panose="020B0604020202020204" pitchFamily="34" charset="0"/>
                          <a:cs typeface="Arial" panose="020B0604020202020204" pitchFamily="34" charset="0"/>
                        </a:rPr>
                        <a:t>eKYC</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none" strike="noStrike" dirty="0" smtClean="0">
                          <a:solidFill>
                            <a:srgbClr val="000000"/>
                          </a:solidFill>
                          <a:effectLst/>
                          <a:latin typeface="Arial" panose="020B0604020202020204" pitchFamily="34" charset="0"/>
                          <a:cs typeface="Arial" panose="020B0604020202020204" pitchFamily="34" charset="0"/>
                        </a:rPr>
                        <a:t>N</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5968">
                <a:tc>
                  <a:txBody>
                    <a:bodyPr/>
                    <a:lstStyle/>
                    <a:p>
                      <a:pPr algn="l" fontAlgn="ctr"/>
                      <a:r>
                        <a:rPr lang="en-US" sz="800" b="0" i="0" u="none" strike="noStrike" smtClean="0">
                          <a:solidFill>
                            <a:srgbClr val="000000"/>
                          </a:solidFill>
                          <a:effectLst/>
                          <a:latin typeface="Arial" panose="020B0604020202020204" pitchFamily="34" charset="0"/>
                          <a:cs typeface="Arial" panose="020B0604020202020204" pitchFamily="34" charset="0"/>
                        </a:rPr>
                        <a:t>Self</a:t>
                      </a:r>
                      <a:r>
                        <a:rPr lang="en-US" sz="800" b="0" i="0" u="none" strike="noStrike" baseline="0" smtClean="0">
                          <a:solidFill>
                            <a:srgbClr val="000000"/>
                          </a:solidFill>
                          <a:effectLst/>
                          <a:latin typeface="Arial" panose="020B0604020202020204" pitchFamily="34" charset="0"/>
                          <a:cs typeface="Arial" panose="020B0604020202020204" pitchFamily="34" charset="0"/>
                        </a:rPr>
                        <a:t> Service Registered</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none" strike="noStrike" smtClean="0">
                          <a:solidFill>
                            <a:srgbClr val="000000"/>
                          </a:solidFill>
                          <a:effectLst/>
                          <a:latin typeface="Arial" panose="020B0604020202020204" pitchFamily="34" charset="0"/>
                          <a:cs typeface="Arial" panose="020B0604020202020204" pitchFamily="34" charset="0"/>
                        </a:rPr>
                        <a:t>Y</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5968">
                <a:tc>
                  <a:txBody>
                    <a:bodyPr/>
                    <a:lstStyle/>
                    <a:p>
                      <a:pPr algn="l" fontAlgn="ctr"/>
                      <a:r>
                        <a:rPr lang="en-US" sz="800" b="0" i="0" u="none" strike="noStrike" baseline="0" dirty="0" smtClean="0">
                          <a:solidFill>
                            <a:srgbClr val="000000"/>
                          </a:solidFill>
                          <a:effectLst/>
                          <a:latin typeface="Arial" panose="020B0604020202020204" pitchFamily="34" charset="0"/>
                          <a:cs typeface="Arial" panose="020B0604020202020204" pitchFamily="34" charset="0"/>
                        </a:rPr>
                        <a:t>Bill Type</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none" strike="noStrike" dirty="0" smtClean="0">
                          <a:solidFill>
                            <a:srgbClr val="000000"/>
                          </a:solidFill>
                          <a:effectLst/>
                          <a:latin typeface="Arial" panose="020B0604020202020204" pitchFamily="34" charset="0"/>
                          <a:cs typeface="Arial" panose="020B0604020202020204" pitchFamily="34" charset="0"/>
                        </a:rPr>
                        <a:t>E-Bill</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5968">
                <a:tc>
                  <a:txBody>
                    <a:bodyPr/>
                    <a:lstStyle/>
                    <a:p>
                      <a:pPr algn="l" fontAlgn="ctr"/>
                      <a:r>
                        <a:rPr lang="en-US" sz="800" b="0" i="0" u="none" strike="noStrike" smtClean="0">
                          <a:solidFill>
                            <a:srgbClr val="000000"/>
                          </a:solidFill>
                          <a:effectLst/>
                          <a:latin typeface="Arial" panose="020B0604020202020204" pitchFamily="34" charset="0"/>
                          <a:cs typeface="Arial" panose="020B0604020202020204" pitchFamily="34" charset="0"/>
                        </a:rPr>
                        <a:t>Credit Monitoring</a:t>
                      </a:r>
                      <a:r>
                        <a:rPr lang="en-US" sz="800" b="0" i="0" u="none" strike="noStrike" baseline="0" smtClean="0">
                          <a:solidFill>
                            <a:srgbClr val="000000"/>
                          </a:solidFill>
                          <a:effectLst/>
                          <a:latin typeface="Arial" panose="020B0604020202020204" pitchFamily="34" charset="0"/>
                          <a:cs typeface="Arial" panose="020B0604020202020204" pitchFamily="34" charset="0"/>
                        </a:rPr>
                        <a:t> Exposure</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none" strike="noStrike" dirty="0" smtClean="0">
                          <a:solidFill>
                            <a:srgbClr val="000000"/>
                          </a:solidFill>
                          <a:effectLst/>
                          <a:latin typeface="Arial" panose="020B0604020202020204" pitchFamily="34" charset="0"/>
                          <a:cs typeface="Arial" panose="020B0604020202020204" pitchFamily="34" charset="0"/>
                        </a:rPr>
                        <a:t>P3412.26</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5968">
                <a:tc>
                  <a:txBody>
                    <a:bodyPr/>
                    <a:lstStyle/>
                    <a:p>
                      <a:pPr algn="l" fontAlgn="ctr"/>
                      <a:r>
                        <a:rPr lang="en-US" sz="800" b="0" i="0" u="none" strike="noStrike" dirty="0" smtClean="0">
                          <a:solidFill>
                            <a:srgbClr val="000000"/>
                          </a:solidFill>
                          <a:effectLst/>
                          <a:latin typeface="Arial" panose="020B0604020202020204" pitchFamily="34" charset="0"/>
                          <a:cs typeface="Arial" panose="020B0604020202020204" pitchFamily="34" charset="0"/>
                        </a:rPr>
                        <a:t>Next Bill Date</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none" strike="noStrike" dirty="0" smtClean="0">
                          <a:solidFill>
                            <a:srgbClr val="000000"/>
                          </a:solidFill>
                          <a:effectLst/>
                          <a:latin typeface="Arial" panose="020B0604020202020204" pitchFamily="34" charset="0"/>
                          <a:cs typeface="Arial" panose="020B0604020202020204" pitchFamily="34" charset="0"/>
                        </a:rPr>
                        <a:t>03-05-2019</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5968">
                <a:tc>
                  <a:txBody>
                    <a:bodyPr/>
                    <a:lstStyle/>
                    <a:p>
                      <a:pPr algn="l" fontAlgn="ctr"/>
                      <a:r>
                        <a:rPr lang="en-US" sz="800" b="0" i="0" u="none" strike="noStrike" dirty="0" smtClean="0">
                          <a:solidFill>
                            <a:srgbClr val="000000"/>
                          </a:solidFill>
                          <a:effectLst/>
                          <a:latin typeface="Arial" panose="020B0604020202020204" pitchFamily="34" charset="0"/>
                          <a:cs typeface="Arial" panose="020B0604020202020204" pitchFamily="34" charset="0"/>
                        </a:rPr>
                        <a:t>Open SRs</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sng" strike="noStrike" dirty="0" smtClean="0">
                          <a:solidFill>
                            <a:srgbClr val="000000"/>
                          </a:solidFill>
                          <a:effectLst/>
                          <a:latin typeface="Arial" panose="020B0604020202020204" pitchFamily="34" charset="0"/>
                          <a:cs typeface="Arial" panose="020B0604020202020204" pitchFamily="34" charset="0"/>
                        </a:rPr>
                        <a:t>1</a:t>
                      </a:r>
                      <a:endParaRPr lang="en-US" sz="800" b="0" i="0" u="sng"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sp>
        <p:nvSpPr>
          <p:cNvPr id="10" name="Rectangle 9"/>
          <p:cNvSpPr/>
          <p:nvPr/>
        </p:nvSpPr>
        <p:spPr>
          <a:xfrm>
            <a:off x="10047392" y="2745944"/>
            <a:ext cx="1865089" cy="3554819"/>
          </a:xfrm>
          <a:prstGeom prst="rect">
            <a:avLst/>
          </a:prstGeom>
        </p:spPr>
        <p:txBody>
          <a:bodyPr wrap="square">
            <a:spAutoFit/>
          </a:bodyPr>
          <a:lstStyle/>
          <a:p>
            <a:r>
              <a:rPr lang="en-US" sz="900" b="1" cap="all" dirty="0">
                <a:solidFill>
                  <a:prstClr val="white"/>
                </a:solidFill>
                <a:latin typeface="Arial" panose="020B0604020202020204" pitchFamily="34" charset="0"/>
                <a:cs typeface="Arial" panose="020B0604020202020204" pitchFamily="34" charset="0"/>
              </a:rPr>
              <a:t>HOW MUCH IS THE DELIVERY CHARGE FOR ONLINE SHOP ORDERS?</a:t>
            </a:r>
          </a:p>
          <a:p>
            <a:r>
              <a:rPr lang="en-US" sz="900" dirty="0">
                <a:solidFill>
                  <a:prstClr val="white"/>
                </a:solidFill>
                <a:latin typeface="Arial" panose="020B0604020202020204" pitchFamily="34" charset="0"/>
                <a:cs typeface="Arial" panose="020B0604020202020204" pitchFamily="34" charset="0"/>
              </a:rPr>
              <a:t>For postpaid applications</a:t>
            </a:r>
          </a:p>
          <a:p>
            <a:r>
              <a:rPr lang="en-US" sz="900" dirty="0" smtClean="0">
                <a:solidFill>
                  <a:prstClr val="white"/>
                </a:solidFill>
                <a:latin typeface="Arial" panose="020B0604020202020204" pitchFamily="34" charset="0"/>
                <a:cs typeface="Arial" panose="020B0604020202020204" pitchFamily="34" charset="0"/>
              </a:rPr>
              <a:t>We offer </a:t>
            </a:r>
            <a:r>
              <a:rPr lang="en-US" sz="900" dirty="0">
                <a:solidFill>
                  <a:prstClr val="white"/>
                </a:solidFill>
                <a:latin typeface="Arial" panose="020B0604020202020204" pitchFamily="34" charset="0"/>
                <a:cs typeface="Arial" panose="020B0604020202020204" pitchFamily="34" charset="0"/>
              </a:rPr>
              <a:t>free shipping nationwide for postpaid applications.</a:t>
            </a:r>
          </a:p>
          <a:p>
            <a:r>
              <a:rPr lang="en-US" sz="900" dirty="0">
                <a:solidFill>
                  <a:prstClr val="white"/>
                </a:solidFill>
                <a:latin typeface="Arial" panose="020B0604020202020204" pitchFamily="34" charset="0"/>
                <a:cs typeface="Arial" panose="020B0604020202020204" pitchFamily="34" charset="0"/>
              </a:rPr>
              <a:t>For accessories and apparel purchases</a:t>
            </a:r>
          </a:p>
          <a:p>
            <a:r>
              <a:rPr lang="en-US" sz="900" dirty="0" smtClean="0">
                <a:solidFill>
                  <a:prstClr val="white"/>
                </a:solidFill>
                <a:latin typeface="Arial" panose="020B0604020202020204" pitchFamily="34" charset="0"/>
                <a:cs typeface="Arial" panose="020B0604020202020204" pitchFamily="34" charset="0"/>
              </a:rPr>
              <a:t>We offer </a:t>
            </a:r>
            <a:r>
              <a:rPr lang="en-US" sz="900" dirty="0">
                <a:solidFill>
                  <a:prstClr val="white"/>
                </a:solidFill>
                <a:latin typeface="Arial" panose="020B0604020202020204" pitchFamily="34" charset="0"/>
                <a:cs typeface="Arial" panose="020B0604020202020204" pitchFamily="34" charset="0"/>
              </a:rPr>
              <a:t>free shipping nationwide for orders/deliveries amounting to P900 and above.</a:t>
            </a:r>
          </a:p>
          <a:p>
            <a:r>
              <a:rPr lang="en-US" sz="900" dirty="0">
                <a:solidFill>
                  <a:prstClr val="white"/>
                </a:solidFill>
                <a:latin typeface="Arial" panose="020B0604020202020204" pitchFamily="34" charset="0"/>
                <a:cs typeface="Arial" panose="020B0604020202020204" pitchFamily="34" charset="0"/>
              </a:rPr>
              <a:t>A P70 shipping fee will be applied for orders below P900</a:t>
            </a:r>
            <a:r>
              <a:rPr lang="en-US" sz="900" dirty="0" smtClean="0">
                <a:solidFill>
                  <a:prstClr val="white"/>
                </a:solidFill>
                <a:latin typeface="Arial" panose="020B0604020202020204" pitchFamily="34" charset="0"/>
                <a:cs typeface="Arial" panose="020B0604020202020204" pitchFamily="34" charset="0"/>
              </a:rPr>
              <a:t>.</a:t>
            </a:r>
          </a:p>
          <a:p>
            <a:endParaRPr lang="en-US" sz="900" dirty="0">
              <a:solidFill>
                <a:prstClr val="white"/>
              </a:solidFill>
              <a:latin typeface="Arial" panose="020B0604020202020204" pitchFamily="34" charset="0"/>
              <a:cs typeface="Arial" panose="020B0604020202020204" pitchFamily="34" charset="0"/>
            </a:endParaRPr>
          </a:p>
          <a:p>
            <a:endParaRPr lang="en-US" sz="900" dirty="0" smtClean="0">
              <a:solidFill>
                <a:prstClr val="white"/>
              </a:solidFill>
              <a:latin typeface="Arial" panose="020B0604020202020204" pitchFamily="34" charset="0"/>
              <a:cs typeface="Arial" panose="020B0604020202020204" pitchFamily="34" charset="0"/>
            </a:endParaRPr>
          </a:p>
          <a:p>
            <a:r>
              <a:rPr lang="en-US" sz="900" b="1" cap="all" dirty="0" smtClean="0">
                <a:solidFill>
                  <a:prstClr val="white"/>
                </a:solidFill>
                <a:latin typeface="Arial" panose="020B0604020202020204" pitchFamily="34" charset="0"/>
                <a:cs typeface="Arial" panose="020B0604020202020204" pitchFamily="34" charset="0"/>
              </a:rPr>
              <a:t>CAN YOU DELIVER </a:t>
            </a:r>
            <a:r>
              <a:rPr lang="en-US" sz="900" b="1" cap="all" dirty="0">
                <a:solidFill>
                  <a:prstClr val="white"/>
                </a:solidFill>
                <a:latin typeface="Arial" panose="020B0604020202020204" pitchFamily="34" charset="0"/>
                <a:cs typeface="Arial" panose="020B0604020202020204" pitchFamily="34" charset="0"/>
              </a:rPr>
              <a:t>THE PACKAGE TO MY OFFICE?</a:t>
            </a:r>
          </a:p>
          <a:p>
            <a:r>
              <a:rPr lang="en-US" sz="900" dirty="0">
                <a:solidFill>
                  <a:prstClr val="white"/>
                </a:solidFill>
                <a:latin typeface="Arial" panose="020B0604020202020204" pitchFamily="34" charset="0"/>
                <a:cs typeface="Arial" panose="020B0604020202020204" pitchFamily="34" charset="0"/>
              </a:rPr>
              <a:t>Yes. We will deliver your order at the address you provided during checkout, whether it is to your home or to your office. In case you want to change your delivery address after checkout, you may call (02) 730-1000. </a:t>
            </a:r>
          </a:p>
        </p:txBody>
      </p:sp>
      <p:cxnSp>
        <p:nvCxnSpPr>
          <p:cNvPr id="12" name="Straight Connector 11"/>
          <p:cNvCxnSpPr/>
          <p:nvPr/>
        </p:nvCxnSpPr>
        <p:spPr>
          <a:xfrm>
            <a:off x="10132736" y="4840787"/>
            <a:ext cx="1666999"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Isosceles Triangle 12"/>
          <p:cNvSpPr/>
          <p:nvPr/>
        </p:nvSpPr>
        <p:spPr>
          <a:xfrm flipV="1">
            <a:off x="10868253" y="6326652"/>
            <a:ext cx="274808" cy="112640"/>
          </a:xfrm>
          <a:prstGeom prst="triangle">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123" name="Picture 122"/>
          <p:cNvPicPr>
            <a:picLocks noChangeAspect="1"/>
          </p:cNvPicPr>
          <p:nvPr/>
        </p:nvPicPr>
        <p:blipFill>
          <a:blip r:embed="rId14">
            <a:extLst>
              <a:ext uri="{BEBA8EAE-BF5A-486C-A8C5-ECC9F3942E4B}">
                <a14:imgProps xmlns:a14="http://schemas.microsoft.com/office/drawing/2010/main">
                  <a14:imgLayer r:embed="rId15">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2471233" y="1875355"/>
            <a:ext cx="279035" cy="234030"/>
          </a:xfrm>
          <a:prstGeom prst="rect">
            <a:avLst/>
          </a:prstGeom>
        </p:spPr>
      </p:pic>
      <p:pic>
        <p:nvPicPr>
          <p:cNvPr id="14" name="Picture 13"/>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2798420" y="1875355"/>
            <a:ext cx="345949" cy="236503"/>
          </a:xfrm>
          <a:prstGeom prst="rect">
            <a:avLst/>
          </a:prstGeom>
        </p:spPr>
      </p:pic>
      <p:sp>
        <p:nvSpPr>
          <p:cNvPr id="124" name="Rectangle 123"/>
          <p:cNvSpPr/>
          <p:nvPr/>
        </p:nvSpPr>
        <p:spPr>
          <a:xfrm>
            <a:off x="2305567" y="2289543"/>
            <a:ext cx="1230858" cy="408589"/>
          </a:xfrm>
          <a:prstGeom prst="rect">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VERIFICATION</a:t>
            </a:r>
          </a:p>
        </p:txBody>
      </p:sp>
      <p:sp>
        <p:nvSpPr>
          <p:cNvPr id="126" name="Rectangle 125"/>
          <p:cNvSpPr/>
          <p:nvPr/>
        </p:nvSpPr>
        <p:spPr>
          <a:xfrm>
            <a:off x="3579785" y="2289543"/>
            <a:ext cx="1240491" cy="414550"/>
          </a:xfrm>
          <a:prstGeom prst="rect">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INTERACTION HISTORY</a:t>
            </a:r>
          </a:p>
        </p:txBody>
      </p:sp>
      <p:sp>
        <p:nvSpPr>
          <p:cNvPr id="127" name="Rectangle 126"/>
          <p:cNvSpPr/>
          <p:nvPr/>
        </p:nvSpPr>
        <p:spPr>
          <a:xfrm>
            <a:off x="4863636" y="2289543"/>
            <a:ext cx="1240491" cy="414550"/>
          </a:xfrm>
          <a:prstGeom prst="rect">
            <a:avLst/>
          </a:prstGeom>
          <a:solidFill>
            <a:srgbClr val="0029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CDR</a:t>
            </a:r>
          </a:p>
        </p:txBody>
      </p:sp>
      <p:sp>
        <p:nvSpPr>
          <p:cNvPr id="128" name="Rectangle 127"/>
          <p:cNvSpPr/>
          <p:nvPr/>
        </p:nvSpPr>
        <p:spPr>
          <a:xfrm>
            <a:off x="6147487" y="2289543"/>
            <a:ext cx="1240491" cy="414550"/>
          </a:xfrm>
          <a:prstGeom prst="rect">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defTabSz="586130"/>
            <a:r>
              <a:rPr lang="en-US" sz="800" b="1" dirty="0" smtClean="0">
                <a:solidFill>
                  <a:prstClr val="white"/>
                </a:solidFill>
                <a:latin typeface="Arial" panose="020B0604020202020204" pitchFamily="34" charset="0"/>
                <a:cs typeface="Arial" panose="020B0604020202020204" pitchFamily="34" charset="0"/>
              </a:rPr>
              <a:t>BILLING INFO</a:t>
            </a:r>
            <a:endParaRPr lang="en-US" sz="800" b="1" dirty="0">
              <a:solidFill>
                <a:prstClr val="white"/>
              </a:solidFill>
              <a:latin typeface="Arial" panose="020B0604020202020204" pitchFamily="34" charset="0"/>
              <a:cs typeface="Arial" panose="020B0604020202020204" pitchFamily="34" charset="0"/>
            </a:endParaRPr>
          </a:p>
        </p:txBody>
      </p:sp>
      <p:sp>
        <p:nvSpPr>
          <p:cNvPr id="129" name="Rectangle 128"/>
          <p:cNvSpPr/>
          <p:nvPr/>
        </p:nvSpPr>
        <p:spPr>
          <a:xfrm>
            <a:off x="7431338" y="2289543"/>
            <a:ext cx="1250576" cy="414550"/>
          </a:xfrm>
          <a:prstGeom prst="rect">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defTabSz="586130"/>
            <a:r>
              <a:rPr lang="en-US" sz="800" b="1" dirty="0" smtClean="0">
                <a:solidFill>
                  <a:prstClr val="white"/>
                </a:solidFill>
                <a:latin typeface="Arial" panose="020B0604020202020204" pitchFamily="34" charset="0"/>
                <a:cs typeface="Arial" panose="020B0604020202020204" pitchFamily="34" charset="0"/>
              </a:rPr>
              <a:t>PAYMENT INFO</a:t>
            </a:r>
            <a:endParaRPr lang="en-US" sz="800" b="1" dirty="0">
              <a:solidFill>
                <a:prstClr val="white"/>
              </a:solidFill>
              <a:latin typeface="Arial" panose="020B0604020202020204" pitchFamily="34" charset="0"/>
              <a:cs typeface="Arial" panose="020B0604020202020204" pitchFamily="34" charset="0"/>
            </a:endParaRPr>
          </a:p>
        </p:txBody>
      </p:sp>
      <p:sp>
        <p:nvSpPr>
          <p:cNvPr id="130" name="Rectangle 129"/>
          <p:cNvSpPr/>
          <p:nvPr/>
        </p:nvSpPr>
        <p:spPr>
          <a:xfrm>
            <a:off x="8725274" y="2289543"/>
            <a:ext cx="1250576" cy="414550"/>
          </a:xfrm>
          <a:prstGeom prst="rect">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defTabSz="586130"/>
            <a:r>
              <a:rPr lang="en-US" sz="800" b="1" dirty="0" smtClean="0">
                <a:solidFill>
                  <a:prstClr val="white"/>
                </a:solidFill>
                <a:latin typeface="Arial" panose="020B0604020202020204" pitchFamily="34" charset="0"/>
                <a:cs typeface="Arial" panose="020B0604020202020204" pitchFamily="34" charset="0"/>
              </a:rPr>
              <a:t>RIGHT SELL</a:t>
            </a:r>
            <a:endParaRPr lang="en-US" sz="800" b="1" dirty="0">
              <a:solidFill>
                <a:prstClr val="white"/>
              </a:solidFill>
              <a:latin typeface="Arial" panose="020B0604020202020204" pitchFamily="34" charset="0"/>
              <a:cs typeface="Arial" panose="020B0604020202020204" pitchFamily="34" charset="0"/>
            </a:endParaRPr>
          </a:p>
        </p:txBody>
      </p:sp>
      <p:grpSp>
        <p:nvGrpSpPr>
          <p:cNvPr id="131" name="Group 130"/>
          <p:cNvGrpSpPr/>
          <p:nvPr/>
        </p:nvGrpSpPr>
        <p:grpSpPr>
          <a:xfrm>
            <a:off x="-12483" y="2677768"/>
            <a:ext cx="2202373" cy="3469821"/>
            <a:chOff x="-12483" y="2677768"/>
            <a:chExt cx="2202373" cy="3469821"/>
          </a:xfrm>
        </p:grpSpPr>
        <p:sp>
          <p:nvSpPr>
            <p:cNvPr id="132" name="Rectangle 131"/>
            <p:cNvSpPr/>
            <p:nvPr/>
          </p:nvSpPr>
          <p:spPr>
            <a:xfrm>
              <a:off x="247828" y="2677768"/>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CHANGE </a:t>
              </a:r>
              <a:r>
                <a:rPr lang="en-US" sz="800" b="1" dirty="0" smtClean="0">
                  <a:solidFill>
                    <a:prstClr val="white"/>
                  </a:solidFill>
                  <a:latin typeface="Arial" panose="020B0604020202020204" pitchFamily="34" charset="0"/>
                  <a:cs typeface="Arial" panose="020B0604020202020204" pitchFamily="34" charset="0"/>
                </a:rPr>
                <a:t>BILLING ADDRESS</a:t>
              </a:r>
              <a:endParaRPr lang="en-US" sz="800" b="1" dirty="0">
                <a:solidFill>
                  <a:prstClr val="white"/>
                </a:solidFill>
                <a:latin typeface="Arial" panose="020B0604020202020204" pitchFamily="34" charset="0"/>
                <a:cs typeface="Arial" panose="020B0604020202020204" pitchFamily="34" charset="0"/>
              </a:endParaRPr>
            </a:p>
          </p:txBody>
        </p:sp>
        <p:sp>
          <p:nvSpPr>
            <p:cNvPr id="133" name="Rectangle 132"/>
            <p:cNvSpPr/>
            <p:nvPr/>
          </p:nvSpPr>
          <p:spPr>
            <a:xfrm>
              <a:off x="247828" y="2994322"/>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CHANGE </a:t>
              </a:r>
              <a:r>
                <a:rPr lang="en-US" sz="800" b="1" dirty="0" smtClean="0">
                  <a:solidFill>
                    <a:prstClr val="white"/>
                  </a:solidFill>
                  <a:latin typeface="Arial" panose="020B0604020202020204" pitchFamily="34" charset="0"/>
                  <a:cs typeface="Arial" panose="020B0604020202020204" pitchFamily="34" charset="0"/>
                </a:rPr>
                <a:t>BILLING CYCLE</a:t>
              </a:r>
              <a:endParaRPr lang="en-US" sz="800" b="1" dirty="0">
                <a:solidFill>
                  <a:prstClr val="white"/>
                </a:solidFill>
                <a:latin typeface="Arial" panose="020B0604020202020204" pitchFamily="34" charset="0"/>
                <a:cs typeface="Arial" panose="020B0604020202020204" pitchFamily="34" charset="0"/>
              </a:endParaRPr>
            </a:p>
          </p:txBody>
        </p:sp>
        <p:sp>
          <p:nvSpPr>
            <p:cNvPr id="134" name="Rectangle 133"/>
            <p:cNvSpPr/>
            <p:nvPr/>
          </p:nvSpPr>
          <p:spPr>
            <a:xfrm>
              <a:off x="247828" y="3310876"/>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CHANGE </a:t>
              </a:r>
              <a:r>
                <a:rPr lang="en-US" sz="800" b="1" dirty="0" smtClean="0">
                  <a:solidFill>
                    <a:prstClr val="white"/>
                  </a:solidFill>
                  <a:latin typeface="Arial" panose="020B0604020202020204" pitchFamily="34" charset="0"/>
                  <a:cs typeface="Arial" panose="020B0604020202020204" pitchFamily="34" charset="0"/>
                </a:rPr>
                <a:t>BILLING PREFERENCE</a:t>
              </a:r>
              <a:endParaRPr lang="en-US" sz="800" b="1" dirty="0">
                <a:solidFill>
                  <a:prstClr val="white"/>
                </a:solidFill>
                <a:latin typeface="Arial" panose="020B0604020202020204" pitchFamily="34" charset="0"/>
                <a:cs typeface="Arial" panose="020B0604020202020204" pitchFamily="34" charset="0"/>
              </a:endParaRPr>
            </a:p>
          </p:txBody>
        </p:sp>
        <p:sp>
          <p:nvSpPr>
            <p:cNvPr id="135" name="Rectangle 134"/>
            <p:cNvSpPr/>
            <p:nvPr/>
          </p:nvSpPr>
          <p:spPr>
            <a:xfrm>
              <a:off x="247828" y="3627430"/>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PROMISE TO PAY</a:t>
              </a:r>
              <a:endParaRPr lang="en-US" sz="800" b="1" dirty="0">
                <a:solidFill>
                  <a:prstClr val="white"/>
                </a:solidFill>
                <a:latin typeface="Arial" panose="020B0604020202020204" pitchFamily="34" charset="0"/>
                <a:cs typeface="Arial" panose="020B0604020202020204" pitchFamily="34" charset="0"/>
              </a:endParaRPr>
            </a:p>
          </p:txBody>
        </p:sp>
        <p:sp>
          <p:nvSpPr>
            <p:cNvPr id="136" name="Rectangle 135"/>
            <p:cNvSpPr/>
            <p:nvPr/>
          </p:nvSpPr>
          <p:spPr>
            <a:xfrm>
              <a:off x="247828" y="3943984"/>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SIM PROFILE</a:t>
              </a:r>
              <a:endParaRPr lang="en-US" sz="800" b="1" dirty="0">
                <a:solidFill>
                  <a:prstClr val="white"/>
                </a:solidFill>
                <a:latin typeface="Arial" panose="020B0604020202020204" pitchFamily="34" charset="0"/>
                <a:cs typeface="Arial" panose="020B0604020202020204" pitchFamily="34" charset="0"/>
              </a:endParaRPr>
            </a:p>
          </p:txBody>
        </p:sp>
        <p:sp>
          <p:nvSpPr>
            <p:cNvPr id="137" name="Rectangle 136"/>
            <p:cNvSpPr/>
            <p:nvPr/>
          </p:nvSpPr>
          <p:spPr>
            <a:xfrm>
              <a:off x="247828" y="4260538"/>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TEMPORARY CREDIT LIMIT</a:t>
              </a:r>
              <a:endParaRPr lang="en-US" sz="800" b="1" dirty="0">
                <a:solidFill>
                  <a:prstClr val="white"/>
                </a:solidFill>
                <a:latin typeface="Arial" panose="020B0604020202020204" pitchFamily="34" charset="0"/>
                <a:cs typeface="Arial" panose="020B0604020202020204" pitchFamily="34" charset="0"/>
              </a:endParaRPr>
            </a:p>
          </p:txBody>
        </p:sp>
        <p:sp>
          <p:nvSpPr>
            <p:cNvPr id="138" name="Rectangle 137"/>
            <p:cNvSpPr/>
            <p:nvPr/>
          </p:nvSpPr>
          <p:spPr>
            <a:xfrm>
              <a:off x="247828" y="4577092"/>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MI ACTIVATION / DEACTIVATION</a:t>
              </a:r>
            </a:p>
          </p:txBody>
        </p:sp>
        <p:sp>
          <p:nvSpPr>
            <p:cNvPr id="139" name="Rectangle 138"/>
            <p:cNvSpPr/>
            <p:nvPr/>
          </p:nvSpPr>
          <p:spPr>
            <a:xfrm>
              <a:off x="247828" y="4893646"/>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VAS </a:t>
              </a:r>
              <a:r>
                <a:rPr lang="en-US" sz="800" b="1" dirty="0">
                  <a:solidFill>
                    <a:prstClr val="white"/>
                  </a:solidFill>
                  <a:latin typeface="Arial" panose="020B0604020202020204" pitchFamily="34" charset="0"/>
                  <a:cs typeface="Arial" panose="020B0604020202020204" pitchFamily="34" charset="0"/>
                </a:rPr>
                <a:t>ACTIVATION / DEACTIVATION</a:t>
              </a:r>
            </a:p>
          </p:txBody>
        </p:sp>
        <p:sp>
          <p:nvSpPr>
            <p:cNvPr id="140" name="Rectangle 139"/>
            <p:cNvSpPr/>
            <p:nvPr/>
          </p:nvSpPr>
          <p:spPr>
            <a:xfrm>
              <a:off x="247828" y="5210200"/>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IR </a:t>
              </a:r>
              <a:r>
                <a:rPr lang="en-US" sz="800" b="1" dirty="0">
                  <a:solidFill>
                    <a:prstClr val="white"/>
                  </a:solidFill>
                  <a:latin typeface="Arial" panose="020B0604020202020204" pitchFamily="34" charset="0"/>
                  <a:cs typeface="Arial" panose="020B0604020202020204" pitchFamily="34" charset="0"/>
                </a:rPr>
                <a:t>ACTIVATION / DEACTIVATION</a:t>
              </a:r>
            </a:p>
          </p:txBody>
        </p:sp>
        <p:sp>
          <p:nvSpPr>
            <p:cNvPr id="141" name="Rectangle 140"/>
            <p:cNvSpPr/>
            <p:nvPr/>
          </p:nvSpPr>
          <p:spPr>
            <a:xfrm>
              <a:off x="247828" y="5526754"/>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FUP PURCHASE</a:t>
              </a:r>
              <a:endParaRPr lang="en-US" sz="800" b="1" dirty="0">
                <a:solidFill>
                  <a:prstClr val="white"/>
                </a:solidFill>
                <a:latin typeface="Arial" panose="020B0604020202020204" pitchFamily="34" charset="0"/>
                <a:cs typeface="Arial" panose="020B0604020202020204" pitchFamily="34" charset="0"/>
              </a:endParaRPr>
            </a:p>
          </p:txBody>
        </p:sp>
        <p:grpSp>
          <p:nvGrpSpPr>
            <p:cNvPr id="142" name="Group 141"/>
            <p:cNvGrpSpPr/>
            <p:nvPr/>
          </p:nvGrpSpPr>
          <p:grpSpPr>
            <a:xfrm>
              <a:off x="-12483" y="5451311"/>
              <a:ext cx="365675" cy="427282"/>
              <a:chOff x="-612009" y="4545963"/>
              <a:chExt cx="365675" cy="427282"/>
            </a:xfrm>
          </p:grpSpPr>
          <p:sp>
            <p:nvSpPr>
              <p:cNvPr id="144" name="Flowchart: Delay 143"/>
              <p:cNvSpPr/>
              <p:nvPr/>
            </p:nvSpPr>
            <p:spPr>
              <a:xfrm>
                <a:off x="-600892" y="4545963"/>
                <a:ext cx="354558" cy="427282"/>
              </a:xfrm>
              <a:prstGeom prst="flowChartDelay">
                <a:avLst/>
              </a:prstGeom>
              <a:solidFill>
                <a:srgbClr val="E20A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145" name="Picture 144"/>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612009" y="4596368"/>
                <a:ext cx="324625" cy="324625"/>
              </a:xfrm>
              <a:prstGeom prst="rect">
                <a:avLst/>
              </a:prstGeom>
            </p:spPr>
          </p:pic>
        </p:grpSp>
        <p:sp>
          <p:nvSpPr>
            <p:cNvPr id="143" name="Rectangle 142"/>
            <p:cNvSpPr/>
            <p:nvPr/>
          </p:nvSpPr>
          <p:spPr>
            <a:xfrm>
              <a:off x="247828" y="5853898"/>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NETWORK COVERAGE</a:t>
              </a:r>
              <a:endParaRPr lang="en-US" sz="800" b="1" dirty="0">
                <a:solidFill>
                  <a:prstClr val="white"/>
                </a:solidFill>
                <a:latin typeface="Arial" panose="020B0604020202020204" pitchFamily="34" charset="0"/>
                <a:cs typeface="Arial" panose="020B0604020202020204" pitchFamily="34" charset="0"/>
              </a:endParaRPr>
            </a:p>
          </p:txBody>
        </p:sp>
      </p:grpSp>
      <p:grpSp>
        <p:nvGrpSpPr>
          <p:cNvPr id="16" name="Group 15"/>
          <p:cNvGrpSpPr/>
          <p:nvPr/>
        </p:nvGrpSpPr>
        <p:grpSpPr>
          <a:xfrm>
            <a:off x="2305286" y="3170910"/>
            <a:ext cx="2231855" cy="2559852"/>
            <a:chOff x="2021075" y="3022626"/>
            <a:chExt cx="2231855" cy="2559852"/>
          </a:xfrm>
        </p:grpSpPr>
        <p:pic>
          <p:nvPicPr>
            <p:cNvPr id="2" name="Picture 1"/>
            <p:cNvPicPr>
              <a:picLocks noChangeAspect="1"/>
            </p:cNvPicPr>
            <p:nvPr/>
          </p:nvPicPr>
          <p:blipFill rotWithShape="1">
            <a:blip r:embed="rId18"/>
            <a:srcRect r="75596"/>
            <a:stretch/>
          </p:blipFill>
          <p:spPr>
            <a:xfrm>
              <a:off x="2393239" y="3022626"/>
              <a:ext cx="1820416" cy="2559852"/>
            </a:xfrm>
            <a:prstGeom prst="rect">
              <a:avLst/>
            </a:prstGeom>
          </p:spPr>
        </p:pic>
        <p:sp>
          <p:nvSpPr>
            <p:cNvPr id="80" name="TextBox 79"/>
            <p:cNvSpPr txBox="1"/>
            <p:nvPr/>
          </p:nvSpPr>
          <p:spPr>
            <a:xfrm>
              <a:off x="2616527" y="3721066"/>
              <a:ext cx="608938" cy="200055"/>
            </a:xfrm>
            <a:prstGeom prst="rect">
              <a:avLst/>
            </a:prstGeom>
            <a:solidFill>
              <a:schemeClr val="bg1"/>
            </a:solidFill>
          </p:spPr>
          <p:txBody>
            <a:bodyPr wrap="square" rtlCol="0">
              <a:spAutoFit/>
            </a:bodyPr>
            <a:lstStyle/>
            <a:p>
              <a:r>
                <a:rPr lang="en-US" sz="700" dirty="0" smtClean="0">
                  <a:latin typeface="Arial" panose="020B0604020202020204" pitchFamily="34" charset="0"/>
                  <a:cs typeface="Arial" panose="020B0604020202020204" pitchFamily="34" charset="0"/>
                </a:rPr>
                <a:t>TE2TE</a:t>
              </a:r>
              <a:endParaRPr lang="en-US" sz="700" dirty="0">
                <a:latin typeface="Arial" panose="020B0604020202020204" pitchFamily="34" charset="0"/>
                <a:cs typeface="Arial" panose="020B0604020202020204" pitchFamily="34" charset="0"/>
              </a:endParaRPr>
            </a:p>
          </p:txBody>
        </p:sp>
        <p:sp>
          <p:nvSpPr>
            <p:cNvPr id="81" name="TextBox 80"/>
            <p:cNvSpPr txBox="1"/>
            <p:nvPr/>
          </p:nvSpPr>
          <p:spPr>
            <a:xfrm>
              <a:off x="3643992" y="3721066"/>
              <a:ext cx="608938" cy="200055"/>
            </a:xfrm>
            <a:prstGeom prst="rect">
              <a:avLst/>
            </a:prstGeom>
            <a:solidFill>
              <a:schemeClr val="bg1"/>
            </a:solidFill>
          </p:spPr>
          <p:txBody>
            <a:bodyPr wrap="square" rtlCol="0">
              <a:spAutoFit/>
            </a:bodyPr>
            <a:lstStyle/>
            <a:p>
              <a:r>
                <a:rPr lang="en-US" sz="700" dirty="0" smtClean="0">
                  <a:latin typeface="Arial" panose="020B0604020202020204" pitchFamily="34" charset="0"/>
                  <a:cs typeface="Arial" panose="020B0604020202020204" pitchFamily="34" charset="0"/>
                </a:rPr>
                <a:t>TE2O</a:t>
              </a:r>
              <a:endParaRPr lang="en-US" sz="700" dirty="0">
                <a:latin typeface="Arial" panose="020B0604020202020204" pitchFamily="34" charset="0"/>
                <a:cs typeface="Arial" panose="020B0604020202020204" pitchFamily="34" charset="0"/>
              </a:endParaRPr>
            </a:p>
          </p:txBody>
        </p:sp>
        <p:sp>
          <p:nvSpPr>
            <p:cNvPr id="9" name="Rectangle 8"/>
            <p:cNvSpPr/>
            <p:nvPr/>
          </p:nvSpPr>
          <p:spPr>
            <a:xfrm>
              <a:off x="2021075" y="4547285"/>
              <a:ext cx="965282" cy="215444"/>
            </a:xfrm>
            <a:prstGeom prst="rect">
              <a:avLst/>
            </a:prstGeom>
          </p:spPr>
          <p:txBody>
            <a:bodyPr wrap="square">
              <a:spAutoFit/>
            </a:bodyPr>
            <a:lstStyle/>
            <a:p>
              <a:r>
                <a:rPr lang="en-US" sz="800" dirty="0" smtClean="0">
                  <a:solidFill>
                    <a:srgbClr val="000000"/>
                  </a:solidFill>
                  <a:latin typeface="Tondo"/>
                </a:rPr>
                <a:t>TE2TE </a:t>
              </a:r>
              <a:r>
                <a:rPr lang="en-US" sz="800" dirty="0">
                  <a:solidFill>
                    <a:srgbClr val="000000"/>
                  </a:solidFill>
                  <a:latin typeface="Tondo"/>
                </a:rPr>
                <a:t>: 6 (43</a:t>
              </a:r>
              <a:r>
                <a:rPr lang="en-US" sz="800" dirty="0" smtClean="0">
                  <a:solidFill>
                    <a:srgbClr val="000000"/>
                  </a:solidFill>
                  <a:latin typeface="Tondo"/>
                </a:rPr>
                <a:t>%)</a:t>
              </a:r>
              <a:endParaRPr lang="en-US" sz="800" dirty="0">
                <a:solidFill>
                  <a:srgbClr val="000000"/>
                </a:solidFill>
                <a:latin typeface="Tondo"/>
              </a:endParaRPr>
            </a:p>
          </p:txBody>
        </p:sp>
        <p:sp>
          <p:nvSpPr>
            <p:cNvPr id="11" name="Rectangle 10"/>
            <p:cNvSpPr/>
            <p:nvPr/>
          </p:nvSpPr>
          <p:spPr>
            <a:xfrm>
              <a:off x="2998097" y="4671159"/>
              <a:ext cx="965282" cy="215444"/>
            </a:xfrm>
            <a:prstGeom prst="rect">
              <a:avLst/>
            </a:prstGeom>
          </p:spPr>
          <p:txBody>
            <a:bodyPr wrap="square">
              <a:spAutoFit/>
            </a:bodyPr>
            <a:lstStyle/>
            <a:p>
              <a:r>
                <a:rPr lang="en-US" sz="800" dirty="0" smtClean="0">
                  <a:solidFill>
                    <a:srgbClr val="000000"/>
                  </a:solidFill>
                  <a:latin typeface="Tondo"/>
                </a:rPr>
                <a:t>TE2O </a:t>
              </a:r>
              <a:r>
                <a:rPr lang="en-US" sz="800" dirty="0">
                  <a:solidFill>
                    <a:srgbClr val="000000"/>
                  </a:solidFill>
                  <a:latin typeface="Tondo"/>
                </a:rPr>
                <a:t>: 8 (57</a:t>
              </a:r>
              <a:r>
                <a:rPr lang="en-US" sz="800" dirty="0" smtClean="0">
                  <a:solidFill>
                    <a:srgbClr val="000000"/>
                  </a:solidFill>
                  <a:latin typeface="Tondo"/>
                </a:rPr>
                <a:t>%)</a:t>
              </a:r>
              <a:endParaRPr lang="en-US" sz="800" dirty="0">
                <a:solidFill>
                  <a:srgbClr val="000000"/>
                </a:solidFill>
                <a:latin typeface="Tondo"/>
              </a:endParaRPr>
            </a:p>
          </p:txBody>
        </p:sp>
      </p:grpSp>
      <p:sp>
        <p:nvSpPr>
          <p:cNvPr id="89" name="Rectangle 88"/>
          <p:cNvSpPr/>
          <p:nvPr/>
        </p:nvSpPr>
        <p:spPr>
          <a:xfrm>
            <a:off x="2375829" y="2757074"/>
            <a:ext cx="7478065" cy="261610"/>
          </a:xfrm>
          <a:prstGeom prst="rect">
            <a:avLst/>
          </a:prstGeom>
        </p:spPr>
        <p:txBody>
          <a:bodyPr wrap="square">
            <a:spAutoFit/>
          </a:bodyPr>
          <a:lstStyle/>
          <a:p>
            <a:pPr algn="ctr"/>
            <a:r>
              <a:rPr lang="en-US" sz="1100" b="1" dirty="0" smtClean="0">
                <a:solidFill>
                  <a:prstClr val="black"/>
                </a:solidFill>
                <a:latin typeface="Arial" panose="020B0604020202020204" pitchFamily="34" charset="0"/>
                <a:cs typeface="Arial" panose="020B0604020202020204" pitchFamily="34" charset="0"/>
              </a:rPr>
              <a:t>CURRENT       VOICE        INTERNET        SMS       HISTORICAL</a:t>
            </a:r>
            <a:endParaRPr lang="en-US" sz="1100" dirty="0">
              <a:solidFill>
                <a:prstClr val="black"/>
              </a:solidFill>
              <a:latin typeface="Arial" panose="020B0604020202020204" pitchFamily="34" charset="0"/>
              <a:cs typeface="Arial" panose="020B0604020202020204" pitchFamily="34" charset="0"/>
            </a:endParaRPr>
          </a:p>
        </p:txBody>
      </p:sp>
      <p:cxnSp>
        <p:nvCxnSpPr>
          <p:cNvPr id="91" name="Straight Connector 90"/>
          <p:cNvCxnSpPr/>
          <p:nvPr/>
        </p:nvCxnSpPr>
        <p:spPr>
          <a:xfrm>
            <a:off x="6677734" y="2994322"/>
            <a:ext cx="478107" cy="0"/>
          </a:xfrm>
          <a:prstGeom prst="line">
            <a:avLst/>
          </a:prstGeom>
          <a:ln w="38100">
            <a:solidFill>
              <a:srgbClr val="56ADDA"/>
            </a:solidFill>
          </a:ln>
        </p:spPr>
        <p:style>
          <a:lnRef idx="1">
            <a:schemeClr val="accent1"/>
          </a:lnRef>
          <a:fillRef idx="0">
            <a:schemeClr val="accent1"/>
          </a:fillRef>
          <a:effectRef idx="0">
            <a:schemeClr val="accent1"/>
          </a:effectRef>
          <a:fontRef idx="minor">
            <a:schemeClr val="tx1"/>
          </a:fontRef>
        </p:style>
      </p:cxnSp>
      <p:pic>
        <p:nvPicPr>
          <p:cNvPr id="92" name="Picture 91"/>
          <p:cNvPicPr>
            <a:picLocks noChangeAspect="1"/>
          </p:cNvPicPr>
          <p:nvPr/>
        </p:nvPicPr>
        <p:blipFill>
          <a:blip r:embed="rId19"/>
          <a:stretch>
            <a:fillRect/>
          </a:stretch>
        </p:blipFill>
        <p:spPr>
          <a:xfrm>
            <a:off x="5002269" y="3060497"/>
            <a:ext cx="4413086" cy="2366099"/>
          </a:xfrm>
          <a:prstGeom prst="rect">
            <a:avLst/>
          </a:prstGeom>
        </p:spPr>
      </p:pic>
      <p:sp>
        <p:nvSpPr>
          <p:cNvPr id="93" name="Rectangle 92"/>
          <p:cNvSpPr/>
          <p:nvPr/>
        </p:nvSpPr>
        <p:spPr>
          <a:xfrm>
            <a:off x="4929197" y="4659557"/>
            <a:ext cx="1511643" cy="215444"/>
          </a:xfrm>
          <a:prstGeom prst="rect">
            <a:avLst/>
          </a:prstGeom>
        </p:spPr>
        <p:txBody>
          <a:bodyPr wrap="square">
            <a:spAutoFit/>
          </a:bodyPr>
          <a:lstStyle/>
          <a:p>
            <a:r>
              <a:rPr lang="en-US" sz="800" dirty="0">
                <a:solidFill>
                  <a:srgbClr val="000000"/>
                </a:solidFill>
                <a:latin typeface="Tondo"/>
              </a:rPr>
              <a:t>INTERNATIONAL : 2 (100</a:t>
            </a:r>
            <a:r>
              <a:rPr lang="en-US" sz="800" dirty="0" smtClean="0">
                <a:solidFill>
                  <a:srgbClr val="000000"/>
                </a:solidFill>
                <a:latin typeface="Tondo"/>
              </a:rPr>
              <a:t>%)</a:t>
            </a:r>
            <a:endParaRPr lang="en-US" sz="800" dirty="0">
              <a:solidFill>
                <a:srgbClr val="000000"/>
              </a:solidFill>
              <a:latin typeface="Tondo"/>
            </a:endParaRPr>
          </a:p>
        </p:txBody>
      </p:sp>
      <p:sp>
        <p:nvSpPr>
          <p:cNvPr id="104" name="Rectangle 103"/>
          <p:cNvSpPr/>
          <p:nvPr/>
        </p:nvSpPr>
        <p:spPr>
          <a:xfrm>
            <a:off x="7640450" y="4699223"/>
            <a:ext cx="1511643" cy="215444"/>
          </a:xfrm>
          <a:prstGeom prst="rect">
            <a:avLst/>
          </a:prstGeom>
        </p:spPr>
        <p:txBody>
          <a:bodyPr wrap="square">
            <a:spAutoFit/>
          </a:bodyPr>
          <a:lstStyle/>
          <a:p>
            <a:pPr algn="ctr"/>
            <a:r>
              <a:rPr lang="en-US" sz="800" dirty="0">
                <a:solidFill>
                  <a:srgbClr val="000000"/>
                </a:solidFill>
                <a:latin typeface="Tondo"/>
              </a:rPr>
              <a:t>SMS : 3 (100%)</a:t>
            </a:r>
          </a:p>
        </p:txBody>
      </p:sp>
      <p:sp>
        <p:nvSpPr>
          <p:cNvPr id="105" name="Oval 104"/>
          <p:cNvSpPr/>
          <p:nvPr/>
        </p:nvSpPr>
        <p:spPr>
          <a:xfrm>
            <a:off x="9751879" y="2268652"/>
            <a:ext cx="191864" cy="19186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Arial" panose="020B0604020202020204" pitchFamily="34" charset="0"/>
                <a:cs typeface="Arial" panose="020B0604020202020204" pitchFamily="34" charset="0"/>
              </a:rPr>
              <a:t>1</a:t>
            </a:r>
            <a:endParaRPr lang="en-US" sz="11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4441667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Rectangle 61"/>
          <p:cNvSpPr/>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 name="Rectangle 2"/>
          <p:cNvSpPr/>
          <p:nvPr/>
        </p:nvSpPr>
        <p:spPr>
          <a:xfrm>
            <a:off x="185940" y="154407"/>
            <a:ext cx="11836042" cy="65124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sp>
        <p:nvSpPr>
          <p:cNvPr id="52" name="Rectangle 51"/>
          <p:cNvSpPr/>
          <p:nvPr/>
        </p:nvSpPr>
        <p:spPr>
          <a:xfrm>
            <a:off x="2266988" y="154407"/>
            <a:ext cx="7757432" cy="20684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sp>
        <p:nvSpPr>
          <p:cNvPr id="46" name="Rectangle 45"/>
          <p:cNvSpPr/>
          <p:nvPr/>
        </p:nvSpPr>
        <p:spPr>
          <a:xfrm>
            <a:off x="185940" y="2289543"/>
            <a:ext cx="2081048" cy="4375515"/>
          </a:xfrm>
          <a:prstGeom prst="rect">
            <a:avLst/>
          </a:prstGeom>
          <a:solidFill>
            <a:srgbClr val="56AD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pic>
        <p:nvPicPr>
          <p:cNvPr id="19" name="Picture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1617" y="1769514"/>
            <a:ext cx="400674" cy="400674"/>
          </a:xfrm>
          <a:prstGeom prst="rect">
            <a:avLst/>
          </a:prstGeom>
        </p:spPr>
      </p:pic>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9785" y="1769514"/>
            <a:ext cx="400674" cy="400674"/>
          </a:xfrm>
          <a:prstGeom prst="rect">
            <a:avLst/>
          </a:prstGeom>
        </p:spPr>
      </p:pic>
      <p:pic>
        <p:nvPicPr>
          <p:cNvPr id="21" name="Picture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75281" y="1769514"/>
            <a:ext cx="400674" cy="400674"/>
          </a:xfrm>
          <a:prstGeom prst="rect">
            <a:avLst/>
          </a:prstGeom>
        </p:spPr>
      </p:pic>
      <p:pic>
        <p:nvPicPr>
          <p:cNvPr id="23" name="Picture 2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93449" y="1769513"/>
            <a:ext cx="400674" cy="400674"/>
          </a:xfrm>
          <a:prstGeom prst="rect">
            <a:avLst/>
          </a:prstGeom>
        </p:spPr>
      </p:pic>
      <p:pic>
        <p:nvPicPr>
          <p:cNvPr id="74" name="Picture 7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5959" y="6191056"/>
            <a:ext cx="354173" cy="346794"/>
          </a:xfrm>
          <a:prstGeom prst="rect">
            <a:avLst/>
          </a:prstGeom>
        </p:spPr>
      </p:pic>
      <p:pic>
        <p:nvPicPr>
          <p:cNvPr id="75" name="Picture 7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19025" y="6191056"/>
            <a:ext cx="354173" cy="346794"/>
          </a:xfrm>
          <a:prstGeom prst="rect">
            <a:avLst/>
          </a:prstGeom>
        </p:spPr>
      </p:pic>
      <p:pic>
        <p:nvPicPr>
          <p:cNvPr id="76" name="Picture 7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52893" y="6191056"/>
            <a:ext cx="354173" cy="332037"/>
          </a:xfrm>
          <a:prstGeom prst="rect">
            <a:avLst/>
          </a:prstGeom>
        </p:spPr>
      </p:pic>
      <p:sp>
        <p:nvSpPr>
          <p:cNvPr id="83" name="Rectangle 82"/>
          <p:cNvSpPr/>
          <p:nvPr/>
        </p:nvSpPr>
        <p:spPr>
          <a:xfrm>
            <a:off x="9965423" y="2163814"/>
            <a:ext cx="2056451" cy="45036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pic>
        <p:nvPicPr>
          <p:cNvPr id="98" name="Picture 97"/>
          <p:cNvPicPr>
            <a:picLocks noChangeAspect="1"/>
          </p:cNvPicPr>
          <p:nvPr/>
        </p:nvPicPr>
        <p:blipFill>
          <a:blip r:embed="rId9">
            <a:extLst>
              <a:ext uri="{BEBA8EAE-BF5A-486C-A8C5-ECC9F3942E4B}">
                <a14:imgProps xmlns:a14="http://schemas.microsoft.com/office/drawing/2010/main">
                  <a14:imgLayer r:embed="rId10">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1852091" y="6194581"/>
            <a:ext cx="331349" cy="331349"/>
          </a:xfrm>
          <a:prstGeom prst="rect">
            <a:avLst/>
          </a:prstGeom>
        </p:spPr>
      </p:pic>
      <p:sp>
        <p:nvSpPr>
          <p:cNvPr id="109" name="Rectangle 108"/>
          <p:cNvSpPr/>
          <p:nvPr/>
        </p:nvSpPr>
        <p:spPr>
          <a:xfrm>
            <a:off x="10023912" y="2286478"/>
            <a:ext cx="1963490" cy="4251372"/>
          </a:xfrm>
          <a:prstGeom prst="rect">
            <a:avLst/>
          </a:prstGeom>
          <a:solidFill>
            <a:srgbClr val="56AD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1000" b="1" dirty="0">
              <a:solidFill>
                <a:prstClr val="white"/>
              </a:solidFill>
              <a:latin typeface="Arial" panose="020B0604020202020204" pitchFamily="34" charset="0"/>
              <a:cs typeface="Arial" panose="020B0604020202020204" pitchFamily="34" charset="0"/>
            </a:endParaRPr>
          </a:p>
        </p:txBody>
      </p:sp>
      <p:sp>
        <p:nvSpPr>
          <p:cNvPr id="94" name="Rectangle 93"/>
          <p:cNvSpPr/>
          <p:nvPr/>
        </p:nvSpPr>
        <p:spPr>
          <a:xfrm>
            <a:off x="2304058" y="2698132"/>
            <a:ext cx="7656345" cy="3044318"/>
          </a:xfrm>
          <a:prstGeom prst="rect">
            <a:avLst/>
          </a:prstGeom>
          <a:solidFill>
            <a:schemeClr val="bg1"/>
          </a:solidFill>
          <a:ln>
            <a:solidFill>
              <a:srgbClr val="56ADD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grpSp>
        <p:nvGrpSpPr>
          <p:cNvPr id="4" name="Group 3"/>
          <p:cNvGrpSpPr/>
          <p:nvPr/>
        </p:nvGrpSpPr>
        <p:grpSpPr>
          <a:xfrm>
            <a:off x="257774" y="2377291"/>
            <a:ext cx="1926025" cy="239055"/>
            <a:chOff x="257774" y="1966455"/>
            <a:chExt cx="1926025" cy="239055"/>
          </a:xfrm>
        </p:grpSpPr>
        <p:sp>
          <p:nvSpPr>
            <p:cNvPr id="50" name="Rounded Rectangle 49"/>
            <p:cNvSpPr/>
            <p:nvPr/>
          </p:nvSpPr>
          <p:spPr>
            <a:xfrm>
              <a:off x="257774" y="1968246"/>
              <a:ext cx="1824102" cy="23726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pic>
          <p:nvPicPr>
            <p:cNvPr id="28" name="Picture 27"/>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981315" y="1966455"/>
              <a:ext cx="202484" cy="237055"/>
            </a:xfrm>
            <a:prstGeom prst="rect">
              <a:avLst/>
            </a:prstGeom>
          </p:spPr>
        </p:pic>
        <p:sp>
          <p:nvSpPr>
            <p:cNvPr id="51" name="TextBox 50"/>
            <p:cNvSpPr txBox="1"/>
            <p:nvPr/>
          </p:nvSpPr>
          <p:spPr>
            <a:xfrm>
              <a:off x="320836" y="1968921"/>
              <a:ext cx="184731" cy="230832"/>
            </a:xfrm>
            <a:prstGeom prst="rect">
              <a:avLst/>
            </a:prstGeom>
            <a:noFill/>
          </p:spPr>
          <p:txBody>
            <a:bodyPr wrap="none" rtlCol="0">
              <a:spAutoFit/>
            </a:bodyPr>
            <a:lstStyle/>
            <a:p>
              <a:pPr defTabSz="586130"/>
              <a:endParaRPr lang="en-US" sz="900" dirty="0">
                <a:solidFill>
                  <a:prstClr val="black"/>
                </a:solidFill>
                <a:latin typeface="Arial" panose="020B0604020202020204" pitchFamily="34" charset="0"/>
                <a:cs typeface="Arial" panose="020B0604020202020204" pitchFamily="34" charset="0"/>
              </a:endParaRPr>
            </a:p>
          </p:txBody>
        </p:sp>
      </p:grpSp>
      <p:grpSp>
        <p:nvGrpSpPr>
          <p:cNvPr id="63" name="Group 62"/>
          <p:cNvGrpSpPr/>
          <p:nvPr/>
        </p:nvGrpSpPr>
        <p:grpSpPr>
          <a:xfrm>
            <a:off x="2268495" y="5758937"/>
            <a:ext cx="7691908" cy="906121"/>
            <a:chOff x="2284261" y="5806235"/>
            <a:chExt cx="7691908" cy="906121"/>
          </a:xfrm>
        </p:grpSpPr>
        <p:sp>
          <p:nvSpPr>
            <p:cNvPr id="70" name="Rectangle 69"/>
            <p:cNvSpPr/>
            <p:nvPr/>
          </p:nvSpPr>
          <p:spPr>
            <a:xfrm>
              <a:off x="2284261" y="5806235"/>
              <a:ext cx="7691908" cy="90612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7" name="Rounded Rectangle 76"/>
            <p:cNvSpPr/>
            <p:nvPr/>
          </p:nvSpPr>
          <p:spPr>
            <a:xfrm>
              <a:off x="2417106" y="6197770"/>
              <a:ext cx="7362378" cy="35236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8" name="TextBox 77"/>
            <p:cNvSpPr txBox="1"/>
            <p:nvPr/>
          </p:nvSpPr>
          <p:spPr>
            <a:xfrm>
              <a:off x="2480168" y="6268572"/>
              <a:ext cx="877163" cy="230832"/>
            </a:xfrm>
            <a:prstGeom prst="rect">
              <a:avLst/>
            </a:prstGeom>
            <a:noFill/>
          </p:spPr>
          <p:txBody>
            <a:bodyPr wrap="none" rtlCol="0">
              <a:spAutoFit/>
            </a:bodyPr>
            <a:lstStyle/>
            <a:p>
              <a:r>
                <a:rPr lang="en-US" sz="900" dirty="0">
                  <a:solidFill>
                    <a:prstClr val="black"/>
                  </a:solidFill>
                  <a:latin typeface="Arial" panose="020B0604020202020204" pitchFamily="34" charset="0"/>
                  <a:cs typeface="Arial" panose="020B0604020202020204" pitchFamily="34" charset="0"/>
                </a:rPr>
                <a:t>Call Remarks</a:t>
              </a:r>
            </a:p>
          </p:txBody>
        </p:sp>
        <p:sp>
          <p:nvSpPr>
            <p:cNvPr id="84" name="Rectangle 83"/>
            <p:cNvSpPr/>
            <p:nvPr/>
          </p:nvSpPr>
          <p:spPr>
            <a:xfrm>
              <a:off x="8910989" y="6245977"/>
              <a:ext cx="808601" cy="268750"/>
            </a:xfrm>
            <a:prstGeom prst="rect">
              <a:avLst/>
            </a:prstGeom>
            <a:solidFill>
              <a:srgbClr val="56AD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800" dirty="0" smtClean="0">
                  <a:solidFill>
                    <a:prstClr val="white"/>
                  </a:solidFill>
                  <a:latin typeface="Arial" panose="020B0604020202020204" pitchFamily="34" charset="0"/>
                  <a:cs typeface="Arial" panose="020B0604020202020204" pitchFamily="34" charset="0"/>
                </a:rPr>
                <a:t>SUBMIT</a:t>
              </a:r>
              <a:endParaRPr lang="en-US" sz="800" dirty="0">
                <a:solidFill>
                  <a:prstClr val="white"/>
                </a:solidFill>
                <a:latin typeface="Arial" panose="020B0604020202020204" pitchFamily="34" charset="0"/>
                <a:cs typeface="Arial" panose="020B0604020202020204" pitchFamily="34" charset="0"/>
              </a:endParaRPr>
            </a:p>
          </p:txBody>
        </p:sp>
        <p:sp>
          <p:nvSpPr>
            <p:cNvPr id="85" name="Rounded Rectangle 84"/>
            <p:cNvSpPr/>
            <p:nvPr/>
          </p:nvSpPr>
          <p:spPr>
            <a:xfrm>
              <a:off x="2444560" y="5947598"/>
              <a:ext cx="129642" cy="129642"/>
            </a:xfrm>
            <a:prstGeom prst="round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6" name="TextBox 85"/>
            <p:cNvSpPr txBox="1"/>
            <p:nvPr/>
          </p:nvSpPr>
          <p:spPr>
            <a:xfrm>
              <a:off x="2615925" y="5897864"/>
              <a:ext cx="838691" cy="230832"/>
            </a:xfrm>
            <a:prstGeom prst="rect">
              <a:avLst/>
            </a:prstGeom>
            <a:noFill/>
          </p:spPr>
          <p:txBody>
            <a:bodyPr wrap="none" rtlCol="0">
              <a:spAutoFit/>
            </a:bodyPr>
            <a:lstStyle/>
            <a:p>
              <a:r>
                <a:rPr lang="en-US" sz="900" dirty="0" smtClean="0">
                  <a:solidFill>
                    <a:prstClr val="black"/>
                  </a:solidFill>
                  <a:latin typeface="Arial" panose="020B0604020202020204" pitchFamily="34" charset="0"/>
                  <a:cs typeface="Arial" panose="020B0604020202020204" pitchFamily="34" charset="0"/>
                </a:rPr>
                <a:t>Billing Query</a:t>
              </a:r>
              <a:endParaRPr lang="en-US" sz="900" dirty="0">
                <a:solidFill>
                  <a:prstClr val="black"/>
                </a:solidFill>
                <a:latin typeface="Arial" panose="020B0604020202020204" pitchFamily="34" charset="0"/>
                <a:cs typeface="Arial" panose="020B0604020202020204" pitchFamily="34" charset="0"/>
              </a:endParaRPr>
            </a:p>
          </p:txBody>
        </p:sp>
        <p:sp>
          <p:nvSpPr>
            <p:cNvPr id="87" name="Rounded Rectangle 86"/>
            <p:cNvSpPr/>
            <p:nvPr/>
          </p:nvSpPr>
          <p:spPr>
            <a:xfrm>
              <a:off x="3899406" y="5947598"/>
              <a:ext cx="129642" cy="129642"/>
            </a:xfrm>
            <a:prstGeom prst="round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8" name="TextBox 87"/>
            <p:cNvSpPr txBox="1"/>
            <p:nvPr/>
          </p:nvSpPr>
          <p:spPr>
            <a:xfrm>
              <a:off x="4081480" y="5897864"/>
              <a:ext cx="1152880" cy="230832"/>
            </a:xfrm>
            <a:prstGeom prst="rect">
              <a:avLst/>
            </a:prstGeom>
            <a:noFill/>
          </p:spPr>
          <p:txBody>
            <a:bodyPr wrap="none" rtlCol="0">
              <a:spAutoFit/>
            </a:bodyPr>
            <a:lstStyle/>
            <a:p>
              <a:r>
                <a:rPr lang="en-US" sz="900" dirty="0" smtClean="0">
                  <a:solidFill>
                    <a:prstClr val="black"/>
                  </a:solidFill>
                  <a:latin typeface="Arial" panose="020B0604020202020204" pitchFamily="34" charset="0"/>
                  <a:cs typeface="Arial" panose="020B0604020202020204" pitchFamily="34" charset="0"/>
                </a:rPr>
                <a:t>Change in address</a:t>
              </a:r>
              <a:endParaRPr lang="en-US" sz="900" dirty="0">
                <a:solidFill>
                  <a:prstClr val="black"/>
                </a:solidFill>
                <a:latin typeface="Arial" panose="020B0604020202020204" pitchFamily="34" charset="0"/>
                <a:cs typeface="Arial" panose="020B0604020202020204" pitchFamily="34" charset="0"/>
              </a:endParaRPr>
            </a:p>
          </p:txBody>
        </p:sp>
        <p:sp>
          <p:nvSpPr>
            <p:cNvPr id="95" name="Rounded Rectangle 94"/>
            <p:cNvSpPr/>
            <p:nvPr/>
          </p:nvSpPr>
          <p:spPr>
            <a:xfrm>
              <a:off x="5354252" y="5947598"/>
              <a:ext cx="129642" cy="129642"/>
            </a:xfrm>
            <a:prstGeom prst="round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6" name="TextBox 95"/>
            <p:cNvSpPr txBox="1"/>
            <p:nvPr/>
          </p:nvSpPr>
          <p:spPr>
            <a:xfrm>
              <a:off x="5549967" y="5897864"/>
              <a:ext cx="928459" cy="230832"/>
            </a:xfrm>
            <a:prstGeom prst="rect">
              <a:avLst/>
            </a:prstGeom>
            <a:noFill/>
          </p:spPr>
          <p:txBody>
            <a:bodyPr wrap="none" rtlCol="0">
              <a:spAutoFit/>
            </a:bodyPr>
            <a:lstStyle/>
            <a:p>
              <a:r>
                <a:rPr lang="en-US" sz="900" dirty="0" smtClean="0">
                  <a:solidFill>
                    <a:prstClr val="black"/>
                  </a:solidFill>
                  <a:latin typeface="Arial" panose="020B0604020202020204" pitchFamily="34" charset="0"/>
                  <a:cs typeface="Arial" panose="020B0604020202020204" pitchFamily="34" charset="0"/>
                </a:rPr>
                <a:t>Product Query</a:t>
              </a:r>
              <a:endParaRPr lang="en-US" sz="900" dirty="0">
                <a:solidFill>
                  <a:prstClr val="black"/>
                </a:solidFill>
                <a:latin typeface="Arial" panose="020B0604020202020204" pitchFamily="34" charset="0"/>
                <a:cs typeface="Arial" panose="020B0604020202020204" pitchFamily="34" charset="0"/>
              </a:endParaRPr>
            </a:p>
          </p:txBody>
        </p:sp>
        <p:sp>
          <p:nvSpPr>
            <p:cNvPr id="97" name="Rounded Rectangle 96"/>
            <p:cNvSpPr/>
            <p:nvPr/>
          </p:nvSpPr>
          <p:spPr>
            <a:xfrm>
              <a:off x="6809098" y="5947598"/>
              <a:ext cx="129642" cy="129642"/>
            </a:xfrm>
            <a:prstGeom prst="round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0" name="TextBox 109"/>
            <p:cNvSpPr txBox="1"/>
            <p:nvPr/>
          </p:nvSpPr>
          <p:spPr>
            <a:xfrm>
              <a:off x="7043456" y="5897864"/>
              <a:ext cx="947695" cy="230832"/>
            </a:xfrm>
            <a:prstGeom prst="rect">
              <a:avLst/>
            </a:prstGeom>
            <a:noFill/>
          </p:spPr>
          <p:txBody>
            <a:bodyPr wrap="none" rtlCol="0">
              <a:spAutoFit/>
            </a:bodyPr>
            <a:lstStyle/>
            <a:p>
              <a:r>
                <a:rPr lang="en-US" sz="900" dirty="0" smtClean="0">
                  <a:solidFill>
                    <a:prstClr val="black"/>
                  </a:solidFill>
                  <a:latin typeface="Arial" panose="020B0604020202020204" pitchFamily="34" charset="0"/>
                  <a:cs typeface="Arial" panose="020B0604020202020204" pitchFamily="34" charset="0"/>
                </a:rPr>
                <a:t>Delivery Query</a:t>
              </a:r>
              <a:endParaRPr lang="en-US" sz="900" dirty="0">
                <a:solidFill>
                  <a:prstClr val="black"/>
                </a:solidFill>
                <a:latin typeface="Arial" panose="020B0604020202020204" pitchFamily="34" charset="0"/>
                <a:cs typeface="Arial" panose="020B0604020202020204" pitchFamily="34" charset="0"/>
              </a:endParaRPr>
            </a:p>
          </p:txBody>
        </p:sp>
        <p:sp>
          <p:nvSpPr>
            <p:cNvPr id="111" name="Rounded Rectangle 110"/>
            <p:cNvSpPr/>
            <p:nvPr/>
          </p:nvSpPr>
          <p:spPr>
            <a:xfrm>
              <a:off x="8263944" y="5947598"/>
              <a:ext cx="129642" cy="129642"/>
            </a:xfrm>
            <a:prstGeom prst="round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2" name="TextBox 111"/>
            <p:cNvSpPr txBox="1"/>
            <p:nvPr/>
          </p:nvSpPr>
          <p:spPr>
            <a:xfrm>
              <a:off x="8435309" y="5897864"/>
              <a:ext cx="595035" cy="230832"/>
            </a:xfrm>
            <a:prstGeom prst="rect">
              <a:avLst/>
            </a:prstGeom>
            <a:noFill/>
          </p:spPr>
          <p:txBody>
            <a:bodyPr wrap="none" rtlCol="0">
              <a:spAutoFit/>
            </a:bodyPr>
            <a:lstStyle/>
            <a:p>
              <a:r>
                <a:rPr lang="en-US" sz="900" dirty="0" smtClean="0">
                  <a:solidFill>
                    <a:prstClr val="black"/>
                  </a:solidFill>
                  <a:latin typeface="Arial" panose="020B0604020202020204" pitchFamily="34" charset="0"/>
                  <a:cs typeface="Arial" panose="020B0604020202020204" pitchFamily="34" charset="0"/>
                </a:rPr>
                <a:t>General</a:t>
              </a:r>
              <a:endParaRPr lang="en-US" sz="900" dirty="0">
                <a:solidFill>
                  <a:prstClr val="black"/>
                </a:solidFill>
                <a:latin typeface="Arial" panose="020B0604020202020204" pitchFamily="34" charset="0"/>
                <a:cs typeface="Arial" panose="020B0604020202020204" pitchFamily="34" charset="0"/>
              </a:endParaRPr>
            </a:p>
          </p:txBody>
        </p:sp>
      </p:grpSp>
      <p:grpSp>
        <p:nvGrpSpPr>
          <p:cNvPr id="114" name="Group 113"/>
          <p:cNvGrpSpPr/>
          <p:nvPr/>
        </p:nvGrpSpPr>
        <p:grpSpPr>
          <a:xfrm>
            <a:off x="10096160" y="2395737"/>
            <a:ext cx="1775543" cy="302395"/>
            <a:chOff x="10111926" y="2443035"/>
            <a:chExt cx="1775543" cy="302395"/>
          </a:xfrm>
        </p:grpSpPr>
        <p:sp>
          <p:nvSpPr>
            <p:cNvPr id="115" name="Rounded Rectangle 114"/>
            <p:cNvSpPr/>
            <p:nvPr/>
          </p:nvSpPr>
          <p:spPr>
            <a:xfrm>
              <a:off x="10111926" y="2443035"/>
              <a:ext cx="1775543" cy="302395"/>
            </a:xfrm>
            <a:prstGeom prst="round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a:solidFill>
                    <a:prstClr val="white">
                      <a:lumMod val="75000"/>
                    </a:prstClr>
                  </a:solidFill>
                  <a:latin typeface="Arial" panose="020B0604020202020204" pitchFamily="34" charset="0"/>
                  <a:cs typeface="Arial" panose="020B0604020202020204" pitchFamily="34" charset="0"/>
                </a:rPr>
                <a:t>Select </a:t>
              </a:r>
              <a:r>
                <a:rPr lang="en-US" sz="900" dirty="0" smtClean="0">
                  <a:solidFill>
                    <a:prstClr val="white">
                      <a:lumMod val="75000"/>
                    </a:prstClr>
                  </a:solidFill>
                  <a:latin typeface="Arial" panose="020B0604020202020204" pitchFamily="34" charset="0"/>
                  <a:cs typeface="Arial" panose="020B0604020202020204" pitchFamily="34" charset="0"/>
                </a:rPr>
                <a:t>Disposition</a:t>
              </a:r>
              <a:endParaRPr lang="en-US" sz="900" dirty="0">
                <a:solidFill>
                  <a:prstClr val="white">
                    <a:lumMod val="75000"/>
                  </a:prstClr>
                </a:solidFill>
                <a:latin typeface="Arial" panose="020B0604020202020204" pitchFamily="34" charset="0"/>
                <a:cs typeface="Arial" panose="020B0604020202020204" pitchFamily="34" charset="0"/>
              </a:endParaRPr>
            </a:p>
          </p:txBody>
        </p:sp>
        <p:sp>
          <p:nvSpPr>
            <p:cNvPr id="116" name="Isosceles Triangle 115"/>
            <p:cNvSpPr/>
            <p:nvPr/>
          </p:nvSpPr>
          <p:spPr>
            <a:xfrm rot="10800000">
              <a:off x="11680475" y="2576192"/>
              <a:ext cx="84219" cy="72602"/>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solidFill>
                  <a:prstClr val="white"/>
                </a:solidFill>
              </a:endParaRPr>
            </a:p>
          </p:txBody>
        </p:sp>
      </p:grpSp>
      <p:sp>
        <p:nvSpPr>
          <p:cNvPr id="82" name="Rectangle 81"/>
          <p:cNvSpPr/>
          <p:nvPr/>
        </p:nvSpPr>
        <p:spPr>
          <a:xfrm>
            <a:off x="261254" y="1072474"/>
            <a:ext cx="1942062" cy="4539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1400" b="1" i="1" dirty="0" smtClean="0">
                <a:solidFill>
                  <a:schemeClr val="tx1">
                    <a:lumMod val="50000"/>
                    <a:lumOff val="50000"/>
                  </a:schemeClr>
                </a:solidFill>
                <a:latin typeface="Swis721 Cn BT" panose="020B0506020202030204" pitchFamily="34" charset="0"/>
                <a:cs typeface="Arial" panose="020B0604020202020204" pitchFamily="34" charset="0"/>
              </a:rPr>
              <a:t>TELECOM ENTERPRISE</a:t>
            </a:r>
            <a:endParaRPr lang="en-US" sz="1400" b="1" i="1" dirty="0">
              <a:solidFill>
                <a:schemeClr val="tx1">
                  <a:lumMod val="50000"/>
                  <a:lumOff val="50000"/>
                </a:schemeClr>
              </a:solidFill>
              <a:latin typeface="Swis721 Cn BT" panose="020B0506020202030204" pitchFamily="34" charset="0"/>
              <a:cs typeface="Arial" panose="020B0604020202020204" pitchFamily="34" charset="0"/>
            </a:endParaRPr>
          </a:p>
        </p:txBody>
      </p:sp>
      <p:pic>
        <p:nvPicPr>
          <p:cNvPr id="61" name="Picture 60"/>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55095" y="336931"/>
            <a:ext cx="942739" cy="855162"/>
          </a:xfrm>
          <a:prstGeom prst="rect">
            <a:avLst/>
          </a:prstGeom>
        </p:spPr>
      </p:pic>
      <p:pic>
        <p:nvPicPr>
          <p:cNvPr id="6" name="Picture 5"/>
          <p:cNvPicPr>
            <a:picLocks noChangeAspect="1"/>
          </p:cNvPicPr>
          <p:nvPr/>
        </p:nvPicPr>
        <p:blipFill>
          <a:blip r:embed="rId13"/>
          <a:stretch>
            <a:fillRect/>
          </a:stretch>
        </p:blipFill>
        <p:spPr>
          <a:xfrm>
            <a:off x="10010486" y="571267"/>
            <a:ext cx="1950763" cy="1341664"/>
          </a:xfrm>
          <a:prstGeom prst="rect">
            <a:avLst/>
          </a:prstGeom>
        </p:spPr>
      </p:pic>
      <p:sp>
        <p:nvSpPr>
          <p:cNvPr id="7" name="Rectangle 6"/>
          <p:cNvSpPr/>
          <p:nvPr/>
        </p:nvSpPr>
        <p:spPr>
          <a:xfrm>
            <a:off x="2304058" y="239653"/>
            <a:ext cx="2516253" cy="1958667"/>
          </a:xfrm>
          <a:prstGeom prst="rect">
            <a:avLst/>
          </a:prstGeom>
          <a:solidFill>
            <a:schemeClr val="bg1"/>
          </a:solidFill>
          <a:ln>
            <a:solidFill>
              <a:schemeClr val="bg1">
                <a:lumMod val="95000"/>
              </a:schemeClr>
            </a:solidFill>
          </a:ln>
          <a:effectLst>
            <a:outerShdw blurRad="50800" dist="38100" dir="8100000" algn="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p:cNvSpPr/>
          <p:nvPr/>
        </p:nvSpPr>
        <p:spPr>
          <a:xfrm>
            <a:off x="4879719" y="239653"/>
            <a:ext cx="2516253" cy="1958667"/>
          </a:xfrm>
          <a:prstGeom prst="rect">
            <a:avLst/>
          </a:prstGeom>
          <a:solidFill>
            <a:schemeClr val="bg1"/>
          </a:solidFill>
          <a:ln>
            <a:solidFill>
              <a:schemeClr val="bg1">
                <a:lumMod val="95000"/>
              </a:schemeClr>
            </a:solidFill>
          </a:ln>
          <a:effectLst>
            <a:outerShdw blurRad="50800" dist="38100" dir="8100000" algn="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p:cNvSpPr/>
          <p:nvPr/>
        </p:nvSpPr>
        <p:spPr>
          <a:xfrm>
            <a:off x="7455380" y="239653"/>
            <a:ext cx="2516253" cy="1958667"/>
          </a:xfrm>
          <a:prstGeom prst="rect">
            <a:avLst/>
          </a:prstGeom>
          <a:solidFill>
            <a:schemeClr val="bg1"/>
          </a:solidFill>
          <a:ln>
            <a:solidFill>
              <a:schemeClr val="bg1">
                <a:lumMod val="95000"/>
              </a:schemeClr>
            </a:solidFill>
          </a:ln>
          <a:effectLst>
            <a:outerShdw blurRad="50800" dist="38100" dir="8100000" algn="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1" name="Table 100"/>
          <p:cNvGraphicFramePr>
            <a:graphicFrameLocks noGrp="1"/>
          </p:cNvGraphicFramePr>
          <p:nvPr>
            <p:extLst/>
          </p:nvPr>
        </p:nvGraphicFramePr>
        <p:xfrm>
          <a:off x="2464402" y="294868"/>
          <a:ext cx="2239750" cy="1486976"/>
        </p:xfrm>
        <a:graphic>
          <a:graphicData uri="http://schemas.openxmlformats.org/drawingml/2006/table">
            <a:tbl>
              <a:tblPr>
                <a:tableStyleId>{5C22544A-7EE6-4342-B048-85BDC9FD1C3A}</a:tableStyleId>
              </a:tblPr>
              <a:tblGrid>
                <a:gridCol w="953865"/>
                <a:gridCol w="1285885"/>
              </a:tblGrid>
              <a:tr h="198540">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Mobile #</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+63</a:t>
                      </a:r>
                      <a:r>
                        <a:rPr lang="en-US" sz="8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 915 716 9206</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98540">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Subscriber</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Mr. John Doe</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98540">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Operating Status</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Active</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98540">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Status</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Active</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82068">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Email</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johndoe554@gmail.com</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19828">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Address</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sv-SE" sz="800" b="0" i="0" u="none" strike="noStrike" kern="1200" dirty="0" smtClean="0">
                          <a:solidFill>
                            <a:srgbClr val="000000"/>
                          </a:solidFill>
                          <a:effectLst/>
                          <a:latin typeface="Arial" panose="020B0604020202020204" pitchFamily="34" charset="0"/>
                          <a:ea typeface="+mn-ea"/>
                          <a:cs typeface="Arial" panose="020B0604020202020204" pitchFamily="34" charset="0"/>
                        </a:rPr>
                        <a:t>101 Dela Rosa Street, Legazpi Village, Makati</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90920">
                <a:tc>
                  <a:txBody>
                    <a:bodyPr/>
                    <a:lstStyle/>
                    <a:p>
                      <a:pPr marL="0" algn="l" defTabSz="914400" rtl="0" eaLnBrk="1" fontAlgn="b" latinLnBrk="0" hangingPunct="1"/>
                      <a:r>
                        <a:rPr lang="en-US" sz="800" b="0" i="0" u="none" strike="noStrike" kern="1200" dirty="0">
                          <a:solidFill>
                            <a:srgbClr val="000000"/>
                          </a:solidFill>
                          <a:effectLst/>
                          <a:latin typeface="Arial" panose="020B0604020202020204" pitchFamily="34" charset="0"/>
                          <a:ea typeface="+mn-ea"/>
                          <a:cs typeface="Arial" panose="020B0604020202020204" pitchFamily="34" charset="0"/>
                        </a:rPr>
                        <a:t>Alt Number</a:t>
                      </a: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+63</a:t>
                      </a:r>
                      <a:r>
                        <a:rPr lang="en-US" sz="8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 999 999 9999</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graphicFrame>
        <p:nvGraphicFramePr>
          <p:cNvPr id="102" name="Table 101"/>
          <p:cNvGraphicFramePr>
            <a:graphicFrameLocks noGrp="1"/>
          </p:cNvGraphicFramePr>
          <p:nvPr>
            <p:extLst/>
          </p:nvPr>
        </p:nvGraphicFramePr>
        <p:xfrm>
          <a:off x="4973094" y="294868"/>
          <a:ext cx="2355644" cy="1878483"/>
        </p:xfrm>
        <a:graphic>
          <a:graphicData uri="http://schemas.openxmlformats.org/drawingml/2006/table">
            <a:tbl>
              <a:tblPr>
                <a:tableStyleId>{5C22544A-7EE6-4342-B048-85BDC9FD1C3A}</a:tableStyleId>
              </a:tblPr>
              <a:tblGrid>
                <a:gridCol w="1089211"/>
                <a:gridCol w="1266433"/>
              </a:tblGrid>
              <a:tr h="205909">
                <a:tc>
                  <a:txBody>
                    <a:bodyPr/>
                    <a:lstStyle/>
                    <a:p>
                      <a:pPr algn="l" fontAlgn="b"/>
                      <a:r>
                        <a:rPr lang="en-US" sz="800" u="none" strike="noStrike" dirty="0" smtClean="0">
                          <a:effectLst/>
                          <a:latin typeface="Arial" panose="020B0604020202020204" pitchFamily="34" charset="0"/>
                          <a:cs typeface="Arial" panose="020B0604020202020204" pitchFamily="34" charset="0"/>
                        </a:rPr>
                        <a:t>Customer ID</a:t>
                      </a:r>
                      <a:r>
                        <a:rPr lang="en-US" sz="800" u="none" strike="noStrike" baseline="0" dirty="0" smtClean="0">
                          <a:effectLst/>
                          <a:latin typeface="Arial" panose="020B0604020202020204" pitchFamily="34" charset="0"/>
                          <a:cs typeface="Arial" panose="020B0604020202020204" pitchFamily="34" charset="0"/>
                        </a:rPr>
                        <a:t> #</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b="0" i="0" u="none" strike="noStrike" dirty="0" smtClean="0">
                          <a:solidFill>
                            <a:schemeClr val="dk1"/>
                          </a:solidFill>
                          <a:effectLst/>
                          <a:latin typeface="Arial" panose="020B0604020202020204" pitchFamily="34" charset="0"/>
                          <a:cs typeface="Arial" panose="020B0604020202020204" pitchFamily="34" charset="0"/>
                        </a:rPr>
                        <a:t>83085294</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u="none" strike="noStrike" dirty="0" smtClean="0">
                          <a:effectLst/>
                          <a:latin typeface="Arial" panose="020B0604020202020204" pitchFamily="34" charset="0"/>
                          <a:cs typeface="Arial" panose="020B0604020202020204" pitchFamily="34" charset="0"/>
                        </a:rPr>
                        <a:t>Tariff Plan</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b="0" i="0" u="sng" strike="noStrike" dirty="0" err="1" smtClean="0">
                          <a:solidFill>
                            <a:schemeClr val="dk1"/>
                          </a:solidFill>
                          <a:effectLst/>
                          <a:latin typeface="Arial" panose="020B0604020202020204" pitchFamily="34" charset="0"/>
                          <a:cs typeface="Arial" panose="020B0604020202020204" pitchFamily="34" charset="0"/>
                        </a:rPr>
                        <a:t>ThePLAN</a:t>
                      </a:r>
                      <a:r>
                        <a:rPr lang="en-US" sz="800" b="0" i="0" u="sng" strike="noStrike" baseline="0" dirty="0" smtClean="0">
                          <a:solidFill>
                            <a:schemeClr val="dk1"/>
                          </a:solidFill>
                          <a:effectLst/>
                          <a:latin typeface="Arial" panose="020B0604020202020204" pitchFamily="34" charset="0"/>
                          <a:cs typeface="Arial" panose="020B0604020202020204" pitchFamily="34" charset="0"/>
                        </a:rPr>
                        <a:t> PLUS 1499</a:t>
                      </a:r>
                      <a:endParaRPr lang="en-US" sz="800" b="0" i="0" u="sng"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b="0" i="0" u="none" strike="noStrike" dirty="0" smtClean="0">
                          <a:solidFill>
                            <a:srgbClr val="000000"/>
                          </a:solidFill>
                          <a:effectLst/>
                          <a:latin typeface="Arial" panose="020B0604020202020204" pitchFamily="34" charset="0"/>
                          <a:cs typeface="Arial" panose="020B0604020202020204" pitchFamily="34" charset="0"/>
                        </a:rPr>
                        <a:t>Activation Date</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b="0" i="0" u="none" strike="noStrike" dirty="0" smtClean="0">
                          <a:solidFill>
                            <a:srgbClr val="000000"/>
                          </a:solidFill>
                          <a:effectLst/>
                          <a:latin typeface="Arial" panose="020B0604020202020204" pitchFamily="34" charset="0"/>
                          <a:cs typeface="Arial" panose="020B0604020202020204" pitchFamily="34" charset="0"/>
                        </a:rPr>
                        <a:t>03-01-2019</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u="none" strike="noStrike" dirty="0" smtClean="0">
                          <a:effectLst/>
                          <a:latin typeface="Arial" panose="020B0604020202020204" pitchFamily="34" charset="0"/>
                          <a:cs typeface="Arial" panose="020B0604020202020204" pitchFamily="34" charset="0"/>
                        </a:rPr>
                        <a:t>Contract</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u="none" strike="noStrike" dirty="0" smtClean="0">
                          <a:effectLst/>
                          <a:latin typeface="Arial" panose="020B0604020202020204" pitchFamily="34" charset="0"/>
                          <a:cs typeface="Arial" panose="020B0604020202020204" pitchFamily="34" charset="0"/>
                        </a:rPr>
                        <a:t>24 Months</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u="none" strike="noStrike" dirty="0" smtClean="0">
                          <a:effectLst/>
                          <a:latin typeface="Arial" panose="020B0604020202020204" pitchFamily="34" charset="0"/>
                          <a:cs typeface="Arial" panose="020B0604020202020204" pitchFamily="34" charset="0"/>
                        </a:rPr>
                        <a:t>Handset</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b="0" i="0" u="sng" strike="noStrike" dirty="0" smtClean="0">
                          <a:solidFill>
                            <a:schemeClr val="dk1"/>
                          </a:solidFill>
                          <a:effectLst/>
                          <a:latin typeface="Arial" panose="020B0604020202020204" pitchFamily="34" charset="0"/>
                          <a:cs typeface="Arial" panose="020B0604020202020204" pitchFamily="34" charset="0"/>
                        </a:rPr>
                        <a:t>Huawei Nova 3i</a:t>
                      </a:r>
                      <a:endParaRPr lang="en-US" sz="800" b="0" i="0" u="sng"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u="none" strike="noStrike" dirty="0" smtClean="0">
                          <a:effectLst/>
                          <a:latin typeface="Arial" panose="020B0604020202020204" pitchFamily="34" charset="0"/>
                          <a:cs typeface="Arial" panose="020B0604020202020204" pitchFamily="34" charset="0"/>
                        </a:rPr>
                        <a:t>Unbilled Amount</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b="0" i="0" u="none" strike="noStrike" dirty="0" smtClean="0">
                          <a:solidFill>
                            <a:schemeClr val="dk1"/>
                          </a:solidFill>
                          <a:effectLst/>
                          <a:latin typeface="Arial" panose="020B0604020202020204" pitchFamily="34" charset="0"/>
                          <a:cs typeface="Arial" panose="020B0604020202020204" pitchFamily="34" charset="0"/>
                        </a:rPr>
                        <a:t>P 69.90</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u="none" strike="noStrike" dirty="0" smtClean="0">
                          <a:effectLst/>
                          <a:latin typeface="Arial" panose="020B0604020202020204" pitchFamily="34" charset="0"/>
                          <a:cs typeface="Arial" panose="020B0604020202020204" pitchFamily="34" charset="0"/>
                        </a:rPr>
                        <a:t>Last Payment Date</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b="0" i="0" u="none" strike="noStrike" dirty="0" smtClean="0">
                          <a:solidFill>
                            <a:schemeClr val="dk1"/>
                          </a:solidFill>
                          <a:effectLst/>
                          <a:latin typeface="Arial" panose="020B0604020202020204" pitchFamily="34" charset="0"/>
                          <a:cs typeface="Arial" panose="020B0604020202020204" pitchFamily="34" charset="0"/>
                        </a:rPr>
                        <a:t>04-04-2019</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31211">
                <a:tc>
                  <a:txBody>
                    <a:bodyPr/>
                    <a:lstStyle/>
                    <a:p>
                      <a:pPr algn="l" fontAlgn="b"/>
                      <a:r>
                        <a:rPr lang="en-US" sz="800" u="none" strike="noStrike" kern="1200" dirty="0" smtClean="0">
                          <a:solidFill>
                            <a:schemeClr val="dk1"/>
                          </a:solidFill>
                          <a:effectLst/>
                          <a:latin typeface="Arial" panose="020B0604020202020204" pitchFamily="34" charset="0"/>
                          <a:ea typeface="+mn-ea"/>
                          <a:cs typeface="Arial" panose="020B0604020202020204" pitchFamily="34" charset="0"/>
                        </a:rPr>
                        <a:t>Outstanding Balance</a:t>
                      </a:r>
                      <a:endParaRPr lang="en-US" sz="800" u="none" strike="noStrike" kern="1200" dirty="0">
                        <a:solidFill>
                          <a:schemeClr val="dk1"/>
                        </a:solidFill>
                        <a:effectLst/>
                        <a:latin typeface="Arial" panose="020B0604020202020204" pitchFamily="34" charset="0"/>
                        <a:ea typeface="+mn-ea"/>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u="none" strike="noStrike" kern="1200" dirty="0" smtClean="0">
                          <a:solidFill>
                            <a:schemeClr val="dk1"/>
                          </a:solidFill>
                          <a:effectLst/>
                          <a:latin typeface="Arial" panose="020B0604020202020204" pitchFamily="34" charset="0"/>
                          <a:ea typeface="+mn-ea"/>
                          <a:cs typeface="Arial" panose="020B0604020202020204" pitchFamily="34" charset="0"/>
                        </a:rPr>
                        <a:t>P1568.90</a:t>
                      </a:r>
                      <a:endParaRPr lang="en-US" sz="800" u="none" strike="noStrike" kern="1200" dirty="0">
                        <a:solidFill>
                          <a:schemeClr val="dk1"/>
                        </a:solidFill>
                        <a:effectLst/>
                        <a:latin typeface="Arial" panose="020B0604020202020204" pitchFamily="34" charset="0"/>
                        <a:ea typeface="+mn-ea"/>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u="none" strike="noStrike" kern="1200" dirty="0" smtClean="0">
                          <a:solidFill>
                            <a:schemeClr val="dk1"/>
                          </a:solidFill>
                          <a:effectLst/>
                          <a:latin typeface="Arial" panose="020B0604020202020204" pitchFamily="34" charset="0"/>
                          <a:ea typeface="+mn-ea"/>
                          <a:cs typeface="Arial" panose="020B0604020202020204" pitchFamily="34" charset="0"/>
                        </a:rPr>
                        <a:t>Bill Date</a:t>
                      </a:r>
                      <a:endParaRPr lang="en-US" sz="800" u="none" strike="noStrike" kern="1200" dirty="0">
                        <a:solidFill>
                          <a:schemeClr val="dk1"/>
                        </a:solidFill>
                        <a:effectLst/>
                        <a:latin typeface="Arial" panose="020B0604020202020204" pitchFamily="34" charset="0"/>
                        <a:ea typeface="+mn-ea"/>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u="none" strike="noStrike" kern="1200" dirty="0" smtClean="0">
                          <a:solidFill>
                            <a:schemeClr val="dk1"/>
                          </a:solidFill>
                          <a:effectLst/>
                          <a:latin typeface="Arial" panose="020B0604020202020204" pitchFamily="34" charset="0"/>
                          <a:ea typeface="+mn-ea"/>
                          <a:cs typeface="Arial" panose="020B0604020202020204" pitchFamily="34" charset="0"/>
                        </a:rPr>
                        <a:t>03-04-2019</a:t>
                      </a:r>
                      <a:endParaRPr lang="en-US" sz="800" u="none" strike="noStrike" kern="1200" dirty="0">
                        <a:solidFill>
                          <a:schemeClr val="dk1"/>
                        </a:solidFill>
                        <a:effectLst/>
                        <a:latin typeface="Arial" panose="020B0604020202020204" pitchFamily="34" charset="0"/>
                        <a:ea typeface="+mn-ea"/>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graphicFrame>
        <p:nvGraphicFramePr>
          <p:cNvPr id="103" name="Table 102"/>
          <p:cNvGraphicFramePr>
            <a:graphicFrameLocks noGrp="1"/>
          </p:cNvGraphicFramePr>
          <p:nvPr>
            <p:extLst/>
          </p:nvPr>
        </p:nvGraphicFramePr>
        <p:xfrm>
          <a:off x="7577841" y="294868"/>
          <a:ext cx="2185877" cy="1511776"/>
        </p:xfrm>
        <a:graphic>
          <a:graphicData uri="http://schemas.openxmlformats.org/drawingml/2006/table">
            <a:tbl>
              <a:tblPr>
                <a:tableStyleId>{5C22544A-7EE6-4342-B048-85BDC9FD1C3A}</a:tableStyleId>
              </a:tblPr>
              <a:tblGrid>
                <a:gridCol w="1371369"/>
                <a:gridCol w="814508"/>
              </a:tblGrid>
              <a:tr h="215968">
                <a:tc>
                  <a:txBody>
                    <a:bodyPr/>
                    <a:lstStyle/>
                    <a:p>
                      <a:pPr algn="l" fontAlgn="b"/>
                      <a:r>
                        <a:rPr lang="en-US" sz="800" b="0" i="0" u="none" strike="noStrike" dirty="0" smtClean="0">
                          <a:solidFill>
                            <a:srgbClr val="000000"/>
                          </a:solidFill>
                          <a:effectLst/>
                          <a:latin typeface="Arial" panose="020B0604020202020204" pitchFamily="34" charset="0"/>
                          <a:cs typeface="Arial" panose="020B0604020202020204" pitchFamily="34" charset="0"/>
                        </a:rPr>
                        <a:t>Mobile App</a:t>
                      </a:r>
                      <a:r>
                        <a:rPr lang="en-US" sz="800" b="0" i="0" u="none" strike="noStrike" baseline="0" dirty="0" smtClean="0">
                          <a:solidFill>
                            <a:srgbClr val="000000"/>
                          </a:solidFill>
                          <a:effectLst/>
                          <a:latin typeface="Arial" panose="020B0604020202020204" pitchFamily="34" charset="0"/>
                          <a:cs typeface="Arial" panose="020B0604020202020204" pitchFamily="34" charset="0"/>
                        </a:rPr>
                        <a:t> Registered</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none" strike="noStrike" smtClean="0">
                          <a:solidFill>
                            <a:srgbClr val="000000"/>
                          </a:solidFill>
                          <a:effectLst/>
                          <a:latin typeface="Arial" panose="020B0604020202020204" pitchFamily="34" charset="0"/>
                          <a:cs typeface="Arial" panose="020B0604020202020204" pitchFamily="34" charset="0"/>
                        </a:rPr>
                        <a:t>Y</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5968">
                <a:tc>
                  <a:txBody>
                    <a:bodyPr/>
                    <a:lstStyle/>
                    <a:p>
                      <a:pPr algn="l" fontAlgn="b"/>
                      <a:r>
                        <a:rPr lang="en-US" sz="800" b="0" i="0" u="none" strike="noStrike" dirty="0" err="1" smtClean="0">
                          <a:solidFill>
                            <a:srgbClr val="000000"/>
                          </a:solidFill>
                          <a:effectLst/>
                          <a:latin typeface="Arial" panose="020B0604020202020204" pitchFamily="34" charset="0"/>
                          <a:cs typeface="Arial" panose="020B0604020202020204" pitchFamily="34" charset="0"/>
                        </a:rPr>
                        <a:t>eKYC</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none" strike="noStrike" dirty="0" smtClean="0">
                          <a:solidFill>
                            <a:srgbClr val="000000"/>
                          </a:solidFill>
                          <a:effectLst/>
                          <a:latin typeface="Arial" panose="020B0604020202020204" pitchFamily="34" charset="0"/>
                          <a:cs typeface="Arial" panose="020B0604020202020204" pitchFamily="34" charset="0"/>
                        </a:rPr>
                        <a:t>N</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5968">
                <a:tc>
                  <a:txBody>
                    <a:bodyPr/>
                    <a:lstStyle/>
                    <a:p>
                      <a:pPr algn="l" fontAlgn="ctr"/>
                      <a:r>
                        <a:rPr lang="en-US" sz="800" b="0" i="0" u="none" strike="noStrike" smtClean="0">
                          <a:solidFill>
                            <a:srgbClr val="000000"/>
                          </a:solidFill>
                          <a:effectLst/>
                          <a:latin typeface="Arial" panose="020B0604020202020204" pitchFamily="34" charset="0"/>
                          <a:cs typeface="Arial" panose="020B0604020202020204" pitchFamily="34" charset="0"/>
                        </a:rPr>
                        <a:t>Self</a:t>
                      </a:r>
                      <a:r>
                        <a:rPr lang="en-US" sz="800" b="0" i="0" u="none" strike="noStrike" baseline="0" smtClean="0">
                          <a:solidFill>
                            <a:srgbClr val="000000"/>
                          </a:solidFill>
                          <a:effectLst/>
                          <a:latin typeface="Arial" panose="020B0604020202020204" pitchFamily="34" charset="0"/>
                          <a:cs typeface="Arial" panose="020B0604020202020204" pitchFamily="34" charset="0"/>
                        </a:rPr>
                        <a:t> Service Registered</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none" strike="noStrike" smtClean="0">
                          <a:solidFill>
                            <a:srgbClr val="000000"/>
                          </a:solidFill>
                          <a:effectLst/>
                          <a:latin typeface="Arial" panose="020B0604020202020204" pitchFamily="34" charset="0"/>
                          <a:cs typeface="Arial" panose="020B0604020202020204" pitchFamily="34" charset="0"/>
                        </a:rPr>
                        <a:t>Y</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5968">
                <a:tc>
                  <a:txBody>
                    <a:bodyPr/>
                    <a:lstStyle/>
                    <a:p>
                      <a:pPr algn="l" fontAlgn="ctr"/>
                      <a:r>
                        <a:rPr lang="en-US" sz="800" b="0" i="0" u="none" strike="noStrike" baseline="0" dirty="0" smtClean="0">
                          <a:solidFill>
                            <a:srgbClr val="000000"/>
                          </a:solidFill>
                          <a:effectLst/>
                          <a:latin typeface="Arial" panose="020B0604020202020204" pitchFamily="34" charset="0"/>
                          <a:cs typeface="Arial" panose="020B0604020202020204" pitchFamily="34" charset="0"/>
                        </a:rPr>
                        <a:t>Bill Type</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none" strike="noStrike" dirty="0" smtClean="0">
                          <a:solidFill>
                            <a:srgbClr val="000000"/>
                          </a:solidFill>
                          <a:effectLst/>
                          <a:latin typeface="Arial" panose="020B0604020202020204" pitchFamily="34" charset="0"/>
                          <a:cs typeface="Arial" panose="020B0604020202020204" pitchFamily="34" charset="0"/>
                        </a:rPr>
                        <a:t>E-Bill</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5968">
                <a:tc>
                  <a:txBody>
                    <a:bodyPr/>
                    <a:lstStyle/>
                    <a:p>
                      <a:pPr algn="l" fontAlgn="ctr"/>
                      <a:r>
                        <a:rPr lang="en-US" sz="800" b="0" i="0" u="none" strike="noStrike" smtClean="0">
                          <a:solidFill>
                            <a:srgbClr val="000000"/>
                          </a:solidFill>
                          <a:effectLst/>
                          <a:latin typeface="Arial" panose="020B0604020202020204" pitchFamily="34" charset="0"/>
                          <a:cs typeface="Arial" panose="020B0604020202020204" pitchFamily="34" charset="0"/>
                        </a:rPr>
                        <a:t>Credit Monitoring</a:t>
                      </a:r>
                      <a:r>
                        <a:rPr lang="en-US" sz="800" b="0" i="0" u="none" strike="noStrike" baseline="0" smtClean="0">
                          <a:solidFill>
                            <a:srgbClr val="000000"/>
                          </a:solidFill>
                          <a:effectLst/>
                          <a:latin typeface="Arial" panose="020B0604020202020204" pitchFamily="34" charset="0"/>
                          <a:cs typeface="Arial" panose="020B0604020202020204" pitchFamily="34" charset="0"/>
                        </a:rPr>
                        <a:t> Exposure</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none" strike="noStrike" dirty="0" smtClean="0">
                          <a:solidFill>
                            <a:srgbClr val="000000"/>
                          </a:solidFill>
                          <a:effectLst/>
                          <a:latin typeface="Arial" panose="020B0604020202020204" pitchFamily="34" charset="0"/>
                          <a:cs typeface="Arial" panose="020B0604020202020204" pitchFamily="34" charset="0"/>
                        </a:rPr>
                        <a:t>P3412.26</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5968">
                <a:tc>
                  <a:txBody>
                    <a:bodyPr/>
                    <a:lstStyle/>
                    <a:p>
                      <a:pPr algn="l" fontAlgn="ctr"/>
                      <a:r>
                        <a:rPr lang="en-US" sz="800" b="0" i="0" u="none" strike="noStrike" dirty="0" smtClean="0">
                          <a:solidFill>
                            <a:srgbClr val="000000"/>
                          </a:solidFill>
                          <a:effectLst/>
                          <a:latin typeface="Arial" panose="020B0604020202020204" pitchFamily="34" charset="0"/>
                          <a:cs typeface="Arial" panose="020B0604020202020204" pitchFamily="34" charset="0"/>
                        </a:rPr>
                        <a:t>Next Bill Date</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none" strike="noStrike" dirty="0" smtClean="0">
                          <a:solidFill>
                            <a:srgbClr val="000000"/>
                          </a:solidFill>
                          <a:effectLst/>
                          <a:latin typeface="Arial" panose="020B0604020202020204" pitchFamily="34" charset="0"/>
                          <a:cs typeface="Arial" panose="020B0604020202020204" pitchFamily="34" charset="0"/>
                        </a:rPr>
                        <a:t>03-05-2019</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5968">
                <a:tc>
                  <a:txBody>
                    <a:bodyPr/>
                    <a:lstStyle/>
                    <a:p>
                      <a:pPr algn="l" fontAlgn="ctr"/>
                      <a:r>
                        <a:rPr lang="en-US" sz="800" b="0" i="0" u="none" strike="noStrike" dirty="0" smtClean="0">
                          <a:solidFill>
                            <a:srgbClr val="000000"/>
                          </a:solidFill>
                          <a:effectLst/>
                          <a:latin typeface="Arial" panose="020B0604020202020204" pitchFamily="34" charset="0"/>
                          <a:cs typeface="Arial" panose="020B0604020202020204" pitchFamily="34" charset="0"/>
                        </a:rPr>
                        <a:t>Open SRs</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sng" strike="noStrike" dirty="0" smtClean="0">
                          <a:solidFill>
                            <a:srgbClr val="000000"/>
                          </a:solidFill>
                          <a:effectLst/>
                          <a:latin typeface="Arial" panose="020B0604020202020204" pitchFamily="34" charset="0"/>
                          <a:cs typeface="Arial" panose="020B0604020202020204" pitchFamily="34" charset="0"/>
                        </a:rPr>
                        <a:t>1</a:t>
                      </a:r>
                      <a:endParaRPr lang="en-US" sz="800" b="0" i="0" u="sng"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sp>
        <p:nvSpPr>
          <p:cNvPr id="10" name="Rectangle 9"/>
          <p:cNvSpPr/>
          <p:nvPr/>
        </p:nvSpPr>
        <p:spPr>
          <a:xfrm>
            <a:off x="10047392" y="2745944"/>
            <a:ext cx="1865089" cy="3554819"/>
          </a:xfrm>
          <a:prstGeom prst="rect">
            <a:avLst/>
          </a:prstGeom>
        </p:spPr>
        <p:txBody>
          <a:bodyPr wrap="square">
            <a:spAutoFit/>
          </a:bodyPr>
          <a:lstStyle/>
          <a:p>
            <a:r>
              <a:rPr lang="en-US" sz="900" b="1" cap="all" dirty="0">
                <a:solidFill>
                  <a:schemeClr val="bg1"/>
                </a:solidFill>
                <a:latin typeface="Arial" panose="020B0604020202020204" pitchFamily="34" charset="0"/>
                <a:cs typeface="Arial" panose="020B0604020202020204" pitchFamily="34" charset="0"/>
              </a:rPr>
              <a:t>HOW MUCH IS THE DELIVERY CHARGE FOR ONLINE SHOP ORDERS?</a:t>
            </a:r>
          </a:p>
          <a:p>
            <a:r>
              <a:rPr lang="en-US" sz="900" dirty="0">
                <a:solidFill>
                  <a:schemeClr val="bg1"/>
                </a:solidFill>
                <a:latin typeface="Arial" panose="020B0604020202020204" pitchFamily="34" charset="0"/>
                <a:cs typeface="Arial" panose="020B0604020202020204" pitchFamily="34" charset="0"/>
              </a:rPr>
              <a:t>For postpaid applications</a:t>
            </a:r>
          </a:p>
          <a:p>
            <a:r>
              <a:rPr lang="en-US" sz="900" dirty="0" smtClean="0">
                <a:solidFill>
                  <a:schemeClr val="bg1"/>
                </a:solidFill>
                <a:latin typeface="Arial" panose="020B0604020202020204" pitchFamily="34" charset="0"/>
                <a:cs typeface="Arial" panose="020B0604020202020204" pitchFamily="34" charset="0"/>
              </a:rPr>
              <a:t>We offer </a:t>
            </a:r>
            <a:r>
              <a:rPr lang="en-US" sz="900" dirty="0">
                <a:solidFill>
                  <a:schemeClr val="bg1"/>
                </a:solidFill>
                <a:latin typeface="Arial" panose="020B0604020202020204" pitchFamily="34" charset="0"/>
                <a:cs typeface="Arial" panose="020B0604020202020204" pitchFamily="34" charset="0"/>
              </a:rPr>
              <a:t>free shipping nationwide for postpaid applications.</a:t>
            </a:r>
          </a:p>
          <a:p>
            <a:r>
              <a:rPr lang="en-US" sz="900" dirty="0">
                <a:solidFill>
                  <a:schemeClr val="bg1"/>
                </a:solidFill>
                <a:latin typeface="Arial" panose="020B0604020202020204" pitchFamily="34" charset="0"/>
                <a:cs typeface="Arial" panose="020B0604020202020204" pitchFamily="34" charset="0"/>
              </a:rPr>
              <a:t>For accessories and apparel purchases</a:t>
            </a:r>
          </a:p>
          <a:p>
            <a:r>
              <a:rPr lang="en-US" sz="900" dirty="0" smtClean="0">
                <a:solidFill>
                  <a:schemeClr val="bg1"/>
                </a:solidFill>
                <a:latin typeface="Arial" panose="020B0604020202020204" pitchFamily="34" charset="0"/>
                <a:cs typeface="Arial" panose="020B0604020202020204" pitchFamily="34" charset="0"/>
              </a:rPr>
              <a:t>We offer </a:t>
            </a:r>
            <a:r>
              <a:rPr lang="en-US" sz="900" dirty="0">
                <a:solidFill>
                  <a:schemeClr val="bg1"/>
                </a:solidFill>
                <a:latin typeface="Arial" panose="020B0604020202020204" pitchFamily="34" charset="0"/>
                <a:cs typeface="Arial" panose="020B0604020202020204" pitchFamily="34" charset="0"/>
              </a:rPr>
              <a:t>free shipping nationwide for orders/deliveries amounting to P900 and above.</a:t>
            </a:r>
          </a:p>
          <a:p>
            <a:r>
              <a:rPr lang="en-US" sz="900" dirty="0">
                <a:solidFill>
                  <a:schemeClr val="bg1"/>
                </a:solidFill>
                <a:latin typeface="Arial" panose="020B0604020202020204" pitchFamily="34" charset="0"/>
                <a:cs typeface="Arial" panose="020B0604020202020204" pitchFamily="34" charset="0"/>
              </a:rPr>
              <a:t>A P70 shipping fee will be applied for orders below P900</a:t>
            </a:r>
            <a:r>
              <a:rPr lang="en-US" sz="900" dirty="0" smtClean="0">
                <a:solidFill>
                  <a:schemeClr val="bg1"/>
                </a:solidFill>
                <a:latin typeface="Arial" panose="020B0604020202020204" pitchFamily="34" charset="0"/>
                <a:cs typeface="Arial" panose="020B0604020202020204" pitchFamily="34" charset="0"/>
              </a:rPr>
              <a:t>.</a:t>
            </a:r>
          </a:p>
          <a:p>
            <a:endParaRPr lang="en-US" sz="900" dirty="0">
              <a:solidFill>
                <a:schemeClr val="bg1"/>
              </a:solidFill>
              <a:latin typeface="Arial" panose="020B0604020202020204" pitchFamily="34" charset="0"/>
              <a:cs typeface="Arial" panose="020B0604020202020204" pitchFamily="34" charset="0"/>
            </a:endParaRPr>
          </a:p>
          <a:p>
            <a:endParaRPr lang="en-US" sz="900" b="0" i="0" dirty="0" smtClean="0">
              <a:solidFill>
                <a:schemeClr val="bg1"/>
              </a:solidFill>
              <a:effectLst/>
              <a:latin typeface="Arial" panose="020B0604020202020204" pitchFamily="34" charset="0"/>
              <a:cs typeface="Arial" panose="020B0604020202020204" pitchFamily="34" charset="0"/>
            </a:endParaRPr>
          </a:p>
          <a:p>
            <a:r>
              <a:rPr lang="en-US" sz="900" b="1" cap="all" dirty="0" smtClean="0">
                <a:solidFill>
                  <a:schemeClr val="bg1"/>
                </a:solidFill>
                <a:latin typeface="Arial" panose="020B0604020202020204" pitchFamily="34" charset="0"/>
                <a:cs typeface="Arial" panose="020B0604020202020204" pitchFamily="34" charset="0"/>
              </a:rPr>
              <a:t>CAN YOU DELIVER </a:t>
            </a:r>
            <a:r>
              <a:rPr lang="en-US" sz="900" b="1" cap="all" dirty="0">
                <a:solidFill>
                  <a:schemeClr val="bg1"/>
                </a:solidFill>
                <a:latin typeface="Arial" panose="020B0604020202020204" pitchFamily="34" charset="0"/>
                <a:cs typeface="Arial" panose="020B0604020202020204" pitchFamily="34" charset="0"/>
              </a:rPr>
              <a:t>THE PACKAGE TO MY OFFICE?</a:t>
            </a:r>
          </a:p>
          <a:p>
            <a:r>
              <a:rPr lang="en-US" sz="900" dirty="0">
                <a:solidFill>
                  <a:schemeClr val="bg1"/>
                </a:solidFill>
                <a:latin typeface="Arial" panose="020B0604020202020204" pitchFamily="34" charset="0"/>
                <a:cs typeface="Arial" panose="020B0604020202020204" pitchFamily="34" charset="0"/>
              </a:rPr>
              <a:t>Yes. We will deliver your order at the address you provided during checkout, whether it is to your home or to your office. In case you want to change your delivery address after checkout, you may call (02) 730-1000. </a:t>
            </a:r>
          </a:p>
        </p:txBody>
      </p:sp>
      <p:cxnSp>
        <p:nvCxnSpPr>
          <p:cNvPr id="12" name="Straight Connector 11"/>
          <p:cNvCxnSpPr/>
          <p:nvPr/>
        </p:nvCxnSpPr>
        <p:spPr>
          <a:xfrm>
            <a:off x="10132736" y="4840787"/>
            <a:ext cx="1666999"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Isosceles Triangle 12"/>
          <p:cNvSpPr/>
          <p:nvPr/>
        </p:nvSpPr>
        <p:spPr>
          <a:xfrm flipV="1">
            <a:off x="10868253" y="6326652"/>
            <a:ext cx="274808" cy="112640"/>
          </a:xfrm>
          <a:prstGeom prst="triangle">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3" name="Picture 122"/>
          <p:cNvPicPr>
            <a:picLocks noChangeAspect="1"/>
          </p:cNvPicPr>
          <p:nvPr/>
        </p:nvPicPr>
        <p:blipFill>
          <a:blip r:embed="rId14">
            <a:extLst>
              <a:ext uri="{BEBA8EAE-BF5A-486C-A8C5-ECC9F3942E4B}">
                <a14:imgProps xmlns:a14="http://schemas.microsoft.com/office/drawing/2010/main">
                  <a14:imgLayer r:embed="rId15">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2471233" y="1875355"/>
            <a:ext cx="279035" cy="234030"/>
          </a:xfrm>
          <a:prstGeom prst="rect">
            <a:avLst/>
          </a:prstGeom>
        </p:spPr>
      </p:pic>
      <p:pic>
        <p:nvPicPr>
          <p:cNvPr id="14" name="Picture 13"/>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2798420" y="1875355"/>
            <a:ext cx="345949" cy="236503"/>
          </a:xfrm>
          <a:prstGeom prst="rect">
            <a:avLst/>
          </a:prstGeom>
        </p:spPr>
      </p:pic>
      <p:sp>
        <p:nvSpPr>
          <p:cNvPr id="124" name="Rectangle 123"/>
          <p:cNvSpPr/>
          <p:nvPr/>
        </p:nvSpPr>
        <p:spPr>
          <a:xfrm>
            <a:off x="2305567" y="2289543"/>
            <a:ext cx="1230858" cy="408589"/>
          </a:xfrm>
          <a:prstGeom prst="rect">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VERIFICATION</a:t>
            </a:r>
          </a:p>
        </p:txBody>
      </p:sp>
      <p:sp>
        <p:nvSpPr>
          <p:cNvPr id="126" name="Rectangle 125"/>
          <p:cNvSpPr/>
          <p:nvPr/>
        </p:nvSpPr>
        <p:spPr>
          <a:xfrm>
            <a:off x="3579785" y="2289543"/>
            <a:ext cx="1240491" cy="414550"/>
          </a:xfrm>
          <a:prstGeom prst="rect">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INTERACTION HISTORY</a:t>
            </a:r>
          </a:p>
        </p:txBody>
      </p:sp>
      <p:sp>
        <p:nvSpPr>
          <p:cNvPr id="127" name="Rectangle 126"/>
          <p:cNvSpPr/>
          <p:nvPr/>
        </p:nvSpPr>
        <p:spPr>
          <a:xfrm>
            <a:off x="4863636" y="2289543"/>
            <a:ext cx="1240491" cy="414550"/>
          </a:xfrm>
          <a:prstGeom prst="rect">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CDR</a:t>
            </a:r>
          </a:p>
        </p:txBody>
      </p:sp>
      <p:sp>
        <p:nvSpPr>
          <p:cNvPr id="128" name="Rectangle 127"/>
          <p:cNvSpPr/>
          <p:nvPr/>
        </p:nvSpPr>
        <p:spPr>
          <a:xfrm>
            <a:off x="6147487" y="2289543"/>
            <a:ext cx="1240491" cy="414550"/>
          </a:xfrm>
          <a:prstGeom prst="rect">
            <a:avLst/>
          </a:prstGeom>
          <a:solidFill>
            <a:srgbClr val="0029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BILLING INFO</a:t>
            </a:r>
          </a:p>
        </p:txBody>
      </p:sp>
      <p:sp>
        <p:nvSpPr>
          <p:cNvPr id="129" name="Rectangle 128"/>
          <p:cNvSpPr/>
          <p:nvPr/>
        </p:nvSpPr>
        <p:spPr>
          <a:xfrm>
            <a:off x="7431338" y="2289543"/>
            <a:ext cx="1250576" cy="414550"/>
          </a:xfrm>
          <a:prstGeom prst="rect">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defTabSz="586130"/>
            <a:r>
              <a:rPr lang="en-US" sz="800" b="1" dirty="0" smtClean="0">
                <a:solidFill>
                  <a:prstClr val="white"/>
                </a:solidFill>
                <a:latin typeface="Arial" panose="020B0604020202020204" pitchFamily="34" charset="0"/>
                <a:cs typeface="Arial" panose="020B0604020202020204" pitchFamily="34" charset="0"/>
              </a:rPr>
              <a:t>PAYMENT INFO</a:t>
            </a:r>
            <a:endParaRPr lang="en-US" sz="800" b="1" dirty="0">
              <a:solidFill>
                <a:prstClr val="white"/>
              </a:solidFill>
              <a:latin typeface="Arial" panose="020B0604020202020204" pitchFamily="34" charset="0"/>
              <a:cs typeface="Arial" panose="020B0604020202020204" pitchFamily="34" charset="0"/>
            </a:endParaRPr>
          </a:p>
        </p:txBody>
      </p:sp>
      <p:sp>
        <p:nvSpPr>
          <p:cNvPr id="130" name="Rectangle 129"/>
          <p:cNvSpPr/>
          <p:nvPr/>
        </p:nvSpPr>
        <p:spPr>
          <a:xfrm>
            <a:off x="8725274" y="2289543"/>
            <a:ext cx="1250576" cy="414550"/>
          </a:xfrm>
          <a:prstGeom prst="rect">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defTabSz="586130"/>
            <a:r>
              <a:rPr lang="en-US" sz="800" b="1" dirty="0" smtClean="0">
                <a:solidFill>
                  <a:prstClr val="white"/>
                </a:solidFill>
                <a:latin typeface="Arial" panose="020B0604020202020204" pitchFamily="34" charset="0"/>
                <a:cs typeface="Arial" panose="020B0604020202020204" pitchFamily="34" charset="0"/>
              </a:rPr>
              <a:t>RIGHT SELL</a:t>
            </a:r>
            <a:endParaRPr lang="en-US" sz="800" b="1" dirty="0">
              <a:solidFill>
                <a:prstClr val="white"/>
              </a:solidFill>
              <a:latin typeface="Arial" panose="020B0604020202020204" pitchFamily="34" charset="0"/>
              <a:cs typeface="Arial" panose="020B0604020202020204" pitchFamily="34" charset="0"/>
            </a:endParaRPr>
          </a:p>
        </p:txBody>
      </p:sp>
      <p:grpSp>
        <p:nvGrpSpPr>
          <p:cNvPr id="131" name="Group 130"/>
          <p:cNvGrpSpPr/>
          <p:nvPr/>
        </p:nvGrpSpPr>
        <p:grpSpPr>
          <a:xfrm>
            <a:off x="-12483" y="2677768"/>
            <a:ext cx="2202373" cy="3469821"/>
            <a:chOff x="-12483" y="2677768"/>
            <a:chExt cx="2202373" cy="3469821"/>
          </a:xfrm>
        </p:grpSpPr>
        <p:sp>
          <p:nvSpPr>
            <p:cNvPr id="132" name="Rectangle 131"/>
            <p:cNvSpPr/>
            <p:nvPr/>
          </p:nvSpPr>
          <p:spPr>
            <a:xfrm>
              <a:off x="247828" y="2677768"/>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CHANGE </a:t>
              </a:r>
              <a:r>
                <a:rPr lang="en-US" sz="800" b="1" dirty="0" smtClean="0">
                  <a:solidFill>
                    <a:prstClr val="white"/>
                  </a:solidFill>
                  <a:latin typeface="Arial" panose="020B0604020202020204" pitchFamily="34" charset="0"/>
                  <a:cs typeface="Arial" panose="020B0604020202020204" pitchFamily="34" charset="0"/>
                </a:rPr>
                <a:t>BILLING ADDRESS</a:t>
              </a:r>
              <a:endParaRPr lang="en-US" sz="800" b="1" dirty="0">
                <a:solidFill>
                  <a:prstClr val="white"/>
                </a:solidFill>
                <a:latin typeface="Arial" panose="020B0604020202020204" pitchFamily="34" charset="0"/>
                <a:cs typeface="Arial" panose="020B0604020202020204" pitchFamily="34" charset="0"/>
              </a:endParaRPr>
            </a:p>
          </p:txBody>
        </p:sp>
        <p:sp>
          <p:nvSpPr>
            <p:cNvPr id="133" name="Rectangle 132"/>
            <p:cNvSpPr/>
            <p:nvPr/>
          </p:nvSpPr>
          <p:spPr>
            <a:xfrm>
              <a:off x="247828" y="2994322"/>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CHANGE </a:t>
              </a:r>
              <a:r>
                <a:rPr lang="en-US" sz="800" b="1" dirty="0" smtClean="0">
                  <a:solidFill>
                    <a:prstClr val="white"/>
                  </a:solidFill>
                  <a:latin typeface="Arial" panose="020B0604020202020204" pitchFamily="34" charset="0"/>
                  <a:cs typeface="Arial" panose="020B0604020202020204" pitchFamily="34" charset="0"/>
                </a:rPr>
                <a:t>BILLING CYCLE</a:t>
              </a:r>
              <a:endParaRPr lang="en-US" sz="800" b="1" dirty="0">
                <a:solidFill>
                  <a:prstClr val="white"/>
                </a:solidFill>
                <a:latin typeface="Arial" panose="020B0604020202020204" pitchFamily="34" charset="0"/>
                <a:cs typeface="Arial" panose="020B0604020202020204" pitchFamily="34" charset="0"/>
              </a:endParaRPr>
            </a:p>
          </p:txBody>
        </p:sp>
        <p:sp>
          <p:nvSpPr>
            <p:cNvPr id="134" name="Rectangle 133"/>
            <p:cNvSpPr/>
            <p:nvPr/>
          </p:nvSpPr>
          <p:spPr>
            <a:xfrm>
              <a:off x="247828" y="3310876"/>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CHANGE </a:t>
              </a:r>
              <a:r>
                <a:rPr lang="en-US" sz="800" b="1" dirty="0" smtClean="0">
                  <a:solidFill>
                    <a:prstClr val="white"/>
                  </a:solidFill>
                  <a:latin typeface="Arial" panose="020B0604020202020204" pitchFamily="34" charset="0"/>
                  <a:cs typeface="Arial" panose="020B0604020202020204" pitchFamily="34" charset="0"/>
                </a:rPr>
                <a:t>BILLING PREFERENCE</a:t>
              </a:r>
              <a:endParaRPr lang="en-US" sz="800" b="1" dirty="0">
                <a:solidFill>
                  <a:prstClr val="white"/>
                </a:solidFill>
                <a:latin typeface="Arial" panose="020B0604020202020204" pitchFamily="34" charset="0"/>
                <a:cs typeface="Arial" panose="020B0604020202020204" pitchFamily="34" charset="0"/>
              </a:endParaRPr>
            </a:p>
          </p:txBody>
        </p:sp>
        <p:sp>
          <p:nvSpPr>
            <p:cNvPr id="135" name="Rectangle 134"/>
            <p:cNvSpPr/>
            <p:nvPr/>
          </p:nvSpPr>
          <p:spPr>
            <a:xfrm>
              <a:off x="247828" y="3627430"/>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PROMISE TO PAY</a:t>
              </a:r>
              <a:endParaRPr lang="en-US" sz="800" b="1" dirty="0">
                <a:solidFill>
                  <a:prstClr val="white"/>
                </a:solidFill>
                <a:latin typeface="Arial" panose="020B0604020202020204" pitchFamily="34" charset="0"/>
                <a:cs typeface="Arial" panose="020B0604020202020204" pitchFamily="34" charset="0"/>
              </a:endParaRPr>
            </a:p>
          </p:txBody>
        </p:sp>
        <p:sp>
          <p:nvSpPr>
            <p:cNvPr id="136" name="Rectangle 135"/>
            <p:cNvSpPr/>
            <p:nvPr/>
          </p:nvSpPr>
          <p:spPr>
            <a:xfrm>
              <a:off x="247828" y="3943984"/>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SIM PROFILE</a:t>
              </a:r>
              <a:endParaRPr lang="en-US" sz="800" b="1" dirty="0">
                <a:solidFill>
                  <a:prstClr val="white"/>
                </a:solidFill>
                <a:latin typeface="Arial" panose="020B0604020202020204" pitchFamily="34" charset="0"/>
                <a:cs typeface="Arial" panose="020B0604020202020204" pitchFamily="34" charset="0"/>
              </a:endParaRPr>
            </a:p>
          </p:txBody>
        </p:sp>
        <p:sp>
          <p:nvSpPr>
            <p:cNvPr id="137" name="Rectangle 136"/>
            <p:cNvSpPr/>
            <p:nvPr/>
          </p:nvSpPr>
          <p:spPr>
            <a:xfrm>
              <a:off x="247828" y="4260538"/>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TEMPORARY CREDIT LIMIT</a:t>
              </a:r>
              <a:endParaRPr lang="en-US" sz="800" b="1" dirty="0">
                <a:solidFill>
                  <a:prstClr val="white"/>
                </a:solidFill>
                <a:latin typeface="Arial" panose="020B0604020202020204" pitchFamily="34" charset="0"/>
                <a:cs typeface="Arial" panose="020B0604020202020204" pitchFamily="34" charset="0"/>
              </a:endParaRPr>
            </a:p>
          </p:txBody>
        </p:sp>
        <p:sp>
          <p:nvSpPr>
            <p:cNvPr id="138" name="Rectangle 137"/>
            <p:cNvSpPr/>
            <p:nvPr/>
          </p:nvSpPr>
          <p:spPr>
            <a:xfrm>
              <a:off x="247828" y="4577092"/>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MI ACTIVATION / DEACTIVATION</a:t>
              </a:r>
            </a:p>
          </p:txBody>
        </p:sp>
        <p:sp>
          <p:nvSpPr>
            <p:cNvPr id="139" name="Rectangle 138"/>
            <p:cNvSpPr/>
            <p:nvPr/>
          </p:nvSpPr>
          <p:spPr>
            <a:xfrm>
              <a:off x="247828" y="4893646"/>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VAS </a:t>
              </a:r>
              <a:r>
                <a:rPr lang="en-US" sz="800" b="1" dirty="0">
                  <a:solidFill>
                    <a:prstClr val="white"/>
                  </a:solidFill>
                  <a:latin typeface="Arial" panose="020B0604020202020204" pitchFamily="34" charset="0"/>
                  <a:cs typeface="Arial" panose="020B0604020202020204" pitchFamily="34" charset="0"/>
                </a:rPr>
                <a:t>ACTIVATION / DEACTIVATION</a:t>
              </a:r>
            </a:p>
          </p:txBody>
        </p:sp>
        <p:sp>
          <p:nvSpPr>
            <p:cNvPr id="140" name="Rectangle 139"/>
            <p:cNvSpPr/>
            <p:nvPr/>
          </p:nvSpPr>
          <p:spPr>
            <a:xfrm>
              <a:off x="247828" y="5210200"/>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IR </a:t>
              </a:r>
              <a:r>
                <a:rPr lang="en-US" sz="800" b="1" dirty="0">
                  <a:solidFill>
                    <a:prstClr val="white"/>
                  </a:solidFill>
                  <a:latin typeface="Arial" panose="020B0604020202020204" pitchFamily="34" charset="0"/>
                  <a:cs typeface="Arial" panose="020B0604020202020204" pitchFamily="34" charset="0"/>
                </a:rPr>
                <a:t>ACTIVATION / DEACTIVATION</a:t>
              </a:r>
            </a:p>
          </p:txBody>
        </p:sp>
        <p:sp>
          <p:nvSpPr>
            <p:cNvPr id="141" name="Rectangle 140"/>
            <p:cNvSpPr/>
            <p:nvPr/>
          </p:nvSpPr>
          <p:spPr>
            <a:xfrm>
              <a:off x="247828" y="5526754"/>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FUP PURCHASE</a:t>
              </a:r>
              <a:endParaRPr lang="en-US" sz="800" b="1" dirty="0">
                <a:solidFill>
                  <a:prstClr val="white"/>
                </a:solidFill>
                <a:latin typeface="Arial" panose="020B0604020202020204" pitchFamily="34" charset="0"/>
                <a:cs typeface="Arial" panose="020B0604020202020204" pitchFamily="34" charset="0"/>
              </a:endParaRPr>
            </a:p>
          </p:txBody>
        </p:sp>
        <p:grpSp>
          <p:nvGrpSpPr>
            <p:cNvPr id="142" name="Group 141"/>
            <p:cNvGrpSpPr/>
            <p:nvPr/>
          </p:nvGrpSpPr>
          <p:grpSpPr>
            <a:xfrm>
              <a:off x="-12483" y="5451311"/>
              <a:ext cx="365675" cy="427282"/>
              <a:chOff x="-612009" y="4545963"/>
              <a:chExt cx="365675" cy="427282"/>
            </a:xfrm>
          </p:grpSpPr>
          <p:sp>
            <p:nvSpPr>
              <p:cNvPr id="144" name="Flowchart: Delay 143"/>
              <p:cNvSpPr/>
              <p:nvPr/>
            </p:nvSpPr>
            <p:spPr>
              <a:xfrm>
                <a:off x="-600892" y="4545963"/>
                <a:ext cx="354558" cy="427282"/>
              </a:xfrm>
              <a:prstGeom prst="flowChartDelay">
                <a:avLst/>
              </a:prstGeom>
              <a:solidFill>
                <a:srgbClr val="E20A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5" name="Picture 144"/>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612009" y="4596368"/>
                <a:ext cx="324625" cy="324625"/>
              </a:xfrm>
              <a:prstGeom prst="rect">
                <a:avLst/>
              </a:prstGeom>
            </p:spPr>
          </p:pic>
        </p:grpSp>
        <p:sp>
          <p:nvSpPr>
            <p:cNvPr id="143" name="Rectangle 142"/>
            <p:cNvSpPr/>
            <p:nvPr/>
          </p:nvSpPr>
          <p:spPr>
            <a:xfrm>
              <a:off x="247828" y="5853898"/>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NETWORK COVERAGE</a:t>
              </a:r>
              <a:endParaRPr lang="en-US" sz="800" b="1" dirty="0">
                <a:solidFill>
                  <a:prstClr val="white"/>
                </a:solidFill>
                <a:latin typeface="Arial" panose="020B0604020202020204" pitchFamily="34" charset="0"/>
                <a:cs typeface="Arial" panose="020B0604020202020204" pitchFamily="34" charset="0"/>
              </a:endParaRPr>
            </a:p>
          </p:txBody>
        </p:sp>
      </p:grpSp>
      <p:sp>
        <p:nvSpPr>
          <p:cNvPr id="2" name="Rectangle 1"/>
          <p:cNvSpPr/>
          <p:nvPr/>
        </p:nvSpPr>
        <p:spPr>
          <a:xfrm>
            <a:off x="2449331" y="2843540"/>
            <a:ext cx="2633657" cy="738664"/>
          </a:xfrm>
          <a:prstGeom prst="rect">
            <a:avLst/>
          </a:prstGeom>
        </p:spPr>
        <p:txBody>
          <a:bodyPr wrap="square">
            <a:spAutoFit/>
          </a:bodyPr>
          <a:lstStyle/>
          <a:p>
            <a:r>
              <a:rPr lang="en-US" sz="1400" dirty="0">
                <a:solidFill>
                  <a:srgbClr val="000000"/>
                </a:solidFill>
                <a:latin typeface="Tondo"/>
              </a:rPr>
              <a:t>Bill Summary</a:t>
            </a:r>
            <a:br>
              <a:rPr lang="en-US" sz="1400" dirty="0">
                <a:solidFill>
                  <a:srgbClr val="000000"/>
                </a:solidFill>
                <a:latin typeface="Tondo"/>
              </a:rPr>
            </a:br>
            <a:r>
              <a:rPr lang="en-US" sz="1400" dirty="0">
                <a:solidFill>
                  <a:srgbClr val="707070"/>
                </a:solidFill>
                <a:latin typeface="Tondo"/>
              </a:rPr>
              <a:t>08/Mar – 07/Apr/19</a:t>
            </a:r>
            <a:endParaRPr lang="en-US" sz="1400" dirty="0">
              <a:solidFill>
                <a:srgbClr val="000000"/>
              </a:solidFill>
              <a:latin typeface="Tondo"/>
            </a:endParaRPr>
          </a:p>
          <a:p>
            <a:r>
              <a:rPr lang="en-US" sz="1400" dirty="0">
                <a:solidFill>
                  <a:srgbClr val="707070"/>
                </a:solidFill>
                <a:latin typeface="Tondo"/>
              </a:rPr>
              <a:t>Due date on 27/Apr/19</a:t>
            </a:r>
            <a:endParaRPr lang="en-US" sz="1400" b="0" i="0" dirty="0">
              <a:solidFill>
                <a:srgbClr val="707070"/>
              </a:solidFill>
              <a:effectLst/>
              <a:latin typeface="Tondo"/>
            </a:endParaRPr>
          </a:p>
        </p:txBody>
      </p:sp>
      <p:sp>
        <p:nvSpPr>
          <p:cNvPr id="11" name="Rectangle 10"/>
          <p:cNvSpPr/>
          <p:nvPr/>
        </p:nvSpPr>
        <p:spPr>
          <a:xfrm>
            <a:off x="5154088" y="2843540"/>
            <a:ext cx="2438943" cy="2246769"/>
          </a:xfrm>
          <a:prstGeom prst="rect">
            <a:avLst/>
          </a:prstGeom>
        </p:spPr>
        <p:txBody>
          <a:bodyPr wrap="square">
            <a:spAutoFit/>
          </a:bodyPr>
          <a:lstStyle/>
          <a:p>
            <a:r>
              <a:rPr lang="en-US" sz="1400" dirty="0">
                <a:latin typeface="Arial" panose="020B0604020202020204" pitchFamily="34" charset="0"/>
                <a:cs typeface="Arial" panose="020B0604020202020204" pitchFamily="34" charset="0"/>
              </a:rPr>
              <a:t>Previous </a:t>
            </a:r>
            <a:r>
              <a:rPr lang="en-US" sz="1400" dirty="0" smtClean="0">
                <a:latin typeface="Arial" panose="020B0604020202020204" pitchFamily="34" charset="0"/>
                <a:cs typeface="Arial" panose="020B0604020202020204" pitchFamily="34" charset="0"/>
              </a:rPr>
              <a:t>Balance</a:t>
            </a:r>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Payments </a:t>
            </a:r>
            <a:r>
              <a:rPr lang="en-US" sz="1400" dirty="0" smtClean="0">
                <a:latin typeface="Arial" panose="020B0604020202020204" pitchFamily="34" charset="0"/>
                <a:cs typeface="Arial" panose="020B0604020202020204" pitchFamily="34" charset="0"/>
              </a:rPr>
              <a:t>Received</a:t>
            </a:r>
            <a:endParaRPr lang="en-US" sz="1400" dirty="0">
              <a:latin typeface="Arial" panose="020B0604020202020204" pitchFamily="34" charset="0"/>
              <a:cs typeface="Arial" panose="020B0604020202020204" pitchFamily="34" charset="0"/>
            </a:endParaRPr>
          </a:p>
          <a:p>
            <a:r>
              <a:rPr lang="en-US" sz="1400" dirty="0" smtClean="0">
                <a:latin typeface="Arial" panose="020B0604020202020204" pitchFamily="34" charset="0"/>
                <a:cs typeface="Arial" panose="020B0604020202020204" pitchFamily="34" charset="0"/>
              </a:rPr>
              <a:t>Adjustments</a:t>
            </a:r>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Current Charges</a:t>
            </a:r>
          </a:p>
          <a:p>
            <a:endParaRPr lang="en-US" sz="1200" dirty="0">
              <a:latin typeface="Arial" panose="020B0604020202020204" pitchFamily="34" charset="0"/>
              <a:cs typeface="Arial" panose="020B0604020202020204" pitchFamily="34" charset="0"/>
            </a:endParaRPr>
          </a:p>
          <a:p>
            <a:endParaRPr lang="en-US" sz="1200" dirty="0">
              <a:latin typeface="Arial" panose="020B0604020202020204" pitchFamily="34" charset="0"/>
              <a:cs typeface="Arial" panose="020B0604020202020204" pitchFamily="34" charset="0"/>
            </a:endParaRPr>
          </a:p>
          <a:p>
            <a:r>
              <a:rPr lang="en-US" sz="1200" dirty="0">
                <a:latin typeface="Arial" panose="020B0604020202020204" pitchFamily="34" charset="0"/>
                <a:cs typeface="Arial" panose="020B0604020202020204" pitchFamily="34" charset="0"/>
              </a:rPr>
              <a:t>Total Amount Due</a:t>
            </a:r>
          </a:p>
          <a:p>
            <a:endParaRPr lang="en-US" sz="1200" dirty="0">
              <a:latin typeface="Arial" panose="020B0604020202020204" pitchFamily="34" charset="0"/>
              <a:cs typeface="Arial" panose="020B0604020202020204" pitchFamily="34" charset="0"/>
            </a:endParaRPr>
          </a:p>
          <a:p>
            <a:r>
              <a:rPr lang="en-US" sz="1200" dirty="0">
                <a:latin typeface="Arial" panose="020B0604020202020204" pitchFamily="34" charset="0"/>
                <a:cs typeface="Arial" panose="020B0604020202020204" pitchFamily="34" charset="0"/>
              </a:rPr>
              <a:t>Current Amount </a:t>
            </a:r>
            <a:r>
              <a:rPr lang="en-US" sz="1200" dirty="0" smtClean="0">
                <a:latin typeface="Arial" panose="020B0604020202020204" pitchFamily="34" charset="0"/>
                <a:cs typeface="Arial" panose="020B0604020202020204" pitchFamily="34" charset="0"/>
              </a:rPr>
              <a:t>Due</a:t>
            </a:r>
            <a:endParaRPr lang="en-US" sz="1200" dirty="0">
              <a:latin typeface="Arial" panose="020B0604020202020204" pitchFamily="34" charset="0"/>
              <a:cs typeface="Arial" panose="020B0604020202020204" pitchFamily="34" charset="0"/>
            </a:endParaRPr>
          </a:p>
          <a:p>
            <a:r>
              <a:rPr lang="en-US" sz="1200" dirty="0">
                <a:latin typeface="Arial" panose="020B0604020202020204" pitchFamily="34" charset="0"/>
                <a:cs typeface="Arial" panose="020B0604020202020204" pitchFamily="34" charset="0"/>
              </a:rPr>
              <a:t>(After Due Date</a:t>
            </a:r>
            <a:r>
              <a:rPr lang="en-US" sz="1200" dirty="0" smtClean="0">
                <a:latin typeface="Arial" panose="020B0604020202020204" pitchFamily="34" charset="0"/>
                <a:cs typeface="Arial" panose="020B0604020202020204" pitchFamily="34" charset="0"/>
              </a:rPr>
              <a:t>)</a:t>
            </a:r>
            <a:endParaRPr lang="en-US" sz="1200" dirty="0">
              <a:latin typeface="Arial" panose="020B0604020202020204" pitchFamily="34" charset="0"/>
              <a:cs typeface="Arial" panose="020B0604020202020204" pitchFamily="34" charset="0"/>
            </a:endParaRPr>
          </a:p>
          <a:p>
            <a:r>
              <a:rPr lang="en-US" sz="1200" dirty="0">
                <a:latin typeface="Arial" panose="020B0604020202020204" pitchFamily="34" charset="0"/>
                <a:cs typeface="Arial" panose="020B0604020202020204" pitchFamily="34" charset="0"/>
              </a:rPr>
              <a:t>Unbilled Amount</a:t>
            </a:r>
          </a:p>
        </p:txBody>
      </p:sp>
      <p:sp>
        <p:nvSpPr>
          <p:cNvPr id="79" name="Rectangle 78"/>
          <p:cNvSpPr/>
          <p:nvPr/>
        </p:nvSpPr>
        <p:spPr>
          <a:xfrm>
            <a:off x="8148918" y="2843540"/>
            <a:ext cx="1490096" cy="2246769"/>
          </a:xfrm>
          <a:prstGeom prst="rect">
            <a:avLst/>
          </a:prstGeom>
        </p:spPr>
        <p:txBody>
          <a:bodyPr wrap="square">
            <a:spAutoFit/>
          </a:bodyPr>
          <a:lstStyle/>
          <a:p>
            <a:r>
              <a:rPr lang="en-US" sz="1400" dirty="0">
                <a:latin typeface="Arial" panose="020B0604020202020204" pitchFamily="34" charset="0"/>
                <a:cs typeface="Arial" panose="020B0604020202020204" pitchFamily="34" charset="0"/>
              </a:rPr>
              <a:t>P</a:t>
            </a:r>
            <a:r>
              <a:rPr lang="en-US" sz="1400" dirty="0" smtClean="0">
                <a:latin typeface="Arial" panose="020B0604020202020204" pitchFamily="34" charset="0"/>
                <a:cs typeface="Arial" panose="020B0604020202020204" pitchFamily="34" charset="0"/>
              </a:rPr>
              <a:t> 1,478.09</a:t>
            </a:r>
            <a:endParaRPr lang="en-US" sz="1400" dirty="0">
              <a:latin typeface="Arial" panose="020B0604020202020204" pitchFamily="34" charset="0"/>
              <a:cs typeface="Arial" panose="020B0604020202020204" pitchFamily="34" charset="0"/>
            </a:endParaRPr>
          </a:p>
          <a:p>
            <a:r>
              <a:rPr lang="en-US" sz="1400" dirty="0" smtClean="0">
                <a:latin typeface="Arial" panose="020B0604020202020204" pitchFamily="34" charset="0"/>
                <a:cs typeface="Arial" panose="020B0604020202020204" pitchFamily="34" charset="0"/>
              </a:rPr>
              <a:t>P 1,478.09</a:t>
            </a:r>
            <a:endParaRPr lang="en-US" sz="1400" dirty="0">
              <a:latin typeface="Arial" panose="020B0604020202020204" pitchFamily="34" charset="0"/>
              <a:cs typeface="Arial" panose="020B0604020202020204" pitchFamily="34" charset="0"/>
            </a:endParaRPr>
          </a:p>
          <a:p>
            <a:r>
              <a:rPr lang="en-US" sz="1400" dirty="0" smtClean="0">
                <a:latin typeface="Arial" panose="020B0604020202020204" pitchFamily="34" charset="0"/>
                <a:cs typeface="Arial" panose="020B0604020202020204" pitchFamily="34" charset="0"/>
              </a:rPr>
              <a:t>P 0.00</a:t>
            </a:r>
            <a:endParaRPr lang="en-US" sz="1400" dirty="0">
              <a:latin typeface="Arial" panose="020B0604020202020204" pitchFamily="34" charset="0"/>
              <a:cs typeface="Arial" panose="020B0604020202020204" pitchFamily="34" charset="0"/>
            </a:endParaRPr>
          </a:p>
          <a:p>
            <a:r>
              <a:rPr lang="en-US" sz="1400" dirty="0" smtClean="0">
                <a:latin typeface="Arial" panose="020B0604020202020204" pitchFamily="34" charset="0"/>
                <a:cs typeface="Arial" panose="020B0604020202020204" pitchFamily="34" charset="0"/>
              </a:rPr>
              <a:t>P </a:t>
            </a:r>
            <a:r>
              <a:rPr lang="en-US" sz="1400" dirty="0">
                <a:latin typeface="Arial" panose="020B0604020202020204" pitchFamily="34" charset="0"/>
                <a:cs typeface="Arial" panose="020B0604020202020204" pitchFamily="34" charset="0"/>
              </a:rPr>
              <a:t>6,267.84</a:t>
            </a:r>
          </a:p>
          <a:p>
            <a:endParaRPr lang="en-US" sz="1200" dirty="0">
              <a:latin typeface="Arial" panose="020B0604020202020204" pitchFamily="34" charset="0"/>
              <a:cs typeface="Arial" panose="020B0604020202020204" pitchFamily="34" charset="0"/>
            </a:endParaRPr>
          </a:p>
          <a:p>
            <a:endParaRPr lang="en-US" sz="1200" dirty="0">
              <a:latin typeface="Arial" panose="020B0604020202020204" pitchFamily="34" charset="0"/>
              <a:cs typeface="Arial" panose="020B0604020202020204" pitchFamily="34" charset="0"/>
            </a:endParaRPr>
          </a:p>
          <a:p>
            <a:r>
              <a:rPr lang="en-US" sz="1200" dirty="0" smtClean="0">
                <a:latin typeface="Arial" panose="020B0604020202020204" pitchFamily="34" charset="0"/>
                <a:cs typeface="Arial" panose="020B0604020202020204" pitchFamily="34" charset="0"/>
              </a:rPr>
              <a:t>P </a:t>
            </a:r>
            <a:r>
              <a:rPr lang="en-US" sz="1200" dirty="0">
                <a:latin typeface="Arial" panose="020B0604020202020204" pitchFamily="34" charset="0"/>
                <a:cs typeface="Arial" panose="020B0604020202020204" pitchFamily="34" charset="0"/>
              </a:rPr>
              <a:t>6,267.84</a:t>
            </a:r>
          </a:p>
          <a:p>
            <a:endParaRPr lang="en-US" sz="1200" dirty="0">
              <a:latin typeface="Arial" panose="020B0604020202020204" pitchFamily="34" charset="0"/>
              <a:cs typeface="Arial" panose="020B0604020202020204" pitchFamily="34" charset="0"/>
            </a:endParaRPr>
          </a:p>
          <a:p>
            <a:r>
              <a:rPr lang="en-US" sz="1200" dirty="0" smtClean="0">
                <a:latin typeface="Arial" panose="020B0604020202020204" pitchFamily="34" charset="0"/>
                <a:cs typeface="Arial" panose="020B0604020202020204" pitchFamily="34" charset="0"/>
              </a:rPr>
              <a:t>(</a:t>
            </a:r>
            <a:r>
              <a:rPr lang="en-US" sz="1200" dirty="0">
                <a:latin typeface="Arial" panose="020B0604020202020204" pitchFamily="34" charset="0"/>
                <a:cs typeface="Arial" panose="020B0604020202020204" pitchFamily="34" charset="0"/>
              </a:rPr>
              <a:t>P</a:t>
            </a:r>
            <a:r>
              <a:rPr lang="en-US" sz="1200" dirty="0" smtClean="0">
                <a:latin typeface="Arial" panose="020B0604020202020204" pitchFamily="34" charset="0"/>
                <a:cs typeface="Arial" panose="020B0604020202020204" pitchFamily="34" charset="0"/>
              </a:rPr>
              <a:t> </a:t>
            </a:r>
            <a:r>
              <a:rPr lang="en-US" sz="1200" dirty="0">
                <a:latin typeface="Arial" panose="020B0604020202020204" pitchFamily="34" charset="0"/>
                <a:cs typeface="Arial" panose="020B0604020202020204" pitchFamily="34" charset="0"/>
              </a:rPr>
              <a:t>6,267.84</a:t>
            </a:r>
            <a:r>
              <a:rPr lang="en-US" sz="1200" dirty="0" smtClean="0">
                <a:latin typeface="Arial" panose="020B0604020202020204" pitchFamily="34" charset="0"/>
                <a:cs typeface="Arial" panose="020B0604020202020204" pitchFamily="34" charset="0"/>
              </a:rPr>
              <a:t>)</a:t>
            </a:r>
            <a:endParaRPr lang="en-US" sz="1200" dirty="0">
              <a:latin typeface="Arial" panose="020B0604020202020204" pitchFamily="34" charset="0"/>
              <a:cs typeface="Arial" panose="020B0604020202020204" pitchFamily="34" charset="0"/>
            </a:endParaRPr>
          </a:p>
          <a:p>
            <a:r>
              <a:rPr lang="en-US" sz="1200" dirty="0" smtClean="0">
                <a:latin typeface="Arial" panose="020B0604020202020204" pitchFamily="34" charset="0"/>
                <a:cs typeface="Arial" panose="020B0604020202020204" pitchFamily="34" charset="0"/>
              </a:rPr>
              <a:t>(</a:t>
            </a:r>
            <a:r>
              <a:rPr lang="en-US" sz="1200" dirty="0">
                <a:latin typeface="Arial" panose="020B0604020202020204" pitchFamily="34" charset="0"/>
                <a:cs typeface="Arial" panose="020B0604020202020204" pitchFamily="34" charset="0"/>
              </a:rPr>
              <a:t>P</a:t>
            </a:r>
            <a:r>
              <a:rPr lang="en-US" sz="1200" dirty="0" smtClean="0">
                <a:latin typeface="Arial" panose="020B0604020202020204" pitchFamily="34" charset="0"/>
                <a:cs typeface="Arial" panose="020B0604020202020204" pitchFamily="34" charset="0"/>
              </a:rPr>
              <a:t> </a:t>
            </a:r>
            <a:r>
              <a:rPr lang="en-US" sz="1200" dirty="0">
                <a:latin typeface="Arial" panose="020B0604020202020204" pitchFamily="34" charset="0"/>
                <a:cs typeface="Arial" panose="020B0604020202020204" pitchFamily="34" charset="0"/>
              </a:rPr>
              <a:t>6,267.84</a:t>
            </a:r>
            <a:r>
              <a:rPr lang="en-US" sz="1200" dirty="0" smtClean="0">
                <a:latin typeface="Arial" panose="020B0604020202020204" pitchFamily="34" charset="0"/>
                <a:cs typeface="Arial" panose="020B0604020202020204" pitchFamily="34" charset="0"/>
              </a:rPr>
              <a:t>)</a:t>
            </a:r>
            <a:endParaRPr lang="en-US" sz="1200" dirty="0">
              <a:latin typeface="Arial" panose="020B0604020202020204" pitchFamily="34" charset="0"/>
              <a:cs typeface="Arial" panose="020B0604020202020204" pitchFamily="34" charset="0"/>
            </a:endParaRPr>
          </a:p>
          <a:p>
            <a:r>
              <a:rPr lang="en-US" sz="1200" dirty="0">
                <a:latin typeface="Arial" panose="020B0604020202020204" pitchFamily="34" charset="0"/>
                <a:cs typeface="Arial" panose="020B0604020202020204" pitchFamily="34" charset="0"/>
              </a:rPr>
              <a:t>P</a:t>
            </a:r>
            <a:r>
              <a:rPr lang="en-US" sz="1200" dirty="0" smtClean="0">
                <a:latin typeface="Arial" panose="020B0604020202020204" pitchFamily="34" charset="0"/>
                <a:cs typeface="Arial" panose="020B0604020202020204" pitchFamily="34" charset="0"/>
              </a:rPr>
              <a:t> </a:t>
            </a:r>
            <a:r>
              <a:rPr lang="en-US" sz="1200" dirty="0">
                <a:latin typeface="Arial" panose="020B0604020202020204" pitchFamily="34" charset="0"/>
                <a:cs typeface="Arial" panose="020B0604020202020204" pitchFamily="34" charset="0"/>
              </a:rPr>
              <a:t>0.00</a:t>
            </a:r>
          </a:p>
        </p:txBody>
      </p:sp>
      <p:cxnSp>
        <p:nvCxnSpPr>
          <p:cNvPr id="18" name="Straight Connector 17"/>
          <p:cNvCxnSpPr/>
          <p:nvPr/>
        </p:nvCxnSpPr>
        <p:spPr>
          <a:xfrm>
            <a:off x="5232041" y="3954203"/>
            <a:ext cx="3844427"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9" name="Oval 88"/>
          <p:cNvSpPr/>
          <p:nvPr/>
        </p:nvSpPr>
        <p:spPr>
          <a:xfrm>
            <a:off x="9751879" y="2268652"/>
            <a:ext cx="191864" cy="19186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Arial" panose="020B0604020202020204" pitchFamily="34" charset="0"/>
                <a:cs typeface="Arial" panose="020B0604020202020204" pitchFamily="34" charset="0"/>
              </a:rPr>
              <a:t>1</a:t>
            </a:r>
            <a:endParaRPr lang="en-US" sz="11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9269794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Rectangle 61"/>
          <p:cNvSpPr/>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 name="Rectangle 2"/>
          <p:cNvSpPr/>
          <p:nvPr/>
        </p:nvSpPr>
        <p:spPr>
          <a:xfrm>
            <a:off x="185940" y="154407"/>
            <a:ext cx="11836042" cy="65124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sp>
        <p:nvSpPr>
          <p:cNvPr id="52" name="Rectangle 51"/>
          <p:cNvSpPr/>
          <p:nvPr/>
        </p:nvSpPr>
        <p:spPr>
          <a:xfrm>
            <a:off x="2266988" y="154407"/>
            <a:ext cx="7757432" cy="20684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sp>
        <p:nvSpPr>
          <p:cNvPr id="46" name="Rectangle 45"/>
          <p:cNvSpPr/>
          <p:nvPr/>
        </p:nvSpPr>
        <p:spPr>
          <a:xfrm>
            <a:off x="185940" y="2289543"/>
            <a:ext cx="2081048" cy="4375515"/>
          </a:xfrm>
          <a:prstGeom prst="rect">
            <a:avLst/>
          </a:prstGeom>
          <a:solidFill>
            <a:srgbClr val="56AD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pic>
        <p:nvPicPr>
          <p:cNvPr id="19" name="Picture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1617" y="1769514"/>
            <a:ext cx="400674" cy="400674"/>
          </a:xfrm>
          <a:prstGeom prst="rect">
            <a:avLst/>
          </a:prstGeom>
        </p:spPr>
      </p:pic>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9785" y="1769514"/>
            <a:ext cx="400674" cy="400674"/>
          </a:xfrm>
          <a:prstGeom prst="rect">
            <a:avLst/>
          </a:prstGeom>
        </p:spPr>
      </p:pic>
      <p:pic>
        <p:nvPicPr>
          <p:cNvPr id="21" name="Picture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75281" y="1769514"/>
            <a:ext cx="400674" cy="400674"/>
          </a:xfrm>
          <a:prstGeom prst="rect">
            <a:avLst/>
          </a:prstGeom>
        </p:spPr>
      </p:pic>
      <p:pic>
        <p:nvPicPr>
          <p:cNvPr id="23" name="Picture 2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93449" y="1769513"/>
            <a:ext cx="400674" cy="400674"/>
          </a:xfrm>
          <a:prstGeom prst="rect">
            <a:avLst/>
          </a:prstGeom>
        </p:spPr>
      </p:pic>
      <p:pic>
        <p:nvPicPr>
          <p:cNvPr id="74" name="Picture 7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5959" y="6191056"/>
            <a:ext cx="354173" cy="346794"/>
          </a:xfrm>
          <a:prstGeom prst="rect">
            <a:avLst/>
          </a:prstGeom>
        </p:spPr>
      </p:pic>
      <p:pic>
        <p:nvPicPr>
          <p:cNvPr id="75" name="Picture 7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19025" y="6191056"/>
            <a:ext cx="354173" cy="346794"/>
          </a:xfrm>
          <a:prstGeom prst="rect">
            <a:avLst/>
          </a:prstGeom>
        </p:spPr>
      </p:pic>
      <p:pic>
        <p:nvPicPr>
          <p:cNvPr id="76" name="Picture 7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52893" y="6191056"/>
            <a:ext cx="354173" cy="332037"/>
          </a:xfrm>
          <a:prstGeom prst="rect">
            <a:avLst/>
          </a:prstGeom>
        </p:spPr>
      </p:pic>
      <p:sp>
        <p:nvSpPr>
          <p:cNvPr id="83" name="Rectangle 82"/>
          <p:cNvSpPr/>
          <p:nvPr/>
        </p:nvSpPr>
        <p:spPr>
          <a:xfrm>
            <a:off x="9965423" y="2163814"/>
            <a:ext cx="2056451" cy="45036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pic>
        <p:nvPicPr>
          <p:cNvPr id="98" name="Picture 97"/>
          <p:cNvPicPr>
            <a:picLocks noChangeAspect="1"/>
          </p:cNvPicPr>
          <p:nvPr/>
        </p:nvPicPr>
        <p:blipFill>
          <a:blip r:embed="rId9">
            <a:extLst>
              <a:ext uri="{BEBA8EAE-BF5A-486C-A8C5-ECC9F3942E4B}">
                <a14:imgProps xmlns:a14="http://schemas.microsoft.com/office/drawing/2010/main">
                  <a14:imgLayer r:embed="rId10">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1852091" y="6194581"/>
            <a:ext cx="331349" cy="331349"/>
          </a:xfrm>
          <a:prstGeom prst="rect">
            <a:avLst/>
          </a:prstGeom>
        </p:spPr>
      </p:pic>
      <p:sp>
        <p:nvSpPr>
          <p:cNvPr id="109" name="Rectangle 108"/>
          <p:cNvSpPr/>
          <p:nvPr/>
        </p:nvSpPr>
        <p:spPr>
          <a:xfrm>
            <a:off x="10023912" y="2286478"/>
            <a:ext cx="1963490" cy="4251372"/>
          </a:xfrm>
          <a:prstGeom prst="rect">
            <a:avLst/>
          </a:prstGeom>
          <a:solidFill>
            <a:srgbClr val="56AD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1000" b="1" dirty="0">
              <a:solidFill>
                <a:prstClr val="white"/>
              </a:solidFill>
              <a:latin typeface="Arial" panose="020B0604020202020204" pitchFamily="34" charset="0"/>
              <a:cs typeface="Arial" panose="020B0604020202020204" pitchFamily="34" charset="0"/>
            </a:endParaRPr>
          </a:p>
        </p:txBody>
      </p:sp>
      <p:sp>
        <p:nvSpPr>
          <p:cNvPr id="94" name="Rectangle 93"/>
          <p:cNvSpPr/>
          <p:nvPr/>
        </p:nvSpPr>
        <p:spPr>
          <a:xfrm>
            <a:off x="2304058" y="2698132"/>
            <a:ext cx="7656345" cy="3044318"/>
          </a:xfrm>
          <a:prstGeom prst="rect">
            <a:avLst/>
          </a:prstGeom>
          <a:solidFill>
            <a:schemeClr val="bg1"/>
          </a:solidFill>
          <a:ln>
            <a:solidFill>
              <a:srgbClr val="56ADD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grpSp>
        <p:nvGrpSpPr>
          <p:cNvPr id="4" name="Group 3"/>
          <p:cNvGrpSpPr/>
          <p:nvPr/>
        </p:nvGrpSpPr>
        <p:grpSpPr>
          <a:xfrm>
            <a:off x="257774" y="2377291"/>
            <a:ext cx="1926025" cy="239055"/>
            <a:chOff x="257774" y="1966455"/>
            <a:chExt cx="1926025" cy="239055"/>
          </a:xfrm>
        </p:grpSpPr>
        <p:sp>
          <p:nvSpPr>
            <p:cNvPr id="50" name="Rounded Rectangle 49"/>
            <p:cNvSpPr/>
            <p:nvPr/>
          </p:nvSpPr>
          <p:spPr>
            <a:xfrm>
              <a:off x="257774" y="1968246"/>
              <a:ext cx="1824102" cy="23726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pic>
          <p:nvPicPr>
            <p:cNvPr id="28" name="Picture 27"/>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981315" y="1966455"/>
              <a:ext cx="202484" cy="237055"/>
            </a:xfrm>
            <a:prstGeom prst="rect">
              <a:avLst/>
            </a:prstGeom>
          </p:spPr>
        </p:pic>
        <p:sp>
          <p:nvSpPr>
            <p:cNvPr id="51" name="TextBox 50"/>
            <p:cNvSpPr txBox="1"/>
            <p:nvPr/>
          </p:nvSpPr>
          <p:spPr>
            <a:xfrm>
              <a:off x="320836" y="1968921"/>
              <a:ext cx="184731" cy="230832"/>
            </a:xfrm>
            <a:prstGeom prst="rect">
              <a:avLst/>
            </a:prstGeom>
            <a:noFill/>
          </p:spPr>
          <p:txBody>
            <a:bodyPr wrap="none" rtlCol="0">
              <a:spAutoFit/>
            </a:bodyPr>
            <a:lstStyle/>
            <a:p>
              <a:pPr defTabSz="586130"/>
              <a:endParaRPr lang="en-US" sz="900" dirty="0">
                <a:solidFill>
                  <a:prstClr val="black"/>
                </a:solidFill>
                <a:latin typeface="Arial" panose="020B0604020202020204" pitchFamily="34" charset="0"/>
                <a:cs typeface="Arial" panose="020B0604020202020204" pitchFamily="34" charset="0"/>
              </a:endParaRPr>
            </a:p>
          </p:txBody>
        </p:sp>
      </p:grpSp>
      <p:grpSp>
        <p:nvGrpSpPr>
          <p:cNvPr id="63" name="Group 62"/>
          <p:cNvGrpSpPr/>
          <p:nvPr/>
        </p:nvGrpSpPr>
        <p:grpSpPr>
          <a:xfrm>
            <a:off x="2268495" y="5758937"/>
            <a:ext cx="7691908" cy="906121"/>
            <a:chOff x="2284261" y="5806235"/>
            <a:chExt cx="7691908" cy="906121"/>
          </a:xfrm>
        </p:grpSpPr>
        <p:sp>
          <p:nvSpPr>
            <p:cNvPr id="70" name="Rectangle 69"/>
            <p:cNvSpPr/>
            <p:nvPr/>
          </p:nvSpPr>
          <p:spPr>
            <a:xfrm>
              <a:off x="2284261" y="5806235"/>
              <a:ext cx="7691908" cy="90612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7" name="Rounded Rectangle 76"/>
            <p:cNvSpPr/>
            <p:nvPr/>
          </p:nvSpPr>
          <p:spPr>
            <a:xfrm>
              <a:off x="2417106" y="6197770"/>
              <a:ext cx="7362378" cy="35236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8" name="TextBox 77"/>
            <p:cNvSpPr txBox="1"/>
            <p:nvPr/>
          </p:nvSpPr>
          <p:spPr>
            <a:xfrm>
              <a:off x="2480168" y="6268572"/>
              <a:ext cx="877163" cy="230832"/>
            </a:xfrm>
            <a:prstGeom prst="rect">
              <a:avLst/>
            </a:prstGeom>
            <a:noFill/>
          </p:spPr>
          <p:txBody>
            <a:bodyPr wrap="none" rtlCol="0">
              <a:spAutoFit/>
            </a:bodyPr>
            <a:lstStyle/>
            <a:p>
              <a:r>
                <a:rPr lang="en-US" sz="900" dirty="0">
                  <a:solidFill>
                    <a:prstClr val="black"/>
                  </a:solidFill>
                  <a:latin typeface="Arial" panose="020B0604020202020204" pitchFamily="34" charset="0"/>
                  <a:cs typeface="Arial" panose="020B0604020202020204" pitchFamily="34" charset="0"/>
                </a:rPr>
                <a:t>Call Remarks</a:t>
              </a:r>
            </a:p>
          </p:txBody>
        </p:sp>
        <p:sp>
          <p:nvSpPr>
            <p:cNvPr id="84" name="Rectangle 83"/>
            <p:cNvSpPr/>
            <p:nvPr/>
          </p:nvSpPr>
          <p:spPr>
            <a:xfrm>
              <a:off x="8910989" y="6245977"/>
              <a:ext cx="808601" cy="268750"/>
            </a:xfrm>
            <a:prstGeom prst="rect">
              <a:avLst/>
            </a:prstGeom>
            <a:solidFill>
              <a:srgbClr val="56AD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800" dirty="0" smtClean="0">
                  <a:solidFill>
                    <a:prstClr val="white"/>
                  </a:solidFill>
                  <a:latin typeface="Arial" panose="020B0604020202020204" pitchFamily="34" charset="0"/>
                  <a:cs typeface="Arial" panose="020B0604020202020204" pitchFamily="34" charset="0"/>
                </a:rPr>
                <a:t>SUBMIT</a:t>
              </a:r>
              <a:endParaRPr lang="en-US" sz="800" dirty="0">
                <a:solidFill>
                  <a:prstClr val="white"/>
                </a:solidFill>
                <a:latin typeface="Arial" panose="020B0604020202020204" pitchFamily="34" charset="0"/>
                <a:cs typeface="Arial" panose="020B0604020202020204" pitchFamily="34" charset="0"/>
              </a:endParaRPr>
            </a:p>
          </p:txBody>
        </p:sp>
        <p:sp>
          <p:nvSpPr>
            <p:cNvPr id="85" name="Rounded Rectangle 84"/>
            <p:cNvSpPr/>
            <p:nvPr/>
          </p:nvSpPr>
          <p:spPr>
            <a:xfrm>
              <a:off x="2444560" y="5947598"/>
              <a:ext cx="129642" cy="129642"/>
            </a:xfrm>
            <a:prstGeom prst="round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6" name="TextBox 85"/>
            <p:cNvSpPr txBox="1"/>
            <p:nvPr/>
          </p:nvSpPr>
          <p:spPr>
            <a:xfrm>
              <a:off x="2615925" y="5897864"/>
              <a:ext cx="838691" cy="230832"/>
            </a:xfrm>
            <a:prstGeom prst="rect">
              <a:avLst/>
            </a:prstGeom>
            <a:noFill/>
          </p:spPr>
          <p:txBody>
            <a:bodyPr wrap="none" rtlCol="0">
              <a:spAutoFit/>
            </a:bodyPr>
            <a:lstStyle/>
            <a:p>
              <a:r>
                <a:rPr lang="en-US" sz="900" dirty="0" smtClean="0">
                  <a:solidFill>
                    <a:prstClr val="black"/>
                  </a:solidFill>
                  <a:latin typeface="Arial" panose="020B0604020202020204" pitchFamily="34" charset="0"/>
                  <a:cs typeface="Arial" panose="020B0604020202020204" pitchFamily="34" charset="0"/>
                </a:rPr>
                <a:t>Billing Query</a:t>
              </a:r>
              <a:endParaRPr lang="en-US" sz="900" dirty="0">
                <a:solidFill>
                  <a:prstClr val="black"/>
                </a:solidFill>
                <a:latin typeface="Arial" panose="020B0604020202020204" pitchFamily="34" charset="0"/>
                <a:cs typeface="Arial" panose="020B0604020202020204" pitchFamily="34" charset="0"/>
              </a:endParaRPr>
            </a:p>
          </p:txBody>
        </p:sp>
        <p:sp>
          <p:nvSpPr>
            <p:cNvPr id="87" name="Rounded Rectangle 86"/>
            <p:cNvSpPr/>
            <p:nvPr/>
          </p:nvSpPr>
          <p:spPr>
            <a:xfrm>
              <a:off x="3899406" y="5947598"/>
              <a:ext cx="129642" cy="129642"/>
            </a:xfrm>
            <a:prstGeom prst="round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8" name="TextBox 87"/>
            <p:cNvSpPr txBox="1"/>
            <p:nvPr/>
          </p:nvSpPr>
          <p:spPr>
            <a:xfrm>
              <a:off x="4081480" y="5897864"/>
              <a:ext cx="1152880" cy="230832"/>
            </a:xfrm>
            <a:prstGeom prst="rect">
              <a:avLst/>
            </a:prstGeom>
            <a:noFill/>
          </p:spPr>
          <p:txBody>
            <a:bodyPr wrap="none" rtlCol="0">
              <a:spAutoFit/>
            </a:bodyPr>
            <a:lstStyle/>
            <a:p>
              <a:r>
                <a:rPr lang="en-US" sz="900" dirty="0" smtClean="0">
                  <a:solidFill>
                    <a:prstClr val="black"/>
                  </a:solidFill>
                  <a:latin typeface="Arial" panose="020B0604020202020204" pitchFamily="34" charset="0"/>
                  <a:cs typeface="Arial" panose="020B0604020202020204" pitchFamily="34" charset="0"/>
                </a:rPr>
                <a:t>Change in address</a:t>
              </a:r>
              <a:endParaRPr lang="en-US" sz="900" dirty="0">
                <a:solidFill>
                  <a:prstClr val="black"/>
                </a:solidFill>
                <a:latin typeface="Arial" panose="020B0604020202020204" pitchFamily="34" charset="0"/>
                <a:cs typeface="Arial" panose="020B0604020202020204" pitchFamily="34" charset="0"/>
              </a:endParaRPr>
            </a:p>
          </p:txBody>
        </p:sp>
        <p:sp>
          <p:nvSpPr>
            <p:cNvPr id="95" name="Rounded Rectangle 94"/>
            <p:cNvSpPr/>
            <p:nvPr/>
          </p:nvSpPr>
          <p:spPr>
            <a:xfrm>
              <a:off x="5354252" y="5947598"/>
              <a:ext cx="129642" cy="129642"/>
            </a:xfrm>
            <a:prstGeom prst="round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6" name="TextBox 95"/>
            <p:cNvSpPr txBox="1"/>
            <p:nvPr/>
          </p:nvSpPr>
          <p:spPr>
            <a:xfrm>
              <a:off x="5549967" y="5897864"/>
              <a:ext cx="928459" cy="230832"/>
            </a:xfrm>
            <a:prstGeom prst="rect">
              <a:avLst/>
            </a:prstGeom>
            <a:noFill/>
          </p:spPr>
          <p:txBody>
            <a:bodyPr wrap="none" rtlCol="0">
              <a:spAutoFit/>
            </a:bodyPr>
            <a:lstStyle/>
            <a:p>
              <a:r>
                <a:rPr lang="en-US" sz="900" dirty="0" smtClean="0">
                  <a:solidFill>
                    <a:prstClr val="black"/>
                  </a:solidFill>
                  <a:latin typeface="Arial" panose="020B0604020202020204" pitchFamily="34" charset="0"/>
                  <a:cs typeface="Arial" panose="020B0604020202020204" pitchFamily="34" charset="0"/>
                </a:rPr>
                <a:t>Product Query</a:t>
              </a:r>
              <a:endParaRPr lang="en-US" sz="900" dirty="0">
                <a:solidFill>
                  <a:prstClr val="black"/>
                </a:solidFill>
                <a:latin typeface="Arial" panose="020B0604020202020204" pitchFamily="34" charset="0"/>
                <a:cs typeface="Arial" panose="020B0604020202020204" pitchFamily="34" charset="0"/>
              </a:endParaRPr>
            </a:p>
          </p:txBody>
        </p:sp>
        <p:sp>
          <p:nvSpPr>
            <p:cNvPr id="97" name="Rounded Rectangle 96"/>
            <p:cNvSpPr/>
            <p:nvPr/>
          </p:nvSpPr>
          <p:spPr>
            <a:xfrm>
              <a:off x="6809098" y="5947598"/>
              <a:ext cx="129642" cy="129642"/>
            </a:xfrm>
            <a:prstGeom prst="round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0" name="TextBox 109"/>
            <p:cNvSpPr txBox="1"/>
            <p:nvPr/>
          </p:nvSpPr>
          <p:spPr>
            <a:xfrm>
              <a:off x="7043456" y="5897864"/>
              <a:ext cx="947695" cy="230832"/>
            </a:xfrm>
            <a:prstGeom prst="rect">
              <a:avLst/>
            </a:prstGeom>
            <a:noFill/>
          </p:spPr>
          <p:txBody>
            <a:bodyPr wrap="none" rtlCol="0">
              <a:spAutoFit/>
            </a:bodyPr>
            <a:lstStyle/>
            <a:p>
              <a:r>
                <a:rPr lang="en-US" sz="900" dirty="0" smtClean="0">
                  <a:solidFill>
                    <a:prstClr val="black"/>
                  </a:solidFill>
                  <a:latin typeface="Arial" panose="020B0604020202020204" pitchFamily="34" charset="0"/>
                  <a:cs typeface="Arial" panose="020B0604020202020204" pitchFamily="34" charset="0"/>
                </a:rPr>
                <a:t>Delivery Query</a:t>
              </a:r>
              <a:endParaRPr lang="en-US" sz="900" dirty="0">
                <a:solidFill>
                  <a:prstClr val="black"/>
                </a:solidFill>
                <a:latin typeface="Arial" panose="020B0604020202020204" pitchFamily="34" charset="0"/>
                <a:cs typeface="Arial" panose="020B0604020202020204" pitchFamily="34" charset="0"/>
              </a:endParaRPr>
            </a:p>
          </p:txBody>
        </p:sp>
        <p:sp>
          <p:nvSpPr>
            <p:cNvPr id="111" name="Rounded Rectangle 110"/>
            <p:cNvSpPr/>
            <p:nvPr/>
          </p:nvSpPr>
          <p:spPr>
            <a:xfrm>
              <a:off x="8263944" y="5947598"/>
              <a:ext cx="129642" cy="129642"/>
            </a:xfrm>
            <a:prstGeom prst="round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2" name="TextBox 111"/>
            <p:cNvSpPr txBox="1"/>
            <p:nvPr/>
          </p:nvSpPr>
          <p:spPr>
            <a:xfrm>
              <a:off x="8435309" y="5897864"/>
              <a:ext cx="595035" cy="230832"/>
            </a:xfrm>
            <a:prstGeom prst="rect">
              <a:avLst/>
            </a:prstGeom>
            <a:noFill/>
          </p:spPr>
          <p:txBody>
            <a:bodyPr wrap="none" rtlCol="0">
              <a:spAutoFit/>
            </a:bodyPr>
            <a:lstStyle/>
            <a:p>
              <a:r>
                <a:rPr lang="en-US" sz="900" dirty="0" smtClean="0">
                  <a:solidFill>
                    <a:prstClr val="black"/>
                  </a:solidFill>
                  <a:latin typeface="Arial" panose="020B0604020202020204" pitchFamily="34" charset="0"/>
                  <a:cs typeface="Arial" panose="020B0604020202020204" pitchFamily="34" charset="0"/>
                </a:rPr>
                <a:t>General</a:t>
              </a:r>
              <a:endParaRPr lang="en-US" sz="900" dirty="0">
                <a:solidFill>
                  <a:prstClr val="black"/>
                </a:solidFill>
                <a:latin typeface="Arial" panose="020B0604020202020204" pitchFamily="34" charset="0"/>
                <a:cs typeface="Arial" panose="020B0604020202020204" pitchFamily="34" charset="0"/>
              </a:endParaRPr>
            </a:p>
          </p:txBody>
        </p:sp>
      </p:grpSp>
      <p:grpSp>
        <p:nvGrpSpPr>
          <p:cNvPr id="114" name="Group 113"/>
          <p:cNvGrpSpPr/>
          <p:nvPr/>
        </p:nvGrpSpPr>
        <p:grpSpPr>
          <a:xfrm>
            <a:off x="10096160" y="2395737"/>
            <a:ext cx="1775543" cy="302395"/>
            <a:chOff x="10111926" y="2443035"/>
            <a:chExt cx="1775543" cy="302395"/>
          </a:xfrm>
        </p:grpSpPr>
        <p:sp>
          <p:nvSpPr>
            <p:cNvPr id="115" name="Rounded Rectangle 114"/>
            <p:cNvSpPr/>
            <p:nvPr/>
          </p:nvSpPr>
          <p:spPr>
            <a:xfrm>
              <a:off x="10111926" y="2443035"/>
              <a:ext cx="1775543" cy="302395"/>
            </a:xfrm>
            <a:prstGeom prst="round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a:solidFill>
                    <a:prstClr val="white">
                      <a:lumMod val="75000"/>
                    </a:prstClr>
                  </a:solidFill>
                  <a:latin typeface="Arial" panose="020B0604020202020204" pitchFamily="34" charset="0"/>
                  <a:cs typeface="Arial" panose="020B0604020202020204" pitchFamily="34" charset="0"/>
                </a:rPr>
                <a:t>Select </a:t>
              </a:r>
              <a:r>
                <a:rPr lang="en-US" sz="900" dirty="0" smtClean="0">
                  <a:solidFill>
                    <a:prstClr val="white">
                      <a:lumMod val="75000"/>
                    </a:prstClr>
                  </a:solidFill>
                  <a:latin typeface="Arial" panose="020B0604020202020204" pitchFamily="34" charset="0"/>
                  <a:cs typeface="Arial" panose="020B0604020202020204" pitchFamily="34" charset="0"/>
                </a:rPr>
                <a:t>Disposition</a:t>
              </a:r>
              <a:endParaRPr lang="en-US" sz="900" dirty="0">
                <a:solidFill>
                  <a:prstClr val="white">
                    <a:lumMod val="75000"/>
                  </a:prstClr>
                </a:solidFill>
                <a:latin typeface="Arial" panose="020B0604020202020204" pitchFamily="34" charset="0"/>
                <a:cs typeface="Arial" panose="020B0604020202020204" pitchFamily="34" charset="0"/>
              </a:endParaRPr>
            </a:p>
          </p:txBody>
        </p:sp>
        <p:sp>
          <p:nvSpPr>
            <p:cNvPr id="116" name="Isosceles Triangle 115"/>
            <p:cNvSpPr/>
            <p:nvPr/>
          </p:nvSpPr>
          <p:spPr>
            <a:xfrm rot="10800000">
              <a:off x="11680475" y="2576192"/>
              <a:ext cx="84219" cy="72602"/>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solidFill>
                  <a:prstClr val="white"/>
                </a:solidFill>
              </a:endParaRPr>
            </a:p>
          </p:txBody>
        </p:sp>
      </p:grpSp>
      <p:sp>
        <p:nvSpPr>
          <p:cNvPr id="82" name="Rectangle 81"/>
          <p:cNvSpPr/>
          <p:nvPr/>
        </p:nvSpPr>
        <p:spPr>
          <a:xfrm>
            <a:off x="261254" y="1072474"/>
            <a:ext cx="1942062" cy="4539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1400" b="1" i="1" dirty="0" smtClean="0">
                <a:solidFill>
                  <a:schemeClr val="tx1">
                    <a:lumMod val="50000"/>
                    <a:lumOff val="50000"/>
                  </a:schemeClr>
                </a:solidFill>
                <a:latin typeface="Swis721 Cn BT" panose="020B0506020202030204" pitchFamily="34" charset="0"/>
                <a:cs typeface="Arial" panose="020B0604020202020204" pitchFamily="34" charset="0"/>
              </a:rPr>
              <a:t>TELECOM ENTERPRISE</a:t>
            </a:r>
            <a:endParaRPr lang="en-US" sz="1400" b="1" i="1" dirty="0">
              <a:solidFill>
                <a:schemeClr val="tx1">
                  <a:lumMod val="50000"/>
                  <a:lumOff val="50000"/>
                </a:schemeClr>
              </a:solidFill>
              <a:latin typeface="Swis721 Cn BT" panose="020B0506020202030204" pitchFamily="34" charset="0"/>
              <a:cs typeface="Arial" panose="020B0604020202020204" pitchFamily="34" charset="0"/>
            </a:endParaRPr>
          </a:p>
        </p:txBody>
      </p:sp>
      <p:pic>
        <p:nvPicPr>
          <p:cNvPr id="61" name="Picture 60"/>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55095" y="336931"/>
            <a:ext cx="942739" cy="855162"/>
          </a:xfrm>
          <a:prstGeom prst="rect">
            <a:avLst/>
          </a:prstGeom>
        </p:spPr>
      </p:pic>
      <p:pic>
        <p:nvPicPr>
          <p:cNvPr id="6" name="Picture 5"/>
          <p:cNvPicPr>
            <a:picLocks noChangeAspect="1"/>
          </p:cNvPicPr>
          <p:nvPr/>
        </p:nvPicPr>
        <p:blipFill>
          <a:blip r:embed="rId13"/>
          <a:stretch>
            <a:fillRect/>
          </a:stretch>
        </p:blipFill>
        <p:spPr>
          <a:xfrm>
            <a:off x="10010486" y="571267"/>
            <a:ext cx="1950763" cy="1341664"/>
          </a:xfrm>
          <a:prstGeom prst="rect">
            <a:avLst/>
          </a:prstGeom>
        </p:spPr>
      </p:pic>
      <p:sp>
        <p:nvSpPr>
          <p:cNvPr id="7" name="Rectangle 6"/>
          <p:cNvSpPr/>
          <p:nvPr/>
        </p:nvSpPr>
        <p:spPr>
          <a:xfrm>
            <a:off x="2304058" y="239653"/>
            <a:ext cx="2516253" cy="1958667"/>
          </a:xfrm>
          <a:prstGeom prst="rect">
            <a:avLst/>
          </a:prstGeom>
          <a:solidFill>
            <a:schemeClr val="bg1"/>
          </a:solidFill>
          <a:ln>
            <a:solidFill>
              <a:schemeClr val="bg1">
                <a:lumMod val="95000"/>
              </a:schemeClr>
            </a:solidFill>
          </a:ln>
          <a:effectLst>
            <a:outerShdw blurRad="50800" dist="38100" dir="8100000" algn="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p:cNvSpPr/>
          <p:nvPr/>
        </p:nvSpPr>
        <p:spPr>
          <a:xfrm>
            <a:off x="4879719" y="239653"/>
            <a:ext cx="2516253" cy="1958667"/>
          </a:xfrm>
          <a:prstGeom prst="rect">
            <a:avLst/>
          </a:prstGeom>
          <a:solidFill>
            <a:schemeClr val="bg1"/>
          </a:solidFill>
          <a:ln>
            <a:solidFill>
              <a:schemeClr val="bg1">
                <a:lumMod val="95000"/>
              </a:schemeClr>
            </a:solidFill>
          </a:ln>
          <a:effectLst>
            <a:outerShdw blurRad="50800" dist="38100" dir="8100000" algn="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p:cNvSpPr/>
          <p:nvPr/>
        </p:nvSpPr>
        <p:spPr>
          <a:xfrm>
            <a:off x="7455380" y="239653"/>
            <a:ext cx="2516253" cy="1958667"/>
          </a:xfrm>
          <a:prstGeom prst="rect">
            <a:avLst/>
          </a:prstGeom>
          <a:solidFill>
            <a:schemeClr val="bg1"/>
          </a:solidFill>
          <a:ln>
            <a:solidFill>
              <a:schemeClr val="bg1">
                <a:lumMod val="95000"/>
              </a:schemeClr>
            </a:solidFill>
          </a:ln>
          <a:effectLst>
            <a:outerShdw blurRad="50800" dist="38100" dir="8100000" algn="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1" name="Table 100"/>
          <p:cNvGraphicFramePr>
            <a:graphicFrameLocks noGrp="1"/>
          </p:cNvGraphicFramePr>
          <p:nvPr>
            <p:extLst/>
          </p:nvPr>
        </p:nvGraphicFramePr>
        <p:xfrm>
          <a:off x="2464402" y="294868"/>
          <a:ext cx="2239750" cy="1486976"/>
        </p:xfrm>
        <a:graphic>
          <a:graphicData uri="http://schemas.openxmlformats.org/drawingml/2006/table">
            <a:tbl>
              <a:tblPr>
                <a:tableStyleId>{5C22544A-7EE6-4342-B048-85BDC9FD1C3A}</a:tableStyleId>
              </a:tblPr>
              <a:tblGrid>
                <a:gridCol w="953865"/>
                <a:gridCol w="1285885"/>
              </a:tblGrid>
              <a:tr h="198540">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Mobile #</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+63</a:t>
                      </a:r>
                      <a:r>
                        <a:rPr lang="en-US" sz="8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 915 716 9206</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98540">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Subscriber</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Mr. John Doe</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98540">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Operating Status</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Active</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98540">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Status</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Active</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82068">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Email</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johndoe554@gmail.com</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19828">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Address</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sv-SE" sz="800" b="0" i="0" u="none" strike="noStrike" kern="1200" dirty="0" smtClean="0">
                          <a:solidFill>
                            <a:srgbClr val="000000"/>
                          </a:solidFill>
                          <a:effectLst/>
                          <a:latin typeface="Arial" panose="020B0604020202020204" pitchFamily="34" charset="0"/>
                          <a:ea typeface="+mn-ea"/>
                          <a:cs typeface="Arial" panose="020B0604020202020204" pitchFamily="34" charset="0"/>
                        </a:rPr>
                        <a:t>101 Dela Rosa Street, Legazpi Village, Makati</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90920">
                <a:tc>
                  <a:txBody>
                    <a:bodyPr/>
                    <a:lstStyle/>
                    <a:p>
                      <a:pPr marL="0" algn="l" defTabSz="914400" rtl="0" eaLnBrk="1" fontAlgn="b" latinLnBrk="0" hangingPunct="1"/>
                      <a:r>
                        <a:rPr lang="en-US" sz="800" b="0" i="0" u="none" strike="noStrike" kern="1200" dirty="0">
                          <a:solidFill>
                            <a:srgbClr val="000000"/>
                          </a:solidFill>
                          <a:effectLst/>
                          <a:latin typeface="Arial" panose="020B0604020202020204" pitchFamily="34" charset="0"/>
                          <a:ea typeface="+mn-ea"/>
                          <a:cs typeface="Arial" panose="020B0604020202020204" pitchFamily="34" charset="0"/>
                        </a:rPr>
                        <a:t>Alt Number</a:t>
                      </a: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+63</a:t>
                      </a:r>
                      <a:r>
                        <a:rPr lang="en-US" sz="8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 999 999 9999</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graphicFrame>
        <p:nvGraphicFramePr>
          <p:cNvPr id="102" name="Table 101"/>
          <p:cNvGraphicFramePr>
            <a:graphicFrameLocks noGrp="1"/>
          </p:cNvGraphicFramePr>
          <p:nvPr>
            <p:extLst/>
          </p:nvPr>
        </p:nvGraphicFramePr>
        <p:xfrm>
          <a:off x="4973094" y="294868"/>
          <a:ext cx="2355644" cy="1878483"/>
        </p:xfrm>
        <a:graphic>
          <a:graphicData uri="http://schemas.openxmlformats.org/drawingml/2006/table">
            <a:tbl>
              <a:tblPr>
                <a:tableStyleId>{5C22544A-7EE6-4342-B048-85BDC9FD1C3A}</a:tableStyleId>
              </a:tblPr>
              <a:tblGrid>
                <a:gridCol w="1089211"/>
                <a:gridCol w="1266433"/>
              </a:tblGrid>
              <a:tr h="205909">
                <a:tc>
                  <a:txBody>
                    <a:bodyPr/>
                    <a:lstStyle/>
                    <a:p>
                      <a:pPr algn="l" fontAlgn="b"/>
                      <a:r>
                        <a:rPr lang="en-US" sz="800" u="none" strike="noStrike" dirty="0" smtClean="0">
                          <a:effectLst/>
                          <a:latin typeface="Arial" panose="020B0604020202020204" pitchFamily="34" charset="0"/>
                          <a:cs typeface="Arial" panose="020B0604020202020204" pitchFamily="34" charset="0"/>
                        </a:rPr>
                        <a:t>Customer ID</a:t>
                      </a:r>
                      <a:r>
                        <a:rPr lang="en-US" sz="800" u="none" strike="noStrike" baseline="0" dirty="0" smtClean="0">
                          <a:effectLst/>
                          <a:latin typeface="Arial" panose="020B0604020202020204" pitchFamily="34" charset="0"/>
                          <a:cs typeface="Arial" panose="020B0604020202020204" pitchFamily="34" charset="0"/>
                        </a:rPr>
                        <a:t> #</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b="0" i="0" u="none" strike="noStrike" dirty="0" smtClean="0">
                          <a:solidFill>
                            <a:schemeClr val="dk1"/>
                          </a:solidFill>
                          <a:effectLst/>
                          <a:latin typeface="Arial" panose="020B0604020202020204" pitchFamily="34" charset="0"/>
                          <a:cs typeface="Arial" panose="020B0604020202020204" pitchFamily="34" charset="0"/>
                        </a:rPr>
                        <a:t>83085294</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u="none" strike="noStrike" dirty="0" smtClean="0">
                          <a:effectLst/>
                          <a:latin typeface="Arial" panose="020B0604020202020204" pitchFamily="34" charset="0"/>
                          <a:cs typeface="Arial" panose="020B0604020202020204" pitchFamily="34" charset="0"/>
                        </a:rPr>
                        <a:t>Tariff Plan</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b="0" i="0" u="sng" strike="noStrike" dirty="0" err="1" smtClean="0">
                          <a:solidFill>
                            <a:schemeClr val="dk1"/>
                          </a:solidFill>
                          <a:effectLst/>
                          <a:latin typeface="Arial" panose="020B0604020202020204" pitchFamily="34" charset="0"/>
                          <a:cs typeface="Arial" panose="020B0604020202020204" pitchFamily="34" charset="0"/>
                        </a:rPr>
                        <a:t>ThePLAN</a:t>
                      </a:r>
                      <a:r>
                        <a:rPr lang="en-US" sz="800" b="0" i="0" u="sng" strike="noStrike" baseline="0" dirty="0" smtClean="0">
                          <a:solidFill>
                            <a:schemeClr val="dk1"/>
                          </a:solidFill>
                          <a:effectLst/>
                          <a:latin typeface="Arial" panose="020B0604020202020204" pitchFamily="34" charset="0"/>
                          <a:cs typeface="Arial" panose="020B0604020202020204" pitchFamily="34" charset="0"/>
                        </a:rPr>
                        <a:t> PLUS 1499</a:t>
                      </a:r>
                      <a:endParaRPr lang="en-US" sz="800" b="0" i="0" u="sng"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b="0" i="0" u="none" strike="noStrike" dirty="0" smtClean="0">
                          <a:solidFill>
                            <a:srgbClr val="000000"/>
                          </a:solidFill>
                          <a:effectLst/>
                          <a:latin typeface="Arial" panose="020B0604020202020204" pitchFamily="34" charset="0"/>
                          <a:cs typeface="Arial" panose="020B0604020202020204" pitchFamily="34" charset="0"/>
                        </a:rPr>
                        <a:t>Activation Date</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b="0" i="0" u="none" strike="noStrike" dirty="0" smtClean="0">
                          <a:solidFill>
                            <a:srgbClr val="000000"/>
                          </a:solidFill>
                          <a:effectLst/>
                          <a:latin typeface="Arial" panose="020B0604020202020204" pitchFamily="34" charset="0"/>
                          <a:cs typeface="Arial" panose="020B0604020202020204" pitchFamily="34" charset="0"/>
                        </a:rPr>
                        <a:t>03-01-2019</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u="none" strike="noStrike" dirty="0" smtClean="0">
                          <a:effectLst/>
                          <a:latin typeface="Arial" panose="020B0604020202020204" pitchFamily="34" charset="0"/>
                          <a:cs typeface="Arial" panose="020B0604020202020204" pitchFamily="34" charset="0"/>
                        </a:rPr>
                        <a:t>Contract</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u="none" strike="noStrike" dirty="0" smtClean="0">
                          <a:effectLst/>
                          <a:latin typeface="Arial" panose="020B0604020202020204" pitchFamily="34" charset="0"/>
                          <a:cs typeface="Arial" panose="020B0604020202020204" pitchFamily="34" charset="0"/>
                        </a:rPr>
                        <a:t>24 Months</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u="none" strike="noStrike" dirty="0" smtClean="0">
                          <a:effectLst/>
                          <a:latin typeface="Arial" panose="020B0604020202020204" pitchFamily="34" charset="0"/>
                          <a:cs typeface="Arial" panose="020B0604020202020204" pitchFamily="34" charset="0"/>
                        </a:rPr>
                        <a:t>Handset</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b="0" i="0" u="sng" strike="noStrike" dirty="0" smtClean="0">
                          <a:solidFill>
                            <a:schemeClr val="dk1"/>
                          </a:solidFill>
                          <a:effectLst/>
                          <a:latin typeface="Arial" panose="020B0604020202020204" pitchFamily="34" charset="0"/>
                          <a:cs typeface="Arial" panose="020B0604020202020204" pitchFamily="34" charset="0"/>
                        </a:rPr>
                        <a:t>Huawei Nova 3i</a:t>
                      </a:r>
                      <a:endParaRPr lang="en-US" sz="800" b="0" i="0" u="sng"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u="none" strike="noStrike" dirty="0" smtClean="0">
                          <a:effectLst/>
                          <a:latin typeface="Arial" panose="020B0604020202020204" pitchFamily="34" charset="0"/>
                          <a:cs typeface="Arial" panose="020B0604020202020204" pitchFamily="34" charset="0"/>
                        </a:rPr>
                        <a:t>Unbilled Amount</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b="0" i="0" u="none" strike="noStrike" dirty="0" smtClean="0">
                          <a:solidFill>
                            <a:schemeClr val="dk1"/>
                          </a:solidFill>
                          <a:effectLst/>
                          <a:latin typeface="Arial" panose="020B0604020202020204" pitchFamily="34" charset="0"/>
                          <a:cs typeface="Arial" panose="020B0604020202020204" pitchFamily="34" charset="0"/>
                        </a:rPr>
                        <a:t>P 69.90</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u="none" strike="noStrike" dirty="0" smtClean="0">
                          <a:effectLst/>
                          <a:latin typeface="Arial" panose="020B0604020202020204" pitchFamily="34" charset="0"/>
                          <a:cs typeface="Arial" panose="020B0604020202020204" pitchFamily="34" charset="0"/>
                        </a:rPr>
                        <a:t>Last Payment Date</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b="0" i="0" u="none" strike="noStrike" dirty="0" smtClean="0">
                          <a:solidFill>
                            <a:schemeClr val="dk1"/>
                          </a:solidFill>
                          <a:effectLst/>
                          <a:latin typeface="Arial" panose="020B0604020202020204" pitchFamily="34" charset="0"/>
                          <a:cs typeface="Arial" panose="020B0604020202020204" pitchFamily="34" charset="0"/>
                        </a:rPr>
                        <a:t>04-04-2019</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31211">
                <a:tc>
                  <a:txBody>
                    <a:bodyPr/>
                    <a:lstStyle/>
                    <a:p>
                      <a:pPr algn="l" fontAlgn="b"/>
                      <a:r>
                        <a:rPr lang="en-US" sz="800" u="none" strike="noStrike" kern="1200" dirty="0" smtClean="0">
                          <a:solidFill>
                            <a:schemeClr val="dk1"/>
                          </a:solidFill>
                          <a:effectLst/>
                          <a:latin typeface="Arial" panose="020B0604020202020204" pitchFamily="34" charset="0"/>
                          <a:ea typeface="+mn-ea"/>
                          <a:cs typeface="Arial" panose="020B0604020202020204" pitchFamily="34" charset="0"/>
                        </a:rPr>
                        <a:t>Outstanding Balance</a:t>
                      </a:r>
                      <a:endParaRPr lang="en-US" sz="800" u="none" strike="noStrike" kern="1200" dirty="0">
                        <a:solidFill>
                          <a:schemeClr val="dk1"/>
                        </a:solidFill>
                        <a:effectLst/>
                        <a:latin typeface="Arial" panose="020B0604020202020204" pitchFamily="34" charset="0"/>
                        <a:ea typeface="+mn-ea"/>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u="none" strike="noStrike" kern="1200" dirty="0" smtClean="0">
                          <a:solidFill>
                            <a:schemeClr val="dk1"/>
                          </a:solidFill>
                          <a:effectLst/>
                          <a:latin typeface="Arial" panose="020B0604020202020204" pitchFamily="34" charset="0"/>
                          <a:ea typeface="+mn-ea"/>
                          <a:cs typeface="Arial" panose="020B0604020202020204" pitchFamily="34" charset="0"/>
                        </a:rPr>
                        <a:t>P1568.90</a:t>
                      </a:r>
                      <a:endParaRPr lang="en-US" sz="800" u="none" strike="noStrike" kern="1200" dirty="0">
                        <a:solidFill>
                          <a:schemeClr val="dk1"/>
                        </a:solidFill>
                        <a:effectLst/>
                        <a:latin typeface="Arial" panose="020B0604020202020204" pitchFamily="34" charset="0"/>
                        <a:ea typeface="+mn-ea"/>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u="none" strike="noStrike" kern="1200" dirty="0" smtClean="0">
                          <a:solidFill>
                            <a:schemeClr val="dk1"/>
                          </a:solidFill>
                          <a:effectLst/>
                          <a:latin typeface="Arial" panose="020B0604020202020204" pitchFamily="34" charset="0"/>
                          <a:ea typeface="+mn-ea"/>
                          <a:cs typeface="Arial" panose="020B0604020202020204" pitchFamily="34" charset="0"/>
                        </a:rPr>
                        <a:t>Bill Date</a:t>
                      </a:r>
                      <a:endParaRPr lang="en-US" sz="800" u="none" strike="noStrike" kern="1200" dirty="0">
                        <a:solidFill>
                          <a:schemeClr val="dk1"/>
                        </a:solidFill>
                        <a:effectLst/>
                        <a:latin typeface="Arial" panose="020B0604020202020204" pitchFamily="34" charset="0"/>
                        <a:ea typeface="+mn-ea"/>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u="none" strike="noStrike" kern="1200" dirty="0" smtClean="0">
                          <a:solidFill>
                            <a:schemeClr val="dk1"/>
                          </a:solidFill>
                          <a:effectLst/>
                          <a:latin typeface="Arial" panose="020B0604020202020204" pitchFamily="34" charset="0"/>
                          <a:ea typeface="+mn-ea"/>
                          <a:cs typeface="Arial" panose="020B0604020202020204" pitchFamily="34" charset="0"/>
                        </a:rPr>
                        <a:t>03-04-2019</a:t>
                      </a:r>
                      <a:endParaRPr lang="en-US" sz="800" u="none" strike="noStrike" kern="1200" dirty="0">
                        <a:solidFill>
                          <a:schemeClr val="dk1"/>
                        </a:solidFill>
                        <a:effectLst/>
                        <a:latin typeface="Arial" panose="020B0604020202020204" pitchFamily="34" charset="0"/>
                        <a:ea typeface="+mn-ea"/>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graphicFrame>
        <p:nvGraphicFramePr>
          <p:cNvPr id="103" name="Table 102"/>
          <p:cNvGraphicFramePr>
            <a:graphicFrameLocks noGrp="1"/>
          </p:cNvGraphicFramePr>
          <p:nvPr>
            <p:extLst/>
          </p:nvPr>
        </p:nvGraphicFramePr>
        <p:xfrm>
          <a:off x="7577841" y="294868"/>
          <a:ext cx="2185877" cy="1511776"/>
        </p:xfrm>
        <a:graphic>
          <a:graphicData uri="http://schemas.openxmlformats.org/drawingml/2006/table">
            <a:tbl>
              <a:tblPr>
                <a:tableStyleId>{5C22544A-7EE6-4342-B048-85BDC9FD1C3A}</a:tableStyleId>
              </a:tblPr>
              <a:tblGrid>
                <a:gridCol w="1371369"/>
                <a:gridCol w="814508"/>
              </a:tblGrid>
              <a:tr h="215968">
                <a:tc>
                  <a:txBody>
                    <a:bodyPr/>
                    <a:lstStyle/>
                    <a:p>
                      <a:pPr algn="l" fontAlgn="b"/>
                      <a:r>
                        <a:rPr lang="en-US" sz="800" b="0" i="0" u="none" strike="noStrike" dirty="0" smtClean="0">
                          <a:solidFill>
                            <a:srgbClr val="000000"/>
                          </a:solidFill>
                          <a:effectLst/>
                          <a:latin typeface="Arial" panose="020B0604020202020204" pitchFamily="34" charset="0"/>
                          <a:cs typeface="Arial" panose="020B0604020202020204" pitchFamily="34" charset="0"/>
                        </a:rPr>
                        <a:t>Mobile App</a:t>
                      </a:r>
                      <a:r>
                        <a:rPr lang="en-US" sz="800" b="0" i="0" u="none" strike="noStrike" baseline="0" dirty="0" smtClean="0">
                          <a:solidFill>
                            <a:srgbClr val="000000"/>
                          </a:solidFill>
                          <a:effectLst/>
                          <a:latin typeface="Arial" panose="020B0604020202020204" pitchFamily="34" charset="0"/>
                          <a:cs typeface="Arial" panose="020B0604020202020204" pitchFamily="34" charset="0"/>
                        </a:rPr>
                        <a:t> Registered</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none" strike="noStrike" smtClean="0">
                          <a:solidFill>
                            <a:srgbClr val="000000"/>
                          </a:solidFill>
                          <a:effectLst/>
                          <a:latin typeface="Arial" panose="020B0604020202020204" pitchFamily="34" charset="0"/>
                          <a:cs typeface="Arial" panose="020B0604020202020204" pitchFamily="34" charset="0"/>
                        </a:rPr>
                        <a:t>Y</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5968">
                <a:tc>
                  <a:txBody>
                    <a:bodyPr/>
                    <a:lstStyle/>
                    <a:p>
                      <a:pPr algn="l" fontAlgn="b"/>
                      <a:r>
                        <a:rPr lang="en-US" sz="800" b="0" i="0" u="none" strike="noStrike" dirty="0" err="1" smtClean="0">
                          <a:solidFill>
                            <a:srgbClr val="000000"/>
                          </a:solidFill>
                          <a:effectLst/>
                          <a:latin typeface="Arial" panose="020B0604020202020204" pitchFamily="34" charset="0"/>
                          <a:cs typeface="Arial" panose="020B0604020202020204" pitchFamily="34" charset="0"/>
                        </a:rPr>
                        <a:t>eKYC</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none" strike="noStrike" dirty="0" smtClean="0">
                          <a:solidFill>
                            <a:srgbClr val="000000"/>
                          </a:solidFill>
                          <a:effectLst/>
                          <a:latin typeface="Arial" panose="020B0604020202020204" pitchFamily="34" charset="0"/>
                          <a:cs typeface="Arial" panose="020B0604020202020204" pitchFamily="34" charset="0"/>
                        </a:rPr>
                        <a:t>N</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5968">
                <a:tc>
                  <a:txBody>
                    <a:bodyPr/>
                    <a:lstStyle/>
                    <a:p>
                      <a:pPr algn="l" fontAlgn="ctr"/>
                      <a:r>
                        <a:rPr lang="en-US" sz="800" b="0" i="0" u="none" strike="noStrike" smtClean="0">
                          <a:solidFill>
                            <a:srgbClr val="000000"/>
                          </a:solidFill>
                          <a:effectLst/>
                          <a:latin typeface="Arial" panose="020B0604020202020204" pitchFamily="34" charset="0"/>
                          <a:cs typeface="Arial" panose="020B0604020202020204" pitchFamily="34" charset="0"/>
                        </a:rPr>
                        <a:t>Self</a:t>
                      </a:r>
                      <a:r>
                        <a:rPr lang="en-US" sz="800" b="0" i="0" u="none" strike="noStrike" baseline="0" smtClean="0">
                          <a:solidFill>
                            <a:srgbClr val="000000"/>
                          </a:solidFill>
                          <a:effectLst/>
                          <a:latin typeface="Arial" panose="020B0604020202020204" pitchFamily="34" charset="0"/>
                          <a:cs typeface="Arial" panose="020B0604020202020204" pitchFamily="34" charset="0"/>
                        </a:rPr>
                        <a:t> Service Registered</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none" strike="noStrike" smtClean="0">
                          <a:solidFill>
                            <a:srgbClr val="000000"/>
                          </a:solidFill>
                          <a:effectLst/>
                          <a:latin typeface="Arial" panose="020B0604020202020204" pitchFamily="34" charset="0"/>
                          <a:cs typeface="Arial" panose="020B0604020202020204" pitchFamily="34" charset="0"/>
                        </a:rPr>
                        <a:t>Y</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5968">
                <a:tc>
                  <a:txBody>
                    <a:bodyPr/>
                    <a:lstStyle/>
                    <a:p>
                      <a:pPr algn="l" fontAlgn="ctr"/>
                      <a:r>
                        <a:rPr lang="en-US" sz="800" b="0" i="0" u="none" strike="noStrike" baseline="0" dirty="0" smtClean="0">
                          <a:solidFill>
                            <a:srgbClr val="000000"/>
                          </a:solidFill>
                          <a:effectLst/>
                          <a:latin typeface="Arial" panose="020B0604020202020204" pitchFamily="34" charset="0"/>
                          <a:cs typeface="Arial" panose="020B0604020202020204" pitchFamily="34" charset="0"/>
                        </a:rPr>
                        <a:t>Bill Type</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none" strike="noStrike" dirty="0" smtClean="0">
                          <a:solidFill>
                            <a:srgbClr val="000000"/>
                          </a:solidFill>
                          <a:effectLst/>
                          <a:latin typeface="Arial" panose="020B0604020202020204" pitchFamily="34" charset="0"/>
                          <a:cs typeface="Arial" panose="020B0604020202020204" pitchFamily="34" charset="0"/>
                        </a:rPr>
                        <a:t>E-Bill</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5968">
                <a:tc>
                  <a:txBody>
                    <a:bodyPr/>
                    <a:lstStyle/>
                    <a:p>
                      <a:pPr algn="l" fontAlgn="ctr"/>
                      <a:r>
                        <a:rPr lang="en-US" sz="800" b="0" i="0" u="none" strike="noStrike" smtClean="0">
                          <a:solidFill>
                            <a:srgbClr val="000000"/>
                          </a:solidFill>
                          <a:effectLst/>
                          <a:latin typeface="Arial" panose="020B0604020202020204" pitchFamily="34" charset="0"/>
                          <a:cs typeface="Arial" panose="020B0604020202020204" pitchFamily="34" charset="0"/>
                        </a:rPr>
                        <a:t>Credit Monitoring</a:t>
                      </a:r>
                      <a:r>
                        <a:rPr lang="en-US" sz="800" b="0" i="0" u="none" strike="noStrike" baseline="0" smtClean="0">
                          <a:solidFill>
                            <a:srgbClr val="000000"/>
                          </a:solidFill>
                          <a:effectLst/>
                          <a:latin typeface="Arial" panose="020B0604020202020204" pitchFamily="34" charset="0"/>
                          <a:cs typeface="Arial" panose="020B0604020202020204" pitchFamily="34" charset="0"/>
                        </a:rPr>
                        <a:t> Exposure</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none" strike="noStrike" dirty="0" smtClean="0">
                          <a:solidFill>
                            <a:srgbClr val="000000"/>
                          </a:solidFill>
                          <a:effectLst/>
                          <a:latin typeface="Arial" panose="020B0604020202020204" pitchFamily="34" charset="0"/>
                          <a:cs typeface="Arial" panose="020B0604020202020204" pitchFamily="34" charset="0"/>
                        </a:rPr>
                        <a:t>P3412.26</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5968">
                <a:tc>
                  <a:txBody>
                    <a:bodyPr/>
                    <a:lstStyle/>
                    <a:p>
                      <a:pPr algn="l" fontAlgn="ctr"/>
                      <a:r>
                        <a:rPr lang="en-US" sz="800" b="0" i="0" u="none" strike="noStrike" dirty="0" smtClean="0">
                          <a:solidFill>
                            <a:srgbClr val="000000"/>
                          </a:solidFill>
                          <a:effectLst/>
                          <a:latin typeface="Arial" panose="020B0604020202020204" pitchFamily="34" charset="0"/>
                          <a:cs typeface="Arial" panose="020B0604020202020204" pitchFamily="34" charset="0"/>
                        </a:rPr>
                        <a:t>Next Bill Date</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none" strike="noStrike" dirty="0" smtClean="0">
                          <a:solidFill>
                            <a:srgbClr val="000000"/>
                          </a:solidFill>
                          <a:effectLst/>
                          <a:latin typeface="Arial" panose="020B0604020202020204" pitchFamily="34" charset="0"/>
                          <a:cs typeface="Arial" panose="020B0604020202020204" pitchFamily="34" charset="0"/>
                        </a:rPr>
                        <a:t>03-05-2019</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5968">
                <a:tc>
                  <a:txBody>
                    <a:bodyPr/>
                    <a:lstStyle/>
                    <a:p>
                      <a:pPr algn="l" fontAlgn="ctr"/>
                      <a:r>
                        <a:rPr lang="en-US" sz="800" b="0" i="0" u="none" strike="noStrike" dirty="0" smtClean="0">
                          <a:solidFill>
                            <a:srgbClr val="000000"/>
                          </a:solidFill>
                          <a:effectLst/>
                          <a:latin typeface="Arial" panose="020B0604020202020204" pitchFamily="34" charset="0"/>
                          <a:cs typeface="Arial" panose="020B0604020202020204" pitchFamily="34" charset="0"/>
                        </a:rPr>
                        <a:t>Open SRs</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sng" strike="noStrike" dirty="0" smtClean="0">
                          <a:solidFill>
                            <a:srgbClr val="000000"/>
                          </a:solidFill>
                          <a:effectLst/>
                          <a:latin typeface="Arial" panose="020B0604020202020204" pitchFamily="34" charset="0"/>
                          <a:cs typeface="Arial" panose="020B0604020202020204" pitchFamily="34" charset="0"/>
                        </a:rPr>
                        <a:t>1</a:t>
                      </a:r>
                      <a:endParaRPr lang="en-US" sz="800" b="0" i="0" u="sng"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sp>
        <p:nvSpPr>
          <p:cNvPr id="10" name="Rectangle 9"/>
          <p:cNvSpPr/>
          <p:nvPr/>
        </p:nvSpPr>
        <p:spPr>
          <a:xfrm>
            <a:off x="10047392" y="2745944"/>
            <a:ext cx="1865089" cy="3554819"/>
          </a:xfrm>
          <a:prstGeom prst="rect">
            <a:avLst/>
          </a:prstGeom>
        </p:spPr>
        <p:txBody>
          <a:bodyPr wrap="square">
            <a:spAutoFit/>
          </a:bodyPr>
          <a:lstStyle/>
          <a:p>
            <a:r>
              <a:rPr lang="en-US" sz="900" b="1" cap="all" dirty="0">
                <a:solidFill>
                  <a:schemeClr val="bg1"/>
                </a:solidFill>
                <a:latin typeface="Arial" panose="020B0604020202020204" pitchFamily="34" charset="0"/>
                <a:cs typeface="Arial" panose="020B0604020202020204" pitchFamily="34" charset="0"/>
              </a:rPr>
              <a:t>HOW MUCH IS THE DELIVERY CHARGE FOR ONLINE SHOP ORDERS?</a:t>
            </a:r>
          </a:p>
          <a:p>
            <a:r>
              <a:rPr lang="en-US" sz="900" dirty="0">
                <a:solidFill>
                  <a:schemeClr val="bg1"/>
                </a:solidFill>
                <a:latin typeface="Arial" panose="020B0604020202020204" pitchFamily="34" charset="0"/>
                <a:cs typeface="Arial" panose="020B0604020202020204" pitchFamily="34" charset="0"/>
              </a:rPr>
              <a:t>For postpaid applications</a:t>
            </a:r>
          </a:p>
          <a:p>
            <a:r>
              <a:rPr lang="en-US" sz="900" dirty="0" smtClean="0">
                <a:solidFill>
                  <a:schemeClr val="bg1"/>
                </a:solidFill>
                <a:latin typeface="Arial" panose="020B0604020202020204" pitchFamily="34" charset="0"/>
                <a:cs typeface="Arial" panose="020B0604020202020204" pitchFamily="34" charset="0"/>
              </a:rPr>
              <a:t>We offer </a:t>
            </a:r>
            <a:r>
              <a:rPr lang="en-US" sz="900" dirty="0">
                <a:solidFill>
                  <a:schemeClr val="bg1"/>
                </a:solidFill>
                <a:latin typeface="Arial" panose="020B0604020202020204" pitchFamily="34" charset="0"/>
                <a:cs typeface="Arial" panose="020B0604020202020204" pitchFamily="34" charset="0"/>
              </a:rPr>
              <a:t>free shipping nationwide for postpaid applications.</a:t>
            </a:r>
          </a:p>
          <a:p>
            <a:r>
              <a:rPr lang="en-US" sz="900" dirty="0">
                <a:solidFill>
                  <a:schemeClr val="bg1"/>
                </a:solidFill>
                <a:latin typeface="Arial" panose="020B0604020202020204" pitchFamily="34" charset="0"/>
                <a:cs typeface="Arial" panose="020B0604020202020204" pitchFamily="34" charset="0"/>
              </a:rPr>
              <a:t>For accessories and apparel purchases</a:t>
            </a:r>
          </a:p>
          <a:p>
            <a:r>
              <a:rPr lang="en-US" sz="900" dirty="0" smtClean="0">
                <a:solidFill>
                  <a:schemeClr val="bg1"/>
                </a:solidFill>
                <a:latin typeface="Arial" panose="020B0604020202020204" pitchFamily="34" charset="0"/>
                <a:cs typeface="Arial" panose="020B0604020202020204" pitchFamily="34" charset="0"/>
              </a:rPr>
              <a:t>We offer </a:t>
            </a:r>
            <a:r>
              <a:rPr lang="en-US" sz="900" dirty="0">
                <a:solidFill>
                  <a:schemeClr val="bg1"/>
                </a:solidFill>
                <a:latin typeface="Arial" panose="020B0604020202020204" pitchFamily="34" charset="0"/>
                <a:cs typeface="Arial" panose="020B0604020202020204" pitchFamily="34" charset="0"/>
              </a:rPr>
              <a:t>free shipping nationwide for orders/deliveries amounting to P900 and above.</a:t>
            </a:r>
          </a:p>
          <a:p>
            <a:r>
              <a:rPr lang="en-US" sz="900" dirty="0">
                <a:solidFill>
                  <a:schemeClr val="bg1"/>
                </a:solidFill>
                <a:latin typeface="Arial" panose="020B0604020202020204" pitchFamily="34" charset="0"/>
                <a:cs typeface="Arial" panose="020B0604020202020204" pitchFamily="34" charset="0"/>
              </a:rPr>
              <a:t>A P70 shipping fee will be applied for orders below P900</a:t>
            </a:r>
            <a:r>
              <a:rPr lang="en-US" sz="900" dirty="0" smtClean="0">
                <a:solidFill>
                  <a:schemeClr val="bg1"/>
                </a:solidFill>
                <a:latin typeface="Arial" panose="020B0604020202020204" pitchFamily="34" charset="0"/>
                <a:cs typeface="Arial" panose="020B0604020202020204" pitchFamily="34" charset="0"/>
              </a:rPr>
              <a:t>.</a:t>
            </a:r>
          </a:p>
          <a:p>
            <a:endParaRPr lang="en-US" sz="900" dirty="0">
              <a:solidFill>
                <a:schemeClr val="bg1"/>
              </a:solidFill>
              <a:latin typeface="Arial" panose="020B0604020202020204" pitchFamily="34" charset="0"/>
              <a:cs typeface="Arial" panose="020B0604020202020204" pitchFamily="34" charset="0"/>
            </a:endParaRPr>
          </a:p>
          <a:p>
            <a:endParaRPr lang="en-US" sz="900" b="0" i="0" dirty="0" smtClean="0">
              <a:solidFill>
                <a:schemeClr val="bg1"/>
              </a:solidFill>
              <a:effectLst/>
              <a:latin typeface="Arial" panose="020B0604020202020204" pitchFamily="34" charset="0"/>
              <a:cs typeface="Arial" panose="020B0604020202020204" pitchFamily="34" charset="0"/>
            </a:endParaRPr>
          </a:p>
          <a:p>
            <a:r>
              <a:rPr lang="en-US" sz="900" b="1" cap="all" dirty="0" smtClean="0">
                <a:solidFill>
                  <a:schemeClr val="bg1"/>
                </a:solidFill>
                <a:latin typeface="Arial" panose="020B0604020202020204" pitchFamily="34" charset="0"/>
                <a:cs typeface="Arial" panose="020B0604020202020204" pitchFamily="34" charset="0"/>
              </a:rPr>
              <a:t>CAN YOU DELIVER </a:t>
            </a:r>
            <a:r>
              <a:rPr lang="en-US" sz="900" b="1" cap="all" dirty="0">
                <a:solidFill>
                  <a:schemeClr val="bg1"/>
                </a:solidFill>
                <a:latin typeface="Arial" panose="020B0604020202020204" pitchFamily="34" charset="0"/>
                <a:cs typeface="Arial" panose="020B0604020202020204" pitchFamily="34" charset="0"/>
              </a:rPr>
              <a:t>THE PACKAGE TO MY OFFICE?</a:t>
            </a:r>
          </a:p>
          <a:p>
            <a:r>
              <a:rPr lang="en-US" sz="900" dirty="0">
                <a:solidFill>
                  <a:schemeClr val="bg1"/>
                </a:solidFill>
                <a:latin typeface="Arial" panose="020B0604020202020204" pitchFamily="34" charset="0"/>
                <a:cs typeface="Arial" panose="020B0604020202020204" pitchFamily="34" charset="0"/>
              </a:rPr>
              <a:t>Yes. We will deliver your order at the address you provided during checkout, whether it is to your home or to your office. In case you want to change your delivery address after checkout, you may call (02) 730-1000. </a:t>
            </a:r>
          </a:p>
        </p:txBody>
      </p:sp>
      <p:cxnSp>
        <p:nvCxnSpPr>
          <p:cNvPr id="12" name="Straight Connector 11"/>
          <p:cNvCxnSpPr/>
          <p:nvPr/>
        </p:nvCxnSpPr>
        <p:spPr>
          <a:xfrm>
            <a:off x="10132736" y="4840787"/>
            <a:ext cx="1666999"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Isosceles Triangle 12"/>
          <p:cNvSpPr/>
          <p:nvPr/>
        </p:nvSpPr>
        <p:spPr>
          <a:xfrm flipV="1">
            <a:off x="10868253" y="6326652"/>
            <a:ext cx="274808" cy="112640"/>
          </a:xfrm>
          <a:prstGeom prst="triangle">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3" name="Picture 122"/>
          <p:cNvPicPr>
            <a:picLocks noChangeAspect="1"/>
          </p:cNvPicPr>
          <p:nvPr/>
        </p:nvPicPr>
        <p:blipFill>
          <a:blip r:embed="rId14">
            <a:extLst>
              <a:ext uri="{BEBA8EAE-BF5A-486C-A8C5-ECC9F3942E4B}">
                <a14:imgProps xmlns:a14="http://schemas.microsoft.com/office/drawing/2010/main">
                  <a14:imgLayer r:embed="rId15">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2471233" y="1875355"/>
            <a:ext cx="279035" cy="234030"/>
          </a:xfrm>
          <a:prstGeom prst="rect">
            <a:avLst/>
          </a:prstGeom>
        </p:spPr>
      </p:pic>
      <p:pic>
        <p:nvPicPr>
          <p:cNvPr id="14" name="Picture 13"/>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2798420" y="1875355"/>
            <a:ext cx="345949" cy="236503"/>
          </a:xfrm>
          <a:prstGeom prst="rect">
            <a:avLst/>
          </a:prstGeom>
        </p:spPr>
      </p:pic>
      <p:sp>
        <p:nvSpPr>
          <p:cNvPr id="124" name="Rectangle 123"/>
          <p:cNvSpPr/>
          <p:nvPr/>
        </p:nvSpPr>
        <p:spPr>
          <a:xfrm>
            <a:off x="2305567" y="2289543"/>
            <a:ext cx="1230858" cy="408589"/>
          </a:xfrm>
          <a:prstGeom prst="rect">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VERIFICATION</a:t>
            </a:r>
          </a:p>
        </p:txBody>
      </p:sp>
      <p:sp>
        <p:nvSpPr>
          <p:cNvPr id="126" name="Rectangle 125"/>
          <p:cNvSpPr/>
          <p:nvPr/>
        </p:nvSpPr>
        <p:spPr>
          <a:xfrm>
            <a:off x="3579785" y="2289543"/>
            <a:ext cx="1240491" cy="414550"/>
          </a:xfrm>
          <a:prstGeom prst="rect">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INTERACTION HISTORY</a:t>
            </a:r>
          </a:p>
        </p:txBody>
      </p:sp>
      <p:sp>
        <p:nvSpPr>
          <p:cNvPr id="127" name="Rectangle 126"/>
          <p:cNvSpPr/>
          <p:nvPr/>
        </p:nvSpPr>
        <p:spPr>
          <a:xfrm>
            <a:off x="4863636" y="2289543"/>
            <a:ext cx="1240491" cy="414550"/>
          </a:xfrm>
          <a:prstGeom prst="rect">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CDR</a:t>
            </a:r>
          </a:p>
        </p:txBody>
      </p:sp>
      <p:sp>
        <p:nvSpPr>
          <p:cNvPr id="128" name="Rectangle 127"/>
          <p:cNvSpPr/>
          <p:nvPr/>
        </p:nvSpPr>
        <p:spPr>
          <a:xfrm>
            <a:off x="6147487" y="2289543"/>
            <a:ext cx="1240491" cy="414550"/>
          </a:xfrm>
          <a:prstGeom prst="rect">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BILLING INFO</a:t>
            </a:r>
          </a:p>
        </p:txBody>
      </p:sp>
      <p:sp>
        <p:nvSpPr>
          <p:cNvPr id="129" name="Rectangle 128"/>
          <p:cNvSpPr/>
          <p:nvPr/>
        </p:nvSpPr>
        <p:spPr>
          <a:xfrm>
            <a:off x="7431338" y="2289543"/>
            <a:ext cx="1250576" cy="414550"/>
          </a:xfrm>
          <a:prstGeom prst="rect">
            <a:avLst/>
          </a:prstGeom>
          <a:solidFill>
            <a:srgbClr val="0029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PAYMENT INFO</a:t>
            </a:r>
          </a:p>
        </p:txBody>
      </p:sp>
      <p:sp>
        <p:nvSpPr>
          <p:cNvPr id="130" name="Rectangle 129"/>
          <p:cNvSpPr/>
          <p:nvPr/>
        </p:nvSpPr>
        <p:spPr>
          <a:xfrm>
            <a:off x="8725274" y="2289543"/>
            <a:ext cx="1250576" cy="414550"/>
          </a:xfrm>
          <a:prstGeom prst="rect">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defTabSz="586130"/>
            <a:r>
              <a:rPr lang="en-US" sz="800" b="1" dirty="0" smtClean="0">
                <a:solidFill>
                  <a:prstClr val="white"/>
                </a:solidFill>
                <a:latin typeface="Arial" panose="020B0604020202020204" pitchFamily="34" charset="0"/>
                <a:cs typeface="Arial" panose="020B0604020202020204" pitchFamily="34" charset="0"/>
              </a:rPr>
              <a:t>RIGHT SELL</a:t>
            </a:r>
            <a:endParaRPr lang="en-US" sz="800" b="1" dirty="0">
              <a:solidFill>
                <a:prstClr val="white"/>
              </a:solidFill>
              <a:latin typeface="Arial" panose="020B0604020202020204" pitchFamily="34" charset="0"/>
              <a:cs typeface="Arial" panose="020B0604020202020204" pitchFamily="34" charset="0"/>
            </a:endParaRPr>
          </a:p>
        </p:txBody>
      </p:sp>
      <p:grpSp>
        <p:nvGrpSpPr>
          <p:cNvPr id="131" name="Group 130"/>
          <p:cNvGrpSpPr/>
          <p:nvPr/>
        </p:nvGrpSpPr>
        <p:grpSpPr>
          <a:xfrm>
            <a:off x="-12483" y="2677768"/>
            <a:ext cx="2202373" cy="3469821"/>
            <a:chOff x="-12483" y="2677768"/>
            <a:chExt cx="2202373" cy="3469821"/>
          </a:xfrm>
        </p:grpSpPr>
        <p:sp>
          <p:nvSpPr>
            <p:cNvPr id="132" name="Rectangle 131"/>
            <p:cNvSpPr/>
            <p:nvPr/>
          </p:nvSpPr>
          <p:spPr>
            <a:xfrm>
              <a:off x="247828" y="2677768"/>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CHANGE </a:t>
              </a:r>
              <a:r>
                <a:rPr lang="en-US" sz="800" b="1" dirty="0" smtClean="0">
                  <a:solidFill>
                    <a:prstClr val="white"/>
                  </a:solidFill>
                  <a:latin typeface="Arial" panose="020B0604020202020204" pitchFamily="34" charset="0"/>
                  <a:cs typeface="Arial" panose="020B0604020202020204" pitchFamily="34" charset="0"/>
                </a:rPr>
                <a:t>BILLING ADDRESS</a:t>
              </a:r>
              <a:endParaRPr lang="en-US" sz="800" b="1" dirty="0">
                <a:solidFill>
                  <a:prstClr val="white"/>
                </a:solidFill>
                <a:latin typeface="Arial" panose="020B0604020202020204" pitchFamily="34" charset="0"/>
                <a:cs typeface="Arial" panose="020B0604020202020204" pitchFamily="34" charset="0"/>
              </a:endParaRPr>
            </a:p>
          </p:txBody>
        </p:sp>
        <p:sp>
          <p:nvSpPr>
            <p:cNvPr id="133" name="Rectangle 132"/>
            <p:cNvSpPr/>
            <p:nvPr/>
          </p:nvSpPr>
          <p:spPr>
            <a:xfrm>
              <a:off x="247828" y="2994322"/>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CHANGE </a:t>
              </a:r>
              <a:r>
                <a:rPr lang="en-US" sz="800" b="1" dirty="0" smtClean="0">
                  <a:solidFill>
                    <a:prstClr val="white"/>
                  </a:solidFill>
                  <a:latin typeface="Arial" panose="020B0604020202020204" pitchFamily="34" charset="0"/>
                  <a:cs typeface="Arial" panose="020B0604020202020204" pitchFamily="34" charset="0"/>
                </a:rPr>
                <a:t>BILLING CYCLE</a:t>
              </a:r>
              <a:endParaRPr lang="en-US" sz="800" b="1" dirty="0">
                <a:solidFill>
                  <a:prstClr val="white"/>
                </a:solidFill>
                <a:latin typeface="Arial" panose="020B0604020202020204" pitchFamily="34" charset="0"/>
                <a:cs typeface="Arial" panose="020B0604020202020204" pitchFamily="34" charset="0"/>
              </a:endParaRPr>
            </a:p>
          </p:txBody>
        </p:sp>
        <p:sp>
          <p:nvSpPr>
            <p:cNvPr id="134" name="Rectangle 133"/>
            <p:cNvSpPr/>
            <p:nvPr/>
          </p:nvSpPr>
          <p:spPr>
            <a:xfrm>
              <a:off x="247828" y="3310876"/>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CHANGE </a:t>
              </a:r>
              <a:r>
                <a:rPr lang="en-US" sz="800" b="1" dirty="0" smtClean="0">
                  <a:solidFill>
                    <a:prstClr val="white"/>
                  </a:solidFill>
                  <a:latin typeface="Arial" panose="020B0604020202020204" pitchFamily="34" charset="0"/>
                  <a:cs typeface="Arial" panose="020B0604020202020204" pitchFamily="34" charset="0"/>
                </a:rPr>
                <a:t>BILLING PREFERENCE</a:t>
              </a:r>
              <a:endParaRPr lang="en-US" sz="800" b="1" dirty="0">
                <a:solidFill>
                  <a:prstClr val="white"/>
                </a:solidFill>
                <a:latin typeface="Arial" panose="020B0604020202020204" pitchFamily="34" charset="0"/>
                <a:cs typeface="Arial" panose="020B0604020202020204" pitchFamily="34" charset="0"/>
              </a:endParaRPr>
            </a:p>
          </p:txBody>
        </p:sp>
        <p:sp>
          <p:nvSpPr>
            <p:cNvPr id="135" name="Rectangle 134"/>
            <p:cNvSpPr/>
            <p:nvPr/>
          </p:nvSpPr>
          <p:spPr>
            <a:xfrm>
              <a:off x="247828" y="3627430"/>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PROMISE TO PAY</a:t>
              </a:r>
              <a:endParaRPr lang="en-US" sz="800" b="1" dirty="0">
                <a:solidFill>
                  <a:prstClr val="white"/>
                </a:solidFill>
                <a:latin typeface="Arial" panose="020B0604020202020204" pitchFamily="34" charset="0"/>
                <a:cs typeface="Arial" panose="020B0604020202020204" pitchFamily="34" charset="0"/>
              </a:endParaRPr>
            </a:p>
          </p:txBody>
        </p:sp>
        <p:sp>
          <p:nvSpPr>
            <p:cNvPr id="136" name="Rectangle 135"/>
            <p:cNvSpPr/>
            <p:nvPr/>
          </p:nvSpPr>
          <p:spPr>
            <a:xfrm>
              <a:off x="247828" y="3943984"/>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SIM PROFILE</a:t>
              </a:r>
              <a:endParaRPr lang="en-US" sz="800" b="1" dirty="0">
                <a:solidFill>
                  <a:prstClr val="white"/>
                </a:solidFill>
                <a:latin typeface="Arial" panose="020B0604020202020204" pitchFamily="34" charset="0"/>
                <a:cs typeface="Arial" panose="020B0604020202020204" pitchFamily="34" charset="0"/>
              </a:endParaRPr>
            </a:p>
          </p:txBody>
        </p:sp>
        <p:sp>
          <p:nvSpPr>
            <p:cNvPr id="137" name="Rectangle 136"/>
            <p:cNvSpPr/>
            <p:nvPr/>
          </p:nvSpPr>
          <p:spPr>
            <a:xfrm>
              <a:off x="247828" y="4260538"/>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TEMPORARY CREDIT LIMIT</a:t>
              </a:r>
              <a:endParaRPr lang="en-US" sz="800" b="1" dirty="0">
                <a:solidFill>
                  <a:prstClr val="white"/>
                </a:solidFill>
                <a:latin typeface="Arial" panose="020B0604020202020204" pitchFamily="34" charset="0"/>
                <a:cs typeface="Arial" panose="020B0604020202020204" pitchFamily="34" charset="0"/>
              </a:endParaRPr>
            </a:p>
          </p:txBody>
        </p:sp>
        <p:sp>
          <p:nvSpPr>
            <p:cNvPr id="138" name="Rectangle 137"/>
            <p:cNvSpPr/>
            <p:nvPr/>
          </p:nvSpPr>
          <p:spPr>
            <a:xfrm>
              <a:off x="247828" y="4577092"/>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MI ACTIVATION / DEACTIVATION</a:t>
              </a:r>
            </a:p>
          </p:txBody>
        </p:sp>
        <p:sp>
          <p:nvSpPr>
            <p:cNvPr id="139" name="Rectangle 138"/>
            <p:cNvSpPr/>
            <p:nvPr/>
          </p:nvSpPr>
          <p:spPr>
            <a:xfrm>
              <a:off x="247828" y="4893646"/>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VAS </a:t>
              </a:r>
              <a:r>
                <a:rPr lang="en-US" sz="800" b="1" dirty="0">
                  <a:solidFill>
                    <a:prstClr val="white"/>
                  </a:solidFill>
                  <a:latin typeface="Arial" panose="020B0604020202020204" pitchFamily="34" charset="0"/>
                  <a:cs typeface="Arial" panose="020B0604020202020204" pitchFamily="34" charset="0"/>
                </a:rPr>
                <a:t>ACTIVATION / DEACTIVATION</a:t>
              </a:r>
            </a:p>
          </p:txBody>
        </p:sp>
        <p:sp>
          <p:nvSpPr>
            <p:cNvPr id="140" name="Rectangle 139"/>
            <p:cNvSpPr/>
            <p:nvPr/>
          </p:nvSpPr>
          <p:spPr>
            <a:xfrm>
              <a:off x="247828" y="5210200"/>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IR </a:t>
              </a:r>
              <a:r>
                <a:rPr lang="en-US" sz="800" b="1" dirty="0">
                  <a:solidFill>
                    <a:prstClr val="white"/>
                  </a:solidFill>
                  <a:latin typeface="Arial" panose="020B0604020202020204" pitchFamily="34" charset="0"/>
                  <a:cs typeface="Arial" panose="020B0604020202020204" pitchFamily="34" charset="0"/>
                </a:rPr>
                <a:t>ACTIVATION / DEACTIVATION</a:t>
              </a:r>
            </a:p>
          </p:txBody>
        </p:sp>
        <p:sp>
          <p:nvSpPr>
            <p:cNvPr id="141" name="Rectangle 140"/>
            <p:cNvSpPr/>
            <p:nvPr/>
          </p:nvSpPr>
          <p:spPr>
            <a:xfrm>
              <a:off x="247828" y="5526754"/>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FUP PURCHASE</a:t>
              </a:r>
              <a:endParaRPr lang="en-US" sz="800" b="1" dirty="0">
                <a:solidFill>
                  <a:prstClr val="white"/>
                </a:solidFill>
                <a:latin typeface="Arial" panose="020B0604020202020204" pitchFamily="34" charset="0"/>
                <a:cs typeface="Arial" panose="020B0604020202020204" pitchFamily="34" charset="0"/>
              </a:endParaRPr>
            </a:p>
          </p:txBody>
        </p:sp>
        <p:grpSp>
          <p:nvGrpSpPr>
            <p:cNvPr id="142" name="Group 141"/>
            <p:cNvGrpSpPr/>
            <p:nvPr/>
          </p:nvGrpSpPr>
          <p:grpSpPr>
            <a:xfrm>
              <a:off x="-12483" y="5451311"/>
              <a:ext cx="365675" cy="427282"/>
              <a:chOff x="-612009" y="4545963"/>
              <a:chExt cx="365675" cy="427282"/>
            </a:xfrm>
          </p:grpSpPr>
          <p:sp>
            <p:nvSpPr>
              <p:cNvPr id="144" name="Flowchart: Delay 143"/>
              <p:cNvSpPr/>
              <p:nvPr/>
            </p:nvSpPr>
            <p:spPr>
              <a:xfrm>
                <a:off x="-600892" y="4545963"/>
                <a:ext cx="354558" cy="427282"/>
              </a:xfrm>
              <a:prstGeom prst="flowChartDelay">
                <a:avLst/>
              </a:prstGeom>
              <a:solidFill>
                <a:srgbClr val="E20A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5" name="Picture 144"/>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612009" y="4596368"/>
                <a:ext cx="324625" cy="324625"/>
              </a:xfrm>
              <a:prstGeom prst="rect">
                <a:avLst/>
              </a:prstGeom>
            </p:spPr>
          </p:pic>
        </p:grpSp>
        <p:sp>
          <p:nvSpPr>
            <p:cNvPr id="143" name="Rectangle 142"/>
            <p:cNvSpPr/>
            <p:nvPr/>
          </p:nvSpPr>
          <p:spPr>
            <a:xfrm>
              <a:off x="247828" y="5853898"/>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NETWORK COVERAGE</a:t>
              </a:r>
              <a:endParaRPr lang="en-US" sz="800" b="1" dirty="0">
                <a:solidFill>
                  <a:prstClr val="white"/>
                </a:solidFill>
                <a:latin typeface="Arial" panose="020B0604020202020204" pitchFamily="34" charset="0"/>
                <a:cs typeface="Arial" panose="020B0604020202020204" pitchFamily="34" charset="0"/>
              </a:endParaRPr>
            </a:p>
          </p:txBody>
        </p:sp>
      </p:grpSp>
      <p:sp>
        <p:nvSpPr>
          <p:cNvPr id="89" name="Oval 88"/>
          <p:cNvSpPr/>
          <p:nvPr/>
        </p:nvSpPr>
        <p:spPr>
          <a:xfrm>
            <a:off x="9751879" y="2268652"/>
            <a:ext cx="191864" cy="19186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Arial" panose="020B0604020202020204" pitchFamily="34" charset="0"/>
                <a:cs typeface="Arial" panose="020B0604020202020204" pitchFamily="34" charset="0"/>
              </a:rPr>
              <a:t>1</a:t>
            </a:r>
            <a:endParaRPr lang="en-US" sz="1100" dirty="0">
              <a:latin typeface="Arial" panose="020B0604020202020204" pitchFamily="34" charset="0"/>
              <a:cs typeface="Arial" panose="020B0604020202020204" pitchFamily="34" charset="0"/>
            </a:endParaRPr>
          </a:p>
        </p:txBody>
      </p:sp>
      <p:graphicFrame>
        <p:nvGraphicFramePr>
          <p:cNvPr id="80" name="Table 79"/>
          <p:cNvGraphicFramePr>
            <a:graphicFrameLocks noGrp="1"/>
          </p:cNvGraphicFramePr>
          <p:nvPr>
            <p:extLst>
              <p:ext uri="{D42A27DB-BD31-4B8C-83A1-F6EECF244321}">
                <p14:modId xmlns:p14="http://schemas.microsoft.com/office/powerpoint/2010/main" val="911154348"/>
              </p:ext>
            </p:extLst>
          </p:nvPr>
        </p:nvGraphicFramePr>
        <p:xfrm>
          <a:off x="2439236" y="2852678"/>
          <a:ext cx="7324485" cy="1707537"/>
        </p:xfrm>
        <a:graphic>
          <a:graphicData uri="http://schemas.openxmlformats.org/drawingml/2006/table">
            <a:tbl>
              <a:tblPr/>
              <a:tblGrid>
                <a:gridCol w="830946"/>
                <a:gridCol w="830946"/>
                <a:gridCol w="773640"/>
                <a:gridCol w="1074496"/>
                <a:gridCol w="816616"/>
                <a:gridCol w="1020769"/>
                <a:gridCol w="988536"/>
                <a:gridCol w="988536"/>
              </a:tblGrid>
              <a:tr h="452235">
                <a:tc>
                  <a:txBody>
                    <a:bodyPr/>
                    <a:lstStyle/>
                    <a:p>
                      <a:pPr algn="ctr" rtl="0" fontAlgn="ctr"/>
                      <a:r>
                        <a:rPr lang="en-US" sz="900" b="1" i="0" u="none" strike="noStrike" dirty="0" smtClean="0">
                          <a:solidFill>
                            <a:srgbClr val="FFFFFF"/>
                          </a:solidFill>
                          <a:effectLst/>
                          <a:latin typeface="Arial" panose="020B0604020202020204" pitchFamily="34" charset="0"/>
                        </a:rPr>
                        <a:t>Invoice</a:t>
                      </a:r>
                      <a:r>
                        <a:rPr lang="en-US" sz="900" b="1" i="0" u="none" strike="noStrike" baseline="0" dirty="0" smtClean="0">
                          <a:solidFill>
                            <a:srgbClr val="FFFFFF"/>
                          </a:solidFill>
                          <a:effectLst/>
                          <a:latin typeface="Arial" panose="020B0604020202020204" pitchFamily="34" charset="0"/>
                        </a:rPr>
                        <a:t> #</a:t>
                      </a:r>
                      <a:endParaRPr lang="en-US" sz="900" b="1" i="0" u="none" strike="noStrike" dirty="0">
                        <a:solidFill>
                          <a:srgbClr val="FFFFFF"/>
                        </a:solidFill>
                        <a:effectLst/>
                        <a:latin typeface="Arial" panose="020B0604020202020204" pitchFamily="34" charset="0"/>
                      </a:endParaRPr>
                    </a:p>
                  </a:txBody>
                  <a:tcPr marL="6067" marR="6067" marT="606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E5681"/>
                    </a:solidFill>
                  </a:tcPr>
                </a:tc>
                <a:tc>
                  <a:txBody>
                    <a:bodyPr/>
                    <a:lstStyle/>
                    <a:p>
                      <a:pPr algn="ctr" rtl="0" fontAlgn="ctr"/>
                      <a:r>
                        <a:rPr lang="en-US" sz="900" b="1" i="0" u="none" strike="noStrike" dirty="0" smtClean="0">
                          <a:solidFill>
                            <a:srgbClr val="FFFFFF"/>
                          </a:solidFill>
                          <a:effectLst/>
                          <a:latin typeface="Arial" panose="020B0604020202020204" pitchFamily="34" charset="0"/>
                        </a:rPr>
                        <a:t>Invoice</a:t>
                      </a:r>
                      <a:r>
                        <a:rPr lang="en-US" sz="900" b="1" i="0" u="none" strike="noStrike" baseline="0" dirty="0" smtClean="0">
                          <a:solidFill>
                            <a:srgbClr val="FFFFFF"/>
                          </a:solidFill>
                          <a:effectLst/>
                          <a:latin typeface="Arial" panose="020B0604020202020204" pitchFamily="34" charset="0"/>
                        </a:rPr>
                        <a:t> Date</a:t>
                      </a:r>
                      <a:endParaRPr lang="en-US" sz="900" b="1" i="0" u="none" strike="noStrike" dirty="0">
                        <a:solidFill>
                          <a:srgbClr val="FFFFFF"/>
                        </a:solidFill>
                        <a:effectLst/>
                        <a:latin typeface="Arial" panose="020B0604020202020204" pitchFamily="34" charset="0"/>
                      </a:endParaRPr>
                    </a:p>
                  </a:txBody>
                  <a:tcPr marL="6067" marR="6067" marT="606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E5681"/>
                    </a:solidFill>
                  </a:tcPr>
                </a:tc>
                <a:tc>
                  <a:txBody>
                    <a:bodyPr/>
                    <a:lstStyle/>
                    <a:p>
                      <a:pPr algn="ctr" rtl="0" fontAlgn="ctr"/>
                      <a:r>
                        <a:rPr lang="en-US" sz="900" b="1" i="0" u="none" strike="noStrike" dirty="0" smtClean="0">
                          <a:solidFill>
                            <a:srgbClr val="FFFFFF"/>
                          </a:solidFill>
                          <a:effectLst/>
                          <a:latin typeface="Arial" panose="020B0604020202020204" pitchFamily="34" charset="0"/>
                        </a:rPr>
                        <a:t>Invoice Amount</a:t>
                      </a:r>
                      <a:endParaRPr lang="en-US" sz="900" b="1" i="0" u="none" strike="noStrike" dirty="0">
                        <a:solidFill>
                          <a:srgbClr val="FFFFFF"/>
                        </a:solidFill>
                        <a:effectLst/>
                        <a:latin typeface="Arial" panose="020B0604020202020204" pitchFamily="34" charset="0"/>
                      </a:endParaRPr>
                    </a:p>
                  </a:txBody>
                  <a:tcPr marL="6067" marR="6067" marT="606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E5681"/>
                    </a:solidFill>
                  </a:tcPr>
                </a:tc>
                <a:tc>
                  <a:txBody>
                    <a:bodyPr/>
                    <a:lstStyle/>
                    <a:p>
                      <a:pPr algn="ctr" rtl="0" fontAlgn="ctr"/>
                      <a:r>
                        <a:rPr lang="en-US" sz="900" b="1" i="0" u="none" strike="noStrike" dirty="0" smtClean="0">
                          <a:solidFill>
                            <a:srgbClr val="FFFFFF"/>
                          </a:solidFill>
                          <a:effectLst/>
                          <a:latin typeface="Arial" panose="020B0604020202020204" pitchFamily="34" charset="0"/>
                        </a:rPr>
                        <a:t>Payment Date</a:t>
                      </a:r>
                      <a:endParaRPr lang="en-US" sz="900" b="1" i="0" u="none" strike="noStrike" dirty="0">
                        <a:solidFill>
                          <a:srgbClr val="FFFFFF"/>
                        </a:solidFill>
                        <a:effectLst/>
                        <a:latin typeface="Arial" panose="020B0604020202020204" pitchFamily="34" charset="0"/>
                      </a:endParaRPr>
                    </a:p>
                  </a:txBody>
                  <a:tcPr marL="6067" marR="6067" marT="606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E5681"/>
                    </a:solidFill>
                  </a:tcPr>
                </a:tc>
                <a:tc>
                  <a:txBody>
                    <a:bodyPr/>
                    <a:lstStyle/>
                    <a:p>
                      <a:pPr algn="ctr" rtl="0" fontAlgn="ctr"/>
                      <a:r>
                        <a:rPr lang="en-US" sz="900" b="1" i="0" u="none" strike="noStrike" dirty="0" smtClean="0">
                          <a:solidFill>
                            <a:srgbClr val="FFFFFF"/>
                          </a:solidFill>
                          <a:effectLst/>
                          <a:latin typeface="Arial" panose="020B0604020202020204" pitchFamily="34" charset="0"/>
                        </a:rPr>
                        <a:t>Payment Amount</a:t>
                      </a:r>
                      <a:endParaRPr lang="en-US" sz="900" b="1" i="0" u="none" strike="noStrike" dirty="0">
                        <a:solidFill>
                          <a:srgbClr val="FFFFFF"/>
                        </a:solidFill>
                        <a:effectLst/>
                        <a:latin typeface="Arial" panose="020B0604020202020204" pitchFamily="34" charset="0"/>
                      </a:endParaRPr>
                    </a:p>
                  </a:txBody>
                  <a:tcPr marL="6067" marR="6067" marT="606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E5681"/>
                    </a:solidFill>
                  </a:tcPr>
                </a:tc>
                <a:tc>
                  <a:txBody>
                    <a:bodyPr/>
                    <a:lstStyle/>
                    <a:p>
                      <a:pPr algn="ctr" rtl="0" fontAlgn="ctr"/>
                      <a:r>
                        <a:rPr lang="en-US" sz="900" b="1" i="0" u="none" strike="noStrike" dirty="0" smtClean="0">
                          <a:solidFill>
                            <a:srgbClr val="FFFFFF"/>
                          </a:solidFill>
                          <a:effectLst/>
                          <a:latin typeface="Arial" panose="020B0604020202020204" pitchFamily="34" charset="0"/>
                        </a:rPr>
                        <a:t>Payment Mode</a:t>
                      </a:r>
                      <a:endParaRPr lang="en-US" sz="900" b="1" i="0" u="none" strike="noStrike" dirty="0">
                        <a:solidFill>
                          <a:srgbClr val="FFFFFF"/>
                        </a:solidFill>
                        <a:effectLst/>
                        <a:latin typeface="Arial" panose="020B0604020202020204" pitchFamily="34" charset="0"/>
                      </a:endParaRPr>
                    </a:p>
                  </a:txBody>
                  <a:tcPr marL="6067" marR="6067" marT="606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1E5681"/>
                    </a:solidFill>
                  </a:tcPr>
                </a:tc>
                <a:tc>
                  <a:txBody>
                    <a:bodyPr/>
                    <a:lstStyle/>
                    <a:p>
                      <a:pPr algn="ctr" rtl="0" fontAlgn="ctr"/>
                      <a:r>
                        <a:rPr lang="en-US" sz="900" b="1" i="0" u="none" strike="noStrike" dirty="0" smtClean="0">
                          <a:solidFill>
                            <a:srgbClr val="FFFFFF"/>
                          </a:solidFill>
                          <a:effectLst/>
                          <a:latin typeface="Arial" panose="020B0604020202020204" pitchFamily="34" charset="0"/>
                        </a:rPr>
                        <a:t>Reference Number</a:t>
                      </a:r>
                      <a:endParaRPr lang="en-US" sz="900" b="1" i="0" u="none" strike="noStrike" dirty="0">
                        <a:solidFill>
                          <a:srgbClr val="FFFFFF"/>
                        </a:solidFill>
                        <a:effectLst/>
                        <a:latin typeface="Arial" panose="020B0604020202020204" pitchFamily="34" charset="0"/>
                      </a:endParaRPr>
                    </a:p>
                  </a:txBody>
                  <a:tcPr marL="6067" marR="6067" marT="606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1E5681"/>
                    </a:solidFill>
                  </a:tcPr>
                </a:tc>
                <a:tc>
                  <a:txBody>
                    <a:bodyPr/>
                    <a:lstStyle/>
                    <a:p>
                      <a:pPr algn="ctr" rtl="0" fontAlgn="ctr"/>
                      <a:r>
                        <a:rPr lang="en-US" sz="900" b="1" i="0" u="none" strike="noStrike" smtClean="0">
                          <a:solidFill>
                            <a:srgbClr val="FFFFFF"/>
                          </a:solidFill>
                          <a:effectLst/>
                          <a:latin typeface="Arial" panose="020B0604020202020204" pitchFamily="34" charset="0"/>
                        </a:rPr>
                        <a:t>Status</a:t>
                      </a:r>
                      <a:endParaRPr lang="en-US" sz="900" b="1" i="0" u="none" strike="noStrike" dirty="0">
                        <a:solidFill>
                          <a:srgbClr val="FFFFFF"/>
                        </a:solidFill>
                        <a:effectLst/>
                        <a:latin typeface="Arial" panose="020B0604020202020204" pitchFamily="34" charset="0"/>
                      </a:endParaRPr>
                    </a:p>
                  </a:txBody>
                  <a:tcPr marL="6067" marR="6067" marT="606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1E5681"/>
                    </a:solidFill>
                  </a:tcPr>
                </a:tc>
              </a:tr>
              <a:tr h="418434">
                <a:tc>
                  <a:txBody>
                    <a:bodyPr/>
                    <a:lstStyle/>
                    <a:p>
                      <a:pPr algn="ctr" rtl="0" fontAlgn="ctr"/>
                      <a:r>
                        <a:rPr lang="en-US" sz="900" b="0" i="0" u="sng" strike="noStrike" kern="1200" dirty="0" smtClean="0">
                          <a:solidFill>
                            <a:srgbClr val="000000"/>
                          </a:solidFill>
                          <a:effectLst/>
                          <a:latin typeface="Arial" panose="020B0604020202020204" pitchFamily="34" charset="0"/>
                          <a:ea typeface="+mn-ea"/>
                          <a:cs typeface="+mn-cs"/>
                        </a:rPr>
                        <a:t>118911111</a:t>
                      </a:r>
                      <a:endParaRPr lang="en-US" sz="900" b="0" i="0" u="sng" strike="noStrike" kern="1200" dirty="0">
                        <a:solidFill>
                          <a:srgbClr val="000000"/>
                        </a:solidFill>
                        <a:effectLst/>
                        <a:latin typeface="Arial" panose="020B0604020202020204" pitchFamily="34" charset="0"/>
                        <a:ea typeface="+mn-ea"/>
                        <a:cs typeface="+mn-cs"/>
                      </a:endParaRPr>
                    </a:p>
                  </a:txBody>
                  <a:tcPr marL="6067" marR="6067" marT="606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en-US" sz="900" b="0" i="0" u="none" strike="noStrike" kern="1200" dirty="0" smtClean="0">
                          <a:solidFill>
                            <a:srgbClr val="000000"/>
                          </a:solidFill>
                          <a:effectLst/>
                          <a:latin typeface="Arial" panose="020B0604020202020204" pitchFamily="34" charset="0"/>
                          <a:ea typeface="+mn-ea"/>
                          <a:cs typeface="+mn-cs"/>
                        </a:rPr>
                        <a:t>02-04-2019</a:t>
                      </a:r>
                      <a:endParaRPr lang="en-US" sz="900" b="0" i="0" u="none" strike="noStrike" kern="1200" dirty="0">
                        <a:solidFill>
                          <a:srgbClr val="000000"/>
                        </a:solidFill>
                        <a:effectLst/>
                        <a:latin typeface="Arial" panose="020B0604020202020204" pitchFamily="34" charset="0"/>
                        <a:ea typeface="+mn-ea"/>
                        <a:cs typeface="+mn-cs"/>
                      </a:endParaRPr>
                    </a:p>
                  </a:txBody>
                  <a:tcPr marL="6067" marR="6067" marT="606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en-US" sz="900" b="0" i="0" u="none" strike="noStrike" kern="1200" dirty="0" smtClean="0">
                          <a:solidFill>
                            <a:srgbClr val="000000"/>
                          </a:solidFill>
                          <a:effectLst/>
                          <a:latin typeface="Arial" panose="020B0604020202020204" pitchFamily="34" charset="0"/>
                          <a:ea typeface="+mn-ea"/>
                          <a:cs typeface="+mn-cs"/>
                        </a:rPr>
                        <a:t>P 1600</a:t>
                      </a:r>
                      <a:endParaRPr lang="en-US" sz="900" b="0" i="0" u="none" strike="noStrike" kern="1200" dirty="0">
                        <a:solidFill>
                          <a:srgbClr val="000000"/>
                        </a:solidFill>
                        <a:effectLst/>
                        <a:latin typeface="Arial" panose="020B0604020202020204" pitchFamily="34" charset="0"/>
                        <a:ea typeface="+mn-ea"/>
                        <a:cs typeface="+mn-cs"/>
                      </a:endParaRPr>
                    </a:p>
                  </a:txBody>
                  <a:tcPr marL="6067" marR="6067" marT="606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en-US" sz="900" b="0" i="0" u="none" strike="noStrike" kern="1200" dirty="0" smtClean="0">
                          <a:solidFill>
                            <a:srgbClr val="000000"/>
                          </a:solidFill>
                          <a:effectLst/>
                          <a:latin typeface="Arial" panose="020B0604020202020204" pitchFamily="34" charset="0"/>
                          <a:ea typeface="+mn-ea"/>
                          <a:cs typeface="+mn-cs"/>
                        </a:rPr>
                        <a:t>12-04-2019</a:t>
                      </a:r>
                      <a:endParaRPr lang="en-US" sz="900" b="0" i="0" u="none" strike="noStrike" kern="1200" dirty="0">
                        <a:solidFill>
                          <a:srgbClr val="000000"/>
                        </a:solidFill>
                        <a:effectLst/>
                        <a:latin typeface="Arial" panose="020B0604020202020204" pitchFamily="34" charset="0"/>
                        <a:ea typeface="+mn-ea"/>
                        <a:cs typeface="+mn-cs"/>
                      </a:endParaRPr>
                    </a:p>
                  </a:txBody>
                  <a:tcPr marL="6067" marR="6067" marT="606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en-US" sz="900" b="0" i="0" u="none" strike="noStrike" kern="1200" dirty="0" smtClean="0">
                          <a:solidFill>
                            <a:srgbClr val="000000"/>
                          </a:solidFill>
                          <a:effectLst/>
                          <a:latin typeface="Arial" panose="020B0604020202020204" pitchFamily="34" charset="0"/>
                          <a:ea typeface="+mn-ea"/>
                          <a:cs typeface="+mn-cs"/>
                        </a:rPr>
                        <a:t>P 1600</a:t>
                      </a:r>
                      <a:endParaRPr lang="en-US" sz="900" b="0" i="0" u="none" strike="noStrike" kern="1200" dirty="0">
                        <a:solidFill>
                          <a:srgbClr val="000000"/>
                        </a:solidFill>
                        <a:effectLst/>
                        <a:latin typeface="Arial" panose="020B0604020202020204" pitchFamily="34" charset="0"/>
                        <a:ea typeface="+mn-ea"/>
                        <a:cs typeface="+mn-cs"/>
                      </a:endParaRPr>
                    </a:p>
                  </a:txBody>
                  <a:tcPr marL="6067" marR="6067" marT="606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en-US" sz="900" b="0" i="0" u="none" strike="noStrike" kern="1200" dirty="0" smtClean="0">
                          <a:solidFill>
                            <a:srgbClr val="000000"/>
                          </a:solidFill>
                          <a:effectLst/>
                          <a:latin typeface="Arial" panose="020B0604020202020204" pitchFamily="34" charset="0"/>
                          <a:ea typeface="+mn-ea"/>
                          <a:cs typeface="+mn-cs"/>
                        </a:rPr>
                        <a:t>Online</a:t>
                      </a:r>
                      <a:endParaRPr lang="en-US" sz="900" b="0" i="0" u="none" strike="noStrike" kern="1200" dirty="0">
                        <a:solidFill>
                          <a:srgbClr val="000000"/>
                        </a:solidFill>
                        <a:effectLst/>
                        <a:latin typeface="Arial" panose="020B0604020202020204" pitchFamily="34" charset="0"/>
                        <a:ea typeface="+mn-ea"/>
                        <a:cs typeface="+mn-cs"/>
                      </a:endParaRPr>
                    </a:p>
                  </a:txBody>
                  <a:tcPr marL="6067" marR="6067" marT="606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en-US" sz="900" b="0" i="0" u="none" strike="noStrike" kern="1200" dirty="0" smtClean="0">
                          <a:solidFill>
                            <a:srgbClr val="000000"/>
                          </a:solidFill>
                          <a:effectLst/>
                          <a:latin typeface="Arial" panose="020B0604020202020204" pitchFamily="34" charset="0"/>
                          <a:ea typeface="+mn-ea"/>
                          <a:cs typeface="+mn-cs"/>
                        </a:rPr>
                        <a:t>163986618</a:t>
                      </a:r>
                      <a:endParaRPr lang="en-US" sz="900" b="0" i="0" u="none" strike="noStrike" kern="1200" dirty="0">
                        <a:solidFill>
                          <a:srgbClr val="000000"/>
                        </a:solidFill>
                        <a:effectLst/>
                        <a:latin typeface="Arial" panose="020B0604020202020204" pitchFamily="34" charset="0"/>
                        <a:ea typeface="+mn-ea"/>
                        <a:cs typeface="+mn-cs"/>
                      </a:endParaRPr>
                    </a:p>
                  </a:txBody>
                  <a:tcPr marL="6067" marR="6067" marT="606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en-US" sz="900" b="0" i="0" u="none" strike="noStrike" kern="1200" dirty="0" smtClean="0">
                          <a:solidFill>
                            <a:srgbClr val="000000"/>
                          </a:solidFill>
                          <a:effectLst/>
                          <a:latin typeface="Arial" panose="020B0604020202020204" pitchFamily="34" charset="0"/>
                          <a:ea typeface="+mn-ea"/>
                          <a:cs typeface="+mn-cs"/>
                        </a:rPr>
                        <a:t>Paid</a:t>
                      </a:r>
                      <a:endParaRPr lang="en-US" sz="900" b="0" i="0" u="none" strike="noStrike" kern="1200" dirty="0">
                        <a:solidFill>
                          <a:srgbClr val="000000"/>
                        </a:solidFill>
                        <a:effectLst/>
                        <a:latin typeface="Arial" panose="020B0604020202020204" pitchFamily="34" charset="0"/>
                        <a:ea typeface="+mn-ea"/>
                        <a:cs typeface="+mn-cs"/>
                      </a:endParaRPr>
                    </a:p>
                  </a:txBody>
                  <a:tcPr marL="6067" marR="6067" marT="606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r>
              <a:tr h="418434">
                <a:tc>
                  <a:txBody>
                    <a:bodyPr/>
                    <a:lstStyle/>
                    <a:p>
                      <a:pPr algn="ctr" rtl="0" fontAlgn="ctr"/>
                      <a:r>
                        <a:rPr lang="en-US" sz="900" b="0" i="0" u="sng" strike="noStrike" kern="1200" dirty="0" smtClean="0">
                          <a:solidFill>
                            <a:srgbClr val="000000"/>
                          </a:solidFill>
                          <a:effectLst/>
                          <a:latin typeface="Arial" panose="020B0604020202020204" pitchFamily="34" charset="0"/>
                          <a:ea typeface="+mn-ea"/>
                          <a:cs typeface="+mn-cs"/>
                        </a:rPr>
                        <a:t>1189638519</a:t>
                      </a:r>
                      <a:endParaRPr lang="en-US" sz="900" b="0" i="0" u="sng" strike="noStrike" kern="1200" dirty="0">
                        <a:solidFill>
                          <a:srgbClr val="000000"/>
                        </a:solidFill>
                        <a:effectLst/>
                        <a:latin typeface="Arial" panose="020B0604020202020204" pitchFamily="34" charset="0"/>
                        <a:ea typeface="+mn-ea"/>
                        <a:cs typeface="+mn-cs"/>
                      </a:endParaRPr>
                    </a:p>
                  </a:txBody>
                  <a:tcPr marL="6067" marR="6067" marT="606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en-US" sz="900" b="0" i="0" u="none" strike="noStrike" kern="1200" dirty="0" smtClean="0">
                          <a:solidFill>
                            <a:srgbClr val="000000"/>
                          </a:solidFill>
                          <a:effectLst/>
                          <a:latin typeface="Arial" panose="020B0604020202020204" pitchFamily="34" charset="0"/>
                          <a:ea typeface="+mn-ea"/>
                          <a:cs typeface="+mn-cs"/>
                        </a:rPr>
                        <a:t>02-03-2019</a:t>
                      </a:r>
                      <a:endParaRPr lang="en-US" sz="900" b="0" i="0" u="none" strike="noStrike" kern="1200" dirty="0">
                        <a:solidFill>
                          <a:srgbClr val="000000"/>
                        </a:solidFill>
                        <a:effectLst/>
                        <a:latin typeface="Arial" panose="020B0604020202020204" pitchFamily="34" charset="0"/>
                        <a:ea typeface="+mn-ea"/>
                        <a:cs typeface="+mn-cs"/>
                      </a:endParaRPr>
                    </a:p>
                  </a:txBody>
                  <a:tcPr marL="6067" marR="6067" marT="606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en-US" sz="900" b="0" i="0" u="none" strike="noStrike" kern="1200" dirty="0" smtClean="0">
                          <a:solidFill>
                            <a:srgbClr val="000000"/>
                          </a:solidFill>
                          <a:effectLst/>
                          <a:latin typeface="Arial" panose="020B0604020202020204" pitchFamily="34" charset="0"/>
                          <a:ea typeface="+mn-ea"/>
                          <a:cs typeface="+mn-cs"/>
                        </a:rPr>
                        <a:t>P 1600</a:t>
                      </a:r>
                      <a:endParaRPr lang="en-US" sz="900" b="0" i="0" u="none" strike="noStrike" kern="1200" dirty="0">
                        <a:solidFill>
                          <a:srgbClr val="000000"/>
                        </a:solidFill>
                        <a:effectLst/>
                        <a:latin typeface="Arial" panose="020B0604020202020204" pitchFamily="34" charset="0"/>
                        <a:ea typeface="+mn-ea"/>
                        <a:cs typeface="+mn-cs"/>
                      </a:endParaRPr>
                    </a:p>
                  </a:txBody>
                  <a:tcPr marL="6067" marR="6067" marT="606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en-US" sz="900" b="0" i="0" u="none" strike="noStrike" kern="1200" dirty="0" smtClean="0">
                          <a:solidFill>
                            <a:srgbClr val="000000"/>
                          </a:solidFill>
                          <a:effectLst/>
                          <a:latin typeface="Arial" panose="020B0604020202020204" pitchFamily="34" charset="0"/>
                          <a:ea typeface="+mn-ea"/>
                          <a:cs typeface="+mn-cs"/>
                        </a:rPr>
                        <a:t>10-03-2019</a:t>
                      </a:r>
                      <a:endParaRPr lang="en-US" sz="900" b="0" i="0" u="none" strike="noStrike" kern="1200" dirty="0">
                        <a:solidFill>
                          <a:srgbClr val="000000"/>
                        </a:solidFill>
                        <a:effectLst/>
                        <a:latin typeface="Arial" panose="020B0604020202020204" pitchFamily="34" charset="0"/>
                        <a:ea typeface="+mn-ea"/>
                        <a:cs typeface="+mn-cs"/>
                      </a:endParaRPr>
                    </a:p>
                  </a:txBody>
                  <a:tcPr marL="6067" marR="6067" marT="606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en-US" sz="900" b="0" i="0" u="none" strike="noStrike" kern="1200" dirty="0" smtClean="0">
                          <a:solidFill>
                            <a:srgbClr val="000000"/>
                          </a:solidFill>
                          <a:effectLst/>
                          <a:latin typeface="Arial" panose="020B0604020202020204" pitchFamily="34" charset="0"/>
                          <a:ea typeface="+mn-ea"/>
                          <a:cs typeface="+mn-cs"/>
                        </a:rPr>
                        <a:t>P 1600</a:t>
                      </a:r>
                      <a:endParaRPr lang="en-US" sz="900" b="0" i="0" u="none" strike="noStrike" kern="1200" dirty="0">
                        <a:solidFill>
                          <a:srgbClr val="000000"/>
                        </a:solidFill>
                        <a:effectLst/>
                        <a:latin typeface="Arial" panose="020B0604020202020204" pitchFamily="34" charset="0"/>
                        <a:ea typeface="+mn-ea"/>
                        <a:cs typeface="+mn-cs"/>
                      </a:endParaRPr>
                    </a:p>
                  </a:txBody>
                  <a:tcPr marL="6067" marR="6067" marT="606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en-US" sz="900" b="0" i="0" u="none" strike="noStrike" kern="1200" dirty="0" smtClean="0">
                          <a:solidFill>
                            <a:srgbClr val="000000"/>
                          </a:solidFill>
                          <a:effectLst/>
                          <a:latin typeface="Arial" panose="020B0604020202020204" pitchFamily="34" charset="0"/>
                          <a:ea typeface="+mn-ea"/>
                          <a:cs typeface="+mn-cs"/>
                        </a:rPr>
                        <a:t>Online</a:t>
                      </a:r>
                      <a:endParaRPr lang="en-US" sz="900" b="0" i="0" u="none" strike="noStrike" kern="1200" dirty="0">
                        <a:solidFill>
                          <a:srgbClr val="000000"/>
                        </a:solidFill>
                        <a:effectLst/>
                        <a:latin typeface="Arial" panose="020B0604020202020204" pitchFamily="34" charset="0"/>
                        <a:ea typeface="+mn-ea"/>
                        <a:cs typeface="+mn-cs"/>
                      </a:endParaRPr>
                    </a:p>
                  </a:txBody>
                  <a:tcPr marL="6067" marR="6067" marT="606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en-US" sz="900" b="0" i="0" u="none" strike="noStrike" kern="1200" dirty="0" smtClean="0">
                          <a:solidFill>
                            <a:srgbClr val="000000"/>
                          </a:solidFill>
                          <a:effectLst/>
                          <a:latin typeface="Arial" panose="020B0604020202020204" pitchFamily="34" charset="0"/>
                          <a:ea typeface="+mn-ea"/>
                          <a:cs typeface="+mn-cs"/>
                        </a:rPr>
                        <a:t>199942620</a:t>
                      </a:r>
                      <a:endParaRPr lang="en-US" sz="900" b="0" i="0" u="none" strike="noStrike" kern="1200" dirty="0">
                        <a:solidFill>
                          <a:srgbClr val="000000"/>
                        </a:solidFill>
                        <a:effectLst/>
                        <a:latin typeface="Arial" panose="020B0604020202020204" pitchFamily="34" charset="0"/>
                        <a:ea typeface="+mn-ea"/>
                        <a:cs typeface="+mn-cs"/>
                      </a:endParaRPr>
                    </a:p>
                  </a:txBody>
                  <a:tcPr marL="6067" marR="6067" marT="606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en-US" sz="900" b="0" i="0" u="none" strike="noStrike" kern="1200" dirty="0" smtClean="0">
                          <a:solidFill>
                            <a:srgbClr val="000000"/>
                          </a:solidFill>
                          <a:effectLst/>
                          <a:latin typeface="Arial" panose="020B0604020202020204" pitchFamily="34" charset="0"/>
                          <a:ea typeface="+mn-ea"/>
                          <a:cs typeface="+mn-cs"/>
                        </a:rPr>
                        <a:t>Paid</a:t>
                      </a:r>
                      <a:endParaRPr lang="en-US" sz="900" b="0" i="0" u="none" strike="noStrike" kern="1200" dirty="0">
                        <a:solidFill>
                          <a:srgbClr val="000000"/>
                        </a:solidFill>
                        <a:effectLst/>
                        <a:latin typeface="Arial" panose="020B0604020202020204" pitchFamily="34" charset="0"/>
                        <a:ea typeface="+mn-ea"/>
                        <a:cs typeface="+mn-cs"/>
                      </a:endParaRPr>
                    </a:p>
                  </a:txBody>
                  <a:tcPr marL="6067" marR="6067" marT="606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r>
              <a:tr h="418434">
                <a:tc>
                  <a:txBody>
                    <a:bodyPr/>
                    <a:lstStyle/>
                    <a:p>
                      <a:pPr algn="ctr" rtl="0" fontAlgn="ctr"/>
                      <a:r>
                        <a:rPr lang="en-US" sz="900" b="0" i="0" u="sng" strike="noStrike" kern="1200" dirty="0" smtClean="0">
                          <a:solidFill>
                            <a:srgbClr val="000000"/>
                          </a:solidFill>
                          <a:effectLst/>
                          <a:latin typeface="Arial" panose="020B0604020202020204" pitchFamily="34" charset="0"/>
                          <a:ea typeface="+mn-ea"/>
                          <a:cs typeface="+mn-cs"/>
                        </a:rPr>
                        <a:t>1186393510</a:t>
                      </a:r>
                      <a:endParaRPr lang="en-US" sz="900" b="0" i="0" u="sng" strike="noStrike" kern="1200" dirty="0">
                        <a:solidFill>
                          <a:srgbClr val="000000"/>
                        </a:solidFill>
                        <a:effectLst/>
                        <a:latin typeface="Arial" panose="020B0604020202020204" pitchFamily="34" charset="0"/>
                        <a:ea typeface="+mn-ea"/>
                        <a:cs typeface="+mn-cs"/>
                      </a:endParaRPr>
                    </a:p>
                  </a:txBody>
                  <a:tcPr marL="6067" marR="6067" marT="606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en-US" sz="900" b="0" i="0" u="none" strike="noStrike" kern="1200" dirty="0" smtClean="0">
                          <a:solidFill>
                            <a:srgbClr val="000000"/>
                          </a:solidFill>
                          <a:effectLst/>
                          <a:latin typeface="Arial" panose="020B0604020202020204" pitchFamily="34" charset="0"/>
                          <a:ea typeface="+mn-ea"/>
                          <a:cs typeface="+mn-cs"/>
                        </a:rPr>
                        <a:t>02-02-2019</a:t>
                      </a:r>
                      <a:endParaRPr lang="en-US" sz="900" b="0" i="0" u="none" strike="noStrike" kern="1200" dirty="0">
                        <a:solidFill>
                          <a:srgbClr val="000000"/>
                        </a:solidFill>
                        <a:effectLst/>
                        <a:latin typeface="Arial" panose="020B0604020202020204" pitchFamily="34" charset="0"/>
                        <a:ea typeface="+mn-ea"/>
                        <a:cs typeface="+mn-cs"/>
                      </a:endParaRPr>
                    </a:p>
                  </a:txBody>
                  <a:tcPr marL="6067" marR="6067" marT="606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en-US" sz="900" b="0" i="0" u="none" strike="noStrike" kern="1200" dirty="0" smtClean="0">
                          <a:solidFill>
                            <a:srgbClr val="000000"/>
                          </a:solidFill>
                          <a:effectLst/>
                          <a:latin typeface="Arial" panose="020B0604020202020204" pitchFamily="34" charset="0"/>
                          <a:ea typeface="+mn-ea"/>
                          <a:cs typeface="+mn-cs"/>
                        </a:rPr>
                        <a:t>P 1600</a:t>
                      </a:r>
                      <a:endParaRPr lang="en-US" sz="900" b="0" i="0" u="none" strike="noStrike" kern="1200" dirty="0">
                        <a:solidFill>
                          <a:srgbClr val="000000"/>
                        </a:solidFill>
                        <a:effectLst/>
                        <a:latin typeface="Arial" panose="020B0604020202020204" pitchFamily="34" charset="0"/>
                        <a:ea typeface="+mn-ea"/>
                        <a:cs typeface="+mn-cs"/>
                      </a:endParaRPr>
                    </a:p>
                  </a:txBody>
                  <a:tcPr marL="6067" marR="6067" marT="606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en-US" sz="900" b="0" i="0" u="none" strike="noStrike" kern="1200" dirty="0" smtClean="0">
                          <a:solidFill>
                            <a:srgbClr val="000000"/>
                          </a:solidFill>
                          <a:effectLst/>
                          <a:latin typeface="Arial" panose="020B0604020202020204" pitchFamily="34" charset="0"/>
                          <a:ea typeface="+mn-ea"/>
                          <a:cs typeface="+mn-cs"/>
                        </a:rPr>
                        <a:t>11-02-2019</a:t>
                      </a:r>
                      <a:endParaRPr lang="en-US" sz="900" b="0" i="0" u="none" strike="noStrike" kern="1200" dirty="0">
                        <a:solidFill>
                          <a:srgbClr val="000000"/>
                        </a:solidFill>
                        <a:effectLst/>
                        <a:latin typeface="Arial" panose="020B0604020202020204" pitchFamily="34" charset="0"/>
                        <a:ea typeface="+mn-ea"/>
                        <a:cs typeface="+mn-cs"/>
                      </a:endParaRPr>
                    </a:p>
                  </a:txBody>
                  <a:tcPr marL="6067" marR="6067" marT="606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en-US" sz="900" b="0" i="0" u="none" strike="noStrike" kern="1200" dirty="0" smtClean="0">
                          <a:solidFill>
                            <a:srgbClr val="000000"/>
                          </a:solidFill>
                          <a:effectLst/>
                          <a:latin typeface="Arial" panose="020B0604020202020204" pitchFamily="34" charset="0"/>
                          <a:ea typeface="+mn-ea"/>
                          <a:cs typeface="+mn-cs"/>
                        </a:rPr>
                        <a:t>P 1600</a:t>
                      </a:r>
                      <a:endParaRPr lang="en-US" sz="900" b="0" i="0" u="none" strike="noStrike" kern="1200" dirty="0">
                        <a:solidFill>
                          <a:srgbClr val="000000"/>
                        </a:solidFill>
                        <a:effectLst/>
                        <a:latin typeface="Arial" panose="020B0604020202020204" pitchFamily="34" charset="0"/>
                        <a:ea typeface="+mn-ea"/>
                        <a:cs typeface="+mn-cs"/>
                      </a:endParaRPr>
                    </a:p>
                  </a:txBody>
                  <a:tcPr marL="6067" marR="6067" marT="606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en-US" sz="900" b="0" i="0" u="none" strike="noStrike" kern="1200" dirty="0" smtClean="0">
                          <a:solidFill>
                            <a:srgbClr val="000000"/>
                          </a:solidFill>
                          <a:effectLst/>
                          <a:latin typeface="Arial" panose="020B0604020202020204" pitchFamily="34" charset="0"/>
                          <a:ea typeface="+mn-ea"/>
                          <a:cs typeface="+mn-cs"/>
                        </a:rPr>
                        <a:t>Cash</a:t>
                      </a:r>
                      <a:r>
                        <a:rPr lang="en-US" sz="900" b="0" i="0" u="none" strike="noStrike" kern="1200" baseline="0" dirty="0" smtClean="0">
                          <a:solidFill>
                            <a:srgbClr val="000000"/>
                          </a:solidFill>
                          <a:effectLst/>
                          <a:latin typeface="Arial" panose="020B0604020202020204" pitchFamily="34" charset="0"/>
                          <a:ea typeface="+mn-ea"/>
                          <a:cs typeface="+mn-cs"/>
                        </a:rPr>
                        <a:t> @ </a:t>
                      </a:r>
                      <a:r>
                        <a:rPr lang="en-US" sz="900" b="0" i="0" u="none" strike="noStrike" kern="1200" dirty="0" smtClean="0">
                          <a:solidFill>
                            <a:srgbClr val="000000"/>
                          </a:solidFill>
                          <a:effectLst/>
                          <a:latin typeface="Arial" panose="020B0604020202020204" pitchFamily="34" charset="0"/>
                          <a:ea typeface="+mn-ea"/>
                          <a:cs typeface="+mn-cs"/>
                        </a:rPr>
                        <a:t>Store (Greenbelt 4)</a:t>
                      </a:r>
                      <a:endParaRPr lang="en-US" sz="900" b="0" i="0" u="none" strike="noStrike" kern="1200" dirty="0">
                        <a:solidFill>
                          <a:srgbClr val="000000"/>
                        </a:solidFill>
                        <a:effectLst/>
                        <a:latin typeface="Arial" panose="020B0604020202020204" pitchFamily="34" charset="0"/>
                        <a:ea typeface="+mn-ea"/>
                        <a:cs typeface="+mn-cs"/>
                      </a:endParaRPr>
                    </a:p>
                  </a:txBody>
                  <a:tcPr marL="6067" marR="6067" marT="606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en-US" sz="900" b="0" i="0" u="none" strike="noStrike" kern="1200" dirty="0" smtClean="0">
                          <a:solidFill>
                            <a:srgbClr val="000000"/>
                          </a:solidFill>
                          <a:effectLst/>
                          <a:latin typeface="Arial" panose="020B0604020202020204" pitchFamily="34" charset="0"/>
                          <a:ea typeface="+mn-ea"/>
                          <a:cs typeface="+mn-cs"/>
                        </a:rPr>
                        <a:t>195548851</a:t>
                      </a:r>
                      <a:endParaRPr lang="en-US" sz="900" b="0" i="0" u="none" strike="noStrike" kern="1200" dirty="0">
                        <a:solidFill>
                          <a:srgbClr val="000000"/>
                        </a:solidFill>
                        <a:effectLst/>
                        <a:latin typeface="Arial" panose="020B0604020202020204" pitchFamily="34" charset="0"/>
                        <a:ea typeface="+mn-ea"/>
                        <a:cs typeface="+mn-cs"/>
                      </a:endParaRPr>
                    </a:p>
                  </a:txBody>
                  <a:tcPr marL="6067" marR="6067" marT="606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en-US" sz="900" b="0" i="0" u="none" strike="noStrike" kern="1200" dirty="0" smtClean="0">
                          <a:solidFill>
                            <a:srgbClr val="000000"/>
                          </a:solidFill>
                          <a:effectLst/>
                          <a:latin typeface="Arial" panose="020B0604020202020204" pitchFamily="34" charset="0"/>
                          <a:ea typeface="+mn-ea"/>
                          <a:cs typeface="+mn-cs"/>
                        </a:rPr>
                        <a:t>Paid</a:t>
                      </a:r>
                      <a:endParaRPr lang="en-US" sz="900" b="0" i="0" u="none" strike="noStrike" kern="1200" dirty="0">
                        <a:solidFill>
                          <a:srgbClr val="000000"/>
                        </a:solidFill>
                        <a:effectLst/>
                        <a:latin typeface="Arial" panose="020B0604020202020204" pitchFamily="34" charset="0"/>
                        <a:ea typeface="+mn-ea"/>
                        <a:cs typeface="+mn-cs"/>
                      </a:endParaRPr>
                    </a:p>
                  </a:txBody>
                  <a:tcPr marL="6067" marR="6067" marT="606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r>
            </a:tbl>
          </a:graphicData>
        </a:graphic>
      </p:graphicFrame>
    </p:spTree>
    <p:extLst>
      <p:ext uri="{BB962C8B-B14F-4D97-AF65-F5344CB8AC3E}">
        <p14:creationId xmlns:p14="http://schemas.microsoft.com/office/powerpoint/2010/main" val="34980387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Rectangle 61"/>
          <p:cNvSpPr/>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 name="Rectangle 2"/>
          <p:cNvSpPr/>
          <p:nvPr/>
        </p:nvSpPr>
        <p:spPr>
          <a:xfrm>
            <a:off x="185940" y="154407"/>
            <a:ext cx="11836042" cy="65124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sp>
        <p:nvSpPr>
          <p:cNvPr id="52" name="Rectangle 51"/>
          <p:cNvSpPr/>
          <p:nvPr/>
        </p:nvSpPr>
        <p:spPr>
          <a:xfrm>
            <a:off x="2266988" y="154407"/>
            <a:ext cx="7757432" cy="20684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sp>
        <p:nvSpPr>
          <p:cNvPr id="46" name="Rectangle 45"/>
          <p:cNvSpPr/>
          <p:nvPr/>
        </p:nvSpPr>
        <p:spPr>
          <a:xfrm>
            <a:off x="185940" y="2289543"/>
            <a:ext cx="2081048" cy="4375515"/>
          </a:xfrm>
          <a:prstGeom prst="rect">
            <a:avLst/>
          </a:prstGeom>
          <a:solidFill>
            <a:srgbClr val="56AD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pic>
        <p:nvPicPr>
          <p:cNvPr id="19" name="Picture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1617" y="1769514"/>
            <a:ext cx="400674" cy="400674"/>
          </a:xfrm>
          <a:prstGeom prst="rect">
            <a:avLst/>
          </a:prstGeom>
        </p:spPr>
      </p:pic>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9785" y="1769514"/>
            <a:ext cx="400674" cy="400674"/>
          </a:xfrm>
          <a:prstGeom prst="rect">
            <a:avLst/>
          </a:prstGeom>
        </p:spPr>
      </p:pic>
      <p:pic>
        <p:nvPicPr>
          <p:cNvPr id="21" name="Picture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75281" y="1769514"/>
            <a:ext cx="400674" cy="400674"/>
          </a:xfrm>
          <a:prstGeom prst="rect">
            <a:avLst/>
          </a:prstGeom>
        </p:spPr>
      </p:pic>
      <p:pic>
        <p:nvPicPr>
          <p:cNvPr id="23" name="Picture 2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93449" y="1769513"/>
            <a:ext cx="400674" cy="400674"/>
          </a:xfrm>
          <a:prstGeom prst="rect">
            <a:avLst/>
          </a:prstGeom>
        </p:spPr>
      </p:pic>
      <p:pic>
        <p:nvPicPr>
          <p:cNvPr id="74" name="Picture 7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5959" y="6191056"/>
            <a:ext cx="354173" cy="346794"/>
          </a:xfrm>
          <a:prstGeom prst="rect">
            <a:avLst/>
          </a:prstGeom>
        </p:spPr>
      </p:pic>
      <p:pic>
        <p:nvPicPr>
          <p:cNvPr id="75" name="Picture 7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19025" y="6191056"/>
            <a:ext cx="354173" cy="346794"/>
          </a:xfrm>
          <a:prstGeom prst="rect">
            <a:avLst/>
          </a:prstGeom>
        </p:spPr>
      </p:pic>
      <p:pic>
        <p:nvPicPr>
          <p:cNvPr id="76" name="Picture 7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52893" y="6191056"/>
            <a:ext cx="354173" cy="332037"/>
          </a:xfrm>
          <a:prstGeom prst="rect">
            <a:avLst/>
          </a:prstGeom>
        </p:spPr>
      </p:pic>
      <p:sp>
        <p:nvSpPr>
          <p:cNvPr id="83" name="Rectangle 82"/>
          <p:cNvSpPr/>
          <p:nvPr/>
        </p:nvSpPr>
        <p:spPr>
          <a:xfrm>
            <a:off x="9965423" y="2163814"/>
            <a:ext cx="2056451" cy="45036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sp>
        <p:nvSpPr>
          <p:cNvPr id="89" name="Rectangle 88"/>
          <p:cNvSpPr/>
          <p:nvPr/>
        </p:nvSpPr>
        <p:spPr>
          <a:xfrm>
            <a:off x="2305567" y="2289543"/>
            <a:ext cx="1230858" cy="408589"/>
          </a:xfrm>
          <a:prstGeom prst="rect">
            <a:avLst/>
          </a:prstGeom>
          <a:solidFill>
            <a:srgbClr val="0029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VERIFICATION</a:t>
            </a:r>
          </a:p>
        </p:txBody>
      </p:sp>
      <p:sp>
        <p:nvSpPr>
          <p:cNvPr id="90" name="Rectangle 89"/>
          <p:cNvSpPr/>
          <p:nvPr/>
        </p:nvSpPr>
        <p:spPr>
          <a:xfrm>
            <a:off x="3579785" y="2289543"/>
            <a:ext cx="1240491" cy="414550"/>
          </a:xfrm>
          <a:prstGeom prst="rect">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defTabSz="586130"/>
            <a:r>
              <a:rPr lang="en-US" sz="800" b="1" dirty="0" smtClean="0">
                <a:solidFill>
                  <a:prstClr val="white"/>
                </a:solidFill>
                <a:latin typeface="Arial" panose="020B0604020202020204" pitchFamily="34" charset="0"/>
                <a:cs typeface="Arial" panose="020B0604020202020204" pitchFamily="34" charset="0"/>
              </a:rPr>
              <a:t>INTERACTION HISTORY</a:t>
            </a:r>
            <a:endParaRPr lang="en-US" sz="800" b="1" dirty="0">
              <a:solidFill>
                <a:prstClr val="white"/>
              </a:solidFill>
              <a:latin typeface="Arial" panose="020B0604020202020204" pitchFamily="34" charset="0"/>
              <a:cs typeface="Arial" panose="020B0604020202020204" pitchFamily="34" charset="0"/>
            </a:endParaRPr>
          </a:p>
        </p:txBody>
      </p:sp>
      <p:sp>
        <p:nvSpPr>
          <p:cNvPr id="91" name="Rectangle 90"/>
          <p:cNvSpPr/>
          <p:nvPr/>
        </p:nvSpPr>
        <p:spPr>
          <a:xfrm>
            <a:off x="4863636" y="2289543"/>
            <a:ext cx="1240491" cy="414550"/>
          </a:xfrm>
          <a:prstGeom prst="rect">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defTabSz="586130"/>
            <a:r>
              <a:rPr lang="en-US" sz="800" b="1" dirty="0" smtClean="0">
                <a:solidFill>
                  <a:prstClr val="white"/>
                </a:solidFill>
                <a:latin typeface="Arial" panose="020B0604020202020204" pitchFamily="34" charset="0"/>
                <a:cs typeface="Arial" panose="020B0604020202020204" pitchFamily="34" charset="0"/>
              </a:rPr>
              <a:t>CDR</a:t>
            </a:r>
            <a:endParaRPr lang="en-US" sz="800" b="1" dirty="0">
              <a:solidFill>
                <a:prstClr val="white"/>
              </a:solidFill>
              <a:latin typeface="Arial" panose="020B0604020202020204" pitchFamily="34" charset="0"/>
              <a:cs typeface="Arial" panose="020B0604020202020204" pitchFamily="34" charset="0"/>
            </a:endParaRPr>
          </a:p>
        </p:txBody>
      </p:sp>
      <p:sp>
        <p:nvSpPr>
          <p:cNvPr id="92" name="Rectangle 91"/>
          <p:cNvSpPr/>
          <p:nvPr/>
        </p:nvSpPr>
        <p:spPr>
          <a:xfrm>
            <a:off x="6147487" y="2289543"/>
            <a:ext cx="1240491" cy="414550"/>
          </a:xfrm>
          <a:prstGeom prst="rect">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defTabSz="586130"/>
            <a:r>
              <a:rPr lang="en-US" sz="800" b="1" dirty="0" smtClean="0">
                <a:solidFill>
                  <a:prstClr val="white"/>
                </a:solidFill>
                <a:latin typeface="Arial" panose="020B0604020202020204" pitchFamily="34" charset="0"/>
                <a:cs typeface="Arial" panose="020B0604020202020204" pitchFamily="34" charset="0"/>
              </a:rPr>
              <a:t>BILLING INFO</a:t>
            </a:r>
            <a:endParaRPr lang="en-US" sz="800" b="1" dirty="0">
              <a:solidFill>
                <a:prstClr val="white"/>
              </a:solidFill>
              <a:latin typeface="Arial" panose="020B0604020202020204" pitchFamily="34" charset="0"/>
              <a:cs typeface="Arial" panose="020B0604020202020204" pitchFamily="34" charset="0"/>
            </a:endParaRPr>
          </a:p>
        </p:txBody>
      </p:sp>
      <p:sp>
        <p:nvSpPr>
          <p:cNvPr id="93" name="Rectangle 92"/>
          <p:cNvSpPr/>
          <p:nvPr/>
        </p:nvSpPr>
        <p:spPr>
          <a:xfrm>
            <a:off x="7431338" y="2289543"/>
            <a:ext cx="1250576" cy="414550"/>
          </a:xfrm>
          <a:prstGeom prst="rect">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defTabSz="586130"/>
            <a:r>
              <a:rPr lang="en-US" sz="800" b="1" dirty="0" smtClean="0">
                <a:solidFill>
                  <a:prstClr val="white"/>
                </a:solidFill>
                <a:latin typeface="Arial" panose="020B0604020202020204" pitchFamily="34" charset="0"/>
                <a:cs typeface="Arial" panose="020B0604020202020204" pitchFamily="34" charset="0"/>
              </a:rPr>
              <a:t>PAYMENT INFO</a:t>
            </a:r>
            <a:endParaRPr lang="en-US" sz="800" b="1" dirty="0">
              <a:solidFill>
                <a:prstClr val="white"/>
              </a:solidFill>
              <a:latin typeface="Arial" panose="020B0604020202020204" pitchFamily="34" charset="0"/>
              <a:cs typeface="Arial" panose="020B0604020202020204" pitchFamily="34" charset="0"/>
            </a:endParaRPr>
          </a:p>
        </p:txBody>
      </p:sp>
      <p:pic>
        <p:nvPicPr>
          <p:cNvPr id="98" name="Picture 97"/>
          <p:cNvPicPr>
            <a:picLocks noChangeAspect="1"/>
          </p:cNvPicPr>
          <p:nvPr/>
        </p:nvPicPr>
        <p:blipFill>
          <a:blip r:embed="rId9">
            <a:extLst>
              <a:ext uri="{BEBA8EAE-BF5A-486C-A8C5-ECC9F3942E4B}">
                <a14:imgProps xmlns:a14="http://schemas.microsoft.com/office/drawing/2010/main">
                  <a14:imgLayer r:embed="rId10">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1852091" y="6194581"/>
            <a:ext cx="331349" cy="331349"/>
          </a:xfrm>
          <a:prstGeom prst="rect">
            <a:avLst/>
          </a:prstGeom>
        </p:spPr>
      </p:pic>
      <p:sp>
        <p:nvSpPr>
          <p:cNvPr id="109" name="Rectangle 108"/>
          <p:cNvSpPr/>
          <p:nvPr/>
        </p:nvSpPr>
        <p:spPr>
          <a:xfrm>
            <a:off x="10023912" y="2286478"/>
            <a:ext cx="1963490" cy="4251372"/>
          </a:xfrm>
          <a:prstGeom prst="rect">
            <a:avLst/>
          </a:prstGeom>
          <a:solidFill>
            <a:srgbClr val="56AD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1000" b="1" dirty="0">
              <a:solidFill>
                <a:prstClr val="white"/>
              </a:solidFill>
              <a:latin typeface="Arial" panose="020B0604020202020204" pitchFamily="34" charset="0"/>
              <a:cs typeface="Arial" panose="020B0604020202020204" pitchFamily="34" charset="0"/>
            </a:endParaRPr>
          </a:p>
        </p:txBody>
      </p:sp>
      <p:sp>
        <p:nvSpPr>
          <p:cNvPr id="94" name="Rectangle 93"/>
          <p:cNvSpPr/>
          <p:nvPr/>
        </p:nvSpPr>
        <p:spPr>
          <a:xfrm>
            <a:off x="2304058" y="2698132"/>
            <a:ext cx="7656345" cy="3044318"/>
          </a:xfrm>
          <a:prstGeom prst="rect">
            <a:avLst/>
          </a:prstGeom>
          <a:solidFill>
            <a:schemeClr val="bg1"/>
          </a:solidFill>
          <a:ln>
            <a:solidFill>
              <a:srgbClr val="56ADD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grpSp>
        <p:nvGrpSpPr>
          <p:cNvPr id="4" name="Group 3"/>
          <p:cNvGrpSpPr/>
          <p:nvPr/>
        </p:nvGrpSpPr>
        <p:grpSpPr>
          <a:xfrm>
            <a:off x="257774" y="2377291"/>
            <a:ext cx="1926025" cy="239055"/>
            <a:chOff x="257774" y="1966455"/>
            <a:chExt cx="1926025" cy="239055"/>
          </a:xfrm>
        </p:grpSpPr>
        <p:sp>
          <p:nvSpPr>
            <p:cNvPr id="50" name="Rounded Rectangle 49"/>
            <p:cNvSpPr/>
            <p:nvPr/>
          </p:nvSpPr>
          <p:spPr>
            <a:xfrm>
              <a:off x="257774" y="1968246"/>
              <a:ext cx="1824102" cy="23726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pic>
          <p:nvPicPr>
            <p:cNvPr id="28" name="Picture 27"/>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981315" y="1966455"/>
              <a:ext cx="202484" cy="237055"/>
            </a:xfrm>
            <a:prstGeom prst="rect">
              <a:avLst/>
            </a:prstGeom>
          </p:spPr>
        </p:pic>
        <p:sp>
          <p:nvSpPr>
            <p:cNvPr id="51" name="TextBox 50"/>
            <p:cNvSpPr txBox="1"/>
            <p:nvPr/>
          </p:nvSpPr>
          <p:spPr>
            <a:xfrm>
              <a:off x="320836" y="1968921"/>
              <a:ext cx="184731" cy="230832"/>
            </a:xfrm>
            <a:prstGeom prst="rect">
              <a:avLst/>
            </a:prstGeom>
            <a:noFill/>
          </p:spPr>
          <p:txBody>
            <a:bodyPr wrap="none" rtlCol="0">
              <a:spAutoFit/>
            </a:bodyPr>
            <a:lstStyle/>
            <a:p>
              <a:pPr defTabSz="586130"/>
              <a:endParaRPr lang="en-US" sz="900" dirty="0">
                <a:solidFill>
                  <a:prstClr val="black"/>
                </a:solidFill>
                <a:latin typeface="Arial" panose="020B0604020202020204" pitchFamily="34" charset="0"/>
                <a:cs typeface="Arial" panose="020B0604020202020204" pitchFamily="34" charset="0"/>
              </a:endParaRPr>
            </a:p>
          </p:txBody>
        </p:sp>
      </p:grpSp>
      <p:grpSp>
        <p:nvGrpSpPr>
          <p:cNvPr id="63" name="Group 62"/>
          <p:cNvGrpSpPr/>
          <p:nvPr/>
        </p:nvGrpSpPr>
        <p:grpSpPr>
          <a:xfrm>
            <a:off x="2268495" y="5758937"/>
            <a:ext cx="7691908" cy="906121"/>
            <a:chOff x="2284261" y="5806235"/>
            <a:chExt cx="7691908" cy="906121"/>
          </a:xfrm>
        </p:grpSpPr>
        <p:sp>
          <p:nvSpPr>
            <p:cNvPr id="70" name="Rectangle 69"/>
            <p:cNvSpPr/>
            <p:nvPr/>
          </p:nvSpPr>
          <p:spPr>
            <a:xfrm>
              <a:off x="2284261" y="5806235"/>
              <a:ext cx="7691908" cy="90612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7" name="Rounded Rectangle 76"/>
            <p:cNvSpPr/>
            <p:nvPr/>
          </p:nvSpPr>
          <p:spPr>
            <a:xfrm>
              <a:off x="2417106" y="6197770"/>
              <a:ext cx="7362378" cy="35236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8" name="TextBox 77"/>
            <p:cNvSpPr txBox="1"/>
            <p:nvPr/>
          </p:nvSpPr>
          <p:spPr>
            <a:xfrm>
              <a:off x="2480168" y="6268572"/>
              <a:ext cx="877163" cy="230832"/>
            </a:xfrm>
            <a:prstGeom prst="rect">
              <a:avLst/>
            </a:prstGeom>
            <a:noFill/>
          </p:spPr>
          <p:txBody>
            <a:bodyPr wrap="none" rtlCol="0">
              <a:spAutoFit/>
            </a:bodyPr>
            <a:lstStyle/>
            <a:p>
              <a:r>
                <a:rPr lang="en-US" sz="900" dirty="0">
                  <a:solidFill>
                    <a:prstClr val="black"/>
                  </a:solidFill>
                  <a:latin typeface="Arial" panose="020B0604020202020204" pitchFamily="34" charset="0"/>
                  <a:cs typeface="Arial" panose="020B0604020202020204" pitchFamily="34" charset="0"/>
                </a:rPr>
                <a:t>Call Remarks</a:t>
              </a:r>
            </a:p>
          </p:txBody>
        </p:sp>
        <p:sp>
          <p:nvSpPr>
            <p:cNvPr id="84" name="Rectangle 83"/>
            <p:cNvSpPr/>
            <p:nvPr/>
          </p:nvSpPr>
          <p:spPr>
            <a:xfrm>
              <a:off x="8910989" y="6245977"/>
              <a:ext cx="808601" cy="268750"/>
            </a:xfrm>
            <a:prstGeom prst="rect">
              <a:avLst/>
            </a:prstGeom>
            <a:solidFill>
              <a:srgbClr val="56AD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800" dirty="0" smtClean="0">
                  <a:solidFill>
                    <a:prstClr val="white"/>
                  </a:solidFill>
                  <a:latin typeface="Arial" panose="020B0604020202020204" pitchFamily="34" charset="0"/>
                  <a:cs typeface="Arial" panose="020B0604020202020204" pitchFamily="34" charset="0"/>
                </a:rPr>
                <a:t>SUBMIT</a:t>
              </a:r>
              <a:endParaRPr lang="en-US" sz="800" dirty="0">
                <a:solidFill>
                  <a:prstClr val="white"/>
                </a:solidFill>
                <a:latin typeface="Arial" panose="020B0604020202020204" pitchFamily="34" charset="0"/>
                <a:cs typeface="Arial" panose="020B0604020202020204" pitchFamily="34" charset="0"/>
              </a:endParaRPr>
            </a:p>
          </p:txBody>
        </p:sp>
        <p:sp>
          <p:nvSpPr>
            <p:cNvPr id="85" name="Rounded Rectangle 84"/>
            <p:cNvSpPr/>
            <p:nvPr/>
          </p:nvSpPr>
          <p:spPr>
            <a:xfrm>
              <a:off x="2444560" y="5947598"/>
              <a:ext cx="129642" cy="129642"/>
            </a:xfrm>
            <a:prstGeom prst="round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6" name="TextBox 85"/>
            <p:cNvSpPr txBox="1"/>
            <p:nvPr/>
          </p:nvSpPr>
          <p:spPr>
            <a:xfrm>
              <a:off x="2615925" y="5897864"/>
              <a:ext cx="838691" cy="230832"/>
            </a:xfrm>
            <a:prstGeom prst="rect">
              <a:avLst/>
            </a:prstGeom>
            <a:noFill/>
          </p:spPr>
          <p:txBody>
            <a:bodyPr wrap="none" rtlCol="0">
              <a:spAutoFit/>
            </a:bodyPr>
            <a:lstStyle/>
            <a:p>
              <a:r>
                <a:rPr lang="en-US" sz="900" dirty="0" smtClean="0">
                  <a:solidFill>
                    <a:prstClr val="black"/>
                  </a:solidFill>
                  <a:latin typeface="Arial" panose="020B0604020202020204" pitchFamily="34" charset="0"/>
                  <a:cs typeface="Arial" panose="020B0604020202020204" pitchFamily="34" charset="0"/>
                </a:rPr>
                <a:t>Billing Query</a:t>
              </a:r>
              <a:endParaRPr lang="en-US" sz="900" dirty="0">
                <a:solidFill>
                  <a:prstClr val="black"/>
                </a:solidFill>
                <a:latin typeface="Arial" panose="020B0604020202020204" pitchFamily="34" charset="0"/>
                <a:cs typeface="Arial" panose="020B0604020202020204" pitchFamily="34" charset="0"/>
              </a:endParaRPr>
            </a:p>
          </p:txBody>
        </p:sp>
        <p:sp>
          <p:nvSpPr>
            <p:cNvPr id="87" name="Rounded Rectangle 86"/>
            <p:cNvSpPr/>
            <p:nvPr/>
          </p:nvSpPr>
          <p:spPr>
            <a:xfrm>
              <a:off x="3899406" y="5947598"/>
              <a:ext cx="129642" cy="129642"/>
            </a:xfrm>
            <a:prstGeom prst="round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8" name="TextBox 87"/>
            <p:cNvSpPr txBox="1"/>
            <p:nvPr/>
          </p:nvSpPr>
          <p:spPr>
            <a:xfrm>
              <a:off x="4081480" y="5897864"/>
              <a:ext cx="1152880" cy="230832"/>
            </a:xfrm>
            <a:prstGeom prst="rect">
              <a:avLst/>
            </a:prstGeom>
            <a:noFill/>
          </p:spPr>
          <p:txBody>
            <a:bodyPr wrap="none" rtlCol="0">
              <a:spAutoFit/>
            </a:bodyPr>
            <a:lstStyle/>
            <a:p>
              <a:r>
                <a:rPr lang="en-US" sz="900" dirty="0" smtClean="0">
                  <a:solidFill>
                    <a:prstClr val="black"/>
                  </a:solidFill>
                  <a:latin typeface="Arial" panose="020B0604020202020204" pitchFamily="34" charset="0"/>
                  <a:cs typeface="Arial" panose="020B0604020202020204" pitchFamily="34" charset="0"/>
                </a:rPr>
                <a:t>Change in address</a:t>
              </a:r>
              <a:endParaRPr lang="en-US" sz="900" dirty="0">
                <a:solidFill>
                  <a:prstClr val="black"/>
                </a:solidFill>
                <a:latin typeface="Arial" panose="020B0604020202020204" pitchFamily="34" charset="0"/>
                <a:cs typeface="Arial" panose="020B0604020202020204" pitchFamily="34" charset="0"/>
              </a:endParaRPr>
            </a:p>
          </p:txBody>
        </p:sp>
        <p:sp>
          <p:nvSpPr>
            <p:cNvPr id="95" name="Rounded Rectangle 94"/>
            <p:cNvSpPr/>
            <p:nvPr/>
          </p:nvSpPr>
          <p:spPr>
            <a:xfrm>
              <a:off x="5354252" y="5947598"/>
              <a:ext cx="129642" cy="129642"/>
            </a:xfrm>
            <a:prstGeom prst="round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6" name="TextBox 95"/>
            <p:cNvSpPr txBox="1"/>
            <p:nvPr/>
          </p:nvSpPr>
          <p:spPr>
            <a:xfrm>
              <a:off x="5549967" y="5897864"/>
              <a:ext cx="928459" cy="230832"/>
            </a:xfrm>
            <a:prstGeom prst="rect">
              <a:avLst/>
            </a:prstGeom>
            <a:noFill/>
          </p:spPr>
          <p:txBody>
            <a:bodyPr wrap="none" rtlCol="0">
              <a:spAutoFit/>
            </a:bodyPr>
            <a:lstStyle/>
            <a:p>
              <a:r>
                <a:rPr lang="en-US" sz="900" dirty="0" smtClean="0">
                  <a:solidFill>
                    <a:prstClr val="black"/>
                  </a:solidFill>
                  <a:latin typeface="Arial" panose="020B0604020202020204" pitchFamily="34" charset="0"/>
                  <a:cs typeface="Arial" panose="020B0604020202020204" pitchFamily="34" charset="0"/>
                </a:rPr>
                <a:t>Product Query</a:t>
              </a:r>
              <a:endParaRPr lang="en-US" sz="900" dirty="0">
                <a:solidFill>
                  <a:prstClr val="black"/>
                </a:solidFill>
                <a:latin typeface="Arial" panose="020B0604020202020204" pitchFamily="34" charset="0"/>
                <a:cs typeface="Arial" panose="020B0604020202020204" pitchFamily="34" charset="0"/>
              </a:endParaRPr>
            </a:p>
          </p:txBody>
        </p:sp>
        <p:sp>
          <p:nvSpPr>
            <p:cNvPr id="97" name="Rounded Rectangle 96"/>
            <p:cNvSpPr/>
            <p:nvPr/>
          </p:nvSpPr>
          <p:spPr>
            <a:xfrm>
              <a:off x="6809098" y="5947598"/>
              <a:ext cx="129642" cy="129642"/>
            </a:xfrm>
            <a:prstGeom prst="round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0" name="TextBox 109"/>
            <p:cNvSpPr txBox="1"/>
            <p:nvPr/>
          </p:nvSpPr>
          <p:spPr>
            <a:xfrm>
              <a:off x="7043456" y="5897864"/>
              <a:ext cx="947695" cy="230832"/>
            </a:xfrm>
            <a:prstGeom prst="rect">
              <a:avLst/>
            </a:prstGeom>
            <a:noFill/>
          </p:spPr>
          <p:txBody>
            <a:bodyPr wrap="none" rtlCol="0">
              <a:spAutoFit/>
            </a:bodyPr>
            <a:lstStyle/>
            <a:p>
              <a:r>
                <a:rPr lang="en-US" sz="900" dirty="0" smtClean="0">
                  <a:solidFill>
                    <a:prstClr val="black"/>
                  </a:solidFill>
                  <a:latin typeface="Arial" panose="020B0604020202020204" pitchFamily="34" charset="0"/>
                  <a:cs typeface="Arial" panose="020B0604020202020204" pitchFamily="34" charset="0"/>
                </a:rPr>
                <a:t>Delivery Query</a:t>
              </a:r>
              <a:endParaRPr lang="en-US" sz="900" dirty="0">
                <a:solidFill>
                  <a:prstClr val="black"/>
                </a:solidFill>
                <a:latin typeface="Arial" panose="020B0604020202020204" pitchFamily="34" charset="0"/>
                <a:cs typeface="Arial" panose="020B0604020202020204" pitchFamily="34" charset="0"/>
              </a:endParaRPr>
            </a:p>
          </p:txBody>
        </p:sp>
        <p:sp>
          <p:nvSpPr>
            <p:cNvPr id="111" name="Rounded Rectangle 110"/>
            <p:cNvSpPr/>
            <p:nvPr/>
          </p:nvSpPr>
          <p:spPr>
            <a:xfrm>
              <a:off x="8263944" y="5947598"/>
              <a:ext cx="129642" cy="129642"/>
            </a:xfrm>
            <a:prstGeom prst="round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2" name="TextBox 111"/>
            <p:cNvSpPr txBox="1"/>
            <p:nvPr/>
          </p:nvSpPr>
          <p:spPr>
            <a:xfrm>
              <a:off x="8435309" y="5897864"/>
              <a:ext cx="595035" cy="230832"/>
            </a:xfrm>
            <a:prstGeom prst="rect">
              <a:avLst/>
            </a:prstGeom>
            <a:noFill/>
          </p:spPr>
          <p:txBody>
            <a:bodyPr wrap="none" rtlCol="0">
              <a:spAutoFit/>
            </a:bodyPr>
            <a:lstStyle/>
            <a:p>
              <a:r>
                <a:rPr lang="en-US" sz="900" dirty="0" smtClean="0">
                  <a:solidFill>
                    <a:prstClr val="black"/>
                  </a:solidFill>
                  <a:latin typeface="Arial" panose="020B0604020202020204" pitchFamily="34" charset="0"/>
                  <a:cs typeface="Arial" panose="020B0604020202020204" pitchFamily="34" charset="0"/>
                </a:rPr>
                <a:t>General</a:t>
              </a:r>
              <a:endParaRPr lang="en-US" sz="900" dirty="0">
                <a:solidFill>
                  <a:prstClr val="black"/>
                </a:solidFill>
                <a:latin typeface="Arial" panose="020B0604020202020204" pitchFamily="34" charset="0"/>
                <a:cs typeface="Arial" panose="020B0604020202020204" pitchFamily="34" charset="0"/>
              </a:endParaRPr>
            </a:p>
          </p:txBody>
        </p:sp>
      </p:grpSp>
      <p:grpSp>
        <p:nvGrpSpPr>
          <p:cNvPr id="114" name="Group 113"/>
          <p:cNvGrpSpPr/>
          <p:nvPr/>
        </p:nvGrpSpPr>
        <p:grpSpPr>
          <a:xfrm>
            <a:off x="10096160" y="2395737"/>
            <a:ext cx="1775543" cy="302395"/>
            <a:chOff x="10111926" y="2443035"/>
            <a:chExt cx="1775543" cy="302395"/>
          </a:xfrm>
        </p:grpSpPr>
        <p:sp>
          <p:nvSpPr>
            <p:cNvPr id="115" name="Rounded Rectangle 114"/>
            <p:cNvSpPr/>
            <p:nvPr/>
          </p:nvSpPr>
          <p:spPr>
            <a:xfrm>
              <a:off x="10111926" y="2443035"/>
              <a:ext cx="1775543" cy="302395"/>
            </a:xfrm>
            <a:prstGeom prst="round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a:solidFill>
                    <a:prstClr val="white">
                      <a:lumMod val="75000"/>
                    </a:prstClr>
                  </a:solidFill>
                  <a:latin typeface="Arial" panose="020B0604020202020204" pitchFamily="34" charset="0"/>
                  <a:cs typeface="Arial" panose="020B0604020202020204" pitchFamily="34" charset="0"/>
                </a:rPr>
                <a:t>Select </a:t>
              </a:r>
              <a:r>
                <a:rPr lang="en-US" sz="900" dirty="0" smtClean="0">
                  <a:solidFill>
                    <a:prstClr val="white">
                      <a:lumMod val="75000"/>
                    </a:prstClr>
                  </a:solidFill>
                  <a:latin typeface="Arial" panose="020B0604020202020204" pitchFamily="34" charset="0"/>
                  <a:cs typeface="Arial" panose="020B0604020202020204" pitchFamily="34" charset="0"/>
                </a:rPr>
                <a:t>Disposition</a:t>
              </a:r>
              <a:endParaRPr lang="en-US" sz="900" dirty="0">
                <a:solidFill>
                  <a:prstClr val="white">
                    <a:lumMod val="75000"/>
                  </a:prstClr>
                </a:solidFill>
                <a:latin typeface="Arial" panose="020B0604020202020204" pitchFamily="34" charset="0"/>
                <a:cs typeface="Arial" panose="020B0604020202020204" pitchFamily="34" charset="0"/>
              </a:endParaRPr>
            </a:p>
          </p:txBody>
        </p:sp>
        <p:sp>
          <p:nvSpPr>
            <p:cNvPr id="116" name="Isosceles Triangle 115"/>
            <p:cNvSpPr/>
            <p:nvPr/>
          </p:nvSpPr>
          <p:spPr>
            <a:xfrm rot="10800000">
              <a:off x="11680475" y="2576192"/>
              <a:ext cx="84219" cy="72602"/>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solidFill>
                  <a:prstClr val="white"/>
                </a:solidFill>
              </a:endParaRPr>
            </a:p>
          </p:txBody>
        </p:sp>
      </p:grpSp>
      <p:sp>
        <p:nvSpPr>
          <p:cNvPr id="82" name="Rectangle 81"/>
          <p:cNvSpPr/>
          <p:nvPr/>
        </p:nvSpPr>
        <p:spPr>
          <a:xfrm>
            <a:off x="261254" y="1072474"/>
            <a:ext cx="1942062" cy="4539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1400" b="1" i="1" dirty="0" smtClean="0">
                <a:solidFill>
                  <a:schemeClr val="tx1">
                    <a:lumMod val="50000"/>
                    <a:lumOff val="50000"/>
                  </a:schemeClr>
                </a:solidFill>
                <a:latin typeface="Swis721 Cn BT" panose="020B0506020202030204" pitchFamily="34" charset="0"/>
                <a:cs typeface="Arial" panose="020B0604020202020204" pitchFamily="34" charset="0"/>
              </a:rPr>
              <a:t>TELECOM ENTERPRISE</a:t>
            </a:r>
            <a:endParaRPr lang="en-US" sz="1400" b="1" i="1" dirty="0">
              <a:solidFill>
                <a:schemeClr val="tx1">
                  <a:lumMod val="50000"/>
                  <a:lumOff val="50000"/>
                </a:schemeClr>
              </a:solidFill>
              <a:latin typeface="Swis721 Cn BT" panose="020B0506020202030204" pitchFamily="34" charset="0"/>
              <a:cs typeface="Arial" panose="020B0604020202020204" pitchFamily="34" charset="0"/>
            </a:endParaRPr>
          </a:p>
        </p:txBody>
      </p:sp>
      <p:pic>
        <p:nvPicPr>
          <p:cNvPr id="61" name="Picture 60"/>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55095" y="336931"/>
            <a:ext cx="942739" cy="855162"/>
          </a:xfrm>
          <a:prstGeom prst="rect">
            <a:avLst/>
          </a:prstGeom>
        </p:spPr>
      </p:pic>
      <p:pic>
        <p:nvPicPr>
          <p:cNvPr id="6" name="Picture 5"/>
          <p:cNvPicPr>
            <a:picLocks noChangeAspect="1"/>
          </p:cNvPicPr>
          <p:nvPr/>
        </p:nvPicPr>
        <p:blipFill>
          <a:blip r:embed="rId13"/>
          <a:stretch>
            <a:fillRect/>
          </a:stretch>
        </p:blipFill>
        <p:spPr>
          <a:xfrm>
            <a:off x="10010486" y="571267"/>
            <a:ext cx="1950763" cy="1341664"/>
          </a:xfrm>
          <a:prstGeom prst="rect">
            <a:avLst/>
          </a:prstGeom>
        </p:spPr>
      </p:pic>
      <p:sp>
        <p:nvSpPr>
          <p:cNvPr id="7" name="Rectangle 6"/>
          <p:cNvSpPr/>
          <p:nvPr/>
        </p:nvSpPr>
        <p:spPr>
          <a:xfrm>
            <a:off x="2304058" y="239653"/>
            <a:ext cx="2516253" cy="1958667"/>
          </a:xfrm>
          <a:prstGeom prst="rect">
            <a:avLst/>
          </a:prstGeom>
          <a:solidFill>
            <a:schemeClr val="bg1"/>
          </a:solidFill>
          <a:ln>
            <a:solidFill>
              <a:schemeClr val="bg1">
                <a:lumMod val="95000"/>
              </a:schemeClr>
            </a:solidFill>
          </a:ln>
          <a:effectLst>
            <a:outerShdw blurRad="50800" dist="38100" dir="8100000" algn="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p:cNvSpPr/>
          <p:nvPr/>
        </p:nvSpPr>
        <p:spPr>
          <a:xfrm>
            <a:off x="4879719" y="239653"/>
            <a:ext cx="2516253" cy="1958667"/>
          </a:xfrm>
          <a:prstGeom prst="rect">
            <a:avLst/>
          </a:prstGeom>
          <a:solidFill>
            <a:schemeClr val="bg1"/>
          </a:solidFill>
          <a:ln>
            <a:solidFill>
              <a:schemeClr val="bg1">
                <a:lumMod val="95000"/>
              </a:schemeClr>
            </a:solidFill>
          </a:ln>
          <a:effectLst>
            <a:outerShdw blurRad="50800" dist="38100" dir="8100000" algn="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p:cNvSpPr/>
          <p:nvPr/>
        </p:nvSpPr>
        <p:spPr>
          <a:xfrm>
            <a:off x="7455380" y="239653"/>
            <a:ext cx="2516253" cy="1958667"/>
          </a:xfrm>
          <a:prstGeom prst="rect">
            <a:avLst/>
          </a:prstGeom>
          <a:solidFill>
            <a:schemeClr val="bg1"/>
          </a:solidFill>
          <a:ln>
            <a:solidFill>
              <a:schemeClr val="bg1">
                <a:lumMod val="95000"/>
              </a:schemeClr>
            </a:solidFill>
          </a:ln>
          <a:effectLst>
            <a:outerShdw blurRad="50800" dist="38100" dir="8100000" algn="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2" name="Table 101"/>
          <p:cNvGraphicFramePr>
            <a:graphicFrameLocks noGrp="1"/>
          </p:cNvGraphicFramePr>
          <p:nvPr>
            <p:extLst/>
          </p:nvPr>
        </p:nvGraphicFramePr>
        <p:xfrm>
          <a:off x="4973094" y="294868"/>
          <a:ext cx="1089211" cy="1878483"/>
        </p:xfrm>
        <a:graphic>
          <a:graphicData uri="http://schemas.openxmlformats.org/drawingml/2006/table">
            <a:tbl>
              <a:tblPr>
                <a:tableStyleId>{5C22544A-7EE6-4342-B048-85BDC9FD1C3A}</a:tableStyleId>
              </a:tblPr>
              <a:tblGrid>
                <a:gridCol w="1089211"/>
              </a:tblGrid>
              <a:tr h="205909">
                <a:tc>
                  <a:txBody>
                    <a:bodyPr/>
                    <a:lstStyle/>
                    <a:p>
                      <a:pPr algn="l" fontAlgn="b"/>
                      <a:r>
                        <a:rPr lang="en-US" sz="800" u="none" strike="noStrike" dirty="0" smtClean="0">
                          <a:effectLst/>
                          <a:latin typeface="Arial" panose="020B0604020202020204" pitchFamily="34" charset="0"/>
                          <a:cs typeface="Arial" panose="020B0604020202020204" pitchFamily="34" charset="0"/>
                        </a:rPr>
                        <a:t>Customer ID</a:t>
                      </a:r>
                      <a:r>
                        <a:rPr lang="en-US" sz="800" u="none" strike="noStrike" baseline="0" dirty="0" smtClean="0">
                          <a:effectLst/>
                          <a:latin typeface="Arial" panose="020B0604020202020204" pitchFamily="34" charset="0"/>
                          <a:cs typeface="Arial" panose="020B0604020202020204" pitchFamily="34" charset="0"/>
                        </a:rPr>
                        <a:t> #</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u="none" strike="noStrike" dirty="0" smtClean="0">
                          <a:effectLst/>
                          <a:latin typeface="Arial" panose="020B0604020202020204" pitchFamily="34" charset="0"/>
                          <a:cs typeface="Arial" panose="020B0604020202020204" pitchFamily="34" charset="0"/>
                        </a:rPr>
                        <a:t>Tariff Plan</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b="0" i="0" u="none" strike="noStrike" dirty="0" smtClean="0">
                          <a:solidFill>
                            <a:srgbClr val="000000"/>
                          </a:solidFill>
                          <a:effectLst/>
                          <a:latin typeface="Arial" panose="020B0604020202020204" pitchFamily="34" charset="0"/>
                          <a:cs typeface="Arial" panose="020B0604020202020204" pitchFamily="34" charset="0"/>
                        </a:rPr>
                        <a:t>Activation Date</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u="none" strike="noStrike" dirty="0" smtClean="0">
                          <a:effectLst/>
                          <a:latin typeface="Arial" panose="020B0604020202020204" pitchFamily="34" charset="0"/>
                          <a:cs typeface="Arial" panose="020B0604020202020204" pitchFamily="34" charset="0"/>
                        </a:rPr>
                        <a:t>Contract</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u="none" strike="noStrike" dirty="0" smtClean="0">
                          <a:effectLst/>
                          <a:latin typeface="Arial" panose="020B0604020202020204" pitchFamily="34" charset="0"/>
                          <a:cs typeface="Arial" panose="020B0604020202020204" pitchFamily="34" charset="0"/>
                        </a:rPr>
                        <a:t>Handset</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u="none" strike="noStrike" dirty="0" smtClean="0">
                          <a:effectLst/>
                          <a:latin typeface="Arial" panose="020B0604020202020204" pitchFamily="34" charset="0"/>
                          <a:cs typeface="Arial" panose="020B0604020202020204" pitchFamily="34" charset="0"/>
                        </a:rPr>
                        <a:t>Unbilled Amount</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u="none" strike="noStrike" dirty="0" smtClean="0">
                          <a:effectLst/>
                          <a:latin typeface="Arial" panose="020B0604020202020204" pitchFamily="34" charset="0"/>
                          <a:cs typeface="Arial" panose="020B0604020202020204" pitchFamily="34" charset="0"/>
                        </a:rPr>
                        <a:t>Last Payment Date</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31211">
                <a:tc>
                  <a:txBody>
                    <a:bodyPr/>
                    <a:lstStyle/>
                    <a:p>
                      <a:pPr algn="l" fontAlgn="b"/>
                      <a:r>
                        <a:rPr lang="en-US" sz="800" u="none" strike="noStrike" kern="1200" dirty="0" smtClean="0">
                          <a:solidFill>
                            <a:schemeClr val="dk1"/>
                          </a:solidFill>
                          <a:effectLst/>
                          <a:latin typeface="Arial" panose="020B0604020202020204" pitchFamily="34" charset="0"/>
                          <a:ea typeface="+mn-ea"/>
                          <a:cs typeface="Arial" panose="020B0604020202020204" pitchFamily="34" charset="0"/>
                        </a:rPr>
                        <a:t>Outstanding Balance</a:t>
                      </a:r>
                      <a:endParaRPr lang="en-US" sz="800" u="none" strike="noStrike" kern="1200" dirty="0">
                        <a:solidFill>
                          <a:schemeClr val="dk1"/>
                        </a:solidFill>
                        <a:effectLst/>
                        <a:latin typeface="Arial" panose="020B0604020202020204" pitchFamily="34" charset="0"/>
                        <a:ea typeface="+mn-ea"/>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u="none" strike="noStrike" kern="1200" dirty="0" smtClean="0">
                          <a:solidFill>
                            <a:schemeClr val="dk1"/>
                          </a:solidFill>
                          <a:effectLst/>
                          <a:latin typeface="Arial" panose="020B0604020202020204" pitchFamily="34" charset="0"/>
                          <a:ea typeface="+mn-ea"/>
                          <a:cs typeface="Arial" panose="020B0604020202020204" pitchFamily="34" charset="0"/>
                        </a:rPr>
                        <a:t>Bill Date</a:t>
                      </a:r>
                      <a:endParaRPr lang="en-US" sz="800" u="none" strike="noStrike" kern="1200" dirty="0">
                        <a:solidFill>
                          <a:schemeClr val="dk1"/>
                        </a:solidFill>
                        <a:effectLst/>
                        <a:latin typeface="Arial" panose="020B0604020202020204" pitchFamily="34" charset="0"/>
                        <a:ea typeface="+mn-ea"/>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graphicFrame>
        <p:nvGraphicFramePr>
          <p:cNvPr id="103" name="Table 102"/>
          <p:cNvGraphicFramePr>
            <a:graphicFrameLocks noGrp="1"/>
          </p:cNvGraphicFramePr>
          <p:nvPr>
            <p:extLst/>
          </p:nvPr>
        </p:nvGraphicFramePr>
        <p:xfrm>
          <a:off x="7577841" y="294868"/>
          <a:ext cx="1371369" cy="1511776"/>
        </p:xfrm>
        <a:graphic>
          <a:graphicData uri="http://schemas.openxmlformats.org/drawingml/2006/table">
            <a:tbl>
              <a:tblPr>
                <a:tableStyleId>{5C22544A-7EE6-4342-B048-85BDC9FD1C3A}</a:tableStyleId>
              </a:tblPr>
              <a:tblGrid>
                <a:gridCol w="1371369"/>
              </a:tblGrid>
              <a:tr h="215968">
                <a:tc>
                  <a:txBody>
                    <a:bodyPr/>
                    <a:lstStyle/>
                    <a:p>
                      <a:pPr algn="l" fontAlgn="b"/>
                      <a:r>
                        <a:rPr lang="en-US" sz="800" b="0" i="0" u="none" strike="noStrike" dirty="0" smtClean="0">
                          <a:solidFill>
                            <a:srgbClr val="000000"/>
                          </a:solidFill>
                          <a:effectLst/>
                          <a:latin typeface="Arial" panose="020B0604020202020204" pitchFamily="34" charset="0"/>
                          <a:cs typeface="Arial" panose="020B0604020202020204" pitchFamily="34" charset="0"/>
                        </a:rPr>
                        <a:t>Mobile App</a:t>
                      </a:r>
                      <a:r>
                        <a:rPr lang="en-US" sz="800" b="0" i="0" u="none" strike="noStrike" baseline="0" dirty="0" smtClean="0">
                          <a:solidFill>
                            <a:srgbClr val="000000"/>
                          </a:solidFill>
                          <a:effectLst/>
                          <a:latin typeface="Arial" panose="020B0604020202020204" pitchFamily="34" charset="0"/>
                          <a:cs typeface="Arial" panose="020B0604020202020204" pitchFamily="34" charset="0"/>
                        </a:rPr>
                        <a:t> Registered</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5968">
                <a:tc>
                  <a:txBody>
                    <a:bodyPr/>
                    <a:lstStyle/>
                    <a:p>
                      <a:pPr algn="l" fontAlgn="b"/>
                      <a:r>
                        <a:rPr lang="en-US" sz="800" b="0" i="0" u="none" strike="noStrike" dirty="0" err="1" smtClean="0">
                          <a:solidFill>
                            <a:srgbClr val="000000"/>
                          </a:solidFill>
                          <a:effectLst/>
                          <a:latin typeface="Arial" panose="020B0604020202020204" pitchFamily="34" charset="0"/>
                          <a:cs typeface="Arial" panose="020B0604020202020204" pitchFamily="34" charset="0"/>
                        </a:rPr>
                        <a:t>eKYC</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5968">
                <a:tc>
                  <a:txBody>
                    <a:bodyPr/>
                    <a:lstStyle/>
                    <a:p>
                      <a:pPr algn="l" fontAlgn="ctr"/>
                      <a:r>
                        <a:rPr lang="en-US" sz="800" b="0" i="0" u="none" strike="noStrike" smtClean="0">
                          <a:solidFill>
                            <a:srgbClr val="000000"/>
                          </a:solidFill>
                          <a:effectLst/>
                          <a:latin typeface="Arial" panose="020B0604020202020204" pitchFamily="34" charset="0"/>
                          <a:cs typeface="Arial" panose="020B0604020202020204" pitchFamily="34" charset="0"/>
                        </a:rPr>
                        <a:t>Self</a:t>
                      </a:r>
                      <a:r>
                        <a:rPr lang="en-US" sz="800" b="0" i="0" u="none" strike="noStrike" baseline="0" smtClean="0">
                          <a:solidFill>
                            <a:srgbClr val="000000"/>
                          </a:solidFill>
                          <a:effectLst/>
                          <a:latin typeface="Arial" panose="020B0604020202020204" pitchFamily="34" charset="0"/>
                          <a:cs typeface="Arial" panose="020B0604020202020204" pitchFamily="34" charset="0"/>
                        </a:rPr>
                        <a:t> Service Registered</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5968">
                <a:tc>
                  <a:txBody>
                    <a:bodyPr/>
                    <a:lstStyle/>
                    <a:p>
                      <a:pPr algn="l" fontAlgn="ctr"/>
                      <a:r>
                        <a:rPr lang="en-US" sz="800" b="0" i="0" u="none" strike="noStrike" baseline="0" dirty="0" smtClean="0">
                          <a:solidFill>
                            <a:srgbClr val="000000"/>
                          </a:solidFill>
                          <a:effectLst/>
                          <a:latin typeface="Arial" panose="020B0604020202020204" pitchFamily="34" charset="0"/>
                          <a:cs typeface="Arial" panose="020B0604020202020204" pitchFamily="34" charset="0"/>
                        </a:rPr>
                        <a:t>Bill Type</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5968">
                <a:tc>
                  <a:txBody>
                    <a:bodyPr/>
                    <a:lstStyle/>
                    <a:p>
                      <a:pPr algn="l" fontAlgn="ctr"/>
                      <a:r>
                        <a:rPr lang="en-US" sz="800" b="0" i="0" u="none" strike="noStrike" smtClean="0">
                          <a:solidFill>
                            <a:srgbClr val="000000"/>
                          </a:solidFill>
                          <a:effectLst/>
                          <a:latin typeface="Arial" panose="020B0604020202020204" pitchFamily="34" charset="0"/>
                          <a:cs typeface="Arial" panose="020B0604020202020204" pitchFamily="34" charset="0"/>
                        </a:rPr>
                        <a:t>Credit Monitoring</a:t>
                      </a:r>
                      <a:r>
                        <a:rPr lang="en-US" sz="800" b="0" i="0" u="none" strike="noStrike" baseline="0" smtClean="0">
                          <a:solidFill>
                            <a:srgbClr val="000000"/>
                          </a:solidFill>
                          <a:effectLst/>
                          <a:latin typeface="Arial" panose="020B0604020202020204" pitchFamily="34" charset="0"/>
                          <a:cs typeface="Arial" panose="020B0604020202020204" pitchFamily="34" charset="0"/>
                        </a:rPr>
                        <a:t> Exposure</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5968">
                <a:tc>
                  <a:txBody>
                    <a:bodyPr/>
                    <a:lstStyle/>
                    <a:p>
                      <a:pPr algn="l" fontAlgn="ctr"/>
                      <a:r>
                        <a:rPr lang="en-US" sz="800" b="0" i="0" u="none" strike="noStrike" dirty="0" smtClean="0">
                          <a:solidFill>
                            <a:srgbClr val="000000"/>
                          </a:solidFill>
                          <a:effectLst/>
                          <a:latin typeface="Arial" panose="020B0604020202020204" pitchFamily="34" charset="0"/>
                          <a:cs typeface="Arial" panose="020B0604020202020204" pitchFamily="34" charset="0"/>
                        </a:rPr>
                        <a:t>Next Bill Date</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5968">
                <a:tc>
                  <a:txBody>
                    <a:bodyPr/>
                    <a:lstStyle/>
                    <a:p>
                      <a:pPr algn="l" fontAlgn="ctr"/>
                      <a:r>
                        <a:rPr lang="en-US" sz="800" b="0" i="0" u="none" strike="noStrike" dirty="0" smtClean="0">
                          <a:solidFill>
                            <a:srgbClr val="000000"/>
                          </a:solidFill>
                          <a:effectLst/>
                          <a:latin typeface="Arial" panose="020B0604020202020204" pitchFamily="34" charset="0"/>
                          <a:cs typeface="Arial" panose="020B0604020202020204" pitchFamily="34" charset="0"/>
                        </a:rPr>
                        <a:t>Open SRs</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sp>
        <p:nvSpPr>
          <p:cNvPr id="66" name="Rectangle 65"/>
          <p:cNvSpPr/>
          <p:nvPr/>
        </p:nvSpPr>
        <p:spPr>
          <a:xfrm>
            <a:off x="8725274" y="2289543"/>
            <a:ext cx="1250576" cy="414550"/>
          </a:xfrm>
          <a:prstGeom prst="rect">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defTabSz="586130"/>
            <a:r>
              <a:rPr lang="en-US" sz="800" b="1" dirty="0" smtClean="0">
                <a:solidFill>
                  <a:prstClr val="white"/>
                </a:solidFill>
                <a:latin typeface="Arial" panose="020B0604020202020204" pitchFamily="34" charset="0"/>
                <a:cs typeface="Arial" panose="020B0604020202020204" pitchFamily="34" charset="0"/>
              </a:rPr>
              <a:t>RIGHT SELL</a:t>
            </a:r>
            <a:endParaRPr lang="en-US" sz="800" b="1" dirty="0">
              <a:solidFill>
                <a:prstClr val="white"/>
              </a:solidFill>
              <a:latin typeface="Arial" panose="020B0604020202020204" pitchFamily="34" charset="0"/>
              <a:cs typeface="Arial" panose="020B0604020202020204" pitchFamily="34" charset="0"/>
            </a:endParaRPr>
          </a:p>
        </p:txBody>
      </p:sp>
      <p:pic>
        <p:nvPicPr>
          <p:cNvPr id="68" name="Picture 67"/>
          <p:cNvPicPr>
            <a:picLocks noChangeAspect="1"/>
          </p:cNvPicPr>
          <p:nvPr/>
        </p:nvPicPr>
        <p:blipFill>
          <a:blip r:embed="rId14"/>
          <a:stretch>
            <a:fillRect/>
          </a:stretch>
        </p:blipFill>
        <p:spPr>
          <a:xfrm>
            <a:off x="2420143" y="3009275"/>
            <a:ext cx="7412972" cy="2218546"/>
          </a:xfrm>
          <a:prstGeom prst="rect">
            <a:avLst/>
          </a:prstGeom>
        </p:spPr>
      </p:pic>
      <p:graphicFrame>
        <p:nvGraphicFramePr>
          <p:cNvPr id="69" name="Table 68"/>
          <p:cNvGraphicFramePr>
            <a:graphicFrameLocks noGrp="1"/>
          </p:cNvGraphicFramePr>
          <p:nvPr>
            <p:extLst/>
          </p:nvPr>
        </p:nvGraphicFramePr>
        <p:xfrm>
          <a:off x="2464402" y="294868"/>
          <a:ext cx="2239750" cy="1486976"/>
        </p:xfrm>
        <a:graphic>
          <a:graphicData uri="http://schemas.openxmlformats.org/drawingml/2006/table">
            <a:tbl>
              <a:tblPr>
                <a:tableStyleId>{5C22544A-7EE6-4342-B048-85BDC9FD1C3A}</a:tableStyleId>
              </a:tblPr>
              <a:tblGrid>
                <a:gridCol w="953865"/>
                <a:gridCol w="1285885"/>
              </a:tblGrid>
              <a:tr h="198540">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Mobile #</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+63</a:t>
                      </a:r>
                      <a:r>
                        <a:rPr lang="en-US" sz="8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 915 716 9206</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98540">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Subscriber</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Mr. John Doe</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98540">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Operating Status</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98540">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Status</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82068">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Email</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19828">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Address</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90920">
                <a:tc>
                  <a:txBody>
                    <a:bodyPr/>
                    <a:lstStyle/>
                    <a:p>
                      <a:pPr marL="0" algn="l" defTabSz="914400" rtl="0" eaLnBrk="1" fontAlgn="b" latinLnBrk="0" hangingPunct="1"/>
                      <a:r>
                        <a:rPr lang="en-US" sz="800" b="0" i="0" u="none" strike="noStrike" kern="1200" dirty="0">
                          <a:solidFill>
                            <a:srgbClr val="000000"/>
                          </a:solidFill>
                          <a:effectLst/>
                          <a:latin typeface="Arial" panose="020B0604020202020204" pitchFamily="34" charset="0"/>
                          <a:ea typeface="+mn-ea"/>
                          <a:cs typeface="Arial" panose="020B0604020202020204" pitchFamily="34" charset="0"/>
                        </a:rPr>
                        <a:t>Alt Number</a:t>
                      </a: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grpSp>
        <p:nvGrpSpPr>
          <p:cNvPr id="73" name="Group 72"/>
          <p:cNvGrpSpPr/>
          <p:nvPr/>
        </p:nvGrpSpPr>
        <p:grpSpPr>
          <a:xfrm>
            <a:off x="-12483" y="2677768"/>
            <a:ext cx="2202373" cy="3469821"/>
            <a:chOff x="-12483" y="2677768"/>
            <a:chExt cx="2202373" cy="3469821"/>
          </a:xfrm>
        </p:grpSpPr>
        <p:sp>
          <p:nvSpPr>
            <p:cNvPr id="79" name="Rectangle 78"/>
            <p:cNvSpPr/>
            <p:nvPr/>
          </p:nvSpPr>
          <p:spPr>
            <a:xfrm>
              <a:off x="247828" y="2677768"/>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CHANGE </a:t>
              </a:r>
              <a:r>
                <a:rPr lang="en-US" sz="800" b="1" dirty="0" smtClean="0">
                  <a:solidFill>
                    <a:prstClr val="white"/>
                  </a:solidFill>
                  <a:latin typeface="Arial" panose="020B0604020202020204" pitchFamily="34" charset="0"/>
                  <a:cs typeface="Arial" panose="020B0604020202020204" pitchFamily="34" charset="0"/>
                </a:rPr>
                <a:t>BILLING ADDRESS</a:t>
              </a:r>
              <a:endParaRPr lang="en-US" sz="800" b="1" dirty="0">
                <a:solidFill>
                  <a:prstClr val="white"/>
                </a:solidFill>
                <a:latin typeface="Arial" panose="020B0604020202020204" pitchFamily="34" charset="0"/>
                <a:cs typeface="Arial" panose="020B0604020202020204" pitchFamily="34" charset="0"/>
              </a:endParaRPr>
            </a:p>
          </p:txBody>
        </p:sp>
        <p:sp>
          <p:nvSpPr>
            <p:cNvPr id="80" name="Rectangle 79"/>
            <p:cNvSpPr/>
            <p:nvPr/>
          </p:nvSpPr>
          <p:spPr>
            <a:xfrm>
              <a:off x="247828" y="2994322"/>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CHANGE </a:t>
              </a:r>
              <a:r>
                <a:rPr lang="en-US" sz="800" b="1" dirty="0" smtClean="0">
                  <a:solidFill>
                    <a:prstClr val="white"/>
                  </a:solidFill>
                  <a:latin typeface="Arial" panose="020B0604020202020204" pitchFamily="34" charset="0"/>
                  <a:cs typeface="Arial" panose="020B0604020202020204" pitchFamily="34" charset="0"/>
                </a:rPr>
                <a:t>BILLING CYCLE</a:t>
              </a:r>
              <a:endParaRPr lang="en-US" sz="800" b="1" dirty="0">
                <a:solidFill>
                  <a:prstClr val="white"/>
                </a:solidFill>
                <a:latin typeface="Arial" panose="020B0604020202020204" pitchFamily="34" charset="0"/>
                <a:cs typeface="Arial" panose="020B0604020202020204" pitchFamily="34" charset="0"/>
              </a:endParaRPr>
            </a:p>
          </p:txBody>
        </p:sp>
        <p:sp>
          <p:nvSpPr>
            <p:cNvPr id="81" name="Rectangle 80"/>
            <p:cNvSpPr/>
            <p:nvPr/>
          </p:nvSpPr>
          <p:spPr>
            <a:xfrm>
              <a:off x="247828" y="3310876"/>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CHANGE </a:t>
              </a:r>
              <a:r>
                <a:rPr lang="en-US" sz="800" b="1" dirty="0" smtClean="0">
                  <a:solidFill>
                    <a:prstClr val="white"/>
                  </a:solidFill>
                  <a:latin typeface="Arial" panose="020B0604020202020204" pitchFamily="34" charset="0"/>
                  <a:cs typeface="Arial" panose="020B0604020202020204" pitchFamily="34" charset="0"/>
                </a:rPr>
                <a:t>BILLING PREFERENCE</a:t>
              </a:r>
              <a:endParaRPr lang="en-US" sz="800" b="1" dirty="0">
                <a:solidFill>
                  <a:prstClr val="white"/>
                </a:solidFill>
                <a:latin typeface="Arial" panose="020B0604020202020204" pitchFamily="34" charset="0"/>
                <a:cs typeface="Arial" panose="020B0604020202020204" pitchFamily="34" charset="0"/>
              </a:endParaRPr>
            </a:p>
          </p:txBody>
        </p:sp>
        <p:sp>
          <p:nvSpPr>
            <p:cNvPr id="101" name="Rectangle 100"/>
            <p:cNvSpPr/>
            <p:nvPr/>
          </p:nvSpPr>
          <p:spPr>
            <a:xfrm>
              <a:off x="247828" y="3627430"/>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PROMISE TO PAY</a:t>
              </a:r>
              <a:endParaRPr lang="en-US" sz="800" b="1" dirty="0">
                <a:solidFill>
                  <a:prstClr val="white"/>
                </a:solidFill>
                <a:latin typeface="Arial" panose="020B0604020202020204" pitchFamily="34" charset="0"/>
                <a:cs typeface="Arial" panose="020B0604020202020204" pitchFamily="34" charset="0"/>
              </a:endParaRPr>
            </a:p>
          </p:txBody>
        </p:sp>
        <p:sp>
          <p:nvSpPr>
            <p:cNvPr id="123" name="Rectangle 122"/>
            <p:cNvSpPr/>
            <p:nvPr/>
          </p:nvSpPr>
          <p:spPr>
            <a:xfrm>
              <a:off x="247828" y="3943984"/>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SIM PROFILE</a:t>
              </a:r>
              <a:endParaRPr lang="en-US" sz="800" b="1" dirty="0">
                <a:solidFill>
                  <a:prstClr val="white"/>
                </a:solidFill>
                <a:latin typeface="Arial" panose="020B0604020202020204" pitchFamily="34" charset="0"/>
                <a:cs typeface="Arial" panose="020B0604020202020204" pitchFamily="34" charset="0"/>
              </a:endParaRPr>
            </a:p>
          </p:txBody>
        </p:sp>
        <p:sp>
          <p:nvSpPr>
            <p:cNvPr id="124" name="Rectangle 123"/>
            <p:cNvSpPr/>
            <p:nvPr/>
          </p:nvSpPr>
          <p:spPr>
            <a:xfrm>
              <a:off x="247828" y="4260538"/>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TEMPORARY CREDIT LIMIT</a:t>
              </a:r>
              <a:endParaRPr lang="en-US" sz="800" b="1" dirty="0">
                <a:solidFill>
                  <a:prstClr val="white"/>
                </a:solidFill>
                <a:latin typeface="Arial" panose="020B0604020202020204" pitchFamily="34" charset="0"/>
                <a:cs typeface="Arial" panose="020B0604020202020204" pitchFamily="34" charset="0"/>
              </a:endParaRPr>
            </a:p>
          </p:txBody>
        </p:sp>
        <p:sp>
          <p:nvSpPr>
            <p:cNvPr id="125" name="Rectangle 124"/>
            <p:cNvSpPr/>
            <p:nvPr/>
          </p:nvSpPr>
          <p:spPr>
            <a:xfrm>
              <a:off x="247828" y="4577092"/>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MI ACTIVATION / DEACTIVATION</a:t>
              </a:r>
            </a:p>
          </p:txBody>
        </p:sp>
        <p:sp>
          <p:nvSpPr>
            <p:cNvPr id="126" name="Rectangle 125"/>
            <p:cNvSpPr/>
            <p:nvPr/>
          </p:nvSpPr>
          <p:spPr>
            <a:xfrm>
              <a:off x="247828" y="4893646"/>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VAS </a:t>
              </a:r>
              <a:r>
                <a:rPr lang="en-US" sz="800" b="1" dirty="0">
                  <a:solidFill>
                    <a:prstClr val="white"/>
                  </a:solidFill>
                  <a:latin typeface="Arial" panose="020B0604020202020204" pitchFamily="34" charset="0"/>
                  <a:cs typeface="Arial" panose="020B0604020202020204" pitchFamily="34" charset="0"/>
                </a:rPr>
                <a:t>ACTIVATION / DEACTIVATION</a:t>
              </a:r>
            </a:p>
          </p:txBody>
        </p:sp>
        <p:sp>
          <p:nvSpPr>
            <p:cNvPr id="127" name="Rectangle 126"/>
            <p:cNvSpPr/>
            <p:nvPr/>
          </p:nvSpPr>
          <p:spPr>
            <a:xfrm>
              <a:off x="247828" y="5210200"/>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IR </a:t>
              </a:r>
              <a:r>
                <a:rPr lang="en-US" sz="800" b="1" dirty="0">
                  <a:solidFill>
                    <a:prstClr val="white"/>
                  </a:solidFill>
                  <a:latin typeface="Arial" panose="020B0604020202020204" pitchFamily="34" charset="0"/>
                  <a:cs typeface="Arial" panose="020B0604020202020204" pitchFamily="34" charset="0"/>
                </a:rPr>
                <a:t>ACTIVATION / DEACTIVATION</a:t>
              </a:r>
            </a:p>
          </p:txBody>
        </p:sp>
        <p:sp>
          <p:nvSpPr>
            <p:cNvPr id="128" name="Rectangle 127"/>
            <p:cNvSpPr/>
            <p:nvPr/>
          </p:nvSpPr>
          <p:spPr>
            <a:xfrm>
              <a:off x="247828" y="5526754"/>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FUP PURCHASE</a:t>
              </a:r>
              <a:endParaRPr lang="en-US" sz="800" b="1" dirty="0">
                <a:solidFill>
                  <a:prstClr val="white"/>
                </a:solidFill>
                <a:latin typeface="Arial" panose="020B0604020202020204" pitchFamily="34" charset="0"/>
                <a:cs typeface="Arial" panose="020B0604020202020204" pitchFamily="34" charset="0"/>
              </a:endParaRPr>
            </a:p>
          </p:txBody>
        </p:sp>
        <p:grpSp>
          <p:nvGrpSpPr>
            <p:cNvPr id="129" name="Group 128"/>
            <p:cNvGrpSpPr/>
            <p:nvPr/>
          </p:nvGrpSpPr>
          <p:grpSpPr>
            <a:xfrm>
              <a:off x="-12483" y="5451311"/>
              <a:ext cx="365675" cy="427282"/>
              <a:chOff x="-612009" y="4545963"/>
              <a:chExt cx="365675" cy="427282"/>
            </a:xfrm>
          </p:grpSpPr>
          <p:sp>
            <p:nvSpPr>
              <p:cNvPr id="131" name="Flowchart: Delay 130"/>
              <p:cNvSpPr/>
              <p:nvPr/>
            </p:nvSpPr>
            <p:spPr>
              <a:xfrm>
                <a:off x="-600892" y="4545963"/>
                <a:ext cx="354558" cy="427282"/>
              </a:xfrm>
              <a:prstGeom prst="flowChartDelay">
                <a:avLst/>
              </a:prstGeom>
              <a:solidFill>
                <a:srgbClr val="E20A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2" name="Picture 131"/>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612009" y="4596368"/>
                <a:ext cx="324625" cy="324625"/>
              </a:xfrm>
              <a:prstGeom prst="rect">
                <a:avLst/>
              </a:prstGeom>
            </p:spPr>
          </p:pic>
        </p:grpSp>
        <p:sp>
          <p:nvSpPr>
            <p:cNvPr id="130" name="Rectangle 129"/>
            <p:cNvSpPr/>
            <p:nvPr/>
          </p:nvSpPr>
          <p:spPr>
            <a:xfrm>
              <a:off x="247828" y="5853898"/>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NETWORK COVERAGE</a:t>
              </a:r>
              <a:endParaRPr lang="en-US" sz="800" b="1" dirty="0">
                <a:solidFill>
                  <a:prstClr val="white"/>
                </a:solidFill>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216923046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Rectangle 61"/>
          <p:cNvSpPr/>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 name="Rectangle 2"/>
          <p:cNvSpPr/>
          <p:nvPr/>
        </p:nvSpPr>
        <p:spPr>
          <a:xfrm>
            <a:off x="185940" y="154407"/>
            <a:ext cx="11836042" cy="65124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sp>
        <p:nvSpPr>
          <p:cNvPr id="52" name="Rectangle 51"/>
          <p:cNvSpPr/>
          <p:nvPr/>
        </p:nvSpPr>
        <p:spPr>
          <a:xfrm>
            <a:off x="2266988" y="154407"/>
            <a:ext cx="7757432" cy="20684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sp>
        <p:nvSpPr>
          <p:cNvPr id="46" name="Rectangle 45"/>
          <p:cNvSpPr/>
          <p:nvPr/>
        </p:nvSpPr>
        <p:spPr>
          <a:xfrm>
            <a:off x="185940" y="2289543"/>
            <a:ext cx="2081048" cy="4375515"/>
          </a:xfrm>
          <a:prstGeom prst="rect">
            <a:avLst/>
          </a:prstGeom>
          <a:solidFill>
            <a:srgbClr val="56AD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pic>
        <p:nvPicPr>
          <p:cNvPr id="19" name="Picture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1617" y="1769514"/>
            <a:ext cx="400674" cy="400674"/>
          </a:xfrm>
          <a:prstGeom prst="rect">
            <a:avLst/>
          </a:prstGeom>
        </p:spPr>
      </p:pic>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9785" y="1769514"/>
            <a:ext cx="400674" cy="400674"/>
          </a:xfrm>
          <a:prstGeom prst="rect">
            <a:avLst/>
          </a:prstGeom>
        </p:spPr>
      </p:pic>
      <p:pic>
        <p:nvPicPr>
          <p:cNvPr id="21" name="Picture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75281" y="1769514"/>
            <a:ext cx="400674" cy="400674"/>
          </a:xfrm>
          <a:prstGeom prst="rect">
            <a:avLst/>
          </a:prstGeom>
        </p:spPr>
      </p:pic>
      <p:pic>
        <p:nvPicPr>
          <p:cNvPr id="23" name="Picture 2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93449" y="1769513"/>
            <a:ext cx="400674" cy="400674"/>
          </a:xfrm>
          <a:prstGeom prst="rect">
            <a:avLst/>
          </a:prstGeom>
        </p:spPr>
      </p:pic>
      <p:pic>
        <p:nvPicPr>
          <p:cNvPr id="74" name="Picture 7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5959" y="6191056"/>
            <a:ext cx="354173" cy="346794"/>
          </a:xfrm>
          <a:prstGeom prst="rect">
            <a:avLst/>
          </a:prstGeom>
        </p:spPr>
      </p:pic>
      <p:pic>
        <p:nvPicPr>
          <p:cNvPr id="75" name="Picture 7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19025" y="6191056"/>
            <a:ext cx="354173" cy="346794"/>
          </a:xfrm>
          <a:prstGeom prst="rect">
            <a:avLst/>
          </a:prstGeom>
        </p:spPr>
      </p:pic>
      <p:pic>
        <p:nvPicPr>
          <p:cNvPr id="76" name="Picture 7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52893" y="6191056"/>
            <a:ext cx="354173" cy="332037"/>
          </a:xfrm>
          <a:prstGeom prst="rect">
            <a:avLst/>
          </a:prstGeom>
        </p:spPr>
      </p:pic>
      <p:sp>
        <p:nvSpPr>
          <p:cNvPr id="83" name="Rectangle 82"/>
          <p:cNvSpPr/>
          <p:nvPr/>
        </p:nvSpPr>
        <p:spPr>
          <a:xfrm>
            <a:off x="9965423" y="2163814"/>
            <a:ext cx="2056451" cy="45036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pic>
        <p:nvPicPr>
          <p:cNvPr id="98" name="Picture 97"/>
          <p:cNvPicPr>
            <a:picLocks noChangeAspect="1"/>
          </p:cNvPicPr>
          <p:nvPr/>
        </p:nvPicPr>
        <p:blipFill>
          <a:blip r:embed="rId9">
            <a:extLst>
              <a:ext uri="{BEBA8EAE-BF5A-486C-A8C5-ECC9F3942E4B}">
                <a14:imgProps xmlns:a14="http://schemas.microsoft.com/office/drawing/2010/main">
                  <a14:imgLayer r:embed="rId10">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1852091" y="6194581"/>
            <a:ext cx="331349" cy="331349"/>
          </a:xfrm>
          <a:prstGeom prst="rect">
            <a:avLst/>
          </a:prstGeom>
        </p:spPr>
      </p:pic>
      <p:sp>
        <p:nvSpPr>
          <p:cNvPr id="109" name="Rectangle 108"/>
          <p:cNvSpPr/>
          <p:nvPr/>
        </p:nvSpPr>
        <p:spPr>
          <a:xfrm>
            <a:off x="10023912" y="2286478"/>
            <a:ext cx="1963490" cy="4251372"/>
          </a:xfrm>
          <a:prstGeom prst="rect">
            <a:avLst/>
          </a:prstGeom>
          <a:solidFill>
            <a:srgbClr val="56AD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1000" b="1" dirty="0">
              <a:solidFill>
                <a:prstClr val="white"/>
              </a:solidFill>
              <a:latin typeface="Arial" panose="020B0604020202020204" pitchFamily="34" charset="0"/>
              <a:cs typeface="Arial" panose="020B0604020202020204" pitchFamily="34" charset="0"/>
            </a:endParaRPr>
          </a:p>
        </p:txBody>
      </p:sp>
      <p:sp>
        <p:nvSpPr>
          <p:cNvPr id="94" name="Rectangle 93"/>
          <p:cNvSpPr/>
          <p:nvPr/>
        </p:nvSpPr>
        <p:spPr>
          <a:xfrm>
            <a:off x="2304058" y="2698132"/>
            <a:ext cx="7656345" cy="3044318"/>
          </a:xfrm>
          <a:prstGeom prst="rect">
            <a:avLst/>
          </a:prstGeom>
          <a:solidFill>
            <a:schemeClr val="bg1"/>
          </a:solidFill>
          <a:ln>
            <a:solidFill>
              <a:srgbClr val="56ADD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grpSp>
        <p:nvGrpSpPr>
          <p:cNvPr id="4" name="Group 3"/>
          <p:cNvGrpSpPr/>
          <p:nvPr/>
        </p:nvGrpSpPr>
        <p:grpSpPr>
          <a:xfrm>
            <a:off x="257774" y="2377291"/>
            <a:ext cx="1926025" cy="239055"/>
            <a:chOff x="257774" y="1966455"/>
            <a:chExt cx="1926025" cy="239055"/>
          </a:xfrm>
        </p:grpSpPr>
        <p:sp>
          <p:nvSpPr>
            <p:cNvPr id="50" name="Rounded Rectangle 49"/>
            <p:cNvSpPr/>
            <p:nvPr/>
          </p:nvSpPr>
          <p:spPr>
            <a:xfrm>
              <a:off x="257774" y="1968246"/>
              <a:ext cx="1824102" cy="23726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pic>
          <p:nvPicPr>
            <p:cNvPr id="28" name="Picture 27"/>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981315" y="1966455"/>
              <a:ext cx="202484" cy="237055"/>
            </a:xfrm>
            <a:prstGeom prst="rect">
              <a:avLst/>
            </a:prstGeom>
          </p:spPr>
        </p:pic>
        <p:sp>
          <p:nvSpPr>
            <p:cNvPr id="51" name="TextBox 50"/>
            <p:cNvSpPr txBox="1"/>
            <p:nvPr/>
          </p:nvSpPr>
          <p:spPr>
            <a:xfrm>
              <a:off x="320836" y="1968921"/>
              <a:ext cx="184731" cy="230832"/>
            </a:xfrm>
            <a:prstGeom prst="rect">
              <a:avLst/>
            </a:prstGeom>
            <a:noFill/>
          </p:spPr>
          <p:txBody>
            <a:bodyPr wrap="none" rtlCol="0">
              <a:spAutoFit/>
            </a:bodyPr>
            <a:lstStyle/>
            <a:p>
              <a:pPr defTabSz="586130"/>
              <a:endParaRPr lang="en-US" sz="900" dirty="0">
                <a:solidFill>
                  <a:prstClr val="black"/>
                </a:solidFill>
                <a:latin typeface="Arial" panose="020B0604020202020204" pitchFamily="34" charset="0"/>
                <a:cs typeface="Arial" panose="020B0604020202020204" pitchFamily="34" charset="0"/>
              </a:endParaRPr>
            </a:p>
          </p:txBody>
        </p:sp>
      </p:grpSp>
      <p:grpSp>
        <p:nvGrpSpPr>
          <p:cNvPr id="63" name="Group 62"/>
          <p:cNvGrpSpPr/>
          <p:nvPr/>
        </p:nvGrpSpPr>
        <p:grpSpPr>
          <a:xfrm>
            <a:off x="2268495" y="5758937"/>
            <a:ext cx="7691908" cy="906121"/>
            <a:chOff x="2284261" y="5806235"/>
            <a:chExt cx="7691908" cy="906121"/>
          </a:xfrm>
        </p:grpSpPr>
        <p:sp>
          <p:nvSpPr>
            <p:cNvPr id="70" name="Rectangle 69"/>
            <p:cNvSpPr/>
            <p:nvPr/>
          </p:nvSpPr>
          <p:spPr>
            <a:xfrm>
              <a:off x="2284261" y="5806235"/>
              <a:ext cx="7691908" cy="90612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7" name="Rounded Rectangle 76"/>
            <p:cNvSpPr/>
            <p:nvPr/>
          </p:nvSpPr>
          <p:spPr>
            <a:xfrm>
              <a:off x="2417106" y="6197770"/>
              <a:ext cx="7362378" cy="35236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8" name="TextBox 77"/>
            <p:cNvSpPr txBox="1"/>
            <p:nvPr/>
          </p:nvSpPr>
          <p:spPr>
            <a:xfrm>
              <a:off x="2480168" y="6268572"/>
              <a:ext cx="877163" cy="230832"/>
            </a:xfrm>
            <a:prstGeom prst="rect">
              <a:avLst/>
            </a:prstGeom>
            <a:noFill/>
          </p:spPr>
          <p:txBody>
            <a:bodyPr wrap="none" rtlCol="0">
              <a:spAutoFit/>
            </a:bodyPr>
            <a:lstStyle/>
            <a:p>
              <a:r>
                <a:rPr lang="en-US" sz="900" dirty="0">
                  <a:solidFill>
                    <a:prstClr val="black"/>
                  </a:solidFill>
                  <a:latin typeface="Arial" panose="020B0604020202020204" pitchFamily="34" charset="0"/>
                  <a:cs typeface="Arial" panose="020B0604020202020204" pitchFamily="34" charset="0"/>
                </a:rPr>
                <a:t>Call Remarks</a:t>
              </a:r>
            </a:p>
          </p:txBody>
        </p:sp>
        <p:sp>
          <p:nvSpPr>
            <p:cNvPr id="84" name="Rectangle 83"/>
            <p:cNvSpPr/>
            <p:nvPr/>
          </p:nvSpPr>
          <p:spPr>
            <a:xfrm>
              <a:off x="8910989" y="6245977"/>
              <a:ext cx="808601" cy="268750"/>
            </a:xfrm>
            <a:prstGeom prst="rect">
              <a:avLst/>
            </a:prstGeom>
            <a:solidFill>
              <a:srgbClr val="56AD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800" dirty="0" smtClean="0">
                  <a:solidFill>
                    <a:prstClr val="white"/>
                  </a:solidFill>
                  <a:latin typeface="Arial" panose="020B0604020202020204" pitchFamily="34" charset="0"/>
                  <a:cs typeface="Arial" panose="020B0604020202020204" pitchFamily="34" charset="0"/>
                </a:rPr>
                <a:t>SUBMIT</a:t>
              </a:r>
              <a:endParaRPr lang="en-US" sz="800" dirty="0">
                <a:solidFill>
                  <a:prstClr val="white"/>
                </a:solidFill>
                <a:latin typeface="Arial" panose="020B0604020202020204" pitchFamily="34" charset="0"/>
                <a:cs typeface="Arial" panose="020B0604020202020204" pitchFamily="34" charset="0"/>
              </a:endParaRPr>
            </a:p>
          </p:txBody>
        </p:sp>
        <p:sp>
          <p:nvSpPr>
            <p:cNvPr id="85" name="Rounded Rectangle 84"/>
            <p:cNvSpPr/>
            <p:nvPr/>
          </p:nvSpPr>
          <p:spPr>
            <a:xfrm>
              <a:off x="2444560" y="5947598"/>
              <a:ext cx="129642" cy="129642"/>
            </a:xfrm>
            <a:prstGeom prst="round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6" name="TextBox 85"/>
            <p:cNvSpPr txBox="1"/>
            <p:nvPr/>
          </p:nvSpPr>
          <p:spPr>
            <a:xfrm>
              <a:off x="2615925" y="5897864"/>
              <a:ext cx="838691" cy="230832"/>
            </a:xfrm>
            <a:prstGeom prst="rect">
              <a:avLst/>
            </a:prstGeom>
            <a:noFill/>
          </p:spPr>
          <p:txBody>
            <a:bodyPr wrap="none" rtlCol="0">
              <a:spAutoFit/>
            </a:bodyPr>
            <a:lstStyle/>
            <a:p>
              <a:r>
                <a:rPr lang="en-US" sz="900" dirty="0" smtClean="0">
                  <a:solidFill>
                    <a:prstClr val="black"/>
                  </a:solidFill>
                  <a:latin typeface="Arial" panose="020B0604020202020204" pitchFamily="34" charset="0"/>
                  <a:cs typeface="Arial" panose="020B0604020202020204" pitchFamily="34" charset="0"/>
                </a:rPr>
                <a:t>Billing Query</a:t>
              </a:r>
              <a:endParaRPr lang="en-US" sz="900" dirty="0">
                <a:solidFill>
                  <a:prstClr val="black"/>
                </a:solidFill>
                <a:latin typeface="Arial" panose="020B0604020202020204" pitchFamily="34" charset="0"/>
                <a:cs typeface="Arial" panose="020B0604020202020204" pitchFamily="34" charset="0"/>
              </a:endParaRPr>
            </a:p>
          </p:txBody>
        </p:sp>
        <p:sp>
          <p:nvSpPr>
            <p:cNvPr id="87" name="Rounded Rectangle 86"/>
            <p:cNvSpPr/>
            <p:nvPr/>
          </p:nvSpPr>
          <p:spPr>
            <a:xfrm>
              <a:off x="3899406" y="5947598"/>
              <a:ext cx="129642" cy="129642"/>
            </a:xfrm>
            <a:prstGeom prst="round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8" name="TextBox 87"/>
            <p:cNvSpPr txBox="1"/>
            <p:nvPr/>
          </p:nvSpPr>
          <p:spPr>
            <a:xfrm>
              <a:off x="4081480" y="5897864"/>
              <a:ext cx="1152880" cy="230832"/>
            </a:xfrm>
            <a:prstGeom prst="rect">
              <a:avLst/>
            </a:prstGeom>
            <a:noFill/>
          </p:spPr>
          <p:txBody>
            <a:bodyPr wrap="none" rtlCol="0">
              <a:spAutoFit/>
            </a:bodyPr>
            <a:lstStyle/>
            <a:p>
              <a:r>
                <a:rPr lang="en-US" sz="900" dirty="0" smtClean="0">
                  <a:solidFill>
                    <a:prstClr val="black"/>
                  </a:solidFill>
                  <a:latin typeface="Arial" panose="020B0604020202020204" pitchFamily="34" charset="0"/>
                  <a:cs typeface="Arial" panose="020B0604020202020204" pitchFamily="34" charset="0"/>
                </a:rPr>
                <a:t>Change in address</a:t>
              </a:r>
              <a:endParaRPr lang="en-US" sz="900" dirty="0">
                <a:solidFill>
                  <a:prstClr val="black"/>
                </a:solidFill>
                <a:latin typeface="Arial" panose="020B0604020202020204" pitchFamily="34" charset="0"/>
                <a:cs typeface="Arial" panose="020B0604020202020204" pitchFamily="34" charset="0"/>
              </a:endParaRPr>
            </a:p>
          </p:txBody>
        </p:sp>
        <p:sp>
          <p:nvSpPr>
            <p:cNvPr id="95" name="Rounded Rectangle 94"/>
            <p:cNvSpPr/>
            <p:nvPr/>
          </p:nvSpPr>
          <p:spPr>
            <a:xfrm>
              <a:off x="5354252" y="5947598"/>
              <a:ext cx="129642" cy="129642"/>
            </a:xfrm>
            <a:prstGeom prst="round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6" name="TextBox 95"/>
            <p:cNvSpPr txBox="1"/>
            <p:nvPr/>
          </p:nvSpPr>
          <p:spPr>
            <a:xfrm>
              <a:off x="5549967" y="5897864"/>
              <a:ext cx="928459" cy="230832"/>
            </a:xfrm>
            <a:prstGeom prst="rect">
              <a:avLst/>
            </a:prstGeom>
            <a:noFill/>
          </p:spPr>
          <p:txBody>
            <a:bodyPr wrap="none" rtlCol="0">
              <a:spAutoFit/>
            </a:bodyPr>
            <a:lstStyle/>
            <a:p>
              <a:r>
                <a:rPr lang="en-US" sz="900" dirty="0" smtClean="0">
                  <a:solidFill>
                    <a:prstClr val="black"/>
                  </a:solidFill>
                  <a:latin typeface="Arial" panose="020B0604020202020204" pitchFamily="34" charset="0"/>
                  <a:cs typeface="Arial" panose="020B0604020202020204" pitchFamily="34" charset="0"/>
                </a:rPr>
                <a:t>Product Query</a:t>
              </a:r>
              <a:endParaRPr lang="en-US" sz="900" dirty="0">
                <a:solidFill>
                  <a:prstClr val="black"/>
                </a:solidFill>
                <a:latin typeface="Arial" panose="020B0604020202020204" pitchFamily="34" charset="0"/>
                <a:cs typeface="Arial" panose="020B0604020202020204" pitchFamily="34" charset="0"/>
              </a:endParaRPr>
            </a:p>
          </p:txBody>
        </p:sp>
        <p:sp>
          <p:nvSpPr>
            <p:cNvPr id="97" name="Rounded Rectangle 96"/>
            <p:cNvSpPr/>
            <p:nvPr/>
          </p:nvSpPr>
          <p:spPr>
            <a:xfrm>
              <a:off x="6809098" y="5947598"/>
              <a:ext cx="129642" cy="129642"/>
            </a:xfrm>
            <a:prstGeom prst="round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0" name="TextBox 109"/>
            <p:cNvSpPr txBox="1"/>
            <p:nvPr/>
          </p:nvSpPr>
          <p:spPr>
            <a:xfrm>
              <a:off x="7043456" y="5897864"/>
              <a:ext cx="947695" cy="230832"/>
            </a:xfrm>
            <a:prstGeom prst="rect">
              <a:avLst/>
            </a:prstGeom>
            <a:noFill/>
          </p:spPr>
          <p:txBody>
            <a:bodyPr wrap="none" rtlCol="0">
              <a:spAutoFit/>
            </a:bodyPr>
            <a:lstStyle/>
            <a:p>
              <a:r>
                <a:rPr lang="en-US" sz="900" dirty="0" smtClean="0">
                  <a:solidFill>
                    <a:prstClr val="black"/>
                  </a:solidFill>
                  <a:latin typeface="Arial" panose="020B0604020202020204" pitchFamily="34" charset="0"/>
                  <a:cs typeface="Arial" panose="020B0604020202020204" pitchFamily="34" charset="0"/>
                </a:rPr>
                <a:t>Delivery Query</a:t>
              </a:r>
              <a:endParaRPr lang="en-US" sz="900" dirty="0">
                <a:solidFill>
                  <a:prstClr val="black"/>
                </a:solidFill>
                <a:latin typeface="Arial" panose="020B0604020202020204" pitchFamily="34" charset="0"/>
                <a:cs typeface="Arial" panose="020B0604020202020204" pitchFamily="34" charset="0"/>
              </a:endParaRPr>
            </a:p>
          </p:txBody>
        </p:sp>
        <p:sp>
          <p:nvSpPr>
            <p:cNvPr id="111" name="Rounded Rectangle 110"/>
            <p:cNvSpPr/>
            <p:nvPr/>
          </p:nvSpPr>
          <p:spPr>
            <a:xfrm>
              <a:off x="8263944" y="5947598"/>
              <a:ext cx="129642" cy="129642"/>
            </a:xfrm>
            <a:prstGeom prst="round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2" name="TextBox 111"/>
            <p:cNvSpPr txBox="1"/>
            <p:nvPr/>
          </p:nvSpPr>
          <p:spPr>
            <a:xfrm>
              <a:off x="8435309" y="5897864"/>
              <a:ext cx="595035" cy="230832"/>
            </a:xfrm>
            <a:prstGeom prst="rect">
              <a:avLst/>
            </a:prstGeom>
            <a:noFill/>
          </p:spPr>
          <p:txBody>
            <a:bodyPr wrap="none" rtlCol="0">
              <a:spAutoFit/>
            </a:bodyPr>
            <a:lstStyle/>
            <a:p>
              <a:r>
                <a:rPr lang="en-US" sz="900" dirty="0" smtClean="0">
                  <a:solidFill>
                    <a:prstClr val="black"/>
                  </a:solidFill>
                  <a:latin typeface="Arial" panose="020B0604020202020204" pitchFamily="34" charset="0"/>
                  <a:cs typeface="Arial" panose="020B0604020202020204" pitchFamily="34" charset="0"/>
                </a:rPr>
                <a:t>General</a:t>
              </a:r>
              <a:endParaRPr lang="en-US" sz="900" dirty="0">
                <a:solidFill>
                  <a:prstClr val="black"/>
                </a:solidFill>
                <a:latin typeface="Arial" panose="020B0604020202020204" pitchFamily="34" charset="0"/>
                <a:cs typeface="Arial" panose="020B0604020202020204" pitchFamily="34" charset="0"/>
              </a:endParaRPr>
            </a:p>
          </p:txBody>
        </p:sp>
      </p:grpSp>
      <p:grpSp>
        <p:nvGrpSpPr>
          <p:cNvPr id="114" name="Group 113"/>
          <p:cNvGrpSpPr/>
          <p:nvPr/>
        </p:nvGrpSpPr>
        <p:grpSpPr>
          <a:xfrm>
            <a:off x="10096160" y="2395737"/>
            <a:ext cx="1775543" cy="302395"/>
            <a:chOff x="10111926" y="2443035"/>
            <a:chExt cx="1775543" cy="302395"/>
          </a:xfrm>
        </p:grpSpPr>
        <p:sp>
          <p:nvSpPr>
            <p:cNvPr id="115" name="Rounded Rectangle 114"/>
            <p:cNvSpPr/>
            <p:nvPr/>
          </p:nvSpPr>
          <p:spPr>
            <a:xfrm>
              <a:off x="10111926" y="2443035"/>
              <a:ext cx="1775543" cy="302395"/>
            </a:xfrm>
            <a:prstGeom prst="round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a:solidFill>
                    <a:prstClr val="white">
                      <a:lumMod val="75000"/>
                    </a:prstClr>
                  </a:solidFill>
                  <a:latin typeface="Arial" panose="020B0604020202020204" pitchFamily="34" charset="0"/>
                  <a:cs typeface="Arial" panose="020B0604020202020204" pitchFamily="34" charset="0"/>
                </a:rPr>
                <a:t>Select </a:t>
              </a:r>
              <a:r>
                <a:rPr lang="en-US" sz="900" dirty="0" smtClean="0">
                  <a:solidFill>
                    <a:prstClr val="white">
                      <a:lumMod val="75000"/>
                    </a:prstClr>
                  </a:solidFill>
                  <a:latin typeface="Arial" panose="020B0604020202020204" pitchFamily="34" charset="0"/>
                  <a:cs typeface="Arial" panose="020B0604020202020204" pitchFamily="34" charset="0"/>
                </a:rPr>
                <a:t>Disposition</a:t>
              </a:r>
              <a:endParaRPr lang="en-US" sz="900" dirty="0">
                <a:solidFill>
                  <a:prstClr val="white">
                    <a:lumMod val="75000"/>
                  </a:prstClr>
                </a:solidFill>
                <a:latin typeface="Arial" panose="020B0604020202020204" pitchFamily="34" charset="0"/>
                <a:cs typeface="Arial" panose="020B0604020202020204" pitchFamily="34" charset="0"/>
              </a:endParaRPr>
            </a:p>
          </p:txBody>
        </p:sp>
        <p:sp>
          <p:nvSpPr>
            <p:cNvPr id="116" name="Isosceles Triangle 115"/>
            <p:cNvSpPr/>
            <p:nvPr/>
          </p:nvSpPr>
          <p:spPr>
            <a:xfrm rot="10800000">
              <a:off x="11680475" y="2576192"/>
              <a:ext cx="84219" cy="72602"/>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solidFill>
                  <a:prstClr val="white"/>
                </a:solidFill>
              </a:endParaRPr>
            </a:p>
          </p:txBody>
        </p:sp>
      </p:grpSp>
      <p:sp>
        <p:nvSpPr>
          <p:cNvPr id="82" name="Rectangle 81"/>
          <p:cNvSpPr/>
          <p:nvPr/>
        </p:nvSpPr>
        <p:spPr>
          <a:xfrm>
            <a:off x="261254" y="1072474"/>
            <a:ext cx="1942062" cy="4539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1400" b="1" i="1" dirty="0" smtClean="0">
                <a:solidFill>
                  <a:schemeClr val="tx1">
                    <a:lumMod val="50000"/>
                    <a:lumOff val="50000"/>
                  </a:schemeClr>
                </a:solidFill>
                <a:latin typeface="Swis721 Cn BT" panose="020B0506020202030204" pitchFamily="34" charset="0"/>
                <a:cs typeface="Arial" panose="020B0604020202020204" pitchFamily="34" charset="0"/>
              </a:rPr>
              <a:t>TELECOM ENTERPRISE</a:t>
            </a:r>
            <a:endParaRPr lang="en-US" sz="1400" b="1" i="1" dirty="0">
              <a:solidFill>
                <a:schemeClr val="tx1">
                  <a:lumMod val="50000"/>
                  <a:lumOff val="50000"/>
                </a:schemeClr>
              </a:solidFill>
              <a:latin typeface="Swis721 Cn BT" panose="020B0506020202030204" pitchFamily="34" charset="0"/>
              <a:cs typeface="Arial" panose="020B0604020202020204" pitchFamily="34" charset="0"/>
            </a:endParaRPr>
          </a:p>
        </p:txBody>
      </p:sp>
      <p:pic>
        <p:nvPicPr>
          <p:cNvPr id="61" name="Picture 60"/>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55095" y="336931"/>
            <a:ext cx="942739" cy="855162"/>
          </a:xfrm>
          <a:prstGeom prst="rect">
            <a:avLst/>
          </a:prstGeom>
        </p:spPr>
      </p:pic>
      <p:pic>
        <p:nvPicPr>
          <p:cNvPr id="6" name="Picture 5"/>
          <p:cNvPicPr>
            <a:picLocks noChangeAspect="1"/>
          </p:cNvPicPr>
          <p:nvPr/>
        </p:nvPicPr>
        <p:blipFill>
          <a:blip r:embed="rId13"/>
          <a:stretch>
            <a:fillRect/>
          </a:stretch>
        </p:blipFill>
        <p:spPr>
          <a:xfrm>
            <a:off x="10010486" y="571267"/>
            <a:ext cx="1950763" cy="1341664"/>
          </a:xfrm>
          <a:prstGeom prst="rect">
            <a:avLst/>
          </a:prstGeom>
        </p:spPr>
      </p:pic>
      <p:sp>
        <p:nvSpPr>
          <p:cNvPr id="7" name="Rectangle 6"/>
          <p:cNvSpPr/>
          <p:nvPr/>
        </p:nvSpPr>
        <p:spPr>
          <a:xfrm>
            <a:off x="2304058" y="239653"/>
            <a:ext cx="2516253" cy="1958667"/>
          </a:xfrm>
          <a:prstGeom prst="rect">
            <a:avLst/>
          </a:prstGeom>
          <a:solidFill>
            <a:schemeClr val="bg1"/>
          </a:solidFill>
          <a:ln>
            <a:solidFill>
              <a:schemeClr val="bg1">
                <a:lumMod val="95000"/>
              </a:schemeClr>
            </a:solidFill>
          </a:ln>
          <a:effectLst>
            <a:outerShdw blurRad="50800" dist="38100" dir="8100000" algn="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p:cNvSpPr/>
          <p:nvPr/>
        </p:nvSpPr>
        <p:spPr>
          <a:xfrm>
            <a:off x="4879719" y="239653"/>
            <a:ext cx="2516253" cy="1958667"/>
          </a:xfrm>
          <a:prstGeom prst="rect">
            <a:avLst/>
          </a:prstGeom>
          <a:solidFill>
            <a:schemeClr val="bg1"/>
          </a:solidFill>
          <a:ln>
            <a:solidFill>
              <a:schemeClr val="bg1">
                <a:lumMod val="95000"/>
              </a:schemeClr>
            </a:solidFill>
          </a:ln>
          <a:effectLst>
            <a:outerShdw blurRad="50800" dist="38100" dir="8100000" algn="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p:cNvSpPr/>
          <p:nvPr/>
        </p:nvSpPr>
        <p:spPr>
          <a:xfrm>
            <a:off x="7455380" y="239653"/>
            <a:ext cx="2516253" cy="1958667"/>
          </a:xfrm>
          <a:prstGeom prst="rect">
            <a:avLst/>
          </a:prstGeom>
          <a:solidFill>
            <a:schemeClr val="bg1"/>
          </a:solidFill>
          <a:ln>
            <a:solidFill>
              <a:schemeClr val="bg1">
                <a:lumMod val="95000"/>
              </a:schemeClr>
            </a:solidFill>
          </a:ln>
          <a:effectLst>
            <a:outerShdw blurRad="50800" dist="38100" dir="8100000" algn="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1" name="Table 100"/>
          <p:cNvGraphicFramePr>
            <a:graphicFrameLocks noGrp="1"/>
          </p:cNvGraphicFramePr>
          <p:nvPr>
            <p:extLst/>
          </p:nvPr>
        </p:nvGraphicFramePr>
        <p:xfrm>
          <a:off x="2464402" y="294868"/>
          <a:ext cx="2239750" cy="1486976"/>
        </p:xfrm>
        <a:graphic>
          <a:graphicData uri="http://schemas.openxmlformats.org/drawingml/2006/table">
            <a:tbl>
              <a:tblPr>
                <a:tableStyleId>{5C22544A-7EE6-4342-B048-85BDC9FD1C3A}</a:tableStyleId>
              </a:tblPr>
              <a:tblGrid>
                <a:gridCol w="953865"/>
                <a:gridCol w="1285885"/>
              </a:tblGrid>
              <a:tr h="198540">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Mobile #</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+63</a:t>
                      </a:r>
                      <a:r>
                        <a:rPr lang="en-US" sz="8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 915 716 9206</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98540">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Subscriber</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Mr. John Doe</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98540">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Operating Status</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Active</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98540">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Status</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Active</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82068">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Email</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johndoe554@gmail.com</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19828">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Address</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sv-SE" sz="800" b="0" i="0" u="none" strike="noStrike" kern="1200" dirty="0" smtClean="0">
                          <a:solidFill>
                            <a:srgbClr val="000000"/>
                          </a:solidFill>
                          <a:effectLst/>
                          <a:latin typeface="Arial" panose="020B0604020202020204" pitchFamily="34" charset="0"/>
                          <a:ea typeface="+mn-ea"/>
                          <a:cs typeface="Arial" panose="020B0604020202020204" pitchFamily="34" charset="0"/>
                        </a:rPr>
                        <a:t>101 Dela Rosa Street, Legazpi Village, Makati</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90920">
                <a:tc>
                  <a:txBody>
                    <a:bodyPr/>
                    <a:lstStyle/>
                    <a:p>
                      <a:pPr marL="0" algn="l" defTabSz="914400" rtl="0" eaLnBrk="1" fontAlgn="b" latinLnBrk="0" hangingPunct="1"/>
                      <a:r>
                        <a:rPr lang="en-US" sz="800" b="0" i="0" u="none" strike="noStrike" kern="1200" dirty="0">
                          <a:solidFill>
                            <a:srgbClr val="000000"/>
                          </a:solidFill>
                          <a:effectLst/>
                          <a:latin typeface="Arial" panose="020B0604020202020204" pitchFamily="34" charset="0"/>
                          <a:ea typeface="+mn-ea"/>
                          <a:cs typeface="Arial" panose="020B0604020202020204" pitchFamily="34" charset="0"/>
                        </a:rPr>
                        <a:t>Alt Number</a:t>
                      </a: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+63</a:t>
                      </a:r>
                      <a:r>
                        <a:rPr lang="en-US" sz="8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 999 999 9999</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graphicFrame>
        <p:nvGraphicFramePr>
          <p:cNvPr id="102" name="Table 101"/>
          <p:cNvGraphicFramePr>
            <a:graphicFrameLocks noGrp="1"/>
          </p:cNvGraphicFramePr>
          <p:nvPr>
            <p:extLst/>
          </p:nvPr>
        </p:nvGraphicFramePr>
        <p:xfrm>
          <a:off x="4973094" y="294868"/>
          <a:ext cx="2355644" cy="1878483"/>
        </p:xfrm>
        <a:graphic>
          <a:graphicData uri="http://schemas.openxmlformats.org/drawingml/2006/table">
            <a:tbl>
              <a:tblPr>
                <a:tableStyleId>{5C22544A-7EE6-4342-B048-85BDC9FD1C3A}</a:tableStyleId>
              </a:tblPr>
              <a:tblGrid>
                <a:gridCol w="1089211"/>
                <a:gridCol w="1266433"/>
              </a:tblGrid>
              <a:tr h="205909">
                <a:tc>
                  <a:txBody>
                    <a:bodyPr/>
                    <a:lstStyle/>
                    <a:p>
                      <a:pPr algn="l" fontAlgn="b"/>
                      <a:r>
                        <a:rPr lang="en-US" sz="800" u="none" strike="noStrike" dirty="0" smtClean="0">
                          <a:effectLst/>
                          <a:latin typeface="Arial" panose="020B0604020202020204" pitchFamily="34" charset="0"/>
                          <a:cs typeface="Arial" panose="020B0604020202020204" pitchFamily="34" charset="0"/>
                        </a:rPr>
                        <a:t>Customer ID</a:t>
                      </a:r>
                      <a:r>
                        <a:rPr lang="en-US" sz="800" u="none" strike="noStrike" baseline="0" dirty="0" smtClean="0">
                          <a:effectLst/>
                          <a:latin typeface="Arial" panose="020B0604020202020204" pitchFamily="34" charset="0"/>
                          <a:cs typeface="Arial" panose="020B0604020202020204" pitchFamily="34" charset="0"/>
                        </a:rPr>
                        <a:t> #</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b="0" i="0" u="none" strike="noStrike" dirty="0" smtClean="0">
                          <a:solidFill>
                            <a:schemeClr val="dk1"/>
                          </a:solidFill>
                          <a:effectLst/>
                          <a:latin typeface="Arial" panose="020B0604020202020204" pitchFamily="34" charset="0"/>
                          <a:cs typeface="Arial" panose="020B0604020202020204" pitchFamily="34" charset="0"/>
                        </a:rPr>
                        <a:t>83085294</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u="none" strike="noStrike" dirty="0" smtClean="0">
                          <a:effectLst/>
                          <a:latin typeface="Arial" panose="020B0604020202020204" pitchFamily="34" charset="0"/>
                          <a:cs typeface="Arial" panose="020B0604020202020204" pitchFamily="34" charset="0"/>
                        </a:rPr>
                        <a:t>Tariff Plan</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b="0" i="0" u="sng" strike="noStrike" dirty="0" err="1" smtClean="0">
                          <a:solidFill>
                            <a:schemeClr val="dk1"/>
                          </a:solidFill>
                          <a:effectLst/>
                          <a:latin typeface="Arial" panose="020B0604020202020204" pitchFamily="34" charset="0"/>
                          <a:cs typeface="Arial" panose="020B0604020202020204" pitchFamily="34" charset="0"/>
                        </a:rPr>
                        <a:t>ThePLAN</a:t>
                      </a:r>
                      <a:r>
                        <a:rPr lang="en-US" sz="800" b="0" i="0" u="sng" strike="noStrike" baseline="0" dirty="0" smtClean="0">
                          <a:solidFill>
                            <a:schemeClr val="dk1"/>
                          </a:solidFill>
                          <a:effectLst/>
                          <a:latin typeface="Arial" panose="020B0604020202020204" pitchFamily="34" charset="0"/>
                          <a:cs typeface="Arial" panose="020B0604020202020204" pitchFamily="34" charset="0"/>
                        </a:rPr>
                        <a:t> PLUS 1499</a:t>
                      </a:r>
                      <a:endParaRPr lang="en-US" sz="800" b="0" i="0" u="sng"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b="0" i="0" u="none" strike="noStrike" dirty="0" smtClean="0">
                          <a:solidFill>
                            <a:srgbClr val="000000"/>
                          </a:solidFill>
                          <a:effectLst/>
                          <a:latin typeface="Arial" panose="020B0604020202020204" pitchFamily="34" charset="0"/>
                          <a:cs typeface="Arial" panose="020B0604020202020204" pitchFamily="34" charset="0"/>
                        </a:rPr>
                        <a:t>Activation Date</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b="0" i="0" u="none" strike="noStrike" dirty="0" smtClean="0">
                          <a:solidFill>
                            <a:srgbClr val="000000"/>
                          </a:solidFill>
                          <a:effectLst/>
                          <a:latin typeface="Arial" panose="020B0604020202020204" pitchFamily="34" charset="0"/>
                          <a:cs typeface="Arial" panose="020B0604020202020204" pitchFamily="34" charset="0"/>
                        </a:rPr>
                        <a:t>03-01-2019</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u="none" strike="noStrike" dirty="0" smtClean="0">
                          <a:effectLst/>
                          <a:latin typeface="Arial" panose="020B0604020202020204" pitchFamily="34" charset="0"/>
                          <a:cs typeface="Arial" panose="020B0604020202020204" pitchFamily="34" charset="0"/>
                        </a:rPr>
                        <a:t>Contract</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u="none" strike="noStrike" dirty="0" smtClean="0">
                          <a:effectLst/>
                          <a:latin typeface="Arial" panose="020B0604020202020204" pitchFamily="34" charset="0"/>
                          <a:cs typeface="Arial" panose="020B0604020202020204" pitchFamily="34" charset="0"/>
                        </a:rPr>
                        <a:t>24 Months</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u="none" strike="noStrike" dirty="0" smtClean="0">
                          <a:effectLst/>
                          <a:latin typeface="Arial" panose="020B0604020202020204" pitchFamily="34" charset="0"/>
                          <a:cs typeface="Arial" panose="020B0604020202020204" pitchFamily="34" charset="0"/>
                        </a:rPr>
                        <a:t>Handset</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b="0" i="0" u="sng" strike="noStrike" dirty="0" smtClean="0">
                          <a:solidFill>
                            <a:schemeClr val="dk1"/>
                          </a:solidFill>
                          <a:effectLst/>
                          <a:latin typeface="Arial" panose="020B0604020202020204" pitchFamily="34" charset="0"/>
                          <a:cs typeface="Arial" panose="020B0604020202020204" pitchFamily="34" charset="0"/>
                        </a:rPr>
                        <a:t>Huawei Nova 3i</a:t>
                      </a:r>
                      <a:endParaRPr lang="en-US" sz="800" b="0" i="0" u="sng"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u="none" strike="noStrike" dirty="0" smtClean="0">
                          <a:effectLst/>
                          <a:latin typeface="Arial" panose="020B0604020202020204" pitchFamily="34" charset="0"/>
                          <a:cs typeface="Arial" panose="020B0604020202020204" pitchFamily="34" charset="0"/>
                        </a:rPr>
                        <a:t>Unbilled Amount</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b="0" i="0" u="none" strike="noStrike" dirty="0" smtClean="0">
                          <a:solidFill>
                            <a:schemeClr val="dk1"/>
                          </a:solidFill>
                          <a:effectLst/>
                          <a:latin typeface="Arial" panose="020B0604020202020204" pitchFamily="34" charset="0"/>
                          <a:cs typeface="Arial" panose="020B0604020202020204" pitchFamily="34" charset="0"/>
                        </a:rPr>
                        <a:t>P 69.90</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u="none" strike="noStrike" dirty="0" smtClean="0">
                          <a:effectLst/>
                          <a:latin typeface="Arial" panose="020B0604020202020204" pitchFamily="34" charset="0"/>
                          <a:cs typeface="Arial" panose="020B0604020202020204" pitchFamily="34" charset="0"/>
                        </a:rPr>
                        <a:t>Last Payment Date</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b="0" i="0" u="none" strike="noStrike" dirty="0" smtClean="0">
                          <a:solidFill>
                            <a:schemeClr val="dk1"/>
                          </a:solidFill>
                          <a:effectLst/>
                          <a:latin typeface="Arial" panose="020B0604020202020204" pitchFamily="34" charset="0"/>
                          <a:cs typeface="Arial" panose="020B0604020202020204" pitchFamily="34" charset="0"/>
                        </a:rPr>
                        <a:t>04-04-2019</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31211">
                <a:tc>
                  <a:txBody>
                    <a:bodyPr/>
                    <a:lstStyle/>
                    <a:p>
                      <a:pPr algn="l" fontAlgn="b"/>
                      <a:r>
                        <a:rPr lang="en-US" sz="800" u="none" strike="noStrike" kern="1200" dirty="0" smtClean="0">
                          <a:solidFill>
                            <a:schemeClr val="dk1"/>
                          </a:solidFill>
                          <a:effectLst/>
                          <a:latin typeface="Arial" panose="020B0604020202020204" pitchFamily="34" charset="0"/>
                          <a:ea typeface="+mn-ea"/>
                          <a:cs typeface="Arial" panose="020B0604020202020204" pitchFamily="34" charset="0"/>
                        </a:rPr>
                        <a:t>Outstanding Balance</a:t>
                      </a:r>
                      <a:endParaRPr lang="en-US" sz="800" u="none" strike="noStrike" kern="1200" dirty="0">
                        <a:solidFill>
                          <a:schemeClr val="dk1"/>
                        </a:solidFill>
                        <a:effectLst/>
                        <a:latin typeface="Arial" panose="020B0604020202020204" pitchFamily="34" charset="0"/>
                        <a:ea typeface="+mn-ea"/>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u="none" strike="noStrike" kern="1200" dirty="0" smtClean="0">
                          <a:solidFill>
                            <a:schemeClr val="dk1"/>
                          </a:solidFill>
                          <a:effectLst/>
                          <a:latin typeface="Arial" panose="020B0604020202020204" pitchFamily="34" charset="0"/>
                          <a:ea typeface="+mn-ea"/>
                          <a:cs typeface="Arial" panose="020B0604020202020204" pitchFamily="34" charset="0"/>
                        </a:rPr>
                        <a:t>P1568.90</a:t>
                      </a:r>
                      <a:endParaRPr lang="en-US" sz="800" u="none" strike="noStrike" kern="1200" dirty="0">
                        <a:solidFill>
                          <a:schemeClr val="dk1"/>
                        </a:solidFill>
                        <a:effectLst/>
                        <a:latin typeface="Arial" panose="020B0604020202020204" pitchFamily="34" charset="0"/>
                        <a:ea typeface="+mn-ea"/>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u="none" strike="noStrike" kern="1200" dirty="0" smtClean="0">
                          <a:solidFill>
                            <a:schemeClr val="dk1"/>
                          </a:solidFill>
                          <a:effectLst/>
                          <a:latin typeface="Arial" panose="020B0604020202020204" pitchFamily="34" charset="0"/>
                          <a:ea typeface="+mn-ea"/>
                          <a:cs typeface="Arial" panose="020B0604020202020204" pitchFamily="34" charset="0"/>
                        </a:rPr>
                        <a:t>Bill Date</a:t>
                      </a:r>
                      <a:endParaRPr lang="en-US" sz="800" u="none" strike="noStrike" kern="1200" dirty="0">
                        <a:solidFill>
                          <a:schemeClr val="dk1"/>
                        </a:solidFill>
                        <a:effectLst/>
                        <a:latin typeface="Arial" panose="020B0604020202020204" pitchFamily="34" charset="0"/>
                        <a:ea typeface="+mn-ea"/>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u="none" strike="noStrike" kern="1200" dirty="0" smtClean="0">
                          <a:solidFill>
                            <a:schemeClr val="dk1"/>
                          </a:solidFill>
                          <a:effectLst/>
                          <a:latin typeface="Arial" panose="020B0604020202020204" pitchFamily="34" charset="0"/>
                          <a:ea typeface="+mn-ea"/>
                          <a:cs typeface="Arial" panose="020B0604020202020204" pitchFamily="34" charset="0"/>
                        </a:rPr>
                        <a:t>03-04-2019</a:t>
                      </a:r>
                      <a:endParaRPr lang="en-US" sz="800" u="none" strike="noStrike" kern="1200" dirty="0">
                        <a:solidFill>
                          <a:schemeClr val="dk1"/>
                        </a:solidFill>
                        <a:effectLst/>
                        <a:latin typeface="Arial" panose="020B0604020202020204" pitchFamily="34" charset="0"/>
                        <a:ea typeface="+mn-ea"/>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graphicFrame>
        <p:nvGraphicFramePr>
          <p:cNvPr id="103" name="Table 102"/>
          <p:cNvGraphicFramePr>
            <a:graphicFrameLocks noGrp="1"/>
          </p:cNvGraphicFramePr>
          <p:nvPr>
            <p:extLst/>
          </p:nvPr>
        </p:nvGraphicFramePr>
        <p:xfrm>
          <a:off x="7577841" y="294868"/>
          <a:ext cx="2185877" cy="1511776"/>
        </p:xfrm>
        <a:graphic>
          <a:graphicData uri="http://schemas.openxmlformats.org/drawingml/2006/table">
            <a:tbl>
              <a:tblPr>
                <a:tableStyleId>{5C22544A-7EE6-4342-B048-85BDC9FD1C3A}</a:tableStyleId>
              </a:tblPr>
              <a:tblGrid>
                <a:gridCol w="1371369"/>
                <a:gridCol w="814508"/>
              </a:tblGrid>
              <a:tr h="215968">
                <a:tc>
                  <a:txBody>
                    <a:bodyPr/>
                    <a:lstStyle/>
                    <a:p>
                      <a:pPr algn="l" fontAlgn="b"/>
                      <a:r>
                        <a:rPr lang="en-US" sz="800" b="0" i="0" u="none" strike="noStrike" dirty="0" smtClean="0">
                          <a:solidFill>
                            <a:srgbClr val="000000"/>
                          </a:solidFill>
                          <a:effectLst/>
                          <a:latin typeface="Arial" panose="020B0604020202020204" pitchFamily="34" charset="0"/>
                          <a:cs typeface="Arial" panose="020B0604020202020204" pitchFamily="34" charset="0"/>
                        </a:rPr>
                        <a:t>Mobile App</a:t>
                      </a:r>
                      <a:r>
                        <a:rPr lang="en-US" sz="800" b="0" i="0" u="none" strike="noStrike" baseline="0" dirty="0" smtClean="0">
                          <a:solidFill>
                            <a:srgbClr val="000000"/>
                          </a:solidFill>
                          <a:effectLst/>
                          <a:latin typeface="Arial" panose="020B0604020202020204" pitchFamily="34" charset="0"/>
                          <a:cs typeface="Arial" panose="020B0604020202020204" pitchFamily="34" charset="0"/>
                        </a:rPr>
                        <a:t> Registered</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none" strike="noStrike" smtClean="0">
                          <a:solidFill>
                            <a:srgbClr val="000000"/>
                          </a:solidFill>
                          <a:effectLst/>
                          <a:latin typeface="Arial" panose="020B0604020202020204" pitchFamily="34" charset="0"/>
                          <a:cs typeface="Arial" panose="020B0604020202020204" pitchFamily="34" charset="0"/>
                        </a:rPr>
                        <a:t>Y</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5968">
                <a:tc>
                  <a:txBody>
                    <a:bodyPr/>
                    <a:lstStyle/>
                    <a:p>
                      <a:pPr algn="l" fontAlgn="b"/>
                      <a:r>
                        <a:rPr lang="en-US" sz="800" b="0" i="0" u="none" strike="noStrike" dirty="0" err="1" smtClean="0">
                          <a:solidFill>
                            <a:srgbClr val="000000"/>
                          </a:solidFill>
                          <a:effectLst/>
                          <a:latin typeface="Arial" panose="020B0604020202020204" pitchFamily="34" charset="0"/>
                          <a:cs typeface="Arial" panose="020B0604020202020204" pitchFamily="34" charset="0"/>
                        </a:rPr>
                        <a:t>eKYC</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none" strike="noStrike" dirty="0" smtClean="0">
                          <a:solidFill>
                            <a:srgbClr val="000000"/>
                          </a:solidFill>
                          <a:effectLst/>
                          <a:latin typeface="Arial" panose="020B0604020202020204" pitchFamily="34" charset="0"/>
                          <a:cs typeface="Arial" panose="020B0604020202020204" pitchFamily="34" charset="0"/>
                        </a:rPr>
                        <a:t>N</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5968">
                <a:tc>
                  <a:txBody>
                    <a:bodyPr/>
                    <a:lstStyle/>
                    <a:p>
                      <a:pPr algn="l" fontAlgn="ctr"/>
                      <a:r>
                        <a:rPr lang="en-US" sz="800" b="0" i="0" u="none" strike="noStrike" smtClean="0">
                          <a:solidFill>
                            <a:srgbClr val="000000"/>
                          </a:solidFill>
                          <a:effectLst/>
                          <a:latin typeface="Arial" panose="020B0604020202020204" pitchFamily="34" charset="0"/>
                          <a:cs typeface="Arial" panose="020B0604020202020204" pitchFamily="34" charset="0"/>
                        </a:rPr>
                        <a:t>Self</a:t>
                      </a:r>
                      <a:r>
                        <a:rPr lang="en-US" sz="800" b="0" i="0" u="none" strike="noStrike" baseline="0" smtClean="0">
                          <a:solidFill>
                            <a:srgbClr val="000000"/>
                          </a:solidFill>
                          <a:effectLst/>
                          <a:latin typeface="Arial" panose="020B0604020202020204" pitchFamily="34" charset="0"/>
                          <a:cs typeface="Arial" panose="020B0604020202020204" pitchFamily="34" charset="0"/>
                        </a:rPr>
                        <a:t> Service Registered</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none" strike="noStrike" smtClean="0">
                          <a:solidFill>
                            <a:srgbClr val="000000"/>
                          </a:solidFill>
                          <a:effectLst/>
                          <a:latin typeface="Arial" panose="020B0604020202020204" pitchFamily="34" charset="0"/>
                          <a:cs typeface="Arial" panose="020B0604020202020204" pitchFamily="34" charset="0"/>
                        </a:rPr>
                        <a:t>Y</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5968">
                <a:tc>
                  <a:txBody>
                    <a:bodyPr/>
                    <a:lstStyle/>
                    <a:p>
                      <a:pPr algn="l" fontAlgn="ctr"/>
                      <a:r>
                        <a:rPr lang="en-US" sz="800" b="0" i="0" u="none" strike="noStrike" baseline="0" dirty="0" smtClean="0">
                          <a:solidFill>
                            <a:srgbClr val="000000"/>
                          </a:solidFill>
                          <a:effectLst/>
                          <a:latin typeface="Arial" panose="020B0604020202020204" pitchFamily="34" charset="0"/>
                          <a:cs typeface="Arial" panose="020B0604020202020204" pitchFamily="34" charset="0"/>
                        </a:rPr>
                        <a:t>Bill Type</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none" strike="noStrike" dirty="0" smtClean="0">
                          <a:solidFill>
                            <a:srgbClr val="000000"/>
                          </a:solidFill>
                          <a:effectLst/>
                          <a:latin typeface="Arial" panose="020B0604020202020204" pitchFamily="34" charset="0"/>
                          <a:cs typeface="Arial" panose="020B0604020202020204" pitchFamily="34" charset="0"/>
                        </a:rPr>
                        <a:t>E-Bill</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5968">
                <a:tc>
                  <a:txBody>
                    <a:bodyPr/>
                    <a:lstStyle/>
                    <a:p>
                      <a:pPr algn="l" fontAlgn="ctr"/>
                      <a:r>
                        <a:rPr lang="en-US" sz="800" b="0" i="0" u="none" strike="noStrike" smtClean="0">
                          <a:solidFill>
                            <a:srgbClr val="000000"/>
                          </a:solidFill>
                          <a:effectLst/>
                          <a:latin typeface="Arial" panose="020B0604020202020204" pitchFamily="34" charset="0"/>
                          <a:cs typeface="Arial" panose="020B0604020202020204" pitchFamily="34" charset="0"/>
                        </a:rPr>
                        <a:t>Credit Monitoring</a:t>
                      </a:r>
                      <a:r>
                        <a:rPr lang="en-US" sz="800" b="0" i="0" u="none" strike="noStrike" baseline="0" smtClean="0">
                          <a:solidFill>
                            <a:srgbClr val="000000"/>
                          </a:solidFill>
                          <a:effectLst/>
                          <a:latin typeface="Arial" panose="020B0604020202020204" pitchFamily="34" charset="0"/>
                          <a:cs typeface="Arial" panose="020B0604020202020204" pitchFamily="34" charset="0"/>
                        </a:rPr>
                        <a:t> Exposure</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none" strike="noStrike" dirty="0" smtClean="0">
                          <a:solidFill>
                            <a:srgbClr val="000000"/>
                          </a:solidFill>
                          <a:effectLst/>
                          <a:latin typeface="Arial" panose="020B0604020202020204" pitchFamily="34" charset="0"/>
                          <a:cs typeface="Arial" panose="020B0604020202020204" pitchFamily="34" charset="0"/>
                        </a:rPr>
                        <a:t>P3412.26</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5968">
                <a:tc>
                  <a:txBody>
                    <a:bodyPr/>
                    <a:lstStyle/>
                    <a:p>
                      <a:pPr algn="l" fontAlgn="ctr"/>
                      <a:r>
                        <a:rPr lang="en-US" sz="800" b="0" i="0" u="none" strike="noStrike" dirty="0" smtClean="0">
                          <a:solidFill>
                            <a:srgbClr val="000000"/>
                          </a:solidFill>
                          <a:effectLst/>
                          <a:latin typeface="Arial" panose="020B0604020202020204" pitchFamily="34" charset="0"/>
                          <a:cs typeface="Arial" panose="020B0604020202020204" pitchFamily="34" charset="0"/>
                        </a:rPr>
                        <a:t>Next Bill Date</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none" strike="noStrike" dirty="0" smtClean="0">
                          <a:solidFill>
                            <a:srgbClr val="000000"/>
                          </a:solidFill>
                          <a:effectLst/>
                          <a:latin typeface="Arial" panose="020B0604020202020204" pitchFamily="34" charset="0"/>
                          <a:cs typeface="Arial" panose="020B0604020202020204" pitchFamily="34" charset="0"/>
                        </a:rPr>
                        <a:t>03-05-2019</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5968">
                <a:tc>
                  <a:txBody>
                    <a:bodyPr/>
                    <a:lstStyle/>
                    <a:p>
                      <a:pPr algn="l" fontAlgn="ctr"/>
                      <a:r>
                        <a:rPr lang="en-US" sz="800" b="0" i="0" u="none" strike="noStrike" dirty="0" smtClean="0">
                          <a:solidFill>
                            <a:srgbClr val="000000"/>
                          </a:solidFill>
                          <a:effectLst/>
                          <a:latin typeface="Arial" panose="020B0604020202020204" pitchFamily="34" charset="0"/>
                          <a:cs typeface="Arial" panose="020B0604020202020204" pitchFamily="34" charset="0"/>
                        </a:rPr>
                        <a:t>Open SRs</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sng" strike="noStrike" dirty="0" smtClean="0">
                          <a:solidFill>
                            <a:srgbClr val="000000"/>
                          </a:solidFill>
                          <a:effectLst/>
                          <a:latin typeface="Arial" panose="020B0604020202020204" pitchFamily="34" charset="0"/>
                          <a:cs typeface="Arial" panose="020B0604020202020204" pitchFamily="34" charset="0"/>
                        </a:rPr>
                        <a:t>1</a:t>
                      </a:r>
                      <a:endParaRPr lang="en-US" sz="800" b="0" i="0" u="sng"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sp>
        <p:nvSpPr>
          <p:cNvPr id="10" name="Rectangle 9"/>
          <p:cNvSpPr/>
          <p:nvPr/>
        </p:nvSpPr>
        <p:spPr>
          <a:xfrm>
            <a:off x="10047392" y="2745944"/>
            <a:ext cx="1865089" cy="3554819"/>
          </a:xfrm>
          <a:prstGeom prst="rect">
            <a:avLst/>
          </a:prstGeom>
        </p:spPr>
        <p:txBody>
          <a:bodyPr wrap="square">
            <a:spAutoFit/>
          </a:bodyPr>
          <a:lstStyle/>
          <a:p>
            <a:r>
              <a:rPr lang="en-US" sz="900" b="1" cap="all" dirty="0">
                <a:solidFill>
                  <a:schemeClr val="bg1"/>
                </a:solidFill>
                <a:latin typeface="Arial" panose="020B0604020202020204" pitchFamily="34" charset="0"/>
                <a:cs typeface="Arial" panose="020B0604020202020204" pitchFamily="34" charset="0"/>
              </a:rPr>
              <a:t>HOW MUCH IS THE DELIVERY CHARGE FOR ONLINE SHOP ORDERS?</a:t>
            </a:r>
          </a:p>
          <a:p>
            <a:r>
              <a:rPr lang="en-US" sz="900" dirty="0">
                <a:solidFill>
                  <a:schemeClr val="bg1"/>
                </a:solidFill>
                <a:latin typeface="Arial" panose="020B0604020202020204" pitchFamily="34" charset="0"/>
                <a:cs typeface="Arial" panose="020B0604020202020204" pitchFamily="34" charset="0"/>
              </a:rPr>
              <a:t>For postpaid applications</a:t>
            </a:r>
          </a:p>
          <a:p>
            <a:r>
              <a:rPr lang="en-US" sz="900" dirty="0" smtClean="0">
                <a:solidFill>
                  <a:schemeClr val="bg1"/>
                </a:solidFill>
                <a:latin typeface="Arial" panose="020B0604020202020204" pitchFamily="34" charset="0"/>
                <a:cs typeface="Arial" panose="020B0604020202020204" pitchFamily="34" charset="0"/>
              </a:rPr>
              <a:t>We offer </a:t>
            </a:r>
            <a:r>
              <a:rPr lang="en-US" sz="900" dirty="0">
                <a:solidFill>
                  <a:schemeClr val="bg1"/>
                </a:solidFill>
                <a:latin typeface="Arial" panose="020B0604020202020204" pitchFamily="34" charset="0"/>
                <a:cs typeface="Arial" panose="020B0604020202020204" pitchFamily="34" charset="0"/>
              </a:rPr>
              <a:t>free shipping nationwide for postpaid applications.</a:t>
            </a:r>
          </a:p>
          <a:p>
            <a:r>
              <a:rPr lang="en-US" sz="900" dirty="0">
                <a:solidFill>
                  <a:schemeClr val="bg1"/>
                </a:solidFill>
                <a:latin typeface="Arial" panose="020B0604020202020204" pitchFamily="34" charset="0"/>
                <a:cs typeface="Arial" panose="020B0604020202020204" pitchFamily="34" charset="0"/>
              </a:rPr>
              <a:t>For accessories and apparel purchases</a:t>
            </a:r>
          </a:p>
          <a:p>
            <a:r>
              <a:rPr lang="en-US" sz="900" dirty="0" smtClean="0">
                <a:solidFill>
                  <a:schemeClr val="bg1"/>
                </a:solidFill>
                <a:latin typeface="Arial" panose="020B0604020202020204" pitchFamily="34" charset="0"/>
                <a:cs typeface="Arial" panose="020B0604020202020204" pitchFamily="34" charset="0"/>
              </a:rPr>
              <a:t>We offer </a:t>
            </a:r>
            <a:r>
              <a:rPr lang="en-US" sz="900" dirty="0">
                <a:solidFill>
                  <a:schemeClr val="bg1"/>
                </a:solidFill>
                <a:latin typeface="Arial" panose="020B0604020202020204" pitchFamily="34" charset="0"/>
                <a:cs typeface="Arial" panose="020B0604020202020204" pitchFamily="34" charset="0"/>
              </a:rPr>
              <a:t>free shipping nationwide for orders/deliveries amounting to P900 and above.</a:t>
            </a:r>
          </a:p>
          <a:p>
            <a:r>
              <a:rPr lang="en-US" sz="900" dirty="0">
                <a:solidFill>
                  <a:schemeClr val="bg1"/>
                </a:solidFill>
                <a:latin typeface="Arial" panose="020B0604020202020204" pitchFamily="34" charset="0"/>
                <a:cs typeface="Arial" panose="020B0604020202020204" pitchFamily="34" charset="0"/>
              </a:rPr>
              <a:t>A P70 shipping fee will be applied for orders below P900</a:t>
            </a:r>
            <a:r>
              <a:rPr lang="en-US" sz="900" dirty="0" smtClean="0">
                <a:solidFill>
                  <a:schemeClr val="bg1"/>
                </a:solidFill>
                <a:latin typeface="Arial" panose="020B0604020202020204" pitchFamily="34" charset="0"/>
                <a:cs typeface="Arial" panose="020B0604020202020204" pitchFamily="34" charset="0"/>
              </a:rPr>
              <a:t>.</a:t>
            </a:r>
          </a:p>
          <a:p>
            <a:endParaRPr lang="en-US" sz="900" dirty="0">
              <a:solidFill>
                <a:schemeClr val="bg1"/>
              </a:solidFill>
              <a:latin typeface="Arial" panose="020B0604020202020204" pitchFamily="34" charset="0"/>
              <a:cs typeface="Arial" panose="020B0604020202020204" pitchFamily="34" charset="0"/>
            </a:endParaRPr>
          </a:p>
          <a:p>
            <a:endParaRPr lang="en-US" sz="900" b="0" i="0" dirty="0" smtClean="0">
              <a:solidFill>
                <a:schemeClr val="bg1"/>
              </a:solidFill>
              <a:effectLst/>
              <a:latin typeface="Arial" panose="020B0604020202020204" pitchFamily="34" charset="0"/>
              <a:cs typeface="Arial" panose="020B0604020202020204" pitchFamily="34" charset="0"/>
            </a:endParaRPr>
          </a:p>
          <a:p>
            <a:r>
              <a:rPr lang="en-US" sz="900" b="1" cap="all" dirty="0" smtClean="0">
                <a:solidFill>
                  <a:schemeClr val="bg1"/>
                </a:solidFill>
                <a:latin typeface="Arial" panose="020B0604020202020204" pitchFamily="34" charset="0"/>
                <a:cs typeface="Arial" panose="020B0604020202020204" pitchFamily="34" charset="0"/>
              </a:rPr>
              <a:t>CAN YOU DELIVER </a:t>
            </a:r>
            <a:r>
              <a:rPr lang="en-US" sz="900" b="1" cap="all" dirty="0">
                <a:solidFill>
                  <a:schemeClr val="bg1"/>
                </a:solidFill>
                <a:latin typeface="Arial" panose="020B0604020202020204" pitchFamily="34" charset="0"/>
                <a:cs typeface="Arial" panose="020B0604020202020204" pitchFamily="34" charset="0"/>
              </a:rPr>
              <a:t>THE PACKAGE TO MY OFFICE?</a:t>
            </a:r>
          </a:p>
          <a:p>
            <a:r>
              <a:rPr lang="en-US" sz="900" dirty="0">
                <a:solidFill>
                  <a:schemeClr val="bg1"/>
                </a:solidFill>
                <a:latin typeface="Arial" panose="020B0604020202020204" pitchFamily="34" charset="0"/>
                <a:cs typeface="Arial" panose="020B0604020202020204" pitchFamily="34" charset="0"/>
              </a:rPr>
              <a:t>Yes. We will deliver your order at the address you provided during checkout, whether it is to your home or to your office. In case you want to change your delivery address after checkout, you may call (02) 730-1000. </a:t>
            </a:r>
          </a:p>
        </p:txBody>
      </p:sp>
      <p:cxnSp>
        <p:nvCxnSpPr>
          <p:cNvPr id="12" name="Straight Connector 11"/>
          <p:cNvCxnSpPr/>
          <p:nvPr/>
        </p:nvCxnSpPr>
        <p:spPr>
          <a:xfrm>
            <a:off x="10132736" y="4840787"/>
            <a:ext cx="1666999"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Isosceles Triangle 12"/>
          <p:cNvSpPr/>
          <p:nvPr/>
        </p:nvSpPr>
        <p:spPr>
          <a:xfrm flipV="1">
            <a:off x="10868253" y="6326652"/>
            <a:ext cx="274808" cy="112640"/>
          </a:xfrm>
          <a:prstGeom prst="triangle">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3" name="Picture 122"/>
          <p:cNvPicPr>
            <a:picLocks noChangeAspect="1"/>
          </p:cNvPicPr>
          <p:nvPr/>
        </p:nvPicPr>
        <p:blipFill>
          <a:blip r:embed="rId14">
            <a:extLst>
              <a:ext uri="{BEBA8EAE-BF5A-486C-A8C5-ECC9F3942E4B}">
                <a14:imgProps xmlns:a14="http://schemas.microsoft.com/office/drawing/2010/main">
                  <a14:imgLayer r:embed="rId15">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2471233" y="1875355"/>
            <a:ext cx="279035" cy="234030"/>
          </a:xfrm>
          <a:prstGeom prst="rect">
            <a:avLst/>
          </a:prstGeom>
        </p:spPr>
      </p:pic>
      <p:pic>
        <p:nvPicPr>
          <p:cNvPr id="14" name="Picture 13"/>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2798420" y="1875355"/>
            <a:ext cx="345949" cy="236503"/>
          </a:xfrm>
          <a:prstGeom prst="rect">
            <a:avLst/>
          </a:prstGeom>
        </p:spPr>
      </p:pic>
      <p:grpSp>
        <p:nvGrpSpPr>
          <p:cNvPr id="80" name="Group 79"/>
          <p:cNvGrpSpPr/>
          <p:nvPr/>
        </p:nvGrpSpPr>
        <p:grpSpPr>
          <a:xfrm>
            <a:off x="-12483" y="2677768"/>
            <a:ext cx="2202373" cy="3469821"/>
            <a:chOff x="-12483" y="2677768"/>
            <a:chExt cx="2202373" cy="3469821"/>
          </a:xfrm>
        </p:grpSpPr>
        <p:sp>
          <p:nvSpPr>
            <p:cNvPr id="81" name="Rectangle 80"/>
            <p:cNvSpPr/>
            <p:nvPr/>
          </p:nvSpPr>
          <p:spPr>
            <a:xfrm>
              <a:off x="247828" y="2677768"/>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CHANGE </a:t>
              </a:r>
              <a:r>
                <a:rPr lang="en-US" sz="800" b="1" dirty="0" smtClean="0">
                  <a:solidFill>
                    <a:prstClr val="white"/>
                  </a:solidFill>
                  <a:latin typeface="Arial" panose="020B0604020202020204" pitchFamily="34" charset="0"/>
                  <a:cs typeface="Arial" panose="020B0604020202020204" pitchFamily="34" charset="0"/>
                </a:rPr>
                <a:t>BILLING ADDRESS</a:t>
              </a:r>
              <a:endParaRPr lang="en-US" sz="800" b="1" dirty="0">
                <a:solidFill>
                  <a:prstClr val="white"/>
                </a:solidFill>
                <a:latin typeface="Arial" panose="020B0604020202020204" pitchFamily="34" charset="0"/>
                <a:cs typeface="Arial" panose="020B0604020202020204" pitchFamily="34" charset="0"/>
              </a:endParaRPr>
            </a:p>
          </p:txBody>
        </p:sp>
        <p:sp>
          <p:nvSpPr>
            <p:cNvPr id="124" name="Rectangle 123"/>
            <p:cNvSpPr/>
            <p:nvPr/>
          </p:nvSpPr>
          <p:spPr>
            <a:xfrm>
              <a:off x="247828" y="2994322"/>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CHANGE </a:t>
              </a:r>
              <a:r>
                <a:rPr lang="en-US" sz="800" b="1" dirty="0" smtClean="0">
                  <a:solidFill>
                    <a:prstClr val="white"/>
                  </a:solidFill>
                  <a:latin typeface="Arial" panose="020B0604020202020204" pitchFamily="34" charset="0"/>
                  <a:cs typeface="Arial" panose="020B0604020202020204" pitchFamily="34" charset="0"/>
                </a:rPr>
                <a:t>BILLING CYCLE</a:t>
              </a:r>
              <a:endParaRPr lang="en-US" sz="800" b="1" dirty="0">
                <a:solidFill>
                  <a:prstClr val="white"/>
                </a:solidFill>
                <a:latin typeface="Arial" panose="020B0604020202020204" pitchFamily="34" charset="0"/>
                <a:cs typeface="Arial" panose="020B0604020202020204" pitchFamily="34" charset="0"/>
              </a:endParaRPr>
            </a:p>
          </p:txBody>
        </p:sp>
        <p:sp>
          <p:nvSpPr>
            <p:cNvPr id="126" name="Rectangle 125"/>
            <p:cNvSpPr/>
            <p:nvPr/>
          </p:nvSpPr>
          <p:spPr>
            <a:xfrm>
              <a:off x="247828" y="3310876"/>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CHANGE </a:t>
              </a:r>
              <a:r>
                <a:rPr lang="en-US" sz="800" b="1" dirty="0" smtClean="0">
                  <a:solidFill>
                    <a:prstClr val="white"/>
                  </a:solidFill>
                  <a:latin typeface="Arial" panose="020B0604020202020204" pitchFamily="34" charset="0"/>
                  <a:cs typeface="Arial" panose="020B0604020202020204" pitchFamily="34" charset="0"/>
                </a:rPr>
                <a:t>BILLING PREFERENCE</a:t>
              </a:r>
              <a:endParaRPr lang="en-US" sz="800" b="1" dirty="0">
                <a:solidFill>
                  <a:prstClr val="white"/>
                </a:solidFill>
                <a:latin typeface="Arial" panose="020B0604020202020204" pitchFamily="34" charset="0"/>
                <a:cs typeface="Arial" panose="020B0604020202020204" pitchFamily="34" charset="0"/>
              </a:endParaRPr>
            </a:p>
          </p:txBody>
        </p:sp>
        <p:sp>
          <p:nvSpPr>
            <p:cNvPr id="127" name="Rectangle 126"/>
            <p:cNvSpPr/>
            <p:nvPr/>
          </p:nvSpPr>
          <p:spPr>
            <a:xfrm>
              <a:off x="247828" y="3627430"/>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PROMISE TO PAY</a:t>
              </a:r>
              <a:endParaRPr lang="en-US" sz="800" b="1" dirty="0">
                <a:solidFill>
                  <a:prstClr val="white"/>
                </a:solidFill>
                <a:latin typeface="Arial" panose="020B0604020202020204" pitchFamily="34" charset="0"/>
                <a:cs typeface="Arial" panose="020B0604020202020204" pitchFamily="34" charset="0"/>
              </a:endParaRPr>
            </a:p>
          </p:txBody>
        </p:sp>
        <p:sp>
          <p:nvSpPr>
            <p:cNvPr id="128" name="Rectangle 127"/>
            <p:cNvSpPr/>
            <p:nvPr/>
          </p:nvSpPr>
          <p:spPr>
            <a:xfrm>
              <a:off x="247828" y="3943984"/>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SIM PROFILE</a:t>
              </a:r>
              <a:endParaRPr lang="en-US" sz="800" b="1" dirty="0">
                <a:solidFill>
                  <a:prstClr val="white"/>
                </a:solidFill>
                <a:latin typeface="Arial" panose="020B0604020202020204" pitchFamily="34" charset="0"/>
                <a:cs typeface="Arial" panose="020B0604020202020204" pitchFamily="34" charset="0"/>
              </a:endParaRPr>
            </a:p>
          </p:txBody>
        </p:sp>
        <p:sp>
          <p:nvSpPr>
            <p:cNvPr id="129" name="Rectangle 128"/>
            <p:cNvSpPr/>
            <p:nvPr/>
          </p:nvSpPr>
          <p:spPr>
            <a:xfrm>
              <a:off x="247828" y="4260538"/>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TEMPORARY CREDIT LIMIT</a:t>
              </a:r>
              <a:endParaRPr lang="en-US" sz="800" b="1" dirty="0">
                <a:solidFill>
                  <a:prstClr val="white"/>
                </a:solidFill>
                <a:latin typeface="Arial" panose="020B0604020202020204" pitchFamily="34" charset="0"/>
                <a:cs typeface="Arial" panose="020B0604020202020204" pitchFamily="34" charset="0"/>
              </a:endParaRPr>
            </a:p>
          </p:txBody>
        </p:sp>
        <p:sp>
          <p:nvSpPr>
            <p:cNvPr id="130" name="Rectangle 129"/>
            <p:cNvSpPr/>
            <p:nvPr/>
          </p:nvSpPr>
          <p:spPr>
            <a:xfrm>
              <a:off x="247828" y="4577092"/>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MI ACTIVATION / DEACTIVATION</a:t>
              </a:r>
            </a:p>
          </p:txBody>
        </p:sp>
        <p:sp>
          <p:nvSpPr>
            <p:cNvPr id="131" name="Rectangle 130"/>
            <p:cNvSpPr/>
            <p:nvPr/>
          </p:nvSpPr>
          <p:spPr>
            <a:xfrm>
              <a:off x="247828" y="4893646"/>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VAS </a:t>
              </a:r>
              <a:r>
                <a:rPr lang="en-US" sz="800" b="1" dirty="0">
                  <a:solidFill>
                    <a:prstClr val="white"/>
                  </a:solidFill>
                  <a:latin typeface="Arial" panose="020B0604020202020204" pitchFamily="34" charset="0"/>
                  <a:cs typeface="Arial" panose="020B0604020202020204" pitchFamily="34" charset="0"/>
                </a:rPr>
                <a:t>ACTIVATION / DEACTIVATION</a:t>
              </a:r>
            </a:p>
          </p:txBody>
        </p:sp>
        <p:sp>
          <p:nvSpPr>
            <p:cNvPr id="132" name="Rectangle 131"/>
            <p:cNvSpPr/>
            <p:nvPr/>
          </p:nvSpPr>
          <p:spPr>
            <a:xfrm>
              <a:off x="247828" y="5210200"/>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IR </a:t>
              </a:r>
              <a:r>
                <a:rPr lang="en-US" sz="800" b="1" dirty="0">
                  <a:solidFill>
                    <a:prstClr val="white"/>
                  </a:solidFill>
                  <a:latin typeface="Arial" panose="020B0604020202020204" pitchFamily="34" charset="0"/>
                  <a:cs typeface="Arial" panose="020B0604020202020204" pitchFamily="34" charset="0"/>
                </a:rPr>
                <a:t>ACTIVATION / DEACTIVATION</a:t>
              </a:r>
            </a:p>
          </p:txBody>
        </p:sp>
        <p:sp>
          <p:nvSpPr>
            <p:cNvPr id="133" name="Rectangle 132"/>
            <p:cNvSpPr/>
            <p:nvPr/>
          </p:nvSpPr>
          <p:spPr>
            <a:xfrm>
              <a:off x="247828" y="5526754"/>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FUP PURCHASE</a:t>
              </a:r>
              <a:endParaRPr lang="en-US" sz="800" b="1" dirty="0">
                <a:solidFill>
                  <a:prstClr val="white"/>
                </a:solidFill>
                <a:latin typeface="Arial" panose="020B0604020202020204" pitchFamily="34" charset="0"/>
                <a:cs typeface="Arial" panose="020B0604020202020204" pitchFamily="34" charset="0"/>
              </a:endParaRPr>
            </a:p>
          </p:txBody>
        </p:sp>
        <p:grpSp>
          <p:nvGrpSpPr>
            <p:cNvPr id="134" name="Group 133"/>
            <p:cNvGrpSpPr/>
            <p:nvPr/>
          </p:nvGrpSpPr>
          <p:grpSpPr>
            <a:xfrm>
              <a:off x="-12483" y="5451311"/>
              <a:ext cx="365675" cy="427282"/>
              <a:chOff x="-612009" y="4545963"/>
              <a:chExt cx="365675" cy="427282"/>
            </a:xfrm>
          </p:grpSpPr>
          <p:sp>
            <p:nvSpPr>
              <p:cNvPr id="136" name="Flowchart: Delay 135"/>
              <p:cNvSpPr/>
              <p:nvPr/>
            </p:nvSpPr>
            <p:spPr>
              <a:xfrm>
                <a:off x="-600892" y="4545963"/>
                <a:ext cx="354558" cy="427282"/>
              </a:xfrm>
              <a:prstGeom prst="flowChartDelay">
                <a:avLst/>
              </a:prstGeom>
              <a:solidFill>
                <a:srgbClr val="E20A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7" name="Picture 136"/>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612009" y="4596368"/>
                <a:ext cx="324625" cy="324625"/>
              </a:xfrm>
              <a:prstGeom prst="rect">
                <a:avLst/>
              </a:prstGeom>
            </p:spPr>
          </p:pic>
        </p:grpSp>
        <p:sp>
          <p:nvSpPr>
            <p:cNvPr id="135" name="Rectangle 134"/>
            <p:cNvSpPr/>
            <p:nvPr/>
          </p:nvSpPr>
          <p:spPr>
            <a:xfrm>
              <a:off x="247828" y="5853898"/>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NETWORK COVERAGE</a:t>
              </a:r>
              <a:endParaRPr lang="en-US" sz="800" b="1" dirty="0">
                <a:solidFill>
                  <a:prstClr val="white"/>
                </a:solidFill>
                <a:latin typeface="Arial" panose="020B0604020202020204" pitchFamily="34" charset="0"/>
                <a:cs typeface="Arial" panose="020B0604020202020204" pitchFamily="34" charset="0"/>
              </a:endParaRPr>
            </a:p>
          </p:txBody>
        </p:sp>
      </p:grpSp>
      <p:sp>
        <p:nvSpPr>
          <p:cNvPr id="104" name="Rectangle 103"/>
          <p:cNvSpPr/>
          <p:nvPr/>
        </p:nvSpPr>
        <p:spPr>
          <a:xfrm>
            <a:off x="2305567" y="2289543"/>
            <a:ext cx="1230858" cy="408589"/>
          </a:xfrm>
          <a:prstGeom prst="rect">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VERIFICATION</a:t>
            </a:r>
          </a:p>
        </p:txBody>
      </p:sp>
      <p:sp>
        <p:nvSpPr>
          <p:cNvPr id="105" name="Rectangle 104"/>
          <p:cNvSpPr/>
          <p:nvPr/>
        </p:nvSpPr>
        <p:spPr>
          <a:xfrm>
            <a:off x="3579785" y="2289543"/>
            <a:ext cx="1240491" cy="414550"/>
          </a:xfrm>
          <a:prstGeom prst="rect">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INTERACTION HISTORY</a:t>
            </a:r>
          </a:p>
        </p:txBody>
      </p:sp>
      <p:sp>
        <p:nvSpPr>
          <p:cNvPr id="106" name="Rectangle 105"/>
          <p:cNvSpPr/>
          <p:nvPr/>
        </p:nvSpPr>
        <p:spPr>
          <a:xfrm>
            <a:off x="4863636" y="2289543"/>
            <a:ext cx="1240491" cy="414550"/>
          </a:xfrm>
          <a:prstGeom prst="rect">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CDR</a:t>
            </a:r>
          </a:p>
        </p:txBody>
      </p:sp>
      <p:sp>
        <p:nvSpPr>
          <p:cNvPr id="107" name="Rectangle 106"/>
          <p:cNvSpPr/>
          <p:nvPr/>
        </p:nvSpPr>
        <p:spPr>
          <a:xfrm>
            <a:off x="6147487" y="2289543"/>
            <a:ext cx="1240491" cy="414550"/>
          </a:xfrm>
          <a:prstGeom prst="rect">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BILLING INFO</a:t>
            </a:r>
          </a:p>
        </p:txBody>
      </p:sp>
      <p:sp>
        <p:nvSpPr>
          <p:cNvPr id="108" name="Rectangle 107"/>
          <p:cNvSpPr/>
          <p:nvPr/>
        </p:nvSpPr>
        <p:spPr>
          <a:xfrm>
            <a:off x="7431338" y="2289543"/>
            <a:ext cx="1250576" cy="414550"/>
          </a:xfrm>
          <a:prstGeom prst="rect">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defTabSz="586130"/>
            <a:r>
              <a:rPr lang="en-US" sz="800" b="1" dirty="0" smtClean="0">
                <a:solidFill>
                  <a:prstClr val="white"/>
                </a:solidFill>
                <a:latin typeface="Arial" panose="020B0604020202020204" pitchFamily="34" charset="0"/>
                <a:cs typeface="Arial" panose="020B0604020202020204" pitchFamily="34" charset="0"/>
              </a:rPr>
              <a:t>PAYMENT INFO</a:t>
            </a:r>
            <a:endParaRPr lang="en-US" sz="800" b="1" dirty="0">
              <a:solidFill>
                <a:prstClr val="white"/>
              </a:solidFill>
              <a:latin typeface="Arial" panose="020B0604020202020204" pitchFamily="34" charset="0"/>
              <a:cs typeface="Arial" panose="020B0604020202020204" pitchFamily="34" charset="0"/>
            </a:endParaRPr>
          </a:p>
        </p:txBody>
      </p:sp>
      <p:sp>
        <p:nvSpPr>
          <p:cNvPr id="113" name="Rectangle 112"/>
          <p:cNvSpPr/>
          <p:nvPr/>
        </p:nvSpPr>
        <p:spPr>
          <a:xfrm>
            <a:off x="8725274" y="2289543"/>
            <a:ext cx="1250576" cy="414550"/>
          </a:xfrm>
          <a:prstGeom prst="rect">
            <a:avLst/>
          </a:prstGeom>
          <a:solidFill>
            <a:srgbClr val="0029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RIGHT SELL</a:t>
            </a:r>
          </a:p>
        </p:txBody>
      </p:sp>
      <p:sp>
        <p:nvSpPr>
          <p:cNvPr id="2" name="Oval 1"/>
          <p:cNvSpPr/>
          <p:nvPr/>
        </p:nvSpPr>
        <p:spPr>
          <a:xfrm>
            <a:off x="9751879" y="2268652"/>
            <a:ext cx="191864" cy="19186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Arial" panose="020B0604020202020204" pitchFamily="34" charset="0"/>
                <a:cs typeface="Arial" panose="020B0604020202020204" pitchFamily="34" charset="0"/>
              </a:rPr>
              <a:t>1</a:t>
            </a:r>
            <a:endParaRPr lang="en-US" sz="1100" dirty="0">
              <a:latin typeface="Arial" panose="020B0604020202020204" pitchFamily="34" charset="0"/>
              <a:cs typeface="Arial" panose="020B0604020202020204" pitchFamily="34" charset="0"/>
            </a:endParaRPr>
          </a:p>
        </p:txBody>
      </p:sp>
      <p:sp>
        <p:nvSpPr>
          <p:cNvPr id="146" name="Rectangle 145"/>
          <p:cNvSpPr/>
          <p:nvPr/>
        </p:nvSpPr>
        <p:spPr>
          <a:xfrm>
            <a:off x="2940" y="2397"/>
            <a:ext cx="12192000" cy="6855603"/>
          </a:xfrm>
          <a:prstGeom prst="rect">
            <a:avLst/>
          </a:prstGeom>
          <a:solidFill>
            <a:srgbClr val="40404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47" name="Rectangle 146"/>
          <p:cNvSpPr/>
          <p:nvPr/>
        </p:nvSpPr>
        <p:spPr>
          <a:xfrm>
            <a:off x="792990" y="118614"/>
            <a:ext cx="10606021" cy="66455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aphicFrame>
        <p:nvGraphicFramePr>
          <p:cNvPr id="18" name="Table 17"/>
          <p:cNvGraphicFramePr>
            <a:graphicFrameLocks noGrp="1"/>
          </p:cNvGraphicFramePr>
          <p:nvPr>
            <p:extLst>
              <p:ext uri="{D42A27DB-BD31-4B8C-83A1-F6EECF244321}">
                <p14:modId xmlns:p14="http://schemas.microsoft.com/office/powerpoint/2010/main" val="2690874187"/>
              </p:ext>
            </p:extLst>
          </p:nvPr>
        </p:nvGraphicFramePr>
        <p:xfrm>
          <a:off x="1020150" y="188686"/>
          <a:ext cx="10151700" cy="5894698"/>
        </p:xfrm>
        <a:graphic>
          <a:graphicData uri="http://schemas.openxmlformats.org/drawingml/2006/table">
            <a:tbl>
              <a:tblPr/>
              <a:tblGrid>
                <a:gridCol w="307054"/>
                <a:gridCol w="2686543"/>
                <a:gridCol w="360610"/>
                <a:gridCol w="2698865"/>
                <a:gridCol w="420408"/>
                <a:gridCol w="2740634"/>
                <a:gridCol w="937586"/>
              </a:tblGrid>
              <a:tr h="293768">
                <a:tc gridSpan="2">
                  <a:txBody>
                    <a:bodyPr/>
                    <a:lstStyle/>
                    <a:p>
                      <a:pPr algn="ctr" fontAlgn="ctr"/>
                      <a:r>
                        <a:rPr lang="en-US" sz="1000" b="1" i="0" u="none" strike="noStrike" dirty="0">
                          <a:solidFill>
                            <a:schemeClr val="bg1"/>
                          </a:solidFill>
                          <a:effectLst/>
                          <a:latin typeface="Aril"/>
                        </a:rPr>
                        <a:t>OFFER</a:t>
                      </a:r>
                    </a:p>
                  </a:txBody>
                  <a:tcPr marL="6571" marR="6571" marT="6571"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1E5681"/>
                    </a:solidFill>
                  </a:tcPr>
                </a:tc>
                <a:tc hMerge="1">
                  <a:txBody>
                    <a:bodyPr/>
                    <a:lstStyle/>
                    <a:p>
                      <a:endParaRPr lang="en-US"/>
                    </a:p>
                  </a:txBody>
                  <a:tcPr/>
                </a:tc>
                <a:tc gridSpan="2">
                  <a:txBody>
                    <a:bodyPr/>
                    <a:lstStyle/>
                    <a:p>
                      <a:pPr algn="ctr" fontAlgn="ctr"/>
                      <a:r>
                        <a:rPr lang="en-US" sz="1000" b="1" i="0" u="none" strike="noStrike" dirty="0">
                          <a:solidFill>
                            <a:schemeClr val="bg1"/>
                          </a:solidFill>
                          <a:effectLst/>
                          <a:latin typeface="Aril"/>
                        </a:rPr>
                        <a:t>HOOK</a:t>
                      </a:r>
                    </a:p>
                  </a:txBody>
                  <a:tcPr marL="6571" marR="6571" marT="6571"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1E5681"/>
                    </a:solidFill>
                  </a:tcPr>
                </a:tc>
                <a:tc hMerge="1">
                  <a:txBody>
                    <a:bodyPr/>
                    <a:lstStyle/>
                    <a:p>
                      <a:endParaRPr lang="en-US"/>
                    </a:p>
                  </a:txBody>
                  <a:tcPr/>
                </a:tc>
                <a:tc gridSpan="2">
                  <a:txBody>
                    <a:bodyPr/>
                    <a:lstStyle/>
                    <a:p>
                      <a:pPr algn="ctr" fontAlgn="ctr"/>
                      <a:r>
                        <a:rPr lang="en-US" sz="1000" b="1" i="0" u="none" strike="noStrike" dirty="0">
                          <a:solidFill>
                            <a:schemeClr val="bg1"/>
                          </a:solidFill>
                          <a:effectLst/>
                          <a:latin typeface="Aril"/>
                        </a:rPr>
                        <a:t>REBUTTAL</a:t>
                      </a:r>
                    </a:p>
                  </a:txBody>
                  <a:tcPr marL="6571" marR="6571" marT="6571"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1E5681"/>
                    </a:solidFill>
                  </a:tcPr>
                </a:tc>
                <a:tc hMerge="1">
                  <a:txBody>
                    <a:bodyPr/>
                    <a:lstStyle/>
                    <a:p>
                      <a:endParaRPr lang="en-US"/>
                    </a:p>
                  </a:txBody>
                  <a:tcPr/>
                </a:tc>
                <a:tc>
                  <a:txBody>
                    <a:bodyPr/>
                    <a:lstStyle/>
                    <a:p>
                      <a:pPr algn="l" fontAlgn="ctr"/>
                      <a:r>
                        <a:rPr lang="en-US" sz="900" b="0" i="0" u="none" strike="noStrike" dirty="0">
                          <a:solidFill>
                            <a:srgbClr val="000000"/>
                          </a:solidFill>
                          <a:effectLst/>
                          <a:latin typeface="Aril"/>
                        </a:rPr>
                        <a:t> </a:t>
                      </a:r>
                    </a:p>
                  </a:txBody>
                  <a:tcPr marL="6571" marR="6571" marT="6571"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r>
              <a:tr h="710333">
                <a:tc rowSpan="3">
                  <a:txBody>
                    <a:bodyPr/>
                    <a:lstStyle/>
                    <a:p>
                      <a:pPr algn="ctr" fontAlgn="ctr"/>
                      <a:r>
                        <a:rPr lang="en-US" sz="900" b="0" i="0" u="none" strike="noStrike" dirty="0">
                          <a:solidFill>
                            <a:srgbClr val="000000"/>
                          </a:solidFill>
                          <a:effectLst/>
                          <a:latin typeface="Aril"/>
                        </a:rPr>
                        <a:t> </a:t>
                      </a:r>
                    </a:p>
                  </a:txBody>
                  <a:tcPr marL="6571" marR="6571" marT="6571"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rowSpan="3">
                  <a:txBody>
                    <a:bodyPr/>
                    <a:lstStyle/>
                    <a:p>
                      <a:pPr algn="l" fontAlgn="ctr"/>
                      <a:r>
                        <a:rPr lang="en-US" sz="900" b="1" i="0" u="none" strike="noStrike" dirty="0" err="1">
                          <a:solidFill>
                            <a:srgbClr val="000000"/>
                          </a:solidFill>
                          <a:effectLst/>
                          <a:latin typeface="Aril"/>
                        </a:rPr>
                        <a:t>ThePLAN</a:t>
                      </a:r>
                      <a:r>
                        <a:rPr lang="en-US" sz="900" b="1" i="0" u="none" strike="noStrike" dirty="0">
                          <a:solidFill>
                            <a:srgbClr val="000000"/>
                          </a:solidFill>
                          <a:effectLst/>
                          <a:latin typeface="Aril"/>
                        </a:rPr>
                        <a:t> </a:t>
                      </a:r>
                      <a:r>
                        <a:rPr lang="en-US" sz="900" b="1" i="0" u="none" strike="noStrike" dirty="0" smtClean="0">
                          <a:solidFill>
                            <a:srgbClr val="000000"/>
                          </a:solidFill>
                          <a:effectLst/>
                          <a:latin typeface="Aril"/>
                        </a:rPr>
                        <a:t>1799</a:t>
                      </a:r>
                      <a:r>
                        <a:rPr lang="en-US" sz="900" b="0" i="0" u="none" strike="noStrike" dirty="0" smtClean="0">
                          <a:solidFill>
                            <a:srgbClr val="000000"/>
                          </a:solidFill>
                          <a:effectLst/>
                          <a:latin typeface="Aril"/>
                        </a:rPr>
                        <a:t/>
                      </a:r>
                      <a:br>
                        <a:rPr lang="en-US" sz="900" b="0" i="0" u="none" strike="noStrike" dirty="0" smtClean="0">
                          <a:solidFill>
                            <a:srgbClr val="000000"/>
                          </a:solidFill>
                          <a:effectLst/>
                          <a:latin typeface="Aril"/>
                        </a:rPr>
                      </a:br>
                      <a:r>
                        <a:rPr lang="en-US" sz="900" b="0" i="0" u="none" strike="noStrike" dirty="0" smtClean="0">
                          <a:solidFill>
                            <a:srgbClr val="000000"/>
                          </a:solidFill>
                          <a:effectLst/>
                          <a:latin typeface="Aril"/>
                        </a:rPr>
                        <a:t>with </a:t>
                      </a:r>
                      <a:r>
                        <a:rPr lang="en-US" sz="900" b="0" i="0" u="none" strike="noStrike" dirty="0">
                          <a:solidFill>
                            <a:srgbClr val="000000"/>
                          </a:solidFill>
                          <a:effectLst/>
                          <a:latin typeface="Aril"/>
                        </a:rPr>
                        <a:t>FREE P200 Jamba Juice Gift Card</a:t>
                      </a:r>
                      <a:br>
                        <a:rPr lang="en-US" sz="900" b="0" i="0" u="none" strike="noStrike" dirty="0">
                          <a:solidFill>
                            <a:srgbClr val="000000"/>
                          </a:solidFill>
                          <a:effectLst/>
                          <a:latin typeface="Aril"/>
                        </a:rPr>
                      </a:br>
                      <a:r>
                        <a:rPr lang="en-US" sz="900" b="0" i="0" u="none" strike="noStrike" dirty="0">
                          <a:solidFill>
                            <a:srgbClr val="000000"/>
                          </a:solidFill>
                          <a:effectLst/>
                          <a:latin typeface="Aril"/>
                        </a:rPr>
                        <a:t/>
                      </a:r>
                      <a:br>
                        <a:rPr lang="en-US" sz="900" b="0" i="0" u="none" strike="noStrike" dirty="0">
                          <a:solidFill>
                            <a:srgbClr val="000000"/>
                          </a:solidFill>
                          <a:effectLst/>
                          <a:latin typeface="Aril"/>
                        </a:rPr>
                      </a:br>
                      <a:r>
                        <a:rPr lang="en-US" sz="900" b="0" i="0" u="none" strike="noStrike" dirty="0">
                          <a:solidFill>
                            <a:srgbClr val="000000"/>
                          </a:solidFill>
                          <a:effectLst/>
                          <a:latin typeface="Aril"/>
                        </a:rPr>
                        <a:t>This plan comes with the data plan that'll go with your lifestyle and usage. The 19GB mobile data allows you to keep up with a hectic schedule. </a:t>
                      </a:r>
                      <a:br>
                        <a:rPr lang="en-US" sz="900" b="0" i="0" u="none" strike="noStrike" dirty="0">
                          <a:solidFill>
                            <a:srgbClr val="000000"/>
                          </a:solidFill>
                          <a:effectLst/>
                          <a:latin typeface="Aril"/>
                        </a:rPr>
                      </a:br>
                      <a:r>
                        <a:rPr lang="en-US" sz="900" b="0" i="0" u="none" strike="noStrike" dirty="0">
                          <a:solidFill>
                            <a:srgbClr val="000000"/>
                          </a:solidFill>
                          <a:effectLst/>
                          <a:latin typeface="Aril"/>
                        </a:rPr>
                        <a:t/>
                      </a:r>
                      <a:br>
                        <a:rPr lang="en-US" sz="900" b="0" i="0" u="none" strike="noStrike" dirty="0">
                          <a:solidFill>
                            <a:srgbClr val="000000"/>
                          </a:solidFill>
                          <a:effectLst/>
                          <a:latin typeface="Aril"/>
                        </a:rPr>
                      </a:br>
                      <a:r>
                        <a:rPr lang="en-US" sz="900" b="0" i="0" u="none" strike="noStrike" dirty="0">
                          <a:solidFill>
                            <a:srgbClr val="000000"/>
                          </a:solidFill>
                          <a:effectLst/>
                          <a:latin typeface="Aril"/>
                        </a:rPr>
                        <a:t>This is the recommended line-only plan for you! </a:t>
                      </a:r>
                      <a:endParaRPr lang="en-US" sz="900" b="0" i="0" u="none" strike="noStrike" dirty="0" smtClean="0">
                        <a:solidFill>
                          <a:srgbClr val="000000"/>
                        </a:solidFill>
                        <a:effectLst/>
                        <a:latin typeface="Aril"/>
                      </a:endParaRPr>
                    </a:p>
                    <a:p>
                      <a:pPr algn="l" fontAlgn="ctr"/>
                      <a:endParaRPr lang="en-US" sz="900" b="0" i="0" u="none" strike="noStrike" dirty="0" smtClean="0">
                        <a:solidFill>
                          <a:srgbClr val="000000"/>
                        </a:solidFill>
                        <a:effectLst/>
                        <a:latin typeface="Aril"/>
                      </a:endParaRPr>
                    </a:p>
                    <a:p>
                      <a:pPr algn="l" fontAlgn="ctr"/>
                      <a:endParaRPr lang="en-US" sz="900" b="0" i="0" u="none" strike="noStrike" dirty="0" smtClean="0">
                        <a:solidFill>
                          <a:srgbClr val="000000"/>
                        </a:solidFill>
                        <a:effectLst/>
                        <a:latin typeface="Aril"/>
                      </a:endParaRPr>
                    </a:p>
                    <a:p>
                      <a:pPr algn="l" fontAlgn="ctr"/>
                      <a:endParaRPr lang="en-US" sz="900" b="0" i="0" u="none" strike="noStrike" dirty="0" smtClean="0">
                        <a:solidFill>
                          <a:srgbClr val="000000"/>
                        </a:solidFill>
                        <a:effectLst/>
                        <a:latin typeface="Aril"/>
                      </a:endParaRPr>
                    </a:p>
                    <a:p>
                      <a:pPr algn="l" fontAlgn="ctr"/>
                      <a:endParaRPr lang="en-US" sz="900" b="0" i="0" u="none" strike="noStrike" dirty="0">
                        <a:solidFill>
                          <a:srgbClr val="000000"/>
                        </a:solidFill>
                        <a:effectLst/>
                        <a:latin typeface="Aril"/>
                      </a:endParaRPr>
                    </a:p>
                  </a:txBody>
                  <a:tcPr marL="6571" marR="6571" marT="6571"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l" fontAlgn="ctr"/>
                      <a:r>
                        <a:rPr lang="en-US" sz="900" b="0" i="0" u="none" strike="noStrike" dirty="0">
                          <a:solidFill>
                            <a:srgbClr val="000000"/>
                          </a:solidFill>
                          <a:effectLst/>
                          <a:latin typeface="Aril"/>
                        </a:rPr>
                        <a:t> </a:t>
                      </a:r>
                    </a:p>
                  </a:txBody>
                  <a:tcPr marL="6571" marR="6571" marT="6571"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l" fontAlgn="ctr"/>
                      <a:r>
                        <a:rPr lang="en-US" sz="900" b="0" i="0" u="none" strike="noStrike" dirty="0">
                          <a:solidFill>
                            <a:srgbClr val="000000"/>
                          </a:solidFill>
                          <a:effectLst/>
                          <a:latin typeface="Aril"/>
                        </a:rPr>
                        <a:t>With Call and Data Plan, you get</a:t>
                      </a:r>
                      <a:r>
                        <a:rPr lang="en-US" sz="900" b="0" i="0" u="none" strike="noStrike" dirty="0" smtClean="0">
                          <a:solidFill>
                            <a:srgbClr val="000000"/>
                          </a:solidFill>
                          <a:effectLst/>
                          <a:latin typeface="Aril"/>
                        </a:rPr>
                        <a:t>:</a:t>
                      </a:r>
                    </a:p>
                    <a:p>
                      <a:pPr marL="293688" indent="-173038" algn="l" fontAlgn="ctr">
                        <a:buFont typeface="Arial" panose="020B0604020202020204" pitchFamily="34" charset="0"/>
                        <a:buChar char="•"/>
                      </a:pPr>
                      <a:r>
                        <a:rPr lang="en-US" sz="900" b="0" i="0" u="none" strike="noStrike" dirty="0" smtClean="0">
                          <a:solidFill>
                            <a:srgbClr val="000000"/>
                          </a:solidFill>
                          <a:effectLst/>
                          <a:latin typeface="Aril"/>
                        </a:rPr>
                        <a:t>19GB </a:t>
                      </a:r>
                      <a:r>
                        <a:rPr lang="en-US" sz="900" b="0" i="0" u="none" strike="noStrike" dirty="0">
                          <a:solidFill>
                            <a:srgbClr val="000000"/>
                          </a:solidFill>
                          <a:effectLst/>
                          <a:latin typeface="Aril"/>
                        </a:rPr>
                        <a:t>Mobile </a:t>
                      </a:r>
                      <a:r>
                        <a:rPr lang="en-US" sz="900" b="0" i="0" u="none" strike="noStrike" dirty="0" smtClean="0">
                          <a:solidFill>
                            <a:srgbClr val="000000"/>
                          </a:solidFill>
                          <a:effectLst/>
                          <a:latin typeface="Aril"/>
                        </a:rPr>
                        <a:t>Internet</a:t>
                      </a:r>
                    </a:p>
                    <a:p>
                      <a:pPr marL="293688" indent="-173038" algn="l" fontAlgn="ctr">
                        <a:buFont typeface="Arial" panose="020B0604020202020204" pitchFamily="34" charset="0"/>
                        <a:buChar char="•"/>
                      </a:pPr>
                      <a:r>
                        <a:rPr lang="en-US" sz="900" b="0" i="0" u="none" strike="noStrike" dirty="0" err="1" smtClean="0">
                          <a:solidFill>
                            <a:srgbClr val="000000"/>
                          </a:solidFill>
                          <a:effectLst/>
                          <a:latin typeface="Aril"/>
                        </a:rPr>
                        <a:t>Unli</a:t>
                      </a:r>
                      <a:r>
                        <a:rPr lang="en-US" sz="900" b="0" i="0" u="none" strike="noStrike" dirty="0" smtClean="0">
                          <a:solidFill>
                            <a:srgbClr val="000000"/>
                          </a:solidFill>
                          <a:effectLst/>
                          <a:latin typeface="Aril"/>
                        </a:rPr>
                        <a:t> </a:t>
                      </a:r>
                      <a:r>
                        <a:rPr lang="en-US" sz="900" b="0" i="0" u="none" strike="noStrike" dirty="0">
                          <a:solidFill>
                            <a:srgbClr val="000000"/>
                          </a:solidFill>
                          <a:effectLst/>
                          <a:latin typeface="Aril"/>
                        </a:rPr>
                        <a:t>All-Net </a:t>
                      </a:r>
                      <a:r>
                        <a:rPr lang="en-US" sz="900" b="0" i="0" u="none" strike="noStrike" dirty="0" smtClean="0">
                          <a:solidFill>
                            <a:srgbClr val="000000"/>
                          </a:solidFill>
                          <a:effectLst/>
                          <a:latin typeface="Aril"/>
                        </a:rPr>
                        <a:t>Text</a:t>
                      </a:r>
                    </a:p>
                    <a:p>
                      <a:pPr marL="293688" indent="-173038" algn="l" fontAlgn="ctr">
                        <a:buFont typeface="Arial" panose="020B0604020202020204" pitchFamily="34" charset="0"/>
                        <a:buChar char="•"/>
                      </a:pPr>
                      <a:r>
                        <a:rPr lang="en-US" sz="900" b="0" i="0" u="none" strike="noStrike" dirty="0" err="1" smtClean="0">
                          <a:solidFill>
                            <a:srgbClr val="000000"/>
                          </a:solidFill>
                          <a:effectLst/>
                          <a:latin typeface="Aril"/>
                        </a:rPr>
                        <a:t>Unli</a:t>
                      </a:r>
                      <a:r>
                        <a:rPr lang="en-US" sz="900" b="0" i="0" u="none" strike="noStrike" dirty="0" smtClean="0">
                          <a:solidFill>
                            <a:srgbClr val="000000"/>
                          </a:solidFill>
                          <a:effectLst/>
                          <a:latin typeface="Aril"/>
                        </a:rPr>
                        <a:t> </a:t>
                      </a:r>
                      <a:r>
                        <a:rPr lang="en-US" sz="900" b="0" i="0" u="none" strike="noStrike" dirty="0">
                          <a:solidFill>
                            <a:srgbClr val="000000"/>
                          </a:solidFill>
                          <a:effectLst/>
                          <a:latin typeface="Aril"/>
                        </a:rPr>
                        <a:t>Calls to </a:t>
                      </a:r>
                      <a:r>
                        <a:rPr lang="en-US" sz="900" b="0" i="0" u="none" strike="noStrike" dirty="0" smtClean="0">
                          <a:solidFill>
                            <a:srgbClr val="000000"/>
                          </a:solidFill>
                          <a:effectLst/>
                          <a:latin typeface="Aril"/>
                        </a:rPr>
                        <a:t>TE/TM</a:t>
                      </a:r>
                    </a:p>
                    <a:p>
                      <a:pPr marL="293688" indent="-173038" algn="l" fontAlgn="ctr">
                        <a:buFont typeface="Arial" panose="020B0604020202020204" pitchFamily="34" charset="0"/>
                        <a:buChar char="•"/>
                      </a:pPr>
                      <a:r>
                        <a:rPr lang="en-US" sz="900" b="0" i="0" u="none" strike="noStrike" dirty="0" smtClean="0">
                          <a:solidFill>
                            <a:srgbClr val="000000"/>
                          </a:solidFill>
                          <a:effectLst/>
                          <a:latin typeface="Aril"/>
                        </a:rPr>
                        <a:t>6 </a:t>
                      </a:r>
                      <a:r>
                        <a:rPr lang="en-US" sz="900" b="0" i="0" u="none" strike="noStrike" dirty="0">
                          <a:solidFill>
                            <a:srgbClr val="000000"/>
                          </a:solidFill>
                          <a:effectLst/>
                          <a:latin typeface="Aril"/>
                        </a:rPr>
                        <a:t>months contract period</a:t>
                      </a:r>
                    </a:p>
                  </a:txBody>
                  <a:tcPr marL="6571" marR="6571" marT="6571"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l" fontAlgn="ctr"/>
                      <a:r>
                        <a:rPr lang="en-US" sz="900" b="0" i="0" u="none" strike="noStrike">
                          <a:solidFill>
                            <a:srgbClr val="000000"/>
                          </a:solidFill>
                          <a:effectLst/>
                          <a:latin typeface="Aril"/>
                        </a:rPr>
                        <a:t> </a:t>
                      </a:r>
                    </a:p>
                  </a:txBody>
                  <a:tcPr marL="6571" marR="6571" marT="6571"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l" fontAlgn="ctr"/>
                      <a:r>
                        <a:rPr lang="en-US" sz="900" b="0" i="0" u="none" strike="noStrike" dirty="0">
                          <a:solidFill>
                            <a:srgbClr val="000000"/>
                          </a:solidFill>
                          <a:effectLst/>
                          <a:latin typeface="Aril"/>
                        </a:rPr>
                        <a:t>If you go for an All Data plan, you get 24GB Mobile Internet</a:t>
                      </a:r>
                    </a:p>
                  </a:txBody>
                  <a:tcPr marL="6571" marR="6571" marT="6571"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rowSpan="3">
                  <a:txBody>
                    <a:bodyPr/>
                    <a:lstStyle/>
                    <a:p>
                      <a:pPr algn="l" fontAlgn="ctr"/>
                      <a:r>
                        <a:rPr lang="en-US" sz="900" b="0" i="0" u="none" strike="noStrike" dirty="0">
                          <a:solidFill>
                            <a:srgbClr val="000000"/>
                          </a:solidFill>
                          <a:effectLst/>
                          <a:latin typeface="Aril"/>
                        </a:rPr>
                        <a:t> </a:t>
                      </a:r>
                    </a:p>
                    <a:p>
                      <a:pPr algn="l" fontAlgn="ctr"/>
                      <a:r>
                        <a:rPr lang="en-US" sz="900" b="0" i="0" u="none" strike="noStrike" dirty="0">
                          <a:solidFill>
                            <a:srgbClr val="000000"/>
                          </a:solidFill>
                          <a:effectLst/>
                          <a:latin typeface="Aril"/>
                        </a:rPr>
                        <a:t> </a:t>
                      </a:r>
                    </a:p>
                    <a:p>
                      <a:pPr algn="l" fontAlgn="ctr"/>
                      <a:r>
                        <a:rPr lang="en-US" sz="900" b="0" i="0" u="none" strike="noStrike" dirty="0">
                          <a:solidFill>
                            <a:srgbClr val="000000"/>
                          </a:solidFill>
                          <a:effectLst/>
                          <a:latin typeface="Aril"/>
                        </a:rPr>
                        <a:t> </a:t>
                      </a:r>
                    </a:p>
                  </a:txBody>
                  <a:tcPr marL="6571" marR="6571" marT="6571"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r>
              <a:tr h="284133">
                <a:tc vMerge="1">
                  <a:txBody>
                    <a:bodyPr/>
                    <a:lstStyle/>
                    <a:p>
                      <a:endParaRPr lang="en-US"/>
                    </a:p>
                  </a:txBody>
                  <a:tcPr/>
                </a:tc>
                <a:tc vMerge="1">
                  <a:txBody>
                    <a:bodyPr/>
                    <a:lstStyle/>
                    <a:p>
                      <a:endParaRPr lang="en-US"/>
                    </a:p>
                  </a:txBody>
                  <a:tcPr/>
                </a:tc>
                <a:tc>
                  <a:txBody>
                    <a:bodyPr/>
                    <a:lstStyle/>
                    <a:p>
                      <a:pPr algn="l" fontAlgn="ctr"/>
                      <a:r>
                        <a:rPr lang="en-US" sz="900" b="0" i="0" u="none" strike="noStrike" dirty="0">
                          <a:solidFill>
                            <a:srgbClr val="000000"/>
                          </a:solidFill>
                          <a:effectLst/>
                          <a:latin typeface="Aril"/>
                        </a:rPr>
                        <a:t> </a:t>
                      </a:r>
                    </a:p>
                  </a:txBody>
                  <a:tcPr marL="6571" marR="6571" marT="6571"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l" fontAlgn="ctr"/>
                      <a:r>
                        <a:rPr lang="en-US" sz="900" b="0" i="0" u="none" strike="noStrike">
                          <a:solidFill>
                            <a:srgbClr val="000000"/>
                          </a:solidFill>
                          <a:effectLst/>
                          <a:latin typeface="Aril"/>
                        </a:rPr>
                        <a:t>Spotify Premium (1GB allocation per month for 3 months)</a:t>
                      </a:r>
                    </a:p>
                  </a:txBody>
                  <a:tcPr marL="6571" marR="6571" marT="6571"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l" fontAlgn="ctr"/>
                      <a:r>
                        <a:rPr lang="en-US" sz="900" b="0" i="0" u="none" strike="noStrike">
                          <a:solidFill>
                            <a:srgbClr val="000000"/>
                          </a:solidFill>
                          <a:effectLst/>
                          <a:latin typeface="Aril"/>
                        </a:rPr>
                        <a:t> </a:t>
                      </a:r>
                    </a:p>
                  </a:txBody>
                  <a:tcPr marL="6571" marR="6571" marT="6571"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l" fontAlgn="ctr"/>
                      <a:r>
                        <a:rPr lang="en-US" sz="900" b="0" i="0" u="none" strike="noStrike">
                          <a:solidFill>
                            <a:srgbClr val="000000"/>
                          </a:solidFill>
                          <a:effectLst/>
                          <a:latin typeface="Aril"/>
                        </a:rPr>
                        <a:t>If you go for an Entertainment plan, you get 20GB Mobile Internet; </a:t>
                      </a:r>
                    </a:p>
                  </a:txBody>
                  <a:tcPr marL="6571" marR="6571" marT="6571"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vMerge="1">
                  <a:txBody>
                    <a:bodyPr/>
                    <a:lstStyle/>
                    <a:p>
                      <a:pPr algn="l" fontAlgn="ctr"/>
                      <a:endParaRPr lang="en-US" sz="900" b="0" i="0" u="none" strike="noStrike" dirty="0">
                        <a:solidFill>
                          <a:srgbClr val="000000"/>
                        </a:solidFill>
                        <a:effectLst/>
                        <a:latin typeface="Aril"/>
                      </a:endParaRPr>
                    </a:p>
                  </a:txBody>
                  <a:tcPr marL="6571" marR="6571" marT="6571"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r>
              <a:tr h="776038">
                <a:tc vMerge="1">
                  <a:txBody>
                    <a:bodyPr/>
                    <a:lstStyle/>
                    <a:p>
                      <a:endParaRPr lang="en-US"/>
                    </a:p>
                  </a:txBody>
                  <a:tcPr/>
                </a:tc>
                <a:tc vMerge="1">
                  <a:txBody>
                    <a:bodyPr/>
                    <a:lstStyle/>
                    <a:p>
                      <a:endParaRPr lang="en-US"/>
                    </a:p>
                  </a:txBody>
                  <a:tcPr/>
                </a:tc>
                <a:tc>
                  <a:txBody>
                    <a:bodyPr/>
                    <a:lstStyle/>
                    <a:p>
                      <a:pPr algn="l" fontAlgn="ctr"/>
                      <a:r>
                        <a:rPr lang="en-US" sz="900" b="0" i="0" u="none" strike="noStrike">
                          <a:solidFill>
                            <a:srgbClr val="000000"/>
                          </a:solidFill>
                          <a:effectLst/>
                          <a:latin typeface="Aril"/>
                        </a:rPr>
                        <a:t> </a:t>
                      </a:r>
                    </a:p>
                  </a:txBody>
                  <a:tcPr marL="6571" marR="6571" marT="6571"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l" fontAlgn="ctr"/>
                      <a:r>
                        <a:rPr lang="en-US" sz="900" b="0" i="0" u="none" strike="noStrike">
                          <a:solidFill>
                            <a:srgbClr val="000000"/>
                          </a:solidFill>
                          <a:effectLst/>
                          <a:latin typeface="Aril"/>
                        </a:rPr>
                        <a:t>Free SIM Card Shipping</a:t>
                      </a:r>
                    </a:p>
                  </a:txBody>
                  <a:tcPr marL="6571" marR="6571" marT="6571"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l" fontAlgn="ctr"/>
                      <a:r>
                        <a:rPr lang="en-US" sz="900" b="0" i="0" u="none" strike="noStrike">
                          <a:solidFill>
                            <a:srgbClr val="000000"/>
                          </a:solidFill>
                          <a:effectLst/>
                          <a:latin typeface="Aril"/>
                        </a:rPr>
                        <a:t> </a:t>
                      </a:r>
                    </a:p>
                  </a:txBody>
                  <a:tcPr marL="6571" marR="6571" marT="6571"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l" fontAlgn="ctr"/>
                      <a:r>
                        <a:rPr lang="en-US" sz="900" b="0" i="0" u="none" strike="noStrike">
                          <a:solidFill>
                            <a:srgbClr val="000000"/>
                          </a:solidFill>
                          <a:effectLst/>
                          <a:latin typeface="Aril"/>
                        </a:rPr>
                        <a:t>You also get 10 GB of extra entertainment (extra data to stream and download videos from within streaming apps you’re subscribed to like YouTube, Netflix, Tribe, HOOQ, Cartoon Network, and DisneyLife)</a:t>
                      </a:r>
                    </a:p>
                  </a:txBody>
                  <a:tcPr marL="6571" marR="6571" marT="6571"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vMerge="1">
                  <a:txBody>
                    <a:bodyPr/>
                    <a:lstStyle/>
                    <a:p>
                      <a:pPr algn="l" fontAlgn="ctr"/>
                      <a:endParaRPr lang="en-US" sz="900" b="0" i="0" u="none" strike="noStrike" dirty="0">
                        <a:solidFill>
                          <a:srgbClr val="000000"/>
                        </a:solidFill>
                        <a:effectLst/>
                        <a:latin typeface="Aril"/>
                      </a:endParaRPr>
                    </a:p>
                  </a:txBody>
                  <a:tcPr marL="6571" marR="6571" marT="6571"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r>
              <a:tr h="144709">
                <a:tc gridSpan="7">
                  <a:txBody>
                    <a:bodyPr/>
                    <a:lstStyle/>
                    <a:p>
                      <a:pPr algn="ctr" fontAlgn="ctr"/>
                      <a:r>
                        <a:rPr lang="en-US" sz="900" b="0" i="0" u="none" strike="noStrike">
                          <a:solidFill>
                            <a:srgbClr val="000000"/>
                          </a:solidFill>
                          <a:effectLst/>
                          <a:latin typeface="Aril"/>
                        </a:rPr>
                        <a:t> </a:t>
                      </a:r>
                    </a:p>
                  </a:txBody>
                  <a:tcPr marL="6571" marR="6571" marT="6571"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710333">
                <a:tc rowSpan="3">
                  <a:txBody>
                    <a:bodyPr/>
                    <a:lstStyle/>
                    <a:p>
                      <a:pPr algn="l" fontAlgn="ctr"/>
                      <a:r>
                        <a:rPr lang="en-US" sz="900" b="0" i="0" u="none" strike="noStrike" dirty="0">
                          <a:solidFill>
                            <a:srgbClr val="000000"/>
                          </a:solidFill>
                          <a:effectLst/>
                          <a:latin typeface="Aril"/>
                        </a:rPr>
                        <a:t> </a:t>
                      </a:r>
                    </a:p>
                    <a:p>
                      <a:pPr algn="l" fontAlgn="ctr"/>
                      <a:r>
                        <a:rPr lang="en-US" sz="900" b="0" i="0" u="none" strike="noStrike" dirty="0">
                          <a:solidFill>
                            <a:srgbClr val="000000"/>
                          </a:solidFill>
                          <a:effectLst/>
                          <a:latin typeface="Aril"/>
                        </a:rPr>
                        <a:t> </a:t>
                      </a:r>
                    </a:p>
                    <a:p>
                      <a:pPr algn="l" fontAlgn="ctr"/>
                      <a:r>
                        <a:rPr lang="en-US" sz="900" b="0" i="0" u="none" strike="noStrike" dirty="0">
                          <a:solidFill>
                            <a:srgbClr val="000000"/>
                          </a:solidFill>
                          <a:effectLst/>
                          <a:latin typeface="Aril"/>
                        </a:rPr>
                        <a:t> </a:t>
                      </a:r>
                    </a:p>
                  </a:txBody>
                  <a:tcPr marL="6571" marR="6571" marT="6571"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rowSpan="3">
                  <a:txBody>
                    <a:bodyPr/>
                    <a:lstStyle/>
                    <a:p>
                      <a:pPr algn="l" fontAlgn="ctr"/>
                      <a:r>
                        <a:rPr lang="en-US" sz="900" b="1" i="0" u="none" strike="noStrike" dirty="0" err="1">
                          <a:solidFill>
                            <a:srgbClr val="000000"/>
                          </a:solidFill>
                          <a:effectLst/>
                          <a:latin typeface="Aril"/>
                        </a:rPr>
                        <a:t>ThePLAN</a:t>
                      </a:r>
                      <a:r>
                        <a:rPr lang="en-US" sz="900" b="1" i="0" u="none" strike="noStrike" dirty="0">
                          <a:solidFill>
                            <a:srgbClr val="000000"/>
                          </a:solidFill>
                          <a:effectLst/>
                          <a:latin typeface="Aril"/>
                        </a:rPr>
                        <a:t> </a:t>
                      </a:r>
                      <a:r>
                        <a:rPr lang="en-US" sz="900" b="1" i="0" u="none" strike="noStrike" dirty="0" smtClean="0">
                          <a:solidFill>
                            <a:srgbClr val="000000"/>
                          </a:solidFill>
                          <a:effectLst/>
                          <a:latin typeface="Aril"/>
                        </a:rPr>
                        <a:t>1999</a:t>
                      </a:r>
                      <a:r>
                        <a:rPr lang="en-US" sz="900" b="0" i="0" u="none" strike="noStrike" dirty="0" smtClean="0">
                          <a:solidFill>
                            <a:srgbClr val="000000"/>
                          </a:solidFill>
                          <a:effectLst/>
                          <a:latin typeface="Aril"/>
                        </a:rPr>
                        <a:t/>
                      </a:r>
                      <a:br>
                        <a:rPr lang="en-US" sz="900" b="0" i="0" u="none" strike="noStrike" dirty="0" smtClean="0">
                          <a:solidFill>
                            <a:srgbClr val="000000"/>
                          </a:solidFill>
                          <a:effectLst/>
                          <a:latin typeface="Aril"/>
                        </a:rPr>
                      </a:br>
                      <a:r>
                        <a:rPr lang="en-US" sz="900" b="0" i="0" u="none" strike="noStrike" dirty="0" smtClean="0">
                          <a:solidFill>
                            <a:srgbClr val="000000"/>
                          </a:solidFill>
                          <a:effectLst/>
                          <a:latin typeface="Aril"/>
                        </a:rPr>
                        <a:t>with </a:t>
                      </a:r>
                      <a:r>
                        <a:rPr lang="en-US" sz="900" b="0" i="0" u="none" strike="noStrike" dirty="0">
                          <a:solidFill>
                            <a:srgbClr val="000000"/>
                          </a:solidFill>
                          <a:effectLst/>
                          <a:latin typeface="Aril"/>
                        </a:rPr>
                        <a:t>FREE P200 Jamba Juice Gift Card</a:t>
                      </a:r>
                      <a:br>
                        <a:rPr lang="en-US" sz="900" b="0" i="0" u="none" strike="noStrike" dirty="0">
                          <a:solidFill>
                            <a:srgbClr val="000000"/>
                          </a:solidFill>
                          <a:effectLst/>
                          <a:latin typeface="Aril"/>
                        </a:rPr>
                      </a:br>
                      <a:r>
                        <a:rPr lang="en-US" sz="900" b="0" i="0" u="none" strike="noStrike" dirty="0">
                          <a:solidFill>
                            <a:srgbClr val="000000"/>
                          </a:solidFill>
                          <a:effectLst/>
                          <a:latin typeface="Aril"/>
                        </a:rPr>
                        <a:t/>
                      </a:r>
                      <a:br>
                        <a:rPr lang="en-US" sz="900" b="0" i="0" u="none" strike="noStrike" dirty="0">
                          <a:solidFill>
                            <a:srgbClr val="000000"/>
                          </a:solidFill>
                          <a:effectLst/>
                          <a:latin typeface="Aril"/>
                        </a:rPr>
                      </a:br>
                      <a:r>
                        <a:rPr lang="en-US" sz="900" b="0" i="0" u="none" strike="noStrike" dirty="0">
                          <a:solidFill>
                            <a:srgbClr val="000000"/>
                          </a:solidFill>
                          <a:effectLst/>
                          <a:latin typeface="Aril"/>
                        </a:rPr>
                        <a:t>Everything from your social life to your </a:t>
                      </a:r>
                      <a:r>
                        <a:rPr lang="en-US" sz="900" b="0" i="0" u="none" strike="noStrike" dirty="0" smtClean="0">
                          <a:solidFill>
                            <a:srgbClr val="000000"/>
                          </a:solidFill>
                          <a:effectLst/>
                          <a:latin typeface="Aril"/>
                        </a:rPr>
                        <a:t>work:</a:t>
                      </a:r>
                      <a:r>
                        <a:rPr lang="en-US" sz="900" b="0" i="0" u="none" strike="noStrike" dirty="0">
                          <a:solidFill>
                            <a:srgbClr val="000000"/>
                          </a:solidFill>
                          <a:effectLst/>
                          <a:latin typeface="Aril"/>
                        </a:rPr>
                        <a:t/>
                      </a:r>
                      <a:br>
                        <a:rPr lang="en-US" sz="900" b="0" i="0" u="none" strike="noStrike" dirty="0">
                          <a:solidFill>
                            <a:srgbClr val="000000"/>
                          </a:solidFill>
                          <a:effectLst/>
                          <a:latin typeface="Aril"/>
                        </a:rPr>
                      </a:br>
                      <a:r>
                        <a:rPr lang="en-US" sz="900" b="0" i="0" u="none" strike="noStrike" dirty="0">
                          <a:solidFill>
                            <a:srgbClr val="000000"/>
                          </a:solidFill>
                          <a:effectLst/>
                          <a:latin typeface="Aril"/>
                        </a:rPr>
                        <a:t>Stay updated on your favorite shows and stream new episodes at home or on your commute! Get an additional 21GB data on top of all offers. </a:t>
                      </a:r>
                      <a:endParaRPr lang="en-US" sz="900" b="0" i="0" u="none" strike="noStrike" dirty="0" smtClean="0">
                        <a:solidFill>
                          <a:srgbClr val="000000"/>
                        </a:solidFill>
                        <a:effectLst/>
                        <a:latin typeface="Aril"/>
                      </a:endParaRPr>
                    </a:p>
                    <a:p>
                      <a:pPr algn="l" fontAlgn="ctr"/>
                      <a:endParaRPr lang="en-US" sz="900" b="0" i="0" u="none" strike="noStrike" dirty="0" smtClean="0">
                        <a:solidFill>
                          <a:srgbClr val="000000"/>
                        </a:solidFill>
                        <a:effectLst/>
                        <a:latin typeface="Aril"/>
                      </a:endParaRPr>
                    </a:p>
                    <a:p>
                      <a:pPr algn="l" fontAlgn="ctr"/>
                      <a:endParaRPr lang="en-US" sz="900" b="0" i="0" u="none" strike="noStrike" dirty="0" smtClean="0">
                        <a:solidFill>
                          <a:srgbClr val="000000"/>
                        </a:solidFill>
                        <a:effectLst/>
                        <a:latin typeface="Aril"/>
                      </a:endParaRPr>
                    </a:p>
                    <a:p>
                      <a:pPr algn="l" fontAlgn="ctr"/>
                      <a:endParaRPr lang="en-US" sz="900" b="0" i="0" u="none" strike="noStrike" dirty="0" smtClean="0">
                        <a:solidFill>
                          <a:srgbClr val="000000"/>
                        </a:solidFill>
                        <a:effectLst/>
                        <a:latin typeface="Aril"/>
                      </a:endParaRPr>
                    </a:p>
                    <a:p>
                      <a:pPr algn="l" fontAlgn="ctr"/>
                      <a:endParaRPr lang="en-US" sz="900" b="0" i="0" u="none" strike="noStrike" dirty="0" smtClean="0">
                        <a:solidFill>
                          <a:srgbClr val="000000"/>
                        </a:solidFill>
                        <a:effectLst/>
                        <a:latin typeface="Aril"/>
                      </a:endParaRPr>
                    </a:p>
                    <a:p>
                      <a:pPr algn="l" fontAlgn="ctr"/>
                      <a:endParaRPr lang="en-US" sz="900" b="0" i="0" u="none" strike="noStrike" dirty="0">
                        <a:solidFill>
                          <a:srgbClr val="000000"/>
                        </a:solidFill>
                        <a:effectLst/>
                        <a:latin typeface="Aril"/>
                      </a:endParaRPr>
                    </a:p>
                  </a:txBody>
                  <a:tcPr marL="6571" marR="6571" marT="6571"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l" fontAlgn="ctr"/>
                      <a:r>
                        <a:rPr lang="en-US" sz="900" b="0" i="0" u="none" strike="noStrike" dirty="0">
                          <a:solidFill>
                            <a:srgbClr val="000000"/>
                          </a:solidFill>
                          <a:effectLst/>
                          <a:latin typeface="Aril"/>
                        </a:rPr>
                        <a:t> </a:t>
                      </a:r>
                    </a:p>
                  </a:txBody>
                  <a:tcPr marL="6571" marR="6571" marT="6571"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l" fontAlgn="ctr"/>
                      <a:r>
                        <a:rPr lang="en-US" sz="900" b="0" i="0" u="none" strike="noStrike" dirty="0" smtClean="0">
                          <a:solidFill>
                            <a:srgbClr val="000000"/>
                          </a:solidFill>
                          <a:effectLst/>
                          <a:latin typeface="Aril"/>
                        </a:rPr>
                        <a:t>With Call and Data Plan, you get:</a:t>
                      </a:r>
                    </a:p>
                    <a:p>
                      <a:pPr marL="293688" indent="-173038" algn="l" fontAlgn="ctr">
                        <a:buFont typeface="Arial" panose="020B0604020202020204" pitchFamily="34" charset="0"/>
                        <a:buChar char="•"/>
                      </a:pPr>
                      <a:r>
                        <a:rPr lang="en-US" sz="900" b="0" i="0" u="none" strike="noStrike" dirty="0" smtClean="0">
                          <a:solidFill>
                            <a:srgbClr val="000000"/>
                          </a:solidFill>
                          <a:effectLst/>
                          <a:latin typeface="Aril"/>
                        </a:rPr>
                        <a:t>21GB Mobile Internet</a:t>
                      </a:r>
                    </a:p>
                    <a:p>
                      <a:pPr marL="293688" indent="-173038" algn="l" fontAlgn="ctr">
                        <a:buFont typeface="Arial" panose="020B0604020202020204" pitchFamily="34" charset="0"/>
                        <a:buChar char="•"/>
                      </a:pPr>
                      <a:r>
                        <a:rPr lang="en-US" sz="900" b="0" i="0" u="none" strike="noStrike" dirty="0" err="1" smtClean="0">
                          <a:solidFill>
                            <a:srgbClr val="000000"/>
                          </a:solidFill>
                          <a:effectLst/>
                          <a:latin typeface="Aril"/>
                        </a:rPr>
                        <a:t>Unli</a:t>
                      </a:r>
                      <a:r>
                        <a:rPr lang="en-US" sz="900" b="0" i="0" u="none" strike="noStrike" dirty="0" smtClean="0">
                          <a:solidFill>
                            <a:srgbClr val="000000"/>
                          </a:solidFill>
                          <a:effectLst/>
                          <a:latin typeface="Aril"/>
                        </a:rPr>
                        <a:t> All-Net Text</a:t>
                      </a:r>
                    </a:p>
                    <a:p>
                      <a:pPr marL="293688" indent="-173038" algn="l" fontAlgn="ctr">
                        <a:buFont typeface="Arial" panose="020B0604020202020204" pitchFamily="34" charset="0"/>
                        <a:buChar char="•"/>
                      </a:pPr>
                      <a:r>
                        <a:rPr lang="en-US" sz="900" b="0" i="0" u="none" strike="noStrike" dirty="0" err="1" smtClean="0">
                          <a:solidFill>
                            <a:srgbClr val="000000"/>
                          </a:solidFill>
                          <a:effectLst/>
                          <a:latin typeface="Aril"/>
                        </a:rPr>
                        <a:t>Unli</a:t>
                      </a:r>
                      <a:r>
                        <a:rPr lang="en-US" sz="900" b="0" i="0" u="none" strike="noStrike" dirty="0" smtClean="0">
                          <a:solidFill>
                            <a:srgbClr val="000000"/>
                          </a:solidFill>
                          <a:effectLst/>
                          <a:latin typeface="Aril"/>
                        </a:rPr>
                        <a:t> Calls to TE/TM</a:t>
                      </a:r>
                    </a:p>
                    <a:p>
                      <a:pPr marL="293688" indent="-173038" algn="l" fontAlgn="ctr">
                        <a:buFont typeface="Arial" panose="020B0604020202020204" pitchFamily="34" charset="0"/>
                        <a:buChar char="•"/>
                      </a:pPr>
                      <a:r>
                        <a:rPr lang="en-US" sz="900" b="0" i="0" u="none" strike="noStrike" dirty="0" smtClean="0">
                          <a:solidFill>
                            <a:srgbClr val="000000"/>
                          </a:solidFill>
                          <a:effectLst/>
                          <a:latin typeface="Aril"/>
                        </a:rPr>
                        <a:t>6 months contract period</a:t>
                      </a:r>
                    </a:p>
                  </a:txBody>
                  <a:tcPr marL="6571" marR="6571" marT="6571"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l" fontAlgn="ctr"/>
                      <a:r>
                        <a:rPr lang="en-US" sz="900" b="0" i="0" u="none" strike="noStrike">
                          <a:solidFill>
                            <a:srgbClr val="000000"/>
                          </a:solidFill>
                          <a:effectLst/>
                          <a:latin typeface="Aril"/>
                        </a:rPr>
                        <a:t> </a:t>
                      </a:r>
                    </a:p>
                  </a:txBody>
                  <a:tcPr marL="6571" marR="6571" marT="6571"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l" fontAlgn="ctr"/>
                      <a:r>
                        <a:rPr lang="en-US" sz="900" b="0" i="0" u="none" strike="noStrike" dirty="0">
                          <a:solidFill>
                            <a:srgbClr val="000000"/>
                          </a:solidFill>
                          <a:effectLst/>
                          <a:latin typeface="Aril"/>
                        </a:rPr>
                        <a:t>If you go for an All Data plan, you get 26GB Mobile Internet</a:t>
                      </a:r>
                    </a:p>
                  </a:txBody>
                  <a:tcPr marL="6571" marR="6571" marT="6571"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rowSpan="3">
                  <a:txBody>
                    <a:bodyPr/>
                    <a:lstStyle/>
                    <a:p>
                      <a:pPr algn="l" fontAlgn="ctr"/>
                      <a:r>
                        <a:rPr lang="en-US" sz="900" b="0" i="0" u="none" strike="noStrike" dirty="0">
                          <a:solidFill>
                            <a:srgbClr val="000000"/>
                          </a:solidFill>
                          <a:effectLst/>
                          <a:latin typeface="Aril"/>
                        </a:rPr>
                        <a:t> </a:t>
                      </a:r>
                    </a:p>
                    <a:p>
                      <a:pPr algn="l" fontAlgn="ctr"/>
                      <a:r>
                        <a:rPr lang="en-US" sz="900" b="0" i="0" u="none" strike="noStrike" dirty="0">
                          <a:solidFill>
                            <a:srgbClr val="000000"/>
                          </a:solidFill>
                          <a:effectLst/>
                          <a:latin typeface="Aril"/>
                        </a:rPr>
                        <a:t> </a:t>
                      </a:r>
                    </a:p>
                    <a:p>
                      <a:pPr algn="l" fontAlgn="ctr"/>
                      <a:r>
                        <a:rPr lang="en-US" sz="900" b="0" i="0" u="none" strike="noStrike" dirty="0">
                          <a:solidFill>
                            <a:srgbClr val="000000"/>
                          </a:solidFill>
                          <a:effectLst/>
                          <a:latin typeface="Aril"/>
                        </a:rPr>
                        <a:t> </a:t>
                      </a:r>
                    </a:p>
                  </a:txBody>
                  <a:tcPr marL="6571" marR="6571" marT="6571"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r>
              <a:tr h="284133">
                <a:tc vMerge="1">
                  <a:txBody>
                    <a:bodyPr/>
                    <a:lstStyle/>
                    <a:p>
                      <a:pPr algn="l" fontAlgn="ctr"/>
                      <a:endParaRPr lang="en-US" sz="900" b="0" i="0" u="none" strike="noStrike" dirty="0">
                        <a:solidFill>
                          <a:srgbClr val="000000"/>
                        </a:solidFill>
                        <a:effectLst/>
                        <a:latin typeface="Aril"/>
                      </a:endParaRPr>
                    </a:p>
                  </a:txBody>
                  <a:tcPr marL="6571" marR="6571" marT="6571"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vMerge="1">
                  <a:txBody>
                    <a:bodyPr/>
                    <a:lstStyle/>
                    <a:p>
                      <a:endParaRPr lang="en-US"/>
                    </a:p>
                  </a:txBody>
                  <a:tcPr/>
                </a:tc>
                <a:tc>
                  <a:txBody>
                    <a:bodyPr/>
                    <a:lstStyle/>
                    <a:p>
                      <a:pPr algn="l" fontAlgn="ctr"/>
                      <a:r>
                        <a:rPr lang="en-US" sz="900" b="0" i="0" u="none" strike="noStrike">
                          <a:solidFill>
                            <a:srgbClr val="000000"/>
                          </a:solidFill>
                          <a:effectLst/>
                          <a:latin typeface="Aril"/>
                        </a:rPr>
                        <a:t> </a:t>
                      </a:r>
                    </a:p>
                  </a:txBody>
                  <a:tcPr marL="6571" marR="6571" marT="6571"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l" fontAlgn="ctr"/>
                      <a:r>
                        <a:rPr lang="en-US" sz="900" b="0" i="0" u="none" strike="noStrike">
                          <a:solidFill>
                            <a:srgbClr val="000000"/>
                          </a:solidFill>
                          <a:effectLst/>
                          <a:latin typeface="Aril"/>
                        </a:rPr>
                        <a:t>Spotify Premium (1GB allocation per month for 3 months)</a:t>
                      </a:r>
                    </a:p>
                  </a:txBody>
                  <a:tcPr marL="6571" marR="6571" marT="6571"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l" fontAlgn="ctr"/>
                      <a:r>
                        <a:rPr lang="en-US" sz="900" b="0" i="0" u="none" strike="noStrike">
                          <a:solidFill>
                            <a:srgbClr val="000000"/>
                          </a:solidFill>
                          <a:effectLst/>
                          <a:latin typeface="Aril"/>
                        </a:rPr>
                        <a:t> </a:t>
                      </a:r>
                    </a:p>
                  </a:txBody>
                  <a:tcPr marL="6571" marR="6571" marT="6571"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l" fontAlgn="ctr"/>
                      <a:r>
                        <a:rPr lang="en-US" sz="900" b="0" i="0" u="none" strike="noStrike">
                          <a:solidFill>
                            <a:srgbClr val="000000"/>
                          </a:solidFill>
                          <a:effectLst/>
                          <a:latin typeface="Aril"/>
                        </a:rPr>
                        <a:t>If you go for an Entertainment plan, you get 22GB Mobile Internet; </a:t>
                      </a:r>
                    </a:p>
                  </a:txBody>
                  <a:tcPr marL="6571" marR="6571" marT="6571"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vMerge="1">
                  <a:txBody>
                    <a:bodyPr/>
                    <a:lstStyle/>
                    <a:p>
                      <a:pPr algn="l" fontAlgn="ctr"/>
                      <a:endParaRPr lang="en-US" sz="900" b="0" i="0" u="none" strike="noStrike" dirty="0">
                        <a:solidFill>
                          <a:srgbClr val="000000"/>
                        </a:solidFill>
                        <a:effectLst/>
                        <a:latin typeface="Aril"/>
                      </a:endParaRPr>
                    </a:p>
                  </a:txBody>
                  <a:tcPr marL="6571" marR="6571" marT="6571"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r>
              <a:tr h="776038">
                <a:tc vMerge="1">
                  <a:txBody>
                    <a:bodyPr/>
                    <a:lstStyle/>
                    <a:p>
                      <a:pPr algn="l" fontAlgn="ctr"/>
                      <a:endParaRPr lang="en-US" sz="900" b="0" i="0" u="none" strike="noStrike" dirty="0">
                        <a:solidFill>
                          <a:srgbClr val="000000"/>
                        </a:solidFill>
                        <a:effectLst/>
                        <a:latin typeface="Aril"/>
                      </a:endParaRPr>
                    </a:p>
                  </a:txBody>
                  <a:tcPr marL="6571" marR="6571" marT="6571"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vMerge="1">
                  <a:txBody>
                    <a:bodyPr/>
                    <a:lstStyle/>
                    <a:p>
                      <a:endParaRPr lang="en-US"/>
                    </a:p>
                  </a:txBody>
                  <a:tcPr/>
                </a:tc>
                <a:tc>
                  <a:txBody>
                    <a:bodyPr/>
                    <a:lstStyle/>
                    <a:p>
                      <a:pPr algn="l" fontAlgn="ctr"/>
                      <a:r>
                        <a:rPr lang="en-US" sz="900" b="0" i="0" u="none" strike="noStrike">
                          <a:solidFill>
                            <a:srgbClr val="000000"/>
                          </a:solidFill>
                          <a:effectLst/>
                          <a:latin typeface="Aril"/>
                        </a:rPr>
                        <a:t> </a:t>
                      </a:r>
                    </a:p>
                  </a:txBody>
                  <a:tcPr marL="6571" marR="6571" marT="6571"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l" fontAlgn="ctr"/>
                      <a:r>
                        <a:rPr lang="en-US" sz="900" b="0" i="0" u="none" strike="noStrike">
                          <a:solidFill>
                            <a:srgbClr val="000000"/>
                          </a:solidFill>
                          <a:effectLst/>
                          <a:latin typeface="Aril"/>
                        </a:rPr>
                        <a:t>Free SIM Card Shipping</a:t>
                      </a:r>
                    </a:p>
                  </a:txBody>
                  <a:tcPr marL="6571" marR="6571" marT="6571"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l" fontAlgn="ctr"/>
                      <a:r>
                        <a:rPr lang="en-US" sz="900" b="0" i="0" u="none" strike="noStrike">
                          <a:solidFill>
                            <a:srgbClr val="000000"/>
                          </a:solidFill>
                          <a:effectLst/>
                          <a:latin typeface="Aril"/>
                        </a:rPr>
                        <a:t> </a:t>
                      </a:r>
                    </a:p>
                  </a:txBody>
                  <a:tcPr marL="6571" marR="6571" marT="6571"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l" fontAlgn="ctr"/>
                      <a:r>
                        <a:rPr lang="en-US" sz="900" b="0" i="0" u="none" strike="noStrike">
                          <a:solidFill>
                            <a:srgbClr val="000000"/>
                          </a:solidFill>
                          <a:effectLst/>
                          <a:latin typeface="Aril"/>
                        </a:rPr>
                        <a:t>You also get 10 GB of extra entertainment (extra data to stream and download videos from within streaming apps you’re subscribed to like YouTube, Netflix, Tribe, HOOQ, Cartoon Network, and DisneyLife)</a:t>
                      </a:r>
                    </a:p>
                  </a:txBody>
                  <a:tcPr marL="6571" marR="6571" marT="6571"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vMerge="1">
                  <a:txBody>
                    <a:bodyPr/>
                    <a:lstStyle/>
                    <a:p>
                      <a:pPr algn="l" fontAlgn="ctr"/>
                      <a:endParaRPr lang="en-US" sz="900" b="0" i="0" u="none" strike="noStrike" dirty="0">
                        <a:solidFill>
                          <a:srgbClr val="000000"/>
                        </a:solidFill>
                        <a:effectLst/>
                        <a:latin typeface="Aril"/>
                      </a:endParaRPr>
                    </a:p>
                  </a:txBody>
                  <a:tcPr marL="6571" marR="6571" marT="6571"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r>
              <a:tr h="144709">
                <a:tc gridSpan="7">
                  <a:txBody>
                    <a:bodyPr/>
                    <a:lstStyle/>
                    <a:p>
                      <a:pPr algn="ctr" fontAlgn="ctr"/>
                      <a:r>
                        <a:rPr lang="en-US" sz="900" b="0" i="0" u="none" strike="noStrike">
                          <a:solidFill>
                            <a:srgbClr val="000000"/>
                          </a:solidFill>
                          <a:effectLst/>
                          <a:latin typeface="Aril"/>
                        </a:rPr>
                        <a:t> </a:t>
                      </a:r>
                    </a:p>
                  </a:txBody>
                  <a:tcPr marL="6571" marR="6571" marT="6571"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710333">
                <a:tc rowSpan="3">
                  <a:txBody>
                    <a:bodyPr/>
                    <a:lstStyle/>
                    <a:p>
                      <a:pPr algn="l" fontAlgn="ctr"/>
                      <a:r>
                        <a:rPr lang="en-US" sz="900" b="0" i="0" u="none" strike="noStrike" dirty="0">
                          <a:solidFill>
                            <a:srgbClr val="000000"/>
                          </a:solidFill>
                          <a:effectLst/>
                          <a:latin typeface="Aril"/>
                        </a:rPr>
                        <a:t> </a:t>
                      </a:r>
                    </a:p>
                    <a:p>
                      <a:pPr algn="l" fontAlgn="ctr"/>
                      <a:r>
                        <a:rPr lang="en-US" sz="900" b="0" i="0" u="none" strike="noStrike" dirty="0">
                          <a:solidFill>
                            <a:srgbClr val="000000"/>
                          </a:solidFill>
                          <a:effectLst/>
                          <a:latin typeface="Aril"/>
                        </a:rPr>
                        <a:t> </a:t>
                      </a:r>
                    </a:p>
                    <a:p>
                      <a:pPr algn="l" fontAlgn="ctr"/>
                      <a:r>
                        <a:rPr lang="en-US" sz="900" b="0" i="0" u="none" strike="noStrike" dirty="0">
                          <a:solidFill>
                            <a:srgbClr val="000000"/>
                          </a:solidFill>
                          <a:effectLst/>
                          <a:latin typeface="Aril"/>
                        </a:rPr>
                        <a:t> </a:t>
                      </a:r>
                    </a:p>
                  </a:txBody>
                  <a:tcPr marL="6571" marR="6571" marT="6571"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rowSpan="3">
                  <a:txBody>
                    <a:bodyPr/>
                    <a:lstStyle/>
                    <a:p>
                      <a:pPr algn="l" fontAlgn="ctr"/>
                      <a:r>
                        <a:rPr lang="en-US" sz="900" b="1" i="0" u="none" strike="noStrike" dirty="0" err="1">
                          <a:solidFill>
                            <a:srgbClr val="000000"/>
                          </a:solidFill>
                          <a:effectLst/>
                          <a:latin typeface="Aril"/>
                        </a:rPr>
                        <a:t>ThePLAN</a:t>
                      </a:r>
                      <a:r>
                        <a:rPr lang="en-US" sz="900" b="1" i="0" u="none" strike="noStrike" dirty="0">
                          <a:solidFill>
                            <a:srgbClr val="000000"/>
                          </a:solidFill>
                          <a:effectLst/>
                          <a:latin typeface="Aril"/>
                        </a:rPr>
                        <a:t> </a:t>
                      </a:r>
                      <a:r>
                        <a:rPr lang="en-US" sz="900" b="1" i="0" u="none" strike="noStrike" dirty="0" smtClean="0">
                          <a:solidFill>
                            <a:srgbClr val="000000"/>
                          </a:solidFill>
                          <a:effectLst/>
                          <a:latin typeface="Aril"/>
                        </a:rPr>
                        <a:t>2499</a:t>
                      </a:r>
                      <a:r>
                        <a:rPr lang="en-US" sz="900" b="0" i="0" u="none" strike="noStrike" dirty="0" smtClean="0">
                          <a:solidFill>
                            <a:srgbClr val="000000"/>
                          </a:solidFill>
                          <a:effectLst/>
                          <a:latin typeface="Aril"/>
                        </a:rPr>
                        <a:t/>
                      </a:r>
                      <a:br>
                        <a:rPr lang="en-US" sz="900" b="0" i="0" u="none" strike="noStrike" dirty="0" smtClean="0">
                          <a:solidFill>
                            <a:srgbClr val="000000"/>
                          </a:solidFill>
                          <a:effectLst/>
                          <a:latin typeface="Aril"/>
                        </a:rPr>
                      </a:br>
                      <a:r>
                        <a:rPr lang="en-US" sz="900" b="0" i="0" u="none" strike="noStrike" dirty="0" smtClean="0">
                          <a:solidFill>
                            <a:srgbClr val="000000"/>
                          </a:solidFill>
                          <a:effectLst/>
                          <a:latin typeface="Aril"/>
                        </a:rPr>
                        <a:t>with </a:t>
                      </a:r>
                      <a:r>
                        <a:rPr lang="en-US" sz="900" b="0" i="0" u="none" strike="noStrike" dirty="0">
                          <a:solidFill>
                            <a:srgbClr val="000000"/>
                          </a:solidFill>
                          <a:effectLst/>
                          <a:latin typeface="Aril"/>
                        </a:rPr>
                        <a:t>FREE P200 Jamba Juice Gift Card</a:t>
                      </a:r>
                      <a:br>
                        <a:rPr lang="en-US" sz="900" b="0" i="0" u="none" strike="noStrike" dirty="0">
                          <a:solidFill>
                            <a:srgbClr val="000000"/>
                          </a:solidFill>
                          <a:effectLst/>
                          <a:latin typeface="Aril"/>
                        </a:rPr>
                      </a:br>
                      <a:r>
                        <a:rPr lang="en-US" sz="900" b="0" i="0" u="none" strike="noStrike" dirty="0">
                          <a:solidFill>
                            <a:srgbClr val="000000"/>
                          </a:solidFill>
                          <a:effectLst/>
                          <a:latin typeface="Aril"/>
                        </a:rPr>
                        <a:t/>
                      </a:r>
                      <a:br>
                        <a:rPr lang="en-US" sz="900" b="0" i="0" u="none" strike="noStrike" dirty="0">
                          <a:solidFill>
                            <a:srgbClr val="000000"/>
                          </a:solidFill>
                          <a:effectLst/>
                          <a:latin typeface="Aril"/>
                        </a:rPr>
                      </a:br>
                      <a:r>
                        <a:rPr lang="en-US" sz="900" b="0" i="0" u="none" strike="noStrike" dirty="0">
                          <a:solidFill>
                            <a:srgbClr val="000000"/>
                          </a:solidFill>
                          <a:effectLst/>
                          <a:latin typeface="Aril"/>
                        </a:rPr>
                        <a:t>Now you can enjoy more calls, texts, and entertainment add-ons that will help you do more with this line-only plan. </a:t>
                      </a:r>
                      <a:endParaRPr lang="en-US" sz="900" b="0" i="0" u="none" strike="noStrike" dirty="0" smtClean="0">
                        <a:solidFill>
                          <a:srgbClr val="000000"/>
                        </a:solidFill>
                        <a:effectLst/>
                        <a:latin typeface="Aril"/>
                      </a:endParaRPr>
                    </a:p>
                    <a:p>
                      <a:pPr algn="l" fontAlgn="ctr"/>
                      <a:endParaRPr lang="en-US" sz="900" b="0" i="0" u="none" strike="noStrike" dirty="0" smtClean="0">
                        <a:solidFill>
                          <a:srgbClr val="000000"/>
                        </a:solidFill>
                        <a:effectLst/>
                        <a:latin typeface="Aril"/>
                      </a:endParaRPr>
                    </a:p>
                    <a:p>
                      <a:pPr algn="l" fontAlgn="ctr"/>
                      <a:endParaRPr lang="en-US" sz="900" b="0" i="0" u="none" strike="noStrike" dirty="0" smtClean="0">
                        <a:solidFill>
                          <a:srgbClr val="000000"/>
                        </a:solidFill>
                        <a:effectLst/>
                        <a:latin typeface="Aril"/>
                      </a:endParaRPr>
                    </a:p>
                    <a:p>
                      <a:pPr algn="l" fontAlgn="ctr"/>
                      <a:endParaRPr lang="en-US" sz="900" b="0" i="0" u="none" strike="noStrike" dirty="0" smtClean="0">
                        <a:solidFill>
                          <a:srgbClr val="000000"/>
                        </a:solidFill>
                        <a:effectLst/>
                        <a:latin typeface="Aril"/>
                      </a:endParaRPr>
                    </a:p>
                    <a:p>
                      <a:pPr algn="l" fontAlgn="ctr"/>
                      <a:endParaRPr lang="en-US" sz="900" b="0" i="0" u="none" strike="noStrike" dirty="0" smtClean="0">
                        <a:solidFill>
                          <a:srgbClr val="000000"/>
                        </a:solidFill>
                        <a:effectLst/>
                        <a:latin typeface="Aril"/>
                      </a:endParaRPr>
                    </a:p>
                    <a:p>
                      <a:pPr algn="l" fontAlgn="ctr"/>
                      <a:endParaRPr lang="en-US" sz="900" b="0" i="0" u="none" strike="noStrike" dirty="0" smtClean="0">
                        <a:solidFill>
                          <a:srgbClr val="000000"/>
                        </a:solidFill>
                        <a:effectLst/>
                        <a:latin typeface="Aril"/>
                      </a:endParaRPr>
                    </a:p>
                    <a:p>
                      <a:pPr algn="l" fontAlgn="ctr"/>
                      <a:endParaRPr lang="en-US" sz="900" b="0" i="0" u="none" strike="noStrike" dirty="0">
                        <a:solidFill>
                          <a:srgbClr val="000000"/>
                        </a:solidFill>
                        <a:effectLst/>
                        <a:latin typeface="Aril"/>
                      </a:endParaRPr>
                    </a:p>
                  </a:txBody>
                  <a:tcPr marL="6571" marR="6571" marT="6571"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l" fontAlgn="ctr"/>
                      <a:r>
                        <a:rPr lang="en-US" sz="900" b="0" i="0" u="none" strike="noStrike" dirty="0">
                          <a:solidFill>
                            <a:srgbClr val="000000"/>
                          </a:solidFill>
                          <a:effectLst/>
                          <a:latin typeface="Aril"/>
                        </a:rPr>
                        <a:t> </a:t>
                      </a:r>
                    </a:p>
                  </a:txBody>
                  <a:tcPr marL="6571" marR="6571" marT="6571"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l" fontAlgn="ctr"/>
                      <a:r>
                        <a:rPr lang="en-US" sz="900" b="0" i="0" u="none" strike="noStrike" dirty="0">
                          <a:solidFill>
                            <a:srgbClr val="000000"/>
                          </a:solidFill>
                          <a:effectLst/>
                          <a:latin typeface="Aril"/>
                        </a:rPr>
                        <a:t>With Call and Data Plan, you get</a:t>
                      </a:r>
                      <a:r>
                        <a:rPr lang="en-US" sz="900" b="0" i="0" u="none" strike="noStrike" dirty="0" smtClean="0">
                          <a:solidFill>
                            <a:srgbClr val="000000"/>
                          </a:solidFill>
                          <a:effectLst/>
                          <a:latin typeface="Aril"/>
                        </a:rPr>
                        <a:t>:</a:t>
                      </a:r>
                    </a:p>
                    <a:p>
                      <a:pPr marL="293688" indent="-173038" algn="l" fontAlgn="ctr">
                        <a:buFont typeface="Arial" panose="020B0604020202020204" pitchFamily="34" charset="0"/>
                        <a:buChar char="•"/>
                      </a:pPr>
                      <a:r>
                        <a:rPr lang="en-US" sz="900" b="0" i="0" u="none" strike="noStrike" dirty="0" smtClean="0">
                          <a:solidFill>
                            <a:srgbClr val="000000"/>
                          </a:solidFill>
                          <a:effectLst/>
                          <a:latin typeface="Aril"/>
                        </a:rPr>
                        <a:t>26GB Mobile Internet</a:t>
                      </a:r>
                    </a:p>
                    <a:p>
                      <a:pPr marL="293688" indent="-173038" algn="l" fontAlgn="ctr">
                        <a:buFont typeface="Arial" panose="020B0604020202020204" pitchFamily="34" charset="0"/>
                        <a:buChar char="•"/>
                      </a:pPr>
                      <a:r>
                        <a:rPr lang="en-US" sz="900" b="0" i="0" u="none" strike="noStrike" dirty="0" err="1" smtClean="0">
                          <a:solidFill>
                            <a:srgbClr val="000000"/>
                          </a:solidFill>
                          <a:effectLst/>
                          <a:latin typeface="Aril"/>
                        </a:rPr>
                        <a:t>Unli</a:t>
                      </a:r>
                      <a:r>
                        <a:rPr lang="en-US" sz="900" b="0" i="0" u="none" strike="noStrike" dirty="0" smtClean="0">
                          <a:solidFill>
                            <a:srgbClr val="000000"/>
                          </a:solidFill>
                          <a:effectLst/>
                          <a:latin typeface="Aril"/>
                        </a:rPr>
                        <a:t> All-Net Text</a:t>
                      </a:r>
                    </a:p>
                    <a:p>
                      <a:pPr marL="293688" indent="-173038" algn="l" fontAlgn="ctr">
                        <a:buFont typeface="Arial" panose="020B0604020202020204" pitchFamily="34" charset="0"/>
                        <a:buChar char="•"/>
                      </a:pPr>
                      <a:r>
                        <a:rPr lang="en-US" sz="900" b="0" i="0" u="none" strike="noStrike" dirty="0" err="1" smtClean="0">
                          <a:solidFill>
                            <a:srgbClr val="000000"/>
                          </a:solidFill>
                          <a:effectLst/>
                          <a:latin typeface="Aril"/>
                        </a:rPr>
                        <a:t>Unli</a:t>
                      </a:r>
                      <a:r>
                        <a:rPr lang="en-US" sz="900" b="0" i="0" u="none" strike="noStrike" dirty="0" smtClean="0">
                          <a:solidFill>
                            <a:srgbClr val="000000"/>
                          </a:solidFill>
                          <a:effectLst/>
                          <a:latin typeface="Aril"/>
                        </a:rPr>
                        <a:t> Calls to TE/TM</a:t>
                      </a:r>
                    </a:p>
                    <a:p>
                      <a:pPr marL="293688" indent="-173038" algn="l" fontAlgn="ctr">
                        <a:buFont typeface="Arial" panose="020B0604020202020204" pitchFamily="34" charset="0"/>
                        <a:buChar char="•"/>
                      </a:pPr>
                      <a:r>
                        <a:rPr lang="en-US" sz="900" b="0" i="0" u="none" strike="noStrike" dirty="0" smtClean="0">
                          <a:solidFill>
                            <a:srgbClr val="000000"/>
                          </a:solidFill>
                          <a:effectLst/>
                          <a:latin typeface="Aril"/>
                        </a:rPr>
                        <a:t>6 months contract period</a:t>
                      </a:r>
                    </a:p>
                  </a:txBody>
                  <a:tcPr marL="6571" marR="6571" marT="6571"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l" fontAlgn="ctr"/>
                      <a:r>
                        <a:rPr lang="en-US" sz="900" b="0" i="0" u="none" strike="noStrike">
                          <a:solidFill>
                            <a:srgbClr val="000000"/>
                          </a:solidFill>
                          <a:effectLst/>
                          <a:latin typeface="Aril"/>
                        </a:rPr>
                        <a:t> </a:t>
                      </a:r>
                    </a:p>
                  </a:txBody>
                  <a:tcPr marL="6571" marR="6571" marT="6571"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l" fontAlgn="ctr"/>
                      <a:r>
                        <a:rPr lang="en-US" sz="900" b="0" i="0" u="none" strike="noStrike" dirty="0">
                          <a:solidFill>
                            <a:srgbClr val="000000"/>
                          </a:solidFill>
                          <a:effectLst/>
                          <a:latin typeface="Aril"/>
                        </a:rPr>
                        <a:t>If you go for an All Data plan, you get 31GB Mobile Internet</a:t>
                      </a:r>
                    </a:p>
                  </a:txBody>
                  <a:tcPr marL="6571" marR="6571" marT="6571"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rowSpan="3">
                  <a:txBody>
                    <a:bodyPr/>
                    <a:lstStyle/>
                    <a:p>
                      <a:pPr algn="l" fontAlgn="ctr"/>
                      <a:r>
                        <a:rPr lang="en-US" sz="900" b="0" i="0" u="none" strike="noStrike" dirty="0">
                          <a:solidFill>
                            <a:srgbClr val="000000"/>
                          </a:solidFill>
                          <a:effectLst/>
                          <a:latin typeface="Aril"/>
                        </a:rPr>
                        <a:t> </a:t>
                      </a:r>
                    </a:p>
                    <a:p>
                      <a:pPr algn="l" fontAlgn="ctr"/>
                      <a:r>
                        <a:rPr lang="en-US" sz="900" b="0" i="0" u="none" strike="noStrike" dirty="0">
                          <a:solidFill>
                            <a:srgbClr val="000000"/>
                          </a:solidFill>
                          <a:effectLst/>
                          <a:latin typeface="Aril"/>
                        </a:rPr>
                        <a:t> </a:t>
                      </a:r>
                    </a:p>
                    <a:p>
                      <a:pPr algn="l" fontAlgn="ctr"/>
                      <a:r>
                        <a:rPr lang="en-US" sz="900" b="0" i="0" u="none" strike="noStrike" dirty="0">
                          <a:solidFill>
                            <a:srgbClr val="000000"/>
                          </a:solidFill>
                          <a:effectLst/>
                          <a:latin typeface="Aril"/>
                        </a:rPr>
                        <a:t> </a:t>
                      </a:r>
                    </a:p>
                  </a:txBody>
                  <a:tcPr marL="6571" marR="6571" marT="6571"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r>
              <a:tr h="284133">
                <a:tc vMerge="1">
                  <a:txBody>
                    <a:bodyPr/>
                    <a:lstStyle/>
                    <a:p>
                      <a:pPr algn="l" fontAlgn="ctr"/>
                      <a:endParaRPr lang="en-US" sz="900" b="0" i="0" u="none" strike="noStrike" dirty="0">
                        <a:solidFill>
                          <a:srgbClr val="000000"/>
                        </a:solidFill>
                        <a:effectLst/>
                        <a:latin typeface="Aril"/>
                      </a:endParaRPr>
                    </a:p>
                  </a:txBody>
                  <a:tcPr marL="6571" marR="6571" marT="6571"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vMerge="1">
                  <a:txBody>
                    <a:bodyPr/>
                    <a:lstStyle/>
                    <a:p>
                      <a:endParaRPr lang="en-US"/>
                    </a:p>
                  </a:txBody>
                  <a:tcPr/>
                </a:tc>
                <a:tc>
                  <a:txBody>
                    <a:bodyPr/>
                    <a:lstStyle/>
                    <a:p>
                      <a:pPr algn="l" fontAlgn="ctr"/>
                      <a:r>
                        <a:rPr lang="en-US" sz="900" b="0" i="0" u="none" strike="noStrike">
                          <a:solidFill>
                            <a:srgbClr val="000000"/>
                          </a:solidFill>
                          <a:effectLst/>
                          <a:latin typeface="Aril"/>
                        </a:rPr>
                        <a:t> </a:t>
                      </a:r>
                    </a:p>
                  </a:txBody>
                  <a:tcPr marL="6571" marR="6571" marT="6571"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l" fontAlgn="ctr"/>
                      <a:r>
                        <a:rPr lang="en-US" sz="900" b="0" i="0" u="none" strike="noStrike">
                          <a:solidFill>
                            <a:srgbClr val="000000"/>
                          </a:solidFill>
                          <a:effectLst/>
                          <a:latin typeface="Aril"/>
                        </a:rPr>
                        <a:t>Spotify Premium (1GB allocation per month for 3 months)</a:t>
                      </a:r>
                    </a:p>
                  </a:txBody>
                  <a:tcPr marL="6571" marR="6571" marT="6571"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l" fontAlgn="ctr"/>
                      <a:r>
                        <a:rPr lang="en-US" sz="900" b="0" i="0" u="none" strike="noStrike">
                          <a:solidFill>
                            <a:srgbClr val="000000"/>
                          </a:solidFill>
                          <a:effectLst/>
                          <a:latin typeface="Aril"/>
                        </a:rPr>
                        <a:t> </a:t>
                      </a:r>
                    </a:p>
                  </a:txBody>
                  <a:tcPr marL="6571" marR="6571" marT="6571"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l" fontAlgn="ctr"/>
                      <a:r>
                        <a:rPr lang="en-US" sz="900" b="0" i="0" u="none" strike="noStrike">
                          <a:solidFill>
                            <a:srgbClr val="000000"/>
                          </a:solidFill>
                          <a:effectLst/>
                          <a:latin typeface="Aril"/>
                        </a:rPr>
                        <a:t>If you go for an Entertainment plan, you get 27GB Mobile Internet; </a:t>
                      </a:r>
                    </a:p>
                  </a:txBody>
                  <a:tcPr marL="6571" marR="6571" marT="6571"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vMerge="1">
                  <a:txBody>
                    <a:bodyPr/>
                    <a:lstStyle/>
                    <a:p>
                      <a:pPr algn="l" fontAlgn="ctr"/>
                      <a:endParaRPr lang="en-US" sz="900" b="0" i="0" u="none" strike="noStrike" dirty="0">
                        <a:solidFill>
                          <a:srgbClr val="000000"/>
                        </a:solidFill>
                        <a:effectLst/>
                        <a:latin typeface="Aril"/>
                      </a:endParaRPr>
                    </a:p>
                  </a:txBody>
                  <a:tcPr marL="6571" marR="6571" marT="6571"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r>
              <a:tr h="776038">
                <a:tc vMerge="1">
                  <a:txBody>
                    <a:bodyPr/>
                    <a:lstStyle/>
                    <a:p>
                      <a:pPr algn="l" fontAlgn="ctr"/>
                      <a:endParaRPr lang="en-US" sz="900" b="0" i="0" u="none" strike="noStrike" dirty="0">
                        <a:solidFill>
                          <a:srgbClr val="000000"/>
                        </a:solidFill>
                        <a:effectLst/>
                        <a:latin typeface="Aril"/>
                      </a:endParaRPr>
                    </a:p>
                  </a:txBody>
                  <a:tcPr marL="6571" marR="6571" marT="6571"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vMerge="1">
                  <a:txBody>
                    <a:bodyPr/>
                    <a:lstStyle/>
                    <a:p>
                      <a:endParaRPr lang="en-US"/>
                    </a:p>
                  </a:txBody>
                  <a:tcPr/>
                </a:tc>
                <a:tc>
                  <a:txBody>
                    <a:bodyPr/>
                    <a:lstStyle/>
                    <a:p>
                      <a:pPr algn="l" fontAlgn="ctr"/>
                      <a:r>
                        <a:rPr lang="en-US" sz="900" b="0" i="0" u="none" strike="noStrike">
                          <a:solidFill>
                            <a:srgbClr val="000000"/>
                          </a:solidFill>
                          <a:effectLst/>
                          <a:latin typeface="Aril"/>
                        </a:rPr>
                        <a:t> </a:t>
                      </a:r>
                    </a:p>
                  </a:txBody>
                  <a:tcPr marL="6571" marR="6571" marT="6571"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l" fontAlgn="ctr"/>
                      <a:r>
                        <a:rPr lang="en-US" sz="900" b="0" i="0" u="none" strike="noStrike" dirty="0">
                          <a:solidFill>
                            <a:srgbClr val="000000"/>
                          </a:solidFill>
                          <a:effectLst/>
                          <a:latin typeface="Aril"/>
                        </a:rPr>
                        <a:t>Free SIM Card Shipping</a:t>
                      </a:r>
                    </a:p>
                  </a:txBody>
                  <a:tcPr marL="6571" marR="6571" marT="6571"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l" fontAlgn="ctr"/>
                      <a:r>
                        <a:rPr lang="en-US" sz="900" b="0" i="0" u="none" strike="noStrike">
                          <a:solidFill>
                            <a:srgbClr val="000000"/>
                          </a:solidFill>
                          <a:effectLst/>
                          <a:latin typeface="Aril"/>
                        </a:rPr>
                        <a:t> </a:t>
                      </a:r>
                    </a:p>
                  </a:txBody>
                  <a:tcPr marL="6571" marR="6571" marT="6571"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l" fontAlgn="ctr"/>
                      <a:r>
                        <a:rPr lang="en-US" sz="900" b="0" i="0" u="none" strike="noStrike" dirty="0">
                          <a:solidFill>
                            <a:srgbClr val="000000"/>
                          </a:solidFill>
                          <a:effectLst/>
                          <a:latin typeface="Aril"/>
                        </a:rPr>
                        <a:t>You also get 10 GB of extra entertainment (extra data to stream and download videos from within streaming apps you’re subscribed to like YouTube, Netflix, Tribe, HOOQ, Cartoon Network, and </a:t>
                      </a:r>
                      <a:r>
                        <a:rPr lang="en-US" sz="900" b="0" i="0" u="none" strike="noStrike" dirty="0" err="1">
                          <a:solidFill>
                            <a:srgbClr val="000000"/>
                          </a:solidFill>
                          <a:effectLst/>
                          <a:latin typeface="Aril"/>
                        </a:rPr>
                        <a:t>DisneyLife</a:t>
                      </a:r>
                      <a:r>
                        <a:rPr lang="en-US" sz="900" b="0" i="0" u="none" strike="noStrike" dirty="0">
                          <a:solidFill>
                            <a:srgbClr val="000000"/>
                          </a:solidFill>
                          <a:effectLst/>
                          <a:latin typeface="Aril"/>
                        </a:rPr>
                        <a:t>)</a:t>
                      </a:r>
                    </a:p>
                  </a:txBody>
                  <a:tcPr marL="6571" marR="6571" marT="6571"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vMerge="1">
                  <a:txBody>
                    <a:bodyPr/>
                    <a:lstStyle/>
                    <a:p>
                      <a:pPr algn="l" fontAlgn="ctr"/>
                      <a:endParaRPr lang="en-US" sz="900" b="0" i="0" u="none" strike="noStrike" dirty="0">
                        <a:solidFill>
                          <a:srgbClr val="000000"/>
                        </a:solidFill>
                        <a:effectLst/>
                        <a:latin typeface="Aril"/>
                      </a:endParaRPr>
                    </a:p>
                  </a:txBody>
                  <a:tcPr marL="6571" marR="6571" marT="6571"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r>
            </a:tbl>
          </a:graphicData>
        </a:graphic>
      </p:graphicFrame>
      <p:grpSp>
        <p:nvGrpSpPr>
          <p:cNvPr id="29" name="Group 28"/>
          <p:cNvGrpSpPr/>
          <p:nvPr/>
        </p:nvGrpSpPr>
        <p:grpSpPr>
          <a:xfrm>
            <a:off x="1609471" y="1761968"/>
            <a:ext cx="2122283" cy="319213"/>
            <a:chOff x="1609470" y="1660370"/>
            <a:chExt cx="2456244" cy="369444"/>
          </a:xfrm>
        </p:grpSpPr>
        <p:pic>
          <p:nvPicPr>
            <p:cNvPr id="22" name="Picture 21"/>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1609470" y="1703725"/>
              <a:ext cx="357190" cy="251498"/>
            </a:xfrm>
            <a:prstGeom prst="rect">
              <a:avLst/>
            </a:prstGeom>
          </p:spPr>
        </p:pic>
        <p:pic>
          <p:nvPicPr>
            <p:cNvPr id="24" name="Picture 23"/>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3696270" y="1660370"/>
              <a:ext cx="369444" cy="369444"/>
            </a:xfrm>
            <a:prstGeom prst="rect">
              <a:avLst/>
            </a:prstGeom>
          </p:spPr>
        </p:pic>
        <p:pic>
          <p:nvPicPr>
            <p:cNvPr id="25" name="Picture 24"/>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2073293" y="1706260"/>
              <a:ext cx="136930" cy="248964"/>
            </a:xfrm>
            <a:prstGeom prst="rect">
              <a:avLst/>
            </a:prstGeom>
          </p:spPr>
        </p:pic>
        <p:pic>
          <p:nvPicPr>
            <p:cNvPr id="26" name="Picture 25"/>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2279869" y="1668674"/>
              <a:ext cx="929535" cy="315577"/>
            </a:xfrm>
            <a:prstGeom prst="rect">
              <a:avLst/>
            </a:prstGeom>
          </p:spPr>
        </p:pic>
        <p:pic>
          <p:nvPicPr>
            <p:cNvPr id="27" name="Picture 26"/>
            <p:cNvPicPr>
              <a:picLocks noChangeAspect="1"/>
            </p:cNvPicPr>
            <p:nvPr/>
          </p:nvPicPr>
          <p:blipFill>
            <a:blip r:embed="rId22" cstate="print">
              <a:extLst>
                <a:ext uri="{28A0092B-C50C-407E-A947-70E740481C1C}">
                  <a14:useLocalDpi xmlns:a14="http://schemas.microsoft.com/office/drawing/2010/main" val="0"/>
                </a:ext>
              </a:extLst>
            </a:blip>
            <a:stretch>
              <a:fillRect/>
            </a:stretch>
          </p:blipFill>
          <p:spPr>
            <a:xfrm>
              <a:off x="3245661" y="1718482"/>
              <a:ext cx="395558" cy="236741"/>
            </a:xfrm>
            <a:prstGeom prst="rect">
              <a:avLst/>
            </a:prstGeom>
          </p:spPr>
        </p:pic>
      </p:grpSp>
      <p:grpSp>
        <p:nvGrpSpPr>
          <p:cNvPr id="148" name="Group 147"/>
          <p:cNvGrpSpPr/>
          <p:nvPr/>
        </p:nvGrpSpPr>
        <p:grpSpPr>
          <a:xfrm>
            <a:off x="1609471" y="3671472"/>
            <a:ext cx="2122283" cy="319213"/>
            <a:chOff x="1609470" y="1660370"/>
            <a:chExt cx="2456244" cy="369444"/>
          </a:xfrm>
        </p:grpSpPr>
        <p:pic>
          <p:nvPicPr>
            <p:cNvPr id="149" name="Picture 148"/>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1609470" y="1703725"/>
              <a:ext cx="357190" cy="251498"/>
            </a:xfrm>
            <a:prstGeom prst="rect">
              <a:avLst/>
            </a:prstGeom>
          </p:spPr>
        </p:pic>
        <p:pic>
          <p:nvPicPr>
            <p:cNvPr id="150" name="Picture 149"/>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3696270" y="1660370"/>
              <a:ext cx="369444" cy="369444"/>
            </a:xfrm>
            <a:prstGeom prst="rect">
              <a:avLst/>
            </a:prstGeom>
          </p:spPr>
        </p:pic>
        <p:pic>
          <p:nvPicPr>
            <p:cNvPr id="151" name="Picture 150"/>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2073293" y="1706260"/>
              <a:ext cx="136930" cy="248964"/>
            </a:xfrm>
            <a:prstGeom prst="rect">
              <a:avLst/>
            </a:prstGeom>
          </p:spPr>
        </p:pic>
        <p:pic>
          <p:nvPicPr>
            <p:cNvPr id="152" name="Picture 151"/>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2279869" y="1668674"/>
              <a:ext cx="929535" cy="315577"/>
            </a:xfrm>
            <a:prstGeom prst="rect">
              <a:avLst/>
            </a:prstGeom>
          </p:spPr>
        </p:pic>
        <p:pic>
          <p:nvPicPr>
            <p:cNvPr id="153" name="Picture 152"/>
            <p:cNvPicPr>
              <a:picLocks noChangeAspect="1"/>
            </p:cNvPicPr>
            <p:nvPr/>
          </p:nvPicPr>
          <p:blipFill>
            <a:blip r:embed="rId22" cstate="print">
              <a:extLst>
                <a:ext uri="{28A0092B-C50C-407E-A947-70E740481C1C}">
                  <a14:useLocalDpi xmlns:a14="http://schemas.microsoft.com/office/drawing/2010/main" val="0"/>
                </a:ext>
              </a:extLst>
            </a:blip>
            <a:stretch>
              <a:fillRect/>
            </a:stretch>
          </p:blipFill>
          <p:spPr>
            <a:xfrm>
              <a:off x="3245661" y="1718482"/>
              <a:ext cx="395558" cy="236741"/>
            </a:xfrm>
            <a:prstGeom prst="rect">
              <a:avLst/>
            </a:prstGeom>
          </p:spPr>
        </p:pic>
      </p:grpSp>
      <p:grpSp>
        <p:nvGrpSpPr>
          <p:cNvPr id="154" name="Group 153"/>
          <p:cNvGrpSpPr/>
          <p:nvPr/>
        </p:nvGrpSpPr>
        <p:grpSpPr>
          <a:xfrm>
            <a:off x="1609471" y="5594218"/>
            <a:ext cx="2122283" cy="319213"/>
            <a:chOff x="1609470" y="1660370"/>
            <a:chExt cx="2456244" cy="369444"/>
          </a:xfrm>
        </p:grpSpPr>
        <p:pic>
          <p:nvPicPr>
            <p:cNvPr id="155" name="Picture 154"/>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1609470" y="1703725"/>
              <a:ext cx="357190" cy="251498"/>
            </a:xfrm>
            <a:prstGeom prst="rect">
              <a:avLst/>
            </a:prstGeom>
          </p:spPr>
        </p:pic>
        <p:pic>
          <p:nvPicPr>
            <p:cNvPr id="156" name="Picture 155"/>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3696270" y="1660370"/>
              <a:ext cx="369444" cy="369444"/>
            </a:xfrm>
            <a:prstGeom prst="rect">
              <a:avLst/>
            </a:prstGeom>
          </p:spPr>
        </p:pic>
        <p:pic>
          <p:nvPicPr>
            <p:cNvPr id="157" name="Picture 156"/>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2073293" y="1706260"/>
              <a:ext cx="136930" cy="248964"/>
            </a:xfrm>
            <a:prstGeom prst="rect">
              <a:avLst/>
            </a:prstGeom>
          </p:spPr>
        </p:pic>
        <p:pic>
          <p:nvPicPr>
            <p:cNvPr id="158" name="Picture 157"/>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2279869" y="1668674"/>
              <a:ext cx="929535" cy="315577"/>
            </a:xfrm>
            <a:prstGeom prst="rect">
              <a:avLst/>
            </a:prstGeom>
          </p:spPr>
        </p:pic>
        <p:pic>
          <p:nvPicPr>
            <p:cNvPr id="159" name="Picture 158"/>
            <p:cNvPicPr>
              <a:picLocks noChangeAspect="1"/>
            </p:cNvPicPr>
            <p:nvPr/>
          </p:nvPicPr>
          <p:blipFill>
            <a:blip r:embed="rId22" cstate="print">
              <a:extLst>
                <a:ext uri="{28A0092B-C50C-407E-A947-70E740481C1C}">
                  <a14:useLocalDpi xmlns:a14="http://schemas.microsoft.com/office/drawing/2010/main" val="0"/>
                </a:ext>
              </a:extLst>
            </a:blip>
            <a:stretch>
              <a:fillRect/>
            </a:stretch>
          </p:blipFill>
          <p:spPr>
            <a:xfrm>
              <a:off x="3245661" y="1718482"/>
              <a:ext cx="395558" cy="236741"/>
            </a:xfrm>
            <a:prstGeom prst="rect">
              <a:avLst/>
            </a:prstGeom>
          </p:spPr>
        </p:pic>
      </p:grpSp>
      <p:sp>
        <p:nvSpPr>
          <p:cNvPr id="30" name="Rounded Rectangle 29"/>
          <p:cNvSpPr/>
          <p:nvPr/>
        </p:nvSpPr>
        <p:spPr>
          <a:xfrm>
            <a:off x="1105471" y="1249289"/>
            <a:ext cx="128707" cy="128707"/>
          </a:xfrm>
          <a:prstGeom prst="round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Rounded Rectangle 159"/>
          <p:cNvSpPr/>
          <p:nvPr/>
        </p:nvSpPr>
        <p:spPr>
          <a:xfrm>
            <a:off x="1105471" y="5175025"/>
            <a:ext cx="128707" cy="128707"/>
          </a:xfrm>
          <a:prstGeom prst="round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Rounded Rectangle 160"/>
          <p:cNvSpPr/>
          <p:nvPr/>
        </p:nvSpPr>
        <p:spPr>
          <a:xfrm>
            <a:off x="1105471" y="3236299"/>
            <a:ext cx="128707" cy="128707"/>
          </a:xfrm>
          <a:prstGeom prst="round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p:cNvGrpSpPr/>
          <p:nvPr/>
        </p:nvGrpSpPr>
        <p:grpSpPr>
          <a:xfrm>
            <a:off x="4123817" y="764512"/>
            <a:ext cx="128707" cy="4979443"/>
            <a:chOff x="4123817" y="764512"/>
            <a:chExt cx="128707" cy="4979443"/>
          </a:xfrm>
        </p:grpSpPr>
        <p:grpSp>
          <p:nvGrpSpPr>
            <p:cNvPr id="31" name="Group 30"/>
            <p:cNvGrpSpPr/>
            <p:nvPr/>
          </p:nvGrpSpPr>
          <p:grpSpPr>
            <a:xfrm>
              <a:off x="4123817" y="764512"/>
              <a:ext cx="128707" cy="1150030"/>
              <a:chOff x="4142555" y="764512"/>
              <a:chExt cx="128707" cy="1150030"/>
            </a:xfrm>
          </p:grpSpPr>
          <p:sp>
            <p:nvSpPr>
              <p:cNvPr id="162" name="Rounded Rectangle 161"/>
              <p:cNvSpPr/>
              <p:nvPr/>
            </p:nvSpPr>
            <p:spPr>
              <a:xfrm>
                <a:off x="4142555" y="764512"/>
                <a:ext cx="128707" cy="128707"/>
              </a:xfrm>
              <a:prstGeom prst="round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Rounded Rectangle 162"/>
              <p:cNvSpPr/>
              <p:nvPr/>
            </p:nvSpPr>
            <p:spPr>
              <a:xfrm>
                <a:off x="4142555" y="1269351"/>
                <a:ext cx="128707" cy="128707"/>
              </a:xfrm>
              <a:prstGeom prst="round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Rounded Rectangle 163"/>
              <p:cNvSpPr/>
              <p:nvPr/>
            </p:nvSpPr>
            <p:spPr>
              <a:xfrm>
                <a:off x="4142555" y="1785835"/>
                <a:ext cx="128707" cy="128707"/>
              </a:xfrm>
              <a:prstGeom prst="round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5" name="Group 164"/>
            <p:cNvGrpSpPr/>
            <p:nvPr/>
          </p:nvGrpSpPr>
          <p:grpSpPr>
            <a:xfrm>
              <a:off x="4123817" y="2673209"/>
              <a:ext cx="128707" cy="1150030"/>
              <a:chOff x="4142555" y="764512"/>
              <a:chExt cx="128707" cy="1150030"/>
            </a:xfrm>
          </p:grpSpPr>
          <p:sp>
            <p:nvSpPr>
              <p:cNvPr id="166" name="Rounded Rectangle 165"/>
              <p:cNvSpPr/>
              <p:nvPr/>
            </p:nvSpPr>
            <p:spPr>
              <a:xfrm>
                <a:off x="4142555" y="764512"/>
                <a:ext cx="128707" cy="128707"/>
              </a:xfrm>
              <a:prstGeom prst="round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Rounded Rectangle 166"/>
              <p:cNvSpPr/>
              <p:nvPr/>
            </p:nvSpPr>
            <p:spPr>
              <a:xfrm>
                <a:off x="4142555" y="1269351"/>
                <a:ext cx="128707" cy="128707"/>
              </a:xfrm>
              <a:prstGeom prst="round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Rounded Rectangle 167"/>
              <p:cNvSpPr/>
              <p:nvPr/>
            </p:nvSpPr>
            <p:spPr>
              <a:xfrm>
                <a:off x="4142555" y="1785835"/>
                <a:ext cx="128707" cy="128707"/>
              </a:xfrm>
              <a:prstGeom prst="round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9" name="Group 168"/>
            <p:cNvGrpSpPr/>
            <p:nvPr/>
          </p:nvGrpSpPr>
          <p:grpSpPr>
            <a:xfrm>
              <a:off x="4123817" y="4593925"/>
              <a:ext cx="128707" cy="1150030"/>
              <a:chOff x="4142555" y="764512"/>
              <a:chExt cx="128707" cy="1150030"/>
            </a:xfrm>
          </p:grpSpPr>
          <p:sp>
            <p:nvSpPr>
              <p:cNvPr id="170" name="Rounded Rectangle 169"/>
              <p:cNvSpPr/>
              <p:nvPr/>
            </p:nvSpPr>
            <p:spPr>
              <a:xfrm>
                <a:off x="4142555" y="764512"/>
                <a:ext cx="128707" cy="128707"/>
              </a:xfrm>
              <a:prstGeom prst="round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Rounded Rectangle 170"/>
              <p:cNvSpPr/>
              <p:nvPr/>
            </p:nvSpPr>
            <p:spPr>
              <a:xfrm>
                <a:off x="4142555" y="1269351"/>
                <a:ext cx="128707" cy="128707"/>
              </a:xfrm>
              <a:prstGeom prst="round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Rounded Rectangle 171"/>
              <p:cNvSpPr/>
              <p:nvPr/>
            </p:nvSpPr>
            <p:spPr>
              <a:xfrm>
                <a:off x="4142555" y="1785835"/>
                <a:ext cx="128707" cy="128707"/>
              </a:xfrm>
              <a:prstGeom prst="round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73" name="Group 172"/>
          <p:cNvGrpSpPr/>
          <p:nvPr/>
        </p:nvGrpSpPr>
        <p:grpSpPr>
          <a:xfrm>
            <a:off x="7208338" y="759471"/>
            <a:ext cx="128707" cy="4979443"/>
            <a:chOff x="4123817" y="764512"/>
            <a:chExt cx="128707" cy="4979443"/>
          </a:xfrm>
        </p:grpSpPr>
        <p:grpSp>
          <p:nvGrpSpPr>
            <p:cNvPr id="174" name="Group 173"/>
            <p:cNvGrpSpPr/>
            <p:nvPr/>
          </p:nvGrpSpPr>
          <p:grpSpPr>
            <a:xfrm>
              <a:off x="4123817" y="764512"/>
              <a:ext cx="128707" cy="1150030"/>
              <a:chOff x="4142555" y="764512"/>
              <a:chExt cx="128707" cy="1150030"/>
            </a:xfrm>
          </p:grpSpPr>
          <p:sp>
            <p:nvSpPr>
              <p:cNvPr id="183" name="Rounded Rectangle 182"/>
              <p:cNvSpPr/>
              <p:nvPr/>
            </p:nvSpPr>
            <p:spPr>
              <a:xfrm>
                <a:off x="4142555" y="764512"/>
                <a:ext cx="128707" cy="128707"/>
              </a:xfrm>
              <a:prstGeom prst="round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Rounded Rectangle 183"/>
              <p:cNvSpPr/>
              <p:nvPr/>
            </p:nvSpPr>
            <p:spPr>
              <a:xfrm>
                <a:off x="4142555" y="1269351"/>
                <a:ext cx="128707" cy="128707"/>
              </a:xfrm>
              <a:prstGeom prst="round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Rounded Rectangle 184"/>
              <p:cNvSpPr/>
              <p:nvPr/>
            </p:nvSpPr>
            <p:spPr>
              <a:xfrm>
                <a:off x="4142555" y="1785835"/>
                <a:ext cx="128707" cy="128707"/>
              </a:xfrm>
              <a:prstGeom prst="round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5" name="Group 174"/>
            <p:cNvGrpSpPr/>
            <p:nvPr/>
          </p:nvGrpSpPr>
          <p:grpSpPr>
            <a:xfrm>
              <a:off x="4123817" y="2673209"/>
              <a:ext cx="128707" cy="1150030"/>
              <a:chOff x="4142555" y="764512"/>
              <a:chExt cx="128707" cy="1150030"/>
            </a:xfrm>
          </p:grpSpPr>
          <p:sp>
            <p:nvSpPr>
              <p:cNvPr id="180" name="Rounded Rectangle 179"/>
              <p:cNvSpPr/>
              <p:nvPr/>
            </p:nvSpPr>
            <p:spPr>
              <a:xfrm>
                <a:off x="4142555" y="764512"/>
                <a:ext cx="128707" cy="128707"/>
              </a:xfrm>
              <a:prstGeom prst="round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Rounded Rectangle 180"/>
              <p:cNvSpPr/>
              <p:nvPr/>
            </p:nvSpPr>
            <p:spPr>
              <a:xfrm>
                <a:off x="4142555" y="1269351"/>
                <a:ext cx="128707" cy="128707"/>
              </a:xfrm>
              <a:prstGeom prst="round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Rounded Rectangle 181"/>
              <p:cNvSpPr/>
              <p:nvPr/>
            </p:nvSpPr>
            <p:spPr>
              <a:xfrm>
                <a:off x="4142555" y="1785835"/>
                <a:ext cx="128707" cy="128707"/>
              </a:xfrm>
              <a:prstGeom prst="round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6" name="Group 175"/>
            <p:cNvGrpSpPr/>
            <p:nvPr/>
          </p:nvGrpSpPr>
          <p:grpSpPr>
            <a:xfrm>
              <a:off x="4123817" y="4593925"/>
              <a:ext cx="128707" cy="1150030"/>
              <a:chOff x="4142555" y="764512"/>
              <a:chExt cx="128707" cy="1150030"/>
            </a:xfrm>
          </p:grpSpPr>
          <p:sp>
            <p:nvSpPr>
              <p:cNvPr id="177" name="Rounded Rectangle 176"/>
              <p:cNvSpPr/>
              <p:nvPr/>
            </p:nvSpPr>
            <p:spPr>
              <a:xfrm>
                <a:off x="4142555" y="764512"/>
                <a:ext cx="128707" cy="128707"/>
              </a:xfrm>
              <a:prstGeom prst="round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Rounded Rectangle 177"/>
              <p:cNvSpPr/>
              <p:nvPr/>
            </p:nvSpPr>
            <p:spPr>
              <a:xfrm>
                <a:off x="4142555" y="1269351"/>
                <a:ext cx="128707" cy="128707"/>
              </a:xfrm>
              <a:prstGeom prst="round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Rounded Rectangle 178"/>
              <p:cNvSpPr/>
              <p:nvPr/>
            </p:nvSpPr>
            <p:spPr>
              <a:xfrm>
                <a:off x="4142555" y="1785835"/>
                <a:ext cx="128707" cy="128707"/>
              </a:xfrm>
              <a:prstGeom prst="round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33" name="Group 32"/>
          <p:cNvGrpSpPr/>
          <p:nvPr/>
        </p:nvGrpSpPr>
        <p:grpSpPr>
          <a:xfrm>
            <a:off x="1128883" y="6100139"/>
            <a:ext cx="10079183" cy="646331"/>
            <a:chOff x="1127928" y="5841530"/>
            <a:chExt cx="12370038" cy="793233"/>
          </a:xfrm>
        </p:grpSpPr>
        <p:pic>
          <p:nvPicPr>
            <p:cNvPr id="193" name="Picture 192"/>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4767978" y="5951639"/>
              <a:ext cx="585988" cy="585988"/>
            </a:xfrm>
            <a:prstGeom prst="rect">
              <a:avLst/>
            </a:prstGeom>
          </p:spPr>
        </p:pic>
        <p:pic>
          <p:nvPicPr>
            <p:cNvPr id="194" name="Picture 193"/>
            <p:cNvPicPr>
              <a:picLocks noChangeAspect="1"/>
            </p:cNvPicPr>
            <p:nvPr/>
          </p:nvPicPr>
          <p:blipFill>
            <a:blip r:embed="rId24" cstate="print">
              <a:extLst>
                <a:ext uri="{28A0092B-C50C-407E-A947-70E740481C1C}">
                  <a14:useLocalDpi xmlns:a14="http://schemas.microsoft.com/office/drawing/2010/main" val="0"/>
                </a:ext>
              </a:extLst>
            </a:blip>
            <a:stretch>
              <a:fillRect/>
            </a:stretch>
          </p:blipFill>
          <p:spPr>
            <a:xfrm>
              <a:off x="11033531" y="5914568"/>
              <a:ext cx="640581" cy="640579"/>
            </a:xfrm>
            <a:prstGeom prst="rect">
              <a:avLst/>
            </a:prstGeom>
          </p:spPr>
        </p:pic>
        <p:sp>
          <p:nvSpPr>
            <p:cNvPr id="195" name="Rectangle 194"/>
            <p:cNvSpPr/>
            <p:nvPr/>
          </p:nvSpPr>
          <p:spPr>
            <a:xfrm>
              <a:off x="1127928" y="6054282"/>
              <a:ext cx="1790676" cy="321070"/>
            </a:xfrm>
            <a:prstGeom prst="rect">
              <a:avLst/>
            </a:prstGeom>
          </p:spPr>
          <p:txBody>
            <a:bodyPr wrap="none">
              <a:spAutoFit/>
            </a:bodyPr>
            <a:lstStyle/>
            <a:p>
              <a:pPr algn="ctr" defTabSz="586130"/>
              <a:r>
                <a:rPr lang="en-US" sz="1100" b="1" dirty="0" smtClean="0">
                  <a:solidFill>
                    <a:prstClr val="black"/>
                  </a:solidFill>
                  <a:latin typeface="Arial" panose="020B0604020202020204" pitchFamily="34" charset="0"/>
                  <a:cs typeface="Arial" panose="020B0604020202020204" pitchFamily="34" charset="0"/>
                </a:rPr>
                <a:t>GO FOR IT, ANKIT!</a:t>
              </a:r>
              <a:endParaRPr lang="en-US" sz="1100" b="1" dirty="0">
                <a:solidFill>
                  <a:prstClr val="black"/>
                </a:solidFill>
                <a:latin typeface="Arial" panose="020B0604020202020204" pitchFamily="34" charset="0"/>
                <a:cs typeface="Arial" panose="020B0604020202020204" pitchFamily="34" charset="0"/>
              </a:endParaRPr>
            </a:p>
          </p:txBody>
        </p:sp>
        <p:sp>
          <p:nvSpPr>
            <p:cNvPr id="196" name="Rectangle 195"/>
            <p:cNvSpPr/>
            <p:nvPr/>
          </p:nvSpPr>
          <p:spPr>
            <a:xfrm>
              <a:off x="11705324" y="5841530"/>
              <a:ext cx="1792642" cy="793233"/>
            </a:xfrm>
            <a:prstGeom prst="rect">
              <a:avLst/>
            </a:prstGeom>
          </p:spPr>
          <p:txBody>
            <a:bodyPr wrap="none">
              <a:spAutoFit/>
            </a:bodyPr>
            <a:lstStyle/>
            <a:p>
              <a:pPr defTabSz="586130"/>
              <a:r>
                <a:rPr lang="en-US" sz="900" b="1" dirty="0" smtClean="0">
                  <a:solidFill>
                    <a:prstClr val="black"/>
                  </a:solidFill>
                  <a:latin typeface="Arial" panose="020B0604020202020204" pitchFamily="34" charset="0"/>
                  <a:cs typeface="Arial" panose="020B0604020202020204" pitchFamily="34" charset="0"/>
                </a:rPr>
                <a:t>DAILY LEADERBOARD</a:t>
              </a:r>
            </a:p>
            <a:p>
              <a:pPr defTabSz="586130"/>
              <a:r>
                <a:rPr lang="en-US" sz="900" dirty="0" smtClean="0">
                  <a:solidFill>
                    <a:prstClr val="black"/>
                  </a:solidFill>
                  <a:latin typeface="Arial" panose="020B0604020202020204" pitchFamily="34" charset="0"/>
                  <a:cs typeface="Arial" panose="020B0604020202020204" pitchFamily="34" charset="0"/>
                </a:rPr>
                <a:t>Adam: 1250 points</a:t>
              </a:r>
            </a:p>
            <a:p>
              <a:pPr defTabSz="586130"/>
              <a:r>
                <a:rPr lang="en-US" sz="900" dirty="0" smtClean="0">
                  <a:solidFill>
                    <a:prstClr val="black"/>
                  </a:solidFill>
                  <a:latin typeface="Arial" panose="020B0604020202020204" pitchFamily="34" charset="0"/>
                  <a:cs typeface="Arial" panose="020B0604020202020204" pitchFamily="34" charset="0"/>
                </a:rPr>
                <a:t>Jenny: 1200 points</a:t>
              </a:r>
            </a:p>
            <a:p>
              <a:pPr defTabSz="586130"/>
              <a:r>
                <a:rPr lang="en-US" sz="900" dirty="0" smtClean="0">
                  <a:solidFill>
                    <a:prstClr val="black"/>
                  </a:solidFill>
                  <a:latin typeface="Arial" panose="020B0604020202020204" pitchFamily="34" charset="0"/>
                  <a:cs typeface="Arial" panose="020B0604020202020204" pitchFamily="34" charset="0"/>
                </a:rPr>
                <a:t>Hugh: 1200 points</a:t>
              </a:r>
              <a:endParaRPr lang="en-US" sz="900" dirty="0">
                <a:solidFill>
                  <a:prstClr val="black"/>
                </a:solidFill>
                <a:latin typeface="Arial" panose="020B0604020202020204" pitchFamily="34" charset="0"/>
                <a:cs typeface="Arial" panose="020B0604020202020204" pitchFamily="34" charset="0"/>
              </a:endParaRPr>
            </a:p>
          </p:txBody>
        </p:sp>
        <p:sp>
          <p:nvSpPr>
            <p:cNvPr id="197" name="Rectangle 196"/>
            <p:cNvSpPr/>
            <p:nvPr/>
          </p:nvSpPr>
          <p:spPr>
            <a:xfrm>
              <a:off x="2849114" y="6054282"/>
              <a:ext cx="1184734" cy="321070"/>
            </a:xfrm>
            <a:prstGeom prst="rect">
              <a:avLst/>
            </a:prstGeom>
          </p:spPr>
          <p:txBody>
            <a:bodyPr wrap="none">
              <a:spAutoFit/>
            </a:bodyPr>
            <a:lstStyle/>
            <a:p>
              <a:pPr defTabSz="586130"/>
              <a:r>
                <a:rPr lang="en-US" sz="1100" b="1" dirty="0" smtClean="0">
                  <a:solidFill>
                    <a:prstClr val="black"/>
                  </a:solidFill>
                  <a:latin typeface="Arial" panose="020B0604020202020204" pitchFamily="34" charset="0"/>
                  <a:cs typeface="Arial" panose="020B0604020202020204" pitchFamily="34" charset="0"/>
                </a:rPr>
                <a:t>You will get</a:t>
              </a:r>
              <a:endParaRPr lang="en-US" sz="1100" b="1" dirty="0">
                <a:solidFill>
                  <a:prstClr val="black"/>
                </a:solidFill>
                <a:latin typeface="Arial" panose="020B0604020202020204" pitchFamily="34" charset="0"/>
                <a:cs typeface="Arial" panose="020B0604020202020204" pitchFamily="34" charset="0"/>
              </a:endParaRPr>
            </a:p>
          </p:txBody>
        </p:sp>
      </p:grpSp>
      <p:grpSp>
        <p:nvGrpSpPr>
          <p:cNvPr id="201" name="Group 200"/>
          <p:cNvGrpSpPr/>
          <p:nvPr/>
        </p:nvGrpSpPr>
        <p:grpSpPr>
          <a:xfrm>
            <a:off x="3433459" y="6112940"/>
            <a:ext cx="585993" cy="585993"/>
            <a:chOff x="-986311" y="4652170"/>
            <a:chExt cx="702082" cy="702082"/>
          </a:xfrm>
        </p:grpSpPr>
        <p:grpSp>
          <p:nvGrpSpPr>
            <p:cNvPr id="202" name="Group 201"/>
            <p:cNvGrpSpPr/>
            <p:nvPr/>
          </p:nvGrpSpPr>
          <p:grpSpPr>
            <a:xfrm>
              <a:off x="-986311" y="4652170"/>
              <a:ext cx="702082" cy="702082"/>
              <a:chOff x="4132493" y="6025109"/>
              <a:chExt cx="702082" cy="702082"/>
            </a:xfrm>
          </p:grpSpPr>
          <p:pic>
            <p:nvPicPr>
              <p:cNvPr id="204" name="Picture 203"/>
              <p:cNvPicPr>
                <a:picLocks noChangeAspect="1"/>
              </p:cNvPicPr>
              <p:nvPr/>
            </p:nvPicPr>
            <p:blipFill>
              <a:blip r:embed="rId25" cstate="print">
                <a:extLst>
                  <a:ext uri="{28A0092B-C50C-407E-A947-70E740481C1C}">
                    <a14:useLocalDpi xmlns:a14="http://schemas.microsoft.com/office/drawing/2010/main" val="0"/>
                  </a:ext>
                </a:extLst>
              </a:blip>
              <a:stretch>
                <a:fillRect/>
              </a:stretch>
            </p:blipFill>
            <p:spPr>
              <a:xfrm>
                <a:off x="4132493" y="6025109"/>
                <a:ext cx="702082" cy="702082"/>
              </a:xfrm>
              <a:prstGeom prst="rect">
                <a:avLst/>
              </a:prstGeom>
            </p:spPr>
          </p:pic>
          <p:sp>
            <p:nvSpPr>
              <p:cNvPr id="205" name="Oval 204"/>
              <p:cNvSpPr/>
              <p:nvPr/>
            </p:nvSpPr>
            <p:spPr>
              <a:xfrm>
                <a:off x="4292128" y="6115735"/>
                <a:ext cx="382812" cy="382812"/>
              </a:xfrm>
              <a:prstGeom prst="ellipse">
                <a:avLst/>
              </a:prstGeom>
              <a:solidFill>
                <a:srgbClr val="F8B6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prstClr val="white"/>
                  </a:solidFill>
                </a:endParaRPr>
              </a:p>
            </p:txBody>
          </p:sp>
          <p:sp>
            <p:nvSpPr>
              <p:cNvPr id="206" name="Rectangle 205"/>
              <p:cNvSpPr/>
              <p:nvPr/>
            </p:nvSpPr>
            <p:spPr>
              <a:xfrm>
                <a:off x="4271120" y="6071163"/>
                <a:ext cx="424829" cy="331874"/>
              </a:xfrm>
              <a:prstGeom prst="rect">
                <a:avLst/>
              </a:prstGeom>
            </p:spPr>
            <p:txBody>
              <a:bodyPr wrap="none">
                <a:spAutoFit/>
              </a:bodyPr>
              <a:lstStyle/>
              <a:p>
                <a:pPr algn="ctr" defTabSz="586130"/>
                <a:r>
                  <a:rPr lang="en-US" sz="1200" b="1" dirty="0" smtClean="0">
                    <a:solidFill>
                      <a:prstClr val="white"/>
                    </a:solidFill>
                    <a:latin typeface="Arial" panose="020B0604020202020204" pitchFamily="34" charset="0"/>
                    <a:cs typeface="Arial" panose="020B0604020202020204" pitchFamily="34" charset="0"/>
                  </a:rPr>
                  <a:t>50</a:t>
                </a:r>
              </a:p>
            </p:txBody>
          </p:sp>
        </p:grpSp>
        <p:sp>
          <p:nvSpPr>
            <p:cNvPr id="203" name="Rectangle 202"/>
            <p:cNvSpPr/>
            <p:nvPr/>
          </p:nvSpPr>
          <p:spPr>
            <a:xfrm>
              <a:off x="-883455" y="4903183"/>
              <a:ext cx="563110" cy="221250"/>
            </a:xfrm>
            <a:prstGeom prst="rect">
              <a:avLst/>
            </a:prstGeom>
          </p:spPr>
          <p:txBody>
            <a:bodyPr wrap="none">
              <a:spAutoFit/>
            </a:bodyPr>
            <a:lstStyle/>
            <a:p>
              <a:r>
                <a:rPr lang="en-US" sz="600" b="1" dirty="0">
                  <a:solidFill>
                    <a:prstClr val="white"/>
                  </a:solidFill>
                  <a:latin typeface="Arial" panose="020B0604020202020204" pitchFamily="34" charset="0"/>
                  <a:cs typeface="Arial" panose="020B0604020202020204" pitchFamily="34" charset="0"/>
                </a:rPr>
                <a:t>POINTS</a:t>
              </a:r>
              <a:endParaRPr lang="en-US" sz="1400" dirty="0">
                <a:solidFill>
                  <a:prstClr val="white"/>
                </a:solidFill>
              </a:endParaRPr>
            </a:p>
          </p:txBody>
        </p:sp>
      </p:grpSp>
      <p:grpSp>
        <p:nvGrpSpPr>
          <p:cNvPr id="34" name="Group 33"/>
          <p:cNvGrpSpPr/>
          <p:nvPr/>
        </p:nvGrpSpPr>
        <p:grpSpPr>
          <a:xfrm>
            <a:off x="10305856" y="1086393"/>
            <a:ext cx="810160" cy="626982"/>
            <a:chOff x="10305856" y="1086393"/>
            <a:chExt cx="810160" cy="626982"/>
          </a:xfrm>
        </p:grpSpPr>
        <p:sp>
          <p:nvSpPr>
            <p:cNvPr id="207" name="Rectangle 206"/>
            <p:cNvSpPr/>
            <p:nvPr/>
          </p:nvSpPr>
          <p:spPr>
            <a:xfrm>
              <a:off x="10307415" y="1444625"/>
              <a:ext cx="808601" cy="268750"/>
            </a:xfrm>
            <a:prstGeom prst="rect">
              <a:avLst/>
            </a:prstGeom>
            <a:solidFill>
              <a:srgbClr val="56AD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800" dirty="0" smtClean="0">
                  <a:solidFill>
                    <a:prstClr val="white"/>
                  </a:solidFill>
                  <a:latin typeface="Arial" panose="020B0604020202020204" pitchFamily="34" charset="0"/>
                  <a:cs typeface="Arial" panose="020B0604020202020204" pitchFamily="34" charset="0"/>
                </a:rPr>
                <a:t>CONTACT</a:t>
              </a:r>
              <a:endParaRPr lang="en-US" sz="800" dirty="0">
                <a:solidFill>
                  <a:prstClr val="white"/>
                </a:solidFill>
                <a:latin typeface="Arial" panose="020B0604020202020204" pitchFamily="34" charset="0"/>
                <a:cs typeface="Arial" panose="020B0604020202020204" pitchFamily="34" charset="0"/>
              </a:endParaRPr>
            </a:p>
          </p:txBody>
        </p:sp>
        <p:sp>
          <p:nvSpPr>
            <p:cNvPr id="208" name="Rectangle 207"/>
            <p:cNvSpPr/>
            <p:nvPr/>
          </p:nvSpPr>
          <p:spPr>
            <a:xfrm>
              <a:off x="10305856" y="1086393"/>
              <a:ext cx="808601" cy="26875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800" dirty="0" smtClean="0">
                  <a:solidFill>
                    <a:prstClr val="white"/>
                  </a:solidFill>
                  <a:latin typeface="Arial" panose="020B0604020202020204" pitchFamily="34" charset="0"/>
                  <a:cs typeface="Arial" panose="020B0604020202020204" pitchFamily="34" charset="0"/>
                </a:rPr>
                <a:t>APPLY</a:t>
              </a:r>
              <a:endParaRPr lang="en-US" sz="800" dirty="0">
                <a:solidFill>
                  <a:prstClr val="white"/>
                </a:solidFill>
                <a:latin typeface="Arial" panose="020B0604020202020204" pitchFamily="34" charset="0"/>
                <a:cs typeface="Arial" panose="020B0604020202020204" pitchFamily="34" charset="0"/>
              </a:endParaRPr>
            </a:p>
          </p:txBody>
        </p:sp>
      </p:grpSp>
      <p:sp>
        <p:nvSpPr>
          <p:cNvPr id="209" name="Rectangle 208"/>
          <p:cNvSpPr/>
          <p:nvPr/>
        </p:nvSpPr>
        <p:spPr>
          <a:xfrm>
            <a:off x="10313628" y="249840"/>
            <a:ext cx="808601" cy="179927"/>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800" dirty="0" smtClean="0">
                <a:solidFill>
                  <a:prstClr val="white"/>
                </a:solidFill>
                <a:latin typeface="Arial" panose="020B0604020202020204" pitchFamily="34" charset="0"/>
                <a:cs typeface="Arial" panose="020B0604020202020204" pitchFamily="34" charset="0"/>
              </a:rPr>
              <a:t>NO THANKS</a:t>
            </a:r>
            <a:endParaRPr lang="en-US" sz="800" dirty="0">
              <a:solidFill>
                <a:prstClr val="white"/>
              </a:solidFill>
              <a:latin typeface="Arial" panose="020B0604020202020204" pitchFamily="34" charset="0"/>
              <a:cs typeface="Arial" panose="020B0604020202020204" pitchFamily="34" charset="0"/>
            </a:endParaRPr>
          </a:p>
        </p:txBody>
      </p:sp>
      <p:grpSp>
        <p:nvGrpSpPr>
          <p:cNvPr id="210" name="Group 209"/>
          <p:cNvGrpSpPr/>
          <p:nvPr/>
        </p:nvGrpSpPr>
        <p:grpSpPr>
          <a:xfrm>
            <a:off x="10305856" y="2953173"/>
            <a:ext cx="810160" cy="626982"/>
            <a:chOff x="10305856" y="1086393"/>
            <a:chExt cx="810160" cy="626982"/>
          </a:xfrm>
        </p:grpSpPr>
        <p:sp>
          <p:nvSpPr>
            <p:cNvPr id="211" name="Rectangle 210"/>
            <p:cNvSpPr/>
            <p:nvPr/>
          </p:nvSpPr>
          <p:spPr>
            <a:xfrm>
              <a:off x="10307415" y="1444625"/>
              <a:ext cx="808601" cy="268750"/>
            </a:xfrm>
            <a:prstGeom prst="rect">
              <a:avLst/>
            </a:prstGeom>
            <a:solidFill>
              <a:srgbClr val="56AD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800" dirty="0" smtClean="0">
                  <a:solidFill>
                    <a:prstClr val="white"/>
                  </a:solidFill>
                  <a:latin typeface="Arial" panose="020B0604020202020204" pitchFamily="34" charset="0"/>
                  <a:cs typeface="Arial" panose="020B0604020202020204" pitchFamily="34" charset="0"/>
                </a:rPr>
                <a:t>CONTACT</a:t>
              </a:r>
              <a:endParaRPr lang="en-US" sz="800" dirty="0">
                <a:solidFill>
                  <a:prstClr val="white"/>
                </a:solidFill>
                <a:latin typeface="Arial" panose="020B0604020202020204" pitchFamily="34" charset="0"/>
                <a:cs typeface="Arial" panose="020B0604020202020204" pitchFamily="34" charset="0"/>
              </a:endParaRPr>
            </a:p>
          </p:txBody>
        </p:sp>
        <p:sp>
          <p:nvSpPr>
            <p:cNvPr id="212" name="Rectangle 211"/>
            <p:cNvSpPr/>
            <p:nvPr/>
          </p:nvSpPr>
          <p:spPr>
            <a:xfrm>
              <a:off x="10305856" y="1086393"/>
              <a:ext cx="808601" cy="26875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800" dirty="0" smtClean="0">
                  <a:solidFill>
                    <a:prstClr val="white"/>
                  </a:solidFill>
                  <a:latin typeface="Arial" panose="020B0604020202020204" pitchFamily="34" charset="0"/>
                  <a:cs typeface="Arial" panose="020B0604020202020204" pitchFamily="34" charset="0"/>
                </a:rPr>
                <a:t>APPLY</a:t>
              </a:r>
              <a:endParaRPr lang="en-US" sz="800" dirty="0">
                <a:solidFill>
                  <a:prstClr val="white"/>
                </a:solidFill>
                <a:latin typeface="Arial" panose="020B0604020202020204" pitchFamily="34" charset="0"/>
                <a:cs typeface="Arial" panose="020B0604020202020204" pitchFamily="34" charset="0"/>
              </a:endParaRPr>
            </a:p>
          </p:txBody>
        </p:sp>
      </p:grpSp>
      <p:grpSp>
        <p:nvGrpSpPr>
          <p:cNvPr id="213" name="Group 212"/>
          <p:cNvGrpSpPr/>
          <p:nvPr/>
        </p:nvGrpSpPr>
        <p:grpSpPr>
          <a:xfrm>
            <a:off x="10305856" y="4917839"/>
            <a:ext cx="810160" cy="626982"/>
            <a:chOff x="10305856" y="1086393"/>
            <a:chExt cx="810160" cy="626982"/>
          </a:xfrm>
        </p:grpSpPr>
        <p:sp>
          <p:nvSpPr>
            <p:cNvPr id="214" name="Rectangle 213"/>
            <p:cNvSpPr/>
            <p:nvPr/>
          </p:nvSpPr>
          <p:spPr>
            <a:xfrm>
              <a:off x="10307415" y="1444625"/>
              <a:ext cx="808601" cy="268750"/>
            </a:xfrm>
            <a:prstGeom prst="rect">
              <a:avLst/>
            </a:prstGeom>
            <a:solidFill>
              <a:srgbClr val="56AD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800" dirty="0" smtClean="0">
                  <a:solidFill>
                    <a:prstClr val="white"/>
                  </a:solidFill>
                  <a:latin typeface="Arial" panose="020B0604020202020204" pitchFamily="34" charset="0"/>
                  <a:cs typeface="Arial" panose="020B0604020202020204" pitchFamily="34" charset="0"/>
                </a:rPr>
                <a:t>CONTACT</a:t>
              </a:r>
              <a:endParaRPr lang="en-US" sz="800" dirty="0">
                <a:solidFill>
                  <a:prstClr val="white"/>
                </a:solidFill>
                <a:latin typeface="Arial" panose="020B0604020202020204" pitchFamily="34" charset="0"/>
                <a:cs typeface="Arial" panose="020B0604020202020204" pitchFamily="34" charset="0"/>
              </a:endParaRPr>
            </a:p>
          </p:txBody>
        </p:sp>
        <p:sp>
          <p:nvSpPr>
            <p:cNvPr id="215" name="Rectangle 214"/>
            <p:cNvSpPr/>
            <p:nvPr/>
          </p:nvSpPr>
          <p:spPr>
            <a:xfrm>
              <a:off x="10305856" y="1086393"/>
              <a:ext cx="808601" cy="26875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800" dirty="0" smtClean="0">
                  <a:solidFill>
                    <a:prstClr val="white"/>
                  </a:solidFill>
                  <a:latin typeface="Arial" panose="020B0604020202020204" pitchFamily="34" charset="0"/>
                  <a:cs typeface="Arial" panose="020B0604020202020204" pitchFamily="34" charset="0"/>
                </a:rPr>
                <a:t>APPLY</a:t>
              </a:r>
              <a:endParaRPr lang="en-US" sz="800" dirty="0">
                <a:solidFill>
                  <a:prstClr val="white"/>
                </a:solidFill>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221574235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Rectangle 61"/>
          <p:cNvSpPr/>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 name="Rectangle 2"/>
          <p:cNvSpPr/>
          <p:nvPr/>
        </p:nvSpPr>
        <p:spPr>
          <a:xfrm>
            <a:off x="185940" y="154407"/>
            <a:ext cx="11836042" cy="65124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sp>
        <p:nvSpPr>
          <p:cNvPr id="52" name="Rectangle 51"/>
          <p:cNvSpPr/>
          <p:nvPr/>
        </p:nvSpPr>
        <p:spPr>
          <a:xfrm>
            <a:off x="2266988" y="154407"/>
            <a:ext cx="7757432" cy="20684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sp>
        <p:nvSpPr>
          <p:cNvPr id="46" name="Rectangle 45"/>
          <p:cNvSpPr/>
          <p:nvPr/>
        </p:nvSpPr>
        <p:spPr>
          <a:xfrm>
            <a:off x="185940" y="2289543"/>
            <a:ext cx="2081048" cy="4375515"/>
          </a:xfrm>
          <a:prstGeom prst="rect">
            <a:avLst/>
          </a:prstGeom>
          <a:solidFill>
            <a:srgbClr val="56AD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pic>
        <p:nvPicPr>
          <p:cNvPr id="19" name="Picture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1617" y="1769514"/>
            <a:ext cx="400674" cy="400674"/>
          </a:xfrm>
          <a:prstGeom prst="rect">
            <a:avLst/>
          </a:prstGeom>
        </p:spPr>
      </p:pic>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9785" y="1769514"/>
            <a:ext cx="400674" cy="400674"/>
          </a:xfrm>
          <a:prstGeom prst="rect">
            <a:avLst/>
          </a:prstGeom>
        </p:spPr>
      </p:pic>
      <p:pic>
        <p:nvPicPr>
          <p:cNvPr id="21" name="Picture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75281" y="1769514"/>
            <a:ext cx="400674" cy="400674"/>
          </a:xfrm>
          <a:prstGeom prst="rect">
            <a:avLst/>
          </a:prstGeom>
        </p:spPr>
      </p:pic>
      <p:pic>
        <p:nvPicPr>
          <p:cNvPr id="23" name="Picture 2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93449" y="1769513"/>
            <a:ext cx="400674" cy="400674"/>
          </a:xfrm>
          <a:prstGeom prst="rect">
            <a:avLst/>
          </a:prstGeom>
        </p:spPr>
      </p:pic>
      <p:pic>
        <p:nvPicPr>
          <p:cNvPr id="74" name="Picture 7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5959" y="6191056"/>
            <a:ext cx="354173" cy="346794"/>
          </a:xfrm>
          <a:prstGeom prst="rect">
            <a:avLst/>
          </a:prstGeom>
        </p:spPr>
      </p:pic>
      <p:pic>
        <p:nvPicPr>
          <p:cNvPr id="75" name="Picture 7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19025" y="6191056"/>
            <a:ext cx="354173" cy="346794"/>
          </a:xfrm>
          <a:prstGeom prst="rect">
            <a:avLst/>
          </a:prstGeom>
        </p:spPr>
      </p:pic>
      <p:pic>
        <p:nvPicPr>
          <p:cNvPr id="76" name="Picture 7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52893" y="6191056"/>
            <a:ext cx="354173" cy="332037"/>
          </a:xfrm>
          <a:prstGeom prst="rect">
            <a:avLst/>
          </a:prstGeom>
        </p:spPr>
      </p:pic>
      <p:sp>
        <p:nvSpPr>
          <p:cNvPr id="83" name="Rectangle 82"/>
          <p:cNvSpPr/>
          <p:nvPr/>
        </p:nvSpPr>
        <p:spPr>
          <a:xfrm>
            <a:off x="9965423" y="2163814"/>
            <a:ext cx="2056451" cy="45036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pic>
        <p:nvPicPr>
          <p:cNvPr id="98" name="Picture 97"/>
          <p:cNvPicPr>
            <a:picLocks noChangeAspect="1"/>
          </p:cNvPicPr>
          <p:nvPr/>
        </p:nvPicPr>
        <p:blipFill>
          <a:blip r:embed="rId9">
            <a:extLst>
              <a:ext uri="{BEBA8EAE-BF5A-486C-A8C5-ECC9F3942E4B}">
                <a14:imgProps xmlns:a14="http://schemas.microsoft.com/office/drawing/2010/main">
                  <a14:imgLayer r:embed="rId10">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1852091" y="6194581"/>
            <a:ext cx="331349" cy="331349"/>
          </a:xfrm>
          <a:prstGeom prst="rect">
            <a:avLst/>
          </a:prstGeom>
        </p:spPr>
      </p:pic>
      <p:sp>
        <p:nvSpPr>
          <p:cNvPr id="109" name="Rectangle 108"/>
          <p:cNvSpPr/>
          <p:nvPr/>
        </p:nvSpPr>
        <p:spPr>
          <a:xfrm>
            <a:off x="10023912" y="2286478"/>
            <a:ext cx="1963490" cy="4251372"/>
          </a:xfrm>
          <a:prstGeom prst="rect">
            <a:avLst/>
          </a:prstGeom>
          <a:solidFill>
            <a:srgbClr val="56AD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1000" b="1" dirty="0">
              <a:solidFill>
                <a:prstClr val="white"/>
              </a:solidFill>
              <a:latin typeface="Arial" panose="020B0604020202020204" pitchFamily="34" charset="0"/>
              <a:cs typeface="Arial" panose="020B0604020202020204" pitchFamily="34" charset="0"/>
            </a:endParaRPr>
          </a:p>
        </p:txBody>
      </p:sp>
      <p:sp>
        <p:nvSpPr>
          <p:cNvPr id="94" name="Rectangle 93"/>
          <p:cNvSpPr/>
          <p:nvPr/>
        </p:nvSpPr>
        <p:spPr>
          <a:xfrm>
            <a:off x="2304058" y="2698132"/>
            <a:ext cx="7656345" cy="3044318"/>
          </a:xfrm>
          <a:prstGeom prst="rect">
            <a:avLst/>
          </a:prstGeom>
          <a:solidFill>
            <a:schemeClr val="bg1"/>
          </a:solidFill>
          <a:ln>
            <a:solidFill>
              <a:srgbClr val="56ADD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grpSp>
        <p:nvGrpSpPr>
          <p:cNvPr id="4" name="Group 3"/>
          <p:cNvGrpSpPr/>
          <p:nvPr/>
        </p:nvGrpSpPr>
        <p:grpSpPr>
          <a:xfrm>
            <a:off x="257774" y="2377291"/>
            <a:ext cx="1926025" cy="239055"/>
            <a:chOff x="257774" y="1966455"/>
            <a:chExt cx="1926025" cy="239055"/>
          </a:xfrm>
        </p:grpSpPr>
        <p:sp>
          <p:nvSpPr>
            <p:cNvPr id="50" name="Rounded Rectangle 49"/>
            <p:cNvSpPr/>
            <p:nvPr/>
          </p:nvSpPr>
          <p:spPr>
            <a:xfrm>
              <a:off x="257774" y="1968246"/>
              <a:ext cx="1824102" cy="23726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pic>
          <p:nvPicPr>
            <p:cNvPr id="28" name="Picture 27"/>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981315" y="1966455"/>
              <a:ext cx="202484" cy="237055"/>
            </a:xfrm>
            <a:prstGeom prst="rect">
              <a:avLst/>
            </a:prstGeom>
          </p:spPr>
        </p:pic>
        <p:sp>
          <p:nvSpPr>
            <p:cNvPr id="51" name="TextBox 50"/>
            <p:cNvSpPr txBox="1"/>
            <p:nvPr/>
          </p:nvSpPr>
          <p:spPr>
            <a:xfrm>
              <a:off x="320836" y="1968921"/>
              <a:ext cx="184731" cy="230832"/>
            </a:xfrm>
            <a:prstGeom prst="rect">
              <a:avLst/>
            </a:prstGeom>
            <a:noFill/>
          </p:spPr>
          <p:txBody>
            <a:bodyPr wrap="none" rtlCol="0">
              <a:spAutoFit/>
            </a:bodyPr>
            <a:lstStyle/>
            <a:p>
              <a:pPr defTabSz="586130"/>
              <a:endParaRPr lang="en-US" sz="900" dirty="0">
                <a:solidFill>
                  <a:prstClr val="black"/>
                </a:solidFill>
                <a:latin typeface="Arial" panose="020B0604020202020204" pitchFamily="34" charset="0"/>
                <a:cs typeface="Arial" panose="020B0604020202020204" pitchFamily="34" charset="0"/>
              </a:endParaRPr>
            </a:p>
          </p:txBody>
        </p:sp>
      </p:grpSp>
      <p:grpSp>
        <p:nvGrpSpPr>
          <p:cNvPr id="63" name="Group 62"/>
          <p:cNvGrpSpPr/>
          <p:nvPr/>
        </p:nvGrpSpPr>
        <p:grpSpPr>
          <a:xfrm>
            <a:off x="2268495" y="5758937"/>
            <a:ext cx="7691908" cy="906121"/>
            <a:chOff x="2284261" y="5806235"/>
            <a:chExt cx="7691908" cy="906121"/>
          </a:xfrm>
        </p:grpSpPr>
        <p:sp>
          <p:nvSpPr>
            <p:cNvPr id="70" name="Rectangle 69"/>
            <p:cNvSpPr/>
            <p:nvPr/>
          </p:nvSpPr>
          <p:spPr>
            <a:xfrm>
              <a:off x="2284261" y="5806235"/>
              <a:ext cx="7691908" cy="90612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7" name="Rounded Rectangle 76"/>
            <p:cNvSpPr/>
            <p:nvPr/>
          </p:nvSpPr>
          <p:spPr>
            <a:xfrm>
              <a:off x="2417106" y="6197770"/>
              <a:ext cx="7362378" cy="35236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8" name="TextBox 77"/>
            <p:cNvSpPr txBox="1"/>
            <p:nvPr/>
          </p:nvSpPr>
          <p:spPr>
            <a:xfrm>
              <a:off x="2480168" y="6268572"/>
              <a:ext cx="877163" cy="230832"/>
            </a:xfrm>
            <a:prstGeom prst="rect">
              <a:avLst/>
            </a:prstGeom>
            <a:noFill/>
          </p:spPr>
          <p:txBody>
            <a:bodyPr wrap="none" rtlCol="0">
              <a:spAutoFit/>
            </a:bodyPr>
            <a:lstStyle/>
            <a:p>
              <a:r>
                <a:rPr lang="en-US" sz="900" dirty="0">
                  <a:solidFill>
                    <a:prstClr val="black"/>
                  </a:solidFill>
                  <a:latin typeface="Arial" panose="020B0604020202020204" pitchFamily="34" charset="0"/>
                  <a:cs typeface="Arial" panose="020B0604020202020204" pitchFamily="34" charset="0"/>
                </a:rPr>
                <a:t>Call Remarks</a:t>
              </a:r>
            </a:p>
          </p:txBody>
        </p:sp>
        <p:sp>
          <p:nvSpPr>
            <p:cNvPr id="84" name="Rectangle 83"/>
            <p:cNvSpPr/>
            <p:nvPr/>
          </p:nvSpPr>
          <p:spPr>
            <a:xfrm>
              <a:off x="8910989" y="6245977"/>
              <a:ext cx="808601" cy="268750"/>
            </a:xfrm>
            <a:prstGeom prst="rect">
              <a:avLst/>
            </a:prstGeom>
            <a:solidFill>
              <a:srgbClr val="56AD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800" dirty="0" smtClean="0">
                  <a:solidFill>
                    <a:prstClr val="white"/>
                  </a:solidFill>
                  <a:latin typeface="Arial" panose="020B0604020202020204" pitchFamily="34" charset="0"/>
                  <a:cs typeface="Arial" panose="020B0604020202020204" pitchFamily="34" charset="0"/>
                </a:rPr>
                <a:t>SUBMIT</a:t>
              </a:r>
              <a:endParaRPr lang="en-US" sz="800" dirty="0">
                <a:solidFill>
                  <a:prstClr val="white"/>
                </a:solidFill>
                <a:latin typeface="Arial" panose="020B0604020202020204" pitchFamily="34" charset="0"/>
                <a:cs typeface="Arial" panose="020B0604020202020204" pitchFamily="34" charset="0"/>
              </a:endParaRPr>
            </a:p>
          </p:txBody>
        </p:sp>
        <p:sp>
          <p:nvSpPr>
            <p:cNvPr id="85" name="Rounded Rectangle 84"/>
            <p:cNvSpPr/>
            <p:nvPr/>
          </p:nvSpPr>
          <p:spPr>
            <a:xfrm>
              <a:off x="2444560" y="5947598"/>
              <a:ext cx="129642" cy="129642"/>
            </a:xfrm>
            <a:prstGeom prst="round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6" name="TextBox 85"/>
            <p:cNvSpPr txBox="1"/>
            <p:nvPr/>
          </p:nvSpPr>
          <p:spPr>
            <a:xfrm>
              <a:off x="2615925" y="5897864"/>
              <a:ext cx="838691" cy="230832"/>
            </a:xfrm>
            <a:prstGeom prst="rect">
              <a:avLst/>
            </a:prstGeom>
            <a:noFill/>
          </p:spPr>
          <p:txBody>
            <a:bodyPr wrap="none" rtlCol="0">
              <a:spAutoFit/>
            </a:bodyPr>
            <a:lstStyle/>
            <a:p>
              <a:r>
                <a:rPr lang="en-US" sz="900" dirty="0" smtClean="0">
                  <a:solidFill>
                    <a:prstClr val="black"/>
                  </a:solidFill>
                  <a:latin typeface="Arial" panose="020B0604020202020204" pitchFamily="34" charset="0"/>
                  <a:cs typeface="Arial" panose="020B0604020202020204" pitchFamily="34" charset="0"/>
                </a:rPr>
                <a:t>Billing Query</a:t>
              </a:r>
              <a:endParaRPr lang="en-US" sz="900" dirty="0">
                <a:solidFill>
                  <a:prstClr val="black"/>
                </a:solidFill>
                <a:latin typeface="Arial" panose="020B0604020202020204" pitchFamily="34" charset="0"/>
                <a:cs typeface="Arial" panose="020B0604020202020204" pitchFamily="34" charset="0"/>
              </a:endParaRPr>
            </a:p>
          </p:txBody>
        </p:sp>
        <p:sp>
          <p:nvSpPr>
            <p:cNvPr id="87" name="Rounded Rectangle 86"/>
            <p:cNvSpPr/>
            <p:nvPr/>
          </p:nvSpPr>
          <p:spPr>
            <a:xfrm>
              <a:off x="3899406" y="5947598"/>
              <a:ext cx="129642" cy="129642"/>
            </a:xfrm>
            <a:prstGeom prst="round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8" name="TextBox 87"/>
            <p:cNvSpPr txBox="1"/>
            <p:nvPr/>
          </p:nvSpPr>
          <p:spPr>
            <a:xfrm>
              <a:off x="4081480" y="5897864"/>
              <a:ext cx="1152880" cy="230832"/>
            </a:xfrm>
            <a:prstGeom prst="rect">
              <a:avLst/>
            </a:prstGeom>
            <a:noFill/>
          </p:spPr>
          <p:txBody>
            <a:bodyPr wrap="none" rtlCol="0">
              <a:spAutoFit/>
            </a:bodyPr>
            <a:lstStyle/>
            <a:p>
              <a:r>
                <a:rPr lang="en-US" sz="900" dirty="0" smtClean="0">
                  <a:solidFill>
                    <a:prstClr val="black"/>
                  </a:solidFill>
                  <a:latin typeface="Arial" panose="020B0604020202020204" pitchFamily="34" charset="0"/>
                  <a:cs typeface="Arial" panose="020B0604020202020204" pitchFamily="34" charset="0"/>
                </a:rPr>
                <a:t>Change in address</a:t>
              </a:r>
              <a:endParaRPr lang="en-US" sz="900" dirty="0">
                <a:solidFill>
                  <a:prstClr val="black"/>
                </a:solidFill>
                <a:latin typeface="Arial" panose="020B0604020202020204" pitchFamily="34" charset="0"/>
                <a:cs typeface="Arial" panose="020B0604020202020204" pitchFamily="34" charset="0"/>
              </a:endParaRPr>
            </a:p>
          </p:txBody>
        </p:sp>
        <p:sp>
          <p:nvSpPr>
            <p:cNvPr id="95" name="Rounded Rectangle 94"/>
            <p:cNvSpPr/>
            <p:nvPr/>
          </p:nvSpPr>
          <p:spPr>
            <a:xfrm>
              <a:off x="5354252" y="5947598"/>
              <a:ext cx="129642" cy="129642"/>
            </a:xfrm>
            <a:prstGeom prst="round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6" name="TextBox 95"/>
            <p:cNvSpPr txBox="1"/>
            <p:nvPr/>
          </p:nvSpPr>
          <p:spPr>
            <a:xfrm>
              <a:off x="5549967" y="5897864"/>
              <a:ext cx="928459" cy="230832"/>
            </a:xfrm>
            <a:prstGeom prst="rect">
              <a:avLst/>
            </a:prstGeom>
            <a:noFill/>
          </p:spPr>
          <p:txBody>
            <a:bodyPr wrap="none" rtlCol="0">
              <a:spAutoFit/>
            </a:bodyPr>
            <a:lstStyle/>
            <a:p>
              <a:r>
                <a:rPr lang="en-US" sz="900" dirty="0" smtClean="0">
                  <a:solidFill>
                    <a:prstClr val="black"/>
                  </a:solidFill>
                  <a:latin typeface="Arial" panose="020B0604020202020204" pitchFamily="34" charset="0"/>
                  <a:cs typeface="Arial" panose="020B0604020202020204" pitchFamily="34" charset="0"/>
                </a:rPr>
                <a:t>Product Query</a:t>
              </a:r>
              <a:endParaRPr lang="en-US" sz="900" dirty="0">
                <a:solidFill>
                  <a:prstClr val="black"/>
                </a:solidFill>
                <a:latin typeface="Arial" panose="020B0604020202020204" pitchFamily="34" charset="0"/>
                <a:cs typeface="Arial" panose="020B0604020202020204" pitchFamily="34" charset="0"/>
              </a:endParaRPr>
            </a:p>
          </p:txBody>
        </p:sp>
        <p:sp>
          <p:nvSpPr>
            <p:cNvPr id="97" name="Rounded Rectangle 96"/>
            <p:cNvSpPr/>
            <p:nvPr/>
          </p:nvSpPr>
          <p:spPr>
            <a:xfrm>
              <a:off x="6809098" y="5947598"/>
              <a:ext cx="129642" cy="129642"/>
            </a:xfrm>
            <a:prstGeom prst="round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0" name="TextBox 109"/>
            <p:cNvSpPr txBox="1"/>
            <p:nvPr/>
          </p:nvSpPr>
          <p:spPr>
            <a:xfrm>
              <a:off x="7043456" y="5897864"/>
              <a:ext cx="947695" cy="230832"/>
            </a:xfrm>
            <a:prstGeom prst="rect">
              <a:avLst/>
            </a:prstGeom>
            <a:noFill/>
          </p:spPr>
          <p:txBody>
            <a:bodyPr wrap="none" rtlCol="0">
              <a:spAutoFit/>
            </a:bodyPr>
            <a:lstStyle/>
            <a:p>
              <a:r>
                <a:rPr lang="en-US" sz="900" dirty="0" smtClean="0">
                  <a:solidFill>
                    <a:prstClr val="black"/>
                  </a:solidFill>
                  <a:latin typeface="Arial" panose="020B0604020202020204" pitchFamily="34" charset="0"/>
                  <a:cs typeface="Arial" panose="020B0604020202020204" pitchFamily="34" charset="0"/>
                </a:rPr>
                <a:t>Delivery Query</a:t>
              </a:r>
              <a:endParaRPr lang="en-US" sz="900" dirty="0">
                <a:solidFill>
                  <a:prstClr val="black"/>
                </a:solidFill>
                <a:latin typeface="Arial" panose="020B0604020202020204" pitchFamily="34" charset="0"/>
                <a:cs typeface="Arial" panose="020B0604020202020204" pitchFamily="34" charset="0"/>
              </a:endParaRPr>
            </a:p>
          </p:txBody>
        </p:sp>
        <p:sp>
          <p:nvSpPr>
            <p:cNvPr id="111" name="Rounded Rectangle 110"/>
            <p:cNvSpPr/>
            <p:nvPr/>
          </p:nvSpPr>
          <p:spPr>
            <a:xfrm>
              <a:off x="8263944" y="5947598"/>
              <a:ext cx="129642" cy="129642"/>
            </a:xfrm>
            <a:prstGeom prst="round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2" name="TextBox 111"/>
            <p:cNvSpPr txBox="1"/>
            <p:nvPr/>
          </p:nvSpPr>
          <p:spPr>
            <a:xfrm>
              <a:off x="8435309" y="5897864"/>
              <a:ext cx="595035" cy="230832"/>
            </a:xfrm>
            <a:prstGeom prst="rect">
              <a:avLst/>
            </a:prstGeom>
            <a:noFill/>
          </p:spPr>
          <p:txBody>
            <a:bodyPr wrap="none" rtlCol="0">
              <a:spAutoFit/>
            </a:bodyPr>
            <a:lstStyle/>
            <a:p>
              <a:r>
                <a:rPr lang="en-US" sz="900" dirty="0" smtClean="0">
                  <a:solidFill>
                    <a:prstClr val="black"/>
                  </a:solidFill>
                  <a:latin typeface="Arial" panose="020B0604020202020204" pitchFamily="34" charset="0"/>
                  <a:cs typeface="Arial" panose="020B0604020202020204" pitchFamily="34" charset="0"/>
                </a:rPr>
                <a:t>General</a:t>
              </a:r>
              <a:endParaRPr lang="en-US" sz="900" dirty="0">
                <a:solidFill>
                  <a:prstClr val="black"/>
                </a:solidFill>
                <a:latin typeface="Arial" panose="020B0604020202020204" pitchFamily="34" charset="0"/>
                <a:cs typeface="Arial" panose="020B0604020202020204" pitchFamily="34" charset="0"/>
              </a:endParaRPr>
            </a:p>
          </p:txBody>
        </p:sp>
      </p:grpSp>
      <p:grpSp>
        <p:nvGrpSpPr>
          <p:cNvPr id="114" name="Group 113"/>
          <p:cNvGrpSpPr/>
          <p:nvPr/>
        </p:nvGrpSpPr>
        <p:grpSpPr>
          <a:xfrm>
            <a:off x="10096160" y="2395737"/>
            <a:ext cx="1775543" cy="302395"/>
            <a:chOff x="10111926" y="2443035"/>
            <a:chExt cx="1775543" cy="302395"/>
          </a:xfrm>
        </p:grpSpPr>
        <p:sp>
          <p:nvSpPr>
            <p:cNvPr id="115" name="Rounded Rectangle 114"/>
            <p:cNvSpPr/>
            <p:nvPr/>
          </p:nvSpPr>
          <p:spPr>
            <a:xfrm>
              <a:off x="10111926" y="2443035"/>
              <a:ext cx="1775543" cy="302395"/>
            </a:xfrm>
            <a:prstGeom prst="round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a:solidFill>
                    <a:prstClr val="white">
                      <a:lumMod val="75000"/>
                    </a:prstClr>
                  </a:solidFill>
                  <a:latin typeface="Arial" panose="020B0604020202020204" pitchFamily="34" charset="0"/>
                  <a:cs typeface="Arial" panose="020B0604020202020204" pitchFamily="34" charset="0"/>
                </a:rPr>
                <a:t>Select </a:t>
              </a:r>
              <a:r>
                <a:rPr lang="en-US" sz="900" dirty="0" smtClean="0">
                  <a:solidFill>
                    <a:prstClr val="white">
                      <a:lumMod val="75000"/>
                    </a:prstClr>
                  </a:solidFill>
                  <a:latin typeface="Arial" panose="020B0604020202020204" pitchFamily="34" charset="0"/>
                  <a:cs typeface="Arial" panose="020B0604020202020204" pitchFamily="34" charset="0"/>
                </a:rPr>
                <a:t>Disposition</a:t>
              </a:r>
              <a:endParaRPr lang="en-US" sz="900" dirty="0">
                <a:solidFill>
                  <a:prstClr val="white">
                    <a:lumMod val="75000"/>
                  </a:prstClr>
                </a:solidFill>
                <a:latin typeface="Arial" panose="020B0604020202020204" pitchFamily="34" charset="0"/>
                <a:cs typeface="Arial" panose="020B0604020202020204" pitchFamily="34" charset="0"/>
              </a:endParaRPr>
            </a:p>
          </p:txBody>
        </p:sp>
        <p:sp>
          <p:nvSpPr>
            <p:cNvPr id="116" name="Isosceles Triangle 115"/>
            <p:cNvSpPr/>
            <p:nvPr/>
          </p:nvSpPr>
          <p:spPr>
            <a:xfrm rot="10800000">
              <a:off x="11680475" y="2576192"/>
              <a:ext cx="84219" cy="72602"/>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solidFill>
                  <a:prstClr val="white"/>
                </a:solidFill>
              </a:endParaRPr>
            </a:p>
          </p:txBody>
        </p:sp>
      </p:grpSp>
      <p:sp>
        <p:nvSpPr>
          <p:cNvPr id="82" name="Rectangle 81"/>
          <p:cNvSpPr/>
          <p:nvPr/>
        </p:nvSpPr>
        <p:spPr>
          <a:xfrm>
            <a:off x="261254" y="1072474"/>
            <a:ext cx="1942062" cy="4539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1400" b="1" i="1" dirty="0" smtClean="0">
                <a:solidFill>
                  <a:schemeClr val="tx1">
                    <a:lumMod val="50000"/>
                    <a:lumOff val="50000"/>
                  </a:schemeClr>
                </a:solidFill>
                <a:latin typeface="Swis721 Cn BT" panose="020B0506020202030204" pitchFamily="34" charset="0"/>
                <a:cs typeface="Arial" panose="020B0604020202020204" pitchFamily="34" charset="0"/>
              </a:rPr>
              <a:t>TELECOM ENTERPRISE</a:t>
            </a:r>
            <a:endParaRPr lang="en-US" sz="1400" b="1" i="1" dirty="0">
              <a:solidFill>
                <a:schemeClr val="tx1">
                  <a:lumMod val="50000"/>
                  <a:lumOff val="50000"/>
                </a:schemeClr>
              </a:solidFill>
              <a:latin typeface="Swis721 Cn BT" panose="020B0506020202030204" pitchFamily="34" charset="0"/>
              <a:cs typeface="Arial" panose="020B0604020202020204" pitchFamily="34" charset="0"/>
            </a:endParaRPr>
          </a:p>
        </p:txBody>
      </p:sp>
      <p:pic>
        <p:nvPicPr>
          <p:cNvPr id="61" name="Picture 60"/>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55095" y="336931"/>
            <a:ext cx="942739" cy="855162"/>
          </a:xfrm>
          <a:prstGeom prst="rect">
            <a:avLst/>
          </a:prstGeom>
        </p:spPr>
      </p:pic>
      <p:pic>
        <p:nvPicPr>
          <p:cNvPr id="6" name="Picture 5"/>
          <p:cNvPicPr>
            <a:picLocks noChangeAspect="1"/>
          </p:cNvPicPr>
          <p:nvPr/>
        </p:nvPicPr>
        <p:blipFill>
          <a:blip r:embed="rId13"/>
          <a:stretch>
            <a:fillRect/>
          </a:stretch>
        </p:blipFill>
        <p:spPr>
          <a:xfrm>
            <a:off x="10010486" y="571267"/>
            <a:ext cx="1950763" cy="1341664"/>
          </a:xfrm>
          <a:prstGeom prst="rect">
            <a:avLst/>
          </a:prstGeom>
        </p:spPr>
      </p:pic>
      <p:sp>
        <p:nvSpPr>
          <p:cNvPr id="7" name="Rectangle 6"/>
          <p:cNvSpPr/>
          <p:nvPr/>
        </p:nvSpPr>
        <p:spPr>
          <a:xfrm>
            <a:off x="2304058" y="239653"/>
            <a:ext cx="2516253" cy="1958667"/>
          </a:xfrm>
          <a:prstGeom prst="rect">
            <a:avLst/>
          </a:prstGeom>
          <a:solidFill>
            <a:schemeClr val="bg1"/>
          </a:solidFill>
          <a:ln>
            <a:solidFill>
              <a:schemeClr val="bg1">
                <a:lumMod val="95000"/>
              </a:schemeClr>
            </a:solidFill>
          </a:ln>
          <a:effectLst>
            <a:outerShdw blurRad="50800" dist="38100" dir="8100000" algn="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p:cNvSpPr/>
          <p:nvPr/>
        </p:nvSpPr>
        <p:spPr>
          <a:xfrm>
            <a:off x="4879719" y="239653"/>
            <a:ext cx="2516253" cy="1958667"/>
          </a:xfrm>
          <a:prstGeom prst="rect">
            <a:avLst/>
          </a:prstGeom>
          <a:solidFill>
            <a:schemeClr val="bg1"/>
          </a:solidFill>
          <a:ln>
            <a:solidFill>
              <a:schemeClr val="bg1">
                <a:lumMod val="95000"/>
              </a:schemeClr>
            </a:solidFill>
          </a:ln>
          <a:effectLst>
            <a:outerShdw blurRad="50800" dist="38100" dir="8100000" algn="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p:cNvSpPr/>
          <p:nvPr/>
        </p:nvSpPr>
        <p:spPr>
          <a:xfrm>
            <a:off x="7455380" y="239653"/>
            <a:ext cx="2516253" cy="1958667"/>
          </a:xfrm>
          <a:prstGeom prst="rect">
            <a:avLst/>
          </a:prstGeom>
          <a:solidFill>
            <a:schemeClr val="bg1"/>
          </a:solidFill>
          <a:ln>
            <a:solidFill>
              <a:schemeClr val="bg1">
                <a:lumMod val="95000"/>
              </a:schemeClr>
            </a:solidFill>
          </a:ln>
          <a:effectLst>
            <a:outerShdw blurRad="50800" dist="38100" dir="8100000" algn="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1" name="Table 100"/>
          <p:cNvGraphicFramePr>
            <a:graphicFrameLocks noGrp="1"/>
          </p:cNvGraphicFramePr>
          <p:nvPr>
            <p:extLst/>
          </p:nvPr>
        </p:nvGraphicFramePr>
        <p:xfrm>
          <a:off x="2464402" y="294868"/>
          <a:ext cx="2239750" cy="1486976"/>
        </p:xfrm>
        <a:graphic>
          <a:graphicData uri="http://schemas.openxmlformats.org/drawingml/2006/table">
            <a:tbl>
              <a:tblPr>
                <a:tableStyleId>{5C22544A-7EE6-4342-B048-85BDC9FD1C3A}</a:tableStyleId>
              </a:tblPr>
              <a:tblGrid>
                <a:gridCol w="953865"/>
                <a:gridCol w="1285885"/>
              </a:tblGrid>
              <a:tr h="198540">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Mobile #</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+63</a:t>
                      </a:r>
                      <a:r>
                        <a:rPr lang="en-US" sz="8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 915 716 9206</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98540">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Subscriber</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Mr. John Doe</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98540">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Operating Status</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Active</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98540">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Status</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Active</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82068">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Email</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johndoe554@gmail.com</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19828">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Address</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sv-SE" sz="800" b="0" i="0" u="none" strike="noStrike" kern="1200" dirty="0" smtClean="0">
                          <a:solidFill>
                            <a:srgbClr val="000000"/>
                          </a:solidFill>
                          <a:effectLst/>
                          <a:latin typeface="Arial" panose="020B0604020202020204" pitchFamily="34" charset="0"/>
                          <a:ea typeface="+mn-ea"/>
                          <a:cs typeface="Arial" panose="020B0604020202020204" pitchFamily="34" charset="0"/>
                        </a:rPr>
                        <a:t>101 Dela Rosa Street, Legazpi Village, Makati</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90920">
                <a:tc>
                  <a:txBody>
                    <a:bodyPr/>
                    <a:lstStyle/>
                    <a:p>
                      <a:pPr marL="0" algn="l" defTabSz="914400" rtl="0" eaLnBrk="1" fontAlgn="b" latinLnBrk="0" hangingPunct="1"/>
                      <a:r>
                        <a:rPr lang="en-US" sz="800" b="0" i="0" u="none" strike="noStrike" kern="1200" dirty="0">
                          <a:solidFill>
                            <a:srgbClr val="000000"/>
                          </a:solidFill>
                          <a:effectLst/>
                          <a:latin typeface="Arial" panose="020B0604020202020204" pitchFamily="34" charset="0"/>
                          <a:ea typeface="+mn-ea"/>
                          <a:cs typeface="Arial" panose="020B0604020202020204" pitchFamily="34" charset="0"/>
                        </a:rPr>
                        <a:t>Alt Number</a:t>
                      </a: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+63</a:t>
                      </a:r>
                      <a:r>
                        <a:rPr lang="en-US" sz="8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 999 999 9999</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graphicFrame>
        <p:nvGraphicFramePr>
          <p:cNvPr id="102" name="Table 101"/>
          <p:cNvGraphicFramePr>
            <a:graphicFrameLocks noGrp="1"/>
          </p:cNvGraphicFramePr>
          <p:nvPr>
            <p:extLst/>
          </p:nvPr>
        </p:nvGraphicFramePr>
        <p:xfrm>
          <a:off x="4973094" y="294868"/>
          <a:ext cx="2355644" cy="1878483"/>
        </p:xfrm>
        <a:graphic>
          <a:graphicData uri="http://schemas.openxmlformats.org/drawingml/2006/table">
            <a:tbl>
              <a:tblPr>
                <a:tableStyleId>{5C22544A-7EE6-4342-B048-85BDC9FD1C3A}</a:tableStyleId>
              </a:tblPr>
              <a:tblGrid>
                <a:gridCol w="1089211"/>
                <a:gridCol w="1266433"/>
              </a:tblGrid>
              <a:tr h="205909">
                <a:tc>
                  <a:txBody>
                    <a:bodyPr/>
                    <a:lstStyle/>
                    <a:p>
                      <a:pPr algn="l" fontAlgn="b"/>
                      <a:r>
                        <a:rPr lang="en-US" sz="800" u="none" strike="noStrike" dirty="0" smtClean="0">
                          <a:effectLst/>
                          <a:latin typeface="Arial" panose="020B0604020202020204" pitchFamily="34" charset="0"/>
                          <a:cs typeface="Arial" panose="020B0604020202020204" pitchFamily="34" charset="0"/>
                        </a:rPr>
                        <a:t>Customer ID</a:t>
                      </a:r>
                      <a:r>
                        <a:rPr lang="en-US" sz="800" u="none" strike="noStrike" baseline="0" dirty="0" smtClean="0">
                          <a:effectLst/>
                          <a:latin typeface="Arial" panose="020B0604020202020204" pitchFamily="34" charset="0"/>
                          <a:cs typeface="Arial" panose="020B0604020202020204" pitchFamily="34" charset="0"/>
                        </a:rPr>
                        <a:t> #</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b="0" i="0" u="none" strike="noStrike" dirty="0" smtClean="0">
                          <a:solidFill>
                            <a:schemeClr val="dk1"/>
                          </a:solidFill>
                          <a:effectLst/>
                          <a:latin typeface="Arial" panose="020B0604020202020204" pitchFamily="34" charset="0"/>
                          <a:cs typeface="Arial" panose="020B0604020202020204" pitchFamily="34" charset="0"/>
                        </a:rPr>
                        <a:t>83085294</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u="none" strike="noStrike" dirty="0" smtClean="0">
                          <a:effectLst/>
                          <a:latin typeface="Arial" panose="020B0604020202020204" pitchFamily="34" charset="0"/>
                          <a:cs typeface="Arial" panose="020B0604020202020204" pitchFamily="34" charset="0"/>
                        </a:rPr>
                        <a:t>Tariff Plan</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b="0" i="0" u="sng" strike="noStrike" dirty="0" err="1" smtClean="0">
                          <a:solidFill>
                            <a:schemeClr val="dk1"/>
                          </a:solidFill>
                          <a:effectLst/>
                          <a:latin typeface="Arial" panose="020B0604020202020204" pitchFamily="34" charset="0"/>
                          <a:cs typeface="Arial" panose="020B0604020202020204" pitchFamily="34" charset="0"/>
                        </a:rPr>
                        <a:t>ThePLAN</a:t>
                      </a:r>
                      <a:r>
                        <a:rPr lang="en-US" sz="800" b="0" i="0" u="sng" strike="noStrike" baseline="0" dirty="0" smtClean="0">
                          <a:solidFill>
                            <a:schemeClr val="dk1"/>
                          </a:solidFill>
                          <a:effectLst/>
                          <a:latin typeface="Arial" panose="020B0604020202020204" pitchFamily="34" charset="0"/>
                          <a:cs typeface="Arial" panose="020B0604020202020204" pitchFamily="34" charset="0"/>
                        </a:rPr>
                        <a:t> PLUS 1499</a:t>
                      </a:r>
                      <a:endParaRPr lang="en-US" sz="800" b="0" i="0" u="sng"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b="0" i="0" u="none" strike="noStrike" dirty="0" smtClean="0">
                          <a:solidFill>
                            <a:srgbClr val="000000"/>
                          </a:solidFill>
                          <a:effectLst/>
                          <a:latin typeface="Arial" panose="020B0604020202020204" pitchFamily="34" charset="0"/>
                          <a:cs typeface="Arial" panose="020B0604020202020204" pitchFamily="34" charset="0"/>
                        </a:rPr>
                        <a:t>Activation Date</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b="0" i="0" u="none" strike="noStrike" dirty="0" smtClean="0">
                          <a:solidFill>
                            <a:srgbClr val="000000"/>
                          </a:solidFill>
                          <a:effectLst/>
                          <a:latin typeface="Arial" panose="020B0604020202020204" pitchFamily="34" charset="0"/>
                          <a:cs typeface="Arial" panose="020B0604020202020204" pitchFamily="34" charset="0"/>
                        </a:rPr>
                        <a:t>03-01-2019</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u="none" strike="noStrike" dirty="0" smtClean="0">
                          <a:effectLst/>
                          <a:latin typeface="Arial" panose="020B0604020202020204" pitchFamily="34" charset="0"/>
                          <a:cs typeface="Arial" panose="020B0604020202020204" pitchFamily="34" charset="0"/>
                        </a:rPr>
                        <a:t>Contract</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u="none" strike="noStrike" dirty="0" smtClean="0">
                          <a:effectLst/>
                          <a:latin typeface="Arial" panose="020B0604020202020204" pitchFamily="34" charset="0"/>
                          <a:cs typeface="Arial" panose="020B0604020202020204" pitchFamily="34" charset="0"/>
                        </a:rPr>
                        <a:t>24 Months</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u="none" strike="noStrike" dirty="0" smtClean="0">
                          <a:effectLst/>
                          <a:latin typeface="Arial" panose="020B0604020202020204" pitchFamily="34" charset="0"/>
                          <a:cs typeface="Arial" panose="020B0604020202020204" pitchFamily="34" charset="0"/>
                        </a:rPr>
                        <a:t>Handset</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b="0" i="0" u="sng" strike="noStrike" dirty="0" smtClean="0">
                          <a:solidFill>
                            <a:schemeClr val="dk1"/>
                          </a:solidFill>
                          <a:effectLst/>
                          <a:latin typeface="Arial" panose="020B0604020202020204" pitchFamily="34" charset="0"/>
                          <a:cs typeface="Arial" panose="020B0604020202020204" pitchFamily="34" charset="0"/>
                        </a:rPr>
                        <a:t>Huawei Nova 3i</a:t>
                      </a:r>
                      <a:endParaRPr lang="en-US" sz="800" b="0" i="0" u="sng"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u="none" strike="noStrike" dirty="0" smtClean="0">
                          <a:effectLst/>
                          <a:latin typeface="Arial" panose="020B0604020202020204" pitchFamily="34" charset="0"/>
                          <a:cs typeface="Arial" panose="020B0604020202020204" pitchFamily="34" charset="0"/>
                        </a:rPr>
                        <a:t>Unbilled Amount</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b="0" i="0" u="none" strike="noStrike" dirty="0" smtClean="0">
                          <a:solidFill>
                            <a:schemeClr val="dk1"/>
                          </a:solidFill>
                          <a:effectLst/>
                          <a:latin typeface="Arial" panose="020B0604020202020204" pitchFamily="34" charset="0"/>
                          <a:cs typeface="Arial" panose="020B0604020202020204" pitchFamily="34" charset="0"/>
                        </a:rPr>
                        <a:t>P 69.90</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u="none" strike="noStrike" dirty="0" smtClean="0">
                          <a:effectLst/>
                          <a:latin typeface="Arial" panose="020B0604020202020204" pitchFamily="34" charset="0"/>
                          <a:cs typeface="Arial" panose="020B0604020202020204" pitchFamily="34" charset="0"/>
                        </a:rPr>
                        <a:t>Last Payment Date</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b="0" i="0" u="none" strike="noStrike" dirty="0" smtClean="0">
                          <a:solidFill>
                            <a:schemeClr val="dk1"/>
                          </a:solidFill>
                          <a:effectLst/>
                          <a:latin typeface="Arial" panose="020B0604020202020204" pitchFamily="34" charset="0"/>
                          <a:cs typeface="Arial" panose="020B0604020202020204" pitchFamily="34" charset="0"/>
                        </a:rPr>
                        <a:t>04-04-2019</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31211">
                <a:tc>
                  <a:txBody>
                    <a:bodyPr/>
                    <a:lstStyle/>
                    <a:p>
                      <a:pPr algn="l" fontAlgn="b"/>
                      <a:r>
                        <a:rPr lang="en-US" sz="800" u="none" strike="noStrike" kern="1200" dirty="0" smtClean="0">
                          <a:solidFill>
                            <a:schemeClr val="dk1"/>
                          </a:solidFill>
                          <a:effectLst/>
                          <a:latin typeface="Arial" panose="020B0604020202020204" pitchFamily="34" charset="0"/>
                          <a:ea typeface="+mn-ea"/>
                          <a:cs typeface="Arial" panose="020B0604020202020204" pitchFamily="34" charset="0"/>
                        </a:rPr>
                        <a:t>Outstanding Balance</a:t>
                      </a:r>
                      <a:endParaRPr lang="en-US" sz="800" u="none" strike="noStrike" kern="1200" dirty="0">
                        <a:solidFill>
                          <a:schemeClr val="dk1"/>
                        </a:solidFill>
                        <a:effectLst/>
                        <a:latin typeface="Arial" panose="020B0604020202020204" pitchFamily="34" charset="0"/>
                        <a:ea typeface="+mn-ea"/>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u="none" strike="noStrike" kern="1200" dirty="0" smtClean="0">
                          <a:solidFill>
                            <a:schemeClr val="dk1"/>
                          </a:solidFill>
                          <a:effectLst/>
                          <a:latin typeface="Arial" panose="020B0604020202020204" pitchFamily="34" charset="0"/>
                          <a:ea typeface="+mn-ea"/>
                          <a:cs typeface="Arial" panose="020B0604020202020204" pitchFamily="34" charset="0"/>
                        </a:rPr>
                        <a:t>P1568.90</a:t>
                      </a:r>
                      <a:endParaRPr lang="en-US" sz="800" u="none" strike="noStrike" kern="1200" dirty="0">
                        <a:solidFill>
                          <a:schemeClr val="dk1"/>
                        </a:solidFill>
                        <a:effectLst/>
                        <a:latin typeface="Arial" panose="020B0604020202020204" pitchFamily="34" charset="0"/>
                        <a:ea typeface="+mn-ea"/>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u="none" strike="noStrike" kern="1200" dirty="0" smtClean="0">
                          <a:solidFill>
                            <a:schemeClr val="dk1"/>
                          </a:solidFill>
                          <a:effectLst/>
                          <a:latin typeface="Arial" panose="020B0604020202020204" pitchFamily="34" charset="0"/>
                          <a:ea typeface="+mn-ea"/>
                          <a:cs typeface="Arial" panose="020B0604020202020204" pitchFamily="34" charset="0"/>
                        </a:rPr>
                        <a:t>Bill Date</a:t>
                      </a:r>
                      <a:endParaRPr lang="en-US" sz="800" u="none" strike="noStrike" kern="1200" dirty="0">
                        <a:solidFill>
                          <a:schemeClr val="dk1"/>
                        </a:solidFill>
                        <a:effectLst/>
                        <a:latin typeface="Arial" panose="020B0604020202020204" pitchFamily="34" charset="0"/>
                        <a:ea typeface="+mn-ea"/>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u="none" strike="noStrike" kern="1200" dirty="0" smtClean="0">
                          <a:solidFill>
                            <a:schemeClr val="dk1"/>
                          </a:solidFill>
                          <a:effectLst/>
                          <a:latin typeface="Arial" panose="020B0604020202020204" pitchFamily="34" charset="0"/>
                          <a:ea typeface="+mn-ea"/>
                          <a:cs typeface="Arial" panose="020B0604020202020204" pitchFamily="34" charset="0"/>
                        </a:rPr>
                        <a:t>03-04-2019</a:t>
                      </a:r>
                      <a:endParaRPr lang="en-US" sz="800" u="none" strike="noStrike" kern="1200" dirty="0">
                        <a:solidFill>
                          <a:schemeClr val="dk1"/>
                        </a:solidFill>
                        <a:effectLst/>
                        <a:latin typeface="Arial" panose="020B0604020202020204" pitchFamily="34" charset="0"/>
                        <a:ea typeface="+mn-ea"/>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graphicFrame>
        <p:nvGraphicFramePr>
          <p:cNvPr id="103" name="Table 102"/>
          <p:cNvGraphicFramePr>
            <a:graphicFrameLocks noGrp="1"/>
          </p:cNvGraphicFramePr>
          <p:nvPr>
            <p:extLst/>
          </p:nvPr>
        </p:nvGraphicFramePr>
        <p:xfrm>
          <a:off x="7577841" y="294868"/>
          <a:ext cx="2185877" cy="1511776"/>
        </p:xfrm>
        <a:graphic>
          <a:graphicData uri="http://schemas.openxmlformats.org/drawingml/2006/table">
            <a:tbl>
              <a:tblPr>
                <a:tableStyleId>{5C22544A-7EE6-4342-B048-85BDC9FD1C3A}</a:tableStyleId>
              </a:tblPr>
              <a:tblGrid>
                <a:gridCol w="1371369"/>
                <a:gridCol w="814508"/>
              </a:tblGrid>
              <a:tr h="215968">
                <a:tc>
                  <a:txBody>
                    <a:bodyPr/>
                    <a:lstStyle/>
                    <a:p>
                      <a:pPr algn="l" fontAlgn="b"/>
                      <a:r>
                        <a:rPr lang="en-US" sz="800" b="0" i="0" u="none" strike="noStrike" dirty="0" smtClean="0">
                          <a:solidFill>
                            <a:srgbClr val="000000"/>
                          </a:solidFill>
                          <a:effectLst/>
                          <a:latin typeface="Arial" panose="020B0604020202020204" pitchFamily="34" charset="0"/>
                          <a:cs typeface="Arial" panose="020B0604020202020204" pitchFamily="34" charset="0"/>
                        </a:rPr>
                        <a:t>Mobile App</a:t>
                      </a:r>
                      <a:r>
                        <a:rPr lang="en-US" sz="800" b="0" i="0" u="none" strike="noStrike" baseline="0" dirty="0" smtClean="0">
                          <a:solidFill>
                            <a:srgbClr val="000000"/>
                          </a:solidFill>
                          <a:effectLst/>
                          <a:latin typeface="Arial" panose="020B0604020202020204" pitchFamily="34" charset="0"/>
                          <a:cs typeface="Arial" panose="020B0604020202020204" pitchFamily="34" charset="0"/>
                        </a:rPr>
                        <a:t> Registered</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none" strike="noStrike" smtClean="0">
                          <a:solidFill>
                            <a:srgbClr val="000000"/>
                          </a:solidFill>
                          <a:effectLst/>
                          <a:latin typeface="Arial" panose="020B0604020202020204" pitchFamily="34" charset="0"/>
                          <a:cs typeface="Arial" panose="020B0604020202020204" pitchFamily="34" charset="0"/>
                        </a:rPr>
                        <a:t>Y</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5968">
                <a:tc>
                  <a:txBody>
                    <a:bodyPr/>
                    <a:lstStyle/>
                    <a:p>
                      <a:pPr algn="l" fontAlgn="b"/>
                      <a:r>
                        <a:rPr lang="en-US" sz="800" b="0" i="0" u="none" strike="noStrike" dirty="0" err="1" smtClean="0">
                          <a:solidFill>
                            <a:srgbClr val="000000"/>
                          </a:solidFill>
                          <a:effectLst/>
                          <a:latin typeface="Arial" panose="020B0604020202020204" pitchFamily="34" charset="0"/>
                          <a:cs typeface="Arial" panose="020B0604020202020204" pitchFamily="34" charset="0"/>
                        </a:rPr>
                        <a:t>eKYC</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none" strike="noStrike" dirty="0" smtClean="0">
                          <a:solidFill>
                            <a:srgbClr val="000000"/>
                          </a:solidFill>
                          <a:effectLst/>
                          <a:latin typeface="Arial" panose="020B0604020202020204" pitchFamily="34" charset="0"/>
                          <a:cs typeface="Arial" panose="020B0604020202020204" pitchFamily="34" charset="0"/>
                        </a:rPr>
                        <a:t>N</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5968">
                <a:tc>
                  <a:txBody>
                    <a:bodyPr/>
                    <a:lstStyle/>
                    <a:p>
                      <a:pPr algn="l" fontAlgn="ctr"/>
                      <a:r>
                        <a:rPr lang="en-US" sz="800" b="0" i="0" u="none" strike="noStrike" smtClean="0">
                          <a:solidFill>
                            <a:srgbClr val="000000"/>
                          </a:solidFill>
                          <a:effectLst/>
                          <a:latin typeface="Arial" panose="020B0604020202020204" pitchFamily="34" charset="0"/>
                          <a:cs typeface="Arial" panose="020B0604020202020204" pitchFamily="34" charset="0"/>
                        </a:rPr>
                        <a:t>Self</a:t>
                      </a:r>
                      <a:r>
                        <a:rPr lang="en-US" sz="800" b="0" i="0" u="none" strike="noStrike" baseline="0" smtClean="0">
                          <a:solidFill>
                            <a:srgbClr val="000000"/>
                          </a:solidFill>
                          <a:effectLst/>
                          <a:latin typeface="Arial" panose="020B0604020202020204" pitchFamily="34" charset="0"/>
                          <a:cs typeface="Arial" panose="020B0604020202020204" pitchFamily="34" charset="0"/>
                        </a:rPr>
                        <a:t> Service Registered</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none" strike="noStrike" smtClean="0">
                          <a:solidFill>
                            <a:srgbClr val="000000"/>
                          </a:solidFill>
                          <a:effectLst/>
                          <a:latin typeface="Arial" panose="020B0604020202020204" pitchFamily="34" charset="0"/>
                          <a:cs typeface="Arial" panose="020B0604020202020204" pitchFamily="34" charset="0"/>
                        </a:rPr>
                        <a:t>Y</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5968">
                <a:tc>
                  <a:txBody>
                    <a:bodyPr/>
                    <a:lstStyle/>
                    <a:p>
                      <a:pPr algn="l" fontAlgn="ctr"/>
                      <a:r>
                        <a:rPr lang="en-US" sz="800" b="0" i="0" u="none" strike="noStrike" baseline="0" dirty="0" smtClean="0">
                          <a:solidFill>
                            <a:srgbClr val="000000"/>
                          </a:solidFill>
                          <a:effectLst/>
                          <a:latin typeface="Arial" panose="020B0604020202020204" pitchFamily="34" charset="0"/>
                          <a:cs typeface="Arial" panose="020B0604020202020204" pitchFamily="34" charset="0"/>
                        </a:rPr>
                        <a:t>Bill Type</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none" strike="noStrike" dirty="0" smtClean="0">
                          <a:solidFill>
                            <a:srgbClr val="000000"/>
                          </a:solidFill>
                          <a:effectLst/>
                          <a:latin typeface="Arial" panose="020B0604020202020204" pitchFamily="34" charset="0"/>
                          <a:cs typeface="Arial" panose="020B0604020202020204" pitchFamily="34" charset="0"/>
                        </a:rPr>
                        <a:t>E-Bill</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5968">
                <a:tc>
                  <a:txBody>
                    <a:bodyPr/>
                    <a:lstStyle/>
                    <a:p>
                      <a:pPr algn="l" fontAlgn="ctr"/>
                      <a:r>
                        <a:rPr lang="en-US" sz="800" b="0" i="0" u="none" strike="noStrike" smtClean="0">
                          <a:solidFill>
                            <a:srgbClr val="000000"/>
                          </a:solidFill>
                          <a:effectLst/>
                          <a:latin typeface="Arial" panose="020B0604020202020204" pitchFamily="34" charset="0"/>
                          <a:cs typeface="Arial" panose="020B0604020202020204" pitchFamily="34" charset="0"/>
                        </a:rPr>
                        <a:t>Credit Monitoring</a:t>
                      </a:r>
                      <a:r>
                        <a:rPr lang="en-US" sz="800" b="0" i="0" u="none" strike="noStrike" baseline="0" smtClean="0">
                          <a:solidFill>
                            <a:srgbClr val="000000"/>
                          </a:solidFill>
                          <a:effectLst/>
                          <a:latin typeface="Arial" panose="020B0604020202020204" pitchFamily="34" charset="0"/>
                          <a:cs typeface="Arial" panose="020B0604020202020204" pitchFamily="34" charset="0"/>
                        </a:rPr>
                        <a:t> Exposure</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none" strike="noStrike" dirty="0" smtClean="0">
                          <a:solidFill>
                            <a:srgbClr val="000000"/>
                          </a:solidFill>
                          <a:effectLst/>
                          <a:latin typeface="Arial" panose="020B0604020202020204" pitchFamily="34" charset="0"/>
                          <a:cs typeface="Arial" panose="020B0604020202020204" pitchFamily="34" charset="0"/>
                        </a:rPr>
                        <a:t>P3412.26</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5968">
                <a:tc>
                  <a:txBody>
                    <a:bodyPr/>
                    <a:lstStyle/>
                    <a:p>
                      <a:pPr algn="l" fontAlgn="ctr"/>
                      <a:r>
                        <a:rPr lang="en-US" sz="800" b="0" i="0" u="none" strike="noStrike" dirty="0" smtClean="0">
                          <a:solidFill>
                            <a:srgbClr val="000000"/>
                          </a:solidFill>
                          <a:effectLst/>
                          <a:latin typeface="Arial" panose="020B0604020202020204" pitchFamily="34" charset="0"/>
                          <a:cs typeface="Arial" panose="020B0604020202020204" pitchFamily="34" charset="0"/>
                        </a:rPr>
                        <a:t>Next Bill Date</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none" strike="noStrike" dirty="0" smtClean="0">
                          <a:solidFill>
                            <a:srgbClr val="000000"/>
                          </a:solidFill>
                          <a:effectLst/>
                          <a:latin typeface="Arial" panose="020B0604020202020204" pitchFamily="34" charset="0"/>
                          <a:cs typeface="Arial" panose="020B0604020202020204" pitchFamily="34" charset="0"/>
                        </a:rPr>
                        <a:t>03-05-2019</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5968">
                <a:tc>
                  <a:txBody>
                    <a:bodyPr/>
                    <a:lstStyle/>
                    <a:p>
                      <a:pPr algn="l" fontAlgn="ctr"/>
                      <a:r>
                        <a:rPr lang="en-US" sz="800" b="0" i="0" u="none" strike="noStrike" dirty="0" smtClean="0">
                          <a:solidFill>
                            <a:srgbClr val="000000"/>
                          </a:solidFill>
                          <a:effectLst/>
                          <a:latin typeface="Arial" panose="020B0604020202020204" pitchFamily="34" charset="0"/>
                          <a:cs typeface="Arial" panose="020B0604020202020204" pitchFamily="34" charset="0"/>
                        </a:rPr>
                        <a:t>Open SRs</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sng" strike="noStrike" dirty="0" smtClean="0">
                          <a:solidFill>
                            <a:srgbClr val="000000"/>
                          </a:solidFill>
                          <a:effectLst/>
                          <a:latin typeface="Arial" panose="020B0604020202020204" pitchFamily="34" charset="0"/>
                          <a:cs typeface="Arial" panose="020B0604020202020204" pitchFamily="34" charset="0"/>
                        </a:rPr>
                        <a:t>1</a:t>
                      </a:r>
                      <a:endParaRPr lang="en-US" sz="800" b="0" i="0" u="sng"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sp>
        <p:nvSpPr>
          <p:cNvPr id="10" name="Rectangle 9"/>
          <p:cNvSpPr/>
          <p:nvPr/>
        </p:nvSpPr>
        <p:spPr>
          <a:xfrm>
            <a:off x="10047392" y="2745944"/>
            <a:ext cx="1865089" cy="3554819"/>
          </a:xfrm>
          <a:prstGeom prst="rect">
            <a:avLst/>
          </a:prstGeom>
        </p:spPr>
        <p:txBody>
          <a:bodyPr wrap="square">
            <a:spAutoFit/>
          </a:bodyPr>
          <a:lstStyle/>
          <a:p>
            <a:r>
              <a:rPr lang="en-US" sz="900" b="1" cap="all" dirty="0">
                <a:solidFill>
                  <a:schemeClr val="bg1"/>
                </a:solidFill>
                <a:latin typeface="Arial" panose="020B0604020202020204" pitchFamily="34" charset="0"/>
                <a:cs typeface="Arial" panose="020B0604020202020204" pitchFamily="34" charset="0"/>
              </a:rPr>
              <a:t>HOW MUCH IS THE DELIVERY CHARGE FOR ONLINE SHOP ORDERS?</a:t>
            </a:r>
          </a:p>
          <a:p>
            <a:r>
              <a:rPr lang="en-US" sz="900" dirty="0">
                <a:solidFill>
                  <a:schemeClr val="bg1"/>
                </a:solidFill>
                <a:latin typeface="Arial" panose="020B0604020202020204" pitchFamily="34" charset="0"/>
                <a:cs typeface="Arial" panose="020B0604020202020204" pitchFamily="34" charset="0"/>
              </a:rPr>
              <a:t>For postpaid applications</a:t>
            </a:r>
          </a:p>
          <a:p>
            <a:r>
              <a:rPr lang="en-US" sz="900" dirty="0" smtClean="0">
                <a:solidFill>
                  <a:schemeClr val="bg1"/>
                </a:solidFill>
                <a:latin typeface="Arial" panose="020B0604020202020204" pitchFamily="34" charset="0"/>
                <a:cs typeface="Arial" panose="020B0604020202020204" pitchFamily="34" charset="0"/>
              </a:rPr>
              <a:t>We offer </a:t>
            </a:r>
            <a:r>
              <a:rPr lang="en-US" sz="900" dirty="0">
                <a:solidFill>
                  <a:schemeClr val="bg1"/>
                </a:solidFill>
                <a:latin typeface="Arial" panose="020B0604020202020204" pitchFamily="34" charset="0"/>
                <a:cs typeface="Arial" panose="020B0604020202020204" pitchFamily="34" charset="0"/>
              </a:rPr>
              <a:t>free shipping nationwide for postpaid applications.</a:t>
            </a:r>
          </a:p>
          <a:p>
            <a:r>
              <a:rPr lang="en-US" sz="900" dirty="0">
                <a:solidFill>
                  <a:schemeClr val="bg1"/>
                </a:solidFill>
                <a:latin typeface="Arial" panose="020B0604020202020204" pitchFamily="34" charset="0"/>
                <a:cs typeface="Arial" panose="020B0604020202020204" pitchFamily="34" charset="0"/>
              </a:rPr>
              <a:t>For accessories and apparel purchases</a:t>
            </a:r>
          </a:p>
          <a:p>
            <a:r>
              <a:rPr lang="en-US" sz="900" dirty="0" smtClean="0">
                <a:solidFill>
                  <a:schemeClr val="bg1"/>
                </a:solidFill>
                <a:latin typeface="Arial" panose="020B0604020202020204" pitchFamily="34" charset="0"/>
                <a:cs typeface="Arial" panose="020B0604020202020204" pitchFamily="34" charset="0"/>
              </a:rPr>
              <a:t>We offer </a:t>
            </a:r>
            <a:r>
              <a:rPr lang="en-US" sz="900" dirty="0">
                <a:solidFill>
                  <a:schemeClr val="bg1"/>
                </a:solidFill>
                <a:latin typeface="Arial" panose="020B0604020202020204" pitchFamily="34" charset="0"/>
                <a:cs typeface="Arial" panose="020B0604020202020204" pitchFamily="34" charset="0"/>
              </a:rPr>
              <a:t>free shipping nationwide for orders/deliveries amounting to P900 and above.</a:t>
            </a:r>
          </a:p>
          <a:p>
            <a:r>
              <a:rPr lang="en-US" sz="900" dirty="0">
                <a:solidFill>
                  <a:schemeClr val="bg1"/>
                </a:solidFill>
                <a:latin typeface="Arial" panose="020B0604020202020204" pitchFamily="34" charset="0"/>
                <a:cs typeface="Arial" panose="020B0604020202020204" pitchFamily="34" charset="0"/>
              </a:rPr>
              <a:t>A P70 shipping fee will be applied for orders below P900</a:t>
            </a:r>
            <a:r>
              <a:rPr lang="en-US" sz="900" dirty="0" smtClean="0">
                <a:solidFill>
                  <a:schemeClr val="bg1"/>
                </a:solidFill>
                <a:latin typeface="Arial" panose="020B0604020202020204" pitchFamily="34" charset="0"/>
                <a:cs typeface="Arial" panose="020B0604020202020204" pitchFamily="34" charset="0"/>
              </a:rPr>
              <a:t>.</a:t>
            </a:r>
          </a:p>
          <a:p>
            <a:endParaRPr lang="en-US" sz="900" dirty="0">
              <a:solidFill>
                <a:schemeClr val="bg1"/>
              </a:solidFill>
              <a:latin typeface="Arial" panose="020B0604020202020204" pitchFamily="34" charset="0"/>
              <a:cs typeface="Arial" panose="020B0604020202020204" pitchFamily="34" charset="0"/>
            </a:endParaRPr>
          </a:p>
          <a:p>
            <a:endParaRPr lang="en-US" sz="900" b="0" i="0" dirty="0" smtClean="0">
              <a:solidFill>
                <a:schemeClr val="bg1"/>
              </a:solidFill>
              <a:effectLst/>
              <a:latin typeface="Arial" panose="020B0604020202020204" pitchFamily="34" charset="0"/>
              <a:cs typeface="Arial" panose="020B0604020202020204" pitchFamily="34" charset="0"/>
            </a:endParaRPr>
          </a:p>
          <a:p>
            <a:r>
              <a:rPr lang="en-US" sz="900" b="1" cap="all" dirty="0" smtClean="0">
                <a:solidFill>
                  <a:schemeClr val="bg1"/>
                </a:solidFill>
                <a:latin typeface="Arial" panose="020B0604020202020204" pitchFamily="34" charset="0"/>
                <a:cs typeface="Arial" panose="020B0604020202020204" pitchFamily="34" charset="0"/>
              </a:rPr>
              <a:t>CAN YOU DELIVER </a:t>
            </a:r>
            <a:r>
              <a:rPr lang="en-US" sz="900" b="1" cap="all" dirty="0">
                <a:solidFill>
                  <a:schemeClr val="bg1"/>
                </a:solidFill>
                <a:latin typeface="Arial" panose="020B0604020202020204" pitchFamily="34" charset="0"/>
                <a:cs typeface="Arial" panose="020B0604020202020204" pitchFamily="34" charset="0"/>
              </a:rPr>
              <a:t>THE PACKAGE TO MY OFFICE?</a:t>
            </a:r>
          </a:p>
          <a:p>
            <a:r>
              <a:rPr lang="en-US" sz="900" dirty="0">
                <a:solidFill>
                  <a:schemeClr val="bg1"/>
                </a:solidFill>
                <a:latin typeface="Arial" panose="020B0604020202020204" pitchFamily="34" charset="0"/>
                <a:cs typeface="Arial" panose="020B0604020202020204" pitchFamily="34" charset="0"/>
              </a:rPr>
              <a:t>Yes. We will deliver your order at the address you provided during checkout, whether it is to your home or to your office. In case you want to change your delivery address after checkout, you may call (02) 730-1000. </a:t>
            </a:r>
          </a:p>
        </p:txBody>
      </p:sp>
      <p:cxnSp>
        <p:nvCxnSpPr>
          <p:cNvPr id="12" name="Straight Connector 11"/>
          <p:cNvCxnSpPr/>
          <p:nvPr/>
        </p:nvCxnSpPr>
        <p:spPr>
          <a:xfrm>
            <a:off x="10132736" y="4840787"/>
            <a:ext cx="1666999"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Isosceles Triangle 12"/>
          <p:cNvSpPr/>
          <p:nvPr/>
        </p:nvSpPr>
        <p:spPr>
          <a:xfrm flipV="1">
            <a:off x="10868253" y="6326652"/>
            <a:ext cx="274808" cy="112640"/>
          </a:xfrm>
          <a:prstGeom prst="triangle">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3" name="Picture 122"/>
          <p:cNvPicPr>
            <a:picLocks noChangeAspect="1"/>
          </p:cNvPicPr>
          <p:nvPr/>
        </p:nvPicPr>
        <p:blipFill>
          <a:blip r:embed="rId14">
            <a:extLst>
              <a:ext uri="{BEBA8EAE-BF5A-486C-A8C5-ECC9F3942E4B}">
                <a14:imgProps xmlns:a14="http://schemas.microsoft.com/office/drawing/2010/main">
                  <a14:imgLayer r:embed="rId15">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2471233" y="1875355"/>
            <a:ext cx="279035" cy="234030"/>
          </a:xfrm>
          <a:prstGeom prst="rect">
            <a:avLst/>
          </a:prstGeom>
        </p:spPr>
      </p:pic>
      <p:pic>
        <p:nvPicPr>
          <p:cNvPr id="14" name="Picture 13"/>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2798420" y="1875355"/>
            <a:ext cx="345949" cy="236503"/>
          </a:xfrm>
          <a:prstGeom prst="rect">
            <a:avLst/>
          </a:prstGeom>
        </p:spPr>
      </p:pic>
      <p:sp>
        <p:nvSpPr>
          <p:cNvPr id="124" name="Rectangle 123"/>
          <p:cNvSpPr/>
          <p:nvPr/>
        </p:nvSpPr>
        <p:spPr>
          <a:xfrm>
            <a:off x="2305567" y="2289543"/>
            <a:ext cx="1230858" cy="408589"/>
          </a:xfrm>
          <a:prstGeom prst="rect">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VERIFICATION</a:t>
            </a:r>
          </a:p>
        </p:txBody>
      </p:sp>
      <p:sp>
        <p:nvSpPr>
          <p:cNvPr id="126" name="Rectangle 125"/>
          <p:cNvSpPr/>
          <p:nvPr/>
        </p:nvSpPr>
        <p:spPr>
          <a:xfrm>
            <a:off x="3579785" y="2289543"/>
            <a:ext cx="1240491" cy="414550"/>
          </a:xfrm>
          <a:prstGeom prst="rect">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INTERACTION HISTORY</a:t>
            </a:r>
          </a:p>
        </p:txBody>
      </p:sp>
      <p:sp>
        <p:nvSpPr>
          <p:cNvPr id="127" name="Rectangle 126"/>
          <p:cNvSpPr/>
          <p:nvPr/>
        </p:nvSpPr>
        <p:spPr>
          <a:xfrm>
            <a:off x="4863636" y="2289543"/>
            <a:ext cx="1240491" cy="414550"/>
          </a:xfrm>
          <a:prstGeom prst="rect">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CDR</a:t>
            </a:r>
          </a:p>
        </p:txBody>
      </p:sp>
      <p:sp>
        <p:nvSpPr>
          <p:cNvPr id="128" name="Rectangle 127"/>
          <p:cNvSpPr/>
          <p:nvPr/>
        </p:nvSpPr>
        <p:spPr>
          <a:xfrm>
            <a:off x="6147487" y="2289543"/>
            <a:ext cx="1240491" cy="414550"/>
          </a:xfrm>
          <a:prstGeom prst="rect">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BILLING INFO</a:t>
            </a:r>
          </a:p>
        </p:txBody>
      </p:sp>
      <p:sp>
        <p:nvSpPr>
          <p:cNvPr id="129" name="Rectangle 128"/>
          <p:cNvSpPr/>
          <p:nvPr/>
        </p:nvSpPr>
        <p:spPr>
          <a:xfrm>
            <a:off x="7431338" y="2289543"/>
            <a:ext cx="1250576" cy="414550"/>
          </a:xfrm>
          <a:prstGeom prst="rect">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PAYMENT INFO</a:t>
            </a:r>
          </a:p>
        </p:txBody>
      </p:sp>
      <p:sp>
        <p:nvSpPr>
          <p:cNvPr id="130" name="Rectangle 129"/>
          <p:cNvSpPr/>
          <p:nvPr/>
        </p:nvSpPr>
        <p:spPr>
          <a:xfrm>
            <a:off x="8725274" y="2289543"/>
            <a:ext cx="1250576" cy="414550"/>
          </a:xfrm>
          <a:prstGeom prst="rect">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defTabSz="586130"/>
            <a:r>
              <a:rPr lang="en-US" sz="800" b="1" dirty="0" smtClean="0">
                <a:solidFill>
                  <a:prstClr val="white"/>
                </a:solidFill>
                <a:latin typeface="Arial" panose="020B0604020202020204" pitchFamily="34" charset="0"/>
                <a:cs typeface="Arial" panose="020B0604020202020204" pitchFamily="34" charset="0"/>
              </a:rPr>
              <a:t>RIGHT SELL</a:t>
            </a:r>
            <a:endParaRPr lang="en-US" sz="800" b="1" dirty="0">
              <a:solidFill>
                <a:prstClr val="white"/>
              </a:solidFill>
              <a:latin typeface="Arial" panose="020B0604020202020204" pitchFamily="34" charset="0"/>
              <a:cs typeface="Arial" panose="020B0604020202020204" pitchFamily="34" charset="0"/>
            </a:endParaRPr>
          </a:p>
        </p:txBody>
      </p:sp>
      <p:sp>
        <p:nvSpPr>
          <p:cNvPr id="132" name="Rectangle 131"/>
          <p:cNvSpPr/>
          <p:nvPr/>
        </p:nvSpPr>
        <p:spPr>
          <a:xfrm>
            <a:off x="247828" y="2677768"/>
            <a:ext cx="1942062" cy="293691"/>
          </a:xfrm>
          <a:prstGeom prst="rect">
            <a:avLst/>
          </a:prstGeom>
          <a:solidFill>
            <a:srgbClr val="0029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CHANGE BILLING ADDRESS</a:t>
            </a:r>
          </a:p>
        </p:txBody>
      </p:sp>
      <p:sp>
        <p:nvSpPr>
          <p:cNvPr id="133" name="Rectangle 132"/>
          <p:cNvSpPr/>
          <p:nvPr/>
        </p:nvSpPr>
        <p:spPr>
          <a:xfrm>
            <a:off x="247828" y="2994322"/>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CHANGE </a:t>
            </a:r>
            <a:r>
              <a:rPr lang="en-US" sz="800" b="1" dirty="0" smtClean="0">
                <a:solidFill>
                  <a:prstClr val="white"/>
                </a:solidFill>
                <a:latin typeface="Arial" panose="020B0604020202020204" pitchFamily="34" charset="0"/>
                <a:cs typeface="Arial" panose="020B0604020202020204" pitchFamily="34" charset="0"/>
              </a:rPr>
              <a:t>BILLING CYCLE</a:t>
            </a:r>
            <a:endParaRPr lang="en-US" sz="800" b="1" dirty="0">
              <a:solidFill>
                <a:prstClr val="white"/>
              </a:solidFill>
              <a:latin typeface="Arial" panose="020B0604020202020204" pitchFamily="34" charset="0"/>
              <a:cs typeface="Arial" panose="020B0604020202020204" pitchFamily="34" charset="0"/>
            </a:endParaRPr>
          </a:p>
        </p:txBody>
      </p:sp>
      <p:sp>
        <p:nvSpPr>
          <p:cNvPr id="134" name="Rectangle 133"/>
          <p:cNvSpPr/>
          <p:nvPr/>
        </p:nvSpPr>
        <p:spPr>
          <a:xfrm>
            <a:off x="247828" y="3310876"/>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CHANGE </a:t>
            </a:r>
            <a:r>
              <a:rPr lang="en-US" sz="800" b="1" dirty="0" smtClean="0">
                <a:solidFill>
                  <a:prstClr val="white"/>
                </a:solidFill>
                <a:latin typeface="Arial" panose="020B0604020202020204" pitchFamily="34" charset="0"/>
                <a:cs typeface="Arial" panose="020B0604020202020204" pitchFamily="34" charset="0"/>
              </a:rPr>
              <a:t>BILLING PREFERENCE</a:t>
            </a:r>
            <a:endParaRPr lang="en-US" sz="800" b="1" dirty="0">
              <a:solidFill>
                <a:prstClr val="white"/>
              </a:solidFill>
              <a:latin typeface="Arial" panose="020B0604020202020204" pitchFamily="34" charset="0"/>
              <a:cs typeface="Arial" panose="020B0604020202020204" pitchFamily="34" charset="0"/>
            </a:endParaRPr>
          </a:p>
        </p:txBody>
      </p:sp>
      <p:sp>
        <p:nvSpPr>
          <p:cNvPr id="135" name="Rectangle 134"/>
          <p:cNvSpPr/>
          <p:nvPr/>
        </p:nvSpPr>
        <p:spPr>
          <a:xfrm>
            <a:off x="247828" y="3627430"/>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PROMISE TO PAY</a:t>
            </a:r>
            <a:endParaRPr lang="en-US" sz="800" b="1" dirty="0">
              <a:solidFill>
                <a:prstClr val="white"/>
              </a:solidFill>
              <a:latin typeface="Arial" panose="020B0604020202020204" pitchFamily="34" charset="0"/>
              <a:cs typeface="Arial" panose="020B0604020202020204" pitchFamily="34" charset="0"/>
            </a:endParaRPr>
          </a:p>
        </p:txBody>
      </p:sp>
      <p:sp>
        <p:nvSpPr>
          <p:cNvPr id="136" name="Rectangle 135"/>
          <p:cNvSpPr/>
          <p:nvPr/>
        </p:nvSpPr>
        <p:spPr>
          <a:xfrm>
            <a:off x="247828" y="3943984"/>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SIM PROFILE</a:t>
            </a:r>
            <a:endParaRPr lang="en-US" sz="800" b="1" dirty="0">
              <a:solidFill>
                <a:prstClr val="white"/>
              </a:solidFill>
              <a:latin typeface="Arial" panose="020B0604020202020204" pitchFamily="34" charset="0"/>
              <a:cs typeface="Arial" panose="020B0604020202020204" pitchFamily="34" charset="0"/>
            </a:endParaRPr>
          </a:p>
        </p:txBody>
      </p:sp>
      <p:sp>
        <p:nvSpPr>
          <p:cNvPr id="137" name="Rectangle 136"/>
          <p:cNvSpPr/>
          <p:nvPr/>
        </p:nvSpPr>
        <p:spPr>
          <a:xfrm>
            <a:off x="247828" y="4260538"/>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TEMPORARY CREDIT LIMIT</a:t>
            </a:r>
            <a:endParaRPr lang="en-US" sz="800" b="1" dirty="0">
              <a:solidFill>
                <a:prstClr val="white"/>
              </a:solidFill>
              <a:latin typeface="Arial" panose="020B0604020202020204" pitchFamily="34" charset="0"/>
              <a:cs typeface="Arial" panose="020B0604020202020204" pitchFamily="34" charset="0"/>
            </a:endParaRPr>
          </a:p>
        </p:txBody>
      </p:sp>
      <p:sp>
        <p:nvSpPr>
          <p:cNvPr id="138" name="Rectangle 137"/>
          <p:cNvSpPr/>
          <p:nvPr/>
        </p:nvSpPr>
        <p:spPr>
          <a:xfrm>
            <a:off x="247828" y="4577092"/>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MI ACTIVATION / DEACTIVATION</a:t>
            </a:r>
          </a:p>
        </p:txBody>
      </p:sp>
      <p:sp>
        <p:nvSpPr>
          <p:cNvPr id="139" name="Rectangle 138"/>
          <p:cNvSpPr/>
          <p:nvPr/>
        </p:nvSpPr>
        <p:spPr>
          <a:xfrm>
            <a:off x="247828" y="4893646"/>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VAS </a:t>
            </a:r>
            <a:r>
              <a:rPr lang="en-US" sz="800" b="1" dirty="0">
                <a:solidFill>
                  <a:prstClr val="white"/>
                </a:solidFill>
                <a:latin typeface="Arial" panose="020B0604020202020204" pitchFamily="34" charset="0"/>
                <a:cs typeface="Arial" panose="020B0604020202020204" pitchFamily="34" charset="0"/>
              </a:rPr>
              <a:t>ACTIVATION / DEACTIVATION</a:t>
            </a:r>
          </a:p>
        </p:txBody>
      </p:sp>
      <p:sp>
        <p:nvSpPr>
          <p:cNvPr id="140" name="Rectangle 139"/>
          <p:cNvSpPr/>
          <p:nvPr/>
        </p:nvSpPr>
        <p:spPr>
          <a:xfrm>
            <a:off x="247828" y="5210200"/>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IR </a:t>
            </a:r>
            <a:r>
              <a:rPr lang="en-US" sz="800" b="1" dirty="0">
                <a:solidFill>
                  <a:prstClr val="white"/>
                </a:solidFill>
                <a:latin typeface="Arial" panose="020B0604020202020204" pitchFamily="34" charset="0"/>
                <a:cs typeface="Arial" panose="020B0604020202020204" pitchFamily="34" charset="0"/>
              </a:rPr>
              <a:t>ACTIVATION / DEACTIVATION</a:t>
            </a:r>
          </a:p>
        </p:txBody>
      </p:sp>
      <p:sp>
        <p:nvSpPr>
          <p:cNvPr id="141" name="Rectangle 140"/>
          <p:cNvSpPr/>
          <p:nvPr/>
        </p:nvSpPr>
        <p:spPr>
          <a:xfrm>
            <a:off x="247828" y="5526754"/>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FUP PURCHASE</a:t>
            </a:r>
            <a:endParaRPr lang="en-US" sz="800" b="1" dirty="0">
              <a:solidFill>
                <a:prstClr val="white"/>
              </a:solidFill>
              <a:latin typeface="Arial" panose="020B0604020202020204" pitchFamily="34" charset="0"/>
              <a:cs typeface="Arial" panose="020B0604020202020204" pitchFamily="34" charset="0"/>
            </a:endParaRPr>
          </a:p>
        </p:txBody>
      </p:sp>
      <p:sp>
        <p:nvSpPr>
          <p:cNvPr id="143" name="Rectangle 142"/>
          <p:cNvSpPr/>
          <p:nvPr/>
        </p:nvSpPr>
        <p:spPr>
          <a:xfrm>
            <a:off x="247828" y="5853898"/>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NETWORK COVERAGE</a:t>
            </a:r>
            <a:endParaRPr lang="en-US" sz="800" b="1" dirty="0">
              <a:solidFill>
                <a:prstClr val="white"/>
              </a:solidFill>
              <a:latin typeface="Arial" panose="020B0604020202020204" pitchFamily="34" charset="0"/>
              <a:cs typeface="Arial" panose="020B0604020202020204" pitchFamily="34" charset="0"/>
            </a:endParaRPr>
          </a:p>
        </p:txBody>
      </p:sp>
      <p:sp>
        <p:nvSpPr>
          <p:cNvPr id="89" name="Oval 88"/>
          <p:cNvSpPr/>
          <p:nvPr/>
        </p:nvSpPr>
        <p:spPr>
          <a:xfrm>
            <a:off x="9751879" y="2268652"/>
            <a:ext cx="191864" cy="19186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Arial" panose="020B0604020202020204" pitchFamily="34" charset="0"/>
                <a:cs typeface="Arial" panose="020B0604020202020204" pitchFamily="34" charset="0"/>
              </a:rPr>
              <a:t>1</a:t>
            </a:r>
            <a:endParaRPr lang="en-US" sz="1100" dirty="0">
              <a:latin typeface="Arial" panose="020B0604020202020204" pitchFamily="34" charset="0"/>
              <a:cs typeface="Arial" panose="020B0604020202020204" pitchFamily="34" charset="0"/>
            </a:endParaRPr>
          </a:p>
        </p:txBody>
      </p:sp>
      <p:grpSp>
        <p:nvGrpSpPr>
          <p:cNvPr id="79" name="Group 78"/>
          <p:cNvGrpSpPr/>
          <p:nvPr/>
        </p:nvGrpSpPr>
        <p:grpSpPr>
          <a:xfrm>
            <a:off x="3659245" y="2885077"/>
            <a:ext cx="2680450" cy="2335953"/>
            <a:chOff x="2553910" y="2952312"/>
            <a:chExt cx="2680450" cy="2346769"/>
          </a:xfrm>
        </p:grpSpPr>
        <p:grpSp>
          <p:nvGrpSpPr>
            <p:cNvPr id="81" name="Group 80"/>
            <p:cNvGrpSpPr/>
            <p:nvPr/>
          </p:nvGrpSpPr>
          <p:grpSpPr>
            <a:xfrm>
              <a:off x="2553910" y="2952312"/>
              <a:ext cx="2680450" cy="403412"/>
              <a:chOff x="2553910" y="2952312"/>
              <a:chExt cx="2680450" cy="403412"/>
            </a:xfrm>
          </p:grpSpPr>
          <p:sp>
            <p:nvSpPr>
              <p:cNvPr id="119" name="TextBox 118"/>
              <p:cNvSpPr txBox="1"/>
              <p:nvPr/>
            </p:nvSpPr>
            <p:spPr>
              <a:xfrm>
                <a:off x="2553910" y="2952312"/>
                <a:ext cx="2680450" cy="403412"/>
              </a:xfrm>
              <a:prstGeom prst="rect">
                <a:avLst/>
              </a:prstGeom>
              <a:solidFill>
                <a:schemeClr val="bg1">
                  <a:lumMod val="85000"/>
                </a:schemeClr>
              </a:solidFill>
              <a:ln>
                <a:solidFill>
                  <a:schemeClr val="bg1">
                    <a:lumMod val="65000"/>
                  </a:schemeClr>
                </a:solidFill>
              </a:ln>
            </p:spPr>
            <p:txBody>
              <a:bodyPr wrap="square" rtlCol="0">
                <a:spAutoFit/>
              </a:bodyPr>
              <a:lstStyle/>
              <a:p>
                <a:endParaRPr lang="en-US" dirty="0"/>
              </a:p>
            </p:txBody>
          </p:sp>
          <p:sp>
            <p:nvSpPr>
              <p:cNvPr id="120" name="Rectangle 119"/>
              <p:cNvSpPr/>
              <p:nvPr/>
            </p:nvSpPr>
            <p:spPr>
              <a:xfrm>
                <a:off x="2577864" y="3024764"/>
                <a:ext cx="439544" cy="278281"/>
              </a:xfrm>
              <a:prstGeom prst="rect">
                <a:avLst/>
              </a:prstGeom>
              <a:noFill/>
            </p:spPr>
            <p:txBody>
              <a:bodyPr wrap="none">
                <a:spAutoFit/>
              </a:bodyPr>
              <a:lstStyle/>
              <a:p>
                <a:pPr>
                  <a:defRPr/>
                </a:pPr>
                <a:r>
                  <a:rPr lang="en-US" sz="1200" kern="0" dirty="0" smtClean="0">
                    <a:solidFill>
                      <a:schemeClr val="bg1">
                        <a:lumMod val="65000"/>
                      </a:schemeClr>
                    </a:solidFill>
                    <a:latin typeface="corporate_a_condensedregular"/>
                  </a:rPr>
                  <a:t>101</a:t>
                </a:r>
              </a:p>
            </p:txBody>
          </p:sp>
        </p:grpSp>
        <p:grpSp>
          <p:nvGrpSpPr>
            <p:cNvPr id="90" name="Group 89"/>
            <p:cNvGrpSpPr/>
            <p:nvPr/>
          </p:nvGrpSpPr>
          <p:grpSpPr>
            <a:xfrm>
              <a:off x="2553910" y="3438151"/>
              <a:ext cx="2680450" cy="403412"/>
              <a:chOff x="2553910" y="2952312"/>
              <a:chExt cx="2680450" cy="403412"/>
            </a:xfrm>
          </p:grpSpPr>
          <p:sp>
            <p:nvSpPr>
              <p:cNvPr id="117" name="TextBox 116"/>
              <p:cNvSpPr txBox="1"/>
              <p:nvPr/>
            </p:nvSpPr>
            <p:spPr>
              <a:xfrm>
                <a:off x="2553910" y="2952312"/>
                <a:ext cx="2680450" cy="403412"/>
              </a:xfrm>
              <a:prstGeom prst="rect">
                <a:avLst/>
              </a:prstGeom>
              <a:solidFill>
                <a:schemeClr val="bg1">
                  <a:lumMod val="85000"/>
                </a:schemeClr>
              </a:solidFill>
              <a:ln>
                <a:solidFill>
                  <a:schemeClr val="bg1">
                    <a:lumMod val="65000"/>
                  </a:schemeClr>
                </a:solidFill>
              </a:ln>
            </p:spPr>
            <p:txBody>
              <a:bodyPr wrap="square" rtlCol="0">
                <a:spAutoFit/>
              </a:bodyPr>
              <a:lstStyle/>
              <a:p>
                <a:endParaRPr lang="en-US" dirty="0"/>
              </a:p>
            </p:txBody>
          </p:sp>
          <p:sp>
            <p:nvSpPr>
              <p:cNvPr id="118" name="Rectangle 117"/>
              <p:cNvSpPr/>
              <p:nvPr/>
            </p:nvSpPr>
            <p:spPr>
              <a:xfrm>
                <a:off x="2577864" y="2997229"/>
                <a:ext cx="1353256" cy="278281"/>
              </a:xfrm>
              <a:prstGeom prst="rect">
                <a:avLst/>
              </a:prstGeom>
              <a:noFill/>
            </p:spPr>
            <p:txBody>
              <a:bodyPr wrap="none" anchor="ctr">
                <a:spAutoFit/>
              </a:bodyPr>
              <a:lstStyle/>
              <a:p>
                <a:pPr>
                  <a:defRPr/>
                </a:pPr>
                <a:r>
                  <a:rPr lang="en-US" sz="1200" kern="0" dirty="0" err="1" smtClean="0">
                    <a:solidFill>
                      <a:schemeClr val="bg1">
                        <a:lumMod val="65000"/>
                      </a:schemeClr>
                    </a:solidFill>
                    <a:latin typeface="corporate_a_condensedregular"/>
                  </a:rPr>
                  <a:t>Dela</a:t>
                </a:r>
                <a:r>
                  <a:rPr lang="en-US" sz="1200" kern="0" dirty="0" smtClean="0">
                    <a:solidFill>
                      <a:schemeClr val="bg1">
                        <a:lumMod val="65000"/>
                      </a:schemeClr>
                    </a:solidFill>
                    <a:latin typeface="corporate_a_condensedregular"/>
                  </a:rPr>
                  <a:t> Rosa Street</a:t>
                </a:r>
              </a:p>
            </p:txBody>
          </p:sp>
        </p:grpSp>
        <p:grpSp>
          <p:nvGrpSpPr>
            <p:cNvPr id="91" name="Group 90"/>
            <p:cNvGrpSpPr/>
            <p:nvPr/>
          </p:nvGrpSpPr>
          <p:grpSpPr>
            <a:xfrm>
              <a:off x="2553910" y="3923990"/>
              <a:ext cx="2680450" cy="403412"/>
              <a:chOff x="2553910" y="2952312"/>
              <a:chExt cx="2680450" cy="403412"/>
            </a:xfrm>
          </p:grpSpPr>
          <p:sp>
            <p:nvSpPr>
              <p:cNvPr id="108" name="TextBox 107"/>
              <p:cNvSpPr txBox="1"/>
              <p:nvPr/>
            </p:nvSpPr>
            <p:spPr>
              <a:xfrm>
                <a:off x="2553910" y="2952312"/>
                <a:ext cx="2680450" cy="403412"/>
              </a:xfrm>
              <a:prstGeom prst="rect">
                <a:avLst/>
              </a:prstGeom>
              <a:solidFill>
                <a:schemeClr val="bg1">
                  <a:lumMod val="85000"/>
                </a:schemeClr>
              </a:solidFill>
              <a:ln>
                <a:solidFill>
                  <a:schemeClr val="bg1">
                    <a:lumMod val="65000"/>
                  </a:schemeClr>
                </a:solidFill>
              </a:ln>
            </p:spPr>
            <p:txBody>
              <a:bodyPr wrap="square" rtlCol="0">
                <a:spAutoFit/>
              </a:bodyPr>
              <a:lstStyle/>
              <a:p>
                <a:endParaRPr lang="en-US" dirty="0"/>
              </a:p>
            </p:txBody>
          </p:sp>
          <p:sp>
            <p:nvSpPr>
              <p:cNvPr id="113" name="Rectangle 112"/>
              <p:cNvSpPr/>
              <p:nvPr/>
            </p:nvSpPr>
            <p:spPr>
              <a:xfrm>
                <a:off x="2577864" y="2997229"/>
                <a:ext cx="1760418" cy="278281"/>
              </a:xfrm>
              <a:prstGeom prst="rect">
                <a:avLst/>
              </a:prstGeom>
              <a:noFill/>
            </p:spPr>
            <p:txBody>
              <a:bodyPr wrap="none" anchor="ctr">
                <a:spAutoFit/>
              </a:bodyPr>
              <a:lstStyle/>
              <a:p>
                <a:pPr>
                  <a:defRPr/>
                </a:pPr>
                <a:r>
                  <a:rPr lang="en-US" sz="1200" kern="0" dirty="0" err="1" smtClean="0">
                    <a:solidFill>
                      <a:schemeClr val="bg1">
                        <a:lumMod val="65000"/>
                      </a:schemeClr>
                    </a:solidFill>
                    <a:latin typeface="corporate_a_condensedregular"/>
                  </a:rPr>
                  <a:t>Legazpi</a:t>
                </a:r>
                <a:r>
                  <a:rPr lang="en-US" sz="1200" kern="0" dirty="0" smtClean="0">
                    <a:solidFill>
                      <a:schemeClr val="bg1">
                        <a:lumMod val="65000"/>
                      </a:schemeClr>
                    </a:solidFill>
                    <a:latin typeface="corporate_a_condensedregular"/>
                  </a:rPr>
                  <a:t> Village, Makati</a:t>
                </a:r>
                <a:endParaRPr lang="en-US" sz="1200" kern="0" dirty="0">
                  <a:solidFill>
                    <a:schemeClr val="bg1">
                      <a:lumMod val="65000"/>
                    </a:schemeClr>
                  </a:solidFill>
                  <a:latin typeface="corporate_a_condensedregular"/>
                </a:endParaRPr>
              </a:p>
            </p:txBody>
          </p:sp>
        </p:grpSp>
        <p:grpSp>
          <p:nvGrpSpPr>
            <p:cNvPr id="92" name="Group 91"/>
            <p:cNvGrpSpPr/>
            <p:nvPr/>
          </p:nvGrpSpPr>
          <p:grpSpPr>
            <a:xfrm>
              <a:off x="2553910" y="4895669"/>
              <a:ext cx="2680450" cy="403412"/>
              <a:chOff x="2553910" y="2952312"/>
              <a:chExt cx="2680450" cy="403412"/>
            </a:xfrm>
          </p:grpSpPr>
          <p:sp>
            <p:nvSpPr>
              <p:cNvPr id="106" name="TextBox 105"/>
              <p:cNvSpPr txBox="1"/>
              <p:nvPr/>
            </p:nvSpPr>
            <p:spPr>
              <a:xfrm>
                <a:off x="2553910" y="2952312"/>
                <a:ext cx="2680450" cy="403412"/>
              </a:xfrm>
              <a:prstGeom prst="rect">
                <a:avLst/>
              </a:prstGeom>
              <a:solidFill>
                <a:schemeClr val="bg1">
                  <a:lumMod val="85000"/>
                </a:schemeClr>
              </a:solidFill>
              <a:ln>
                <a:solidFill>
                  <a:schemeClr val="bg1">
                    <a:lumMod val="65000"/>
                  </a:schemeClr>
                </a:solidFill>
              </a:ln>
            </p:spPr>
            <p:txBody>
              <a:bodyPr wrap="square" rtlCol="0">
                <a:spAutoFit/>
              </a:bodyPr>
              <a:lstStyle/>
              <a:p>
                <a:endParaRPr lang="en-US" dirty="0"/>
              </a:p>
            </p:txBody>
          </p:sp>
          <p:sp>
            <p:nvSpPr>
              <p:cNvPr id="107" name="Rectangle 106"/>
              <p:cNvSpPr/>
              <p:nvPr/>
            </p:nvSpPr>
            <p:spPr>
              <a:xfrm>
                <a:off x="2577864" y="3011317"/>
                <a:ext cx="524503" cy="278281"/>
              </a:xfrm>
              <a:prstGeom prst="rect">
                <a:avLst/>
              </a:prstGeom>
              <a:noFill/>
            </p:spPr>
            <p:txBody>
              <a:bodyPr wrap="none">
                <a:spAutoFit/>
              </a:bodyPr>
              <a:lstStyle/>
              <a:p>
                <a:pPr>
                  <a:defRPr/>
                </a:pPr>
                <a:r>
                  <a:rPr lang="en-US" sz="1200" kern="0" dirty="0" smtClean="0">
                    <a:solidFill>
                      <a:schemeClr val="bg1">
                        <a:lumMod val="65000"/>
                      </a:schemeClr>
                    </a:solidFill>
                    <a:latin typeface="corporate_a_condensedregular"/>
                  </a:rPr>
                  <a:t>1229</a:t>
                </a:r>
              </a:p>
            </p:txBody>
          </p:sp>
        </p:grpSp>
        <p:grpSp>
          <p:nvGrpSpPr>
            <p:cNvPr id="93" name="Group 92"/>
            <p:cNvGrpSpPr/>
            <p:nvPr/>
          </p:nvGrpSpPr>
          <p:grpSpPr>
            <a:xfrm>
              <a:off x="2553910" y="4409829"/>
              <a:ext cx="2680450" cy="403412"/>
              <a:chOff x="2553910" y="2952312"/>
              <a:chExt cx="2680450" cy="403412"/>
            </a:xfrm>
          </p:grpSpPr>
          <p:sp>
            <p:nvSpPr>
              <p:cNvPr id="104" name="TextBox 103"/>
              <p:cNvSpPr txBox="1"/>
              <p:nvPr/>
            </p:nvSpPr>
            <p:spPr>
              <a:xfrm>
                <a:off x="2553910" y="2952312"/>
                <a:ext cx="2680450" cy="403412"/>
              </a:xfrm>
              <a:prstGeom prst="rect">
                <a:avLst/>
              </a:prstGeom>
              <a:solidFill>
                <a:schemeClr val="bg1">
                  <a:lumMod val="85000"/>
                </a:schemeClr>
              </a:solidFill>
              <a:ln>
                <a:solidFill>
                  <a:schemeClr val="bg1">
                    <a:lumMod val="65000"/>
                  </a:schemeClr>
                </a:solidFill>
              </a:ln>
            </p:spPr>
            <p:txBody>
              <a:bodyPr wrap="square" rtlCol="0">
                <a:spAutoFit/>
              </a:bodyPr>
              <a:lstStyle/>
              <a:p>
                <a:endParaRPr lang="en-US" dirty="0"/>
              </a:p>
            </p:txBody>
          </p:sp>
          <p:sp>
            <p:nvSpPr>
              <p:cNvPr id="105" name="Rectangle 104"/>
              <p:cNvSpPr/>
              <p:nvPr/>
            </p:nvSpPr>
            <p:spPr>
              <a:xfrm>
                <a:off x="2577864" y="2997229"/>
                <a:ext cx="1010213" cy="278281"/>
              </a:xfrm>
              <a:prstGeom prst="rect">
                <a:avLst/>
              </a:prstGeom>
              <a:noFill/>
            </p:spPr>
            <p:txBody>
              <a:bodyPr wrap="none" anchor="ctr">
                <a:spAutoFit/>
              </a:bodyPr>
              <a:lstStyle/>
              <a:p>
                <a:pPr>
                  <a:defRPr/>
                </a:pPr>
                <a:r>
                  <a:rPr lang="en-US" sz="1200" kern="0" dirty="0" smtClean="0">
                    <a:solidFill>
                      <a:schemeClr val="bg1">
                        <a:lumMod val="65000"/>
                      </a:schemeClr>
                    </a:solidFill>
                    <a:latin typeface="corporate_a_condensedregular"/>
                  </a:rPr>
                  <a:t>Manila NCR</a:t>
                </a:r>
                <a:endParaRPr lang="en-US" sz="1200" kern="0" dirty="0">
                  <a:solidFill>
                    <a:schemeClr val="bg1">
                      <a:lumMod val="65000"/>
                    </a:schemeClr>
                  </a:solidFill>
                  <a:latin typeface="corporate_a_condensedregular"/>
                </a:endParaRPr>
              </a:p>
            </p:txBody>
          </p:sp>
        </p:grpSp>
      </p:grpSp>
      <p:grpSp>
        <p:nvGrpSpPr>
          <p:cNvPr id="121" name="Group 120"/>
          <p:cNvGrpSpPr/>
          <p:nvPr/>
        </p:nvGrpSpPr>
        <p:grpSpPr>
          <a:xfrm>
            <a:off x="7183539" y="2881322"/>
            <a:ext cx="2680450" cy="2335953"/>
            <a:chOff x="5914754" y="2948557"/>
            <a:chExt cx="2680450" cy="2346769"/>
          </a:xfrm>
        </p:grpSpPr>
        <p:grpSp>
          <p:nvGrpSpPr>
            <p:cNvPr id="122" name="Group 121"/>
            <p:cNvGrpSpPr/>
            <p:nvPr/>
          </p:nvGrpSpPr>
          <p:grpSpPr>
            <a:xfrm>
              <a:off x="5914754" y="2948557"/>
              <a:ext cx="2680450" cy="403412"/>
              <a:chOff x="2553910" y="2952312"/>
              <a:chExt cx="2680450" cy="403412"/>
            </a:xfrm>
          </p:grpSpPr>
          <p:sp>
            <p:nvSpPr>
              <p:cNvPr id="157" name="TextBox 156"/>
              <p:cNvSpPr txBox="1"/>
              <p:nvPr/>
            </p:nvSpPr>
            <p:spPr>
              <a:xfrm>
                <a:off x="2553910" y="2952312"/>
                <a:ext cx="2680450" cy="403412"/>
              </a:xfrm>
              <a:prstGeom prst="rect">
                <a:avLst/>
              </a:prstGeom>
              <a:noFill/>
              <a:ln>
                <a:solidFill>
                  <a:schemeClr val="bg1">
                    <a:lumMod val="65000"/>
                  </a:schemeClr>
                </a:solidFill>
              </a:ln>
            </p:spPr>
            <p:txBody>
              <a:bodyPr wrap="square" rtlCol="0">
                <a:spAutoFit/>
              </a:bodyPr>
              <a:lstStyle/>
              <a:p>
                <a:endParaRPr lang="en-US" dirty="0"/>
              </a:p>
            </p:txBody>
          </p:sp>
          <p:sp>
            <p:nvSpPr>
              <p:cNvPr id="158" name="Rectangle 157"/>
              <p:cNvSpPr/>
              <p:nvPr/>
            </p:nvSpPr>
            <p:spPr>
              <a:xfrm>
                <a:off x="2577864" y="3024764"/>
                <a:ext cx="439544" cy="278281"/>
              </a:xfrm>
              <a:prstGeom prst="rect">
                <a:avLst/>
              </a:prstGeom>
              <a:noFill/>
            </p:spPr>
            <p:txBody>
              <a:bodyPr wrap="none">
                <a:spAutoFit/>
              </a:bodyPr>
              <a:lstStyle/>
              <a:p>
                <a:pPr>
                  <a:defRPr/>
                </a:pPr>
                <a:r>
                  <a:rPr lang="en-US" sz="1200" kern="0" dirty="0" smtClean="0">
                    <a:solidFill>
                      <a:schemeClr val="bg1">
                        <a:lumMod val="65000"/>
                      </a:schemeClr>
                    </a:solidFill>
                    <a:latin typeface="corporate_a_condensedregular"/>
                  </a:rPr>
                  <a:t>101</a:t>
                </a:r>
              </a:p>
            </p:txBody>
          </p:sp>
        </p:grpSp>
        <p:grpSp>
          <p:nvGrpSpPr>
            <p:cNvPr id="125" name="Group 124"/>
            <p:cNvGrpSpPr/>
            <p:nvPr/>
          </p:nvGrpSpPr>
          <p:grpSpPr>
            <a:xfrm>
              <a:off x="5914754" y="3434396"/>
              <a:ext cx="2680450" cy="403412"/>
              <a:chOff x="2553910" y="2952312"/>
              <a:chExt cx="2680450" cy="403412"/>
            </a:xfrm>
          </p:grpSpPr>
          <p:sp>
            <p:nvSpPr>
              <p:cNvPr id="155" name="TextBox 154"/>
              <p:cNvSpPr txBox="1"/>
              <p:nvPr/>
            </p:nvSpPr>
            <p:spPr>
              <a:xfrm>
                <a:off x="2553910" y="2952312"/>
                <a:ext cx="2680450" cy="403412"/>
              </a:xfrm>
              <a:prstGeom prst="rect">
                <a:avLst/>
              </a:prstGeom>
              <a:noFill/>
              <a:ln>
                <a:solidFill>
                  <a:schemeClr val="bg1">
                    <a:lumMod val="65000"/>
                  </a:schemeClr>
                </a:solidFill>
              </a:ln>
            </p:spPr>
            <p:txBody>
              <a:bodyPr wrap="square" rtlCol="0">
                <a:spAutoFit/>
              </a:bodyPr>
              <a:lstStyle/>
              <a:p>
                <a:endParaRPr lang="en-US" dirty="0"/>
              </a:p>
            </p:txBody>
          </p:sp>
          <p:sp>
            <p:nvSpPr>
              <p:cNvPr id="156" name="Rectangle 155"/>
              <p:cNvSpPr/>
              <p:nvPr/>
            </p:nvSpPr>
            <p:spPr>
              <a:xfrm>
                <a:off x="2577864" y="2997229"/>
                <a:ext cx="1353256" cy="278281"/>
              </a:xfrm>
              <a:prstGeom prst="rect">
                <a:avLst/>
              </a:prstGeom>
              <a:noFill/>
            </p:spPr>
            <p:txBody>
              <a:bodyPr wrap="none" anchor="ctr">
                <a:spAutoFit/>
              </a:bodyPr>
              <a:lstStyle/>
              <a:p>
                <a:pPr>
                  <a:defRPr/>
                </a:pPr>
                <a:r>
                  <a:rPr lang="en-US" sz="1200" kern="0" dirty="0" err="1">
                    <a:solidFill>
                      <a:schemeClr val="bg1">
                        <a:lumMod val="65000"/>
                      </a:schemeClr>
                    </a:solidFill>
                    <a:latin typeface="corporate_a_condensedregular"/>
                  </a:rPr>
                  <a:t>Dela</a:t>
                </a:r>
                <a:r>
                  <a:rPr lang="en-US" sz="1200" kern="0" dirty="0">
                    <a:solidFill>
                      <a:schemeClr val="bg1">
                        <a:lumMod val="65000"/>
                      </a:schemeClr>
                    </a:solidFill>
                    <a:latin typeface="corporate_a_condensedregular"/>
                  </a:rPr>
                  <a:t> Rosa Street</a:t>
                </a:r>
              </a:p>
            </p:txBody>
          </p:sp>
        </p:grpSp>
        <p:grpSp>
          <p:nvGrpSpPr>
            <p:cNvPr id="146" name="Group 145"/>
            <p:cNvGrpSpPr/>
            <p:nvPr/>
          </p:nvGrpSpPr>
          <p:grpSpPr>
            <a:xfrm>
              <a:off x="5914754" y="3920235"/>
              <a:ext cx="2680450" cy="403412"/>
              <a:chOff x="2553910" y="2952312"/>
              <a:chExt cx="2680450" cy="403412"/>
            </a:xfrm>
          </p:grpSpPr>
          <p:sp>
            <p:nvSpPr>
              <p:cNvPr id="153" name="TextBox 152"/>
              <p:cNvSpPr txBox="1"/>
              <p:nvPr/>
            </p:nvSpPr>
            <p:spPr>
              <a:xfrm>
                <a:off x="2553910" y="2952312"/>
                <a:ext cx="2680450" cy="403412"/>
              </a:xfrm>
              <a:prstGeom prst="rect">
                <a:avLst/>
              </a:prstGeom>
              <a:noFill/>
              <a:ln>
                <a:solidFill>
                  <a:schemeClr val="bg1">
                    <a:lumMod val="65000"/>
                  </a:schemeClr>
                </a:solidFill>
              </a:ln>
            </p:spPr>
            <p:txBody>
              <a:bodyPr wrap="square" rtlCol="0">
                <a:spAutoFit/>
              </a:bodyPr>
              <a:lstStyle/>
              <a:p>
                <a:endParaRPr lang="en-US" dirty="0"/>
              </a:p>
            </p:txBody>
          </p:sp>
          <p:sp>
            <p:nvSpPr>
              <p:cNvPr id="154" name="Rectangle 153"/>
              <p:cNvSpPr/>
              <p:nvPr/>
            </p:nvSpPr>
            <p:spPr>
              <a:xfrm>
                <a:off x="2577864" y="2997229"/>
                <a:ext cx="1760418" cy="278281"/>
              </a:xfrm>
              <a:prstGeom prst="rect">
                <a:avLst/>
              </a:prstGeom>
              <a:noFill/>
            </p:spPr>
            <p:txBody>
              <a:bodyPr wrap="none" anchor="ctr">
                <a:spAutoFit/>
              </a:bodyPr>
              <a:lstStyle/>
              <a:p>
                <a:pPr>
                  <a:defRPr/>
                </a:pPr>
                <a:r>
                  <a:rPr lang="en-US" sz="1200" kern="0" dirty="0" err="1">
                    <a:solidFill>
                      <a:schemeClr val="bg1">
                        <a:lumMod val="65000"/>
                      </a:schemeClr>
                    </a:solidFill>
                    <a:latin typeface="corporate_a_condensedregular"/>
                  </a:rPr>
                  <a:t>Legazpi</a:t>
                </a:r>
                <a:r>
                  <a:rPr lang="en-US" sz="1200" kern="0" dirty="0">
                    <a:solidFill>
                      <a:schemeClr val="bg1">
                        <a:lumMod val="65000"/>
                      </a:schemeClr>
                    </a:solidFill>
                    <a:latin typeface="corporate_a_condensedregular"/>
                  </a:rPr>
                  <a:t> Village, Makati</a:t>
                </a:r>
              </a:p>
            </p:txBody>
          </p:sp>
        </p:grpSp>
        <p:grpSp>
          <p:nvGrpSpPr>
            <p:cNvPr id="147" name="Group 146"/>
            <p:cNvGrpSpPr/>
            <p:nvPr/>
          </p:nvGrpSpPr>
          <p:grpSpPr>
            <a:xfrm>
              <a:off x="5914754" y="4891914"/>
              <a:ext cx="2680450" cy="403412"/>
              <a:chOff x="2553910" y="2952312"/>
              <a:chExt cx="2680450" cy="403412"/>
            </a:xfrm>
          </p:grpSpPr>
          <p:sp>
            <p:nvSpPr>
              <p:cNvPr id="151" name="TextBox 150"/>
              <p:cNvSpPr txBox="1"/>
              <p:nvPr/>
            </p:nvSpPr>
            <p:spPr>
              <a:xfrm>
                <a:off x="2553910" y="2952312"/>
                <a:ext cx="2680450" cy="403412"/>
              </a:xfrm>
              <a:prstGeom prst="rect">
                <a:avLst/>
              </a:prstGeom>
              <a:noFill/>
              <a:ln>
                <a:solidFill>
                  <a:schemeClr val="bg1">
                    <a:lumMod val="65000"/>
                  </a:schemeClr>
                </a:solidFill>
              </a:ln>
            </p:spPr>
            <p:txBody>
              <a:bodyPr wrap="square" rtlCol="0">
                <a:spAutoFit/>
              </a:bodyPr>
              <a:lstStyle/>
              <a:p>
                <a:endParaRPr lang="en-US" dirty="0"/>
              </a:p>
            </p:txBody>
          </p:sp>
          <p:sp>
            <p:nvSpPr>
              <p:cNvPr id="152" name="Rectangle 151"/>
              <p:cNvSpPr/>
              <p:nvPr/>
            </p:nvSpPr>
            <p:spPr>
              <a:xfrm>
                <a:off x="2577864" y="3011317"/>
                <a:ext cx="524503" cy="278281"/>
              </a:xfrm>
              <a:prstGeom prst="rect">
                <a:avLst/>
              </a:prstGeom>
              <a:noFill/>
            </p:spPr>
            <p:txBody>
              <a:bodyPr wrap="none">
                <a:spAutoFit/>
              </a:bodyPr>
              <a:lstStyle/>
              <a:p>
                <a:pPr>
                  <a:defRPr/>
                </a:pPr>
                <a:r>
                  <a:rPr lang="en-US" sz="1200" kern="0" dirty="0" smtClean="0">
                    <a:solidFill>
                      <a:schemeClr val="bg1">
                        <a:lumMod val="65000"/>
                      </a:schemeClr>
                    </a:solidFill>
                    <a:latin typeface="corporate_a_condensedregular"/>
                  </a:rPr>
                  <a:t>1229</a:t>
                </a:r>
              </a:p>
            </p:txBody>
          </p:sp>
        </p:grpSp>
        <p:grpSp>
          <p:nvGrpSpPr>
            <p:cNvPr id="148" name="Group 147"/>
            <p:cNvGrpSpPr/>
            <p:nvPr/>
          </p:nvGrpSpPr>
          <p:grpSpPr>
            <a:xfrm>
              <a:off x="5914754" y="4406074"/>
              <a:ext cx="2680450" cy="403412"/>
              <a:chOff x="2553910" y="2952312"/>
              <a:chExt cx="2680450" cy="403412"/>
            </a:xfrm>
          </p:grpSpPr>
          <p:sp>
            <p:nvSpPr>
              <p:cNvPr id="149" name="TextBox 148"/>
              <p:cNvSpPr txBox="1"/>
              <p:nvPr/>
            </p:nvSpPr>
            <p:spPr>
              <a:xfrm>
                <a:off x="2553910" y="2952312"/>
                <a:ext cx="2680450" cy="403412"/>
              </a:xfrm>
              <a:prstGeom prst="rect">
                <a:avLst/>
              </a:prstGeom>
              <a:noFill/>
              <a:ln>
                <a:solidFill>
                  <a:schemeClr val="bg1">
                    <a:lumMod val="65000"/>
                  </a:schemeClr>
                </a:solidFill>
              </a:ln>
            </p:spPr>
            <p:txBody>
              <a:bodyPr wrap="square" rtlCol="0">
                <a:spAutoFit/>
              </a:bodyPr>
              <a:lstStyle/>
              <a:p>
                <a:endParaRPr lang="en-US" dirty="0"/>
              </a:p>
            </p:txBody>
          </p:sp>
          <p:sp>
            <p:nvSpPr>
              <p:cNvPr id="150" name="Rectangle 149"/>
              <p:cNvSpPr/>
              <p:nvPr/>
            </p:nvSpPr>
            <p:spPr>
              <a:xfrm>
                <a:off x="2577864" y="2997229"/>
                <a:ext cx="1010213" cy="278281"/>
              </a:xfrm>
              <a:prstGeom prst="rect">
                <a:avLst/>
              </a:prstGeom>
              <a:noFill/>
            </p:spPr>
            <p:txBody>
              <a:bodyPr wrap="none" anchor="ctr">
                <a:spAutoFit/>
              </a:bodyPr>
              <a:lstStyle/>
              <a:p>
                <a:pPr>
                  <a:defRPr/>
                </a:pPr>
                <a:r>
                  <a:rPr lang="en-US" sz="1200" kern="0" dirty="0" smtClean="0">
                    <a:solidFill>
                      <a:schemeClr val="bg1">
                        <a:lumMod val="65000"/>
                      </a:schemeClr>
                    </a:solidFill>
                    <a:latin typeface="corporate_a_condensedregular"/>
                  </a:rPr>
                  <a:t>Manila NCR</a:t>
                </a:r>
                <a:endParaRPr lang="en-US" sz="1200" kern="0" dirty="0">
                  <a:solidFill>
                    <a:schemeClr val="bg1">
                      <a:lumMod val="65000"/>
                    </a:schemeClr>
                  </a:solidFill>
                  <a:latin typeface="corporate_a_condensedregular"/>
                </a:endParaRPr>
              </a:p>
            </p:txBody>
          </p:sp>
        </p:grpSp>
      </p:grpSp>
      <p:grpSp>
        <p:nvGrpSpPr>
          <p:cNvPr id="159" name="Group 158"/>
          <p:cNvGrpSpPr/>
          <p:nvPr/>
        </p:nvGrpSpPr>
        <p:grpSpPr>
          <a:xfrm>
            <a:off x="6574932" y="2906663"/>
            <a:ext cx="406901" cy="2314367"/>
            <a:chOff x="5375878" y="2973898"/>
            <a:chExt cx="406901" cy="2314367"/>
          </a:xfrm>
        </p:grpSpPr>
        <p:pic>
          <p:nvPicPr>
            <p:cNvPr id="160" name="Picture 159"/>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5375878" y="2973898"/>
              <a:ext cx="406901" cy="406901"/>
            </a:xfrm>
            <a:prstGeom prst="rect">
              <a:avLst/>
            </a:prstGeom>
          </p:spPr>
        </p:pic>
        <p:pic>
          <p:nvPicPr>
            <p:cNvPr id="161" name="Picture 160"/>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5375878" y="3450764"/>
              <a:ext cx="406901" cy="406901"/>
            </a:xfrm>
            <a:prstGeom prst="rect">
              <a:avLst/>
            </a:prstGeom>
          </p:spPr>
        </p:pic>
        <p:pic>
          <p:nvPicPr>
            <p:cNvPr id="162" name="Picture 161"/>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5375878" y="3927630"/>
              <a:ext cx="406901" cy="406901"/>
            </a:xfrm>
            <a:prstGeom prst="rect">
              <a:avLst/>
            </a:prstGeom>
          </p:spPr>
        </p:pic>
        <p:pic>
          <p:nvPicPr>
            <p:cNvPr id="163" name="Picture 162"/>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5375878" y="4404496"/>
              <a:ext cx="406901" cy="406901"/>
            </a:xfrm>
            <a:prstGeom prst="rect">
              <a:avLst/>
            </a:prstGeom>
          </p:spPr>
        </p:pic>
        <p:pic>
          <p:nvPicPr>
            <p:cNvPr id="164" name="Picture 163"/>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5375878" y="4881364"/>
              <a:ext cx="406901" cy="406901"/>
            </a:xfrm>
            <a:prstGeom prst="rect">
              <a:avLst/>
            </a:prstGeom>
          </p:spPr>
        </p:pic>
      </p:grpSp>
      <p:sp>
        <p:nvSpPr>
          <p:cNvPr id="165" name="Rectangle 164"/>
          <p:cNvSpPr/>
          <p:nvPr/>
        </p:nvSpPr>
        <p:spPr>
          <a:xfrm>
            <a:off x="8552510" y="5382360"/>
            <a:ext cx="1311479" cy="300554"/>
          </a:xfrm>
          <a:prstGeom prst="rect">
            <a:avLst/>
          </a:prstGeom>
          <a:solidFill>
            <a:srgbClr val="56AD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1000" b="1" dirty="0" smtClean="0">
                <a:solidFill>
                  <a:prstClr val="white"/>
                </a:solidFill>
                <a:latin typeface="Arial" panose="020B0604020202020204" pitchFamily="34" charset="0"/>
                <a:cs typeface="Arial" panose="020B0604020202020204" pitchFamily="34" charset="0"/>
              </a:rPr>
              <a:t>SUBMIT</a:t>
            </a:r>
            <a:endParaRPr lang="en-US" sz="1000" b="1" dirty="0">
              <a:solidFill>
                <a:prstClr val="white"/>
              </a:solidFill>
              <a:latin typeface="Arial" panose="020B0604020202020204" pitchFamily="34" charset="0"/>
              <a:cs typeface="Arial" panose="020B0604020202020204" pitchFamily="34" charset="0"/>
            </a:endParaRPr>
          </a:p>
        </p:txBody>
      </p:sp>
      <p:sp>
        <p:nvSpPr>
          <p:cNvPr id="166" name="Rectangle 165"/>
          <p:cNvSpPr/>
          <p:nvPr/>
        </p:nvSpPr>
        <p:spPr>
          <a:xfrm>
            <a:off x="7610369" y="5373306"/>
            <a:ext cx="892041" cy="30960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1000" b="1" dirty="0" smtClean="0">
                <a:solidFill>
                  <a:prstClr val="white"/>
                </a:solidFill>
                <a:latin typeface="Arial" panose="020B0604020202020204" pitchFamily="34" charset="0"/>
                <a:cs typeface="Arial" panose="020B0604020202020204" pitchFamily="34" charset="0"/>
              </a:rPr>
              <a:t>CANCEL</a:t>
            </a:r>
            <a:endParaRPr lang="en-US" sz="1000" b="1" dirty="0">
              <a:solidFill>
                <a:prstClr val="white"/>
              </a:solidFill>
              <a:latin typeface="Arial" panose="020B0604020202020204" pitchFamily="34" charset="0"/>
              <a:cs typeface="Arial" panose="020B0604020202020204" pitchFamily="34" charset="0"/>
            </a:endParaRPr>
          </a:p>
        </p:txBody>
      </p:sp>
      <p:sp>
        <p:nvSpPr>
          <p:cNvPr id="167" name="Rectangle 166"/>
          <p:cNvSpPr/>
          <p:nvPr/>
        </p:nvSpPr>
        <p:spPr>
          <a:xfrm>
            <a:off x="2390772" y="2930301"/>
            <a:ext cx="1207382" cy="276999"/>
          </a:xfrm>
          <a:prstGeom prst="rect">
            <a:avLst/>
          </a:prstGeom>
          <a:noFill/>
        </p:spPr>
        <p:txBody>
          <a:bodyPr wrap="none">
            <a:spAutoFit/>
          </a:bodyPr>
          <a:lstStyle/>
          <a:p>
            <a:pPr>
              <a:defRPr/>
            </a:pPr>
            <a:r>
              <a:rPr lang="en-US" sz="1200" kern="0" dirty="0" smtClean="0">
                <a:latin typeface="corporate_a_condensedregular"/>
              </a:rPr>
              <a:t>Address Line 1</a:t>
            </a:r>
          </a:p>
        </p:txBody>
      </p:sp>
      <p:sp>
        <p:nvSpPr>
          <p:cNvPr id="168" name="Rectangle 167"/>
          <p:cNvSpPr/>
          <p:nvPr/>
        </p:nvSpPr>
        <p:spPr>
          <a:xfrm>
            <a:off x="2394803" y="3460335"/>
            <a:ext cx="1207382" cy="276999"/>
          </a:xfrm>
          <a:prstGeom prst="rect">
            <a:avLst/>
          </a:prstGeom>
          <a:noFill/>
        </p:spPr>
        <p:txBody>
          <a:bodyPr wrap="none">
            <a:spAutoFit/>
          </a:bodyPr>
          <a:lstStyle/>
          <a:p>
            <a:pPr>
              <a:defRPr/>
            </a:pPr>
            <a:r>
              <a:rPr lang="en-US" sz="1200" kern="0" dirty="0" smtClean="0">
                <a:latin typeface="corporate_a_condensedregular"/>
              </a:rPr>
              <a:t>Address Line 2</a:t>
            </a:r>
          </a:p>
        </p:txBody>
      </p:sp>
      <p:sp>
        <p:nvSpPr>
          <p:cNvPr id="169" name="Rectangle 168"/>
          <p:cNvSpPr/>
          <p:nvPr/>
        </p:nvSpPr>
        <p:spPr>
          <a:xfrm>
            <a:off x="2394803" y="3922205"/>
            <a:ext cx="449162" cy="276999"/>
          </a:xfrm>
          <a:prstGeom prst="rect">
            <a:avLst/>
          </a:prstGeom>
          <a:noFill/>
        </p:spPr>
        <p:txBody>
          <a:bodyPr wrap="none">
            <a:spAutoFit/>
          </a:bodyPr>
          <a:lstStyle/>
          <a:p>
            <a:pPr>
              <a:defRPr/>
            </a:pPr>
            <a:r>
              <a:rPr lang="en-US" sz="1200" kern="0" dirty="0" smtClean="0">
                <a:latin typeface="corporate_a_condensedregular"/>
              </a:rPr>
              <a:t>City</a:t>
            </a:r>
          </a:p>
        </p:txBody>
      </p:sp>
      <p:sp>
        <p:nvSpPr>
          <p:cNvPr id="170" name="Rectangle 169"/>
          <p:cNvSpPr/>
          <p:nvPr/>
        </p:nvSpPr>
        <p:spPr>
          <a:xfrm>
            <a:off x="2390772" y="4376631"/>
            <a:ext cx="543739" cy="276999"/>
          </a:xfrm>
          <a:prstGeom prst="rect">
            <a:avLst/>
          </a:prstGeom>
          <a:noFill/>
        </p:spPr>
        <p:txBody>
          <a:bodyPr wrap="none">
            <a:spAutoFit/>
          </a:bodyPr>
          <a:lstStyle/>
          <a:p>
            <a:pPr>
              <a:defRPr/>
            </a:pPr>
            <a:r>
              <a:rPr lang="en-US" sz="1200" kern="0" dirty="0" smtClean="0">
                <a:latin typeface="corporate_a_condensedregular"/>
              </a:rPr>
              <a:t>State</a:t>
            </a:r>
          </a:p>
        </p:txBody>
      </p:sp>
      <p:sp>
        <p:nvSpPr>
          <p:cNvPr id="171" name="Rectangle 170"/>
          <p:cNvSpPr/>
          <p:nvPr/>
        </p:nvSpPr>
        <p:spPr>
          <a:xfrm>
            <a:off x="2412427" y="4874164"/>
            <a:ext cx="824265" cy="276999"/>
          </a:xfrm>
          <a:prstGeom prst="rect">
            <a:avLst/>
          </a:prstGeom>
          <a:noFill/>
        </p:spPr>
        <p:txBody>
          <a:bodyPr wrap="none">
            <a:spAutoFit/>
          </a:bodyPr>
          <a:lstStyle/>
          <a:p>
            <a:pPr>
              <a:defRPr/>
            </a:pPr>
            <a:r>
              <a:rPr lang="en-US" sz="1200" kern="0" dirty="0" smtClean="0">
                <a:latin typeface="corporate_a_condensedregular"/>
              </a:rPr>
              <a:t>Postcode</a:t>
            </a:r>
          </a:p>
        </p:txBody>
      </p:sp>
      <p:grpSp>
        <p:nvGrpSpPr>
          <p:cNvPr id="174" name="Group 173"/>
          <p:cNvGrpSpPr/>
          <p:nvPr/>
        </p:nvGrpSpPr>
        <p:grpSpPr>
          <a:xfrm>
            <a:off x="-19946" y="5444657"/>
            <a:ext cx="365675" cy="427282"/>
            <a:chOff x="139917" y="5603711"/>
            <a:chExt cx="365675" cy="427282"/>
          </a:xfrm>
        </p:grpSpPr>
        <p:sp>
          <p:nvSpPr>
            <p:cNvPr id="175" name="Flowchart: Delay 174"/>
            <p:cNvSpPr/>
            <p:nvPr/>
          </p:nvSpPr>
          <p:spPr>
            <a:xfrm>
              <a:off x="151034" y="5603711"/>
              <a:ext cx="354558" cy="427282"/>
            </a:xfrm>
            <a:prstGeom prst="flowChartDelay">
              <a:avLst/>
            </a:prstGeom>
            <a:solidFill>
              <a:srgbClr val="E20A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6" name="Picture 175"/>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139917" y="5654116"/>
              <a:ext cx="324625" cy="324625"/>
            </a:xfrm>
            <a:prstGeom prst="rect">
              <a:avLst/>
            </a:prstGeom>
          </p:spPr>
        </p:pic>
      </p:grpSp>
      <p:sp>
        <p:nvSpPr>
          <p:cNvPr id="131" name="Rectangle 130"/>
          <p:cNvSpPr/>
          <p:nvPr/>
        </p:nvSpPr>
        <p:spPr>
          <a:xfrm>
            <a:off x="2940" y="2397"/>
            <a:ext cx="12192000" cy="6855603"/>
          </a:xfrm>
          <a:prstGeom prst="rect">
            <a:avLst/>
          </a:prstGeom>
          <a:solidFill>
            <a:srgbClr val="40404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42" name="Rectangle 141"/>
          <p:cNvSpPr/>
          <p:nvPr/>
        </p:nvSpPr>
        <p:spPr>
          <a:xfrm>
            <a:off x="5060" y="2234981"/>
            <a:ext cx="4768083" cy="36425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144" name="Picture 143"/>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2244955" y="2752146"/>
            <a:ext cx="585988" cy="585988"/>
          </a:xfrm>
          <a:prstGeom prst="rect">
            <a:avLst/>
          </a:prstGeom>
        </p:spPr>
      </p:pic>
      <p:pic>
        <p:nvPicPr>
          <p:cNvPr id="145" name="Picture 144"/>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161145" y="5000245"/>
            <a:ext cx="640580" cy="640580"/>
          </a:xfrm>
          <a:prstGeom prst="rect">
            <a:avLst/>
          </a:prstGeom>
        </p:spPr>
      </p:pic>
      <p:sp>
        <p:nvSpPr>
          <p:cNvPr id="177" name="Rectangle 176"/>
          <p:cNvSpPr/>
          <p:nvPr/>
        </p:nvSpPr>
        <p:spPr>
          <a:xfrm>
            <a:off x="870134" y="4886615"/>
            <a:ext cx="1750800" cy="261610"/>
          </a:xfrm>
          <a:prstGeom prst="rect">
            <a:avLst/>
          </a:prstGeom>
        </p:spPr>
        <p:txBody>
          <a:bodyPr wrap="none">
            <a:spAutoFit/>
          </a:bodyPr>
          <a:lstStyle/>
          <a:p>
            <a:pPr defTabSz="586130"/>
            <a:r>
              <a:rPr lang="en-US" sz="1100" b="1" dirty="0" smtClean="0">
                <a:latin typeface="Arial" panose="020B0604020202020204" pitchFamily="34" charset="0"/>
                <a:cs typeface="Arial" panose="020B0604020202020204" pitchFamily="34" charset="0"/>
              </a:rPr>
              <a:t>DAILY LEADERBOARD</a:t>
            </a:r>
          </a:p>
        </p:txBody>
      </p:sp>
      <p:grpSp>
        <p:nvGrpSpPr>
          <p:cNvPr id="178" name="Group 177"/>
          <p:cNvGrpSpPr/>
          <p:nvPr/>
        </p:nvGrpSpPr>
        <p:grpSpPr>
          <a:xfrm>
            <a:off x="1433244" y="2710776"/>
            <a:ext cx="702082" cy="702082"/>
            <a:chOff x="4301368" y="5909780"/>
            <a:chExt cx="702082" cy="702082"/>
          </a:xfrm>
        </p:grpSpPr>
        <p:grpSp>
          <p:nvGrpSpPr>
            <p:cNvPr id="179" name="Group 178"/>
            <p:cNvGrpSpPr/>
            <p:nvPr/>
          </p:nvGrpSpPr>
          <p:grpSpPr>
            <a:xfrm>
              <a:off x="4301368" y="5909780"/>
              <a:ext cx="702082" cy="702082"/>
              <a:chOff x="4301368" y="5909780"/>
              <a:chExt cx="702082" cy="702082"/>
            </a:xfrm>
          </p:grpSpPr>
          <p:pic>
            <p:nvPicPr>
              <p:cNvPr id="182" name="Picture 181"/>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4301368" y="5909780"/>
                <a:ext cx="702082" cy="702082"/>
              </a:xfrm>
              <a:prstGeom prst="rect">
                <a:avLst/>
              </a:prstGeom>
            </p:spPr>
          </p:pic>
          <p:sp>
            <p:nvSpPr>
              <p:cNvPr id="183" name="Oval 182"/>
              <p:cNvSpPr/>
              <p:nvPr/>
            </p:nvSpPr>
            <p:spPr>
              <a:xfrm>
                <a:off x="4461003" y="6000406"/>
                <a:ext cx="382812" cy="382812"/>
              </a:xfrm>
              <a:prstGeom prst="ellipse">
                <a:avLst/>
              </a:prstGeom>
              <a:solidFill>
                <a:srgbClr val="F8B6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0" name="Rectangle 179"/>
            <p:cNvSpPr/>
            <p:nvPr/>
          </p:nvSpPr>
          <p:spPr>
            <a:xfrm>
              <a:off x="4410997" y="5968897"/>
              <a:ext cx="482824" cy="307777"/>
            </a:xfrm>
            <a:prstGeom prst="rect">
              <a:avLst/>
            </a:prstGeom>
          </p:spPr>
          <p:txBody>
            <a:bodyPr wrap="none">
              <a:spAutoFit/>
            </a:bodyPr>
            <a:lstStyle/>
            <a:p>
              <a:pPr algn="ctr" defTabSz="586130"/>
              <a:r>
                <a:rPr lang="en-US" sz="1400" b="1" dirty="0" smtClean="0">
                  <a:solidFill>
                    <a:schemeClr val="bg1"/>
                  </a:solidFill>
                  <a:latin typeface="Arial" panose="020B0604020202020204" pitchFamily="34" charset="0"/>
                  <a:cs typeface="Arial" panose="020B0604020202020204" pitchFamily="34" charset="0"/>
                </a:rPr>
                <a:t>900</a:t>
              </a:r>
            </a:p>
          </p:txBody>
        </p:sp>
        <p:sp>
          <p:nvSpPr>
            <p:cNvPr id="181" name="Rectangle 180"/>
            <p:cNvSpPr/>
            <p:nvPr/>
          </p:nvSpPr>
          <p:spPr>
            <a:xfrm>
              <a:off x="4393364" y="6166284"/>
              <a:ext cx="518091" cy="200055"/>
            </a:xfrm>
            <a:prstGeom prst="rect">
              <a:avLst/>
            </a:prstGeom>
          </p:spPr>
          <p:txBody>
            <a:bodyPr wrap="none">
              <a:spAutoFit/>
            </a:bodyPr>
            <a:lstStyle/>
            <a:p>
              <a:r>
                <a:rPr lang="en-US" sz="700" b="1" dirty="0">
                  <a:solidFill>
                    <a:schemeClr val="bg1"/>
                  </a:solidFill>
                  <a:latin typeface="Arial" panose="020B0604020202020204" pitchFamily="34" charset="0"/>
                  <a:cs typeface="Arial" panose="020B0604020202020204" pitchFamily="34" charset="0"/>
                </a:rPr>
                <a:t>POINTS</a:t>
              </a:r>
              <a:endParaRPr lang="en-US" sz="1600" dirty="0">
                <a:solidFill>
                  <a:schemeClr val="bg1"/>
                </a:solidFill>
              </a:endParaRPr>
            </a:p>
          </p:txBody>
        </p:sp>
      </p:grpSp>
      <p:sp>
        <p:nvSpPr>
          <p:cNvPr id="184" name="Rectangle 183"/>
          <p:cNvSpPr/>
          <p:nvPr/>
        </p:nvSpPr>
        <p:spPr>
          <a:xfrm>
            <a:off x="90889" y="2355228"/>
            <a:ext cx="2289409" cy="307777"/>
          </a:xfrm>
          <a:prstGeom prst="rect">
            <a:avLst/>
          </a:prstGeom>
        </p:spPr>
        <p:txBody>
          <a:bodyPr wrap="none">
            <a:spAutoFit/>
          </a:bodyPr>
          <a:lstStyle/>
          <a:p>
            <a:pPr defTabSz="586130"/>
            <a:r>
              <a:rPr lang="en-US" sz="1400" b="1" dirty="0" smtClean="0">
                <a:latin typeface="Arial" panose="020B0604020202020204" pitchFamily="34" charset="0"/>
                <a:cs typeface="Arial" panose="020B0604020202020204" pitchFamily="34" charset="0"/>
              </a:rPr>
              <a:t>Hey </a:t>
            </a:r>
            <a:r>
              <a:rPr lang="en-US" sz="1400" b="1" dirty="0" err="1" smtClean="0">
                <a:latin typeface="Arial" panose="020B0604020202020204" pitchFamily="34" charset="0"/>
                <a:cs typeface="Arial" panose="020B0604020202020204" pitchFamily="34" charset="0"/>
              </a:rPr>
              <a:t>Rachql</a:t>
            </a:r>
            <a:r>
              <a:rPr lang="en-US" sz="1400" b="1" dirty="0" smtClean="0">
                <a:latin typeface="Arial" panose="020B0604020202020204" pitchFamily="34" charset="0"/>
                <a:cs typeface="Arial" panose="020B0604020202020204" pitchFamily="34" charset="0"/>
              </a:rPr>
              <a:t>, </a:t>
            </a:r>
            <a:r>
              <a:rPr lang="en-US" sz="1400" b="1" dirty="0">
                <a:latin typeface="Arial" panose="020B0604020202020204" pitchFamily="34" charset="0"/>
                <a:cs typeface="Arial" panose="020B0604020202020204" pitchFamily="34" charset="0"/>
              </a:rPr>
              <a:t>g</a:t>
            </a:r>
            <a:r>
              <a:rPr lang="en-US" sz="1400" b="1" dirty="0" smtClean="0">
                <a:latin typeface="Arial" panose="020B0604020202020204" pitchFamily="34" charset="0"/>
                <a:cs typeface="Arial" panose="020B0604020202020204" pitchFamily="34" charset="0"/>
              </a:rPr>
              <a:t>ood going!</a:t>
            </a:r>
            <a:endParaRPr lang="en-US" sz="1400" b="1" dirty="0">
              <a:latin typeface="Arial" panose="020B0604020202020204" pitchFamily="34" charset="0"/>
              <a:cs typeface="Arial" panose="020B0604020202020204" pitchFamily="34" charset="0"/>
            </a:endParaRPr>
          </a:p>
        </p:txBody>
      </p:sp>
      <p:sp>
        <p:nvSpPr>
          <p:cNvPr id="185" name="Rectangle 184"/>
          <p:cNvSpPr/>
          <p:nvPr/>
        </p:nvSpPr>
        <p:spPr>
          <a:xfrm>
            <a:off x="85922" y="2912951"/>
            <a:ext cx="1403526" cy="276999"/>
          </a:xfrm>
          <a:prstGeom prst="rect">
            <a:avLst/>
          </a:prstGeom>
        </p:spPr>
        <p:txBody>
          <a:bodyPr wrap="none">
            <a:spAutoFit/>
          </a:bodyPr>
          <a:lstStyle/>
          <a:p>
            <a:pPr defTabSz="586130"/>
            <a:r>
              <a:rPr lang="en-US" sz="1200" dirty="0" smtClean="0">
                <a:latin typeface="Arial" panose="020B0604020202020204" pitchFamily="34" charset="0"/>
                <a:cs typeface="Arial" panose="020B0604020202020204" pitchFamily="34" charset="0"/>
              </a:rPr>
              <a:t>Today you earned</a:t>
            </a:r>
            <a:endParaRPr lang="en-US" sz="1200" dirty="0">
              <a:latin typeface="Arial" panose="020B0604020202020204" pitchFamily="34" charset="0"/>
              <a:cs typeface="Arial" panose="020B0604020202020204" pitchFamily="34" charset="0"/>
            </a:endParaRPr>
          </a:p>
        </p:txBody>
      </p:sp>
      <p:graphicFrame>
        <p:nvGraphicFramePr>
          <p:cNvPr id="186" name="Table 185"/>
          <p:cNvGraphicFramePr>
            <a:graphicFrameLocks noGrp="1"/>
          </p:cNvGraphicFramePr>
          <p:nvPr>
            <p:extLst>
              <p:ext uri="{D42A27DB-BD31-4B8C-83A1-F6EECF244321}">
                <p14:modId xmlns:p14="http://schemas.microsoft.com/office/powerpoint/2010/main" val="2510109337"/>
              </p:ext>
            </p:extLst>
          </p:nvPr>
        </p:nvGraphicFramePr>
        <p:xfrm>
          <a:off x="963476" y="5170459"/>
          <a:ext cx="3114644" cy="508635"/>
        </p:xfrm>
        <a:graphic>
          <a:graphicData uri="http://schemas.openxmlformats.org/drawingml/2006/table">
            <a:tbl>
              <a:tblPr/>
              <a:tblGrid>
                <a:gridCol w="705203"/>
                <a:gridCol w="808044"/>
                <a:gridCol w="88150"/>
                <a:gridCol w="492245"/>
                <a:gridCol w="1021002"/>
              </a:tblGrid>
              <a:tr h="152400">
                <a:tc>
                  <a:txBody>
                    <a:bodyPr/>
                    <a:lstStyle/>
                    <a:p>
                      <a:pPr algn="l" fontAlgn="b"/>
                      <a:r>
                        <a:rPr lang="en-US" sz="1050" b="0" i="0" u="none" strike="noStrike" dirty="0" smtClean="0">
                          <a:solidFill>
                            <a:srgbClr val="000000"/>
                          </a:solidFill>
                          <a:effectLst/>
                          <a:latin typeface="Arial" panose="020B0604020202020204" pitchFamily="34" charset="0"/>
                        </a:rPr>
                        <a:t>Adam</a:t>
                      </a:r>
                      <a:endParaRPr lang="en-US" sz="1050" b="0" i="0" u="none" strike="noStrike" dirty="0">
                        <a:solidFill>
                          <a:srgbClr val="000000"/>
                        </a:solidFill>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r>
                        <a:rPr lang="en-US" sz="1050" b="0" i="0" u="none" strike="noStrike">
                          <a:solidFill>
                            <a:srgbClr val="000000"/>
                          </a:solidFill>
                          <a:effectLst/>
                          <a:latin typeface="Arial" panose="020B0604020202020204" pitchFamily="34" charset="0"/>
                        </a:rPr>
                        <a:t>1250 Points</a:t>
                      </a:r>
                    </a:p>
                  </a:txBody>
                  <a:tcPr marL="9525" marR="9525" marT="9525" marB="0" anchor="b">
                    <a:lnL>
                      <a:noFill/>
                    </a:lnL>
                    <a:lnR>
                      <a:noFill/>
                    </a:lnR>
                    <a:lnT>
                      <a:noFill/>
                    </a:lnT>
                    <a:lnB>
                      <a:noFill/>
                    </a:lnB>
                  </a:tcPr>
                </a:tc>
                <a:tc>
                  <a:txBody>
                    <a:bodyPr/>
                    <a:lstStyle/>
                    <a:p>
                      <a:pPr algn="l" fontAlgn="b"/>
                      <a:endParaRPr lang="en-US" sz="1050" b="0" i="0" u="none" strike="noStrike">
                        <a:solidFill>
                          <a:srgbClr val="000000"/>
                        </a:solidFill>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r>
                        <a:rPr lang="en-US" sz="1050" b="0" i="0" u="none" strike="noStrike">
                          <a:solidFill>
                            <a:srgbClr val="000000"/>
                          </a:solidFill>
                          <a:effectLst/>
                          <a:latin typeface="Arial" panose="020B0604020202020204" pitchFamily="34" charset="0"/>
                        </a:rPr>
                        <a:t>Abdul</a:t>
                      </a:r>
                    </a:p>
                  </a:txBody>
                  <a:tcPr marL="9525" marR="9525" marT="9525" marB="0" anchor="b">
                    <a:lnL>
                      <a:noFill/>
                    </a:lnL>
                    <a:lnR>
                      <a:noFill/>
                    </a:lnR>
                    <a:lnT>
                      <a:noFill/>
                    </a:lnT>
                    <a:lnB>
                      <a:noFill/>
                    </a:lnB>
                  </a:tcPr>
                </a:tc>
                <a:tc>
                  <a:txBody>
                    <a:bodyPr/>
                    <a:lstStyle/>
                    <a:p>
                      <a:pPr algn="l" fontAlgn="b"/>
                      <a:r>
                        <a:rPr lang="en-US" sz="1050" b="0" i="0" u="none" strike="noStrike">
                          <a:solidFill>
                            <a:srgbClr val="000000"/>
                          </a:solidFill>
                          <a:effectLst/>
                          <a:latin typeface="Arial" panose="020B0604020202020204" pitchFamily="34" charset="0"/>
                        </a:rPr>
                        <a:t>1150 Points</a:t>
                      </a:r>
                    </a:p>
                  </a:txBody>
                  <a:tcPr marL="9525" marR="9525" marT="9525" marB="0" anchor="b">
                    <a:lnL>
                      <a:noFill/>
                    </a:lnL>
                    <a:lnR>
                      <a:noFill/>
                    </a:lnR>
                    <a:lnT>
                      <a:noFill/>
                    </a:lnT>
                    <a:lnB>
                      <a:noFill/>
                    </a:lnB>
                  </a:tcPr>
                </a:tc>
              </a:tr>
              <a:tr h="152400">
                <a:tc>
                  <a:txBody>
                    <a:bodyPr/>
                    <a:lstStyle/>
                    <a:p>
                      <a:pPr algn="l" fontAlgn="b"/>
                      <a:r>
                        <a:rPr lang="en-US" sz="1050" b="0" i="0" u="none" strike="noStrike" dirty="0" smtClean="0">
                          <a:solidFill>
                            <a:srgbClr val="000000"/>
                          </a:solidFill>
                          <a:effectLst/>
                          <a:latin typeface="Arial" panose="020B0604020202020204" pitchFamily="34" charset="0"/>
                        </a:rPr>
                        <a:t>Jenny</a:t>
                      </a:r>
                      <a:endParaRPr lang="en-US" sz="1050" b="0" i="0" u="none" strike="noStrike" dirty="0">
                        <a:solidFill>
                          <a:srgbClr val="000000"/>
                        </a:solidFill>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r>
                        <a:rPr lang="en-US" sz="1050" b="0" i="0" u="none" strike="noStrike">
                          <a:solidFill>
                            <a:srgbClr val="000000"/>
                          </a:solidFill>
                          <a:effectLst/>
                          <a:latin typeface="Arial" panose="020B0604020202020204" pitchFamily="34" charset="0"/>
                        </a:rPr>
                        <a:t>1200 Points</a:t>
                      </a:r>
                    </a:p>
                  </a:txBody>
                  <a:tcPr marL="9525" marR="9525" marT="9525" marB="0" anchor="b">
                    <a:lnL>
                      <a:noFill/>
                    </a:lnL>
                    <a:lnR>
                      <a:noFill/>
                    </a:lnR>
                    <a:lnT>
                      <a:noFill/>
                    </a:lnT>
                    <a:lnB>
                      <a:noFill/>
                    </a:lnB>
                  </a:tcPr>
                </a:tc>
                <a:tc>
                  <a:txBody>
                    <a:bodyPr/>
                    <a:lstStyle/>
                    <a:p>
                      <a:pPr algn="l" fontAlgn="b"/>
                      <a:endParaRPr lang="en-US" sz="1050" b="0" i="0" u="none" strike="noStrike">
                        <a:solidFill>
                          <a:srgbClr val="000000"/>
                        </a:solidFill>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r>
                        <a:rPr lang="en-US" sz="1050" b="0" i="0" u="none" strike="noStrike" dirty="0" smtClean="0">
                          <a:solidFill>
                            <a:srgbClr val="000000"/>
                          </a:solidFill>
                          <a:effectLst/>
                          <a:latin typeface="Arial" panose="020B0604020202020204" pitchFamily="34" charset="0"/>
                        </a:rPr>
                        <a:t>Elaine</a:t>
                      </a:r>
                      <a:endParaRPr lang="en-US" sz="1050" b="0" i="0" u="none" strike="noStrike" dirty="0">
                        <a:solidFill>
                          <a:srgbClr val="000000"/>
                        </a:solidFill>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r>
                        <a:rPr lang="en-US" sz="1050" b="0" i="0" u="none" strike="noStrike" dirty="0">
                          <a:solidFill>
                            <a:srgbClr val="000000"/>
                          </a:solidFill>
                          <a:effectLst/>
                          <a:latin typeface="Arial" panose="020B0604020202020204" pitchFamily="34" charset="0"/>
                        </a:rPr>
                        <a:t>1150 Points</a:t>
                      </a:r>
                    </a:p>
                  </a:txBody>
                  <a:tcPr marL="9525" marR="9525" marT="9525" marB="0" anchor="b">
                    <a:lnL>
                      <a:noFill/>
                    </a:lnL>
                    <a:lnR>
                      <a:noFill/>
                    </a:lnR>
                    <a:lnT>
                      <a:noFill/>
                    </a:lnT>
                    <a:lnB>
                      <a:noFill/>
                    </a:lnB>
                  </a:tcPr>
                </a:tc>
              </a:tr>
              <a:tr h="152400">
                <a:tc>
                  <a:txBody>
                    <a:bodyPr/>
                    <a:lstStyle/>
                    <a:p>
                      <a:pPr algn="l" fontAlgn="b"/>
                      <a:r>
                        <a:rPr lang="en-US" sz="1050" b="0" i="0" u="none" strike="noStrike" dirty="0" smtClean="0">
                          <a:solidFill>
                            <a:srgbClr val="000000"/>
                          </a:solidFill>
                          <a:effectLst/>
                          <a:latin typeface="Arial" panose="020B0604020202020204" pitchFamily="34" charset="0"/>
                        </a:rPr>
                        <a:t>Hugh</a:t>
                      </a:r>
                      <a:endParaRPr lang="en-US" sz="1050" b="0" i="0" u="none" strike="noStrike" dirty="0">
                        <a:solidFill>
                          <a:srgbClr val="000000"/>
                        </a:solidFill>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r>
                        <a:rPr lang="en-US" sz="1050" b="0" i="0" u="none" strike="noStrike">
                          <a:solidFill>
                            <a:srgbClr val="000000"/>
                          </a:solidFill>
                          <a:effectLst/>
                          <a:latin typeface="Arial" panose="020B0604020202020204" pitchFamily="34" charset="0"/>
                        </a:rPr>
                        <a:t>1200 Points</a:t>
                      </a:r>
                    </a:p>
                  </a:txBody>
                  <a:tcPr marL="9525" marR="9525" marT="9525" marB="0" anchor="b">
                    <a:lnL>
                      <a:noFill/>
                    </a:lnL>
                    <a:lnR>
                      <a:noFill/>
                    </a:lnR>
                    <a:lnT>
                      <a:noFill/>
                    </a:lnT>
                    <a:lnB>
                      <a:noFill/>
                    </a:lnB>
                  </a:tcPr>
                </a:tc>
                <a:tc>
                  <a:txBody>
                    <a:bodyPr/>
                    <a:lstStyle/>
                    <a:p>
                      <a:pPr algn="l" fontAlgn="b"/>
                      <a:endParaRPr lang="en-US" sz="1050" b="0" i="0" u="none" strike="noStrike">
                        <a:solidFill>
                          <a:srgbClr val="000000"/>
                        </a:solidFill>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r>
                        <a:rPr lang="en-US" sz="1050" b="0" i="0" u="none" strike="noStrike" dirty="0" smtClean="0">
                          <a:solidFill>
                            <a:srgbClr val="000000"/>
                          </a:solidFill>
                          <a:effectLst/>
                          <a:latin typeface="Arial" panose="020B0604020202020204" pitchFamily="34" charset="0"/>
                        </a:rPr>
                        <a:t>Blake</a:t>
                      </a:r>
                      <a:endParaRPr lang="en-US" sz="1050" b="0" i="0" u="none" strike="noStrike" dirty="0">
                        <a:solidFill>
                          <a:srgbClr val="000000"/>
                        </a:solidFill>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r>
                        <a:rPr lang="en-US" sz="1050" b="0" i="0" u="none" strike="noStrike" dirty="0">
                          <a:solidFill>
                            <a:srgbClr val="000000"/>
                          </a:solidFill>
                          <a:effectLst/>
                          <a:latin typeface="Arial" panose="020B0604020202020204" pitchFamily="34" charset="0"/>
                        </a:rPr>
                        <a:t>1100 Points</a:t>
                      </a:r>
                    </a:p>
                  </a:txBody>
                  <a:tcPr marL="9525" marR="9525" marT="9525" marB="0" anchor="b">
                    <a:lnL>
                      <a:noFill/>
                    </a:lnL>
                    <a:lnR>
                      <a:noFill/>
                    </a:lnR>
                    <a:lnT>
                      <a:noFill/>
                    </a:lnT>
                    <a:lnB>
                      <a:noFill/>
                    </a:lnB>
                  </a:tcPr>
                </a:tc>
              </a:tr>
            </a:tbl>
          </a:graphicData>
        </a:graphic>
      </p:graphicFrame>
      <p:graphicFrame>
        <p:nvGraphicFramePr>
          <p:cNvPr id="187" name="Table 186"/>
          <p:cNvGraphicFramePr>
            <a:graphicFrameLocks noGrp="1"/>
          </p:cNvGraphicFramePr>
          <p:nvPr>
            <p:extLst>
              <p:ext uri="{D42A27DB-BD31-4B8C-83A1-F6EECF244321}">
                <p14:modId xmlns:p14="http://schemas.microsoft.com/office/powerpoint/2010/main" val="828964689"/>
              </p:ext>
            </p:extLst>
          </p:nvPr>
        </p:nvGraphicFramePr>
        <p:xfrm>
          <a:off x="188212" y="3571975"/>
          <a:ext cx="4187845" cy="915296"/>
        </p:xfrm>
        <a:graphic>
          <a:graphicData uri="http://schemas.openxmlformats.org/drawingml/2006/table">
            <a:tbl>
              <a:tblPr/>
              <a:tblGrid>
                <a:gridCol w="1575274"/>
                <a:gridCol w="339634"/>
                <a:gridCol w="1123406"/>
                <a:gridCol w="1149531"/>
              </a:tblGrid>
              <a:tr h="228824">
                <a:tc>
                  <a:txBody>
                    <a:bodyPr/>
                    <a:lstStyle/>
                    <a:p>
                      <a:pPr algn="l" fontAlgn="b"/>
                      <a:endParaRPr lang="en-US" sz="1100" b="0" i="0" u="none" strike="noStrike" dirty="0">
                        <a:solidFill>
                          <a:srgbClr val="000000"/>
                        </a:solidFill>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100" b="0" i="0" u="none" strike="noStrike" dirty="0">
                        <a:solidFill>
                          <a:srgbClr val="000000"/>
                        </a:solidFill>
                        <a:effectLst/>
                        <a:latin typeface="Arial" panose="020B0604020202020204" pitchFamily="34" charset="0"/>
                      </a:endParaRPr>
                    </a:p>
                  </a:txBody>
                  <a:tcPr marL="9525" marR="9525" marT="9525" marB="0" anchor="b">
                    <a:lnL>
                      <a:noFill/>
                    </a:lnL>
                    <a:lnR>
                      <a:noFill/>
                    </a:lnR>
                    <a:lnT>
                      <a:noFill/>
                    </a:lnT>
                    <a:lnB>
                      <a:noFill/>
                    </a:lnB>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100" b="0" i="0" u="none" strike="noStrike" dirty="0" smtClean="0">
                          <a:solidFill>
                            <a:srgbClr val="000000"/>
                          </a:solidFill>
                          <a:effectLst/>
                          <a:latin typeface="Arial" panose="020B0604020202020204" pitchFamily="34" charset="0"/>
                        </a:rPr>
                        <a:t>Points Today</a:t>
                      </a:r>
                    </a:p>
                  </a:txBody>
                  <a:tcPr marL="9525" marR="9525" marT="9525" marB="0" anchor="b">
                    <a:lnL>
                      <a:noFill/>
                    </a:lnL>
                    <a:lnR>
                      <a:noFill/>
                    </a:lnR>
                    <a:lnT>
                      <a:noFill/>
                    </a:lnT>
                    <a:lnB>
                      <a:noFill/>
                    </a:lnB>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100" b="0" i="0" u="none" strike="noStrike" dirty="0" smtClean="0">
                          <a:solidFill>
                            <a:srgbClr val="000000"/>
                          </a:solidFill>
                          <a:effectLst/>
                          <a:latin typeface="Arial" panose="020B0604020202020204" pitchFamily="34" charset="0"/>
                        </a:rPr>
                        <a:t>Points this month</a:t>
                      </a:r>
                    </a:p>
                  </a:txBody>
                  <a:tcPr marL="9525" marR="9525" marT="9525" marB="0" anchor="b">
                    <a:lnL>
                      <a:noFill/>
                    </a:lnL>
                    <a:lnR>
                      <a:noFill/>
                    </a:lnR>
                    <a:lnT>
                      <a:noFill/>
                    </a:lnT>
                    <a:lnB>
                      <a:noFill/>
                    </a:lnB>
                  </a:tcPr>
                </a:tc>
              </a:tr>
              <a:tr h="228824">
                <a:tc>
                  <a:txBody>
                    <a:bodyPr/>
                    <a:lstStyle/>
                    <a:p>
                      <a:pPr algn="l" fontAlgn="b"/>
                      <a:r>
                        <a:rPr lang="en-US" sz="1100" b="0" i="0" u="none" strike="noStrike" dirty="0" smtClean="0">
                          <a:solidFill>
                            <a:srgbClr val="000000"/>
                          </a:solidFill>
                          <a:effectLst/>
                          <a:latin typeface="Arial" panose="020B0604020202020204" pitchFamily="34" charset="0"/>
                        </a:rPr>
                        <a:t>Plan Upgrades</a:t>
                      </a:r>
                      <a:endParaRPr lang="en-US" sz="1100" b="0" i="0" u="none" strike="noStrike" dirty="0">
                        <a:solidFill>
                          <a:srgbClr val="000000"/>
                        </a:solidFill>
                        <a:effectLst/>
                        <a:latin typeface="Arial" panose="020B0604020202020204" pitchFamily="34" charset="0"/>
                      </a:endParaRPr>
                    </a:p>
                  </a:txBody>
                  <a:tcPr marL="9525" marR="9525" marT="9525" marB="0" anchor="b">
                    <a:lnL>
                      <a:noFill/>
                    </a:lnL>
                    <a:lnR>
                      <a:noFill/>
                    </a:lnR>
                    <a:lnT>
                      <a:noFill/>
                    </a:lnT>
                    <a:lnB>
                      <a:noFill/>
                    </a:lnB>
                  </a:tcPr>
                </a:tc>
                <a:tc>
                  <a:txBody>
                    <a:bodyPr/>
                    <a:lstStyle/>
                    <a:p>
                      <a:pPr algn="ctr" fontAlgn="b"/>
                      <a:r>
                        <a:rPr lang="en-US" sz="1100" b="0" i="0" u="none" strike="noStrike" dirty="0" smtClean="0">
                          <a:solidFill>
                            <a:srgbClr val="000000"/>
                          </a:solidFill>
                          <a:effectLst/>
                          <a:latin typeface="Arial" panose="020B0604020202020204" pitchFamily="34" charset="0"/>
                        </a:rPr>
                        <a:t>5</a:t>
                      </a:r>
                      <a:endParaRPr lang="en-US" sz="1100" b="0" i="0" u="none" strike="noStrike" dirty="0">
                        <a:solidFill>
                          <a:srgbClr val="000000"/>
                        </a:solidFill>
                        <a:effectLst/>
                        <a:latin typeface="Arial" panose="020B0604020202020204" pitchFamily="34" charset="0"/>
                      </a:endParaRPr>
                    </a:p>
                  </a:txBody>
                  <a:tcPr marL="9525" marR="9525" marT="9525" marB="0" anchor="b">
                    <a:lnL>
                      <a:noFill/>
                    </a:lnL>
                    <a:lnR>
                      <a:noFill/>
                    </a:lnR>
                    <a:lnT>
                      <a:noFill/>
                    </a:lnT>
                    <a:lnB>
                      <a:noFill/>
                    </a:lnB>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100" b="0" i="0" u="none" strike="noStrike" dirty="0" smtClean="0">
                          <a:solidFill>
                            <a:srgbClr val="000000"/>
                          </a:solidFill>
                          <a:effectLst/>
                          <a:latin typeface="Arial" panose="020B0604020202020204" pitchFamily="34" charset="0"/>
                        </a:rPr>
                        <a:t>250</a:t>
                      </a:r>
                    </a:p>
                  </a:txBody>
                  <a:tcPr marL="9525" marR="9525" marT="9525" marB="0" anchor="b">
                    <a:lnL>
                      <a:noFill/>
                    </a:lnL>
                    <a:lnR>
                      <a:noFill/>
                    </a:lnR>
                    <a:lnT>
                      <a:noFill/>
                    </a:lnT>
                    <a:lnB>
                      <a:noFill/>
                    </a:lnB>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100" b="0" i="0" u="none" strike="noStrike" dirty="0" smtClean="0">
                          <a:solidFill>
                            <a:srgbClr val="000000"/>
                          </a:solidFill>
                          <a:effectLst/>
                          <a:latin typeface="Arial" panose="020B0604020202020204" pitchFamily="34" charset="0"/>
                        </a:rPr>
                        <a:t>1100</a:t>
                      </a:r>
                    </a:p>
                  </a:txBody>
                  <a:tcPr marL="9525" marR="9525" marT="9525" marB="0" anchor="b">
                    <a:lnL>
                      <a:noFill/>
                    </a:lnL>
                    <a:lnR>
                      <a:noFill/>
                    </a:lnR>
                    <a:lnT>
                      <a:noFill/>
                    </a:lnT>
                    <a:lnB>
                      <a:noFill/>
                    </a:lnB>
                  </a:tcPr>
                </a:tc>
              </a:tr>
              <a:tr h="228824">
                <a:tc>
                  <a:txBody>
                    <a:bodyPr/>
                    <a:lstStyle/>
                    <a:p>
                      <a:pPr algn="l" fontAlgn="b"/>
                      <a:r>
                        <a:rPr lang="en-US" sz="1100" b="0" i="0" u="none" strike="noStrike" dirty="0" smtClean="0">
                          <a:solidFill>
                            <a:srgbClr val="000000"/>
                          </a:solidFill>
                          <a:effectLst/>
                          <a:latin typeface="Arial" panose="020B0604020202020204" pitchFamily="34" charset="0"/>
                        </a:rPr>
                        <a:t>Handset</a:t>
                      </a:r>
                      <a:r>
                        <a:rPr lang="en-US" sz="1100" b="0" i="0" u="none" strike="noStrike" baseline="0" dirty="0" smtClean="0">
                          <a:solidFill>
                            <a:srgbClr val="000000"/>
                          </a:solidFill>
                          <a:effectLst/>
                          <a:latin typeface="Arial" panose="020B0604020202020204" pitchFamily="34" charset="0"/>
                        </a:rPr>
                        <a:t> Sale</a:t>
                      </a:r>
                      <a:endParaRPr lang="en-US" sz="1100" b="0" i="0" u="none" strike="noStrike" dirty="0">
                        <a:solidFill>
                          <a:srgbClr val="000000"/>
                        </a:solidFill>
                        <a:effectLst/>
                        <a:latin typeface="Arial" panose="020B0604020202020204" pitchFamily="34" charset="0"/>
                      </a:endParaRPr>
                    </a:p>
                  </a:txBody>
                  <a:tcPr marL="9525" marR="9525" marT="9525" marB="0" anchor="b">
                    <a:lnL>
                      <a:noFill/>
                    </a:lnL>
                    <a:lnR>
                      <a:noFill/>
                    </a:lnR>
                    <a:lnT>
                      <a:noFill/>
                    </a:lnT>
                    <a:lnB>
                      <a:noFill/>
                    </a:lnB>
                  </a:tcPr>
                </a:tc>
                <a:tc>
                  <a:txBody>
                    <a:bodyPr/>
                    <a:lstStyle/>
                    <a:p>
                      <a:pPr algn="ctr" fontAlgn="b"/>
                      <a:r>
                        <a:rPr lang="en-US" sz="1100" b="0" i="0" u="none" strike="noStrike" dirty="0" smtClean="0">
                          <a:solidFill>
                            <a:srgbClr val="000000"/>
                          </a:solidFill>
                          <a:effectLst/>
                          <a:latin typeface="Arial" panose="020B0604020202020204" pitchFamily="34" charset="0"/>
                        </a:rPr>
                        <a:t>1</a:t>
                      </a:r>
                      <a:endParaRPr lang="en-US" sz="1100" b="0" i="0" u="none" strike="noStrike" dirty="0">
                        <a:solidFill>
                          <a:srgbClr val="000000"/>
                        </a:solidFill>
                        <a:effectLst/>
                        <a:latin typeface="Arial" panose="020B0604020202020204" pitchFamily="34" charset="0"/>
                      </a:endParaRPr>
                    </a:p>
                  </a:txBody>
                  <a:tcPr marL="9525" marR="9525" marT="9525" marB="0" anchor="b">
                    <a:lnL>
                      <a:noFill/>
                    </a:lnL>
                    <a:lnR>
                      <a:noFill/>
                    </a:lnR>
                    <a:lnT>
                      <a:noFill/>
                    </a:lnT>
                    <a:lnB>
                      <a:noFill/>
                    </a:lnB>
                  </a:tcPr>
                </a:tc>
                <a:tc>
                  <a:txBody>
                    <a:bodyPr/>
                    <a:lstStyle/>
                    <a:p>
                      <a:pPr algn="ctr" fontAlgn="b"/>
                      <a:r>
                        <a:rPr lang="en-US" sz="1100" b="0" i="0" u="none" strike="noStrike" dirty="0" smtClean="0">
                          <a:solidFill>
                            <a:srgbClr val="000000"/>
                          </a:solidFill>
                          <a:effectLst/>
                          <a:latin typeface="Arial" panose="020B0604020202020204" pitchFamily="34" charset="0"/>
                        </a:rPr>
                        <a:t>400</a:t>
                      </a:r>
                      <a:endParaRPr lang="en-US" sz="1100" b="0" i="0" u="none" strike="noStrike" dirty="0">
                        <a:solidFill>
                          <a:srgbClr val="000000"/>
                        </a:solidFill>
                        <a:effectLst/>
                        <a:latin typeface="Arial" panose="020B0604020202020204" pitchFamily="34" charset="0"/>
                      </a:endParaRPr>
                    </a:p>
                  </a:txBody>
                  <a:tcPr marL="9525" marR="9525" marT="9525" marB="0" anchor="b">
                    <a:lnL>
                      <a:noFill/>
                    </a:lnL>
                    <a:lnR>
                      <a:noFill/>
                    </a:lnR>
                    <a:lnT>
                      <a:noFill/>
                    </a:lnT>
                    <a:lnB>
                      <a:noFill/>
                    </a:lnB>
                  </a:tcPr>
                </a:tc>
                <a:tc>
                  <a:txBody>
                    <a:bodyPr/>
                    <a:lstStyle/>
                    <a:p>
                      <a:pPr algn="ctr" fontAlgn="b"/>
                      <a:r>
                        <a:rPr lang="en-US" sz="1100" b="0" i="0" u="none" strike="noStrike" dirty="0" smtClean="0">
                          <a:solidFill>
                            <a:srgbClr val="000000"/>
                          </a:solidFill>
                          <a:effectLst/>
                          <a:latin typeface="Arial" panose="020B0604020202020204" pitchFamily="34" charset="0"/>
                        </a:rPr>
                        <a:t>400</a:t>
                      </a:r>
                      <a:endParaRPr lang="en-US" sz="1100" b="0" i="0" u="none" strike="noStrike" dirty="0">
                        <a:solidFill>
                          <a:srgbClr val="000000"/>
                        </a:solidFill>
                        <a:effectLst/>
                        <a:latin typeface="Arial" panose="020B0604020202020204" pitchFamily="34" charset="0"/>
                      </a:endParaRPr>
                    </a:p>
                  </a:txBody>
                  <a:tcPr marL="9525" marR="9525" marT="9525" marB="0" anchor="b">
                    <a:lnL>
                      <a:noFill/>
                    </a:lnL>
                    <a:lnR>
                      <a:noFill/>
                    </a:lnR>
                    <a:lnT>
                      <a:noFill/>
                    </a:lnT>
                    <a:lnB>
                      <a:noFill/>
                    </a:lnB>
                  </a:tcPr>
                </a:tc>
              </a:tr>
              <a:tr h="228824">
                <a:tc>
                  <a:txBody>
                    <a:bodyPr/>
                    <a:lstStyle/>
                    <a:p>
                      <a:pPr algn="l" fontAlgn="b"/>
                      <a:r>
                        <a:rPr lang="en-US" sz="1100" b="0" i="0" u="none" strike="noStrike" dirty="0" smtClean="0">
                          <a:solidFill>
                            <a:srgbClr val="000000"/>
                          </a:solidFill>
                          <a:effectLst/>
                          <a:latin typeface="Arial" panose="020B0604020202020204" pitchFamily="34" charset="0"/>
                        </a:rPr>
                        <a:t>New Service Activation</a:t>
                      </a:r>
                      <a:endParaRPr lang="en-US" sz="1100" b="0" i="0" u="none" strike="noStrike" dirty="0">
                        <a:solidFill>
                          <a:srgbClr val="000000"/>
                        </a:solidFill>
                        <a:effectLst/>
                        <a:latin typeface="Arial" panose="020B0604020202020204" pitchFamily="34" charset="0"/>
                      </a:endParaRPr>
                    </a:p>
                  </a:txBody>
                  <a:tcPr marL="9525" marR="9525" marT="9525" marB="0" anchor="b">
                    <a:lnL>
                      <a:noFill/>
                    </a:lnL>
                    <a:lnR>
                      <a:noFill/>
                    </a:lnR>
                    <a:lnT>
                      <a:noFill/>
                    </a:lnT>
                    <a:lnB>
                      <a:noFill/>
                    </a:lnB>
                  </a:tcPr>
                </a:tc>
                <a:tc>
                  <a:txBody>
                    <a:bodyPr/>
                    <a:lstStyle/>
                    <a:p>
                      <a:pPr algn="ctr" fontAlgn="b"/>
                      <a:r>
                        <a:rPr lang="en-US" sz="1100" b="0" i="0" u="none" strike="noStrike" dirty="0" smtClean="0">
                          <a:solidFill>
                            <a:srgbClr val="000000"/>
                          </a:solidFill>
                          <a:effectLst/>
                          <a:latin typeface="Arial" panose="020B0604020202020204" pitchFamily="34" charset="0"/>
                        </a:rPr>
                        <a:t>10</a:t>
                      </a:r>
                      <a:endParaRPr lang="en-US" sz="1100" b="0" i="0" u="none" strike="noStrike" dirty="0">
                        <a:solidFill>
                          <a:srgbClr val="000000"/>
                        </a:solidFill>
                        <a:effectLst/>
                        <a:latin typeface="Arial" panose="020B0604020202020204" pitchFamily="34" charset="0"/>
                      </a:endParaRPr>
                    </a:p>
                  </a:txBody>
                  <a:tcPr marL="9525" marR="9525" marT="9525" marB="0" anchor="b">
                    <a:lnL>
                      <a:noFill/>
                    </a:lnL>
                    <a:lnR>
                      <a:noFill/>
                    </a:lnR>
                    <a:lnT>
                      <a:noFill/>
                    </a:lnT>
                    <a:lnB>
                      <a:noFill/>
                    </a:lnB>
                  </a:tcPr>
                </a:tc>
                <a:tc>
                  <a:txBody>
                    <a:bodyPr/>
                    <a:lstStyle/>
                    <a:p>
                      <a:pPr algn="ctr" fontAlgn="b"/>
                      <a:r>
                        <a:rPr lang="en-US" sz="1100" b="0" i="0" u="none" strike="noStrike" dirty="0" smtClean="0">
                          <a:solidFill>
                            <a:srgbClr val="000000"/>
                          </a:solidFill>
                          <a:effectLst/>
                          <a:latin typeface="Arial" panose="020B0604020202020204" pitchFamily="34" charset="0"/>
                        </a:rPr>
                        <a:t>250</a:t>
                      </a:r>
                      <a:endParaRPr lang="en-US" sz="1100" b="0" i="0" u="none" strike="noStrike" dirty="0">
                        <a:solidFill>
                          <a:srgbClr val="000000"/>
                        </a:solidFill>
                        <a:effectLst/>
                        <a:latin typeface="Arial" panose="020B0604020202020204" pitchFamily="34" charset="0"/>
                      </a:endParaRPr>
                    </a:p>
                  </a:txBody>
                  <a:tcPr marL="9525" marR="9525" marT="9525" marB="0" anchor="b">
                    <a:lnL>
                      <a:noFill/>
                    </a:lnL>
                    <a:lnR>
                      <a:noFill/>
                    </a:lnR>
                    <a:lnT>
                      <a:noFill/>
                    </a:lnT>
                    <a:lnB>
                      <a:noFill/>
                    </a:lnB>
                  </a:tcPr>
                </a:tc>
                <a:tc>
                  <a:txBody>
                    <a:bodyPr/>
                    <a:lstStyle/>
                    <a:p>
                      <a:pPr algn="ctr" fontAlgn="b"/>
                      <a:r>
                        <a:rPr lang="en-US" sz="1100" b="0" i="0" u="none" strike="noStrike" dirty="0" smtClean="0">
                          <a:solidFill>
                            <a:srgbClr val="000000"/>
                          </a:solidFill>
                          <a:effectLst/>
                          <a:latin typeface="Arial" panose="020B0604020202020204" pitchFamily="34" charset="0"/>
                        </a:rPr>
                        <a:t>1800</a:t>
                      </a:r>
                      <a:endParaRPr lang="en-US" sz="1100" b="0" i="0" u="none" strike="noStrike" dirty="0">
                        <a:solidFill>
                          <a:srgbClr val="000000"/>
                        </a:solidFill>
                        <a:effectLst/>
                        <a:latin typeface="Arial" panose="020B0604020202020204" pitchFamily="34" charset="0"/>
                      </a:endParaRPr>
                    </a:p>
                  </a:txBody>
                  <a:tcPr marL="9525" marR="9525" marT="9525" marB="0" anchor="b">
                    <a:lnL>
                      <a:noFill/>
                    </a:lnL>
                    <a:lnR>
                      <a:noFill/>
                    </a:lnR>
                    <a:lnT>
                      <a:noFill/>
                    </a:lnT>
                    <a:lnB>
                      <a:noFill/>
                    </a:lnB>
                  </a:tcPr>
                </a:tc>
              </a:tr>
            </a:tbl>
          </a:graphicData>
        </a:graphic>
      </p:graphicFrame>
      <p:cxnSp>
        <p:nvCxnSpPr>
          <p:cNvPr id="188" name="Straight Connector 187"/>
          <p:cNvCxnSpPr/>
          <p:nvPr/>
        </p:nvCxnSpPr>
        <p:spPr>
          <a:xfrm>
            <a:off x="174208" y="4714435"/>
            <a:ext cx="4463106" cy="0"/>
          </a:xfrm>
          <a:prstGeom prst="line">
            <a:avLst/>
          </a:prstGeom>
        </p:spPr>
        <p:style>
          <a:lnRef idx="1">
            <a:schemeClr val="accent4"/>
          </a:lnRef>
          <a:fillRef idx="0">
            <a:schemeClr val="accent4"/>
          </a:fillRef>
          <a:effectRef idx="0">
            <a:schemeClr val="accent4"/>
          </a:effectRef>
          <a:fontRef idx="minor">
            <a:schemeClr val="tx1"/>
          </a:fontRef>
        </p:style>
      </p:cxnSp>
      <p:grpSp>
        <p:nvGrpSpPr>
          <p:cNvPr id="189" name="Group 188"/>
          <p:cNvGrpSpPr/>
          <p:nvPr/>
        </p:nvGrpSpPr>
        <p:grpSpPr>
          <a:xfrm>
            <a:off x="4752676" y="5451311"/>
            <a:ext cx="365675" cy="427282"/>
            <a:chOff x="-612009" y="4545963"/>
            <a:chExt cx="365675" cy="427282"/>
          </a:xfrm>
        </p:grpSpPr>
        <p:sp>
          <p:nvSpPr>
            <p:cNvPr id="190" name="Flowchart: Delay 189"/>
            <p:cNvSpPr/>
            <p:nvPr/>
          </p:nvSpPr>
          <p:spPr>
            <a:xfrm>
              <a:off x="-600892" y="4545963"/>
              <a:ext cx="354558" cy="427282"/>
            </a:xfrm>
            <a:prstGeom prst="flowChartDelay">
              <a:avLst/>
            </a:prstGeom>
            <a:solidFill>
              <a:srgbClr val="E20A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191" name="Picture 190"/>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612009" y="4596368"/>
              <a:ext cx="324625" cy="324625"/>
            </a:xfrm>
            <a:prstGeom prst="rect">
              <a:avLst/>
            </a:prstGeom>
          </p:spPr>
        </p:pic>
      </p:grpSp>
    </p:spTree>
    <p:extLst>
      <p:ext uri="{BB962C8B-B14F-4D97-AF65-F5344CB8AC3E}">
        <p14:creationId xmlns:p14="http://schemas.microsoft.com/office/powerpoint/2010/main" val="347931423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Rectangle 61"/>
          <p:cNvSpPr/>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 name="Rectangle 2"/>
          <p:cNvSpPr/>
          <p:nvPr/>
        </p:nvSpPr>
        <p:spPr>
          <a:xfrm>
            <a:off x="185940" y="154407"/>
            <a:ext cx="11836042" cy="65124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sp>
        <p:nvSpPr>
          <p:cNvPr id="52" name="Rectangle 51"/>
          <p:cNvSpPr/>
          <p:nvPr/>
        </p:nvSpPr>
        <p:spPr>
          <a:xfrm>
            <a:off x="2266988" y="154407"/>
            <a:ext cx="7757432" cy="20684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sp>
        <p:nvSpPr>
          <p:cNvPr id="46" name="Rectangle 45"/>
          <p:cNvSpPr/>
          <p:nvPr/>
        </p:nvSpPr>
        <p:spPr>
          <a:xfrm>
            <a:off x="185940" y="2289543"/>
            <a:ext cx="2081048" cy="4375515"/>
          </a:xfrm>
          <a:prstGeom prst="rect">
            <a:avLst/>
          </a:prstGeom>
          <a:solidFill>
            <a:srgbClr val="56AD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pic>
        <p:nvPicPr>
          <p:cNvPr id="19" name="Picture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1617" y="1769514"/>
            <a:ext cx="400674" cy="400674"/>
          </a:xfrm>
          <a:prstGeom prst="rect">
            <a:avLst/>
          </a:prstGeom>
        </p:spPr>
      </p:pic>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9785" y="1769514"/>
            <a:ext cx="400674" cy="400674"/>
          </a:xfrm>
          <a:prstGeom prst="rect">
            <a:avLst/>
          </a:prstGeom>
        </p:spPr>
      </p:pic>
      <p:pic>
        <p:nvPicPr>
          <p:cNvPr id="21" name="Picture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75281" y="1769514"/>
            <a:ext cx="400674" cy="400674"/>
          </a:xfrm>
          <a:prstGeom prst="rect">
            <a:avLst/>
          </a:prstGeom>
        </p:spPr>
      </p:pic>
      <p:pic>
        <p:nvPicPr>
          <p:cNvPr id="23" name="Picture 2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93449" y="1769513"/>
            <a:ext cx="400674" cy="400674"/>
          </a:xfrm>
          <a:prstGeom prst="rect">
            <a:avLst/>
          </a:prstGeom>
        </p:spPr>
      </p:pic>
      <p:pic>
        <p:nvPicPr>
          <p:cNvPr id="74" name="Picture 7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5959" y="6191056"/>
            <a:ext cx="354173" cy="346794"/>
          </a:xfrm>
          <a:prstGeom prst="rect">
            <a:avLst/>
          </a:prstGeom>
        </p:spPr>
      </p:pic>
      <p:pic>
        <p:nvPicPr>
          <p:cNvPr id="75" name="Picture 7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19025" y="6191056"/>
            <a:ext cx="354173" cy="346794"/>
          </a:xfrm>
          <a:prstGeom prst="rect">
            <a:avLst/>
          </a:prstGeom>
        </p:spPr>
      </p:pic>
      <p:pic>
        <p:nvPicPr>
          <p:cNvPr id="76" name="Picture 7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52893" y="6191056"/>
            <a:ext cx="354173" cy="332037"/>
          </a:xfrm>
          <a:prstGeom prst="rect">
            <a:avLst/>
          </a:prstGeom>
        </p:spPr>
      </p:pic>
      <p:sp>
        <p:nvSpPr>
          <p:cNvPr id="83" name="Rectangle 82"/>
          <p:cNvSpPr/>
          <p:nvPr/>
        </p:nvSpPr>
        <p:spPr>
          <a:xfrm>
            <a:off x="9965423" y="2163814"/>
            <a:ext cx="2056451" cy="45036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pic>
        <p:nvPicPr>
          <p:cNvPr id="98" name="Picture 97"/>
          <p:cNvPicPr>
            <a:picLocks noChangeAspect="1"/>
          </p:cNvPicPr>
          <p:nvPr/>
        </p:nvPicPr>
        <p:blipFill>
          <a:blip r:embed="rId9">
            <a:extLst>
              <a:ext uri="{BEBA8EAE-BF5A-486C-A8C5-ECC9F3942E4B}">
                <a14:imgProps xmlns:a14="http://schemas.microsoft.com/office/drawing/2010/main">
                  <a14:imgLayer r:embed="rId10">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1852091" y="6194581"/>
            <a:ext cx="331349" cy="331349"/>
          </a:xfrm>
          <a:prstGeom prst="rect">
            <a:avLst/>
          </a:prstGeom>
        </p:spPr>
      </p:pic>
      <p:sp>
        <p:nvSpPr>
          <p:cNvPr id="109" name="Rectangle 108"/>
          <p:cNvSpPr/>
          <p:nvPr/>
        </p:nvSpPr>
        <p:spPr>
          <a:xfrm>
            <a:off x="10023912" y="2286478"/>
            <a:ext cx="1963490" cy="4251372"/>
          </a:xfrm>
          <a:prstGeom prst="rect">
            <a:avLst/>
          </a:prstGeom>
          <a:solidFill>
            <a:srgbClr val="56AD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1000" b="1" dirty="0">
              <a:solidFill>
                <a:prstClr val="white"/>
              </a:solidFill>
              <a:latin typeface="Arial" panose="020B0604020202020204" pitchFamily="34" charset="0"/>
              <a:cs typeface="Arial" panose="020B0604020202020204" pitchFamily="34" charset="0"/>
            </a:endParaRPr>
          </a:p>
        </p:txBody>
      </p:sp>
      <p:sp>
        <p:nvSpPr>
          <p:cNvPr id="94" name="Rectangle 93"/>
          <p:cNvSpPr/>
          <p:nvPr/>
        </p:nvSpPr>
        <p:spPr>
          <a:xfrm>
            <a:off x="2304058" y="2698132"/>
            <a:ext cx="7656345" cy="3044318"/>
          </a:xfrm>
          <a:prstGeom prst="rect">
            <a:avLst/>
          </a:prstGeom>
          <a:solidFill>
            <a:schemeClr val="bg1"/>
          </a:solidFill>
          <a:ln>
            <a:solidFill>
              <a:srgbClr val="56ADD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grpSp>
        <p:nvGrpSpPr>
          <p:cNvPr id="4" name="Group 3"/>
          <p:cNvGrpSpPr/>
          <p:nvPr/>
        </p:nvGrpSpPr>
        <p:grpSpPr>
          <a:xfrm>
            <a:off x="257774" y="2377291"/>
            <a:ext cx="1926025" cy="239055"/>
            <a:chOff x="257774" y="1966455"/>
            <a:chExt cx="1926025" cy="239055"/>
          </a:xfrm>
        </p:grpSpPr>
        <p:sp>
          <p:nvSpPr>
            <p:cNvPr id="50" name="Rounded Rectangle 49"/>
            <p:cNvSpPr/>
            <p:nvPr/>
          </p:nvSpPr>
          <p:spPr>
            <a:xfrm>
              <a:off x="257774" y="1968246"/>
              <a:ext cx="1824102" cy="23726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pic>
          <p:nvPicPr>
            <p:cNvPr id="28" name="Picture 27"/>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981315" y="1966455"/>
              <a:ext cx="202484" cy="237055"/>
            </a:xfrm>
            <a:prstGeom prst="rect">
              <a:avLst/>
            </a:prstGeom>
          </p:spPr>
        </p:pic>
        <p:sp>
          <p:nvSpPr>
            <p:cNvPr id="51" name="TextBox 50"/>
            <p:cNvSpPr txBox="1"/>
            <p:nvPr/>
          </p:nvSpPr>
          <p:spPr>
            <a:xfrm>
              <a:off x="320836" y="1968921"/>
              <a:ext cx="184731" cy="230832"/>
            </a:xfrm>
            <a:prstGeom prst="rect">
              <a:avLst/>
            </a:prstGeom>
            <a:noFill/>
          </p:spPr>
          <p:txBody>
            <a:bodyPr wrap="none" rtlCol="0">
              <a:spAutoFit/>
            </a:bodyPr>
            <a:lstStyle/>
            <a:p>
              <a:pPr defTabSz="586130"/>
              <a:endParaRPr lang="en-US" sz="900" dirty="0">
                <a:solidFill>
                  <a:prstClr val="black"/>
                </a:solidFill>
                <a:latin typeface="Arial" panose="020B0604020202020204" pitchFamily="34" charset="0"/>
                <a:cs typeface="Arial" panose="020B0604020202020204" pitchFamily="34" charset="0"/>
              </a:endParaRPr>
            </a:p>
          </p:txBody>
        </p:sp>
      </p:grpSp>
      <p:grpSp>
        <p:nvGrpSpPr>
          <p:cNvPr id="63" name="Group 62"/>
          <p:cNvGrpSpPr/>
          <p:nvPr/>
        </p:nvGrpSpPr>
        <p:grpSpPr>
          <a:xfrm>
            <a:off x="2268495" y="5758937"/>
            <a:ext cx="7691908" cy="906121"/>
            <a:chOff x="2284261" y="5806235"/>
            <a:chExt cx="7691908" cy="906121"/>
          </a:xfrm>
        </p:grpSpPr>
        <p:sp>
          <p:nvSpPr>
            <p:cNvPr id="70" name="Rectangle 69"/>
            <p:cNvSpPr/>
            <p:nvPr/>
          </p:nvSpPr>
          <p:spPr>
            <a:xfrm>
              <a:off x="2284261" y="5806235"/>
              <a:ext cx="7691908" cy="90612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7" name="Rounded Rectangle 76"/>
            <p:cNvSpPr/>
            <p:nvPr/>
          </p:nvSpPr>
          <p:spPr>
            <a:xfrm>
              <a:off x="2417106" y="6197770"/>
              <a:ext cx="7362378" cy="35236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8" name="TextBox 77"/>
            <p:cNvSpPr txBox="1"/>
            <p:nvPr/>
          </p:nvSpPr>
          <p:spPr>
            <a:xfrm>
              <a:off x="2480168" y="6268572"/>
              <a:ext cx="877163" cy="230832"/>
            </a:xfrm>
            <a:prstGeom prst="rect">
              <a:avLst/>
            </a:prstGeom>
            <a:noFill/>
          </p:spPr>
          <p:txBody>
            <a:bodyPr wrap="none" rtlCol="0">
              <a:spAutoFit/>
            </a:bodyPr>
            <a:lstStyle/>
            <a:p>
              <a:r>
                <a:rPr lang="en-US" sz="900" dirty="0">
                  <a:solidFill>
                    <a:prstClr val="black"/>
                  </a:solidFill>
                  <a:latin typeface="Arial" panose="020B0604020202020204" pitchFamily="34" charset="0"/>
                  <a:cs typeface="Arial" panose="020B0604020202020204" pitchFamily="34" charset="0"/>
                </a:rPr>
                <a:t>Call Remarks</a:t>
              </a:r>
            </a:p>
          </p:txBody>
        </p:sp>
        <p:sp>
          <p:nvSpPr>
            <p:cNvPr id="84" name="Rectangle 83"/>
            <p:cNvSpPr/>
            <p:nvPr/>
          </p:nvSpPr>
          <p:spPr>
            <a:xfrm>
              <a:off x="8910989" y="6245977"/>
              <a:ext cx="808601" cy="268750"/>
            </a:xfrm>
            <a:prstGeom prst="rect">
              <a:avLst/>
            </a:prstGeom>
            <a:solidFill>
              <a:srgbClr val="56AD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800" dirty="0" smtClean="0">
                  <a:solidFill>
                    <a:prstClr val="white"/>
                  </a:solidFill>
                  <a:latin typeface="Arial" panose="020B0604020202020204" pitchFamily="34" charset="0"/>
                  <a:cs typeface="Arial" panose="020B0604020202020204" pitchFamily="34" charset="0"/>
                </a:rPr>
                <a:t>SUBMIT</a:t>
              </a:r>
              <a:endParaRPr lang="en-US" sz="800" dirty="0">
                <a:solidFill>
                  <a:prstClr val="white"/>
                </a:solidFill>
                <a:latin typeface="Arial" panose="020B0604020202020204" pitchFamily="34" charset="0"/>
                <a:cs typeface="Arial" panose="020B0604020202020204" pitchFamily="34" charset="0"/>
              </a:endParaRPr>
            </a:p>
          </p:txBody>
        </p:sp>
        <p:sp>
          <p:nvSpPr>
            <p:cNvPr id="85" name="Rounded Rectangle 84"/>
            <p:cNvSpPr/>
            <p:nvPr/>
          </p:nvSpPr>
          <p:spPr>
            <a:xfrm>
              <a:off x="2444560" y="5947598"/>
              <a:ext cx="129642" cy="129642"/>
            </a:xfrm>
            <a:prstGeom prst="round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6" name="TextBox 85"/>
            <p:cNvSpPr txBox="1"/>
            <p:nvPr/>
          </p:nvSpPr>
          <p:spPr>
            <a:xfrm>
              <a:off x="2615925" y="5897864"/>
              <a:ext cx="838691" cy="230832"/>
            </a:xfrm>
            <a:prstGeom prst="rect">
              <a:avLst/>
            </a:prstGeom>
            <a:noFill/>
          </p:spPr>
          <p:txBody>
            <a:bodyPr wrap="none" rtlCol="0">
              <a:spAutoFit/>
            </a:bodyPr>
            <a:lstStyle/>
            <a:p>
              <a:r>
                <a:rPr lang="en-US" sz="900" dirty="0" smtClean="0">
                  <a:solidFill>
                    <a:prstClr val="black"/>
                  </a:solidFill>
                  <a:latin typeface="Arial" panose="020B0604020202020204" pitchFamily="34" charset="0"/>
                  <a:cs typeface="Arial" panose="020B0604020202020204" pitchFamily="34" charset="0"/>
                </a:rPr>
                <a:t>Billing Query</a:t>
              </a:r>
              <a:endParaRPr lang="en-US" sz="900" dirty="0">
                <a:solidFill>
                  <a:prstClr val="black"/>
                </a:solidFill>
                <a:latin typeface="Arial" panose="020B0604020202020204" pitchFamily="34" charset="0"/>
                <a:cs typeface="Arial" panose="020B0604020202020204" pitchFamily="34" charset="0"/>
              </a:endParaRPr>
            </a:p>
          </p:txBody>
        </p:sp>
        <p:sp>
          <p:nvSpPr>
            <p:cNvPr id="87" name="Rounded Rectangle 86"/>
            <p:cNvSpPr/>
            <p:nvPr/>
          </p:nvSpPr>
          <p:spPr>
            <a:xfrm>
              <a:off x="3899406" y="5947598"/>
              <a:ext cx="129642" cy="129642"/>
            </a:xfrm>
            <a:prstGeom prst="round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8" name="TextBox 87"/>
            <p:cNvSpPr txBox="1"/>
            <p:nvPr/>
          </p:nvSpPr>
          <p:spPr>
            <a:xfrm>
              <a:off x="4081480" y="5897864"/>
              <a:ext cx="1152880" cy="230832"/>
            </a:xfrm>
            <a:prstGeom prst="rect">
              <a:avLst/>
            </a:prstGeom>
            <a:noFill/>
          </p:spPr>
          <p:txBody>
            <a:bodyPr wrap="none" rtlCol="0">
              <a:spAutoFit/>
            </a:bodyPr>
            <a:lstStyle/>
            <a:p>
              <a:r>
                <a:rPr lang="en-US" sz="900" dirty="0" smtClean="0">
                  <a:solidFill>
                    <a:prstClr val="black"/>
                  </a:solidFill>
                  <a:latin typeface="Arial" panose="020B0604020202020204" pitchFamily="34" charset="0"/>
                  <a:cs typeface="Arial" panose="020B0604020202020204" pitchFamily="34" charset="0"/>
                </a:rPr>
                <a:t>Change in address</a:t>
              </a:r>
              <a:endParaRPr lang="en-US" sz="900" dirty="0">
                <a:solidFill>
                  <a:prstClr val="black"/>
                </a:solidFill>
                <a:latin typeface="Arial" panose="020B0604020202020204" pitchFamily="34" charset="0"/>
                <a:cs typeface="Arial" panose="020B0604020202020204" pitchFamily="34" charset="0"/>
              </a:endParaRPr>
            </a:p>
          </p:txBody>
        </p:sp>
        <p:sp>
          <p:nvSpPr>
            <p:cNvPr id="95" name="Rounded Rectangle 94"/>
            <p:cNvSpPr/>
            <p:nvPr/>
          </p:nvSpPr>
          <p:spPr>
            <a:xfrm>
              <a:off x="5354252" y="5947598"/>
              <a:ext cx="129642" cy="129642"/>
            </a:xfrm>
            <a:prstGeom prst="round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6" name="TextBox 95"/>
            <p:cNvSpPr txBox="1"/>
            <p:nvPr/>
          </p:nvSpPr>
          <p:spPr>
            <a:xfrm>
              <a:off x="5549967" y="5897864"/>
              <a:ext cx="928459" cy="230832"/>
            </a:xfrm>
            <a:prstGeom prst="rect">
              <a:avLst/>
            </a:prstGeom>
            <a:noFill/>
          </p:spPr>
          <p:txBody>
            <a:bodyPr wrap="none" rtlCol="0">
              <a:spAutoFit/>
            </a:bodyPr>
            <a:lstStyle/>
            <a:p>
              <a:r>
                <a:rPr lang="en-US" sz="900" dirty="0" smtClean="0">
                  <a:solidFill>
                    <a:prstClr val="black"/>
                  </a:solidFill>
                  <a:latin typeface="Arial" panose="020B0604020202020204" pitchFamily="34" charset="0"/>
                  <a:cs typeface="Arial" panose="020B0604020202020204" pitchFamily="34" charset="0"/>
                </a:rPr>
                <a:t>Product Query</a:t>
              </a:r>
              <a:endParaRPr lang="en-US" sz="900" dirty="0">
                <a:solidFill>
                  <a:prstClr val="black"/>
                </a:solidFill>
                <a:latin typeface="Arial" panose="020B0604020202020204" pitchFamily="34" charset="0"/>
                <a:cs typeface="Arial" panose="020B0604020202020204" pitchFamily="34" charset="0"/>
              </a:endParaRPr>
            </a:p>
          </p:txBody>
        </p:sp>
        <p:sp>
          <p:nvSpPr>
            <p:cNvPr id="97" name="Rounded Rectangle 96"/>
            <p:cNvSpPr/>
            <p:nvPr/>
          </p:nvSpPr>
          <p:spPr>
            <a:xfrm>
              <a:off x="6809098" y="5947598"/>
              <a:ext cx="129642" cy="129642"/>
            </a:xfrm>
            <a:prstGeom prst="round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0" name="TextBox 109"/>
            <p:cNvSpPr txBox="1"/>
            <p:nvPr/>
          </p:nvSpPr>
          <p:spPr>
            <a:xfrm>
              <a:off x="7043456" y="5897864"/>
              <a:ext cx="947695" cy="230832"/>
            </a:xfrm>
            <a:prstGeom prst="rect">
              <a:avLst/>
            </a:prstGeom>
            <a:noFill/>
          </p:spPr>
          <p:txBody>
            <a:bodyPr wrap="none" rtlCol="0">
              <a:spAutoFit/>
            </a:bodyPr>
            <a:lstStyle/>
            <a:p>
              <a:r>
                <a:rPr lang="en-US" sz="900" dirty="0" smtClean="0">
                  <a:solidFill>
                    <a:prstClr val="black"/>
                  </a:solidFill>
                  <a:latin typeface="Arial" panose="020B0604020202020204" pitchFamily="34" charset="0"/>
                  <a:cs typeface="Arial" panose="020B0604020202020204" pitchFamily="34" charset="0"/>
                </a:rPr>
                <a:t>Delivery Query</a:t>
              </a:r>
              <a:endParaRPr lang="en-US" sz="900" dirty="0">
                <a:solidFill>
                  <a:prstClr val="black"/>
                </a:solidFill>
                <a:latin typeface="Arial" panose="020B0604020202020204" pitchFamily="34" charset="0"/>
                <a:cs typeface="Arial" panose="020B0604020202020204" pitchFamily="34" charset="0"/>
              </a:endParaRPr>
            </a:p>
          </p:txBody>
        </p:sp>
        <p:sp>
          <p:nvSpPr>
            <p:cNvPr id="111" name="Rounded Rectangle 110"/>
            <p:cNvSpPr/>
            <p:nvPr/>
          </p:nvSpPr>
          <p:spPr>
            <a:xfrm>
              <a:off x="8263944" y="5947598"/>
              <a:ext cx="129642" cy="129642"/>
            </a:xfrm>
            <a:prstGeom prst="round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2" name="TextBox 111"/>
            <p:cNvSpPr txBox="1"/>
            <p:nvPr/>
          </p:nvSpPr>
          <p:spPr>
            <a:xfrm>
              <a:off x="8435309" y="5897864"/>
              <a:ext cx="595035" cy="230832"/>
            </a:xfrm>
            <a:prstGeom prst="rect">
              <a:avLst/>
            </a:prstGeom>
            <a:noFill/>
          </p:spPr>
          <p:txBody>
            <a:bodyPr wrap="none" rtlCol="0">
              <a:spAutoFit/>
            </a:bodyPr>
            <a:lstStyle/>
            <a:p>
              <a:r>
                <a:rPr lang="en-US" sz="900" dirty="0" smtClean="0">
                  <a:solidFill>
                    <a:prstClr val="black"/>
                  </a:solidFill>
                  <a:latin typeface="Arial" panose="020B0604020202020204" pitchFamily="34" charset="0"/>
                  <a:cs typeface="Arial" panose="020B0604020202020204" pitchFamily="34" charset="0"/>
                </a:rPr>
                <a:t>General</a:t>
              </a:r>
              <a:endParaRPr lang="en-US" sz="900" dirty="0">
                <a:solidFill>
                  <a:prstClr val="black"/>
                </a:solidFill>
                <a:latin typeface="Arial" panose="020B0604020202020204" pitchFamily="34" charset="0"/>
                <a:cs typeface="Arial" panose="020B0604020202020204" pitchFamily="34" charset="0"/>
              </a:endParaRPr>
            </a:p>
          </p:txBody>
        </p:sp>
      </p:grpSp>
      <p:grpSp>
        <p:nvGrpSpPr>
          <p:cNvPr id="114" name="Group 113"/>
          <p:cNvGrpSpPr/>
          <p:nvPr/>
        </p:nvGrpSpPr>
        <p:grpSpPr>
          <a:xfrm>
            <a:off x="10096160" y="2395737"/>
            <a:ext cx="1775543" cy="302395"/>
            <a:chOff x="10111926" y="2443035"/>
            <a:chExt cx="1775543" cy="302395"/>
          </a:xfrm>
        </p:grpSpPr>
        <p:sp>
          <p:nvSpPr>
            <p:cNvPr id="115" name="Rounded Rectangle 114"/>
            <p:cNvSpPr/>
            <p:nvPr/>
          </p:nvSpPr>
          <p:spPr>
            <a:xfrm>
              <a:off x="10111926" y="2443035"/>
              <a:ext cx="1775543" cy="302395"/>
            </a:xfrm>
            <a:prstGeom prst="round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a:solidFill>
                    <a:prstClr val="white">
                      <a:lumMod val="75000"/>
                    </a:prstClr>
                  </a:solidFill>
                  <a:latin typeface="Arial" panose="020B0604020202020204" pitchFamily="34" charset="0"/>
                  <a:cs typeface="Arial" panose="020B0604020202020204" pitchFamily="34" charset="0"/>
                </a:rPr>
                <a:t>Select </a:t>
              </a:r>
              <a:r>
                <a:rPr lang="en-US" sz="900" dirty="0" smtClean="0">
                  <a:solidFill>
                    <a:prstClr val="white">
                      <a:lumMod val="75000"/>
                    </a:prstClr>
                  </a:solidFill>
                  <a:latin typeface="Arial" panose="020B0604020202020204" pitchFamily="34" charset="0"/>
                  <a:cs typeface="Arial" panose="020B0604020202020204" pitchFamily="34" charset="0"/>
                </a:rPr>
                <a:t>Disposition</a:t>
              </a:r>
              <a:endParaRPr lang="en-US" sz="900" dirty="0">
                <a:solidFill>
                  <a:prstClr val="white">
                    <a:lumMod val="75000"/>
                  </a:prstClr>
                </a:solidFill>
                <a:latin typeface="Arial" panose="020B0604020202020204" pitchFamily="34" charset="0"/>
                <a:cs typeface="Arial" panose="020B0604020202020204" pitchFamily="34" charset="0"/>
              </a:endParaRPr>
            </a:p>
          </p:txBody>
        </p:sp>
        <p:sp>
          <p:nvSpPr>
            <p:cNvPr id="116" name="Isosceles Triangle 115"/>
            <p:cNvSpPr/>
            <p:nvPr/>
          </p:nvSpPr>
          <p:spPr>
            <a:xfrm rot="10800000">
              <a:off x="11680475" y="2576192"/>
              <a:ext cx="84219" cy="72602"/>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solidFill>
                  <a:prstClr val="white"/>
                </a:solidFill>
              </a:endParaRPr>
            </a:p>
          </p:txBody>
        </p:sp>
      </p:grpSp>
      <p:sp>
        <p:nvSpPr>
          <p:cNvPr id="82" name="Rectangle 81"/>
          <p:cNvSpPr/>
          <p:nvPr/>
        </p:nvSpPr>
        <p:spPr>
          <a:xfrm>
            <a:off x="261254" y="1072474"/>
            <a:ext cx="1942062" cy="4539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1400" b="1" i="1" dirty="0" smtClean="0">
                <a:solidFill>
                  <a:schemeClr val="tx1">
                    <a:lumMod val="50000"/>
                    <a:lumOff val="50000"/>
                  </a:schemeClr>
                </a:solidFill>
                <a:latin typeface="Swis721 Cn BT" panose="020B0506020202030204" pitchFamily="34" charset="0"/>
                <a:cs typeface="Arial" panose="020B0604020202020204" pitchFamily="34" charset="0"/>
              </a:rPr>
              <a:t>TELECOM ENTERPRISE</a:t>
            </a:r>
            <a:endParaRPr lang="en-US" sz="1400" b="1" i="1" dirty="0">
              <a:solidFill>
                <a:schemeClr val="tx1">
                  <a:lumMod val="50000"/>
                  <a:lumOff val="50000"/>
                </a:schemeClr>
              </a:solidFill>
              <a:latin typeface="Swis721 Cn BT" panose="020B0506020202030204" pitchFamily="34" charset="0"/>
              <a:cs typeface="Arial" panose="020B0604020202020204" pitchFamily="34" charset="0"/>
            </a:endParaRPr>
          </a:p>
        </p:txBody>
      </p:sp>
      <p:pic>
        <p:nvPicPr>
          <p:cNvPr id="61" name="Picture 60"/>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55095" y="336931"/>
            <a:ext cx="942739" cy="855162"/>
          </a:xfrm>
          <a:prstGeom prst="rect">
            <a:avLst/>
          </a:prstGeom>
        </p:spPr>
      </p:pic>
      <p:pic>
        <p:nvPicPr>
          <p:cNvPr id="6" name="Picture 5"/>
          <p:cNvPicPr>
            <a:picLocks noChangeAspect="1"/>
          </p:cNvPicPr>
          <p:nvPr/>
        </p:nvPicPr>
        <p:blipFill>
          <a:blip r:embed="rId13"/>
          <a:stretch>
            <a:fillRect/>
          </a:stretch>
        </p:blipFill>
        <p:spPr>
          <a:xfrm>
            <a:off x="10010486" y="571267"/>
            <a:ext cx="1950763" cy="1341664"/>
          </a:xfrm>
          <a:prstGeom prst="rect">
            <a:avLst/>
          </a:prstGeom>
        </p:spPr>
      </p:pic>
      <p:sp>
        <p:nvSpPr>
          <p:cNvPr id="7" name="Rectangle 6"/>
          <p:cNvSpPr/>
          <p:nvPr/>
        </p:nvSpPr>
        <p:spPr>
          <a:xfrm>
            <a:off x="2304058" y="239653"/>
            <a:ext cx="2516253" cy="1958667"/>
          </a:xfrm>
          <a:prstGeom prst="rect">
            <a:avLst/>
          </a:prstGeom>
          <a:solidFill>
            <a:schemeClr val="bg1"/>
          </a:solidFill>
          <a:ln>
            <a:solidFill>
              <a:schemeClr val="bg1">
                <a:lumMod val="95000"/>
              </a:schemeClr>
            </a:solidFill>
          </a:ln>
          <a:effectLst>
            <a:outerShdw blurRad="50800" dist="38100" dir="8100000" algn="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p:cNvSpPr/>
          <p:nvPr/>
        </p:nvSpPr>
        <p:spPr>
          <a:xfrm>
            <a:off x="4879719" y="239653"/>
            <a:ext cx="2516253" cy="1958667"/>
          </a:xfrm>
          <a:prstGeom prst="rect">
            <a:avLst/>
          </a:prstGeom>
          <a:solidFill>
            <a:schemeClr val="bg1"/>
          </a:solidFill>
          <a:ln>
            <a:solidFill>
              <a:schemeClr val="bg1">
                <a:lumMod val="95000"/>
              </a:schemeClr>
            </a:solidFill>
          </a:ln>
          <a:effectLst>
            <a:outerShdw blurRad="50800" dist="38100" dir="8100000" algn="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p:cNvSpPr/>
          <p:nvPr/>
        </p:nvSpPr>
        <p:spPr>
          <a:xfrm>
            <a:off x="7455380" y="239653"/>
            <a:ext cx="2516253" cy="1958667"/>
          </a:xfrm>
          <a:prstGeom prst="rect">
            <a:avLst/>
          </a:prstGeom>
          <a:solidFill>
            <a:schemeClr val="bg1"/>
          </a:solidFill>
          <a:ln>
            <a:solidFill>
              <a:schemeClr val="bg1">
                <a:lumMod val="95000"/>
              </a:schemeClr>
            </a:solidFill>
          </a:ln>
          <a:effectLst>
            <a:outerShdw blurRad="50800" dist="38100" dir="8100000" algn="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1" name="Table 100"/>
          <p:cNvGraphicFramePr>
            <a:graphicFrameLocks noGrp="1"/>
          </p:cNvGraphicFramePr>
          <p:nvPr>
            <p:extLst/>
          </p:nvPr>
        </p:nvGraphicFramePr>
        <p:xfrm>
          <a:off x="2464402" y="294868"/>
          <a:ext cx="2239750" cy="1486976"/>
        </p:xfrm>
        <a:graphic>
          <a:graphicData uri="http://schemas.openxmlformats.org/drawingml/2006/table">
            <a:tbl>
              <a:tblPr>
                <a:tableStyleId>{5C22544A-7EE6-4342-B048-85BDC9FD1C3A}</a:tableStyleId>
              </a:tblPr>
              <a:tblGrid>
                <a:gridCol w="953865"/>
                <a:gridCol w="1285885"/>
              </a:tblGrid>
              <a:tr h="198540">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Mobile #</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+63</a:t>
                      </a:r>
                      <a:r>
                        <a:rPr lang="en-US" sz="8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 915 716 9206</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98540">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Subscriber</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Mr. John Doe</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98540">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Operating Status</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Active</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98540">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Status</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Active</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82068">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Email</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johndoe554@gmail.com</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19828">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Address</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sv-SE" sz="800" b="0" i="0" u="none" strike="noStrike" kern="1200" dirty="0" smtClean="0">
                          <a:solidFill>
                            <a:srgbClr val="000000"/>
                          </a:solidFill>
                          <a:effectLst/>
                          <a:latin typeface="Arial" panose="020B0604020202020204" pitchFamily="34" charset="0"/>
                          <a:ea typeface="+mn-ea"/>
                          <a:cs typeface="Arial" panose="020B0604020202020204" pitchFamily="34" charset="0"/>
                        </a:rPr>
                        <a:t>101 Dela Rosa Street, Legazpi Village, Makati</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90920">
                <a:tc>
                  <a:txBody>
                    <a:bodyPr/>
                    <a:lstStyle/>
                    <a:p>
                      <a:pPr marL="0" algn="l" defTabSz="914400" rtl="0" eaLnBrk="1" fontAlgn="b" latinLnBrk="0" hangingPunct="1"/>
                      <a:r>
                        <a:rPr lang="en-US" sz="800" b="0" i="0" u="none" strike="noStrike" kern="1200" dirty="0">
                          <a:solidFill>
                            <a:srgbClr val="000000"/>
                          </a:solidFill>
                          <a:effectLst/>
                          <a:latin typeface="Arial" panose="020B0604020202020204" pitchFamily="34" charset="0"/>
                          <a:ea typeface="+mn-ea"/>
                          <a:cs typeface="Arial" panose="020B0604020202020204" pitchFamily="34" charset="0"/>
                        </a:rPr>
                        <a:t>Alt Number</a:t>
                      </a: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+63</a:t>
                      </a:r>
                      <a:r>
                        <a:rPr lang="en-US" sz="8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 999 999 9999</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graphicFrame>
        <p:nvGraphicFramePr>
          <p:cNvPr id="102" name="Table 101"/>
          <p:cNvGraphicFramePr>
            <a:graphicFrameLocks noGrp="1"/>
          </p:cNvGraphicFramePr>
          <p:nvPr>
            <p:extLst/>
          </p:nvPr>
        </p:nvGraphicFramePr>
        <p:xfrm>
          <a:off x="4973094" y="294868"/>
          <a:ext cx="2355644" cy="1878483"/>
        </p:xfrm>
        <a:graphic>
          <a:graphicData uri="http://schemas.openxmlformats.org/drawingml/2006/table">
            <a:tbl>
              <a:tblPr>
                <a:tableStyleId>{5C22544A-7EE6-4342-B048-85BDC9FD1C3A}</a:tableStyleId>
              </a:tblPr>
              <a:tblGrid>
                <a:gridCol w="1089211"/>
                <a:gridCol w="1266433"/>
              </a:tblGrid>
              <a:tr h="205909">
                <a:tc>
                  <a:txBody>
                    <a:bodyPr/>
                    <a:lstStyle/>
                    <a:p>
                      <a:pPr algn="l" fontAlgn="b"/>
                      <a:r>
                        <a:rPr lang="en-US" sz="800" u="none" strike="noStrike" dirty="0" smtClean="0">
                          <a:effectLst/>
                          <a:latin typeface="Arial" panose="020B0604020202020204" pitchFamily="34" charset="0"/>
                          <a:cs typeface="Arial" panose="020B0604020202020204" pitchFamily="34" charset="0"/>
                        </a:rPr>
                        <a:t>Customer ID</a:t>
                      </a:r>
                      <a:r>
                        <a:rPr lang="en-US" sz="800" u="none" strike="noStrike" baseline="0" dirty="0" smtClean="0">
                          <a:effectLst/>
                          <a:latin typeface="Arial" panose="020B0604020202020204" pitchFamily="34" charset="0"/>
                          <a:cs typeface="Arial" panose="020B0604020202020204" pitchFamily="34" charset="0"/>
                        </a:rPr>
                        <a:t> #</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b="0" i="0" u="none" strike="noStrike" dirty="0" smtClean="0">
                          <a:solidFill>
                            <a:schemeClr val="dk1"/>
                          </a:solidFill>
                          <a:effectLst/>
                          <a:latin typeface="Arial" panose="020B0604020202020204" pitchFamily="34" charset="0"/>
                          <a:cs typeface="Arial" panose="020B0604020202020204" pitchFamily="34" charset="0"/>
                        </a:rPr>
                        <a:t>83085294</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u="none" strike="noStrike" dirty="0" smtClean="0">
                          <a:effectLst/>
                          <a:latin typeface="Arial" panose="020B0604020202020204" pitchFamily="34" charset="0"/>
                          <a:cs typeface="Arial" panose="020B0604020202020204" pitchFamily="34" charset="0"/>
                        </a:rPr>
                        <a:t>Tariff Plan</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b="0" i="0" u="sng" strike="noStrike" dirty="0" err="1" smtClean="0">
                          <a:solidFill>
                            <a:schemeClr val="dk1"/>
                          </a:solidFill>
                          <a:effectLst/>
                          <a:latin typeface="Arial" panose="020B0604020202020204" pitchFamily="34" charset="0"/>
                          <a:cs typeface="Arial" panose="020B0604020202020204" pitchFamily="34" charset="0"/>
                        </a:rPr>
                        <a:t>ThePLAN</a:t>
                      </a:r>
                      <a:r>
                        <a:rPr lang="en-US" sz="800" b="0" i="0" u="sng" strike="noStrike" baseline="0" dirty="0" smtClean="0">
                          <a:solidFill>
                            <a:schemeClr val="dk1"/>
                          </a:solidFill>
                          <a:effectLst/>
                          <a:latin typeface="Arial" panose="020B0604020202020204" pitchFamily="34" charset="0"/>
                          <a:cs typeface="Arial" panose="020B0604020202020204" pitchFamily="34" charset="0"/>
                        </a:rPr>
                        <a:t> PLUS 1499</a:t>
                      </a:r>
                      <a:endParaRPr lang="en-US" sz="800" b="0" i="0" u="sng"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b="0" i="0" u="none" strike="noStrike" dirty="0" smtClean="0">
                          <a:solidFill>
                            <a:srgbClr val="000000"/>
                          </a:solidFill>
                          <a:effectLst/>
                          <a:latin typeface="Arial" panose="020B0604020202020204" pitchFamily="34" charset="0"/>
                          <a:cs typeface="Arial" panose="020B0604020202020204" pitchFamily="34" charset="0"/>
                        </a:rPr>
                        <a:t>Activation Date</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b="0" i="0" u="none" strike="noStrike" dirty="0" smtClean="0">
                          <a:solidFill>
                            <a:srgbClr val="000000"/>
                          </a:solidFill>
                          <a:effectLst/>
                          <a:latin typeface="Arial" panose="020B0604020202020204" pitchFamily="34" charset="0"/>
                          <a:cs typeface="Arial" panose="020B0604020202020204" pitchFamily="34" charset="0"/>
                        </a:rPr>
                        <a:t>03-01-2019</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u="none" strike="noStrike" dirty="0" smtClean="0">
                          <a:effectLst/>
                          <a:latin typeface="Arial" panose="020B0604020202020204" pitchFamily="34" charset="0"/>
                          <a:cs typeface="Arial" panose="020B0604020202020204" pitchFamily="34" charset="0"/>
                        </a:rPr>
                        <a:t>Contract</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u="none" strike="noStrike" dirty="0" smtClean="0">
                          <a:effectLst/>
                          <a:latin typeface="Arial" panose="020B0604020202020204" pitchFamily="34" charset="0"/>
                          <a:cs typeface="Arial" panose="020B0604020202020204" pitchFamily="34" charset="0"/>
                        </a:rPr>
                        <a:t>24 Months</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u="none" strike="noStrike" dirty="0" smtClean="0">
                          <a:effectLst/>
                          <a:latin typeface="Arial" panose="020B0604020202020204" pitchFamily="34" charset="0"/>
                          <a:cs typeface="Arial" panose="020B0604020202020204" pitchFamily="34" charset="0"/>
                        </a:rPr>
                        <a:t>Handset</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b="0" i="0" u="sng" strike="noStrike" dirty="0" smtClean="0">
                          <a:solidFill>
                            <a:schemeClr val="dk1"/>
                          </a:solidFill>
                          <a:effectLst/>
                          <a:latin typeface="Arial" panose="020B0604020202020204" pitchFamily="34" charset="0"/>
                          <a:cs typeface="Arial" panose="020B0604020202020204" pitchFamily="34" charset="0"/>
                        </a:rPr>
                        <a:t>Huawei Nova 3i</a:t>
                      </a:r>
                      <a:endParaRPr lang="en-US" sz="800" b="0" i="0" u="sng"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u="none" strike="noStrike" dirty="0" smtClean="0">
                          <a:effectLst/>
                          <a:latin typeface="Arial" panose="020B0604020202020204" pitchFamily="34" charset="0"/>
                          <a:cs typeface="Arial" panose="020B0604020202020204" pitchFamily="34" charset="0"/>
                        </a:rPr>
                        <a:t>Unbilled Amount</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b="0" i="0" u="none" strike="noStrike" dirty="0" smtClean="0">
                          <a:solidFill>
                            <a:schemeClr val="dk1"/>
                          </a:solidFill>
                          <a:effectLst/>
                          <a:latin typeface="Arial" panose="020B0604020202020204" pitchFamily="34" charset="0"/>
                          <a:cs typeface="Arial" panose="020B0604020202020204" pitchFamily="34" charset="0"/>
                        </a:rPr>
                        <a:t>P 69.90</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u="none" strike="noStrike" dirty="0" smtClean="0">
                          <a:effectLst/>
                          <a:latin typeface="Arial" panose="020B0604020202020204" pitchFamily="34" charset="0"/>
                          <a:cs typeface="Arial" panose="020B0604020202020204" pitchFamily="34" charset="0"/>
                        </a:rPr>
                        <a:t>Last Payment Date</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b="0" i="0" u="none" strike="noStrike" dirty="0" smtClean="0">
                          <a:solidFill>
                            <a:schemeClr val="dk1"/>
                          </a:solidFill>
                          <a:effectLst/>
                          <a:latin typeface="Arial" panose="020B0604020202020204" pitchFamily="34" charset="0"/>
                          <a:cs typeface="Arial" panose="020B0604020202020204" pitchFamily="34" charset="0"/>
                        </a:rPr>
                        <a:t>04-04-2019</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31211">
                <a:tc>
                  <a:txBody>
                    <a:bodyPr/>
                    <a:lstStyle/>
                    <a:p>
                      <a:pPr algn="l" fontAlgn="b"/>
                      <a:r>
                        <a:rPr lang="en-US" sz="800" u="none" strike="noStrike" kern="1200" dirty="0" smtClean="0">
                          <a:solidFill>
                            <a:schemeClr val="dk1"/>
                          </a:solidFill>
                          <a:effectLst/>
                          <a:latin typeface="Arial" panose="020B0604020202020204" pitchFamily="34" charset="0"/>
                          <a:ea typeface="+mn-ea"/>
                          <a:cs typeface="Arial" panose="020B0604020202020204" pitchFamily="34" charset="0"/>
                        </a:rPr>
                        <a:t>Outstanding Balance</a:t>
                      </a:r>
                      <a:endParaRPr lang="en-US" sz="800" u="none" strike="noStrike" kern="1200" dirty="0">
                        <a:solidFill>
                          <a:schemeClr val="dk1"/>
                        </a:solidFill>
                        <a:effectLst/>
                        <a:latin typeface="Arial" panose="020B0604020202020204" pitchFamily="34" charset="0"/>
                        <a:ea typeface="+mn-ea"/>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u="none" strike="noStrike" kern="1200" dirty="0" smtClean="0">
                          <a:solidFill>
                            <a:schemeClr val="dk1"/>
                          </a:solidFill>
                          <a:effectLst/>
                          <a:latin typeface="Arial" panose="020B0604020202020204" pitchFamily="34" charset="0"/>
                          <a:ea typeface="+mn-ea"/>
                          <a:cs typeface="Arial" panose="020B0604020202020204" pitchFamily="34" charset="0"/>
                        </a:rPr>
                        <a:t>P1568.90</a:t>
                      </a:r>
                      <a:endParaRPr lang="en-US" sz="800" u="none" strike="noStrike" kern="1200" dirty="0">
                        <a:solidFill>
                          <a:schemeClr val="dk1"/>
                        </a:solidFill>
                        <a:effectLst/>
                        <a:latin typeface="Arial" panose="020B0604020202020204" pitchFamily="34" charset="0"/>
                        <a:ea typeface="+mn-ea"/>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u="none" strike="noStrike" kern="1200" dirty="0" smtClean="0">
                          <a:solidFill>
                            <a:schemeClr val="dk1"/>
                          </a:solidFill>
                          <a:effectLst/>
                          <a:latin typeface="Arial" panose="020B0604020202020204" pitchFamily="34" charset="0"/>
                          <a:ea typeface="+mn-ea"/>
                          <a:cs typeface="Arial" panose="020B0604020202020204" pitchFamily="34" charset="0"/>
                        </a:rPr>
                        <a:t>Bill Date</a:t>
                      </a:r>
                      <a:endParaRPr lang="en-US" sz="800" u="none" strike="noStrike" kern="1200" dirty="0">
                        <a:solidFill>
                          <a:schemeClr val="dk1"/>
                        </a:solidFill>
                        <a:effectLst/>
                        <a:latin typeface="Arial" panose="020B0604020202020204" pitchFamily="34" charset="0"/>
                        <a:ea typeface="+mn-ea"/>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u="none" strike="noStrike" kern="1200" dirty="0" smtClean="0">
                          <a:solidFill>
                            <a:schemeClr val="dk1"/>
                          </a:solidFill>
                          <a:effectLst/>
                          <a:latin typeface="Arial" panose="020B0604020202020204" pitchFamily="34" charset="0"/>
                          <a:ea typeface="+mn-ea"/>
                          <a:cs typeface="Arial" panose="020B0604020202020204" pitchFamily="34" charset="0"/>
                        </a:rPr>
                        <a:t>03-04-2019</a:t>
                      </a:r>
                      <a:endParaRPr lang="en-US" sz="800" u="none" strike="noStrike" kern="1200" dirty="0">
                        <a:solidFill>
                          <a:schemeClr val="dk1"/>
                        </a:solidFill>
                        <a:effectLst/>
                        <a:latin typeface="Arial" panose="020B0604020202020204" pitchFamily="34" charset="0"/>
                        <a:ea typeface="+mn-ea"/>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graphicFrame>
        <p:nvGraphicFramePr>
          <p:cNvPr id="103" name="Table 102"/>
          <p:cNvGraphicFramePr>
            <a:graphicFrameLocks noGrp="1"/>
          </p:cNvGraphicFramePr>
          <p:nvPr>
            <p:extLst/>
          </p:nvPr>
        </p:nvGraphicFramePr>
        <p:xfrm>
          <a:off x="7577841" y="294868"/>
          <a:ext cx="2185877" cy="1511776"/>
        </p:xfrm>
        <a:graphic>
          <a:graphicData uri="http://schemas.openxmlformats.org/drawingml/2006/table">
            <a:tbl>
              <a:tblPr>
                <a:tableStyleId>{5C22544A-7EE6-4342-B048-85BDC9FD1C3A}</a:tableStyleId>
              </a:tblPr>
              <a:tblGrid>
                <a:gridCol w="1371369"/>
                <a:gridCol w="814508"/>
              </a:tblGrid>
              <a:tr h="215968">
                <a:tc>
                  <a:txBody>
                    <a:bodyPr/>
                    <a:lstStyle/>
                    <a:p>
                      <a:pPr algn="l" fontAlgn="b"/>
                      <a:r>
                        <a:rPr lang="en-US" sz="800" b="0" i="0" u="none" strike="noStrike" dirty="0" smtClean="0">
                          <a:solidFill>
                            <a:srgbClr val="000000"/>
                          </a:solidFill>
                          <a:effectLst/>
                          <a:latin typeface="Arial" panose="020B0604020202020204" pitchFamily="34" charset="0"/>
                          <a:cs typeface="Arial" panose="020B0604020202020204" pitchFamily="34" charset="0"/>
                        </a:rPr>
                        <a:t>Mobile App</a:t>
                      </a:r>
                      <a:r>
                        <a:rPr lang="en-US" sz="800" b="0" i="0" u="none" strike="noStrike" baseline="0" dirty="0" smtClean="0">
                          <a:solidFill>
                            <a:srgbClr val="000000"/>
                          </a:solidFill>
                          <a:effectLst/>
                          <a:latin typeface="Arial" panose="020B0604020202020204" pitchFamily="34" charset="0"/>
                          <a:cs typeface="Arial" panose="020B0604020202020204" pitchFamily="34" charset="0"/>
                        </a:rPr>
                        <a:t> Registered</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none" strike="noStrike" smtClean="0">
                          <a:solidFill>
                            <a:srgbClr val="000000"/>
                          </a:solidFill>
                          <a:effectLst/>
                          <a:latin typeface="Arial" panose="020B0604020202020204" pitchFamily="34" charset="0"/>
                          <a:cs typeface="Arial" panose="020B0604020202020204" pitchFamily="34" charset="0"/>
                        </a:rPr>
                        <a:t>Y</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5968">
                <a:tc>
                  <a:txBody>
                    <a:bodyPr/>
                    <a:lstStyle/>
                    <a:p>
                      <a:pPr algn="l" fontAlgn="b"/>
                      <a:r>
                        <a:rPr lang="en-US" sz="800" b="0" i="0" u="none" strike="noStrike" dirty="0" err="1" smtClean="0">
                          <a:solidFill>
                            <a:srgbClr val="000000"/>
                          </a:solidFill>
                          <a:effectLst/>
                          <a:latin typeface="Arial" panose="020B0604020202020204" pitchFamily="34" charset="0"/>
                          <a:cs typeface="Arial" panose="020B0604020202020204" pitchFamily="34" charset="0"/>
                        </a:rPr>
                        <a:t>eKYC</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none" strike="noStrike" dirty="0" smtClean="0">
                          <a:solidFill>
                            <a:srgbClr val="000000"/>
                          </a:solidFill>
                          <a:effectLst/>
                          <a:latin typeface="Arial" panose="020B0604020202020204" pitchFamily="34" charset="0"/>
                          <a:cs typeface="Arial" panose="020B0604020202020204" pitchFamily="34" charset="0"/>
                        </a:rPr>
                        <a:t>N</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5968">
                <a:tc>
                  <a:txBody>
                    <a:bodyPr/>
                    <a:lstStyle/>
                    <a:p>
                      <a:pPr algn="l" fontAlgn="ctr"/>
                      <a:r>
                        <a:rPr lang="en-US" sz="800" b="0" i="0" u="none" strike="noStrike" smtClean="0">
                          <a:solidFill>
                            <a:srgbClr val="000000"/>
                          </a:solidFill>
                          <a:effectLst/>
                          <a:latin typeface="Arial" panose="020B0604020202020204" pitchFamily="34" charset="0"/>
                          <a:cs typeface="Arial" panose="020B0604020202020204" pitchFamily="34" charset="0"/>
                        </a:rPr>
                        <a:t>Self</a:t>
                      </a:r>
                      <a:r>
                        <a:rPr lang="en-US" sz="800" b="0" i="0" u="none" strike="noStrike" baseline="0" smtClean="0">
                          <a:solidFill>
                            <a:srgbClr val="000000"/>
                          </a:solidFill>
                          <a:effectLst/>
                          <a:latin typeface="Arial" panose="020B0604020202020204" pitchFamily="34" charset="0"/>
                          <a:cs typeface="Arial" panose="020B0604020202020204" pitchFamily="34" charset="0"/>
                        </a:rPr>
                        <a:t> Service Registered</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none" strike="noStrike" smtClean="0">
                          <a:solidFill>
                            <a:srgbClr val="000000"/>
                          </a:solidFill>
                          <a:effectLst/>
                          <a:latin typeface="Arial" panose="020B0604020202020204" pitchFamily="34" charset="0"/>
                          <a:cs typeface="Arial" panose="020B0604020202020204" pitchFamily="34" charset="0"/>
                        </a:rPr>
                        <a:t>Y</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5968">
                <a:tc>
                  <a:txBody>
                    <a:bodyPr/>
                    <a:lstStyle/>
                    <a:p>
                      <a:pPr algn="l" fontAlgn="ctr"/>
                      <a:r>
                        <a:rPr lang="en-US" sz="800" b="0" i="0" u="none" strike="noStrike" baseline="0" dirty="0" smtClean="0">
                          <a:solidFill>
                            <a:srgbClr val="000000"/>
                          </a:solidFill>
                          <a:effectLst/>
                          <a:latin typeface="Arial" panose="020B0604020202020204" pitchFamily="34" charset="0"/>
                          <a:cs typeface="Arial" panose="020B0604020202020204" pitchFamily="34" charset="0"/>
                        </a:rPr>
                        <a:t>Bill Type</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none" strike="noStrike" dirty="0" smtClean="0">
                          <a:solidFill>
                            <a:srgbClr val="000000"/>
                          </a:solidFill>
                          <a:effectLst/>
                          <a:latin typeface="Arial" panose="020B0604020202020204" pitchFamily="34" charset="0"/>
                          <a:cs typeface="Arial" panose="020B0604020202020204" pitchFamily="34" charset="0"/>
                        </a:rPr>
                        <a:t>E-Bill</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5968">
                <a:tc>
                  <a:txBody>
                    <a:bodyPr/>
                    <a:lstStyle/>
                    <a:p>
                      <a:pPr algn="l" fontAlgn="ctr"/>
                      <a:r>
                        <a:rPr lang="en-US" sz="800" b="0" i="0" u="none" strike="noStrike" smtClean="0">
                          <a:solidFill>
                            <a:srgbClr val="000000"/>
                          </a:solidFill>
                          <a:effectLst/>
                          <a:latin typeface="Arial" panose="020B0604020202020204" pitchFamily="34" charset="0"/>
                          <a:cs typeface="Arial" panose="020B0604020202020204" pitchFamily="34" charset="0"/>
                        </a:rPr>
                        <a:t>Credit Monitoring</a:t>
                      </a:r>
                      <a:r>
                        <a:rPr lang="en-US" sz="800" b="0" i="0" u="none" strike="noStrike" baseline="0" smtClean="0">
                          <a:solidFill>
                            <a:srgbClr val="000000"/>
                          </a:solidFill>
                          <a:effectLst/>
                          <a:latin typeface="Arial" panose="020B0604020202020204" pitchFamily="34" charset="0"/>
                          <a:cs typeface="Arial" panose="020B0604020202020204" pitchFamily="34" charset="0"/>
                        </a:rPr>
                        <a:t> Exposure</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none" strike="noStrike" dirty="0" smtClean="0">
                          <a:solidFill>
                            <a:srgbClr val="000000"/>
                          </a:solidFill>
                          <a:effectLst/>
                          <a:latin typeface="Arial" panose="020B0604020202020204" pitchFamily="34" charset="0"/>
                          <a:cs typeface="Arial" panose="020B0604020202020204" pitchFamily="34" charset="0"/>
                        </a:rPr>
                        <a:t>P3412.26</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5968">
                <a:tc>
                  <a:txBody>
                    <a:bodyPr/>
                    <a:lstStyle/>
                    <a:p>
                      <a:pPr algn="l" fontAlgn="ctr"/>
                      <a:r>
                        <a:rPr lang="en-US" sz="800" b="0" i="0" u="none" strike="noStrike" dirty="0" smtClean="0">
                          <a:solidFill>
                            <a:srgbClr val="000000"/>
                          </a:solidFill>
                          <a:effectLst/>
                          <a:latin typeface="Arial" panose="020B0604020202020204" pitchFamily="34" charset="0"/>
                          <a:cs typeface="Arial" panose="020B0604020202020204" pitchFamily="34" charset="0"/>
                        </a:rPr>
                        <a:t>Next Bill Date</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none" strike="noStrike" dirty="0" smtClean="0">
                          <a:solidFill>
                            <a:srgbClr val="000000"/>
                          </a:solidFill>
                          <a:effectLst/>
                          <a:latin typeface="Arial" panose="020B0604020202020204" pitchFamily="34" charset="0"/>
                          <a:cs typeface="Arial" panose="020B0604020202020204" pitchFamily="34" charset="0"/>
                        </a:rPr>
                        <a:t>03-05-2019</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5968">
                <a:tc>
                  <a:txBody>
                    <a:bodyPr/>
                    <a:lstStyle/>
                    <a:p>
                      <a:pPr algn="l" fontAlgn="ctr"/>
                      <a:r>
                        <a:rPr lang="en-US" sz="800" b="0" i="0" u="none" strike="noStrike" dirty="0" smtClean="0">
                          <a:solidFill>
                            <a:srgbClr val="000000"/>
                          </a:solidFill>
                          <a:effectLst/>
                          <a:latin typeface="Arial" panose="020B0604020202020204" pitchFamily="34" charset="0"/>
                          <a:cs typeface="Arial" panose="020B0604020202020204" pitchFamily="34" charset="0"/>
                        </a:rPr>
                        <a:t>Open SRs</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sng" strike="noStrike" dirty="0" smtClean="0">
                          <a:solidFill>
                            <a:srgbClr val="000000"/>
                          </a:solidFill>
                          <a:effectLst/>
                          <a:latin typeface="Arial" panose="020B0604020202020204" pitchFamily="34" charset="0"/>
                          <a:cs typeface="Arial" panose="020B0604020202020204" pitchFamily="34" charset="0"/>
                        </a:rPr>
                        <a:t>1</a:t>
                      </a:r>
                      <a:endParaRPr lang="en-US" sz="800" b="0" i="0" u="sng"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sp>
        <p:nvSpPr>
          <p:cNvPr id="10" name="Rectangle 9"/>
          <p:cNvSpPr/>
          <p:nvPr/>
        </p:nvSpPr>
        <p:spPr>
          <a:xfrm>
            <a:off x="10047392" y="2745944"/>
            <a:ext cx="1865089" cy="3554819"/>
          </a:xfrm>
          <a:prstGeom prst="rect">
            <a:avLst/>
          </a:prstGeom>
        </p:spPr>
        <p:txBody>
          <a:bodyPr wrap="square">
            <a:spAutoFit/>
          </a:bodyPr>
          <a:lstStyle/>
          <a:p>
            <a:r>
              <a:rPr lang="en-US" sz="900" b="1" cap="all" dirty="0">
                <a:solidFill>
                  <a:schemeClr val="bg1"/>
                </a:solidFill>
                <a:latin typeface="Arial" panose="020B0604020202020204" pitchFamily="34" charset="0"/>
                <a:cs typeface="Arial" panose="020B0604020202020204" pitchFamily="34" charset="0"/>
              </a:rPr>
              <a:t>HOW MUCH IS THE DELIVERY CHARGE FOR ONLINE SHOP ORDERS?</a:t>
            </a:r>
          </a:p>
          <a:p>
            <a:r>
              <a:rPr lang="en-US" sz="900" dirty="0">
                <a:solidFill>
                  <a:schemeClr val="bg1"/>
                </a:solidFill>
                <a:latin typeface="Arial" panose="020B0604020202020204" pitchFamily="34" charset="0"/>
                <a:cs typeface="Arial" panose="020B0604020202020204" pitchFamily="34" charset="0"/>
              </a:rPr>
              <a:t>For postpaid applications</a:t>
            </a:r>
          </a:p>
          <a:p>
            <a:r>
              <a:rPr lang="en-US" sz="900" dirty="0" smtClean="0">
                <a:solidFill>
                  <a:schemeClr val="bg1"/>
                </a:solidFill>
                <a:latin typeface="Arial" panose="020B0604020202020204" pitchFamily="34" charset="0"/>
                <a:cs typeface="Arial" panose="020B0604020202020204" pitchFamily="34" charset="0"/>
              </a:rPr>
              <a:t>We offer </a:t>
            </a:r>
            <a:r>
              <a:rPr lang="en-US" sz="900" dirty="0">
                <a:solidFill>
                  <a:schemeClr val="bg1"/>
                </a:solidFill>
                <a:latin typeface="Arial" panose="020B0604020202020204" pitchFamily="34" charset="0"/>
                <a:cs typeface="Arial" panose="020B0604020202020204" pitchFamily="34" charset="0"/>
              </a:rPr>
              <a:t>free shipping nationwide for postpaid applications.</a:t>
            </a:r>
          </a:p>
          <a:p>
            <a:r>
              <a:rPr lang="en-US" sz="900" dirty="0">
                <a:solidFill>
                  <a:schemeClr val="bg1"/>
                </a:solidFill>
                <a:latin typeface="Arial" panose="020B0604020202020204" pitchFamily="34" charset="0"/>
                <a:cs typeface="Arial" panose="020B0604020202020204" pitchFamily="34" charset="0"/>
              </a:rPr>
              <a:t>For accessories and apparel purchases</a:t>
            </a:r>
          </a:p>
          <a:p>
            <a:r>
              <a:rPr lang="en-US" sz="900" dirty="0" smtClean="0">
                <a:solidFill>
                  <a:schemeClr val="bg1"/>
                </a:solidFill>
                <a:latin typeface="Arial" panose="020B0604020202020204" pitchFamily="34" charset="0"/>
                <a:cs typeface="Arial" panose="020B0604020202020204" pitchFamily="34" charset="0"/>
              </a:rPr>
              <a:t>We offer </a:t>
            </a:r>
            <a:r>
              <a:rPr lang="en-US" sz="900" dirty="0">
                <a:solidFill>
                  <a:schemeClr val="bg1"/>
                </a:solidFill>
                <a:latin typeface="Arial" panose="020B0604020202020204" pitchFamily="34" charset="0"/>
                <a:cs typeface="Arial" panose="020B0604020202020204" pitchFamily="34" charset="0"/>
              </a:rPr>
              <a:t>free shipping nationwide for orders/deliveries amounting to P900 and above.</a:t>
            </a:r>
          </a:p>
          <a:p>
            <a:r>
              <a:rPr lang="en-US" sz="900" dirty="0">
                <a:solidFill>
                  <a:schemeClr val="bg1"/>
                </a:solidFill>
                <a:latin typeface="Arial" panose="020B0604020202020204" pitchFamily="34" charset="0"/>
                <a:cs typeface="Arial" panose="020B0604020202020204" pitchFamily="34" charset="0"/>
              </a:rPr>
              <a:t>A P70 shipping fee will be applied for orders below P900</a:t>
            </a:r>
            <a:r>
              <a:rPr lang="en-US" sz="900" dirty="0" smtClean="0">
                <a:solidFill>
                  <a:schemeClr val="bg1"/>
                </a:solidFill>
                <a:latin typeface="Arial" panose="020B0604020202020204" pitchFamily="34" charset="0"/>
                <a:cs typeface="Arial" panose="020B0604020202020204" pitchFamily="34" charset="0"/>
              </a:rPr>
              <a:t>.</a:t>
            </a:r>
          </a:p>
          <a:p>
            <a:endParaRPr lang="en-US" sz="900" dirty="0">
              <a:solidFill>
                <a:schemeClr val="bg1"/>
              </a:solidFill>
              <a:latin typeface="Arial" panose="020B0604020202020204" pitchFamily="34" charset="0"/>
              <a:cs typeface="Arial" panose="020B0604020202020204" pitchFamily="34" charset="0"/>
            </a:endParaRPr>
          </a:p>
          <a:p>
            <a:endParaRPr lang="en-US" sz="900" b="0" i="0" dirty="0" smtClean="0">
              <a:solidFill>
                <a:schemeClr val="bg1"/>
              </a:solidFill>
              <a:effectLst/>
              <a:latin typeface="Arial" panose="020B0604020202020204" pitchFamily="34" charset="0"/>
              <a:cs typeface="Arial" panose="020B0604020202020204" pitchFamily="34" charset="0"/>
            </a:endParaRPr>
          </a:p>
          <a:p>
            <a:r>
              <a:rPr lang="en-US" sz="900" b="1" cap="all" dirty="0" smtClean="0">
                <a:solidFill>
                  <a:schemeClr val="bg1"/>
                </a:solidFill>
                <a:latin typeface="Arial" panose="020B0604020202020204" pitchFamily="34" charset="0"/>
                <a:cs typeface="Arial" panose="020B0604020202020204" pitchFamily="34" charset="0"/>
              </a:rPr>
              <a:t>CAN YOU DELIVER </a:t>
            </a:r>
            <a:r>
              <a:rPr lang="en-US" sz="900" b="1" cap="all" dirty="0">
                <a:solidFill>
                  <a:schemeClr val="bg1"/>
                </a:solidFill>
                <a:latin typeface="Arial" panose="020B0604020202020204" pitchFamily="34" charset="0"/>
                <a:cs typeface="Arial" panose="020B0604020202020204" pitchFamily="34" charset="0"/>
              </a:rPr>
              <a:t>THE PACKAGE TO MY OFFICE?</a:t>
            </a:r>
          </a:p>
          <a:p>
            <a:r>
              <a:rPr lang="en-US" sz="900" dirty="0">
                <a:solidFill>
                  <a:schemeClr val="bg1"/>
                </a:solidFill>
                <a:latin typeface="Arial" panose="020B0604020202020204" pitchFamily="34" charset="0"/>
                <a:cs typeface="Arial" panose="020B0604020202020204" pitchFamily="34" charset="0"/>
              </a:rPr>
              <a:t>Yes. We will deliver your order at the address you provided during checkout, whether it is to your home or to your office. In case you want to change your delivery address after checkout, you may call (02) 730-1000. </a:t>
            </a:r>
          </a:p>
        </p:txBody>
      </p:sp>
      <p:cxnSp>
        <p:nvCxnSpPr>
          <p:cNvPr id="12" name="Straight Connector 11"/>
          <p:cNvCxnSpPr/>
          <p:nvPr/>
        </p:nvCxnSpPr>
        <p:spPr>
          <a:xfrm>
            <a:off x="10132736" y="4840787"/>
            <a:ext cx="1666999"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Isosceles Triangle 12"/>
          <p:cNvSpPr/>
          <p:nvPr/>
        </p:nvSpPr>
        <p:spPr>
          <a:xfrm flipV="1">
            <a:off x="10868253" y="6326652"/>
            <a:ext cx="274808" cy="112640"/>
          </a:xfrm>
          <a:prstGeom prst="triangle">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3" name="Picture 122"/>
          <p:cNvPicPr>
            <a:picLocks noChangeAspect="1"/>
          </p:cNvPicPr>
          <p:nvPr/>
        </p:nvPicPr>
        <p:blipFill>
          <a:blip r:embed="rId14">
            <a:extLst>
              <a:ext uri="{BEBA8EAE-BF5A-486C-A8C5-ECC9F3942E4B}">
                <a14:imgProps xmlns:a14="http://schemas.microsoft.com/office/drawing/2010/main">
                  <a14:imgLayer r:embed="rId15">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2471233" y="1875355"/>
            <a:ext cx="279035" cy="234030"/>
          </a:xfrm>
          <a:prstGeom prst="rect">
            <a:avLst/>
          </a:prstGeom>
        </p:spPr>
      </p:pic>
      <p:pic>
        <p:nvPicPr>
          <p:cNvPr id="14" name="Picture 13"/>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2798420" y="1875355"/>
            <a:ext cx="345949" cy="236503"/>
          </a:xfrm>
          <a:prstGeom prst="rect">
            <a:avLst/>
          </a:prstGeom>
        </p:spPr>
      </p:pic>
      <p:sp>
        <p:nvSpPr>
          <p:cNvPr id="124" name="Rectangle 123"/>
          <p:cNvSpPr/>
          <p:nvPr/>
        </p:nvSpPr>
        <p:spPr>
          <a:xfrm>
            <a:off x="2305567" y="2289543"/>
            <a:ext cx="1230858" cy="408589"/>
          </a:xfrm>
          <a:prstGeom prst="rect">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VERIFICATION</a:t>
            </a:r>
          </a:p>
        </p:txBody>
      </p:sp>
      <p:sp>
        <p:nvSpPr>
          <p:cNvPr id="126" name="Rectangle 125"/>
          <p:cNvSpPr/>
          <p:nvPr/>
        </p:nvSpPr>
        <p:spPr>
          <a:xfrm>
            <a:off x="3579785" y="2289543"/>
            <a:ext cx="1240491" cy="414550"/>
          </a:xfrm>
          <a:prstGeom prst="rect">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INTERACTION HISTORY</a:t>
            </a:r>
          </a:p>
        </p:txBody>
      </p:sp>
      <p:sp>
        <p:nvSpPr>
          <p:cNvPr id="127" name="Rectangle 126"/>
          <p:cNvSpPr/>
          <p:nvPr/>
        </p:nvSpPr>
        <p:spPr>
          <a:xfrm>
            <a:off x="4863636" y="2289543"/>
            <a:ext cx="1240491" cy="414550"/>
          </a:xfrm>
          <a:prstGeom prst="rect">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CDR</a:t>
            </a:r>
          </a:p>
        </p:txBody>
      </p:sp>
      <p:sp>
        <p:nvSpPr>
          <p:cNvPr id="128" name="Rectangle 127"/>
          <p:cNvSpPr/>
          <p:nvPr/>
        </p:nvSpPr>
        <p:spPr>
          <a:xfrm>
            <a:off x="6147487" y="2289543"/>
            <a:ext cx="1240491" cy="414550"/>
          </a:xfrm>
          <a:prstGeom prst="rect">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BILLING INFO</a:t>
            </a:r>
          </a:p>
        </p:txBody>
      </p:sp>
      <p:sp>
        <p:nvSpPr>
          <p:cNvPr id="129" name="Rectangle 128"/>
          <p:cNvSpPr/>
          <p:nvPr/>
        </p:nvSpPr>
        <p:spPr>
          <a:xfrm>
            <a:off x="7431338" y="2289543"/>
            <a:ext cx="1250576" cy="414550"/>
          </a:xfrm>
          <a:prstGeom prst="rect">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PAYMENT INFO</a:t>
            </a:r>
          </a:p>
        </p:txBody>
      </p:sp>
      <p:sp>
        <p:nvSpPr>
          <p:cNvPr id="130" name="Rectangle 129"/>
          <p:cNvSpPr/>
          <p:nvPr/>
        </p:nvSpPr>
        <p:spPr>
          <a:xfrm>
            <a:off x="8725274" y="2289543"/>
            <a:ext cx="1250576" cy="414550"/>
          </a:xfrm>
          <a:prstGeom prst="rect">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defTabSz="586130"/>
            <a:r>
              <a:rPr lang="en-US" sz="800" b="1" dirty="0" smtClean="0">
                <a:solidFill>
                  <a:prstClr val="white"/>
                </a:solidFill>
                <a:latin typeface="Arial" panose="020B0604020202020204" pitchFamily="34" charset="0"/>
                <a:cs typeface="Arial" panose="020B0604020202020204" pitchFamily="34" charset="0"/>
              </a:rPr>
              <a:t>RIGHT SELL</a:t>
            </a:r>
            <a:endParaRPr lang="en-US" sz="800" b="1" dirty="0">
              <a:solidFill>
                <a:prstClr val="white"/>
              </a:solidFill>
              <a:latin typeface="Arial" panose="020B0604020202020204" pitchFamily="34" charset="0"/>
              <a:cs typeface="Arial" panose="020B0604020202020204" pitchFamily="34" charset="0"/>
            </a:endParaRPr>
          </a:p>
        </p:txBody>
      </p:sp>
      <p:sp>
        <p:nvSpPr>
          <p:cNvPr id="132" name="Rectangle 131"/>
          <p:cNvSpPr/>
          <p:nvPr/>
        </p:nvSpPr>
        <p:spPr>
          <a:xfrm>
            <a:off x="247828" y="2677768"/>
            <a:ext cx="1942062" cy="293691"/>
          </a:xfrm>
          <a:prstGeom prst="rect">
            <a:avLst/>
          </a:prstGeom>
          <a:solidFill>
            <a:srgbClr val="0029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CHANGE BILLING ADDRESS</a:t>
            </a:r>
          </a:p>
        </p:txBody>
      </p:sp>
      <p:sp>
        <p:nvSpPr>
          <p:cNvPr id="133" name="Rectangle 132"/>
          <p:cNvSpPr/>
          <p:nvPr/>
        </p:nvSpPr>
        <p:spPr>
          <a:xfrm>
            <a:off x="247828" y="2994322"/>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CHANGE </a:t>
            </a:r>
            <a:r>
              <a:rPr lang="en-US" sz="800" b="1" dirty="0" smtClean="0">
                <a:solidFill>
                  <a:prstClr val="white"/>
                </a:solidFill>
                <a:latin typeface="Arial" panose="020B0604020202020204" pitchFamily="34" charset="0"/>
                <a:cs typeface="Arial" panose="020B0604020202020204" pitchFamily="34" charset="0"/>
              </a:rPr>
              <a:t>BILLING CYCLE</a:t>
            </a:r>
            <a:endParaRPr lang="en-US" sz="800" b="1" dirty="0">
              <a:solidFill>
                <a:prstClr val="white"/>
              </a:solidFill>
              <a:latin typeface="Arial" panose="020B0604020202020204" pitchFamily="34" charset="0"/>
              <a:cs typeface="Arial" panose="020B0604020202020204" pitchFamily="34" charset="0"/>
            </a:endParaRPr>
          </a:p>
        </p:txBody>
      </p:sp>
      <p:sp>
        <p:nvSpPr>
          <p:cNvPr id="134" name="Rectangle 133"/>
          <p:cNvSpPr/>
          <p:nvPr/>
        </p:nvSpPr>
        <p:spPr>
          <a:xfrm>
            <a:off x="247828" y="3310876"/>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CHANGE </a:t>
            </a:r>
            <a:r>
              <a:rPr lang="en-US" sz="800" b="1" dirty="0" smtClean="0">
                <a:solidFill>
                  <a:prstClr val="white"/>
                </a:solidFill>
                <a:latin typeface="Arial" panose="020B0604020202020204" pitchFamily="34" charset="0"/>
                <a:cs typeface="Arial" panose="020B0604020202020204" pitchFamily="34" charset="0"/>
              </a:rPr>
              <a:t>BILLING PREFERENCE</a:t>
            </a:r>
            <a:endParaRPr lang="en-US" sz="800" b="1" dirty="0">
              <a:solidFill>
                <a:prstClr val="white"/>
              </a:solidFill>
              <a:latin typeface="Arial" panose="020B0604020202020204" pitchFamily="34" charset="0"/>
              <a:cs typeface="Arial" panose="020B0604020202020204" pitchFamily="34" charset="0"/>
            </a:endParaRPr>
          </a:p>
        </p:txBody>
      </p:sp>
      <p:sp>
        <p:nvSpPr>
          <p:cNvPr id="135" name="Rectangle 134"/>
          <p:cNvSpPr/>
          <p:nvPr/>
        </p:nvSpPr>
        <p:spPr>
          <a:xfrm>
            <a:off x="247828" y="3627430"/>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PROMISE TO PAY</a:t>
            </a:r>
            <a:endParaRPr lang="en-US" sz="800" b="1" dirty="0">
              <a:solidFill>
                <a:prstClr val="white"/>
              </a:solidFill>
              <a:latin typeface="Arial" panose="020B0604020202020204" pitchFamily="34" charset="0"/>
              <a:cs typeface="Arial" panose="020B0604020202020204" pitchFamily="34" charset="0"/>
            </a:endParaRPr>
          </a:p>
        </p:txBody>
      </p:sp>
      <p:sp>
        <p:nvSpPr>
          <p:cNvPr id="136" name="Rectangle 135"/>
          <p:cNvSpPr/>
          <p:nvPr/>
        </p:nvSpPr>
        <p:spPr>
          <a:xfrm>
            <a:off x="247828" y="3943984"/>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SIM PROFILE</a:t>
            </a:r>
            <a:endParaRPr lang="en-US" sz="800" b="1" dirty="0">
              <a:solidFill>
                <a:prstClr val="white"/>
              </a:solidFill>
              <a:latin typeface="Arial" panose="020B0604020202020204" pitchFamily="34" charset="0"/>
              <a:cs typeface="Arial" panose="020B0604020202020204" pitchFamily="34" charset="0"/>
            </a:endParaRPr>
          </a:p>
        </p:txBody>
      </p:sp>
      <p:sp>
        <p:nvSpPr>
          <p:cNvPr id="137" name="Rectangle 136"/>
          <p:cNvSpPr/>
          <p:nvPr/>
        </p:nvSpPr>
        <p:spPr>
          <a:xfrm>
            <a:off x="247828" y="4260538"/>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TEMPORARY CREDIT LIMIT</a:t>
            </a:r>
            <a:endParaRPr lang="en-US" sz="800" b="1" dirty="0">
              <a:solidFill>
                <a:prstClr val="white"/>
              </a:solidFill>
              <a:latin typeface="Arial" panose="020B0604020202020204" pitchFamily="34" charset="0"/>
              <a:cs typeface="Arial" panose="020B0604020202020204" pitchFamily="34" charset="0"/>
            </a:endParaRPr>
          </a:p>
        </p:txBody>
      </p:sp>
      <p:sp>
        <p:nvSpPr>
          <p:cNvPr id="138" name="Rectangle 137"/>
          <p:cNvSpPr/>
          <p:nvPr/>
        </p:nvSpPr>
        <p:spPr>
          <a:xfrm>
            <a:off x="247828" y="4577092"/>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MI ACTIVATION / DEACTIVATION</a:t>
            </a:r>
          </a:p>
        </p:txBody>
      </p:sp>
      <p:sp>
        <p:nvSpPr>
          <p:cNvPr id="139" name="Rectangle 138"/>
          <p:cNvSpPr/>
          <p:nvPr/>
        </p:nvSpPr>
        <p:spPr>
          <a:xfrm>
            <a:off x="247828" y="4893646"/>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VAS </a:t>
            </a:r>
            <a:r>
              <a:rPr lang="en-US" sz="800" b="1" dirty="0">
                <a:solidFill>
                  <a:prstClr val="white"/>
                </a:solidFill>
                <a:latin typeface="Arial" panose="020B0604020202020204" pitchFamily="34" charset="0"/>
                <a:cs typeface="Arial" panose="020B0604020202020204" pitchFamily="34" charset="0"/>
              </a:rPr>
              <a:t>ACTIVATION / DEACTIVATION</a:t>
            </a:r>
          </a:p>
        </p:txBody>
      </p:sp>
      <p:sp>
        <p:nvSpPr>
          <p:cNvPr id="140" name="Rectangle 139"/>
          <p:cNvSpPr/>
          <p:nvPr/>
        </p:nvSpPr>
        <p:spPr>
          <a:xfrm>
            <a:off x="247828" y="5210200"/>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IR </a:t>
            </a:r>
            <a:r>
              <a:rPr lang="en-US" sz="800" b="1" dirty="0">
                <a:solidFill>
                  <a:prstClr val="white"/>
                </a:solidFill>
                <a:latin typeface="Arial" panose="020B0604020202020204" pitchFamily="34" charset="0"/>
                <a:cs typeface="Arial" panose="020B0604020202020204" pitchFamily="34" charset="0"/>
              </a:rPr>
              <a:t>ACTIVATION / DEACTIVATION</a:t>
            </a:r>
          </a:p>
        </p:txBody>
      </p:sp>
      <p:sp>
        <p:nvSpPr>
          <p:cNvPr id="141" name="Rectangle 140"/>
          <p:cNvSpPr/>
          <p:nvPr/>
        </p:nvSpPr>
        <p:spPr>
          <a:xfrm>
            <a:off x="247828" y="5526754"/>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FUP PURCHASE</a:t>
            </a:r>
            <a:endParaRPr lang="en-US" sz="800" b="1" dirty="0">
              <a:solidFill>
                <a:prstClr val="white"/>
              </a:solidFill>
              <a:latin typeface="Arial" panose="020B0604020202020204" pitchFamily="34" charset="0"/>
              <a:cs typeface="Arial" panose="020B0604020202020204" pitchFamily="34" charset="0"/>
            </a:endParaRPr>
          </a:p>
        </p:txBody>
      </p:sp>
      <p:sp>
        <p:nvSpPr>
          <p:cNvPr id="143" name="Rectangle 142"/>
          <p:cNvSpPr/>
          <p:nvPr/>
        </p:nvSpPr>
        <p:spPr>
          <a:xfrm>
            <a:off x="247828" y="5853898"/>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NETWORK COVERAGE</a:t>
            </a:r>
            <a:endParaRPr lang="en-US" sz="800" b="1" dirty="0">
              <a:solidFill>
                <a:prstClr val="white"/>
              </a:solidFill>
              <a:latin typeface="Arial" panose="020B0604020202020204" pitchFamily="34" charset="0"/>
              <a:cs typeface="Arial" panose="020B0604020202020204" pitchFamily="34" charset="0"/>
            </a:endParaRPr>
          </a:p>
        </p:txBody>
      </p:sp>
      <p:sp>
        <p:nvSpPr>
          <p:cNvPr id="89" name="Oval 88"/>
          <p:cNvSpPr/>
          <p:nvPr/>
        </p:nvSpPr>
        <p:spPr>
          <a:xfrm>
            <a:off x="9751879" y="2268652"/>
            <a:ext cx="191864" cy="19186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Arial" panose="020B0604020202020204" pitchFamily="34" charset="0"/>
                <a:cs typeface="Arial" panose="020B0604020202020204" pitchFamily="34" charset="0"/>
              </a:rPr>
              <a:t>1</a:t>
            </a:r>
            <a:endParaRPr lang="en-US" sz="1100" dirty="0">
              <a:latin typeface="Arial" panose="020B0604020202020204" pitchFamily="34" charset="0"/>
              <a:cs typeface="Arial" panose="020B0604020202020204" pitchFamily="34" charset="0"/>
            </a:endParaRPr>
          </a:p>
        </p:txBody>
      </p:sp>
      <p:grpSp>
        <p:nvGrpSpPr>
          <p:cNvPr id="79" name="Group 78"/>
          <p:cNvGrpSpPr/>
          <p:nvPr/>
        </p:nvGrpSpPr>
        <p:grpSpPr>
          <a:xfrm>
            <a:off x="3659245" y="2885077"/>
            <a:ext cx="2680450" cy="2335953"/>
            <a:chOff x="2553910" y="2952312"/>
            <a:chExt cx="2680450" cy="2346769"/>
          </a:xfrm>
        </p:grpSpPr>
        <p:grpSp>
          <p:nvGrpSpPr>
            <p:cNvPr id="81" name="Group 80"/>
            <p:cNvGrpSpPr/>
            <p:nvPr/>
          </p:nvGrpSpPr>
          <p:grpSpPr>
            <a:xfrm>
              <a:off x="2553910" y="2952312"/>
              <a:ext cx="2680450" cy="403412"/>
              <a:chOff x="2553910" y="2952312"/>
              <a:chExt cx="2680450" cy="403412"/>
            </a:xfrm>
          </p:grpSpPr>
          <p:sp>
            <p:nvSpPr>
              <p:cNvPr id="119" name="TextBox 118"/>
              <p:cNvSpPr txBox="1"/>
              <p:nvPr/>
            </p:nvSpPr>
            <p:spPr>
              <a:xfrm>
                <a:off x="2553910" y="2952312"/>
                <a:ext cx="2680450" cy="403412"/>
              </a:xfrm>
              <a:prstGeom prst="rect">
                <a:avLst/>
              </a:prstGeom>
              <a:solidFill>
                <a:schemeClr val="bg1">
                  <a:lumMod val="85000"/>
                </a:schemeClr>
              </a:solidFill>
              <a:ln>
                <a:solidFill>
                  <a:schemeClr val="bg1">
                    <a:lumMod val="65000"/>
                  </a:schemeClr>
                </a:solidFill>
              </a:ln>
            </p:spPr>
            <p:txBody>
              <a:bodyPr wrap="square" rtlCol="0">
                <a:spAutoFit/>
              </a:bodyPr>
              <a:lstStyle/>
              <a:p>
                <a:endParaRPr lang="en-US" dirty="0"/>
              </a:p>
            </p:txBody>
          </p:sp>
          <p:sp>
            <p:nvSpPr>
              <p:cNvPr id="120" name="Rectangle 119"/>
              <p:cNvSpPr/>
              <p:nvPr/>
            </p:nvSpPr>
            <p:spPr>
              <a:xfrm>
                <a:off x="2577864" y="3024764"/>
                <a:ext cx="439544" cy="278281"/>
              </a:xfrm>
              <a:prstGeom prst="rect">
                <a:avLst/>
              </a:prstGeom>
              <a:noFill/>
            </p:spPr>
            <p:txBody>
              <a:bodyPr wrap="none">
                <a:spAutoFit/>
              </a:bodyPr>
              <a:lstStyle/>
              <a:p>
                <a:pPr>
                  <a:defRPr/>
                </a:pPr>
                <a:r>
                  <a:rPr lang="en-US" sz="1200" kern="0" dirty="0" smtClean="0">
                    <a:solidFill>
                      <a:schemeClr val="bg1">
                        <a:lumMod val="65000"/>
                      </a:schemeClr>
                    </a:solidFill>
                    <a:latin typeface="corporate_a_condensedregular"/>
                  </a:rPr>
                  <a:t>101</a:t>
                </a:r>
              </a:p>
            </p:txBody>
          </p:sp>
        </p:grpSp>
        <p:grpSp>
          <p:nvGrpSpPr>
            <p:cNvPr id="90" name="Group 89"/>
            <p:cNvGrpSpPr/>
            <p:nvPr/>
          </p:nvGrpSpPr>
          <p:grpSpPr>
            <a:xfrm>
              <a:off x="2553910" y="3438151"/>
              <a:ext cx="2680450" cy="403412"/>
              <a:chOff x="2553910" y="2952312"/>
              <a:chExt cx="2680450" cy="403412"/>
            </a:xfrm>
          </p:grpSpPr>
          <p:sp>
            <p:nvSpPr>
              <p:cNvPr id="117" name="TextBox 116"/>
              <p:cNvSpPr txBox="1"/>
              <p:nvPr/>
            </p:nvSpPr>
            <p:spPr>
              <a:xfrm>
                <a:off x="2553910" y="2952312"/>
                <a:ext cx="2680450" cy="403412"/>
              </a:xfrm>
              <a:prstGeom prst="rect">
                <a:avLst/>
              </a:prstGeom>
              <a:solidFill>
                <a:schemeClr val="bg1">
                  <a:lumMod val="85000"/>
                </a:schemeClr>
              </a:solidFill>
              <a:ln>
                <a:solidFill>
                  <a:schemeClr val="bg1">
                    <a:lumMod val="65000"/>
                  </a:schemeClr>
                </a:solidFill>
              </a:ln>
            </p:spPr>
            <p:txBody>
              <a:bodyPr wrap="square" rtlCol="0">
                <a:spAutoFit/>
              </a:bodyPr>
              <a:lstStyle/>
              <a:p>
                <a:endParaRPr lang="en-US" dirty="0"/>
              </a:p>
            </p:txBody>
          </p:sp>
          <p:sp>
            <p:nvSpPr>
              <p:cNvPr id="118" name="Rectangle 117"/>
              <p:cNvSpPr/>
              <p:nvPr/>
            </p:nvSpPr>
            <p:spPr>
              <a:xfrm>
                <a:off x="2577864" y="2997229"/>
                <a:ext cx="1353256" cy="278281"/>
              </a:xfrm>
              <a:prstGeom prst="rect">
                <a:avLst/>
              </a:prstGeom>
              <a:noFill/>
            </p:spPr>
            <p:txBody>
              <a:bodyPr wrap="none" anchor="ctr">
                <a:spAutoFit/>
              </a:bodyPr>
              <a:lstStyle/>
              <a:p>
                <a:pPr>
                  <a:defRPr/>
                </a:pPr>
                <a:r>
                  <a:rPr lang="en-US" sz="1200" kern="0" dirty="0" err="1" smtClean="0">
                    <a:solidFill>
                      <a:schemeClr val="bg1">
                        <a:lumMod val="65000"/>
                      </a:schemeClr>
                    </a:solidFill>
                    <a:latin typeface="corporate_a_condensedregular"/>
                  </a:rPr>
                  <a:t>Dela</a:t>
                </a:r>
                <a:r>
                  <a:rPr lang="en-US" sz="1200" kern="0" dirty="0" smtClean="0">
                    <a:solidFill>
                      <a:schemeClr val="bg1">
                        <a:lumMod val="65000"/>
                      </a:schemeClr>
                    </a:solidFill>
                    <a:latin typeface="corporate_a_condensedregular"/>
                  </a:rPr>
                  <a:t> Rosa Street</a:t>
                </a:r>
              </a:p>
            </p:txBody>
          </p:sp>
        </p:grpSp>
        <p:grpSp>
          <p:nvGrpSpPr>
            <p:cNvPr id="91" name="Group 90"/>
            <p:cNvGrpSpPr/>
            <p:nvPr/>
          </p:nvGrpSpPr>
          <p:grpSpPr>
            <a:xfrm>
              <a:off x="2553910" y="3923990"/>
              <a:ext cx="2680450" cy="403412"/>
              <a:chOff x="2553910" y="2952312"/>
              <a:chExt cx="2680450" cy="403412"/>
            </a:xfrm>
          </p:grpSpPr>
          <p:sp>
            <p:nvSpPr>
              <p:cNvPr id="108" name="TextBox 107"/>
              <p:cNvSpPr txBox="1"/>
              <p:nvPr/>
            </p:nvSpPr>
            <p:spPr>
              <a:xfrm>
                <a:off x="2553910" y="2952312"/>
                <a:ext cx="2680450" cy="403412"/>
              </a:xfrm>
              <a:prstGeom prst="rect">
                <a:avLst/>
              </a:prstGeom>
              <a:solidFill>
                <a:schemeClr val="bg1">
                  <a:lumMod val="85000"/>
                </a:schemeClr>
              </a:solidFill>
              <a:ln>
                <a:solidFill>
                  <a:schemeClr val="bg1">
                    <a:lumMod val="65000"/>
                  </a:schemeClr>
                </a:solidFill>
              </a:ln>
            </p:spPr>
            <p:txBody>
              <a:bodyPr wrap="square" rtlCol="0">
                <a:spAutoFit/>
              </a:bodyPr>
              <a:lstStyle/>
              <a:p>
                <a:endParaRPr lang="en-US" dirty="0"/>
              </a:p>
            </p:txBody>
          </p:sp>
          <p:sp>
            <p:nvSpPr>
              <p:cNvPr id="113" name="Rectangle 112"/>
              <p:cNvSpPr/>
              <p:nvPr/>
            </p:nvSpPr>
            <p:spPr>
              <a:xfrm>
                <a:off x="2577864" y="2997229"/>
                <a:ext cx="1760418" cy="278281"/>
              </a:xfrm>
              <a:prstGeom prst="rect">
                <a:avLst/>
              </a:prstGeom>
              <a:noFill/>
            </p:spPr>
            <p:txBody>
              <a:bodyPr wrap="none" anchor="ctr">
                <a:spAutoFit/>
              </a:bodyPr>
              <a:lstStyle/>
              <a:p>
                <a:pPr>
                  <a:defRPr/>
                </a:pPr>
                <a:r>
                  <a:rPr lang="en-US" sz="1200" kern="0" dirty="0" err="1" smtClean="0">
                    <a:solidFill>
                      <a:schemeClr val="bg1">
                        <a:lumMod val="65000"/>
                      </a:schemeClr>
                    </a:solidFill>
                    <a:latin typeface="corporate_a_condensedregular"/>
                  </a:rPr>
                  <a:t>Legazpi</a:t>
                </a:r>
                <a:r>
                  <a:rPr lang="en-US" sz="1200" kern="0" dirty="0" smtClean="0">
                    <a:solidFill>
                      <a:schemeClr val="bg1">
                        <a:lumMod val="65000"/>
                      </a:schemeClr>
                    </a:solidFill>
                    <a:latin typeface="corporate_a_condensedregular"/>
                  </a:rPr>
                  <a:t> Village, Makati</a:t>
                </a:r>
                <a:endParaRPr lang="en-US" sz="1200" kern="0" dirty="0">
                  <a:solidFill>
                    <a:schemeClr val="bg1">
                      <a:lumMod val="65000"/>
                    </a:schemeClr>
                  </a:solidFill>
                  <a:latin typeface="corporate_a_condensedregular"/>
                </a:endParaRPr>
              </a:p>
            </p:txBody>
          </p:sp>
        </p:grpSp>
        <p:grpSp>
          <p:nvGrpSpPr>
            <p:cNvPr id="92" name="Group 91"/>
            <p:cNvGrpSpPr/>
            <p:nvPr/>
          </p:nvGrpSpPr>
          <p:grpSpPr>
            <a:xfrm>
              <a:off x="2553910" y="4895669"/>
              <a:ext cx="2680450" cy="403412"/>
              <a:chOff x="2553910" y="2952312"/>
              <a:chExt cx="2680450" cy="403412"/>
            </a:xfrm>
          </p:grpSpPr>
          <p:sp>
            <p:nvSpPr>
              <p:cNvPr id="106" name="TextBox 105"/>
              <p:cNvSpPr txBox="1"/>
              <p:nvPr/>
            </p:nvSpPr>
            <p:spPr>
              <a:xfrm>
                <a:off x="2553910" y="2952312"/>
                <a:ext cx="2680450" cy="403412"/>
              </a:xfrm>
              <a:prstGeom prst="rect">
                <a:avLst/>
              </a:prstGeom>
              <a:solidFill>
                <a:schemeClr val="bg1">
                  <a:lumMod val="85000"/>
                </a:schemeClr>
              </a:solidFill>
              <a:ln>
                <a:solidFill>
                  <a:schemeClr val="bg1">
                    <a:lumMod val="65000"/>
                  </a:schemeClr>
                </a:solidFill>
              </a:ln>
            </p:spPr>
            <p:txBody>
              <a:bodyPr wrap="square" rtlCol="0">
                <a:spAutoFit/>
              </a:bodyPr>
              <a:lstStyle/>
              <a:p>
                <a:endParaRPr lang="en-US" dirty="0"/>
              </a:p>
            </p:txBody>
          </p:sp>
          <p:sp>
            <p:nvSpPr>
              <p:cNvPr id="107" name="Rectangle 106"/>
              <p:cNvSpPr/>
              <p:nvPr/>
            </p:nvSpPr>
            <p:spPr>
              <a:xfrm>
                <a:off x="2577864" y="3011317"/>
                <a:ext cx="524503" cy="278281"/>
              </a:xfrm>
              <a:prstGeom prst="rect">
                <a:avLst/>
              </a:prstGeom>
              <a:noFill/>
            </p:spPr>
            <p:txBody>
              <a:bodyPr wrap="none">
                <a:spAutoFit/>
              </a:bodyPr>
              <a:lstStyle/>
              <a:p>
                <a:pPr>
                  <a:defRPr/>
                </a:pPr>
                <a:r>
                  <a:rPr lang="en-US" sz="1200" kern="0" dirty="0" smtClean="0">
                    <a:solidFill>
                      <a:schemeClr val="bg1">
                        <a:lumMod val="65000"/>
                      </a:schemeClr>
                    </a:solidFill>
                    <a:latin typeface="corporate_a_condensedregular"/>
                  </a:rPr>
                  <a:t>1229</a:t>
                </a:r>
              </a:p>
            </p:txBody>
          </p:sp>
        </p:grpSp>
        <p:grpSp>
          <p:nvGrpSpPr>
            <p:cNvPr id="93" name="Group 92"/>
            <p:cNvGrpSpPr/>
            <p:nvPr/>
          </p:nvGrpSpPr>
          <p:grpSpPr>
            <a:xfrm>
              <a:off x="2553910" y="4409829"/>
              <a:ext cx="2680450" cy="403412"/>
              <a:chOff x="2553910" y="2952312"/>
              <a:chExt cx="2680450" cy="403412"/>
            </a:xfrm>
          </p:grpSpPr>
          <p:sp>
            <p:nvSpPr>
              <p:cNvPr id="104" name="TextBox 103"/>
              <p:cNvSpPr txBox="1"/>
              <p:nvPr/>
            </p:nvSpPr>
            <p:spPr>
              <a:xfrm>
                <a:off x="2553910" y="2952312"/>
                <a:ext cx="2680450" cy="403412"/>
              </a:xfrm>
              <a:prstGeom prst="rect">
                <a:avLst/>
              </a:prstGeom>
              <a:solidFill>
                <a:schemeClr val="bg1">
                  <a:lumMod val="85000"/>
                </a:schemeClr>
              </a:solidFill>
              <a:ln>
                <a:solidFill>
                  <a:schemeClr val="bg1">
                    <a:lumMod val="65000"/>
                  </a:schemeClr>
                </a:solidFill>
              </a:ln>
            </p:spPr>
            <p:txBody>
              <a:bodyPr wrap="square" rtlCol="0">
                <a:spAutoFit/>
              </a:bodyPr>
              <a:lstStyle/>
              <a:p>
                <a:endParaRPr lang="en-US" dirty="0"/>
              </a:p>
            </p:txBody>
          </p:sp>
          <p:sp>
            <p:nvSpPr>
              <p:cNvPr id="105" name="Rectangle 104"/>
              <p:cNvSpPr/>
              <p:nvPr/>
            </p:nvSpPr>
            <p:spPr>
              <a:xfrm>
                <a:off x="2577864" y="2997229"/>
                <a:ext cx="1010213" cy="278281"/>
              </a:xfrm>
              <a:prstGeom prst="rect">
                <a:avLst/>
              </a:prstGeom>
              <a:noFill/>
            </p:spPr>
            <p:txBody>
              <a:bodyPr wrap="none" anchor="ctr">
                <a:spAutoFit/>
              </a:bodyPr>
              <a:lstStyle/>
              <a:p>
                <a:pPr>
                  <a:defRPr/>
                </a:pPr>
                <a:r>
                  <a:rPr lang="en-US" sz="1200" kern="0" dirty="0" smtClean="0">
                    <a:solidFill>
                      <a:schemeClr val="bg1">
                        <a:lumMod val="65000"/>
                      </a:schemeClr>
                    </a:solidFill>
                    <a:latin typeface="corporate_a_condensedregular"/>
                  </a:rPr>
                  <a:t>Manila NCR</a:t>
                </a:r>
                <a:endParaRPr lang="en-US" sz="1200" kern="0" dirty="0">
                  <a:solidFill>
                    <a:schemeClr val="bg1">
                      <a:lumMod val="65000"/>
                    </a:schemeClr>
                  </a:solidFill>
                  <a:latin typeface="corporate_a_condensedregular"/>
                </a:endParaRPr>
              </a:p>
            </p:txBody>
          </p:sp>
        </p:grpSp>
      </p:grpSp>
      <p:grpSp>
        <p:nvGrpSpPr>
          <p:cNvPr id="121" name="Group 120"/>
          <p:cNvGrpSpPr/>
          <p:nvPr/>
        </p:nvGrpSpPr>
        <p:grpSpPr>
          <a:xfrm>
            <a:off x="7183539" y="2881322"/>
            <a:ext cx="2680450" cy="2335953"/>
            <a:chOff x="5914754" y="2948557"/>
            <a:chExt cx="2680450" cy="2346769"/>
          </a:xfrm>
        </p:grpSpPr>
        <p:grpSp>
          <p:nvGrpSpPr>
            <p:cNvPr id="122" name="Group 121"/>
            <p:cNvGrpSpPr/>
            <p:nvPr/>
          </p:nvGrpSpPr>
          <p:grpSpPr>
            <a:xfrm>
              <a:off x="5914754" y="2948557"/>
              <a:ext cx="2680450" cy="403412"/>
              <a:chOff x="2553910" y="2952312"/>
              <a:chExt cx="2680450" cy="403412"/>
            </a:xfrm>
          </p:grpSpPr>
          <p:sp>
            <p:nvSpPr>
              <p:cNvPr id="157" name="TextBox 156"/>
              <p:cNvSpPr txBox="1"/>
              <p:nvPr/>
            </p:nvSpPr>
            <p:spPr>
              <a:xfrm>
                <a:off x="2553910" y="2952312"/>
                <a:ext cx="2680450" cy="403412"/>
              </a:xfrm>
              <a:prstGeom prst="rect">
                <a:avLst/>
              </a:prstGeom>
              <a:noFill/>
              <a:ln>
                <a:solidFill>
                  <a:schemeClr val="bg1">
                    <a:lumMod val="65000"/>
                  </a:schemeClr>
                </a:solidFill>
              </a:ln>
            </p:spPr>
            <p:txBody>
              <a:bodyPr wrap="square" rtlCol="0">
                <a:spAutoFit/>
              </a:bodyPr>
              <a:lstStyle/>
              <a:p>
                <a:endParaRPr lang="en-US" dirty="0"/>
              </a:p>
            </p:txBody>
          </p:sp>
          <p:sp>
            <p:nvSpPr>
              <p:cNvPr id="158" name="Rectangle 157"/>
              <p:cNvSpPr/>
              <p:nvPr/>
            </p:nvSpPr>
            <p:spPr>
              <a:xfrm>
                <a:off x="2577864" y="3024764"/>
                <a:ext cx="439544" cy="278281"/>
              </a:xfrm>
              <a:prstGeom prst="rect">
                <a:avLst/>
              </a:prstGeom>
              <a:noFill/>
            </p:spPr>
            <p:txBody>
              <a:bodyPr wrap="none">
                <a:spAutoFit/>
              </a:bodyPr>
              <a:lstStyle/>
              <a:p>
                <a:pPr>
                  <a:defRPr/>
                </a:pPr>
                <a:r>
                  <a:rPr lang="en-US" sz="1200" kern="0" dirty="0" smtClean="0">
                    <a:solidFill>
                      <a:schemeClr val="bg1">
                        <a:lumMod val="65000"/>
                      </a:schemeClr>
                    </a:solidFill>
                    <a:latin typeface="corporate_a_condensedregular"/>
                  </a:rPr>
                  <a:t>101</a:t>
                </a:r>
              </a:p>
            </p:txBody>
          </p:sp>
        </p:grpSp>
        <p:grpSp>
          <p:nvGrpSpPr>
            <p:cNvPr id="125" name="Group 124"/>
            <p:cNvGrpSpPr/>
            <p:nvPr/>
          </p:nvGrpSpPr>
          <p:grpSpPr>
            <a:xfrm>
              <a:off x="5914754" y="3434396"/>
              <a:ext cx="2680450" cy="403412"/>
              <a:chOff x="2553910" y="2952312"/>
              <a:chExt cx="2680450" cy="403412"/>
            </a:xfrm>
          </p:grpSpPr>
          <p:sp>
            <p:nvSpPr>
              <p:cNvPr id="155" name="TextBox 154"/>
              <p:cNvSpPr txBox="1"/>
              <p:nvPr/>
            </p:nvSpPr>
            <p:spPr>
              <a:xfrm>
                <a:off x="2553910" y="2952312"/>
                <a:ext cx="2680450" cy="403412"/>
              </a:xfrm>
              <a:prstGeom prst="rect">
                <a:avLst/>
              </a:prstGeom>
              <a:noFill/>
              <a:ln>
                <a:solidFill>
                  <a:schemeClr val="bg1">
                    <a:lumMod val="65000"/>
                  </a:schemeClr>
                </a:solidFill>
              </a:ln>
            </p:spPr>
            <p:txBody>
              <a:bodyPr wrap="square" rtlCol="0">
                <a:spAutoFit/>
              </a:bodyPr>
              <a:lstStyle/>
              <a:p>
                <a:endParaRPr lang="en-US" dirty="0"/>
              </a:p>
            </p:txBody>
          </p:sp>
          <p:sp>
            <p:nvSpPr>
              <p:cNvPr id="156" name="Rectangle 155"/>
              <p:cNvSpPr/>
              <p:nvPr/>
            </p:nvSpPr>
            <p:spPr>
              <a:xfrm>
                <a:off x="2577864" y="2997229"/>
                <a:ext cx="1353256" cy="278281"/>
              </a:xfrm>
              <a:prstGeom prst="rect">
                <a:avLst/>
              </a:prstGeom>
              <a:noFill/>
            </p:spPr>
            <p:txBody>
              <a:bodyPr wrap="none" anchor="ctr">
                <a:spAutoFit/>
              </a:bodyPr>
              <a:lstStyle/>
              <a:p>
                <a:pPr>
                  <a:defRPr/>
                </a:pPr>
                <a:r>
                  <a:rPr lang="en-US" sz="1200" kern="0" dirty="0" err="1">
                    <a:solidFill>
                      <a:schemeClr val="bg1">
                        <a:lumMod val="65000"/>
                      </a:schemeClr>
                    </a:solidFill>
                    <a:latin typeface="corporate_a_condensedregular"/>
                  </a:rPr>
                  <a:t>Dela</a:t>
                </a:r>
                <a:r>
                  <a:rPr lang="en-US" sz="1200" kern="0" dirty="0">
                    <a:solidFill>
                      <a:schemeClr val="bg1">
                        <a:lumMod val="65000"/>
                      </a:schemeClr>
                    </a:solidFill>
                    <a:latin typeface="corporate_a_condensedregular"/>
                  </a:rPr>
                  <a:t> Rosa Street</a:t>
                </a:r>
              </a:p>
            </p:txBody>
          </p:sp>
        </p:grpSp>
        <p:grpSp>
          <p:nvGrpSpPr>
            <p:cNvPr id="146" name="Group 145"/>
            <p:cNvGrpSpPr/>
            <p:nvPr/>
          </p:nvGrpSpPr>
          <p:grpSpPr>
            <a:xfrm>
              <a:off x="5914754" y="3920235"/>
              <a:ext cx="2680450" cy="403412"/>
              <a:chOff x="2553910" y="2952312"/>
              <a:chExt cx="2680450" cy="403412"/>
            </a:xfrm>
          </p:grpSpPr>
          <p:sp>
            <p:nvSpPr>
              <p:cNvPr id="153" name="TextBox 152"/>
              <p:cNvSpPr txBox="1"/>
              <p:nvPr/>
            </p:nvSpPr>
            <p:spPr>
              <a:xfrm>
                <a:off x="2553910" y="2952312"/>
                <a:ext cx="2680450" cy="403412"/>
              </a:xfrm>
              <a:prstGeom prst="rect">
                <a:avLst/>
              </a:prstGeom>
              <a:noFill/>
              <a:ln>
                <a:solidFill>
                  <a:schemeClr val="bg1">
                    <a:lumMod val="65000"/>
                  </a:schemeClr>
                </a:solidFill>
              </a:ln>
            </p:spPr>
            <p:txBody>
              <a:bodyPr wrap="square" rtlCol="0">
                <a:spAutoFit/>
              </a:bodyPr>
              <a:lstStyle/>
              <a:p>
                <a:endParaRPr lang="en-US" dirty="0"/>
              </a:p>
            </p:txBody>
          </p:sp>
          <p:sp>
            <p:nvSpPr>
              <p:cNvPr id="154" name="Rectangle 153"/>
              <p:cNvSpPr/>
              <p:nvPr/>
            </p:nvSpPr>
            <p:spPr>
              <a:xfrm>
                <a:off x="2577864" y="2997229"/>
                <a:ext cx="1760418" cy="278281"/>
              </a:xfrm>
              <a:prstGeom prst="rect">
                <a:avLst/>
              </a:prstGeom>
              <a:noFill/>
            </p:spPr>
            <p:txBody>
              <a:bodyPr wrap="none" anchor="ctr">
                <a:spAutoFit/>
              </a:bodyPr>
              <a:lstStyle/>
              <a:p>
                <a:pPr>
                  <a:defRPr/>
                </a:pPr>
                <a:r>
                  <a:rPr lang="en-US" sz="1200" kern="0" dirty="0" err="1">
                    <a:solidFill>
                      <a:schemeClr val="bg1">
                        <a:lumMod val="65000"/>
                      </a:schemeClr>
                    </a:solidFill>
                    <a:latin typeface="corporate_a_condensedregular"/>
                  </a:rPr>
                  <a:t>Legazpi</a:t>
                </a:r>
                <a:r>
                  <a:rPr lang="en-US" sz="1200" kern="0" dirty="0">
                    <a:solidFill>
                      <a:schemeClr val="bg1">
                        <a:lumMod val="65000"/>
                      </a:schemeClr>
                    </a:solidFill>
                    <a:latin typeface="corporate_a_condensedregular"/>
                  </a:rPr>
                  <a:t> Village, Makati</a:t>
                </a:r>
              </a:p>
            </p:txBody>
          </p:sp>
        </p:grpSp>
        <p:grpSp>
          <p:nvGrpSpPr>
            <p:cNvPr id="147" name="Group 146"/>
            <p:cNvGrpSpPr/>
            <p:nvPr/>
          </p:nvGrpSpPr>
          <p:grpSpPr>
            <a:xfrm>
              <a:off x="5914754" y="4891914"/>
              <a:ext cx="2680450" cy="403412"/>
              <a:chOff x="2553910" y="2952312"/>
              <a:chExt cx="2680450" cy="403412"/>
            </a:xfrm>
          </p:grpSpPr>
          <p:sp>
            <p:nvSpPr>
              <p:cNvPr id="151" name="TextBox 150"/>
              <p:cNvSpPr txBox="1"/>
              <p:nvPr/>
            </p:nvSpPr>
            <p:spPr>
              <a:xfrm>
                <a:off x="2553910" y="2952312"/>
                <a:ext cx="2680450" cy="403412"/>
              </a:xfrm>
              <a:prstGeom prst="rect">
                <a:avLst/>
              </a:prstGeom>
              <a:noFill/>
              <a:ln>
                <a:solidFill>
                  <a:schemeClr val="bg1">
                    <a:lumMod val="65000"/>
                  </a:schemeClr>
                </a:solidFill>
              </a:ln>
            </p:spPr>
            <p:txBody>
              <a:bodyPr wrap="square" rtlCol="0">
                <a:spAutoFit/>
              </a:bodyPr>
              <a:lstStyle/>
              <a:p>
                <a:endParaRPr lang="en-US" dirty="0"/>
              </a:p>
            </p:txBody>
          </p:sp>
          <p:sp>
            <p:nvSpPr>
              <p:cNvPr id="152" name="Rectangle 151"/>
              <p:cNvSpPr/>
              <p:nvPr/>
            </p:nvSpPr>
            <p:spPr>
              <a:xfrm>
                <a:off x="2577864" y="3011317"/>
                <a:ext cx="524503" cy="278281"/>
              </a:xfrm>
              <a:prstGeom prst="rect">
                <a:avLst/>
              </a:prstGeom>
              <a:noFill/>
            </p:spPr>
            <p:txBody>
              <a:bodyPr wrap="none">
                <a:spAutoFit/>
              </a:bodyPr>
              <a:lstStyle/>
              <a:p>
                <a:pPr>
                  <a:defRPr/>
                </a:pPr>
                <a:r>
                  <a:rPr lang="en-US" sz="1200" kern="0" dirty="0" smtClean="0">
                    <a:solidFill>
                      <a:schemeClr val="bg1">
                        <a:lumMod val="65000"/>
                      </a:schemeClr>
                    </a:solidFill>
                    <a:latin typeface="corporate_a_condensedregular"/>
                  </a:rPr>
                  <a:t>1229</a:t>
                </a:r>
              </a:p>
            </p:txBody>
          </p:sp>
        </p:grpSp>
        <p:grpSp>
          <p:nvGrpSpPr>
            <p:cNvPr id="148" name="Group 147"/>
            <p:cNvGrpSpPr/>
            <p:nvPr/>
          </p:nvGrpSpPr>
          <p:grpSpPr>
            <a:xfrm>
              <a:off x="5914754" y="4406074"/>
              <a:ext cx="2680450" cy="403412"/>
              <a:chOff x="2553910" y="2952312"/>
              <a:chExt cx="2680450" cy="403412"/>
            </a:xfrm>
          </p:grpSpPr>
          <p:sp>
            <p:nvSpPr>
              <p:cNvPr id="149" name="TextBox 148"/>
              <p:cNvSpPr txBox="1"/>
              <p:nvPr/>
            </p:nvSpPr>
            <p:spPr>
              <a:xfrm>
                <a:off x="2553910" y="2952312"/>
                <a:ext cx="2680450" cy="403412"/>
              </a:xfrm>
              <a:prstGeom prst="rect">
                <a:avLst/>
              </a:prstGeom>
              <a:noFill/>
              <a:ln>
                <a:solidFill>
                  <a:schemeClr val="bg1">
                    <a:lumMod val="65000"/>
                  </a:schemeClr>
                </a:solidFill>
              </a:ln>
            </p:spPr>
            <p:txBody>
              <a:bodyPr wrap="square" rtlCol="0">
                <a:spAutoFit/>
              </a:bodyPr>
              <a:lstStyle/>
              <a:p>
                <a:endParaRPr lang="en-US" dirty="0"/>
              </a:p>
            </p:txBody>
          </p:sp>
          <p:sp>
            <p:nvSpPr>
              <p:cNvPr id="150" name="Rectangle 149"/>
              <p:cNvSpPr/>
              <p:nvPr/>
            </p:nvSpPr>
            <p:spPr>
              <a:xfrm>
                <a:off x="2577864" y="2997229"/>
                <a:ext cx="1010213" cy="278281"/>
              </a:xfrm>
              <a:prstGeom prst="rect">
                <a:avLst/>
              </a:prstGeom>
              <a:noFill/>
            </p:spPr>
            <p:txBody>
              <a:bodyPr wrap="none" anchor="ctr">
                <a:spAutoFit/>
              </a:bodyPr>
              <a:lstStyle/>
              <a:p>
                <a:pPr>
                  <a:defRPr/>
                </a:pPr>
                <a:r>
                  <a:rPr lang="en-US" sz="1200" kern="0" dirty="0" smtClean="0">
                    <a:solidFill>
                      <a:schemeClr val="bg1">
                        <a:lumMod val="65000"/>
                      </a:schemeClr>
                    </a:solidFill>
                    <a:latin typeface="corporate_a_condensedregular"/>
                  </a:rPr>
                  <a:t>Manila NCR</a:t>
                </a:r>
                <a:endParaRPr lang="en-US" sz="1200" kern="0" dirty="0">
                  <a:solidFill>
                    <a:schemeClr val="bg1">
                      <a:lumMod val="65000"/>
                    </a:schemeClr>
                  </a:solidFill>
                  <a:latin typeface="corporate_a_condensedregular"/>
                </a:endParaRPr>
              </a:p>
            </p:txBody>
          </p:sp>
        </p:grpSp>
      </p:grpSp>
      <p:grpSp>
        <p:nvGrpSpPr>
          <p:cNvPr id="159" name="Group 158"/>
          <p:cNvGrpSpPr/>
          <p:nvPr/>
        </p:nvGrpSpPr>
        <p:grpSpPr>
          <a:xfrm>
            <a:off x="6574932" y="2906663"/>
            <a:ext cx="406901" cy="2314367"/>
            <a:chOff x="5375878" y="2973898"/>
            <a:chExt cx="406901" cy="2314367"/>
          </a:xfrm>
        </p:grpSpPr>
        <p:pic>
          <p:nvPicPr>
            <p:cNvPr id="160" name="Picture 159"/>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5375878" y="2973898"/>
              <a:ext cx="406901" cy="406901"/>
            </a:xfrm>
            <a:prstGeom prst="rect">
              <a:avLst/>
            </a:prstGeom>
          </p:spPr>
        </p:pic>
        <p:pic>
          <p:nvPicPr>
            <p:cNvPr id="161" name="Picture 160"/>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5375878" y="3450764"/>
              <a:ext cx="406901" cy="406901"/>
            </a:xfrm>
            <a:prstGeom prst="rect">
              <a:avLst/>
            </a:prstGeom>
          </p:spPr>
        </p:pic>
        <p:pic>
          <p:nvPicPr>
            <p:cNvPr id="162" name="Picture 161"/>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5375878" y="3927630"/>
              <a:ext cx="406901" cy="406901"/>
            </a:xfrm>
            <a:prstGeom prst="rect">
              <a:avLst/>
            </a:prstGeom>
          </p:spPr>
        </p:pic>
        <p:pic>
          <p:nvPicPr>
            <p:cNvPr id="163" name="Picture 162"/>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5375878" y="4404496"/>
              <a:ext cx="406901" cy="406901"/>
            </a:xfrm>
            <a:prstGeom prst="rect">
              <a:avLst/>
            </a:prstGeom>
          </p:spPr>
        </p:pic>
        <p:pic>
          <p:nvPicPr>
            <p:cNvPr id="164" name="Picture 163"/>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5375878" y="4881364"/>
              <a:ext cx="406901" cy="406901"/>
            </a:xfrm>
            <a:prstGeom prst="rect">
              <a:avLst/>
            </a:prstGeom>
          </p:spPr>
        </p:pic>
      </p:grpSp>
      <p:sp>
        <p:nvSpPr>
          <p:cNvPr id="165" name="Rectangle 164"/>
          <p:cNvSpPr/>
          <p:nvPr/>
        </p:nvSpPr>
        <p:spPr>
          <a:xfrm>
            <a:off x="8552510" y="5382360"/>
            <a:ext cx="1311479" cy="300554"/>
          </a:xfrm>
          <a:prstGeom prst="rect">
            <a:avLst/>
          </a:prstGeom>
          <a:solidFill>
            <a:srgbClr val="56AD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1000" b="1" dirty="0" smtClean="0">
                <a:solidFill>
                  <a:prstClr val="white"/>
                </a:solidFill>
                <a:latin typeface="Arial" panose="020B0604020202020204" pitchFamily="34" charset="0"/>
                <a:cs typeface="Arial" panose="020B0604020202020204" pitchFamily="34" charset="0"/>
              </a:rPr>
              <a:t>SUBMIT</a:t>
            </a:r>
            <a:endParaRPr lang="en-US" sz="1000" b="1" dirty="0">
              <a:solidFill>
                <a:prstClr val="white"/>
              </a:solidFill>
              <a:latin typeface="Arial" panose="020B0604020202020204" pitchFamily="34" charset="0"/>
              <a:cs typeface="Arial" panose="020B0604020202020204" pitchFamily="34" charset="0"/>
            </a:endParaRPr>
          </a:p>
        </p:txBody>
      </p:sp>
      <p:sp>
        <p:nvSpPr>
          <p:cNvPr id="166" name="Rectangle 165"/>
          <p:cNvSpPr/>
          <p:nvPr/>
        </p:nvSpPr>
        <p:spPr>
          <a:xfrm>
            <a:off x="7610369" y="5373306"/>
            <a:ext cx="892041" cy="30960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1000" b="1" dirty="0" smtClean="0">
                <a:solidFill>
                  <a:prstClr val="white"/>
                </a:solidFill>
                <a:latin typeface="Arial" panose="020B0604020202020204" pitchFamily="34" charset="0"/>
                <a:cs typeface="Arial" panose="020B0604020202020204" pitchFamily="34" charset="0"/>
              </a:rPr>
              <a:t>CANCEL</a:t>
            </a:r>
            <a:endParaRPr lang="en-US" sz="1000" b="1" dirty="0">
              <a:solidFill>
                <a:prstClr val="white"/>
              </a:solidFill>
              <a:latin typeface="Arial" panose="020B0604020202020204" pitchFamily="34" charset="0"/>
              <a:cs typeface="Arial" panose="020B0604020202020204" pitchFamily="34" charset="0"/>
            </a:endParaRPr>
          </a:p>
        </p:txBody>
      </p:sp>
      <p:sp>
        <p:nvSpPr>
          <p:cNvPr id="167" name="Rectangle 166"/>
          <p:cNvSpPr/>
          <p:nvPr/>
        </p:nvSpPr>
        <p:spPr>
          <a:xfrm>
            <a:off x="2390772" y="2930301"/>
            <a:ext cx="1207382" cy="276999"/>
          </a:xfrm>
          <a:prstGeom prst="rect">
            <a:avLst/>
          </a:prstGeom>
          <a:noFill/>
        </p:spPr>
        <p:txBody>
          <a:bodyPr wrap="none">
            <a:spAutoFit/>
          </a:bodyPr>
          <a:lstStyle/>
          <a:p>
            <a:pPr>
              <a:defRPr/>
            </a:pPr>
            <a:r>
              <a:rPr lang="en-US" sz="1200" kern="0" dirty="0" smtClean="0">
                <a:latin typeface="corporate_a_condensedregular"/>
              </a:rPr>
              <a:t>Address Line 1</a:t>
            </a:r>
          </a:p>
        </p:txBody>
      </p:sp>
      <p:sp>
        <p:nvSpPr>
          <p:cNvPr id="168" name="Rectangle 167"/>
          <p:cNvSpPr/>
          <p:nvPr/>
        </p:nvSpPr>
        <p:spPr>
          <a:xfrm>
            <a:off x="2394803" y="3460335"/>
            <a:ext cx="1207382" cy="276999"/>
          </a:xfrm>
          <a:prstGeom prst="rect">
            <a:avLst/>
          </a:prstGeom>
          <a:noFill/>
        </p:spPr>
        <p:txBody>
          <a:bodyPr wrap="none">
            <a:spAutoFit/>
          </a:bodyPr>
          <a:lstStyle/>
          <a:p>
            <a:pPr>
              <a:defRPr/>
            </a:pPr>
            <a:r>
              <a:rPr lang="en-US" sz="1200" kern="0" dirty="0" smtClean="0">
                <a:latin typeface="corporate_a_condensedregular"/>
              </a:rPr>
              <a:t>Address Line 2</a:t>
            </a:r>
          </a:p>
        </p:txBody>
      </p:sp>
      <p:sp>
        <p:nvSpPr>
          <p:cNvPr id="169" name="Rectangle 168"/>
          <p:cNvSpPr/>
          <p:nvPr/>
        </p:nvSpPr>
        <p:spPr>
          <a:xfrm>
            <a:off x="2394803" y="3922205"/>
            <a:ext cx="449162" cy="276999"/>
          </a:xfrm>
          <a:prstGeom prst="rect">
            <a:avLst/>
          </a:prstGeom>
          <a:noFill/>
        </p:spPr>
        <p:txBody>
          <a:bodyPr wrap="none">
            <a:spAutoFit/>
          </a:bodyPr>
          <a:lstStyle/>
          <a:p>
            <a:pPr>
              <a:defRPr/>
            </a:pPr>
            <a:r>
              <a:rPr lang="en-US" sz="1200" kern="0" dirty="0" smtClean="0">
                <a:latin typeface="corporate_a_condensedregular"/>
              </a:rPr>
              <a:t>City</a:t>
            </a:r>
          </a:p>
        </p:txBody>
      </p:sp>
      <p:sp>
        <p:nvSpPr>
          <p:cNvPr id="170" name="Rectangle 169"/>
          <p:cNvSpPr/>
          <p:nvPr/>
        </p:nvSpPr>
        <p:spPr>
          <a:xfrm>
            <a:off x="2390772" y="4376631"/>
            <a:ext cx="543739" cy="276999"/>
          </a:xfrm>
          <a:prstGeom prst="rect">
            <a:avLst/>
          </a:prstGeom>
          <a:noFill/>
        </p:spPr>
        <p:txBody>
          <a:bodyPr wrap="none">
            <a:spAutoFit/>
          </a:bodyPr>
          <a:lstStyle/>
          <a:p>
            <a:pPr>
              <a:defRPr/>
            </a:pPr>
            <a:r>
              <a:rPr lang="en-US" sz="1200" kern="0" dirty="0" smtClean="0">
                <a:latin typeface="corporate_a_condensedregular"/>
              </a:rPr>
              <a:t>State</a:t>
            </a:r>
          </a:p>
        </p:txBody>
      </p:sp>
      <p:sp>
        <p:nvSpPr>
          <p:cNvPr id="171" name="Rectangle 170"/>
          <p:cNvSpPr/>
          <p:nvPr/>
        </p:nvSpPr>
        <p:spPr>
          <a:xfrm>
            <a:off x="2412427" y="4874164"/>
            <a:ext cx="824265" cy="276999"/>
          </a:xfrm>
          <a:prstGeom prst="rect">
            <a:avLst/>
          </a:prstGeom>
          <a:noFill/>
        </p:spPr>
        <p:txBody>
          <a:bodyPr wrap="none">
            <a:spAutoFit/>
          </a:bodyPr>
          <a:lstStyle/>
          <a:p>
            <a:pPr>
              <a:defRPr/>
            </a:pPr>
            <a:r>
              <a:rPr lang="en-US" sz="1200" kern="0" dirty="0" smtClean="0">
                <a:latin typeface="corporate_a_condensedregular"/>
              </a:rPr>
              <a:t>Postcode</a:t>
            </a:r>
          </a:p>
        </p:txBody>
      </p:sp>
      <p:grpSp>
        <p:nvGrpSpPr>
          <p:cNvPr id="174" name="Group 173"/>
          <p:cNvGrpSpPr/>
          <p:nvPr/>
        </p:nvGrpSpPr>
        <p:grpSpPr>
          <a:xfrm>
            <a:off x="-19946" y="5444657"/>
            <a:ext cx="365675" cy="427282"/>
            <a:chOff x="139917" y="5603711"/>
            <a:chExt cx="365675" cy="427282"/>
          </a:xfrm>
        </p:grpSpPr>
        <p:sp>
          <p:nvSpPr>
            <p:cNvPr id="175" name="Flowchart: Delay 174"/>
            <p:cNvSpPr/>
            <p:nvPr/>
          </p:nvSpPr>
          <p:spPr>
            <a:xfrm>
              <a:off x="151034" y="5603711"/>
              <a:ext cx="354558" cy="427282"/>
            </a:xfrm>
            <a:prstGeom prst="flowChartDelay">
              <a:avLst/>
            </a:prstGeom>
            <a:solidFill>
              <a:srgbClr val="E20A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6" name="Picture 175"/>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139917" y="5654116"/>
              <a:ext cx="324625" cy="324625"/>
            </a:xfrm>
            <a:prstGeom prst="rect">
              <a:avLst/>
            </a:prstGeom>
          </p:spPr>
        </p:pic>
      </p:grpSp>
    </p:spTree>
    <p:extLst>
      <p:ext uri="{BB962C8B-B14F-4D97-AF65-F5344CB8AC3E}">
        <p14:creationId xmlns:p14="http://schemas.microsoft.com/office/powerpoint/2010/main" val="240003044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Rectangle 61"/>
          <p:cNvSpPr/>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 name="Rectangle 2"/>
          <p:cNvSpPr/>
          <p:nvPr/>
        </p:nvSpPr>
        <p:spPr>
          <a:xfrm>
            <a:off x="185940" y="154407"/>
            <a:ext cx="11836042" cy="65124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sp>
        <p:nvSpPr>
          <p:cNvPr id="52" name="Rectangle 51"/>
          <p:cNvSpPr/>
          <p:nvPr/>
        </p:nvSpPr>
        <p:spPr>
          <a:xfrm>
            <a:off x="2266988" y="154407"/>
            <a:ext cx="7757432" cy="20684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sp>
        <p:nvSpPr>
          <p:cNvPr id="46" name="Rectangle 45"/>
          <p:cNvSpPr/>
          <p:nvPr/>
        </p:nvSpPr>
        <p:spPr>
          <a:xfrm>
            <a:off x="185940" y="2289543"/>
            <a:ext cx="2081048" cy="4375515"/>
          </a:xfrm>
          <a:prstGeom prst="rect">
            <a:avLst/>
          </a:prstGeom>
          <a:solidFill>
            <a:srgbClr val="56AD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pic>
        <p:nvPicPr>
          <p:cNvPr id="19" name="Picture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1617" y="1769514"/>
            <a:ext cx="400674" cy="400674"/>
          </a:xfrm>
          <a:prstGeom prst="rect">
            <a:avLst/>
          </a:prstGeom>
        </p:spPr>
      </p:pic>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9785" y="1769514"/>
            <a:ext cx="400674" cy="400674"/>
          </a:xfrm>
          <a:prstGeom prst="rect">
            <a:avLst/>
          </a:prstGeom>
        </p:spPr>
      </p:pic>
      <p:pic>
        <p:nvPicPr>
          <p:cNvPr id="21" name="Picture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75281" y="1769514"/>
            <a:ext cx="400674" cy="400674"/>
          </a:xfrm>
          <a:prstGeom prst="rect">
            <a:avLst/>
          </a:prstGeom>
        </p:spPr>
      </p:pic>
      <p:pic>
        <p:nvPicPr>
          <p:cNvPr id="23" name="Picture 2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93449" y="1769513"/>
            <a:ext cx="400674" cy="400674"/>
          </a:xfrm>
          <a:prstGeom prst="rect">
            <a:avLst/>
          </a:prstGeom>
        </p:spPr>
      </p:pic>
      <p:pic>
        <p:nvPicPr>
          <p:cNvPr id="74" name="Picture 7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5959" y="6191056"/>
            <a:ext cx="354173" cy="346794"/>
          </a:xfrm>
          <a:prstGeom prst="rect">
            <a:avLst/>
          </a:prstGeom>
        </p:spPr>
      </p:pic>
      <p:pic>
        <p:nvPicPr>
          <p:cNvPr id="75" name="Picture 7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19025" y="6191056"/>
            <a:ext cx="354173" cy="346794"/>
          </a:xfrm>
          <a:prstGeom prst="rect">
            <a:avLst/>
          </a:prstGeom>
        </p:spPr>
      </p:pic>
      <p:pic>
        <p:nvPicPr>
          <p:cNvPr id="76" name="Picture 7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52893" y="6191056"/>
            <a:ext cx="354173" cy="332037"/>
          </a:xfrm>
          <a:prstGeom prst="rect">
            <a:avLst/>
          </a:prstGeom>
        </p:spPr>
      </p:pic>
      <p:sp>
        <p:nvSpPr>
          <p:cNvPr id="83" name="Rectangle 82"/>
          <p:cNvSpPr/>
          <p:nvPr/>
        </p:nvSpPr>
        <p:spPr>
          <a:xfrm>
            <a:off x="9965423" y="2163814"/>
            <a:ext cx="2056451" cy="45036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pic>
        <p:nvPicPr>
          <p:cNvPr id="98" name="Picture 97"/>
          <p:cNvPicPr>
            <a:picLocks noChangeAspect="1"/>
          </p:cNvPicPr>
          <p:nvPr/>
        </p:nvPicPr>
        <p:blipFill>
          <a:blip r:embed="rId9">
            <a:extLst>
              <a:ext uri="{BEBA8EAE-BF5A-486C-A8C5-ECC9F3942E4B}">
                <a14:imgProps xmlns:a14="http://schemas.microsoft.com/office/drawing/2010/main">
                  <a14:imgLayer r:embed="rId10">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1852091" y="6194581"/>
            <a:ext cx="331349" cy="331349"/>
          </a:xfrm>
          <a:prstGeom prst="rect">
            <a:avLst/>
          </a:prstGeom>
        </p:spPr>
      </p:pic>
      <p:sp>
        <p:nvSpPr>
          <p:cNvPr id="109" name="Rectangle 108"/>
          <p:cNvSpPr/>
          <p:nvPr/>
        </p:nvSpPr>
        <p:spPr>
          <a:xfrm>
            <a:off x="10023912" y="2286478"/>
            <a:ext cx="1963490" cy="4251372"/>
          </a:xfrm>
          <a:prstGeom prst="rect">
            <a:avLst/>
          </a:prstGeom>
          <a:solidFill>
            <a:srgbClr val="56AD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1000" b="1" dirty="0">
              <a:solidFill>
                <a:prstClr val="white"/>
              </a:solidFill>
              <a:latin typeface="Arial" panose="020B0604020202020204" pitchFamily="34" charset="0"/>
              <a:cs typeface="Arial" panose="020B0604020202020204" pitchFamily="34" charset="0"/>
            </a:endParaRPr>
          </a:p>
        </p:txBody>
      </p:sp>
      <p:sp>
        <p:nvSpPr>
          <p:cNvPr id="94" name="Rectangle 93"/>
          <p:cNvSpPr/>
          <p:nvPr/>
        </p:nvSpPr>
        <p:spPr>
          <a:xfrm>
            <a:off x="2304058" y="2698132"/>
            <a:ext cx="7656345" cy="3044318"/>
          </a:xfrm>
          <a:prstGeom prst="rect">
            <a:avLst/>
          </a:prstGeom>
          <a:solidFill>
            <a:schemeClr val="bg1"/>
          </a:solidFill>
          <a:ln>
            <a:solidFill>
              <a:srgbClr val="56ADD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grpSp>
        <p:nvGrpSpPr>
          <p:cNvPr id="4" name="Group 3"/>
          <p:cNvGrpSpPr/>
          <p:nvPr/>
        </p:nvGrpSpPr>
        <p:grpSpPr>
          <a:xfrm>
            <a:off x="257774" y="2377291"/>
            <a:ext cx="1926025" cy="239055"/>
            <a:chOff x="257774" y="1966455"/>
            <a:chExt cx="1926025" cy="239055"/>
          </a:xfrm>
        </p:grpSpPr>
        <p:sp>
          <p:nvSpPr>
            <p:cNvPr id="50" name="Rounded Rectangle 49"/>
            <p:cNvSpPr/>
            <p:nvPr/>
          </p:nvSpPr>
          <p:spPr>
            <a:xfrm>
              <a:off x="257774" y="1968246"/>
              <a:ext cx="1824102" cy="23726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pic>
          <p:nvPicPr>
            <p:cNvPr id="28" name="Picture 27"/>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981315" y="1966455"/>
              <a:ext cx="202484" cy="237055"/>
            </a:xfrm>
            <a:prstGeom prst="rect">
              <a:avLst/>
            </a:prstGeom>
          </p:spPr>
        </p:pic>
        <p:sp>
          <p:nvSpPr>
            <p:cNvPr id="51" name="TextBox 50"/>
            <p:cNvSpPr txBox="1"/>
            <p:nvPr/>
          </p:nvSpPr>
          <p:spPr>
            <a:xfrm>
              <a:off x="320836" y="1968921"/>
              <a:ext cx="184731" cy="230832"/>
            </a:xfrm>
            <a:prstGeom prst="rect">
              <a:avLst/>
            </a:prstGeom>
            <a:noFill/>
          </p:spPr>
          <p:txBody>
            <a:bodyPr wrap="none" rtlCol="0">
              <a:spAutoFit/>
            </a:bodyPr>
            <a:lstStyle/>
            <a:p>
              <a:pPr defTabSz="586130"/>
              <a:endParaRPr lang="en-US" sz="900" dirty="0">
                <a:solidFill>
                  <a:prstClr val="black"/>
                </a:solidFill>
                <a:latin typeface="Arial" panose="020B0604020202020204" pitchFamily="34" charset="0"/>
                <a:cs typeface="Arial" panose="020B0604020202020204" pitchFamily="34" charset="0"/>
              </a:endParaRPr>
            </a:p>
          </p:txBody>
        </p:sp>
      </p:grpSp>
      <p:grpSp>
        <p:nvGrpSpPr>
          <p:cNvPr id="63" name="Group 62"/>
          <p:cNvGrpSpPr/>
          <p:nvPr/>
        </p:nvGrpSpPr>
        <p:grpSpPr>
          <a:xfrm>
            <a:off x="2268495" y="5758937"/>
            <a:ext cx="7691908" cy="906121"/>
            <a:chOff x="2284261" y="5806235"/>
            <a:chExt cx="7691908" cy="906121"/>
          </a:xfrm>
        </p:grpSpPr>
        <p:sp>
          <p:nvSpPr>
            <p:cNvPr id="70" name="Rectangle 69"/>
            <p:cNvSpPr/>
            <p:nvPr/>
          </p:nvSpPr>
          <p:spPr>
            <a:xfrm>
              <a:off x="2284261" y="5806235"/>
              <a:ext cx="7691908" cy="90612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7" name="Rounded Rectangle 76"/>
            <p:cNvSpPr/>
            <p:nvPr/>
          </p:nvSpPr>
          <p:spPr>
            <a:xfrm>
              <a:off x="2417106" y="6197770"/>
              <a:ext cx="7362378" cy="35236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8" name="TextBox 77"/>
            <p:cNvSpPr txBox="1"/>
            <p:nvPr/>
          </p:nvSpPr>
          <p:spPr>
            <a:xfrm>
              <a:off x="2480168" y="6268572"/>
              <a:ext cx="877163" cy="230832"/>
            </a:xfrm>
            <a:prstGeom prst="rect">
              <a:avLst/>
            </a:prstGeom>
            <a:noFill/>
          </p:spPr>
          <p:txBody>
            <a:bodyPr wrap="none" rtlCol="0">
              <a:spAutoFit/>
            </a:bodyPr>
            <a:lstStyle/>
            <a:p>
              <a:r>
                <a:rPr lang="en-US" sz="900" dirty="0">
                  <a:solidFill>
                    <a:prstClr val="black"/>
                  </a:solidFill>
                  <a:latin typeface="Arial" panose="020B0604020202020204" pitchFamily="34" charset="0"/>
                  <a:cs typeface="Arial" panose="020B0604020202020204" pitchFamily="34" charset="0"/>
                </a:rPr>
                <a:t>Call Remarks</a:t>
              </a:r>
            </a:p>
          </p:txBody>
        </p:sp>
        <p:sp>
          <p:nvSpPr>
            <p:cNvPr id="84" name="Rectangle 83"/>
            <p:cNvSpPr/>
            <p:nvPr/>
          </p:nvSpPr>
          <p:spPr>
            <a:xfrm>
              <a:off x="8910989" y="6245977"/>
              <a:ext cx="808601" cy="268750"/>
            </a:xfrm>
            <a:prstGeom prst="rect">
              <a:avLst/>
            </a:prstGeom>
            <a:solidFill>
              <a:srgbClr val="56AD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800" dirty="0" smtClean="0">
                  <a:solidFill>
                    <a:prstClr val="white"/>
                  </a:solidFill>
                  <a:latin typeface="Arial" panose="020B0604020202020204" pitchFamily="34" charset="0"/>
                  <a:cs typeface="Arial" panose="020B0604020202020204" pitchFamily="34" charset="0"/>
                </a:rPr>
                <a:t>SUBMIT</a:t>
              </a:r>
              <a:endParaRPr lang="en-US" sz="800" dirty="0">
                <a:solidFill>
                  <a:prstClr val="white"/>
                </a:solidFill>
                <a:latin typeface="Arial" panose="020B0604020202020204" pitchFamily="34" charset="0"/>
                <a:cs typeface="Arial" panose="020B0604020202020204" pitchFamily="34" charset="0"/>
              </a:endParaRPr>
            </a:p>
          </p:txBody>
        </p:sp>
        <p:sp>
          <p:nvSpPr>
            <p:cNvPr id="85" name="Rounded Rectangle 84"/>
            <p:cNvSpPr/>
            <p:nvPr/>
          </p:nvSpPr>
          <p:spPr>
            <a:xfrm>
              <a:off x="2444560" y="5947598"/>
              <a:ext cx="129642" cy="129642"/>
            </a:xfrm>
            <a:prstGeom prst="round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6" name="TextBox 85"/>
            <p:cNvSpPr txBox="1"/>
            <p:nvPr/>
          </p:nvSpPr>
          <p:spPr>
            <a:xfrm>
              <a:off x="2615925" y="5897864"/>
              <a:ext cx="838691" cy="230832"/>
            </a:xfrm>
            <a:prstGeom prst="rect">
              <a:avLst/>
            </a:prstGeom>
            <a:noFill/>
          </p:spPr>
          <p:txBody>
            <a:bodyPr wrap="none" rtlCol="0">
              <a:spAutoFit/>
            </a:bodyPr>
            <a:lstStyle/>
            <a:p>
              <a:r>
                <a:rPr lang="en-US" sz="900" dirty="0" smtClean="0">
                  <a:solidFill>
                    <a:prstClr val="black"/>
                  </a:solidFill>
                  <a:latin typeface="Arial" panose="020B0604020202020204" pitchFamily="34" charset="0"/>
                  <a:cs typeface="Arial" panose="020B0604020202020204" pitchFamily="34" charset="0"/>
                </a:rPr>
                <a:t>Billing Query</a:t>
              </a:r>
              <a:endParaRPr lang="en-US" sz="900" dirty="0">
                <a:solidFill>
                  <a:prstClr val="black"/>
                </a:solidFill>
                <a:latin typeface="Arial" panose="020B0604020202020204" pitchFamily="34" charset="0"/>
                <a:cs typeface="Arial" panose="020B0604020202020204" pitchFamily="34" charset="0"/>
              </a:endParaRPr>
            </a:p>
          </p:txBody>
        </p:sp>
        <p:sp>
          <p:nvSpPr>
            <p:cNvPr id="87" name="Rounded Rectangle 86"/>
            <p:cNvSpPr/>
            <p:nvPr/>
          </p:nvSpPr>
          <p:spPr>
            <a:xfrm>
              <a:off x="3899406" y="5947598"/>
              <a:ext cx="129642" cy="129642"/>
            </a:xfrm>
            <a:prstGeom prst="round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8" name="TextBox 87"/>
            <p:cNvSpPr txBox="1"/>
            <p:nvPr/>
          </p:nvSpPr>
          <p:spPr>
            <a:xfrm>
              <a:off x="4081480" y="5897864"/>
              <a:ext cx="1152880" cy="230832"/>
            </a:xfrm>
            <a:prstGeom prst="rect">
              <a:avLst/>
            </a:prstGeom>
            <a:noFill/>
          </p:spPr>
          <p:txBody>
            <a:bodyPr wrap="none" rtlCol="0">
              <a:spAutoFit/>
            </a:bodyPr>
            <a:lstStyle/>
            <a:p>
              <a:r>
                <a:rPr lang="en-US" sz="900" dirty="0" smtClean="0">
                  <a:solidFill>
                    <a:prstClr val="black"/>
                  </a:solidFill>
                  <a:latin typeface="Arial" panose="020B0604020202020204" pitchFamily="34" charset="0"/>
                  <a:cs typeface="Arial" panose="020B0604020202020204" pitchFamily="34" charset="0"/>
                </a:rPr>
                <a:t>Change in address</a:t>
              </a:r>
              <a:endParaRPr lang="en-US" sz="900" dirty="0">
                <a:solidFill>
                  <a:prstClr val="black"/>
                </a:solidFill>
                <a:latin typeface="Arial" panose="020B0604020202020204" pitchFamily="34" charset="0"/>
                <a:cs typeface="Arial" panose="020B0604020202020204" pitchFamily="34" charset="0"/>
              </a:endParaRPr>
            </a:p>
          </p:txBody>
        </p:sp>
        <p:sp>
          <p:nvSpPr>
            <p:cNvPr id="95" name="Rounded Rectangle 94"/>
            <p:cNvSpPr/>
            <p:nvPr/>
          </p:nvSpPr>
          <p:spPr>
            <a:xfrm>
              <a:off x="5354252" y="5947598"/>
              <a:ext cx="129642" cy="129642"/>
            </a:xfrm>
            <a:prstGeom prst="round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6" name="TextBox 95"/>
            <p:cNvSpPr txBox="1"/>
            <p:nvPr/>
          </p:nvSpPr>
          <p:spPr>
            <a:xfrm>
              <a:off x="5549967" y="5897864"/>
              <a:ext cx="928459" cy="230832"/>
            </a:xfrm>
            <a:prstGeom prst="rect">
              <a:avLst/>
            </a:prstGeom>
            <a:noFill/>
          </p:spPr>
          <p:txBody>
            <a:bodyPr wrap="none" rtlCol="0">
              <a:spAutoFit/>
            </a:bodyPr>
            <a:lstStyle/>
            <a:p>
              <a:r>
                <a:rPr lang="en-US" sz="900" dirty="0" smtClean="0">
                  <a:solidFill>
                    <a:prstClr val="black"/>
                  </a:solidFill>
                  <a:latin typeface="Arial" panose="020B0604020202020204" pitchFamily="34" charset="0"/>
                  <a:cs typeface="Arial" panose="020B0604020202020204" pitchFamily="34" charset="0"/>
                </a:rPr>
                <a:t>Product Query</a:t>
              </a:r>
              <a:endParaRPr lang="en-US" sz="900" dirty="0">
                <a:solidFill>
                  <a:prstClr val="black"/>
                </a:solidFill>
                <a:latin typeface="Arial" panose="020B0604020202020204" pitchFamily="34" charset="0"/>
                <a:cs typeface="Arial" panose="020B0604020202020204" pitchFamily="34" charset="0"/>
              </a:endParaRPr>
            </a:p>
          </p:txBody>
        </p:sp>
        <p:sp>
          <p:nvSpPr>
            <p:cNvPr id="97" name="Rounded Rectangle 96"/>
            <p:cNvSpPr/>
            <p:nvPr/>
          </p:nvSpPr>
          <p:spPr>
            <a:xfrm>
              <a:off x="6809098" y="5947598"/>
              <a:ext cx="129642" cy="129642"/>
            </a:xfrm>
            <a:prstGeom prst="round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0" name="TextBox 109"/>
            <p:cNvSpPr txBox="1"/>
            <p:nvPr/>
          </p:nvSpPr>
          <p:spPr>
            <a:xfrm>
              <a:off x="7043456" y="5897864"/>
              <a:ext cx="947695" cy="230832"/>
            </a:xfrm>
            <a:prstGeom prst="rect">
              <a:avLst/>
            </a:prstGeom>
            <a:noFill/>
          </p:spPr>
          <p:txBody>
            <a:bodyPr wrap="none" rtlCol="0">
              <a:spAutoFit/>
            </a:bodyPr>
            <a:lstStyle/>
            <a:p>
              <a:r>
                <a:rPr lang="en-US" sz="900" dirty="0" smtClean="0">
                  <a:solidFill>
                    <a:prstClr val="black"/>
                  </a:solidFill>
                  <a:latin typeface="Arial" panose="020B0604020202020204" pitchFamily="34" charset="0"/>
                  <a:cs typeface="Arial" panose="020B0604020202020204" pitchFamily="34" charset="0"/>
                </a:rPr>
                <a:t>Delivery Query</a:t>
              </a:r>
              <a:endParaRPr lang="en-US" sz="900" dirty="0">
                <a:solidFill>
                  <a:prstClr val="black"/>
                </a:solidFill>
                <a:latin typeface="Arial" panose="020B0604020202020204" pitchFamily="34" charset="0"/>
                <a:cs typeface="Arial" panose="020B0604020202020204" pitchFamily="34" charset="0"/>
              </a:endParaRPr>
            </a:p>
          </p:txBody>
        </p:sp>
        <p:sp>
          <p:nvSpPr>
            <p:cNvPr id="111" name="Rounded Rectangle 110"/>
            <p:cNvSpPr/>
            <p:nvPr/>
          </p:nvSpPr>
          <p:spPr>
            <a:xfrm>
              <a:off x="8263944" y="5947598"/>
              <a:ext cx="129642" cy="129642"/>
            </a:xfrm>
            <a:prstGeom prst="round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2" name="TextBox 111"/>
            <p:cNvSpPr txBox="1"/>
            <p:nvPr/>
          </p:nvSpPr>
          <p:spPr>
            <a:xfrm>
              <a:off x="8435309" y="5897864"/>
              <a:ext cx="595035" cy="230832"/>
            </a:xfrm>
            <a:prstGeom prst="rect">
              <a:avLst/>
            </a:prstGeom>
            <a:noFill/>
          </p:spPr>
          <p:txBody>
            <a:bodyPr wrap="none" rtlCol="0">
              <a:spAutoFit/>
            </a:bodyPr>
            <a:lstStyle/>
            <a:p>
              <a:r>
                <a:rPr lang="en-US" sz="900" dirty="0" smtClean="0">
                  <a:solidFill>
                    <a:prstClr val="black"/>
                  </a:solidFill>
                  <a:latin typeface="Arial" panose="020B0604020202020204" pitchFamily="34" charset="0"/>
                  <a:cs typeface="Arial" panose="020B0604020202020204" pitchFamily="34" charset="0"/>
                </a:rPr>
                <a:t>General</a:t>
              </a:r>
              <a:endParaRPr lang="en-US" sz="900" dirty="0">
                <a:solidFill>
                  <a:prstClr val="black"/>
                </a:solidFill>
                <a:latin typeface="Arial" panose="020B0604020202020204" pitchFamily="34" charset="0"/>
                <a:cs typeface="Arial" panose="020B0604020202020204" pitchFamily="34" charset="0"/>
              </a:endParaRPr>
            </a:p>
          </p:txBody>
        </p:sp>
      </p:grpSp>
      <p:grpSp>
        <p:nvGrpSpPr>
          <p:cNvPr id="114" name="Group 113"/>
          <p:cNvGrpSpPr/>
          <p:nvPr/>
        </p:nvGrpSpPr>
        <p:grpSpPr>
          <a:xfrm>
            <a:off x="10096160" y="2395737"/>
            <a:ext cx="1775543" cy="302395"/>
            <a:chOff x="10111926" y="2443035"/>
            <a:chExt cx="1775543" cy="302395"/>
          </a:xfrm>
        </p:grpSpPr>
        <p:sp>
          <p:nvSpPr>
            <p:cNvPr id="115" name="Rounded Rectangle 114"/>
            <p:cNvSpPr/>
            <p:nvPr/>
          </p:nvSpPr>
          <p:spPr>
            <a:xfrm>
              <a:off x="10111926" y="2443035"/>
              <a:ext cx="1775543" cy="302395"/>
            </a:xfrm>
            <a:prstGeom prst="round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a:solidFill>
                    <a:prstClr val="white">
                      <a:lumMod val="75000"/>
                    </a:prstClr>
                  </a:solidFill>
                  <a:latin typeface="Arial" panose="020B0604020202020204" pitchFamily="34" charset="0"/>
                  <a:cs typeface="Arial" panose="020B0604020202020204" pitchFamily="34" charset="0"/>
                </a:rPr>
                <a:t>Select </a:t>
              </a:r>
              <a:r>
                <a:rPr lang="en-US" sz="900" dirty="0" smtClean="0">
                  <a:solidFill>
                    <a:prstClr val="white">
                      <a:lumMod val="75000"/>
                    </a:prstClr>
                  </a:solidFill>
                  <a:latin typeface="Arial" panose="020B0604020202020204" pitchFamily="34" charset="0"/>
                  <a:cs typeface="Arial" panose="020B0604020202020204" pitchFamily="34" charset="0"/>
                </a:rPr>
                <a:t>Disposition</a:t>
              </a:r>
              <a:endParaRPr lang="en-US" sz="900" dirty="0">
                <a:solidFill>
                  <a:prstClr val="white">
                    <a:lumMod val="75000"/>
                  </a:prstClr>
                </a:solidFill>
                <a:latin typeface="Arial" panose="020B0604020202020204" pitchFamily="34" charset="0"/>
                <a:cs typeface="Arial" panose="020B0604020202020204" pitchFamily="34" charset="0"/>
              </a:endParaRPr>
            </a:p>
          </p:txBody>
        </p:sp>
        <p:sp>
          <p:nvSpPr>
            <p:cNvPr id="116" name="Isosceles Triangle 115"/>
            <p:cNvSpPr/>
            <p:nvPr/>
          </p:nvSpPr>
          <p:spPr>
            <a:xfrm rot="10800000">
              <a:off x="11680475" y="2576192"/>
              <a:ext cx="84219" cy="72602"/>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solidFill>
                  <a:prstClr val="white"/>
                </a:solidFill>
              </a:endParaRPr>
            </a:p>
          </p:txBody>
        </p:sp>
      </p:grpSp>
      <p:sp>
        <p:nvSpPr>
          <p:cNvPr id="82" name="Rectangle 81"/>
          <p:cNvSpPr/>
          <p:nvPr/>
        </p:nvSpPr>
        <p:spPr>
          <a:xfrm>
            <a:off x="261254" y="1072474"/>
            <a:ext cx="1942062" cy="4539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1400" b="1" i="1" dirty="0" smtClean="0">
                <a:solidFill>
                  <a:schemeClr val="tx1">
                    <a:lumMod val="50000"/>
                    <a:lumOff val="50000"/>
                  </a:schemeClr>
                </a:solidFill>
                <a:latin typeface="Swis721 Cn BT" panose="020B0506020202030204" pitchFamily="34" charset="0"/>
                <a:cs typeface="Arial" panose="020B0604020202020204" pitchFamily="34" charset="0"/>
              </a:rPr>
              <a:t>TELECOM ENTERPRISE</a:t>
            </a:r>
            <a:endParaRPr lang="en-US" sz="1400" b="1" i="1" dirty="0">
              <a:solidFill>
                <a:schemeClr val="tx1">
                  <a:lumMod val="50000"/>
                  <a:lumOff val="50000"/>
                </a:schemeClr>
              </a:solidFill>
              <a:latin typeface="Swis721 Cn BT" panose="020B0506020202030204" pitchFamily="34" charset="0"/>
              <a:cs typeface="Arial" panose="020B0604020202020204" pitchFamily="34" charset="0"/>
            </a:endParaRPr>
          </a:p>
        </p:txBody>
      </p:sp>
      <p:pic>
        <p:nvPicPr>
          <p:cNvPr id="61" name="Picture 60"/>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55095" y="336931"/>
            <a:ext cx="942739" cy="855162"/>
          </a:xfrm>
          <a:prstGeom prst="rect">
            <a:avLst/>
          </a:prstGeom>
        </p:spPr>
      </p:pic>
      <p:pic>
        <p:nvPicPr>
          <p:cNvPr id="6" name="Picture 5"/>
          <p:cNvPicPr>
            <a:picLocks noChangeAspect="1"/>
          </p:cNvPicPr>
          <p:nvPr/>
        </p:nvPicPr>
        <p:blipFill>
          <a:blip r:embed="rId13"/>
          <a:stretch>
            <a:fillRect/>
          </a:stretch>
        </p:blipFill>
        <p:spPr>
          <a:xfrm>
            <a:off x="10010486" y="571267"/>
            <a:ext cx="1950763" cy="1341664"/>
          </a:xfrm>
          <a:prstGeom prst="rect">
            <a:avLst/>
          </a:prstGeom>
        </p:spPr>
      </p:pic>
      <p:sp>
        <p:nvSpPr>
          <p:cNvPr id="7" name="Rectangle 6"/>
          <p:cNvSpPr/>
          <p:nvPr/>
        </p:nvSpPr>
        <p:spPr>
          <a:xfrm>
            <a:off x="2304058" y="239653"/>
            <a:ext cx="2516253" cy="1958667"/>
          </a:xfrm>
          <a:prstGeom prst="rect">
            <a:avLst/>
          </a:prstGeom>
          <a:solidFill>
            <a:schemeClr val="bg1"/>
          </a:solidFill>
          <a:ln>
            <a:solidFill>
              <a:schemeClr val="bg1">
                <a:lumMod val="95000"/>
              </a:schemeClr>
            </a:solidFill>
          </a:ln>
          <a:effectLst>
            <a:outerShdw blurRad="50800" dist="38100" dir="8100000" algn="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p:cNvSpPr/>
          <p:nvPr/>
        </p:nvSpPr>
        <p:spPr>
          <a:xfrm>
            <a:off x="4879719" y="239653"/>
            <a:ext cx="2516253" cy="1958667"/>
          </a:xfrm>
          <a:prstGeom prst="rect">
            <a:avLst/>
          </a:prstGeom>
          <a:solidFill>
            <a:schemeClr val="bg1"/>
          </a:solidFill>
          <a:ln>
            <a:solidFill>
              <a:schemeClr val="bg1">
                <a:lumMod val="95000"/>
              </a:schemeClr>
            </a:solidFill>
          </a:ln>
          <a:effectLst>
            <a:outerShdw blurRad="50800" dist="38100" dir="8100000" algn="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p:cNvSpPr/>
          <p:nvPr/>
        </p:nvSpPr>
        <p:spPr>
          <a:xfrm>
            <a:off x="7455380" y="239653"/>
            <a:ext cx="2516253" cy="1958667"/>
          </a:xfrm>
          <a:prstGeom prst="rect">
            <a:avLst/>
          </a:prstGeom>
          <a:solidFill>
            <a:schemeClr val="bg1"/>
          </a:solidFill>
          <a:ln>
            <a:solidFill>
              <a:schemeClr val="bg1">
                <a:lumMod val="95000"/>
              </a:schemeClr>
            </a:solidFill>
          </a:ln>
          <a:effectLst>
            <a:outerShdw blurRad="50800" dist="38100" dir="8100000" algn="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1" name="Table 100"/>
          <p:cNvGraphicFramePr>
            <a:graphicFrameLocks noGrp="1"/>
          </p:cNvGraphicFramePr>
          <p:nvPr>
            <p:extLst/>
          </p:nvPr>
        </p:nvGraphicFramePr>
        <p:xfrm>
          <a:off x="2464402" y="294868"/>
          <a:ext cx="2239750" cy="1486976"/>
        </p:xfrm>
        <a:graphic>
          <a:graphicData uri="http://schemas.openxmlformats.org/drawingml/2006/table">
            <a:tbl>
              <a:tblPr>
                <a:tableStyleId>{5C22544A-7EE6-4342-B048-85BDC9FD1C3A}</a:tableStyleId>
              </a:tblPr>
              <a:tblGrid>
                <a:gridCol w="953865"/>
                <a:gridCol w="1285885"/>
              </a:tblGrid>
              <a:tr h="198540">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Mobile #</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+63</a:t>
                      </a:r>
                      <a:r>
                        <a:rPr lang="en-US" sz="8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 915 716 9206</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98540">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Subscriber</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Mr. John Doe</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98540">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Operating Status</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Active</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98540">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Status</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Active</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82068">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Email</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johndoe554@gmail.com</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19828">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Address</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sv-SE" sz="800" b="0" i="0" u="none" strike="noStrike" kern="1200" dirty="0" smtClean="0">
                          <a:solidFill>
                            <a:srgbClr val="000000"/>
                          </a:solidFill>
                          <a:effectLst/>
                          <a:latin typeface="Arial" panose="020B0604020202020204" pitchFamily="34" charset="0"/>
                          <a:ea typeface="+mn-ea"/>
                          <a:cs typeface="Arial" panose="020B0604020202020204" pitchFamily="34" charset="0"/>
                        </a:rPr>
                        <a:t>101 Dela Rosa Street, Legazpi Village, Makati</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90920">
                <a:tc>
                  <a:txBody>
                    <a:bodyPr/>
                    <a:lstStyle/>
                    <a:p>
                      <a:pPr marL="0" algn="l" defTabSz="914400" rtl="0" eaLnBrk="1" fontAlgn="b" latinLnBrk="0" hangingPunct="1"/>
                      <a:r>
                        <a:rPr lang="en-US" sz="800" b="0" i="0" u="none" strike="noStrike" kern="1200" dirty="0">
                          <a:solidFill>
                            <a:srgbClr val="000000"/>
                          </a:solidFill>
                          <a:effectLst/>
                          <a:latin typeface="Arial" panose="020B0604020202020204" pitchFamily="34" charset="0"/>
                          <a:ea typeface="+mn-ea"/>
                          <a:cs typeface="Arial" panose="020B0604020202020204" pitchFamily="34" charset="0"/>
                        </a:rPr>
                        <a:t>Alt Number</a:t>
                      </a: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+63</a:t>
                      </a:r>
                      <a:r>
                        <a:rPr lang="en-US" sz="8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 999 999 9999</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graphicFrame>
        <p:nvGraphicFramePr>
          <p:cNvPr id="102" name="Table 101"/>
          <p:cNvGraphicFramePr>
            <a:graphicFrameLocks noGrp="1"/>
          </p:cNvGraphicFramePr>
          <p:nvPr>
            <p:extLst/>
          </p:nvPr>
        </p:nvGraphicFramePr>
        <p:xfrm>
          <a:off x="4973094" y="294868"/>
          <a:ext cx="2355644" cy="1878483"/>
        </p:xfrm>
        <a:graphic>
          <a:graphicData uri="http://schemas.openxmlformats.org/drawingml/2006/table">
            <a:tbl>
              <a:tblPr>
                <a:tableStyleId>{5C22544A-7EE6-4342-B048-85BDC9FD1C3A}</a:tableStyleId>
              </a:tblPr>
              <a:tblGrid>
                <a:gridCol w="1089211"/>
                <a:gridCol w="1266433"/>
              </a:tblGrid>
              <a:tr h="205909">
                <a:tc>
                  <a:txBody>
                    <a:bodyPr/>
                    <a:lstStyle/>
                    <a:p>
                      <a:pPr algn="l" fontAlgn="b"/>
                      <a:r>
                        <a:rPr lang="en-US" sz="800" u="none" strike="noStrike" dirty="0" smtClean="0">
                          <a:effectLst/>
                          <a:latin typeface="Arial" panose="020B0604020202020204" pitchFamily="34" charset="0"/>
                          <a:cs typeface="Arial" panose="020B0604020202020204" pitchFamily="34" charset="0"/>
                        </a:rPr>
                        <a:t>Customer ID</a:t>
                      </a:r>
                      <a:r>
                        <a:rPr lang="en-US" sz="800" u="none" strike="noStrike" baseline="0" dirty="0" smtClean="0">
                          <a:effectLst/>
                          <a:latin typeface="Arial" panose="020B0604020202020204" pitchFamily="34" charset="0"/>
                          <a:cs typeface="Arial" panose="020B0604020202020204" pitchFamily="34" charset="0"/>
                        </a:rPr>
                        <a:t> #</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b="0" i="0" u="none" strike="noStrike" dirty="0" smtClean="0">
                          <a:solidFill>
                            <a:schemeClr val="dk1"/>
                          </a:solidFill>
                          <a:effectLst/>
                          <a:latin typeface="Arial" panose="020B0604020202020204" pitchFamily="34" charset="0"/>
                          <a:cs typeface="Arial" panose="020B0604020202020204" pitchFamily="34" charset="0"/>
                        </a:rPr>
                        <a:t>83085294</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u="none" strike="noStrike" dirty="0" smtClean="0">
                          <a:effectLst/>
                          <a:latin typeface="Arial" panose="020B0604020202020204" pitchFamily="34" charset="0"/>
                          <a:cs typeface="Arial" panose="020B0604020202020204" pitchFamily="34" charset="0"/>
                        </a:rPr>
                        <a:t>Tariff Plan</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b="0" i="0" u="sng" strike="noStrike" dirty="0" err="1" smtClean="0">
                          <a:solidFill>
                            <a:schemeClr val="dk1"/>
                          </a:solidFill>
                          <a:effectLst/>
                          <a:latin typeface="Arial" panose="020B0604020202020204" pitchFamily="34" charset="0"/>
                          <a:cs typeface="Arial" panose="020B0604020202020204" pitchFamily="34" charset="0"/>
                        </a:rPr>
                        <a:t>ThePLAN</a:t>
                      </a:r>
                      <a:r>
                        <a:rPr lang="en-US" sz="800" b="0" i="0" u="sng" strike="noStrike" baseline="0" dirty="0" smtClean="0">
                          <a:solidFill>
                            <a:schemeClr val="dk1"/>
                          </a:solidFill>
                          <a:effectLst/>
                          <a:latin typeface="Arial" panose="020B0604020202020204" pitchFamily="34" charset="0"/>
                          <a:cs typeface="Arial" panose="020B0604020202020204" pitchFamily="34" charset="0"/>
                        </a:rPr>
                        <a:t> PLUS 1499</a:t>
                      </a:r>
                      <a:endParaRPr lang="en-US" sz="800" b="0" i="0" u="sng"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b="0" i="0" u="none" strike="noStrike" dirty="0" smtClean="0">
                          <a:solidFill>
                            <a:srgbClr val="000000"/>
                          </a:solidFill>
                          <a:effectLst/>
                          <a:latin typeface="Arial" panose="020B0604020202020204" pitchFamily="34" charset="0"/>
                          <a:cs typeface="Arial" panose="020B0604020202020204" pitchFamily="34" charset="0"/>
                        </a:rPr>
                        <a:t>Activation Date</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b="0" i="0" u="none" strike="noStrike" dirty="0" smtClean="0">
                          <a:solidFill>
                            <a:srgbClr val="000000"/>
                          </a:solidFill>
                          <a:effectLst/>
                          <a:latin typeface="Arial" panose="020B0604020202020204" pitchFamily="34" charset="0"/>
                          <a:cs typeface="Arial" panose="020B0604020202020204" pitchFamily="34" charset="0"/>
                        </a:rPr>
                        <a:t>03-01-2019</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u="none" strike="noStrike" dirty="0" smtClean="0">
                          <a:effectLst/>
                          <a:latin typeface="Arial" panose="020B0604020202020204" pitchFamily="34" charset="0"/>
                          <a:cs typeface="Arial" panose="020B0604020202020204" pitchFamily="34" charset="0"/>
                        </a:rPr>
                        <a:t>Contract</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u="none" strike="noStrike" dirty="0" smtClean="0">
                          <a:effectLst/>
                          <a:latin typeface="Arial" panose="020B0604020202020204" pitchFamily="34" charset="0"/>
                          <a:cs typeface="Arial" panose="020B0604020202020204" pitchFamily="34" charset="0"/>
                        </a:rPr>
                        <a:t>24 Months</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u="none" strike="noStrike" dirty="0" smtClean="0">
                          <a:effectLst/>
                          <a:latin typeface="Arial" panose="020B0604020202020204" pitchFamily="34" charset="0"/>
                          <a:cs typeface="Arial" panose="020B0604020202020204" pitchFamily="34" charset="0"/>
                        </a:rPr>
                        <a:t>Handset</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b="0" i="0" u="sng" strike="noStrike" dirty="0" smtClean="0">
                          <a:solidFill>
                            <a:schemeClr val="dk1"/>
                          </a:solidFill>
                          <a:effectLst/>
                          <a:latin typeface="Arial" panose="020B0604020202020204" pitchFamily="34" charset="0"/>
                          <a:cs typeface="Arial" panose="020B0604020202020204" pitchFamily="34" charset="0"/>
                        </a:rPr>
                        <a:t>Huawei Nova 3i</a:t>
                      </a:r>
                      <a:endParaRPr lang="en-US" sz="800" b="0" i="0" u="sng"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u="none" strike="noStrike" dirty="0" smtClean="0">
                          <a:effectLst/>
                          <a:latin typeface="Arial" panose="020B0604020202020204" pitchFamily="34" charset="0"/>
                          <a:cs typeface="Arial" panose="020B0604020202020204" pitchFamily="34" charset="0"/>
                        </a:rPr>
                        <a:t>Unbilled Amount</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b="0" i="0" u="none" strike="noStrike" dirty="0" smtClean="0">
                          <a:solidFill>
                            <a:schemeClr val="dk1"/>
                          </a:solidFill>
                          <a:effectLst/>
                          <a:latin typeface="Arial" panose="020B0604020202020204" pitchFamily="34" charset="0"/>
                          <a:cs typeface="Arial" panose="020B0604020202020204" pitchFamily="34" charset="0"/>
                        </a:rPr>
                        <a:t>P 69.90</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u="none" strike="noStrike" dirty="0" smtClean="0">
                          <a:effectLst/>
                          <a:latin typeface="Arial" panose="020B0604020202020204" pitchFamily="34" charset="0"/>
                          <a:cs typeface="Arial" panose="020B0604020202020204" pitchFamily="34" charset="0"/>
                        </a:rPr>
                        <a:t>Last Payment Date</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b="0" i="0" u="none" strike="noStrike" dirty="0" smtClean="0">
                          <a:solidFill>
                            <a:schemeClr val="dk1"/>
                          </a:solidFill>
                          <a:effectLst/>
                          <a:latin typeface="Arial" panose="020B0604020202020204" pitchFamily="34" charset="0"/>
                          <a:cs typeface="Arial" panose="020B0604020202020204" pitchFamily="34" charset="0"/>
                        </a:rPr>
                        <a:t>04-04-2019</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31211">
                <a:tc>
                  <a:txBody>
                    <a:bodyPr/>
                    <a:lstStyle/>
                    <a:p>
                      <a:pPr algn="l" fontAlgn="b"/>
                      <a:r>
                        <a:rPr lang="en-US" sz="800" u="none" strike="noStrike" kern="1200" dirty="0" smtClean="0">
                          <a:solidFill>
                            <a:schemeClr val="dk1"/>
                          </a:solidFill>
                          <a:effectLst/>
                          <a:latin typeface="Arial" panose="020B0604020202020204" pitchFamily="34" charset="0"/>
                          <a:ea typeface="+mn-ea"/>
                          <a:cs typeface="Arial" panose="020B0604020202020204" pitchFamily="34" charset="0"/>
                        </a:rPr>
                        <a:t>Outstanding Balance</a:t>
                      </a:r>
                      <a:endParaRPr lang="en-US" sz="800" u="none" strike="noStrike" kern="1200" dirty="0">
                        <a:solidFill>
                          <a:schemeClr val="dk1"/>
                        </a:solidFill>
                        <a:effectLst/>
                        <a:latin typeface="Arial" panose="020B0604020202020204" pitchFamily="34" charset="0"/>
                        <a:ea typeface="+mn-ea"/>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u="none" strike="noStrike" kern="1200" dirty="0" smtClean="0">
                          <a:solidFill>
                            <a:schemeClr val="dk1"/>
                          </a:solidFill>
                          <a:effectLst/>
                          <a:latin typeface="Arial" panose="020B0604020202020204" pitchFamily="34" charset="0"/>
                          <a:ea typeface="+mn-ea"/>
                          <a:cs typeface="Arial" panose="020B0604020202020204" pitchFamily="34" charset="0"/>
                        </a:rPr>
                        <a:t>P1568.90</a:t>
                      </a:r>
                      <a:endParaRPr lang="en-US" sz="800" u="none" strike="noStrike" kern="1200" dirty="0">
                        <a:solidFill>
                          <a:schemeClr val="dk1"/>
                        </a:solidFill>
                        <a:effectLst/>
                        <a:latin typeface="Arial" panose="020B0604020202020204" pitchFamily="34" charset="0"/>
                        <a:ea typeface="+mn-ea"/>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u="none" strike="noStrike" kern="1200" dirty="0" smtClean="0">
                          <a:solidFill>
                            <a:schemeClr val="dk1"/>
                          </a:solidFill>
                          <a:effectLst/>
                          <a:latin typeface="Arial" panose="020B0604020202020204" pitchFamily="34" charset="0"/>
                          <a:ea typeface="+mn-ea"/>
                          <a:cs typeface="Arial" panose="020B0604020202020204" pitchFamily="34" charset="0"/>
                        </a:rPr>
                        <a:t>Bill Date</a:t>
                      </a:r>
                      <a:endParaRPr lang="en-US" sz="800" u="none" strike="noStrike" kern="1200" dirty="0">
                        <a:solidFill>
                          <a:schemeClr val="dk1"/>
                        </a:solidFill>
                        <a:effectLst/>
                        <a:latin typeface="Arial" panose="020B0604020202020204" pitchFamily="34" charset="0"/>
                        <a:ea typeface="+mn-ea"/>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u="none" strike="noStrike" kern="1200" dirty="0" smtClean="0">
                          <a:solidFill>
                            <a:schemeClr val="dk1"/>
                          </a:solidFill>
                          <a:effectLst/>
                          <a:latin typeface="Arial" panose="020B0604020202020204" pitchFamily="34" charset="0"/>
                          <a:ea typeface="+mn-ea"/>
                          <a:cs typeface="Arial" panose="020B0604020202020204" pitchFamily="34" charset="0"/>
                        </a:rPr>
                        <a:t>03-04-2019</a:t>
                      </a:r>
                      <a:endParaRPr lang="en-US" sz="800" u="none" strike="noStrike" kern="1200" dirty="0">
                        <a:solidFill>
                          <a:schemeClr val="dk1"/>
                        </a:solidFill>
                        <a:effectLst/>
                        <a:latin typeface="Arial" panose="020B0604020202020204" pitchFamily="34" charset="0"/>
                        <a:ea typeface="+mn-ea"/>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graphicFrame>
        <p:nvGraphicFramePr>
          <p:cNvPr id="103" name="Table 102"/>
          <p:cNvGraphicFramePr>
            <a:graphicFrameLocks noGrp="1"/>
          </p:cNvGraphicFramePr>
          <p:nvPr>
            <p:extLst/>
          </p:nvPr>
        </p:nvGraphicFramePr>
        <p:xfrm>
          <a:off x="7577841" y="294868"/>
          <a:ext cx="2185877" cy="1511776"/>
        </p:xfrm>
        <a:graphic>
          <a:graphicData uri="http://schemas.openxmlformats.org/drawingml/2006/table">
            <a:tbl>
              <a:tblPr>
                <a:tableStyleId>{5C22544A-7EE6-4342-B048-85BDC9FD1C3A}</a:tableStyleId>
              </a:tblPr>
              <a:tblGrid>
                <a:gridCol w="1371369"/>
                <a:gridCol w="814508"/>
              </a:tblGrid>
              <a:tr h="215968">
                <a:tc>
                  <a:txBody>
                    <a:bodyPr/>
                    <a:lstStyle/>
                    <a:p>
                      <a:pPr algn="l" fontAlgn="b"/>
                      <a:r>
                        <a:rPr lang="en-US" sz="800" b="0" i="0" u="none" strike="noStrike" dirty="0" smtClean="0">
                          <a:solidFill>
                            <a:srgbClr val="000000"/>
                          </a:solidFill>
                          <a:effectLst/>
                          <a:latin typeface="Arial" panose="020B0604020202020204" pitchFamily="34" charset="0"/>
                          <a:cs typeface="Arial" panose="020B0604020202020204" pitchFamily="34" charset="0"/>
                        </a:rPr>
                        <a:t>Mobile App</a:t>
                      </a:r>
                      <a:r>
                        <a:rPr lang="en-US" sz="800" b="0" i="0" u="none" strike="noStrike" baseline="0" dirty="0" smtClean="0">
                          <a:solidFill>
                            <a:srgbClr val="000000"/>
                          </a:solidFill>
                          <a:effectLst/>
                          <a:latin typeface="Arial" panose="020B0604020202020204" pitchFamily="34" charset="0"/>
                          <a:cs typeface="Arial" panose="020B0604020202020204" pitchFamily="34" charset="0"/>
                        </a:rPr>
                        <a:t> Registered</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none" strike="noStrike" smtClean="0">
                          <a:solidFill>
                            <a:srgbClr val="000000"/>
                          </a:solidFill>
                          <a:effectLst/>
                          <a:latin typeface="Arial" panose="020B0604020202020204" pitchFamily="34" charset="0"/>
                          <a:cs typeface="Arial" panose="020B0604020202020204" pitchFamily="34" charset="0"/>
                        </a:rPr>
                        <a:t>Y</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5968">
                <a:tc>
                  <a:txBody>
                    <a:bodyPr/>
                    <a:lstStyle/>
                    <a:p>
                      <a:pPr algn="l" fontAlgn="b"/>
                      <a:r>
                        <a:rPr lang="en-US" sz="800" b="0" i="0" u="none" strike="noStrike" dirty="0" err="1" smtClean="0">
                          <a:solidFill>
                            <a:srgbClr val="000000"/>
                          </a:solidFill>
                          <a:effectLst/>
                          <a:latin typeface="Arial" panose="020B0604020202020204" pitchFamily="34" charset="0"/>
                          <a:cs typeface="Arial" panose="020B0604020202020204" pitchFamily="34" charset="0"/>
                        </a:rPr>
                        <a:t>eKYC</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none" strike="noStrike" dirty="0" smtClean="0">
                          <a:solidFill>
                            <a:srgbClr val="000000"/>
                          </a:solidFill>
                          <a:effectLst/>
                          <a:latin typeface="Arial" panose="020B0604020202020204" pitchFamily="34" charset="0"/>
                          <a:cs typeface="Arial" panose="020B0604020202020204" pitchFamily="34" charset="0"/>
                        </a:rPr>
                        <a:t>N</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5968">
                <a:tc>
                  <a:txBody>
                    <a:bodyPr/>
                    <a:lstStyle/>
                    <a:p>
                      <a:pPr algn="l" fontAlgn="ctr"/>
                      <a:r>
                        <a:rPr lang="en-US" sz="800" b="0" i="0" u="none" strike="noStrike" smtClean="0">
                          <a:solidFill>
                            <a:srgbClr val="000000"/>
                          </a:solidFill>
                          <a:effectLst/>
                          <a:latin typeface="Arial" panose="020B0604020202020204" pitchFamily="34" charset="0"/>
                          <a:cs typeface="Arial" panose="020B0604020202020204" pitchFamily="34" charset="0"/>
                        </a:rPr>
                        <a:t>Self</a:t>
                      </a:r>
                      <a:r>
                        <a:rPr lang="en-US" sz="800" b="0" i="0" u="none" strike="noStrike" baseline="0" smtClean="0">
                          <a:solidFill>
                            <a:srgbClr val="000000"/>
                          </a:solidFill>
                          <a:effectLst/>
                          <a:latin typeface="Arial" panose="020B0604020202020204" pitchFamily="34" charset="0"/>
                          <a:cs typeface="Arial" panose="020B0604020202020204" pitchFamily="34" charset="0"/>
                        </a:rPr>
                        <a:t> Service Registered</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none" strike="noStrike" smtClean="0">
                          <a:solidFill>
                            <a:srgbClr val="000000"/>
                          </a:solidFill>
                          <a:effectLst/>
                          <a:latin typeface="Arial" panose="020B0604020202020204" pitchFamily="34" charset="0"/>
                          <a:cs typeface="Arial" panose="020B0604020202020204" pitchFamily="34" charset="0"/>
                        </a:rPr>
                        <a:t>Y</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5968">
                <a:tc>
                  <a:txBody>
                    <a:bodyPr/>
                    <a:lstStyle/>
                    <a:p>
                      <a:pPr algn="l" fontAlgn="ctr"/>
                      <a:r>
                        <a:rPr lang="en-US" sz="800" b="0" i="0" u="none" strike="noStrike" baseline="0" dirty="0" smtClean="0">
                          <a:solidFill>
                            <a:srgbClr val="000000"/>
                          </a:solidFill>
                          <a:effectLst/>
                          <a:latin typeface="Arial" panose="020B0604020202020204" pitchFamily="34" charset="0"/>
                          <a:cs typeface="Arial" panose="020B0604020202020204" pitchFamily="34" charset="0"/>
                        </a:rPr>
                        <a:t>Bill Type</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none" strike="noStrike" dirty="0" smtClean="0">
                          <a:solidFill>
                            <a:srgbClr val="000000"/>
                          </a:solidFill>
                          <a:effectLst/>
                          <a:latin typeface="Arial" panose="020B0604020202020204" pitchFamily="34" charset="0"/>
                          <a:cs typeface="Arial" panose="020B0604020202020204" pitchFamily="34" charset="0"/>
                        </a:rPr>
                        <a:t>E-Bill</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5968">
                <a:tc>
                  <a:txBody>
                    <a:bodyPr/>
                    <a:lstStyle/>
                    <a:p>
                      <a:pPr algn="l" fontAlgn="ctr"/>
                      <a:r>
                        <a:rPr lang="en-US" sz="800" b="0" i="0" u="none" strike="noStrike" smtClean="0">
                          <a:solidFill>
                            <a:srgbClr val="000000"/>
                          </a:solidFill>
                          <a:effectLst/>
                          <a:latin typeface="Arial" panose="020B0604020202020204" pitchFamily="34" charset="0"/>
                          <a:cs typeface="Arial" panose="020B0604020202020204" pitchFamily="34" charset="0"/>
                        </a:rPr>
                        <a:t>Credit Monitoring</a:t>
                      </a:r>
                      <a:r>
                        <a:rPr lang="en-US" sz="800" b="0" i="0" u="none" strike="noStrike" baseline="0" smtClean="0">
                          <a:solidFill>
                            <a:srgbClr val="000000"/>
                          </a:solidFill>
                          <a:effectLst/>
                          <a:latin typeface="Arial" panose="020B0604020202020204" pitchFamily="34" charset="0"/>
                          <a:cs typeface="Arial" panose="020B0604020202020204" pitchFamily="34" charset="0"/>
                        </a:rPr>
                        <a:t> Exposure</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none" strike="noStrike" dirty="0" smtClean="0">
                          <a:solidFill>
                            <a:srgbClr val="000000"/>
                          </a:solidFill>
                          <a:effectLst/>
                          <a:latin typeface="Arial" panose="020B0604020202020204" pitchFamily="34" charset="0"/>
                          <a:cs typeface="Arial" panose="020B0604020202020204" pitchFamily="34" charset="0"/>
                        </a:rPr>
                        <a:t>P3412.26</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5968">
                <a:tc>
                  <a:txBody>
                    <a:bodyPr/>
                    <a:lstStyle/>
                    <a:p>
                      <a:pPr algn="l" fontAlgn="ctr"/>
                      <a:r>
                        <a:rPr lang="en-US" sz="800" b="0" i="0" u="none" strike="noStrike" dirty="0" smtClean="0">
                          <a:solidFill>
                            <a:srgbClr val="000000"/>
                          </a:solidFill>
                          <a:effectLst/>
                          <a:latin typeface="Arial" panose="020B0604020202020204" pitchFamily="34" charset="0"/>
                          <a:cs typeface="Arial" panose="020B0604020202020204" pitchFamily="34" charset="0"/>
                        </a:rPr>
                        <a:t>Next Bill Date</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none" strike="noStrike" dirty="0" smtClean="0">
                          <a:solidFill>
                            <a:srgbClr val="000000"/>
                          </a:solidFill>
                          <a:effectLst/>
                          <a:latin typeface="Arial" panose="020B0604020202020204" pitchFamily="34" charset="0"/>
                          <a:cs typeface="Arial" panose="020B0604020202020204" pitchFamily="34" charset="0"/>
                        </a:rPr>
                        <a:t>03-05-2019</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5968">
                <a:tc>
                  <a:txBody>
                    <a:bodyPr/>
                    <a:lstStyle/>
                    <a:p>
                      <a:pPr algn="l" fontAlgn="ctr"/>
                      <a:r>
                        <a:rPr lang="en-US" sz="800" b="0" i="0" u="none" strike="noStrike" dirty="0" smtClean="0">
                          <a:solidFill>
                            <a:srgbClr val="000000"/>
                          </a:solidFill>
                          <a:effectLst/>
                          <a:latin typeface="Arial" panose="020B0604020202020204" pitchFamily="34" charset="0"/>
                          <a:cs typeface="Arial" panose="020B0604020202020204" pitchFamily="34" charset="0"/>
                        </a:rPr>
                        <a:t>Open SRs</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sng" strike="noStrike" dirty="0" smtClean="0">
                          <a:solidFill>
                            <a:srgbClr val="000000"/>
                          </a:solidFill>
                          <a:effectLst/>
                          <a:latin typeface="Arial" panose="020B0604020202020204" pitchFamily="34" charset="0"/>
                          <a:cs typeface="Arial" panose="020B0604020202020204" pitchFamily="34" charset="0"/>
                        </a:rPr>
                        <a:t>1</a:t>
                      </a:r>
                      <a:endParaRPr lang="en-US" sz="800" b="0" i="0" u="sng"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sp>
        <p:nvSpPr>
          <p:cNvPr id="10" name="Rectangle 9"/>
          <p:cNvSpPr/>
          <p:nvPr/>
        </p:nvSpPr>
        <p:spPr>
          <a:xfrm>
            <a:off x="10047392" y="2745944"/>
            <a:ext cx="1865089" cy="3554819"/>
          </a:xfrm>
          <a:prstGeom prst="rect">
            <a:avLst/>
          </a:prstGeom>
        </p:spPr>
        <p:txBody>
          <a:bodyPr wrap="square">
            <a:spAutoFit/>
          </a:bodyPr>
          <a:lstStyle/>
          <a:p>
            <a:r>
              <a:rPr lang="en-US" sz="900" b="1" cap="all" dirty="0">
                <a:solidFill>
                  <a:schemeClr val="bg1"/>
                </a:solidFill>
                <a:latin typeface="Arial" panose="020B0604020202020204" pitchFamily="34" charset="0"/>
                <a:cs typeface="Arial" panose="020B0604020202020204" pitchFamily="34" charset="0"/>
              </a:rPr>
              <a:t>HOW MUCH IS THE DELIVERY CHARGE FOR ONLINE SHOP ORDERS?</a:t>
            </a:r>
          </a:p>
          <a:p>
            <a:r>
              <a:rPr lang="en-US" sz="900" dirty="0">
                <a:solidFill>
                  <a:schemeClr val="bg1"/>
                </a:solidFill>
                <a:latin typeface="Arial" panose="020B0604020202020204" pitchFamily="34" charset="0"/>
                <a:cs typeface="Arial" panose="020B0604020202020204" pitchFamily="34" charset="0"/>
              </a:rPr>
              <a:t>For postpaid applications</a:t>
            </a:r>
          </a:p>
          <a:p>
            <a:r>
              <a:rPr lang="en-US" sz="900" dirty="0" smtClean="0">
                <a:solidFill>
                  <a:schemeClr val="bg1"/>
                </a:solidFill>
                <a:latin typeface="Arial" panose="020B0604020202020204" pitchFamily="34" charset="0"/>
                <a:cs typeface="Arial" panose="020B0604020202020204" pitchFamily="34" charset="0"/>
              </a:rPr>
              <a:t>We offer </a:t>
            </a:r>
            <a:r>
              <a:rPr lang="en-US" sz="900" dirty="0">
                <a:solidFill>
                  <a:schemeClr val="bg1"/>
                </a:solidFill>
                <a:latin typeface="Arial" panose="020B0604020202020204" pitchFamily="34" charset="0"/>
                <a:cs typeface="Arial" panose="020B0604020202020204" pitchFamily="34" charset="0"/>
              </a:rPr>
              <a:t>free shipping nationwide for postpaid applications.</a:t>
            </a:r>
          </a:p>
          <a:p>
            <a:r>
              <a:rPr lang="en-US" sz="900" dirty="0">
                <a:solidFill>
                  <a:schemeClr val="bg1"/>
                </a:solidFill>
                <a:latin typeface="Arial" panose="020B0604020202020204" pitchFamily="34" charset="0"/>
                <a:cs typeface="Arial" panose="020B0604020202020204" pitchFamily="34" charset="0"/>
              </a:rPr>
              <a:t>For accessories and apparel purchases</a:t>
            </a:r>
          </a:p>
          <a:p>
            <a:r>
              <a:rPr lang="en-US" sz="900" dirty="0" smtClean="0">
                <a:solidFill>
                  <a:schemeClr val="bg1"/>
                </a:solidFill>
                <a:latin typeface="Arial" panose="020B0604020202020204" pitchFamily="34" charset="0"/>
                <a:cs typeface="Arial" panose="020B0604020202020204" pitchFamily="34" charset="0"/>
              </a:rPr>
              <a:t>We offer </a:t>
            </a:r>
            <a:r>
              <a:rPr lang="en-US" sz="900" dirty="0">
                <a:solidFill>
                  <a:schemeClr val="bg1"/>
                </a:solidFill>
                <a:latin typeface="Arial" panose="020B0604020202020204" pitchFamily="34" charset="0"/>
                <a:cs typeface="Arial" panose="020B0604020202020204" pitchFamily="34" charset="0"/>
              </a:rPr>
              <a:t>free shipping nationwide for orders/deliveries amounting to P900 and above.</a:t>
            </a:r>
          </a:p>
          <a:p>
            <a:r>
              <a:rPr lang="en-US" sz="900" dirty="0">
                <a:solidFill>
                  <a:schemeClr val="bg1"/>
                </a:solidFill>
                <a:latin typeface="Arial" panose="020B0604020202020204" pitchFamily="34" charset="0"/>
                <a:cs typeface="Arial" panose="020B0604020202020204" pitchFamily="34" charset="0"/>
              </a:rPr>
              <a:t>A P70 shipping fee will be applied for orders below P900</a:t>
            </a:r>
            <a:r>
              <a:rPr lang="en-US" sz="900" dirty="0" smtClean="0">
                <a:solidFill>
                  <a:schemeClr val="bg1"/>
                </a:solidFill>
                <a:latin typeface="Arial" panose="020B0604020202020204" pitchFamily="34" charset="0"/>
                <a:cs typeface="Arial" panose="020B0604020202020204" pitchFamily="34" charset="0"/>
              </a:rPr>
              <a:t>.</a:t>
            </a:r>
          </a:p>
          <a:p>
            <a:endParaRPr lang="en-US" sz="900" dirty="0">
              <a:solidFill>
                <a:schemeClr val="bg1"/>
              </a:solidFill>
              <a:latin typeface="Arial" panose="020B0604020202020204" pitchFamily="34" charset="0"/>
              <a:cs typeface="Arial" panose="020B0604020202020204" pitchFamily="34" charset="0"/>
            </a:endParaRPr>
          </a:p>
          <a:p>
            <a:endParaRPr lang="en-US" sz="900" b="0" i="0" dirty="0" smtClean="0">
              <a:solidFill>
                <a:schemeClr val="bg1"/>
              </a:solidFill>
              <a:effectLst/>
              <a:latin typeface="Arial" panose="020B0604020202020204" pitchFamily="34" charset="0"/>
              <a:cs typeface="Arial" panose="020B0604020202020204" pitchFamily="34" charset="0"/>
            </a:endParaRPr>
          </a:p>
          <a:p>
            <a:r>
              <a:rPr lang="en-US" sz="900" b="1" cap="all" dirty="0" smtClean="0">
                <a:solidFill>
                  <a:schemeClr val="bg1"/>
                </a:solidFill>
                <a:latin typeface="Arial" panose="020B0604020202020204" pitchFamily="34" charset="0"/>
                <a:cs typeface="Arial" panose="020B0604020202020204" pitchFamily="34" charset="0"/>
              </a:rPr>
              <a:t>CAN YOU DELIVER </a:t>
            </a:r>
            <a:r>
              <a:rPr lang="en-US" sz="900" b="1" cap="all" dirty="0">
                <a:solidFill>
                  <a:schemeClr val="bg1"/>
                </a:solidFill>
                <a:latin typeface="Arial" panose="020B0604020202020204" pitchFamily="34" charset="0"/>
                <a:cs typeface="Arial" panose="020B0604020202020204" pitchFamily="34" charset="0"/>
              </a:rPr>
              <a:t>THE PACKAGE TO MY OFFICE?</a:t>
            </a:r>
          </a:p>
          <a:p>
            <a:r>
              <a:rPr lang="en-US" sz="900" dirty="0">
                <a:solidFill>
                  <a:schemeClr val="bg1"/>
                </a:solidFill>
                <a:latin typeface="Arial" panose="020B0604020202020204" pitchFamily="34" charset="0"/>
                <a:cs typeface="Arial" panose="020B0604020202020204" pitchFamily="34" charset="0"/>
              </a:rPr>
              <a:t>Yes. We will deliver your order at the address you provided during checkout, whether it is to your home or to your office. In case you want to change your delivery address after checkout, you may call (02) 730-1000. </a:t>
            </a:r>
          </a:p>
        </p:txBody>
      </p:sp>
      <p:cxnSp>
        <p:nvCxnSpPr>
          <p:cNvPr id="12" name="Straight Connector 11"/>
          <p:cNvCxnSpPr/>
          <p:nvPr/>
        </p:nvCxnSpPr>
        <p:spPr>
          <a:xfrm>
            <a:off x="10132736" y="4840787"/>
            <a:ext cx="1666999"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Isosceles Triangle 12"/>
          <p:cNvSpPr/>
          <p:nvPr/>
        </p:nvSpPr>
        <p:spPr>
          <a:xfrm flipV="1">
            <a:off x="10868253" y="6326652"/>
            <a:ext cx="274808" cy="112640"/>
          </a:xfrm>
          <a:prstGeom prst="triangle">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3" name="Picture 122"/>
          <p:cNvPicPr>
            <a:picLocks noChangeAspect="1"/>
          </p:cNvPicPr>
          <p:nvPr/>
        </p:nvPicPr>
        <p:blipFill>
          <a:blip r:embed="rId14">
            <a:extLst>
              <a:ext uri="{BEBA8EAE-BF5A-486C-A8C5-ECC9F3942E4B}">
                <a14:imgProps xmlns:a14="http://schemas.microsoft.com/office/drawing/2010/main">
                  <a14:imgLayer r:embed="rId15">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2471233" y="1875355"/>
            <a:ext cx="279035" cy="234030"/>
          </a:xfrm>
          <a:prstGeom prst="rect">
            <a:avLst/>
          </a:prstGeom>
        </p:spPr>
      </p:pic>
      <p:pic>
        <p:nvPicPr>
          <p:cNvPr id="14" name="Picture 13"/>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2798420" y="1875355"/>
            <a:ext cx="345949" cy="236503"/>
          </a:xfrm>
          <a:prstGeom prst="rect">
            <a:avLst/>
          </a:prstGeom>
        </p:spPr>
      </p:pic>
      <p:sp>
        <p:nvSpPr>
          <p:cNvPr id="124" name="Rectangle 123"/>
          <p:cNvSpPr/>
          <p:nvPr/>
        </p:nvSpPr>
        <p:spPr>
          <a:xfrm>
            <a:off x="2305567" y="2289543"/>
            <a:ext cx="1230858" cy="408589"/>
          </a:xfrm>
          <a:prstGeom prst="rect">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VERIFICATION</a:t>
            </a:r>
          </a:p>
        </p:txBody>
      </p:sp>
      <p:sp>
        <p:nvSpPr>
          <p:cNvPr id="126" name="Rectangle 125"/>
          <p:cNvSpPr/>
          <p:nvPr/>
        </p:nvSpPr>
        <p:spPr>
          <a:xfrm>
            <a:off x="3579785" y="2289543"/>
            <a:ext cx="1240491" cy="414550"/>
          </a:xfrm>
          <a:prstGeom prst="rect">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INTERACTION HISTORY</a:t>
            </a:r>
          </a:p>
        </p:txBody>
      </p:sp>
      <p:sp>
        <p:nvSpPr>
          <p:cNvPr id="127" name="Rectangle 126"/>
          <p:cNvSpPr/>
          <p:nvPr/>
        </p:nvSpPr>
        <p:spPr>
          <a:xfrm>
            <a:off x="4863636" y="2289543"/>
            <a:ext cx="1240491" cy="414550"/>
          </a:xfrm>
          <a:prstGeom prst="rect">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CDR</a:t>
            </a:r>
          </a:p>
        </p:txBody>
      </p:sp>
      <p:sp>
        <p:nvSpPr>
          <p:cNvPr id="128" name="Rectangle 127"/>
          <p:cNvSpPr/>
          <p:nvPr/>
        </p:nvSpPr>
        <p:spPr>
          <a:xfrm>
            <a:off x="6147487" y="2289543"/>
            <a:ext cx="1240491" cy="414550"/>
          </a:xfrm>
          <a:prstGeom prst="rect">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BILLING INFO</a:t>
            </a:r>
          </a:p>
        </p:txBody>
      </p:sp>
      <p:sp>
        <p:nvSpPr>
          <p:cNvPr id="129" name="Rectangle 128"/>
          <p:cNvSpPr/>
          <p:nvPr/>
        </p:nvSpPr>
        <p:spPr>
          <a:xfrm>
            <a:off x="7431338" y="2289543"/>
            <a:ext cx="1250576" cy="414550"/>
          </a:xfrm>
          <a:prstGeom prst="rect">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PAYMENT INFO</a:t>
            </a:r>
          </a:p>
        </p:txBody>
      </p:sp>
      <p:sp>
        <p:nvSpPr>
          <p:cNvPr id="130" name="Rectangle 129"/>
          <p:cNvSpPr/>
          <p:nvPr/>
        </p:nvSpPr>
        <p:spPr>
          <a:xfrm>
            <a:off x="8725274" y="2289543"/>
            <a:ext cx="1250576" cy="414550"/>
          </a:xfrm>
          <a:prstGeom prst="rect">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defTabSz="586130"/>
            <a:r>
              <a:rPr lang="en-US" sz="800" b="1" dirty="0" smtClean="0">
                <a:solidFill>
                  <a:prstClr val="white"/>
                </a:solidFill>
                <a:latin typeface="Arial" panose="020B0604020202020204" pitchFamily="34" charset="0"/>
                <a:cs typeface="Arial" panose="020B0604020202020204" pitchFamily="34" charset="0"/>
              </a:rPr>
              <a:t>RIGHT SELL</a:t>
            </a:r>
            <a:endParaRPr lang="en-US" sz="800" b="1" dirty="0">
              <a:solidFill>
                <a:prstClr val="white"/>
              </a:solidFill>
              <a:latin typeface="Arial" panose="020B0604020202020204" pitchFamily="34" charset="0"/>
              <a:cs typeface="Arial" panose="020B0604020202020204" pitchFamily="34" charset="0"/>
            </a:endParaRPr>
          </a:p>
        </p:txBody>
      </p:sp>
      <p:sp>
        <p:nvSpPr>
          <p:cNvPr id="132" name="Rectangle 131"/>
          <p:cNvSpPr/>
          <p:nvPr/>
        </p:nvSpPr>
        <p:spPr>
          <a:xfrm>
            <a:off x="247828" y="2677768"/>
            <a:ext cx="1942062" cy="293691"/>
          </a:xfrm>
          <a:prstGeom prst="rect">
            <a:avLst/>
          </a:prstGeom>
          <a:solidFill>
            <a:srgbClr val="0029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CHANGE BILLING ADDRESS</a:t>
            </a:r>
          </a:p>
        </p:txBody>
      </p:sp>
      <p:sp>
        <p:nvSpPr>
          <p:cNvPr id="133" name="Rectangle 132"/>
          <p:cNvSpPr/>
          <p:nvPr/>
        </p:nvSpPr>
        <p:spPr>
          <a:xfrm>
            <a:off x="247828" y="2994322"/>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CHANGE </a:t>
            </a:r>
            <a:r>
              <a:rPr lang="en-US" sz="800" b="1" dirty="0" smtClean="0">
                <a:solidFill>
                  <a:prstClr val="white"/>
                </a:solidFill>
                <a:latin typeface="Arial" panose="020B0604020202020204" pitchFamily="34" charset="0"/>
                <a:cs typeface="Arial" panose="020B0604020202020204" pitchFamily="34" charset="0"/>
              </a:rPr>
              <a:t>BILLING CYCLE</a:t>
            </a:r>
            <a:endParaRPr lang="en-US" sz="800" b="1" dirty="0">
              <a:solidFill>
                <a:prstClr val="white"/>
              </a:solidFill>
              <a:latin typeface="Arial" panose="020B0604020202020204" pitchFamily="34" charset="0"/>
              <a:cs typeface="Arial" panose="020B0604020202020204" pitchFamily="34" charset="0"/>
            </a:endParaRPr>
          </a:p>
        </p:txBody>
      </p:sp>
      <p:sp>
        <p:nvSpPr>
          <p:cNvPr id="134" name="Rectangle 133"/>
          <p:cNvSpPr/>
          <p:nvPr/>
        </p:nvSpPr>
        <p:spPr>
          <a:xfrm>
            <a:off x="247828" y="3310876"/>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CHANGE </a:t>
            </a:r>
            <a:r>
              <a:rPr lang="en-US" sz="800" b="1" dirty="0" smtClean="0">
                <a:solidFill>
                  <a:prstClr val="white"/>
                </a:solidFill>
                <a:latin typeface="Arial" panose="020B0604020202020204" pitchFamily="34" charset="0"/>
                <a:cs typeface="Arial" panose="020B0604020202020204" pitchFamily="34" charset="0"/>
              </a:rPr>
              <a:t>BILLING PREFERENCE</a:t>
            </a:r>
            <a:endParaRPr lang="en-US" sz="800" b="1" dirty="0">
              <a:solidFill>
                <a:prstClr val="white"/>
              </a:solidFill>
              <a:latin typeface="Arial" panose="020B0604020202020204" pitchFamily="34" charset="0"/>
              <a:cs typeface="Arial" panose="020B0604020202020204" pitchFamily="34" charset="0"/>
            </a:endParaRPr>
          </a:p>
        </p:txBody>
      </p:sp>
      <p:sp>
        <p:nvSpPr>
          <p:cNvPr id="135" name="Rectangle 134"/>
          <p:cNvSpPr/>
          <p:nvPr/>
        </p:nvSpPr>
        <p:spPr>
          <a:xfrm>
            <a:off x="247828" y="3627430"/>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PROMISE TO PAY</a:t>
            </a:r>
            <a:endParaRPr lang="en-US" sz="800" b="1" dirty="0">
              <a:solidFill>
                <a:prstClr val="white"/>
              </a:solidFill>
              <a:latin typeface="Arial" panose="020B0604020202020204" pitchFamily="34" charset="0"/>
              <a:cs typeface="Arial" panose="020B0604020202020204" pitchFamily="34" charset="0"/>
            </a:endParaRPr>
          </a:p>
        </p:txBody>
      </p:sp>
      <p:sp>
        <p:nvSpPr>
          <p:cNvPr id="136" name="Rectangle 135"/>
          <p:cNvSpPr/>
          <p:nvPr/>
        </p:nvSpPr>
        <p:spPr>
          <a:xfrm>
            <a:off x="247828" y="3943984"/>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SIM PROFILE</a:t>
            </a:r>
            <a:endParaRPr lang="en-US" sz="800" b="1" dirty="0">
              <a:solidFill>
                <a:prstClr val="white"/>
              </a:solidFill>
              <a:latin typeface="Arial" panose="020B0604020202020204" pitchFamily="34" charset="0"/>
              <a:cs typeface="Arial" panose="020B0604020202020204" pitchFamily="34" charset="0"/>
            </a:endParaRPr>
          </a:p>
        </p:txBody>
      </p:sp>
      <p:sp>
        <p:nvSpPr>
          <p:cNvPr id="137" name="Rectangle 136"/>
          <p:cNvSpPr/>
          <p:nvPr/>
        </p:nvSpPr>
        <p:spPr>
          <a:xfrm>
            <a:off x="247828" y="4260538"/>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TEMPORARY CREDIT LIMIT</a:t>
            </a:r>
            <a:endParaRPr lang="en-US" sz="800" b="1" dirty="0">
              <a:solidFill>
                <a:prstClr val="white"/>
              </a:solidFill>
              <a:latin typeface="Arial" panose="020B0604020202020204" pitchFamily="34" charset="0"/>
              <a:cs typeface="Arial" panose="020B0604020202020204" pitchFamily="34" charset="0"/>
            </a:endParaRPr>
          </a:p>
        </p:txBody>
      </p:sp>
      <p:sp>
        <p:nvSpPr>
          <p:cNvPr id="138" name="Rectangle 137"/>
          <p:cNvSpPr/>
          <p:nvPr/>
        </p:nvSpPr>
        <p:spPr>
          <a:xfrm>
            <a:off x="247828" y="4577092"/>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MI ACTIVATION / DEACTIVATION</a:t>
            </a:r>
          </a:p>
        </p:txBody>
      </p:sp>
      <p:sp>
        <p:nvSpPr>
          <p:cNvPr id="139" name="Rectangle 138"/>
          <p:cNvSpPr/>
          <p:nvPr/>
        </p:nvSpPr>
        <p:spPr>
          <a:xfrm>
            <a:off x="247828" y="4893646"/>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VAS </a:t>
            </a:r>
            <a:r>
              <a:rPr lang="en-US" sz="800" b="1" dirty="0">
                <a:solidFill>
                  <a:prstClr val="white"/>
                </a:solidFill>
                <a:latin typeface="Arial" panose="020B0604020202020204" pitchFamily="34" charset="0"/>
                <a:cs typeface="Arial" panose="020B0604020202020204" pitchFamily="34" charset="0"/>
              </a:rPr>
              <a:t>ACTIVATION / DEACTIVATION</a:t>
            </a:r>
          </a:p>
        </p:txBody>
      </p:sp>
      <p:sp>
        <p:nvSpPr>
          <p:cNvPr id="140" name="Rectangle 139"/>
          <p:cNvSpPr/>
          <p:nvPr/>
        </p:nvSpPr>
        <p:spPr>
          <a:xfrm>
            <a:off x="247828" y="5210200"/>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IR </a:t>
            </a:r>
            <a:r>
              <a:rPr lang="en-US" sz="800" b="1" dirty="0">
                <a:solidFill>
                  <a:prstClr val="white"/>
                </a:solidFill>
                <a:latin typeface="Arial" panose="020B0604020202020204" pitchFamily="34" charset="0"/>
                <a:cs typeface="Arial" panose="020B0604020202020204" pitchFamily="34" charset="0"/>
              </a:rPr>
              <a:t>ACTIVATION / DEACTIVATION</a:t>
            </a:r>
          </a:p>
        </p:txBody>
      </p:sp>
      <p:sp>
        <p:nvSpPr>
          <p:cNvPr id="141" name="Rectangle 140"/>
          <p:cNvSpPr/>
          <p:nvPr/>
        </p:nvSpPr>
        <p:spPr>
          <a:xfrm>
            <a:off x="247828" y="5526754"/>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FUP PURCHASE</a:t>
            </a:r>
            <a:endParaRPr lang="en-US" sz="800" b="1" dirty="0">
              <a:solidFill>
                <a:prstClr val="white"/>
              </a:solidFill>
              <a:latin typeface="Arial" panose="020B0604020202020204" pitchFamily="34" charset="0"/>
              <a:cs typeface="Arial" panose="020B0604020202020204" pitchFamily="34" charset="0"/>
            </a:endParaRPr>
          </a:p>
        </p:txBody>
      </p:sp>
      <p:sp>
        <p:nvSpPr>
          <p:cNvPr id="143" name="Rectangle 142"/>
          <p:cNvSpPr/>
          <p:nvPr/>
        </p:nvSpPr>
        <p:spPr>
          <a:xfrm>
            <a:off x="247828" y="5853898"/>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NETWORK COVERAGE</a:t>
            </a:r>
            <a:endParaRPr lang="en-US" sz="800" b="1" dirty="0">
              <a:solidFill>
                <a:prstClr val="white"/>
              </a:solidFill>
              <a:latin typeface="Arial" panose="020B0604020202020204" pitchFamily="34" charset="0"/>
              <a:cs typeface="Arial" panose="020B0604020202020204" pitchFamily="34" charset="0"/>
            </a:endParaRPr>
          </a:p>
        </p:txBody>
      </p:sp>
      <p:sp>
        <p:nvSpPr>
          <p:cNvPr id="89" name="Oval 88"/>
          <p:cNvSpPr/>
          <p:nvPr/>
        </p:nvSpPr>
        <p:spPr>
          <a:xfrm>
            <a:off x="9751879" y="2268652"/>
            <a:ext cx="191864" cy="19186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Arial" panose="020B0604020202020204" pitchFamily="34" charset="0"/>
                <a:cs typeface="Arial" panose="020B0604020202020204" pitchFamily="34" charset="0"/>
              </a:rPr>
              <a:t>1</a:t>
            </a:r>
            <a:endParaRPr lang="en-US" sz="1100" dirty="0">
              <a:latin typeface="Arial" panose="020B0604020202020204" pitchFamily="34" charset="0"/>
              <a:cs typeface="Arial" panose="020B0604020202020204" pitchFamily="34" charset="0"/>
            </a:endParaRPr>
          </a:p>
        </p:txBody>
      </p:sp>
      <p:grpSp>
        <p:nvGrpSpPr>
          <p:cNvPr id="79" name="Group 78"/>
          <p:cNvGrpSpPr/>
          <p:nvPr/>
        </p:nvGrpSpPr>
        <p:grpSpPr>
          <a:xfrm>
            <a:off x="3659245" y="2885077"/>
            <a:ext cx="2680450" cy="2335953"/>
            <a:chOff x="2553910" y="2952312"/>
            <a:chExt cx="2680450" cy="2346769"/>
          </a:xfrm>
        </p:grpSpPr>
        <p:grpSp>
          <p:nvGrpSpPr>
            <p:cNvPr id="81" name="Group 80"/>
            <p:cNvGrpSpPr/>
            <p:nvPr/>
          </p:nvGrpSpPr>
          <p:grpSpPr>
            <a:xfrm>
              <a:off x="2553910" y="2952312"/>
              <a:ext cx="2680450" cy="403412"/>
              <a:chOff x="2553910" y="2952312"/>
              <a:chExt cx="2680450" cy="403412"/>
            </a:xfrm>
          </p:grpSpPr>
          <p:sp>
            <p:nvSpPr>
              <p:cNvPr id="119" name="TextBox 118"/>
              <p:cNvSpPr txBox="1"/>
              <p:nvPr/>
            </p:nvSpPr>
            <p:spPr>
              <a:xfrm>
                <a:off x="2553910" y="2952312"/>
                <a:ext cx="2680450" cy="403412"/>
              </a:xfrm>
              <a:prstGeom prst="rect">
                <a:avLst/>
              </a:prstGeom>
              <a:solidFill>
                <a:schemeClr val="bg1">
                  <a:lumMod val="85000"/>
                </a:schemeClr>
              </a:solidFill>
              <a:ln>
                <a:solidFill>
                  <a:schemeClr val="bg1">
                    <a:lumMod val="65000"/>
                  </a:schemeClr>
                </a:solidFill>
              </a:ln>
            </p:spPr>
            <p:txBody>
              <a:bodyPr wrap="square" rtlCol="0">
                <a:spAutoFit/>
              </a:bodyPr>
              <a:lstStyle/>
              <a:p>
                <a:endParaRPr lang="en-US" dirty="0"/>
              </a:p>
            </p:txBody>
          </p:sp>
          <p:sp>
            <p:nvSpPr>
              <p:cNvPr id="120" name="Rectangle 119"/>
              <p:cNvSpPr/>
              <p:nvPr/>
            </p:nvSpPr>
            <p:spPr>
              <a:xfrm>
                <a:off x="2577864" y="3024764"/>
                <a:ext cx="439544" cy="278281"/>
              </a:xfrm>
              <a:prstGeom prst="rect">
                <a:avLst/>
              </a:prstGeom>
              <a:noFill/>
            </p:spPr>
            <p:txBody>
              <a:bodyPr wrap="none">
                <a:spAutoFit/>
              </a:bodyPr>
              <a:lstStyle/>
              <a:p>
                <a:pPr>
                  <a:defRPr/>
                </a:pPr>
                <a:r>
                  <a:rPr lang="en-US" sz="1200" kern="0" dirty="0" smtClean="0">
                    <a:solidFill>
                      <a:schemeClr val="bg1">
                        <a:lumMod val="65000"/>
                      </a:schemeClr>
                    </a:solidFill>
                    <a:latin typeface="corporate_a_condensedregular"/>
                  </a:rPr>
                  <a:t>101</a:t>
                </a:r>
              </a:p>
            </p:txBody>
          </p:sp>
        </p:grpSp>
        <p:grpSp>
          <p:nvGrpSpPr>
            <p:cNvPr id="90" name="Group 89"/>
            <p:cNvGrpSpPr/>
            <p:nvPr/>
          </p:nvGrpSpPr>
          <p:grpSpPr>
            <a:xfrm>
              <a:off x="2553910" y="3438151"/>
              <a:ext cx="2680450" cy="403412"/>
              <a:chOff x="2553910" y="2952312"/>
              <a:chExt cx="2680450" cy="403412"/>
            </a:xfrm>
          </p:grpSpPr>
          <p:sp>
            <p:nvSpPr>
              <p:cNvPr id="117" name="TextBox 116"/>
              <p:cNvSpPr txBox="1"/>
              <p:nvPr/>
            </p:nvSpPr>
            <p:spPr>
              <a:xfrm>
                <a:off x="2553910" y="2952312"/>
                <a:ext cx="2680450" cy="403412"/>
              </a:xfrm>
              <a:prstGeom prst="rect">
                <a:avLst/>
              </a:prstGeom>
              <a:solidFill>
                <a:schemeClr val="bg1">
                  <a:lumMod val="85000"/>
                </a:schemeClr>
              </a:solidFill>
              <a:ln>
                <a:solidFill>
                  <a:schemeClr val="bg1">
                    <a:lumMod val="65000"/>
                  </a:schemeClr>
                </a:solidFill>
              </a:ln>
            </p:spPr>
            <p:txBody>
              <a:bodyPr wrap="square" rtlCol="0">
                <a:spAutoFit/>
              </a:bodyPr>
              <a:lstStyle/>
              <a:p>
                <a:endParaRPr lang="en-US" dirty="0"/>
              </a:p>
            </p:txBody>
          </p:sp>
          <p:sp>
            <p:nvSpPr>
              <p:cNvPr id="118" name="Rectangle 117"/>
              <p:cNvSpPr/>
              <p:nvPr/>
            </p:nvSpPr>
            <p:spPr>
              <a:xfrm>
                <a:off x="2577864" y="2997229"/>
                <a:ext cx="1353256" cy="278281"/>
              </a:xfrm>
              <a:prstGeom prst="rect">
                <a:avLst/>
              </a:prstGeom>
              <a:noFill/>
            </p:spPr>
            <p:txBody>
              <a:bodyPr wrap="none" anchor="ctr">
                <a:spAutoFit/>
              </a:bodyPr>
              <a:lstStyle/>
              <a:p>
                <a:pPr>
                  <a:defRPr/>
                </a:pPr>
                <a:r>
                  <a:rPr lang="en-US" sz="1200" kern="0" dirty="0" err="1" smtClean="0">
                    <a:solidFill>
                      <a:schemeClr val="bg1">
                        <a:lumMod val="65000"/>
                      </a:schemeClr>
                    </a:solidFill>
                    <a:latin typeface="corporate_a_condensedregular"/>
                  </a:rPr>
                  <a:t>Dela</a:t>
                </a:r>
                <a:r>
                  <a:rPr lang="en-US" sz="1200" kern="0" dirty="0" smtClean="0">
                    <a:solidFill>
                      <a:schemeClr val="bg1">
                        <a:lumMod val="65000"/>
                      </a:schemeClr>
                    </a:solidFill>
                    <a:latin typeface="corporate_a_condensedregular"/>
                  </a:rPr>
                  <a:t> Rosa Street</a:t>
                </a:r>
              </a:p>
            </p:txBody>
          </p:sp>
        </p:grpSp>
        <p:grpSp>
          <p:nvGrpSpPr>
            <p:cNvPr id="91" name="Group 90"/>
            <p:cNvGrpSpPr/>
            <p:nvPr/>
          </p:nvGrpSpPr>
          <p:grpSpPr>
            <a:xfrm>
              <a:off x="2553910" y="3923990"/>
              <a:ext cx="2680450" cy="403412"/>
              <a:chOff x="2553910" y="2952312"/>
              <a:chExt cx="2680450" cy="403412"/>
            </a:xfrm>
          </p:grpSpPr>
          <p:sp>
            <p:nvSpPr>
              <p:cNvPr id="108" name="TextBox 107"/>
              <p:cNvSpPr txBox="1"/>
              <p:nvPr/>
            </p:nvSpPr>
            <p:spPr>
              <a:xfrm>
                <a:off x="2553910" y="2952312"/>
                <a:ext cx="2680450" cy="403412"/>
              </a:xfrm>
              <a:prstGeom prst="rect">
                <a:avLst/>
              </a:prstGeom>
              <a:solidFill>
                <a:schemeClr val="bg1">
                  <a:lumMod val="85000"/>
                </a:schemeClr>
              </a:solidFill>
              <a:ln>
                <a:solidFill>
                  <a:schemeClr val="bg1">
                    <a:lumMod val="65000"/>
                  </a:schemeClr>
                </a:solidFill>
              </a:ln>
            </p:spPr>
            <p:txBody>
              <a:bodyPr wrap="square" rtlCol="0">
                <a:spAutoFit/>
              </a:bodyPr>
              <a:lstStyle/>
              <a:p>
                <a:endParaRPr lang="en-US" dirty="0"/>
              </a:p>
            </p:txBody>
          </p:sp>
          <p:sp>
            <p:nvSpPr>
              <p:cNvPr id="113" name="Rectangle 112"/>
              <p:cNvSpPr/>
              <p:nvPr/>
            </p:nvSpPr>
            <p:spPr>
              <a:xfrm>
                <a:off x="2577864" y="2997229"/>
                <a:ext cx="1760418" cy="278281"/>
              </a:xfrm>
              <a:prstGeom prst="rect">
                <a:avLst/>
              </a:prstGeom>
              <a:noFill/>
            </p:spPr>
            <p:txBody>
              <a:bodyPr wrap="none" anchor="ctr">
                <a:spAutoFit/>
              </a:bodyPr>
              <a:lstStyle/>
              <a:p>
                <a:pPr>
                  <a:defRPr/>
                </a:pPr>
                <a:r>
                  <a:rPr lang="en-US" sz="1200" kern="0" dirty="0" err="1" smtClean="0">
                    <a:solidFill>
                      <a:schemeClr val="bg1">
                        <a:lumMod val="65000"/>
                      </a:schemeClr>
                    </a:solidFill>
                    <a:latin typeface="corporate_a_condensedregular"/>
                  </a:rPr>
                  <a:t>Legazpi</a:t>
                </a:r>
                <a:r>
                  <a:rPr lang="en-US" sz="1200" kern="0" dirty="0" smtClean="0">
                    <a:solidFill>
                      <a:schemeClr val="bg1">
                        <a:lumMod val="65000"/>
                      </a:schemeClr>
                    </a:solidFill>
                    <a:latin typeface="corporate_a_condensedregular"/>
                  </a:rPr>
                  <a:t> Village, Makati</a:t>
                </a:r>
                <a:endParaRPr lang="en-US" sz="1200" kern="0" dirty="0">
                  <a:solidFill>
                    <a:schemeClr val="bg1">
                      <a:lumMod val="65000"/>
                    </a:schemeClr>
                  </a:solidFill>
                  <a:latin typeface="corporate_a_condensedregular"/>
                </a:endParaRPr>
              </a:p>
            </p:txBody>
          </p:sp>
        </p:grpSp>
        <p:grpSp>
          <p:nvGrpSpPr>
            <p:cNvPr id="92" name="Group 91"/>
            <p:cNvGrpSpPr/>
            <p:nvPr/>
          </p:nvGrpSpPr>
          <p:grpSpPr>
            <a:xfrm>
              <a:off x="2553910" y="4895669"/>
              <a:ext cx="2680450" cy="403412"/>
              <a:chOff x="2553910" y="2952312"/>
              <a:chExt cx="2680450" cy="403412"/>
            </a:xfrm>
          </p:grpSpPr>
          <p:sp>
            <p:nvSpPr>
              <p:cNvPr id="106" name="TextBox 105"/>
              <p:cNvSpPr txBox="1"/>
              <p:nvPr/>
            </p:nvSpPr>
            <p:spPr>
              <a:xfrm>
                <a:off x="2553910" y="2952312"/>
                <a:ext cx="2680450" cy="403412"/>
              </a:xfrm>
              <a:prstGeom prst="rect">
                <a:avLst/>
              </a:prstGeom>
              <a:solidFill>
                <a:schemeClr val="bg1">
                  <a:lumMod val="85000"/>
                </a:schemeClr>
              </a:solidFill>
              <a:ln>
                <a:solidFill>
                  <a:schemeClr val="bg1">
                    <a:lumMod val="65000"/>
                  </a:schemeClr>
                </a:solidFill>
              </a:ln>
            </p:spPr>
            <p:txBody>
              <a:bodyPr wrap="square" rtlCol="0">
                <a:spAutoFit/>
              </a:bodyPr>
              <a:lstStyle/>
              <a:p>
                <a:endParaRPr lang="en-US" dirty="0"/>
              </a:p>
            </p:txBody>
          </p:sp>
          <p:sp>
            <p:nvSpPr>
              <p:cNvPr id="107" name="Rectangle 106"/>
              <p:cNvSpPr/>
              <p:nvPr/>
            </p:nvSpPr>
            <p:spPr>
              <a:xfrm>
                <a:off x="2577864" y="3011317"/>
                <a:ext cx="524503" cy="278281"/>
              </a:xfrm>
              <a:prstGeom prst="rect">
                <a:avLst/>
              </a:prstGeom>
              <a:noFill/>
            </p:spPr>
            <p:txBody>
              <a:bodyPr wrap="none">
                <a:spAutoFit/>
              </a:bodyPr>
              <a:lstStyle/>
              <a:p>
                <a:pPr>
                  <a:defRPr/>
                </a:pPr>
                <a:r>
                  <a:rPr lang="en-US" sz="1200" kern="0" dirty="0" smtClean="0">
                    <a:solidFill>
                      <a:schemeClr val="bg1">
                        <a:lumMod val="65000"/>
                      </a:schemeClr>
                    </a:solidFill>
                    <a:latin typeface="corporate_a_condensedregular"/>
                  </a:rPr>
                  <a:t>1229</a:t>
                </a:r>
              </a:p>
            </p:txBody>
          </p:sp>
        </p:grpSp>
        <p:grpSp>
          <p:nvGrpSpPr>
            <p:cNvPr id="93" name="Group 92"/>
            <p:cNvGrpSpPr/>
            <p:nvPr/>
          </p:nvGrpSpPr>
          <p:grpSpPr>
            <a:xfrm>
              <a:off x="2553910" y="4409829"/>
              <a:ext cx="2680450" cy="403412"/>
              <a:chOff x="2553910" y="2952312"/>
              <a:chExt cx="2680450" cy="403412"/>
            </a:xfrm>
          </p:grpSpPr>
          <p:sp>
            <p:nvSpPr>
              <p:cNvPr id="104" name="TextBox 103"/>
              <p:cNvSpPr txBox="1"/>
              <p:nvPr/>
            </p:nvSpPr>
            <p:spPr>
              <a:xfrm>
                <a:off x="2553910" y="2952312"/>
                <a:ext cx="2680450" cy="403412"/>
              </a:xfrm>
              <a:prstGeom prst="rect">
                <a:avLst/>
              </a:prstGeom>
              <a:solidFill>
                <a:schemeClr val="bg1">
                  <a:lumMod val="85000"/>
                </a:schemeClr>
              </a:solidFill>
              <a:ln>
                <a:solidFill>
                  <a:schemeClr val="bg1">
                    <a:lumMod val="65000"/>
                  </a:schemeClr>
                </a:solidFill>
              </a:ln>
            </p:spPr>
            <p:txBody>
              <a:bodyPr wrap="square" rtlCol="0">
                <a:spAutoFit/>
              </a:bodyPr>
              <a:lstStyle/>
              <a:p>
                <a:endParaRPr lang="en-US" dirty="0"/>
              </a:p>
            </p:txBody>
          </p:sp>
          <p:sp>
            <p:nvSpPr>
              <p:cNvPr id="105" name="Rectangle 104"/>
              <p:cNvSpPr/>
              <p:nvPr/>
            </p:nvSpPr>
            <p:spPr>
              <a:xfrm>
                <a:off x="2577864" y="2997229"/>
                <a:ext cx="1010213" cy="278281"/>
              </a:xfrm>
              <a:prstGeom prst="rect">
                <a:avLst/>
              </a:prstGeom>
              <a:noFill/>
            </p:spPr>
            <p:txBody>
              <a:bodyPr wrap="none" anchor="ctr">
                <a:spAutoFit/>
              </a:bodyPr>
              <a:lstStyle/>
              <a:p>
                <a:pPr>
                  <a:defRPr/>
                </a:pPr>
                <a:r>
                  <a:rPr lang="en-US" sz="1200" kern="0" dirty="0" smtClean="0">
                    <a:solidFill>
                      <a:schemeClr val="bg1">
                        <a:lumMod val="65000"/>
                      </a:schemeClr>
                    </a:solidFill>
                    <a:latin typeface="corporate_a_condensedregular"/>
                  </a:rPr>
                  <a:t>Manila NCR</a:t>
                </a:r>
                <a:endParaRPr lang="en-US" sz="1200" kern="0" dirty="0">
                  <a:solidFill>
                    <a:schemeClr val="bg1">
                      <a:lumMod val="65000"/>
                    </a:schemeClr>
                  </a:solidFill>
                  <a:latin typeface="corporate_a_condensedregular"/>
                </a:endParaRPr>
              </a:p>
            </p:txBody>
          </p:sp>
        </p:grpSp>
      </p:grpSp>
      <p:grpSp>
        <p:nvGrpSpPr>
          <p:cNvPr id="121" name="Group 120"/>
          <p:cNvGrpSpPr/>
          <p:nvPr/>
        </p:nvGrpSpPr>
        <p:grpSpPr>
          <a:xfrm>
            <a:off x="7183539" y="2881322"/>
            <a:ext cx="2680450" cy="2335953"/>
            <a:chOff x="5914754" y="2948557"/>
            <a:chExt cx="2680450" cy="2346769"/>
          </a:xfrm>
        </p:grpSpPr>
        <p:grpSp>
          <p:nvGrpSpPr>
            <p:cNvPr id="122" name="Group 121"/>
            <p:cNvGrpSpPr/>
            <p:nvPr/>
          </p:nvGrpSpPr>
          <p:grpSpPr>
            <a:xfrm>
              <a:off x="5914754" y="2948557"/>
              <a:ext cx="2680450" cy="403412"/>
              <a:chOff x="2553910" y="2952312"/>
              <a:chExt cx="2680450" cy="403412"/>
            </a:xfrm>
          </p:grpSpPr>
          <p:sp>
            <p:nvSpPr>
              <p:cNvPr id="157" name="TextBox 156"/>
              <p:cNvSpPr txBox="1"/>
              <p:nvPr/>
            </p:nvSpPr>
            <p:spPr>
              <a:xfrm>
                <a:off x="2553910" y="2952312"/>
                <a:ext cx="2680450" cy="403412"/>
              </a:xfrm>
              <a:prstGeom prst="rect">
                <a:avLst/>
              </a:prstGeom>
              <a:noFill/>
              <a:ln>
                <a:solidFill>
                  <a:schemeClr val="bg1">
                    <a:lumMod val="65000"/>
                  </a:schemeClr>
                </a:solidFill>
              </a:ln>
            </p:spPr>
            <p:txBody>
              <a:bodyPr wrap="square" rtlCol="0">
                <a:spAutoFit/>
              </a:bodyPr>
              <a:lstStyle/>
              <a:p>
                <a:endParaRPr lang="en-US" dirty="0"/>
              </a:p>
            </p:txBody>
          </p:sp>
          <p:sp>
            <p:nvSpPr>
              <p:cNvPr id="158" name="Rectangle 157"/>
              <p:cNvSpPr/>
              <p:nvPr/>
            </p:nvSpPr>
            <p:spPr>
              <a:xfrm>
                <a:off x="2577864" y="3024764"/>
                <a:ext cx="439544" cy="278281"/>
              </a:xfrm>
              <a:prstGeom prst="rect">
                <a:avLst/>
              </a:prstGeom>
              <a:noFill/>
            </p:spPr>
            <p:txBody>
              <a:bodyPr wrap="none">
                <a:spAutoFit/>
              </a:bodyPr>
              <a:lstStyle/>
              <a:p>
                <a:pPr>
                  <a:defRPr/>
                </a:pPr>
                <a:r>
                  <a:rPr lang="en-US" sz="1200" kern="0" dirty="0" smtClean="0">
                    <a:solidFill>
                      <a:schemeClr val="bg1">
                        <a:lumMod val="65000"/>
                      </a:schemeClr>
                    </a:solidFill>
                    <a:latin typeface="corporate_a_condensedregular"/>
                  </a:rPr>
                  <a:t>101</a:t>
                </a:r>
              </a:p>
            </p:txBody>
          </p:sp>
        </p:grpSp>
        <p:grpSp>
          <p:nvGrpSpPr>
            <p:cNvPr id="125" name="Group 124"/>
            <p:cNvGrpSpPr/>
            <p:nvPr/>
          </p:nvGrpSpPr>
          <p:grpSpPr>
            <a:xfrm>
              <a:off x="5914754" y="3434396"/>
              <a:ext cx="2680450" cy="403412"/>
              <a:chOff x="2553910" y="2952312"/>
              <a:chExt cx="2680450" cy="403412"/>
            </a:xfrm>
          </p:grpSpPr>
          <p:sp>
            <p:nvSpPr>
              <p:cNvPr id="155" name="TextBox 154"/>
              <p:cNvSpPr txBox="1"/>
              <p:nvPr/>
            </p:nvSpPr>
            <p:spPr>
              <a:xfrm>
                <a:off x="2553910" y="2952312"/>
                <a:ext cx="2680450" cy="403412"/>
              </a:xfrm>
              <a:prstGeom prst="rect">
                <a:avLst/>
              </a:prstGeom>
              <a:noFill/>
              <a:ln>
                <a:solidFill>
                  <a:schemeClr val="bg1">
                    <a:lumMod val="65000"/>
                  </a:schemeClr>
                </a:solidFill>
              </a:ln>
            </p:spPr>
            <p:txBody>
              <a:bodyPr wrap="square" rtlCol="0">
                <a:spAutoFit/>
              </a:bodyPr>
              <a:lstStyle/>
              <a:p>
                <a:endParaRPr lang="en-US" dirty="0"/>
              </a:p>
            </p:txBody>
          </p:sp>
          <p:sp>
            <p:nvSpPr>
              <p:cNvPr id="156" name="Rectangle 155"/>
              <p:cNvSpPr/>
              <p:nvPr/>
            </p:nvSpPr>
            <p:spPr>
              <a:xfrm>
                <a:off x="2577864" y="2997229"/>
                <a:ext cx="1353256" cy="278281"/>
              </a:xfrm>
              <a:prstGeom prst="rect">
                <a:avLst/>
              </a:prstGeom>
              <a:noFill/>
            </p:spPr>
            <p:txBody>
              <a:bodyPr wrap="none" anchor="ctr">
                <a:spAutoFit/>
              </a:bodyPr>
              <a:lstStyle/>
              <a:p>
                <a:pPr>
                  <a:defRPr/>
                </a:pPr>
                <a:r>
                  <a:rPr lang="en-US" sz="1200" kern="0" dirty="0" err="1">
                    <a:solidFill>
                      <a:schemeClr val="bg1">
                        <a:lumMod val="65000"/>
                      </a:schemeClr>
                    </a:solidFill>
                    <a:latin typeface="corporate_a_condensedregular"/>
                  </a:rPr>
                  <a:t>Dela</a:t>
                </a:r>
                <a:r>
                  <a:rPr lang="en-US" sz="1200" kern="0" dirty="0">
                    <a:solidFill>
                      <a:schemeClr val="bg1">
                        <a:lumMod val="65000"/>
                      </a:schemeClr>
                    </a:solidFill>
                    <a:latin typeface="corporate_a_condensedregular"/>
                  </a:rPr>
                  <a:t> Rosa Street</a:t>
                </a:r>
              </a:p>
            </p:txBody>
          </p:sp>
        </p:grpSp>
        <p:grpSp>
          <p:nvGrpSpPr>
            <p:cNvPr id="146" name="Group 145"/>
            <p:cNvGrpSpPr/>
            <p:nvPr/>
          </p:nvGrpSpPr>
          <p:grpSpPr>
            <a:xfrm>
              <a:off x="5914754" y="3920235"/>
              <a:ext cx="2680450" cy="403412"/>
              <a:chOff x="2553910" y="2952312"/>
              <a:chExt cx="2680450" cy="403412"/>
            </a:xfrm>
          </p:grpSpPr>
          <p:sp>
            <p:nvSpPr>
              <p:cNvPr id="153" name="TextBox 152"/>
              <p:cNvSpPr txBox="1"/>
              <p:nvPr/>
            </p:nvSpPr>
            <p:spPr>
              <a:xfrm>
                <a:off x="2553910" y="2952312"/>
                <a:ext cx="2680450" cy="403412"/>
              </a:xfrm>
              <a:prstGeom prst="rect">
                <a:avLst/>
              </a:prstGeom>
              <a:noFill/>
              <a:ln>
                <a:solidFill>
                  <a:schemeClr val="bg1">
                    <a:lumMod val="65000"/>
                  </a:schemeClr>
                </a:solidFill>
              </a:ln>
            </p:spPr>
            <p:txBody>
              <a:bodyPr wrap="square" rtlCol="0">
                <a:spAutoFit/>
              </a:bodyPr>
              <a:lstStyle/>
              <a:p>
                <a:endParaRPr lang="en-US" dirty="0"/>
              </a:p>
            </p:txBody>
          </p:sp>
          <p:sp>
            <p:nvSpPr>
              <p:cNvPr id="154" name="Rectangle 153"/>
              <p:cNvSpPr/>
              <p:nvPr/>
            </p:nvSpPr>
            <p:spPr>
              <a:xfrm>
                <a:off x="2577864" y="2997229"/>
                <a:ext cx="1760418" cy="278281"/>
              </a:xfrm>
              <a:prstGeom prst="rect">
                <a:avLst/>
              </a:prstGeom>
              <a:noFill/>
            </p:spPr>
            <p:txBody>
              <a:bodyPr wrap="none" anchor="ctr">
                <a:spAutoFit/>
              </a:bodyPr>
              <a:lstStyle/>
              <a:p>
                <a:pPr>
                  <a:defRPr/>
                </a:pPr>
                <a:r>
                  <a:rPr lang="en-US" sz="1200" kern="0" dirty="0" err="1">
                    <a:solidFill>
                      <a:schemeClr val="bg1">
                        <a:lumMod val="65000"/>
                      </a:schemeClr>
                    </a:solidFill>
                    <a:latin typeface="corporate_a_condensedregular"/>
                  </a:rPr>
                  <a:t>Legazpi</a:t>
                </a:r>
                <a:r>
                  <a:rPr lang="en-US" sz="1200" kern="0" dirty="0">
                    <a:solidFill>
                      <a:schemeClr val="bg1">
                        <a:lumMod val="65000"/>
                      </a:schemeClr>
                    </a:solidFill>
                    <a:latin typeface="corporate_a_condensedregular"/>
                  </a:rPr>
                  <a:t> Village, Makati</a:t>
                </a:r>
              </a:p>
            </p:txBody>
          </p:sp>
        </p:grpSp>
        <p:grpSp>
          <p:nvGrpSpPr>
            <p:cNvPr id="147" name="Group 146"/>
            <p:cNvGrpSpPr/>
            <p:nvPr/>
          </p:nvGrpSpPr>
          <p:grpSpPr>
            <a:xfrm>
              <a:off x="5914754" y="4891914"/>
              <a:ext cx="2680450" cy="403412"/>
              <a:chOff x="2553910" y="2952312"/>
              <a:chExt cx="2680450" cy="403412"/>
            </a:xfrm>
          </p:grpSpPr>
          <p:sp>
            <p:nvSpPr>
              <p:cNvPr id="151" name="TextBox 150"/>
              <p:cNvSpPr txBox="1"/>
              <p:nvPr/>
            </p:nvSpPr>
            <p:spPr>
              <a:xfrm>
                <a:off x="2553910" y="2952312"/>
                <a:ext cx="2680450" cy="403412"/>
              </a:xfrm>
              <a:prstGeom prst="rect">
                <a:avLst/>
              </a:prstGeom>
              <a:noFill/>
              <a:ln>
                <a:solidFill>
                  <a:schemeClr val="bg1">
                    <a:lumMod val="65000"/>
                  </a:schemeClr>
                </a:solidFill>
              </a:ln>
            </p:spPr>
            <p:txBody>
              <a:bodyPr wrap="square" rtlCol="0">
                <a:spAutoFit/>
              </a:bodyPr>
              <a:lstStyle/>
              <a:p>
                <a:endParaRPr lang="en-US" dirty="0"/>
              </a:p>
            </p:txBody>
          </p:sp>
          <p:sp>
            <p:nvSpPr>
              <p:cNvPr id="152" name="Rectangle 151"/>
              <p:cNvSpPr/>
              <p:nvPr/>
            </p:nvSpPr>
            <p:spPr>
              <a:xfrm>
                <a:off x="2577864" y="3011317"/>
                <a:ext cx="524503" cy="278281"/>
              </a:xfrm>
              <a:prstGeom prst="rect">
                <a:avLst/>
              </a:prstGeom>
              <a:noFill/>
            </p:spPr>
            <p:txBody>
              <a:bodyPr wrap="none">
                <a:spAutoFit/>
              </a:bodyPr>
              <a:lstStyle/>
              <a:p>
                <a:pPr>
                  <a:defRPr/>
                </a:pPr>
                <a:r>
                  <a:rPr lang="en-US" sz="1200" kern="0" dirty="0" smtClean="0">
                    <a:solidFill>
                      <a:schemeClr val="bg1">
                        <a:lumMod val="65000"/>
                      </a:schemeClr>
                    </a:solidFill>
                    <a:latin typeface="corporate_a_condensedregular"/>
                  </a:rPr>
                  <a:t>1229</a:t>
                </a:r>
              </a:p>
            </p:txBody>
          </p:sp>
        </p:grpSp>
        <p:grpSp>
          <p:nvGrpSpPr>
            <p:cNvPr id="148" name="Group 147"/>
            <p:cNvGrpSpPr/>
            <p:nvPr/>
          </p:nvGrpSpPr>
          <p:grpSpPr>
            <a:xfrm>
              <a:off x="5914754" y="4406074"/>
              <a:ext cx="2680450" cy="403412"/>
              <a:chOff x="2553910" y="2952312"/>
              <a:chExt cx="2680450" cy="403412"/>
            </a:xfrm>
          </p:grpSpPr>
          <p:sp>
            <p:nvSpPr>
              <p:cNvPr id="149" name="TextBox 148"/>
              <p:cNvSpPr txBox="1"/>
              <p:nvPr/>
            </p:nvSpPr>
            <p:spPr>
              <a:xfrm>
                <a:off x="2553910" y="2952312"/>
                <a:ext cx="2680450" cy="403412"/>
              </a:xfrm>
              <a:prstGeom prst="rect">
                <a:avLst/>
              </a:prstGeom>
              <a:noFill/>
              <a:ln>
                <a:solidFill>
                  <a:schemeClr val="bg1">
                    <a:lumMod val="65000"/>
                  </a:schemeClr>
                </a:solidFill>
              </a:ln>
            </p:spPr>
            <p:txBody>
              <a:bodyPr wrap="square" rtlCol="0">
                <a:spAutoFit/>
              </a:bodyPr>
              <a:lstStyle/>
              <a:p>
                <a:endParaRPr lang="en-US" dirty="0"/>
              </a:p>
            </p:txBody>
          </p:sp>
          <p:sp>
            <p:nvSpPr>
              <p:cNvPr id="150" name="Rectangle 149"/>
              <p:cNvSpPr/>
              <p:nvPr/>
            </p:nvSpPr>
            <p:spPr>
              <a:xfrm>
                <a:off x="2577864" y="2997229"/>
                <a:ext cx="1010213" cy="278281"/>
              </a:xfrm>
              <a:prstGeom prst="rect">
                <a:avLst/>
              </a:prstGeom>
              <a:noFill/>
            </p:spPr>
            <p:txBody>
              <a:bodyPr wrap="none" anchor="ctr">
                <a:spAutoFit/>
              </a:bodyPr>
              <a:lstStyle/>
              <a:p>
                <a:pPr>
                  <a:defRPr/>
                </a:pPr>
                <a:r>
                  <a:rPr lang="en-US" sz="1200" kern="0" dirty="0" smtClean="0">
                    <a:solidFill>
                      <a:schemeClr val="bg1">
                        <a:lumMod val="65000"/>
                      </a:schemeClr>
                    </a:solidFill>
                    <a:latin typeface="corporate_a_condensedregular"/>
                  </a:rPr>
                  <a:t>Manila NCR</a:t>
                </a:r>
                <a:endParaRPr lang="en-US" sz="1200" kern="0" dirty="0">
                  <a:solidFill>
                    <a:schemeClr val="bg1">
                      <a:lumMod val="65000"/>
                    </a:schemeClr>
                  </a:solidFill>
                  <a:latin typeface="corporate_a_condensedregular"/>
                </a:endParaRPr>
              </a:p>
            </p:txBody>
          </p:sp>
        </p:grpSp>
      </p:grpSp>
      <p:grpSp>
        <p:nvGrpSpPr>
          <p:cNvPr id="159" name="Group 158"/>
          <p:cNvGrpSpPr/>
          <p:nvPr/>
        </p:nvGrpSpPr>
        <p:grpSpPr>
          <a:xfrm>
            <a:off x="6574932" y="2906663"/>
            <a:ext cx="406901" cy="2314367"/>
            <a:chOff x="5375878" y="2973898"/>
            <a:chExt cx="406901" cy="2314367"/>
          </a:xfrm>
        </p:grpSpPr>
        <p:pic>
          <p:nvPicPr>
            <p:cNvPr id="160" name="Picture 159"/>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5375878" y="2973898"/>
              <a:ext cx="406901" cy="406901"/>
            </a:xfrm>
            <a:prstGeom prst="rect">
              <a:avLst/>
            </a:prstGeom>
          </p:spPr>
        </p:pic>
        <p:pic>
          <p:nvPicPr>
            <p:cNvPr id="161" name="Picture 160"/>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5375878" y="3450764"/>
              <a:ext cx="406901" cy="406901"/>
            </a:xfrm>
            <a:prstGeom prst="rect">
              <a:avLst/>
            </a:prstGeom>
          </p:spPr>
        </p:pic>
        <p:pic>
          <p:nvPicPr>
            <p:cNvPr id="162" name="Picture 161"/>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5375878" y="3927630"/>
              <a:ext cx="406901" cy="406901"/>
            </a:xfrm>
            <a:prstGeom prst="rect">
              <a:avLst/>
            </a:prstGeom>
          </p:spPr>
        </p:pic>
        <p:pic>
          <p:nvPicPr>
            <p:cNvPr id="163" name="Picture 162"/>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5375878" y="4404496"/>
              <a:ext cx="406901" cy="406901"/>
            </a:xfrm>
            <a:prstGeom prst="rect">
              <a:avLst/>
            </a:prstGeom>
          </p:spPr>
        </p:pic>
        <p:pic>
          <p:nvPicPr>
            <p:cNvPr id="164" name="Picture 163"/>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5375878" y="4881364"/>
              <a:ext cx="406901" cy="406901"/>
            </a:xfrm>
            <a:prstGeom prst="rect">
              <a:avLst/>
            </a:prstGeom>
          </p:spPr>
        </p:pic>
      </p:grpSp>
      <p:sp>
        <p:nvSpPr>
          <p:cNvPr id="165" name="Rectangle 164"/>
          <p:cNvSpPr/>
          <p:nvPr/>
        </p:nvSpPr>
        <p:spPr>
          <a:xfrm>
            <a:off x="8552510" y="5382360"/>
            <a:ext cx="1311479" cy="300554"/>
          </a:xfrm>
          <a:prstGeom prst="rect">
            <a:avLst/>
          </a:prstGeom>
          <a:solidFill>
            <a:srgbClr val="56AD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1000" b="1" dirty="0" smtClean="0">
                <a:solidFill>
                  <a:prstClr val="white"/>
                </a:solidFill>
                <a:latin typeface="Arial" panose="020B0604020202020204" pitchFamily="34" charset="0"/>
                <a:cs typeface="Arial" panose="020B0604020202020204" pitchFamily="34" charset="0"/>
              </a:rPr>
              <a:t>SUBMIT</a:t>
            </a:r>
            <a:endParaRPr lang="en-US" sz="1000" b="1" dirty="0">
              <a:solidFill>
                <a:prstClr val="white"/>
              </a:solidFill>
              <a:latin typeface="Arial" panose="020B0604020202020204" pitchFamily="34" charset="0"/>
              <a:cs typeface="Arial" panose="020B0604020202020204" pitchFamily="34" charset="0"/>
            </a:endParaRPr>
          </a:p>
        </p:txBody>
      </p:sp>
      <p:sp>
        <p:nvSpPr>
          <p:cNvPr id="166" name="Rectangle 165"/>
          <p:cNvSpPr/>
          <p:nvPr/>
        </p:nvSpPr>
        <p:spPr>
          <a:xfrm>
            <a:off x="7610369" y="5373306"/>
            <a:ext cx="892041" cy="30960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1000" b="1" dirty="0" smtClean="0">
                <a:solidFill>
                  <a:prstClr val="white"/>
                </a:solidFill>
                <a:latin typeface="Arial" panose="020B0604020202020204" pitchFamily="34" charset="0"/>
                <a:cs typeface="Arial" panose="020B0604020202020204" pitchFamily="34" charset="0"/>
              </a:rPr>
              <a:t>CANCEL</a:t>
            </a:r>
            <a:endParaRPr lang="en-US" sz="1000" b="1" dirty="0">
              <a:solidFill>
                <a:prstClr val="white"/>
              </a:solidFill>
              <a:latin typeface="Arial" panose="020B0604020202020204" pitchFamily="34" charset="0"/>
              <a:cs typeface="Arial" panose="020B0604020202020204" pitchFamily="34" charset="0"/>
            </a:endParaRPr>
          </a:p>
        </p:txBody>
      </p:sp>
      <p:sp>
        <p:nvSpPr>
          <p:cNvPr id="167" name="Rectangle 166"/>
          <p:cNvSpPr/>
          <p:nvPr/>
        </p:nvSpPr>
        <p:spPr>
          <a:xfrm>
            <a:off x="2390772" y="2930301"/>
            <a:ext cx="1207382" cy="276999"/>
          </a:xfrm>
          <a:prstGeom prst="rect">
            <a:avLst/>
          </a:prstGeom>
          <a:noFill/>
        </p:spPr>
        <p:txBody>
          <a:bodyPr wrap="none">
            <a:spAutoFit/>
          </a:bodyPr>
          <a:lstStyle/>
          <a:p>
            <a:pPr>
              <a:defRPr/>
            </a:pPr>
            <a:r>
              <a:rPr lang="en-US" sz="1200" kern="0" dirty="0" smtClean="0">
                <a:latin typeface="corporate_a_condensedregular"/>
              </a:rPr>
              <a:t>Address Line 1</a:t>
            </a:r>
          </a:p>
        </p:txBody>
      </p:sp>
      <p:sp>
        <p:nvSpPr>
          <p:cNvPr id="168" name="Rectangle 167"/>
          <p:cNvSpPr/>
          <p:nvPr/>
        </p:nvSpPr>
        <p:spPr>
          <a:xfrm>
            <a:off x="2394803" y="3460335"/>
            <a:ext cx="1207382" cy="276999"/>
          </a:xfrm>
          <a:prstGeom prst="rect">
            <a:avLst/>
          </a:prstGeom>
          <a:noFill/>
        </p:spPr>
        <p:txBody>
          <a:bodyPr wrap="none">
            <a:spAutoFit/>
          </a:bodyPr>
          <a:lstStyle/>
          <a:p>
            <a:pPr>
              <a:defRPr/>
            </a:pPr>
            <a:r>
              <a:rPr lang="en-US" sz="1200" kern="0" dirty="0" smtClean="0">
                <a:latin typeface="corporate_a_condensedregular"/>
              </a:rPr>
              <a:t>Address Line 2</a:t>
            </a:r>
          </a:p>
        </p:txBody>
      </p:sp>
      <p:sp>
        <p:nvSpPr>
          <p:cNvPr id="169" name="Rectangle 168"/>
          <p:cNvSpPr/>
          <p:nvPr/>
        </p:nvSpPr>
        <p:spPr>
          <a:xfrm>
            <a:off x="2394803" y="3922205"/>
            <a:ext cx="449162" cy="276999"/>
          </a:xfrm>
          <a:prstGeom prst="rect">
            <a:avLst/>
          </a:prstGeom>
          <a:noFill/>
        </p:spPr>
        <p:txBody>
          <a:bodyPr wrap="none">
            <a:spAutoFit/>
          </a:bodyPr>
          <a:lstStyle/>
          <a:p>
            <a:pPr>
              <a:defRPr/>
            </a:pPr>
            <a:r>
              <a:rPr lang="en-US" sz="1200" kern="0" dirty="0" smtClean="0">
                <a:latin typeface="corporate_a_condensedregular"/>
              </a:rPr>
              <a:t>City</a:t>
            </a:r>
          </a:p>
        </p:txBody>
      </p:sp>
      <p:sp>
        <p:nvSpPr>
          <p:cNvPr id="170" name="Rectangle 169"/>
          <p:cNvSpPr/>
          <p:nvPr/>
        </p:nvSpPr>
        <p:spPr>
          <a:xfrm>
            <a:off x="2390772" y="4376631"/>
            <a:ext cx="543739" cy="276999"/>
          </a:xfrm>
          <a:prstGeom prst="rect">
            <a:avLst/>
          </a:prstGeom>
          <a:noFill/>
        </p:spPr>
        <p:txBody>
          <a:bodyPr wrap="none">
            <a:spAutoFit/>
          </a:bodyPr>
          <a:lstStyle/>
          <a:p>
            <a:pPr>
              <a:defRPr/>
            </a:pPr>
            <a:r>
              <a:rPr lang="en-US" sz="1200" kern="0" dirty="0" smtClean="0">
                <a:latin typeface="corporate_a_condensedregular"/>
              </a:rPr>
              <a:t>State</a:t>
            </a:r>
          </a:p>
        </p:txBody>
      </p:sp>
      <p:sp>
        <p:nvSpPr>
          <p:cNvPr id="171" name="Rectangle 170"/>
          <p:cNvSpPr/>
          <p:nvPr/>
        </p:nvSpPr>
        <p:spPr>
          <a:xfrm>
            <a:off x="2412427" y="4874164"/>
            <a:ext cx="824265" cy="276999"/>
          </a:xfrm>
          <a:prstGeom prst="rect">
            <a:avLst/>
          </a:prstGeom>
          <a:noFill/>
        </p:spPr>
        <p:txBody>
          <a:bodyPr wrap="none">
            <a:spAutoFit/>
          </a:bodyPr>
          <a:lstStyle/>
          <a:p>
            <a:pPr>
              <a:defRPr/>
            </a:pPr>
            <a:r>
              <a:rPr lang="en-US" sz="1200" kern="0" dirty="0" smtClean="0">
                <a:latin typeface="corporate_a_condensedregular"/>
              </a:rPr>
              <a:t>Postcode</a:t>
            </a:r>
          </a:p>
        </p:txBody>
      </p:sp>
      <p:grpSp>
        <p:nvGrpSpPr>
          <p:cNvPr id="174" name="Group 173"/>
          <p:cNvGrpSpPr/>
          <p:nvPr/>
        </p:nvGrpSpPr>
        <p:grpSpPr>
          <a:xfrm>
            <a:off x="-19946" y="5444657"/>
            <a:ext cx="365675" cy="427282"/>
            <a:chOff x="139917" y="5603711"/>
            <a:chExt cx="365675" cy="427282"/>
          </a:xfrm>
        </p:grpSpPr>
        <p:sp>
          <p:nvSpPr>
            <p:cNvPr id="175" name="Flowchart: Delay 174"/>
            <p:cNvSpPr/>
            <p:nvPr/>
          </p:nvSpPr>
          <p:spPr>
            <a:xfrm>
              <a:off x="151034" y="5603711"/>
              <a:ext cx="354558" cy="427282"/>
            </a:xfrm>
            <a:prstGeom prst="flowChartDelay">
              <a:avLst/>
            </a:prstGeom>
            <a:solidFill>
              <a:srgbClr val="E20A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6" name="Picture 175"/>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139917" y="5654116"/>
              <a:ext cx="324625" cy="324625"/>
            </a:xfrm>
            <a:prstGeom prst="rect">
              <a:avLst/>
            </a:prstGeom>
          </p:spPr>
        </p:pic>
      </p:grpSp>
      <p:sp>
        <p:nvSpPr>
          <p:cNvPr id="131" name="Rectangle 130"/>
          <p:cNvSpPr/>
          <p:nvPr/>
        </p:nvSpPr>
        <p:spPr>
          <a:xfrm>
            <a:off x="2940" y="2397"/>
            <a:ext cx="12192000" cy="6855603"/>
          </a:xfrm>
          <a:prstGeom prst="rect">
            <a:avLst/>
          </a:prstGeom>
          <a:solidFill>
            <a:srgbClr val="40404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2" name="Rectangle 171"/>
          <p:cNvSpPr/>
          <p:nvPr/>
        </p:nvSpPr>
        <p:spPr>
          <a:xfrm>
            <a:off x="2355001" y="2361364"/>
            <a:ext cx="7424483" cy="1646076"/>
          </a:xfrm>
          <a:prstGeom prst="rect">
            <a:avLst/>
          </a:prstGeom>
          <a:solidFill>
            <a:schemeClr val="bg1"/>
          </a:solidFill>
          <a:ln>
            <a:solidFill>
              <a:srgbClr val="56ADD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sp>
        <p:nvSpPr>
          <p:cNvPr id="173" name="Rectangle 172"/>
          <p:cNvSpPr/>
          <p:nvPr/>
        </p:nvSpPr>
        <p:spPr>
          <a:xfrm>
            <a:off x="2496225" y="2987463"/>
            <a:ext cx="7139991" cy="307777"/>
          </a:xfrm>
          <a:prstGeom prst="rect">
            <a:avLst/>
          </a:prstGeom>
        </p:spPr>
        <p:txBody>
          <a:bodyPr wrap="square">
            <a:spAutoFit/>
          </a:bodyPr>
          <a:lstStyle/>
          <a:p>
            <a:pPr algn="ctr"/>
            <a:r>
              <a:rPr lang="en-US" sz="1400" dirty="0" smtClean="0">
                <a:solidFill>
                  <a:prstClr val="black"/>
                </a:solidFill>
                <a:latin typeface="Arial" panose="020B0604020202020204" pitchFamily="34" charset="0"/>
                <a:cs typeface="Arial" panose="020B0604020202020204" pitchFamily="34" charset="0"/>
              </a:rPr>
              <a:t>Address changed successfully!</a:t>
            </a:r>
            <a:endParaRPr lang="en-US" sz="1400" dirty="0">
              <a:solidFill>
                <a:prstClr val="black"/>
              </a:solidFill>
            </a:endParaRPr>
          </a:p>
        </p:txBody>
      </p:sp>
    </p:spTree>
    <p:extLst>
      <p:ext uri="{BB962C8B-B14F-4D97-AF65-F5344CB8AC3E}">
        <p14:creationId xmlns:p14="http://schemas.microsoft.com/office/powerpoint/2010/main" val="150319000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Rectangle 61"/>
          <p:cNvSpPr/>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 name="Rectangle 2"/>
          <p:cNvSpPr/>
          <p:nvPr/>
        </p:nvSpPr>
        <p:spPr>
          <a:xfrm>
            <a:off x="185940" y="154407"/>
            <a:ext cx="11836042" cy="65124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sp>
        <p:nvSpPr>
          <p:cNvPr id="52" name="Rectangle 51"/>
          <p:cNvSpPr/>
          <p:nvPr/>
        </p:nvSpPr>
        <p:spPr>
          <a:xfrm>
            <a:off x="2266988" y="154407"/>
            <a:ext cx="7757432" cy="20684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sp>
        <p:nvSpPr>
          <p:cNvPr id="46" name="Rectangle 45"/>
          <p:cNvSpPr/>
          <p:nvPr/>
        </p:nvSpPr>
        <p:spPr>
          <a:xfrm>
            <a:off x="185940" y="2289543"/>
            <a:ext cx="2081048" cy="4375515"/>
          </a:xfrm>
          <a:prstGeom prst="rect">
            <a:avLst/>
          </a:prstGeom>
          <a:solidFill>
            <a:srgbClr val="56AD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pic>
        <p:nvPicPr>
          <p:cNvPr id="19" name="Picture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1617" y="1769514"/>
            <a:ext cx="400674" cy="400674"/>
          </a:xfrm>
          <a:prstGeom prst="rect">
            <a:avLst/>
          </a:prstGeom>
        </p:spPr>
      </p:pic>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9785" y="1769514"/>
            <a:ext cx="400674" cy="400674"/>
          </a:xfrm>
          <a:prstGeom prst="rect">
            <a:avLst/>
          </a:prstGeom>
        </p:spPr>
      </p:pic>
      <p:pic>
        <p:nvPicPr>
          <p:cNvPr id="21" name="Picture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75281" y="1769514"/>
            <a:ext cx="400674" cy="400674"/>
          </a:xfrm>
          <a:prstGeom prst="rect">
            <a:avLst/>
          </a:prstGeom>
        </p:spPr>
      </p:pic>
      <p:pic>
        <p:nvPicPr>
          <p:cNvPr id="23" name="Picture 2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93449" y="1769513"/>
            <a:ext cx="400674" cy="400674"/>
          </a:xfrm>
          <a:prstGeom prst="rect">
            <a:avLst/>
          </a:prstGeom>
        </p:spPr>
      </p:pic>
      <p:pic>
        <p:nvPicPr>
          <p:cNvPr id="74" name="Picture 7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5959" y="6191056"/>
            <a:ext cx="354173" cy="346794"/>
          </a:xfrm>
          <a:prstGeom prst="rect">
            <a:avLst/>
          </a:prstGeom>
        </p:spPr>
      </p:pic>
      <p:pic>
        <p:nvPicPr>
          <p:cNvPr id="75" name="Picture 7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19025" y="6191056"/>
            <a:ext cx="354173" cy="346794"/>
          </a:xfrm>
          <a:prstGeom prst="rect">
            <a:avLst/>
          </a:prstGeom>
        </p:spPr>
      </p:pic>
      <p:pic>
        <p:nvPicPr>
          <p:cNvPr id="76" name="Picture 7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52893" y="6191056"/>
            <a:ext cx="354173" cy="332037"/>
          </a:xfrm>
          <a:prstGeom prst="rect">
            <a:avLst/>
          </a:prstGeom>
        </p:spPr>
      </p:pic>
      <p:sp>
        <p:nvSpPr>
          <p:cNvPr id="83" name="Rectangle 82"/>
          <p:cNvSpPr/>
          <p:nvPr/>
        </p:nvSpPr>
        <p:spPr>
          <a:xfrm>
            <a:off x="9965423" y="2163814"/>
            <a:ext cx="2056451" cy="45036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pic>
        <p:nvPicPr>
          <p:cNvPr id="98" name="Picture 97"/>
          <p:cNvPicPr>
            <a:picLocks noChangeAspect="1"/>
          </p:cNvPicPr>
          <p:nvPr/>
        </p:nvPicPr>
        <p:blipFill>
          <a:blip r:embed="rId9">
            <a:extLst>
              <a:ext uri="{BEBA8EAE-BF5A-486C-A8C5-ECC9F3942E4B}">
                <a14:imgProps xmlns:a14="http://schemas.microsoft.com/office/drawing/2010/main">
                  <a14:imgLayer r:embed="rId10">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1852091" y="6194581"/>
            <a:ext cx="331349" cy="331349"/>
          </a:xfrm>
          <a:prstGeom prst="rect">
            <a:avLst/>
          </a:prstGeom>
        </p:spPr>
      </p:pic>
      <p:sp>
        <p:nvSpPr>
          <p:cNvPr id="109" name="Rectangle 108"/>
          <p:cNvSpPr/>
          <p:nvPr/>
        </p:nvSpPr>
        <p:spPr>
          <a:xfrm>
            <a:off x="10023912" y="2286478"/>
            <a:ext cx="1963490" cy="4251372"/>
          </a:xfrm>
          <a:prstGeom prst="rect">
            <a:avLst/>
          </a:prstGeom>
          <a:solidFill>
            <a:srgbClr val="56AD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1000" b="1" dirty="0">
              <a:solidFill>
                <a:prstClr val="white"/>
              </a:solidFill>
              <a:latin typeface="Arial" panose="020B0604020202020204" pitchFamily="34" charset="0"/>
              <a:cs typeface="Arial" panose="020B0604020202020204" pitchFamily="34" charset="0"/>
            </a:endParaRPr>
          </a:p>
        </p:txBody>
      </p:sp>
      <p:sp>
        <p:nvSpPr>
          <p:cNvPr id="94" name="Rectangle 93"/>
          <p:cNvSpPr/>
          <p:nvPr/>
        </p:nvSpPr>
        <p:spPr>
          <a:xfrm>
            <a:off x="2304058" y="2698132"/>
            <a:ext cx="7656345" cy="3044318"/>
          </a:xfrm>
          <a:prstGeom prst="rect">
            <a:avLst/>
          </a:prstGeom>
          <a:solidFill>
            <a:schemeClr val="bg1"/>
          </a:solidFill>
          <a:ln>
            <a:solidFill>
              <a:srgbClr val="56ADD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grpSp>
        <p:nvGrpSpPr>
          <p:cNvPr id="4" name="Group 3"/>
          <p:cNvGrpSpPr/>
          <p:nvPr/>
        </p:nvGrpSpPr>
        <p:grpSpPr>
          <a:xfrm>
            <a:off x="257774" y="2377291"/>
            <a:ext cx="1926025" cy="239055"/>
            <a:chOff x="257774" y="1966455"/>
            <a:chExt cx="1926025" cy="239055"/>
          </a:xfrm>
        </p:grpSpPr>
        <p:sp>
          <p:nvSpPr>
            <p:cNvPr id="50" name="Rounded Rectangle 49"/>
            <p:cNvSpPr/>
            <p:nvPr/>
          </p:nvSpPr>
          <p:spPr>
            <a:xfrm>
              <a:off x="257774" y="1968246"/>
              <a:ext cx="1824102" cy="23726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pic>
          <p:nvPicPr>
            <p:cNvPr id="28" name="Picture 27"/>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981315" y="1966455"/>
              <a:ext cx="202484" cy="237055"/>
            </a:xfrm>
            <a:prstGeom prst="rect">
              <a:avLst/>
            </a:prstGeom>
          </p:spPr>
        </p:pic>
        <p:sp>
          <p:nvSpPr>
            <p:cNvPr id="51" name="TextBox 50"/>
            <p:cNvSpPr txBox="1"/>
            <p:nvPr/>
          </p:nvSpPr>
          <p:spPr>
            <a:xfrm>
              <a:off x="320836" y="1968921"/>
              <a:ext cx="184731" cy="230832"/>
            </a:xfrm>
            <a:prstGeom prst="rect">
              <a:avLst/>
            </a:prstGeom>
            <a:noFill/>
          </p:spPr>
          <p:txBody>
            <a:bodyPr wrap="none" rtlCol="0">
              <a:spAutoFit/>
            </a:bodyPr>
            <a:lstStyle/>
            <a:p>
              <a:pPr defTabSz="586130"/>
              <a:endParaRPr lang="en-US" sz="900" dirty="0">
                <a:solidFill>
                  <a:prstClr val="black"/>
                </a:solidFill>
                <a:latin typeface="Arial" panose="020B0604020202020204" pitchFamily="34" charset="0"/>
                <a:cs typeface="Arial" panose="020B0604020202020204" pitchFamily="34" charset="0"/>
              </a:endParaRPr>
            </a:p>
          </p:txBody>
        </p:sp>
      </p:grpSp>
      <p:grpSp>
        <p:nvGrpSpPr>
          <p:cNvPr id="63" name="Group 62"/>
          <p:cNvGrpSpPr/>
          <p:nvPr/>
        </p:nvGrpSpPr>
        <p:grpSpPr>
          <a:xfrm>
            <a:off x="2268495" y="5758937"/>
            <a:ext cx="7691908" cy="906121"/>
            <a:chOff x="2284261" y="5806235"/>
            <a:chExt cx="7691908" cy="906121"/>
          </a:xfrm>
        </p:grpSpPr>
        <p:sp>
          <p:nvSpPr>
            <p:cNvPr id="70" name="Rectangle 69"/>
            <p:cNvSpPr/>
            <p:nvPr/>
          </p:nvSpPr>
          <p:spPr>
            <a:xfrm>
              <a:off x="2284261" y="5806235"/>
              <a:ext cx="7691908" cy="90612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7" name="Rounded Rectangle 76"/>
            <p:cNvSpPr/>
            <p:nvPr/>
          </p:nvSpPr>
          <p:spPr>
            <a:xfrm>
              <a:off x="2417106" y="6197770"/>
              <a:ext cx="7362378" cy="35236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8" name="TextBox 77"/>
            <p:cNvSpPr txBox="1"/>
            <p:nvPr/>
          </p:nvSpPr>
          <p:spPr>
            <a:xfrm>
              <a:off x="2480168" y="6268572"/>
              <a:ext cx="877163" cy="230832"/>
            </a:xfrm>
            <a:prstGeom prst="rect">
              <a:avLst/>
            </a:prstGeom>
            <a:noFill/>
          </p:spPr>
          <p:txBody>
            <a:bodyPr wrap="none" rtlCol="0">
              <a:spAutoFit/>
            </a:bodyPr>
            <a:lstStyle/>
            <a:p>
              <a:r>
                <a:rPr lang="en-US" sz="900" dirty="0">
                  <a:solidFill>
                    <a:prstClr val="black"/>
                  </a:solidFill>
                  <a:latin typeface="Arial" panose="020B0604020202020204" pitchFamily="34" charset="0"/>
                  <a:cs typeface="Arial" panose="020B0604020202020204" pitchFamily="34" charset="0"/>
                </a:rPr>
                <a:t>Call Remarks</a:t>
              </a:r>
            </a:p>
          </p:txBody>
        </p:sp>
        <p:sp>
          <p:nvSpPr>
            <p:cNvPr id="84" name="Rectangle 83"/>
            <p:cNvSpPr/>
            <p:nvPr/>
          </p:nvSpPr>
          <p:spPr>
            <a:xfrm>
              <a:off x="8910989" y="6245977"/>
              <a:ext cx="808601" cy="268750"/>
            </a:xfrm>
            <a:prstGeom prst="rect">
              <a:avLst/>
            </a:prstGeom>
            <a:solidFill>
              <a:srgbClr val="56AD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800" dirty="0" smtClean="0">
                  <a:solidFill>
                    <a:prstClr val="white"/>
                  </a:solidFill>
                  <a:latin typeface="Arial" panose="020B0604020202020204" pitchFamily="34" charset="0"/>
                  <a:cs typeface="Arial" panose="020B0604020202020204" pitchFamily="34" charset="0"/>
                </a:rPr>
                <a:t>SUBMIT</a:t>
              </a:r>
              <a:endParaRPr lang="en-US" sz="800" dirty="0">
                <a:solidFill>
                  <a:prstClr val="white"/>
                </a:solidFill>
                <a:latin typeface="Arial" panose="020B0604020202020204" pitchFamily="34" charset="0"/>
                <a:cs typeface="Arial" panose="020B0604020202020204" pitchFamily="34" charset="0"/>
              </a:endParaRPr>
            </a:p>
          </p:txBody>
        </p:sp>
        <p:sp>
          <p:nvSpPr>
            <p:cNvPr id="85" name="Rounded Rectangle 84"/>
            <p:cNvSpPr/>
            <p:nvPr/>
          </p:nvSpPr>
          <p:spPr>
            <a:xfrm>
              <a:off x="2444560" y="5947598"/>
              <a:ext cx="129642" cy="129642"/>
            </a:xfrm>
            <a:prstGeom prst="round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6" name="TextBox 85"/>
            <p:cNvSpPr txBox="1"/>
            <p:nvPr/>
          </p:nvSpPr>
          <p:spPr>
            <a:xfrm>
              <a:off x="2615925" y="5897864"/>
              <a:ext cx="838691" cy="230832"/>
            </a:xfrm>
            <a:prstGeom prst="rect">
              <a:avLst/>
            </a:prstGeom>
            <a:noFill/>
          </p:spPr>
          <p:txBody>
            <a:bodyPr wrap="none" rtlCol="0">
              <a:spAutoFit/>
            </a:bodyPr>
            <a:lstStyle/>
            <a:p>
              <a:r>
                <a:rPr lang="en-US" sz="900" dirty="0" smtClean="0">
                  <a:solidFill>
                    <a:prstClr val="black"/>
                  </a:solidFill>
                  <a:latin typeface="Arial" panose="020B0604020202020204" pitchFamily="34" charset="0"/>
                  <a:cs typeface="Arial" panose="020B0604020202020204" pitchFamily="34" charset="0"/>
                </a:rPr>
                <a:t>Billing Query</a:t>
              </a:r>
              <a:endParaRPr lang="en-US" sz="900" dirty="0">
                <a:solidFill>
                  <a:prstClr val="black"/>
                </a:solidFill>
                <a:latin typeface="Arial" panose="020B0604020202020204" pitchFamily="34" charset="0"/>
                <a:cs typeface="Arial" panose="020B0604020202020204" pitchFamily="34" charset="0"/>
              </a:endParaRPr>
            </a:p>
          </p:txBody>
        </p:sp>
        <p:sp>
          <p:nvSpPr>
            <p:cNvPr id="87" name="Rounded Rectangle 86"/>
            <p:cNvSpPr/>
            <p:nvPr/>
          </p:nvSpPr>
          <p:spPr>
            <a:xfrm>
              <a:off x="3899406" y="5947598"/>
              <a:ext cx="129642" cy="129642"/>
            </a:xfrm>
            <a:prstGeom prst="round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8" name="TextBox 87"/>
            <p:cNvSpPr txBox="1"/>
            <p:nvPr/>
          </p:nvSpPr>
          <p:spPr>
            <a:xfrm>
              <a:off x="4081480" y="5897864"/>
              <a:ext cx="1152880" cy="230832"/>
            </a:xfrm>
            <a:prstGeom prst="rect">
              <a:avLst/>
            </a:prstGeom>
            <a:noFill/>
          </p:spPr>
          <p:txBody>
            <a:bodyPr wrap="none" rtlCol="0">
              <a:spAutoFit/>
            </a:bodyPr>
            <a:lstStyle/>
            <a:p>
              <a:r>
                <a:rPr lang="en-US" sz="900" dirty="0" smtClean="0">
                  <a:solidFill>
                    <a:prstClr val="black"/>
                  </a:solidFill>
                  <a:latin typeface="Arial" panose="020B0604020202020204" pitchFamily="34" charset="0"/>
                  <a:cs typeface="Arial" panose="020B0604020202020204" pitchFamily="34" charset="0"/>
                </a:rPr>
                <a:t>Change in address</a:t>
              </a:r>
              <a:endParaRPr lang="en-US" sz="900" dirty="0">
                <a:solidFill>
                  <a:prstClr val="black"/>
                </a:solidFill>
                <a:latin typeface="Arial" panose="020B0604020202020204" pitchFamily="34" charset="0"/>
                <a:cs typeface="Arial" panose="020B0604020202020204" pitchFamily="34" charset="0"/>
              </a:endParaRPr>
            </a:p>
          </p:txBody>
        </p:sp>
        <p:sp>
          <p:nvSpPr>
            <p:cNvPr id="95" name="Rounded Rectangle 94"/>
            <p:cNvSpPr/>
            <p:nvPr/>
          </p:nvSpPr>
          <p:spPr>
            <a:xfrm>
              <a:off x="5354252" y="5947598"/>
              <a:ext cx="129642" cy="129642"/>
            </a:xfrm>
            <a:prstGeom prst="round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6" name="TextBox 95"/>
            <p:cNvSpPr txBox="1"/>
            <p:nvPr/>
          </p:nvSpPr>
          <p:spPr>
            <a:xfrm>
              <a:off x="5549967" y="5897864"/>
              <a:ext cx="928459" cy="230832"/>
            </a:xfrm>
            <a:prstGeom prst="rect">
              <a:avLst/>
            </a:prstGeom>
            <a:noFill/>
          </p:spPr>
          <p:txBody>
            <a:bodyPr wrap="none" rtlCol="0">
              <a:spAutoFit/>
            </a:bodyPr>
            <a:lstStyle/>
            <a:p>
              <a:r>
                <a:rPr lang="en-US" sz="900" dirty="0" smtClean="0">
                  <a:solidFill>
                    <a:prstClr val="black"/>
                  </a:solidFill>
                  <a:latin typeface="Arial" panose="020B0604020202020204" pitchFamily="34" charset="0"/>
                  <a:cs typeface="Arial" panose="020B0604020202020204" pitchFamily="34" charset="0"/>
                </a:rPr>
                <a:t>Product Query</a:t>
              </a:r>
              <a:endParaRPr lang="en-US" sz="900" dirty="0">
                <a:solidFill>
                  <a:prstClr val="black"/>
                </a:solidFill>
                <a:latin typeface="Arial" panose="020B0604020202020204" pitchFamily="34" charset="0"/>
                <a:cs typeface="Arial" panose="020B0604020202020204" pitchFamily="34" charset="0"/>
              </a:endParaRPr>
            </a:p>
          </p:txBody>
        </p:sp>
        <p:sp>
          <p:nvSpPr>
            <p:cNvPr id="97" name="Rounded Rectangle 96"/>
            <p:cNvSpPr/>
            <p:nvPr/>
          </p:nvSpPr>
          <p:spPr>
            <a:xfrm>
              <a:off x="6809098" y="5947598"/>
              <a:ext cx="129642" cy="129642"/>
            </a:xfrm>
            <a:prstGeom prst="round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0" name="TextBox 109"/>
            <p:cNvSpPr txBox="1"/>
            <p:nvPr/>
          </p:nvSpPr>
          <p:spPr>
            <a:xfrm>
              <a:off x="7043456" y="5897864"/>
              <a:ext cx="947695" cy="230832"/>
            </a:xfrm>
            <a:prstGeom prst="rect">
              <a:avLst/>
            </a:prstGeom>
            <a:noFill/>
          </p:spPr>
          <p:txBody>
            <a:bodyPr wrap="none" rtlCol="0">
              <a:spAutoFit/>
            </a:bodyPr>
            <a:lstStyle/>
            <a:p>
              <a:r>
                <a:rPr lang="en-US" sz="900" dirty="0" smtClean="0">
                  <a:solidFill>
                    <a:prstClr val="black"/>
                  </a:solidFill>
                  <a:latin typeface="Arial" panose="020B0604020202020204" pitchFamily="34" charset="0"/>
                  <a:cs typeface="Arial" panose="020B0604020202020204" pitchFamily="34" charset="0"/>
                </a:rPr>
                <a:t>Delivery Query</a:t>
              </a:r>
              <a:endParaRPr lang="en-US" sz="900" dirty="0">
                <a:solidFill>
                  <a:prstClr val="black"/>
                </a:solidFill>
                <a:latin typeface="Arial" panose="020B0604020202020204" pitchFamily="34" charset="0"/>
                <a:cs typeface="Arial" panose="020B0604020202020204" pitchFamily="34" charset="0"/>
              </a:endParaRPr>
            </a:p>
          </p:txBody>
        </p:sp>
        <p:sp>
          <p:nvSpPr>
            <p:cNvPr id="111" name="Rounded Rectangle 110"/>
            <p:cNvSpPr/>
            <p:nvPr/>
          </p:nvSpPr>
          <p:spPr>
            <a:xfrm>
              <a:off x="8263944" y="5947598"/>
              <a:ext cx="129642" cy="129642"/>
            </a:xfrm>
            <a:prstGeom prst="round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2" name="TextBox 111"/>
            <p:cNvSpPr txBox="1"/>
            <p:nvPr/>
          </p:nvSpPr>
          <p:spPr>
            <a:xfrm>
              <a:off x="8435309" y="5897864"/>
              <a:ext cx="595035" cy="230832"/>
            </a:xfrm>
            <a:prstGeom prst="rect">
              <a:avLst/>
            </a:prstGeom>
            <a:noFill/>
          </p:spPr>
          <p:txBody>
            <a:bodyPr wrap="none" rtlCol="0">
              <a:spAutoFit/>
            </a:bodyPr>
            <a:lstStyle/>
            <a:p>
              <a:r>
                <a:rPr lang="en-US" sz="900" dirty="0" smtClean="0">
                  <a:solidFill>
                    <a:prstClr val="black"/>
                  </a:solidFill>
                  <a:latin typeface="Arial" panose="020B0604020202020204" pitchFamily="34" charset="0"/>
                  <a:cs typeface="Arial" panose="020B0604020202020204" pitchFamily="34" charset="0"/>
                </a:rPr>
                <a:t>General</a:t>
              </a:r>
              <a:endParaRPr lang="en-US" sz="900" dirty="0">
                <a:solidFill>
                  <a:prstClr val="black"/>
                </a:solidFill>
                <a:latin typeface="Arial" panose="020B0604020202020204" pitchFamily="34" charset="0"/>
                <a:cs typeface="Arial" panose="020B0604020202020204" pitchFamily="34" charset="0"/>
              </a:endParaRPr>
            </a:p>
          </p:txBody>
        </p:sp>
      </p:grpSp>
      <p:grpSp>
        <p:nvGrpSpPr>
          <p:cNvPr id="114" name="Group 113"/>
          <p:cNvGrpSpPr/>
          <p:nvPr/>
        </p:nvGrpSpPr>
        <p:grpSpPr>
          <a:xfrm>
            <a:off x="10096160" y="2395737"/>
            <a:ext cx="1775543" cy="302395"/>
            <a:chOff x="10111926" y="2443035"/>
            <a:chExt cx="1775543" cy="302395"/>
          </a:xfrm>
        </p:grpSpPr>
        <p:sp>
          <p:nvSpPr>
            <p:cNvPr id="115" name="Rounded Rectangle 114"/>
            <p:cNvSpPr/>
            <p:nvPr/>
          </p:nvSpPr>
          <p:spPr>
            <a:xfrm>
              <a:off x="10111926" y="2443035"/>
              <a:ext cx="1775543" cy="302395"/>
            </a:xfrm>
            <a:prstGeom prst="round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a:solidFill>
                    <a:prstClr val="white">
                      <a:lumMod val="75000"/>
                    </a:prstClr>
                  </a:solidFill>
                  <a:latin typeface="Arial" panose="020B0604020202020204" pitchFamily="34" charset="0"/>
                  <a:cs typeface="Arial" panose="020B0604020202020204" pitchFamily="34" charset="0"/>
                </a:rPr>
                <a:t>Select </a:t>
              </a:r>
              <a:r>
                <a:rPr lang="en-US" sz="900" dirty="0" smtClean="0">
                  <a:solidFill>
                    <a:prstClr val="white">
                      <a:lumMod val="75000"/>
                    </a:prstClr>
                  </a:solidFill>
                  <a:latin typeface="Arial" panose="020B0604020202020204" pitchFamily="34" charset="0"/>
                  <a:cs typeface="Arial" panose="020B0604020202020204" pitchFamily="34" charset="0"/>
                </a:rPr>
                <a:t>Disposition</a:t>
              </a:r>
              <a:endParaRPr lang="en-US" sz="900" dirty="0">
                <a:solidFill>
                  <a:prstClr val="white">
                    <a:lumMod val="75000"/>
                  </a:prstClr>
                </a:solidFill>
                <a:latin typeface="Arial" panose="020B0604020202020204" pitchFamily="34" charset="0"/>
                <a:cs typeface="Arial" panose="020B0604020202020204" pitchFamily="34" charset="0"/>
              </a:endParaRPr>
            </a:p>
          </p:txBody>
        </p:sp>
        <p:sp>
          <p:nvSpPr>
            <p:cNvPr id="116" name="Isosceles Triangle 115"/>
            <p:cNvSpPr/>
            <p:nvPr/>
          </p:nvSpPr>
          <p:spPr>
            <a:xfrm rot="10800000">
              <a:off x="11680475" y="2576192"/>
              <a:ext cx="84219" cy="72602"/>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solidFill>
                  <a:prstClr val="white"/>
                </a:solidFill>
              </a:endParaRPr>
            </a:p>
          </p:txBody>
        </p:sp>
      </p:grpSp>
      <p:sp>
        <p:nvSpPr>
          <p:cNvPr id="82" name="Rectangle 81"/>
          <p:cNvSpPr/>
          <p:nvPr/>
        </p:nvSpPr>
        <p:spPr>
          <a:xfrm>
            <a:off x="261254" y="1072474"/>
            <a:ext cx="1942062" cy="4539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1400" b="1" i="1" dirty="0" smtClean="0">
                <a:solidFill>
                  <a:schemeClr val="tx1">
                    <a:lumMod val="50000"/>
                    <a:lumOff val="50000"/>
                  </a:schemeClr>
                </a:solidFill>
                <a:latin typeface="Swis721 Cn BT" panose="020B0506020202030204" pitchFamily="34" charset="0"/>
                <a:cs typeface="Arial" panose="020B0604020202020204" pitchFamily="34" charset="0"/>
              </a:rPr>
              <a:t>TELECOM ENTERPRISE</a:t>
            </a:r>
            <a:endParaRPr lang="en-US" sz="1400" b="1" i="1" dirty="0">
              <a:solidFill>
                <a:schemeClr val="tx1">
                  <a:lumMod val="50000"/>
                  <a:lumOff val="50000"/>
                </a:schemeClr>
              </a:solidFill>
              <a:latin typeface="Swis721 Cn BT" panose="020B0506020202030204" pitchFamily="34" charset="0"/>
              <a:cs typeface="Arial" panose="020B0604020202020204" pitchFamily="34" charset="0"/>
            </a:endParaRPr>
          </a:p>
        </p:txBody>
      </p:sp>
      <p:pic>
        <p:nvPicPr>
          <p:cNvPr id="61" name="Picture 60"/>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55095" y="336931"/>
            <a:ext cx="942739" cy="855162"/>
          </a:xfrm>
          <a:prstGeom prst="rect">
            <a:avLst/>
          </a:prstGeom>
        </p:spPr>
      </p:pic>
      <p:pic>
        <p:nvPicPr>
          <p:cNvPr id="6" name="Picture 5"/>
          <p:cNvPicPr>
            <a:picLocks noChangeAspect="1"/>
          </p:cNvPicPr>
          <p:nvPr/>
        </p:nvPicPr>
        <p:blipFill>
          <a:blip r:embed="rId13"/>
          <a:stretch>
            <a:fillRect/>
          </a:stretch>
        </p:blipFill>
        <p:spPr>
          <a:xfrm>
            <a:off x="10010486" y="571267"/>
            <a:ext cx="1950763" cy="1341664"/>
          </a:xfrm>
          <a:prstGeom prst="rect">
            <a:avLst/>
          </a:prstGeom>
        </p:spPr>
      </p:pic>
      <p:sp>
        <p:nvSpPr>
          <p:cNvPr id="7" name="Rectangle 6"/>
          <p:cNvSpPr/>
          <p:nvPr/>
        </p:nvSpPr>
        <p:spPr>
          <a:xfrm>
            <a:off x="2304058" y="239653"/>
            <a:ext cx="2516253" cy="1958667"/>
          </a:xfrm>
          <a:prstGeom prst="rect">
            <a:avLst/>
          </a:prstGeom>
          <a:solidFill>
            <a:schemeClr val="bg1"/>
          </a:solidFill>
          <a:ln>
            <a:solidFill>
              <a:schemeClr val="bg1">
                <a:lumMod val="95000"/>
              </a:schemeClr>
            </a:solidFill>
          </a:ln>
          <a:effectLst>
            <a:outerShdw blurRad="50800" dist="38100" dir="8100000" algn="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p:cNvSpPr/>
          <p:nvPr/>
        </p:nvSpPr>
        <p:spPr>
          <a:xfrm>
            <a:off x="4879719" y="239653"/>
            <a:ext cx="2516253" cy="1958667"/>
          </a:xfrm>
          <a:prstGeom prst="rect">
            <a:avLst/>
          </a:prstGeom>
          <a:solidFill>
            <a:schemeClr val="bg1"/>
          </a:solidFill>
          <a:ln>
            <a:solidFill>
              <a:schemeClr val="bg1">
                <a:lumMod val="95000"/>
              </a:schemeClr>
            </a:solidFill>
          </a:ln>
          <a:effectLst>
            <a:outerShdw blurRad="50800" dist="38100" dir="8100000" algn="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p:cNvSpPr/>
          <p:nvPr/>
        </p:nvSpPr>
        <p:spPr>
          <a:xfrm>
            <a:off x="7455380" y="239653"/>
            <a:ext cx="2516253" cy="1958667"/>
          </a:xfrm>
          <a:prstGeom prst="rect">
            <a:avLst/>
          </a:prstGeom>
          <a:solidFill>
            <a:schemeClr val="bg1"/>
          </a:solidFill>
          <a:ln>
            <a:solidFill>
              <a:schemeClr val="bg1">
                <a:lumMod val="95000"/>
              </a:schemeClr>
            </a:solidFill>
          </a:ln>
          <a:effectLst>
            <a:outerShdw blurRad="50800" dist="38100" dir="8100000" algn="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1" name="Table 100"/>
          <p:cNvGraphicFramePr>
            <a:graphicFrameLocks noGrp="1"/>
          </p:cNvGraphicFramePr>
          <p:nvPr>
            <p:extLst/>
          </p:nvPr>
        </p:nvGraphicFramePr>
        <p:xfrm>
          <a:off x="2464402" y="294868"/>
          <a:ext cx="2239750" cy="1486976"/>
        </p:xfrm>
        <a:graphic>
          <a:graphicData uri="http://schemas.openxmlformats.org/drawingml/2006/table">
            <a:tbl>
              <a:tblPr>
                <a:tableStyleId>{5C22544A-7EE6-4342-B048-85BDC9FD1C3A}</a:tableStyleId>
              </a:tblPr>
              <a:tblGrid>
                <a:gridCol w="953865"/>
                <a:gridCol w="1285885"/>
              </a:tblGrid>
              <a:tr h="198540">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Mobile #</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+63</a:t>
                      </a:r>
                      <a:r>
                        <a:rPr lang="en-US" sz="8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 915 716 9206</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98540">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Subscriber</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Mr. John Doe</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98540">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Operating Status</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Active</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98540">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Status</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Active</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82068">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Email</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johndoe554@gmail.com</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19828">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Address</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sv-SE" sz="800" b="0" i="0" u="none" strike="noStrike" kern="1200" dirty="0" smtClean="0">
                          <a:solidFill>
                            <a:srgbClr val="000000"/>
                          </a:solidFill>
                          <a:effectLst/>
                          <a:latin typeface="Arial" panose="020B0604020202020204" pitchFamily="34" charset="0"/>
                          <a:ea typeface="+mn-ea"/>
                          <a:cs typeface="Arial" panose="020B0604020202020204" pitchFamily="34" charset="0"/>
                        </a:rPr>
                        <a:t>101 Dela Rosa Street, Legazpi Village, Makati</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90920">
                <a:tc>
                  <a:txBody>
                    <a:bodyPr/>
                    <a:lstStyle/>
                    <a:p>
                      <a:pPr marL="0" algn="l" defTabSz="914400" rtl="0" eaLnBrk="1" fontAlgn="b" latinLnBrk="0" hangingPunct="1"/>
                      <a:r>
                        <a:rPr lang="en-US" sz="800" b="0" i="0" u="none" strike="noStrike" kern="1200" dirty="0">
                          <a:solidFill>
                            <a:srgbClr val="000000"/>
                          </a:solidFill>
                          <a:effectLst/>
                          <a:latin typeface="Arial" panose="020B0604020202020204" pitchFamily="34" charset="0"/>
                          <a:ea typeface="+mn-ea"/>
                          <a:cs typeface="Arial" panose="020B0604020202020204" pitchFamily="34" charset="0"/>
                        </a:rPr>
                        <a:t>Alt Number</a:t>
                      </a: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+63</a:t>
                      </a:r>
                      <a:r>
                        <a:rPr lang="en-US" sz="8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 999 999 9999</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graphicFrame>
        <p:nvGraphicFramePr>
          <p:cNvPr id="102" name="Table 101"/>
          <p:cNvGraphicFramePr>
            <a:graphicFrameLocks noGrp="1"/>
          </p:cNvGraphicFramePr>
          <p:nvPr>
            <p:extLst/>
          </p:nvPr>
        </p:nvGraphicFramePr>
        <p:xfrm>
          <a:off x="4973094" y="294868"/>
          <a:ext cx="2355644" cy="1878483"/>
        </p:xfrm>
        <a:graphic>
          <a:graphicData uri="http://schemas.openxmlformats.org/drawingml/2006/table">
            <a:tbl>
              <a:tblPr>
                <a:tableStyleId>{5C22544A-7EE6-4342-B048-85BDC9FD1C3A}</a:tableStyleId>
              </a:tblPr>
              <a:tblGrid>
                <a:gridCol w="1089211"/>
                <a:gridCol w="1266433"/>
              </a:tblGrid>
              <a:tr h="205909">
                <a:tc>
                  <a:txBody>
                    <a:bodyPr/>
                    <a:lstStyle/>
                    <a:p>
                      <a:pPr algn="l" fontAlgn="b"/>
                      <a:r>
                        <a:rPr lang="en-US" sz="800" u="none" strike="noStrike" dirty="0" smtClean="0">
                          <a:effectLst/>
                          <a:latin typeface="Arial" panose="020B0604020202020204" pitchFamily="34" charset="0"/>
                          <a:cs typeface="Arial" panose="020B0604020202020204" pitchFamily="34" charset="0"/>
                        </a:rPr>
                        <a:t>Customer ID</a:t>
                      </a:r>
                      <a:r>
                        <a:rPr lang="en-US" sz="800" u="none" strike="noStrike" baseline="0" dirty="0" smtClean="0">
                          <a:effectLst/>
                          <a:latin typeface="Arial" panose="020B0604020202020204" pitchFamily="34" charset="0"/>
                          <a:cs typeface="Arial" panose="020B0604020202020204" pitchFamily="34" charset="0"/>
                        </a:rPr>
                        <a:t> #</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b="0" i="0" u="none" strike="noStrike" dirty="0" smtClean="0">
                          <a:solidFill>
                            <a:schemeClr val="dk1"/>
                          </a:solidFill>
                          <a:effectLst/>
                          <a:latin typeface="Arial" panose="020B0604020202020204" pitchFamily="34" charset="0"/>
                          <a:cs typeface="Arial" panose="020B0604020202020204" pitchFamily="34" charset="0"/>
                        </a:rPr>
                        <a:t>83085294</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u="none" strike="noStrike" dirty="0" smtClean="0">
                          <a:effectLst/>
                          <a:latin typeface="Arial" panose="020B0604020202020204" pitchFamily="34" charset="0"/>
                          <a:cs typeface="Arial" panose="020B0604020202020204" pitchFamily="34" charset="0"/>
                        </a:rPr>
                        <a:t>Tariff Plan</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b="0" i="0" u="sng" strike="noStrike" dirty="0" err="1" smtClean="0">
                          <a:solidFill>
                            <a:schemeClr val="dk1"/>
                          </a:solidFill>
                          <a:effectLst/>
                          <a:latin typeface="Arial" panose="020B0604020202020204" pitchFamily="34" charset="0"/>
                          <a:cs typeface="Arial" panose="020B0604020202020204" pitchFamily="34" charset="0"/>
                        </a:rPr>
                        <a:t>ThePLAN</a:t>
                      </a:r>
                      <a:r>
                        <a:rPr lang="en-US" sz="800" b="0" i="0" u="sng" strike="noStrike" baseline="0" dirty="0" smtClean="0">
                          <a:solidFill>
                            <a:schemeClr val="dk1"/>
                          </a:solidFill>
                          <a:effectLst/>
                          <a:latin typeface="Arial" panose="020B0604020202020204" pitchFamily="34" charset="0"/>
                          <a:cs typeface="Arial" panose="020B0604020202020204" pitchFamily="34" charset="0"/>
                        </a:rPr>
                        <a:t> PLUS 1499</a:t>
                      </a:r>
                      <a:endParaRPr lang="en-US" sz="800" b="0" i="0" u="sng"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b="0" i="0" u="none" strike="noStrike" dirty="0" smtClean="0">
                          <a:solidFill>
                            <a:srgbClr val="000000"/>
                          </a:solidFill>
                          <a:effectLst/>
                          <a:latin typeface="Arial" panose="020B0604020202020204" pitchFamily="34" charset="0"/>
                          <a:cs typeface="Arial" panose="020B0604020202020204" pitchFamily="34" charset="0"/>
                        </a:rPr>
                        <a:t>Activation Date</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b="0" i="0" u="none" strike="noStrike" dirty="0" smtClean="0">
                          <a:solidFill>
                            <a:srgbClr val="000000"/>
                          </a:solidFill>
                          <a:effectLst/>
                          <a:latin typeface="Arial" panose="020B0604020202020204" pitchFamily="34" charset="0"/>
                          <a:cs typeface="Arial" panose="020B0604020202020204" pitchFamily="34" charset="0"/>
                        </a:rPr>
                        <a:t>03-01-2019</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u="none" strike="noStrike" dirty="0" smtClean="0">
                          <a:effectLst/>
                          <a:latin typeface="Arial" panose="020B0604020202020204" pitchFamily="34" charset="0"/>
                          <a:cs typeface="Arial" panose="020B0604020202020204" pitchFamily="34" charset="0"/>
                        </a:rPr>
                        <a:t>Contract</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u="none" strike="noStrike" dirty="0" smtClean="0">
                          <a:effectLst/>
                          <a:latin typeface="Arial" panose="020B0604020202020204" pitchFamily="34" charset="0"/>
                          <a:cs typeface="Arial" panose="020B0604020202020204" pitchFamily="34" charset="0"/>
                        </a:rPr>
                        <a:t>24 Months</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u="none" strike="noStrike" dirty="0" smtClean="0">
                          <a:effectLst/>
                          <a:latin typeface="Arial" panose="020B0604020202020204" pitchFamily="34" charset="0"/>
                          <a:cs typeface="Arial" panose="020B0604020202020204" pitchFamily="34" charset="0"/>
                        </a:rPr>
                        <a:t>Handset</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b="0" i="0" u="sng" strike="noStrike" dirty="0" smtClean="0">
                          <a:solidFill>
                            <a:schemeClr val="dk1"/>
                          </a:solidFill>
                          <a:effectLst/>
                          <a:latin typeface="Arial" panose="020B0604020202020204" pitchFamily="34" charset="0"/>
                          <a:cs typeface="Arial" panose="020B0604020202020204" pitchFamily="34" charset="0"/>
                        </a:rPr>
                        <a:t>Huawei Nova 3i</a:t>
                      </a:r>
                      <a:endParaRPr lang="en-US" sz="800" b="0" i="0" u="sng"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u="none" strike="noStrike" dirty="0" smtClean="0">
                          <a:effectLst/>
                          <a:latin typeface="Arial" panose="020B0604020202020204" pitchFamily="34" charset="0"/>
                          <a:cs typeface="Arial" panose="020B0604020202020204" pitchFamily="34" charset="0"/>
                        </a:rPr>
                        <a:t>Unbilled Amount</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b="0" i="0" u="none" strike="noStrike" dirty="0" smtClean="0">
                          <a:solidFill>
                            <a:schemeClr val="dk1"/>
                          </a:solidFill>
                          <a:effectLst/>
                          <a:latin typeface="Arial" panose="020B0604020202020204" pitchFamily="34" charset="0"/>
                          <a:cs typeface="Arial" panose="020B0604020202020204" pitchFamily="34" charset="0"/>
                        </a:rPr>
                        <a:t>P 69.90</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u="none" strike="noStrike" dirty="0" smtClean="0">
                          <a:effectLst/>
                          <a:latin typeface="Arial" panose="020B0604020202020204" pitchFamily="34" charset="0"/>
                          <a:cs typeface="Arial" panose="020B0604020202020204" pitchFamily="34" charset="0"/>
                        </a:rPr>
                        <a:t>Last Payment Date</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b="0" i="0" u="none" strike="noStrike" dirty="0" smtClean="0">
                          <a:solidFill>
                            <a:schemeClr val="dk1"/>
                          </a:solidFill>
                          <a:effectLst/>
                          <a:latin typeface="Arial" panose="020B0604020202020204" pitchFamily="34" charset="0"/>
                          <a:cs typeface="Arial" panose="020B0604020202020204" pitchFamily="34" charset="0"/>
                        </a:rPr>
                        <a:t>04-04-2019</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31211">
                <a:tc>
                  <a:txBody>
                    <a:bodyPr/>
                    <a:lstStyle/>
                    <a:p>
                      <a:pPr algn="l" fontAlgn="b"/>
                      <a:r>
                        <a:rPr lang="en-US" sz="800" u="none" strike="noStrike" kern="1200" dirty="0" smtClean="0">
                          <a:solidFill>
                            <a:schemeClr val="dk1"/>
                          </a:solidFill>
                          <a:effectLst/>
                          <a:latin typeface="Arial" panose="020B0604020202020204" pitchFamily="34" charset="0"/>
                          <a:ea typeface="+mn-ea"/>
                          <a:cs typeface="Arial" panose="020B0604020202020204" pitchFamily="34" charset="0"/>
                        </a:rPr>
                        <a:t>Outstanding Balance</a:t>
                      </a:r>
                      <a:endParaRPr lang="en-US" sz="800" u="none" strike="noStrike" kern="1200" dirty="0">
                        <a:solidFill>
                          <a:schemeClr val="dk1"/>
                        </a:solidFill>
                        <a:effectLst/>
                        <a:latin typeface="Arial" panose="020B0604020202020204" pitchFamily="34" charset="0"/>
                        <a:ea typeface="+mn-ea"/>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u="none" strike="noStrike" kern="1200" dirty="0" smtClean="0">
                          <a:solidFill>
                            <a:schemeClr val="dk1"/>
                          </a:solidFill>
                          <a:effectLst/>
                          <a:latin typeface="Arial" panose="020B0604020202020204" pitchFamily="34" charset="0"/>
                          <a:ea typeface="+mn-ea"/>
                          <a:cs typeface="Arial" panose="020B0604020202020204" pitchFamily="34" charset="0"/>
                        </a:rPr>
                        <a:t>P1568.90</a:t>
                      </a:r>
                      <a:endParaRPr lang="en-US" sz="800" u="none" strike="noStrike" kern="1200" dirty="0">
                        <a:solidFill>
                          <a:schemeClr val="dk1"/>
                        </a:solidFill>
                        <a:effectLst/>
                        <a:latin typeface="Arial" panose="020B0604020202020204" pitchFamily="34" charset="0"/>
                        <a:ea typeface="+mn-ea"/>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u="none" strike="noStrike" kern="1200" dirty="0" smtClean="0">
                          <a:solidFill>
                            <a:schemeClr val="dk1"/>
                          </a:solidFill>
                          <a:effectLst/>
                          <a:latin typeface="Arial" panose="020B0604020202020204" pitchFamily="34" charset="0"/>
                          <a:ea typeface="+mn-ea"/>
                          <a:cs typeface="Arial" panose="020B0604020202020204" pitchFamily="34" charset="0"/>
                        </a:rPr>
                        <a:t>Bill Date</a:t>
                      </a:r>
                      <a:endParaRPr lang="en-US" sz="800" u="none" strike="noStrike" kern="1200" dirty="0">
                        <a:solidFill>
                          <a:schemeClr val="dk1"/>
                        </a:solidFill>
                        <a:effectLst/>
                        <a:latin typeface="Arial" panose="020B0604020202020204" pitchFamily="34" charset="0"/>
                        <a:ea typeface="+mn-ea"/>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u="none" strike="noStrike" kern="1200" dirty="0" smtClean="0">
                          <a:solidFill>
                            <a:schemeClr val="dk1"/>
                          </a:solidFill>
                          <a:effectLst/>
                          <a:latin typeface="Arial" panose="020B0604020202020204" pitchFamily="34" charset="0"/>
                          <a:ea typeface="+mn-ea"/>
                          <a:cs typeface="Arial" panose="020B0604020202020204" pitchFamily="34" charset="0"/>
                        </a:rPr>
                        <a:t>03-04-2019</a:t>
                      </a:r>
                      <a:endParaRPr lang="en-US" sz="800" u="none" strike="noStrike" kern="1200" dirty="0">
                        <a:solidFill>
                          <a:schemeClr val="dk1"/>
                        </a:solidFill>
                        <a:effectLst/>
                        <a:latin typeface="Arial" panose="020B0604020202020204" pitchFamily="34" charset="0"/>
                        <a:ea typeface="+mn-ea"/>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graphicFrame>
        <p:nvGraphicFramePr>
          <p:cNvPr id="103" name="Table 102"/>
          <p:cNvGraphicFramePr>
            <a:graphicFrameLocks noGrp="1"/>
          </p:cNvGraphicFramePr>
          <p:nvPr>
            <p:extLst/>
          </p:nvPr>
        </p:nvGraphicFramePr>
        <p:xfrm>
          <a:off x="7577841" y="294868"/>
          <a:ext cx="2185877" cy="1511776"/>
        </p:xfrm>
        <a:graphic>
          <a:graphicData uri="http://schemas.openxmlformats.org/drawingml/2006/table">
            <a:tbl>
              <a:tblPr>
                <a:tableStyleId>{5C22544A-7EE6-4342-B048-85BDC9FD1C3A}</a:tableStyleId>
              </a:tblPr>
              <a:tblGrid>
                <a:gridCol w="1371369"/>
                <a:gridCol w="814508"/>
              </a:tblGrid>
              <a:tr h="215968">
                <a:tc>
                  <a:txBody>
                    <a:bodyPr/>
                    <a:lstStyle/>
                    <a:p>
                      <a:pPr algn="l" fontAlgn="b"/>
                      <a:r>
                        <a:rPr lang="en-US" sz="800" b="0" i="0" u="none" strike="noStrike" dirty="0" smtClean="0">
                          <a:solidFill>
                            <a:srgbClr val="000000"/>
                          </a:solidFill>
                          <a:effectLst/>
                          <a:latin typeface="Arial" panose="020B0604020202020204" pitchFamily="34" charset="0"/>
                          <a:cs typeface="Arial" panose="020B0604020202020204" pitchFamily="34" charset="0"/>
                        </a:rPr>
                        <a:t>Mobile App</a:t>
                      </a:r>
                      <a:r>
                        <a:rPr lang="en-US" sz="800" b="0" i="0" u="none" strike="noStrike" baseline="0" dirty="0" smtClean="0">
                          <a:solidFill>
                            <a:srgbClr val="000000"/>
                          </a:solidFill>
                          <a:effectLst/>
                          <a:latin typeface="Arial" panose="020B0604020202020204" pitchFamily="34" charset="0"/>
                          <a:cs typeface="Arial" panose="020B0604020202020204" pitchFamily="34" charset="0"/>
                        </a:rPr>
                        <a:t> Registered</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none" strike="noStrike" smtClean="0">
                          <a:solidFill>
                            <a:srgbClr val="000000"/>
                          </a:solidFill>
                          <a:effectLst/>
                          <a:latin typeface="Arial" panose="020B0604020202020204" pitchFamily="34" charset="0"/>
                          <a:cs typeface="Arial" panose="020B0604020202020204" pitchFamily="34" charset="0"/>
                        </a:rPr>
                        <a:t>Y</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5968">
                <a:tc>
                  <a:txBody>
                    <a:bodyPr/>
                    <a:lstStyle/>
                    <a:p>
                      <a:pPr algn="l" fontAlgn="b"/>
                      <a:r>
                        <a:rPr lang="en-US" sz="800" b="0" i="0" u="none" strike="noStrike" dirty="0" err="1" smtClean="0">
                          <a:solidFill>
                            <a:srgbClr val="000000"/>
                          </a:solidFill>
                          <a:effectLst/>
                          <a:latin typeface="Arial" panose="020B0604020202020204" pitchFamily="34" charset="0"/>
                          <a:cs typeface="Arial" panose="020B0604020202020204" pitchFamily="34" charset="0"/>
                        </a:rPr>
                        <a:t>eKYC</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none" strike="noStrike" dirty="0" smtClean="0">
                          <a:solidFill>
                            <a:srgbClr val="000000"/>
                          </a:solidFill>
                          <a:effectLst/>
                          <a:latin typeface="Arial" panose="020B0604020202020204" pitchFamily="34" charset="0"/>
                          <a:cs typeface="Arial" panose="020B0604020202020204" pitchFamily="34" charset="0"/>
                        </a:rPr>
                        <a:t>N</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5968">
                <a:tc>
                  <a:txBody>
                    <a:bodyPr/>
                    <a:lstStyle/>
                    <a:p>
                      <a:pPr algn="l" fontAlgn="ctr"/>
                      <a:r>
                        <a:rPr lang="en-US" sz="800" b="0" i="0" u="none" strike="noStrike" smtClean="0">
                          <a:solidFill>
                            <a:srgbClr val="000000"/>
                          </a:solidFill>
                          <a:effectLst/>
                          <a:latin typeface="Arial" panose="020B0604020202020204" pitchFamily="34" charset="0"/>
                          <a:cs typeface="Arial" panose="020B0604020202020204" pitchFamily="34" charset="0"/>
                        </a:rPr>
                        <a:t>Self</a:t>
                      </a:r>
                      <a:r>
                        <a:rPr lang="en-US" sz="800" b="0" i="0" u="none" strike="noStrike" baseline="0" smtClean="0">
                          <a:solidFill>
                            <a:srgbClr val="000000"/>
                          </a:solidFill>
                          <a:effectLst/>
                          <a:latin typeface="Arial" panose="020B0604020202020204" pitchFamily="34" charset="0"/>
                          <a:cs typeface="Arial" panose="020B0604020202020204" pitchFamily="34" charset="0"/>
                        </a:rPr>
                        <a:t> Service Registered</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none" strike="noStrike" smtClean="0">
                          <a:solidFill>
                            <a:srgbClr val="000000"/>
                          </a:solidFill>
                          <a:effectLst/>
                          <a:latin typeface="Arial" panose="020B0604020202020204" pitchFamily="34" charset="0"/>
                          <a:cs typeface="Arial" panose="020B0604020202020204" pitchFamily="34" charset="0"/>
                        </a:rPr>
                        <a:t>Y</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5968">
                <a:tc>
                  <a:txBody>
                    <a:bodyPr/>
                    <a:lstStyle/>
                    <a:p>
                      <a:pPr algn="l" fontAlgn="ctr"/>
                      <a:r>
                        <a:rPr lang="en-US" sz="800" b="0" i="0" u="none" strike="noStrike" baseline="0" dirty="0" smtClean="0">
                          <a:solidFill>
                            <a:srgbClr val="000000"/>
                          </a:solidFill>
                          <a:effectLst/>
                          <a:latin typeface="Arial" panose="020B0604020202020204" pitchFamily="34" charset="0"/>
                          <a:cs typeface="Arial" panose="020B0604020202020204" pitchFamily="34" charset="0"/>
                        </a:rPr>
                        <a:t>Bill Type</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none" strike="noStrike" dirty="0" smtClean="0">
                          <a:solidFill>
                            <a:srgbClr val="000000"/>
                          </a:solidFill>
                          <a:effectLst/>
                          <a:latin typeface="Arial" panose="020B0604020202020204" pitchFamily="34" charset="0"/>
                          <a:cs typeface="Arial" panose="020B0604020202020204" pitchFamily="34" charset="0"/>
                        </a:rPr>
                        <a:t>E-Bill</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5968">
                <a:tc>
                  <a:txBody>
                    <a:bodyPr/>
                    <a:lstStyle/>
                    <a:p>
                      <a:pPr algn="l" fontAlgn="ctr"/>
                      <a:r>
                        <a:rPr lang="en-US" sz="800" b="0" i="0" u="none" strike="noStrike" smtClean="0">
                          <a:solidFill>
                            <a:srgbClr val="000000"/>
                          </a:solidFill>
                          <a:effectLst/>
                          <a:latin typeface="Arial" panose="020B0604020202020204" pitchFamily="34" charset="0"/>
                          <a:cs typeface="Arial" panose="020B0604020202020204" pitchFamily="34" charset="0"/>
                        </a:rPr>
                        <a:t>Credit Monitoring</a:t>
                      </a:r>
                      <a:r>
                        <a:rPr lang="en-US" sz="800" b="0" i="0" u="none" strike="noStrike" baseline="0" smtClean="0">
                          <a:solidFill>
                            <a:srgbClr val="000000"/>
                          </a:solidFill>
                          <a:effectLst/>
                          <a:latin typeface="Arial" panose="020B0604020202020204" pitchFamily="34" charset="0"/>
                          <a:cs typeface="Arial" panose="020B0604020202020204" pitchFamily="34" charset="0"/>
                        </a:rPr>
                        <a:t> Exposure</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none" strike="noStrike" dirty="0" smtClean="0">
                          <a:solidFill>
                            <a:srgbClr val="000000"/>
                          </a:solidFill>
                          <a:effectLst/>
                          <a:latin typeface="Arial" panose="020B0604020202020204" pitchFamily="34" charset="0"/>
                          <a:cs typeface="Arial" panose="020B0604020202020204" pitchFamily="34" charset="0"/>
                        </a:rPr>
                        <a:t>P3412.26</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5968">
                <a:tc>
                  <a:txBody>
                    <a:bodyPr/>
                    <a:lstStyle/>
                    <a:p>
                      <a:pPr algn="l" fontAlgn="ctr"/>
                      <a:r>
                        <a:rPr lang="en-US" sz="800" b="0" i="0" u="none" strike="noStrike" dirty="0" smtClean="0">
                          <a:solidFill>
                            <a:srgbClr val="000000"/>
                          </a:solidFill>
                          <a:effectLst/>
                          <a:latin typeface="Arial" panose="020B0604020202020204" pitchFamily="34" charset="0"/>
                          <a:cs typeface="Arial" panose="020B0604020202020204" pitchFamily="34" charset="0"/>
                        </a:rPr>
                        <a:t>Next Bill Date</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none" strike="noStrike" dirty="0" smtClean="0">
                          <a:solidFill>
                            <a:srgbClr val="000000"/>
                          </a:solidFill>
                          <a:effectLst/>
                          <a:latin typeface="Arial" panose="020B0604020202020204" pitchFamily="34" charset="0"/>
                          <a:cs typeface="Arial" panose="020B0604020202020204" pitchFamily="34" charset="0"/>
                        </a:rPr>
                        <a:t>03-05-2019</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5968">
                <a:tc>
                  <a:txBody>
                    <a:bodyPr/>
                    <a:lstStyle/>
                    <a:p>
                      <a:pPr algn="l" fontAlgn="ctr"/>
                      <a:r>
                        <a:rPr lang="en-US" sz="800" b="0" i="0" u="none" strike="noStrike" dirty="0" smtClean="0">
                          <a:solidFill>
                            <a:srgbClr val="000000"/>
                          </a:solidFill>
                          <a:effectLst/>
                          <a:latin typeface="Arial" panose="020B0604020202020204" pitchFamily="34" charset="0"/>
                          <a:cs typeface="Arial" panose="020B0604020202020204" pitchFamily="34" charset="0"/>
                        </a:rPr>
                        <a:t>Open SRs</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sng" strike="noStrike" dirty="0" smtClean="0">
                          <a:solidFill>
                            <a:srgbClr val="000000"/>
                          </a:solidFill>
                          <a:effectLst/>
                          <a:latin typeface="Arial" panose="020B0604020202020204" pitchFamily="34" charset="0"/>
                          <a:cs typeface="Arial" panose="020B0604020202020204" pitchFamily="34" charset="0"/>
                        </a:rPr>
                        <a:t>1</a:t>
                      </a:r>
                      <a:endParaRPr lang="en-US" sz="800" b="0" i="0" u="sng"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sp>
        <p:nvSpPr>
          <p:cNvPr id="10" name="Rectangle 9"/>
          <p:cNvSpPr/>
          <p:nvPr/>
        </p:nvSpPr>
        <p:spPr>
          <a:xfrm>
            <a:off x="10047392" y="2745944"/>
            <a:ext cx="1865089" cy="3554819"/>
          </a:xfrm>
          <a:prstGeom prst="rect">
            <a:avLst/>
          </a:prstGeom>
        </p:spPr>
        <p:txBody>
          <a:bodyPr wrap="square">
            <a:spAutoFit/>
          </a:bodyPr>
          <a:lstStyle/>
          <a:p>
            <a:r>
              <a:rPr lang="en-US" sz="900" b="1" cap="all" dirty="0">
                <a:solidFill>
                  <a:schemeClr val="bg1"/>
                </a:solidFill>
                <a:latin typeface="Arial" panose="020B0604020202020204" pitchFamily="34" charset="0"/>
                <a:cs typeface="Arial" panose="020B0604020202020204" pitchFamily="34" charset="0"/>
              </a:rPr>
              <a:t>HOW MUCH IS THE DELIVERY CHARGE FOR ONLINE SHOP ORDERS?</a:t>
            </a:r>
          </a:p>
          <a:p>
            <a:r>
              <a:rPr lang="en-US" sz="900" dirty="0">
                <a:solidFill>
                  <a:schemeClr val="bg1"/>
                </a:solidFill>
                <a:latin typeface="Arial" panose="020B0604020202020204" pitchFamily="34" charset="0"/>
                <a:cs typeface="Arial" panose="020B0604020202020204" pitchFamily="34" charset="0"/>
              </a:rPr>
              <a:t>For postpaid applications</a:t>
            </a:r>
          </a:p>
          <a:p>
            <a:r>
              <a:rPr lang="en-US" sz="900" dirty="0" smtClean="0">
                <a:solidFill>
                  <a:schemeClr val="bg1"/>
                </a:solidFill>
                <a:latin typeface="Arial" panose="020B0604020202020204" pitchFamily="34" charset="0"/>
                <a:cs typeface="Arial" panose="020B0604020202020204" pitchFamily="34" charset="0"/>
              </a:rPr>
              <a:t>We offer </a:t>
            </a:r>
            <a:r>
              <a:rPr lang="en-US" sz="900" dirty="0">
                <a:solidFill>
                  <a:schemeClr val="bg1"/>
                </a:solidFill>
                <a:latin typeface="Arial" panose="020B0604020202020204" pitchFamily="34" charset="0"/>
                <a:cs typeface="Arial" panose="020B0604020202020204" pitchFamily="34" charset="0"/>
              </a:rPr>
              <a:t>free shipping nationwide for postpaid applications.</a:t>
            </a:r>
          </a:p>
          <a:p>
            <a:r>
              <a:rPr lang="en-US" sz="900" dirty="0">
                <a:solidFill>
                  <a:schemeClr val="bg1"/>
                </a:solidFill>
                <a:latin typeface="Arial" panose="020B0604020202020204" pitchFamily="34" charset="0"/>
                <a:cs typeface="Arial" panose="020B0604020202020204" pitchFamily="34" charset="0"/>
              </a:rPr>
              <a:t>For accessories and apparel purchases</a:t>
            </a:r>
          </a:p>
          <a:p>
            <a:r>
              <a:rPr lang="en-US" sz="900" dirty="0" smtClean="0">
                <a:solidFill>
                  <a:schemeClr val="bg1"/>
                </a:solidFill>
                <a:latin typeface="Arial" panose="020B0604020202020204" pitchFamily="34" charset="0"/>
                <a:cs typeface="Arial" panose="020B0604020202020204" pitchFamily="34" charset="0"/>
              </a:rPr>
              <a:t>We offer </a:t>
            </a:r>
            <a:r>
              <a:rPr lang="en-US" sz="900" dirty="0">
                <a:solidFill>
                  <a:schemeClr val="bg1"/>
                </a:solidFill>
                <a:latin typeface="Arial" panose="020B0604020202020204" pitchFamily="34" charset="0"/>
                <a:cs typeface="Arial" panose="020B0604020202020204" pitchFamily="34" charset="0"/>
              </a:rPr>
              <a:t>free shipping nationwide for orders/deliveries amounting to P900 and above.</a:t>
            </a:r>
          </a:p>
          <a:p>
            <a:r>
              <a:rPr lang="en-US" sz="900" dirty="0">
                <a:solidFill>
                  <a:schemeClr val="bg1"/>
                </a:solidFill>
                <a:latin typeface="Arial" panose="020B0604020202020204" pitchFamily="34" charset="0"/>
                <a:cs typeface="Arial" panose="020B0604020202020204" pitchFamily="34" charset="0"/>
              </a:rPr>
              <a:t>A P70 shipping fee will be applied for orders below P900</a:t>
            </a:r>
            <a:r>
              <a:rPr lang="en-US" sz="900" dirty="0" smtClean="0">
                <a:solidFill>
                  <a:schemeClr val="bg1"/>
                </a:solidFill>
                <a:latin typeface="Arial" panose="020B0604020202020204" pitchFamily="34" charset="0"/>
                <a:cs typeface="Arial" panose="020B0604020202020204" pitchFamily="34" charset="0"/>
              </a:rPr>
              <a:t>.</a:t>
            </a:r>
          </a:p>
          <a:p>
            <a:endParaRPr lang="en-US" sz="900" dirty="0">
              <a:solidFill>
                <a:schemeClr val="bg1"/>
              </a:solidFill>
              <a:latin typeface="Arial" panose="020B0604020202020204" pitchFamily="34" charset="0"/>
              <a:cs typeface="Arial" panose="020B0604020202020204" pitchFamily="34" charset="0"/>
            </a:endParaRPr>
          </a:p>
          <a:p>
            <a:endParaRPr lang="en-US" sz="900" b="0" i="0" dirty="0" smtClean="0">
              <a:solidFill>
                <a:schemeClr val="bg1"/>
              </a:solidFill>
              <a:effectLst/>
              <a:latin typeface="Arial" panose="020B0604020202020204" pitchFamily="34" charset="0"/>
              <a:cs typeface="Arial" panose="020B0604020202020204" pitchFamily="34" charset="0"/>
            </a:endParaRPr>
          </a:p>
          <a:p>
            <a:r>
              <a:rPr lang="en-US" sz="900" b="1" cap="all" dirty="0" smtClean="0">
                <a:solidFill>
                  <a:schemeClr val="bg1"/>
                </a:solidFill>
                <a:latin typeface="Arial" panose="020B0604020202020204" pitchFamily="34" charset="0"/>
                <a:cs typeface="Arial" panose="020B0604020202020204" pitchFamily="34" charset="0"/>
              </a:rPr>
              <a:t>CAN YOU DELIVER </a:t>
            </a:r>
            <a:r>
              <a:rPr lang="en-US" sz="900" b="1" cap="all" dirty="0">
                <a:solidFill>
                  <a:schemeClr val="bg1"/>
                </a:solidFill>
                <a:latin typeface="Arial" panose="020B0604020202020204" pitchFamily="34" charset="0"/>
                <a:cs typeface="Arial" panose="020B0604020202020204" pitchFamily="34" charset="0"/>
              </a:rPr>
              <a:t>THE PACKAGE TO MY OFFICE?</a:t>
            </a:r>
          </a:p>
          <a:p>
            <a:r>
              <a:rPr lang="en-US" sz="900" dirty="0">
                <a:solidFill>
                  <a:schemeClr val="bg1"/>
                </a:solidFill>
                <a:latin typeface="Arial" panose="020B0604020202020204" pitchFamily="34" charset="0"/>
                <a:cs typeface="Arial" panose="020B0604020202020204" pitchFamily="34" charset="0"/>
              </a:rPr>
              <a:t>Yes. We will deliver your order at the address you provided during checkout, whether it is to your home or to your office. In case you want to change your delivery address after checkout, you may call (02) 730-1000. </a:t>
            </a:r>
          </a:p>
        </p:txBody>
      </p:sp>
      <p:cxnSp>
        <p:nvCxnSpPr>
          <p:cNvPr id="12" name="Straight Connector 11"/>
          <p:cNvCxnSpPr/>
          <p:nvPr/>
        </p:nvCxnSpPr>
        <p:spPr>
          <a:xfrm>
            <a:off x="10132736" y="4840787"/>
            <a:ext cx="1666999"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Isosceles Triangle 12"/>
          <p:cNvSpPr/>
          <p:nvPr/>
        </p:nvSpPr>
        <p:spPr>
          <a:xfrm flipV="1">
            <a:off x="10868253" y="6326652"/>
            <a:ext cx="274808" cy="112640"/>
          </a:xfrm>
          <a:prstGeom prst="triangle">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3" name="Picture 122"/>
          <p:cNvPicPr>
            <a:picLocks noChangeAspect="1"/>
          </p:cNvPicPr>
          <p:nvPr/>
        </p:nvPicPr>
        <p:blipFill>
          <a:blip r:embed="rId14">
            <a:extLst>
              <a:ext uri="{BEBA8EAE-BF5A-486C-A8C5-ECC9F3942E4B}">
                <a14:imgProps xmlns:a14="http://schemas.microsoft.com/office/drawing/2010/main">
                  <a14:imgLayer r:embed="rId15">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2471233" y="1875355"/>
            <a:ext cx="279035" cy="234030"/>
          </a:xfrm>
          <a:prstGeom prst="rect">
            <a:avLst/>
          </a:prstGeom>
        </p:spPr>
      </p:pic>
      <p:pic>
        <p:nvPicPr>
          <p:cNvPr id="14" name="Picture 13"/>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2798420" y="1875355"/>
            <a:ext cx="345949" cy="236503"/>
          </a:xfrm>
          <a:prstGeom prst="rect">
            <a:avLst/>
          </a:prstGeom>
        </p:spPr>
      </p:pic>
      <p:sp>
        <p:nvSpPr>
          <p:cNvPr id="124" name="Rectangle 123"/>
          <p:cNvSpPr/>
          <p:nvPr/>
        </p:nvSpPr>
        <p:spPr>
          <a:xfrm>
            <a:off x="2305567" y="2289543"/>
            <a:ext cx="1230858" cy="408589"/>
          </a:xfrm>
          <a:prstGeom prst="rect">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VERIFICATION</a:t>
            </a:r>
          </a:p>
        </p:txBody>
      </p:sp>
      <p:sp>
        <p:nvSpPr>
          <p:cNvPr id="126" name="Rectangle 125"/>
          <p:cNvSpPr/>
          <p:nvPr/>
        </p:nvSpPr>
        <p:spPr>
          <a:xfrm>
            <a:off x="3579785" y="2289543"/>
            <a:ext cx="1240491" cy="414550"/>
          </a:xfrm>
          <a:prstGeom prst="rect">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INTERACTION HISTORY</a:t>
            </a:r>
          </a:p>
        </p:txBody>
      </p:sp>
      <p:sp>
        <p:nvSpPr>
          <p:cNvPr id="127" name="Rectangle 126"/>
          <p:cNvSpPr/>
          <p:nvPr/>
        </p:nvSpPr>
        <p:spPr>
          <a:xfrm>
            <a:off x="4863636" y="2289543"/>
            <a:ext cx="1240491" cy="414550"/>
          </a:xfrm>
          <a:prstGeom prst="rect">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CDR</a:t>
            </a:r>
          </a:p>
        </p:txBody>
      </p:sp>
      <p:sp>
        <p:nvSpPr>
          <p:cNvPr id="128" name="Rectangle 127"/>
          <p:cNvSpPr/>
          <p:nvPr/>
        </p:nvSpPr>
        <p:spPr>
          <a:xfrm>
            <a:off x="6147487" y="2289543"/>
            <a:ext cx="1240491" cy="414550"/>
          </a:xfrm>
          <a:prstGeom prst="rect">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BILLING INFO</a:t>
            </a:r>
          </a:p>
        </p:txBody>
      </p:sp>
      <p:sp>
        <p:nvSpPr>
          <p:cNvPr id="129" name="Rectangle 128"/>
          <p:cNvSpPr/>
          <p:nvPr/>
        </p:nvSpPr>
        <p:spPr>
          <a:xfrm>
            <a:off x="7431338" y="2289543"/>
            <a:ext cx="1250576" cy="414550"/>
          </a:xfrm>
          <a:prstGeom prst="rect">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PAYMENT INFO</a:t>
            </a:r>
          </a:p>
        </p:txBody>
      </p:sp>
      <p:sp>
        <p:nvSpPr>
          <p:cNvPr id="130" name="Rectangle 129"/>
          <p:cNvSpPr/>
          <p:nvPr/>
        </p:nvSpPr>
        <p:spPr>
          <a:xfrm>
            <a:off x="8725274" y="2289543"/>
            <a:ext cx="1250576" cy="414550"/>
          </a:xfrm>
          <a:prstGeom prst="rect">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defTabSz="586130"/>
            <a:r>
              <a:rPr lang="en-US" sz="800" b="1" dirty="0" smtClean="0">
                <a:solidFill>
                  <a:prstClr val="white"/>
                </a:solidFill>
                <a:latin typeface="Arial" panose="020B0604020202020204" pitchFamily="34" charset="0"/>
                <a:cs typeface="Arial" panose="020B0604020202020204" pitchFamily="34" charset="0"/>
              </a:rPr>
              <a:t>RIGHT SELL</a:t>
            </a:r>
            <a:endParaRPr lang="en-US" sz="800" b="1" dirty="0">
              <a:solidFill>
                <a:prstClr val="white"/>
              </a:solidFill>
              <a:latin typeface="Arial" panose="020B0604020202020204" pitchFamily="34" charset="0"/>
              <a:cs typeface="Arial" panose="020B0604020202020204" pitchFamily="34" charset="0"/>
            </a:endParaRPr>
          </a:p>
        </p:txBody>
      </p:sp>
      <p:sp>
        <p:nvSpPr>
          <p:cNvPr id="132" name="Rectangle 131"/>
          <p:cNvSpPr/>
          <p:nvPr/>
        </p:nvSpPr>
        <p:spPr>
          <a:xfrm>
            <a:off x="247828" y="2677768"/>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CHANGE BILLING ADDRESS</a:t>
            </a:r>
          </a:p>
        </p:txBody>
      </p:sp>
      <p:sp>
        <p:nvSpPr>
          <p:cNvPr id="133" name="Rectangle 132"/>
          <p:cNvSpPr/>
          <p:nvPr/>
        </p:nvSpPr>
        <p:spPr>
          <a:xfrm>
            <a:off x="247828" y="2994322"/>
            <a:ext cx="1942062" cy="293691"/>
          </a:xfrm>
          <a:prstGeom prst="rect">
            <a:avLst/>
          </a:prstGeom>
          <a:solidFill>
            <a:srgbClr val="0029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CHANGE BILLING CYCLE</a:t>
            </a:r>
          </a:p>
        </p:txBody>
      </p:sp>
      <p:sp>
        <p:nvSpPr>
          <p:cNvPr id="134" name="Rectangle 133"/>
          <p:cNvSpPr/>
          <p:nvPr/>
        </p:nvSpPr>
        <p:spPr>
          <a:xfrm>
            <a:off x="247828" y="3310876"/>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CHANGE </a:t>
            </a:r>
            <a:r>
              <a:rPr lang="en-US" sz="800" b="1" dirty="0" smtClean="0">
                <a:solidFill>
                  <a:prstClr val="white"/>
                </a:solidFill>
                <a:latin typeface="Arial" panose="020B0604020202020204" pitchFamily="34" charset="0"/>
                <a:cs typeface="Arial" panose="020B0604020202020204" pitchFamily="34" charset="0"/>
              </a:rPr>
              <a:t>BILLING PREFERENCE</a:t>
            </a:r>
            <a:endParaRPr lang="en-US" sz="800" b="1" dirty="0">
              <a:solidFill>
                <a:prstClr val="white"/>
              </a:solidFill>
              <a:latin typeface="Arial" panose="020B0604020202020204" pitchFamily="34" charset="0"/>
              <a:cs typeface="Arial" panose="020B0604020202020204" pitchFamily="34" charset="0"/>
            </a:endParaRPr>
          </a:p>
        </p:txBody>
      </p:sp>
      <p:sp>
        <p:nvSpPr>
          <p:cNvPr id="135" name="Rectangle 134"/>
          <p:cNvSpPr/>
          <p:nvPr/>
        </p:nvSpPr>
        <p:spPr>
          <a:xfrm>
            <a:off x="247828" y="3627430"/>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PROMISE TO PAY</a:t>
            </a:r>
            <a:endParaRPr lang="en-US" sz="800" b="1" dirty="0">
              <a:solidFill>
                <a:prstClr val="white"/>
              </a:solidFill>
              <a:latin typeface="Arial" panose="020B0604020202020204" pitchFamily="34" charset="0"/>
              <a:cs typeface="Arial" panose="020B0604020202020204" pitchFamily="34" charset="0"/>
            </a:endParaRPr>
          </a:p>
        </p:txBody>
      </p:sp>
      <p:sp>
        <p:nvSpPr>
          <p:cNvPr id="136" name="Rectangle 135"/>
          <p:cNvSpPr/>
          <p:nvPr/>
        </p:nvSpPr>
        <p:spPr>
          <a:xfrm>
            <a:off x="247828" y="3943984"/>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SIM PROFILE</a:t>
            </a:r>
            <a:endParaRPr lang="en-US" sz="800" b="1" dirty="0">
              <a:solidFill>
                <a:prstClr val="white"/>
              </a:solidFill>
              <a:latin typeface="Arial" panose="020B0604020202020204" pitchFamily="34" charset="0"/>
              <a:cs typeface="Arial" panose="020B0604020202020204" pitchFamily="34" charset="0"/>
            </a:endParaRPr>
          </a:p>
        </p:txBody>
      </p:sp>
      <p:sp>
        <p:nvSpPr>
          <p:cNvPr id="137" name="Rectangle 136"/>
          <p:cNvSpPr/>
          <p:nvPr/>
        </p:nvSpPr>
        <p:spPr>
          <a:xfrm>
            <a:off x="247828" y="4260538"/>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TEMPORARY CREDIT LIMIT</a:t>
            </a:r>
            <a:endParaRPr lang="en-US" sz="800" b="1" dirty="0">
              <a:solidFill>
                <a:prstClr val="white"/>
              </a:solidFill>
              <a:latin typeface="Arial" panose="020B0604020202020204" pitchFamily="34" charset="0"/>
              <a:cs typeface="Arial" panose="020B0604020202020204" pitchFamily="34" charset="0"/>
            </a:endParaRPr>
          </a:p>
        </p:txBody>
      </p:sp>
      <p:sp>
        <p:nvSpPr>
          <p:cNvPr id="138" name="Rectangle 137"/>
          <p:cNvSpPr/>
          <p:nvPr/>
        </p:nvSpPr>
        <p:spPr>
          <a:xfrm>
            <a:off x="247828" y="4577092"/>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MI ACTIVATION / DEACTIVATION</a:t>
            </a:r>
          </a:p>
        </p:txBody>
      </p:sp>
      <p:sp>
        <p:nvSpPr>
          <p:cNvPr id="139" name="Rectangle 138"/>
          <p:cNvSpPr/>
          <p:nvPr/>
        </p:nvSpPr>
        <p:spPr>
          <a:xfrm>
            <a:off x="247828" y="4893646"/>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VAS </a:t>
            </a:r>
            <a:r>
              <a:rPr lang="en-US" sz="800" b="1" dirty="0">
                <a:solidFill>
                  <a:prstClr val="white"/>
                </a:solidFill>
                <a:latin typeface="Arial" panose="020B0604020202020204" pitchFamily="34" charset="0"/>
                <a:cs typeface="Arial" panose="020B0604020202020204" pitchFamily="34" charset="0"/>
              </a:rPr>
              <a:t>ACTIVATION / DEACTIVATION</a:t>
            </a:r>
          </a:p>
        </p:txBody>
      </p:sp>
      <p:sp>
        <p:nvSpPr>
          <p:cNvPr id="140" name="Rectangle 139"/>
          <p:cNvSpPr/>
          <p:nvPr/>
        </p:nvSpPr>
        <p:spPr>
          <a:xfrm>
            <a:off x="247828" y="5210200"/>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IR </a:t>
            </a:r>
            <a:r>
              <a:rPr lang="en-US" sz="800" b="1" dirty="0">
                <a:solidFill>
                  <a:prstClr val="white"/>
                </a:solidFill>
                <a:latin typeface="Arial" panose="020B0604020202020204" pitchFamily="34" charset="0"/>
                <a:cs typeface="Arial" panose="020B0604020202020204" pitchFamily="34" charset="0"/>
              </a:rPr>
              <a:t>ACTIVATION / DEACTIVATION</a:t>
            </a:r>
          </a:p>
        </p:txBody>
      </p:sp>
      <p:sp>
        <p:nvSpPr>
          <p:cNvPr id="141" name="Rectangle 140"/>
          <p:cNvSpPr/>
          <p:nvPr/>
        </p:nvSpPr>
        <p:spPr>
          <a:xfrm>
            <a:off x="247828" y="5526754"/>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FUP PURCHASE</a:t>
            </a:r>
            <a:endParaRPr lang="en-US" sz="800" b="1" dirty="0">
              <a:solidFill>
                <a:prstClr val="white"/>
              </a:solidFill>
              <a:latin typeface="Arial" panose="020B0604020202020204" pitchFamily="34" charset="0"/>
              <a:cs typeface="Arial" panose="020B0604020202020204" pitchFamily="34" charset="0"/>
            </a:endParaRPr>
          </a:p>
        </p:txBody>
      </p:sp>
      <p:sp>
        <p:nvSpPr>
          <p:cNvPr id="143" name="Rectangle 142"/>
          <p:cNvSpPr/>
          <p:nvPr/>
        </p:nvSpPr>
        <p:spPr>
          <a:xfrm>
            <a:off x="247828" y="5853898"/>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NETWORK COVERAGE</a:t>
            </a:r>
            <a:endParaRPr lang="en-US" sz="800" b="1" dirty="0">
              <a:solidFill>
                <a:prstClr val="white"/>
              </a:solidFill>
              <a:latin typeface="Arial" panose="020B0604020202020204" pitchFamily="34" charset="0"/>
              <a:cs typeface="Arial" panose="020B0604020202020204" pitchFamily="34" charset="0"/>
            </a:endParaRPr>
          </a:p>
        </p:txBody>
      </p:sp>
      <p:sp>
        <p:nvSpPr>
          <p:cNvPr id="89" name="Oval 88"/>
          <p:cNvSpPr/>
          <p:nvPr/>
        </p:nvSpPr>
        <p:spPr>
          <a:xfrm>
            <a:off x="9751879" y="2268652"/>
            <a:ext cx="191864" cy="19186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Arial" panose="020B0604020202020204" pitchFamily="34" charset="0"/>
                <a:cs typeface="Arial" panose="020B0604020202020204" pitchFamily="34" charset="0"/>
              </a:rPr>
              <a:t>1</a:t>
            </a:r>
            <a:endParaRPr lang="en-US" sz="1100" dirty="0">
              <a:latin typeface="Arial" panose="020B0604020202020204" pitchFamily="34" charset="0"/>
              <a:cs typeface="Arial" panose="020B0604020202020204" pitchFamily="34" charset="0"/>
            </a:endParaRPr>
          </a:p>
        </p:txBody>
      </p:sp>
      <p:sp>
        <p:nvSpPr>
          <p:cNvPr id="165" name="Rectangle 164"/>
          <p:cNvSpPr/>
          <p:nvPr/>
        </p:nvSpPr>
        <p:spPr>
          <a:xfrm>
            <a:off x="8552510" y="5382360"/>
            <a:ext cx="1311479" cy="300554"/>
          </a:xfrm>
          <a:prstGeom prst="rect">
            <a:avLst/>
          </a:prstGeom>
          <a:solidFill>
            <a:srgbClr val="56AD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1000" b="1" dirty="0" smtClean="0">
                <a:solidFill>
                  <a:prstClr val="white"/>
                </a:solidFill>
                <a:latin typeface="Arial" panose="020B0604020202020204" pitchFamily="34" charset="0"/>
                <a:cs typeface="Arial" panose="020B0604020202020204" pitchFamily="34" charset="0"/>
              </a:rPr>
              <a:t>SUBMIT</a:t>
            </a:r>
            <a:endParaRPr lang="en-US" sz="1000" b="1" dirty="0">
              <a:solidFill>
                <a:prstClr val="white"/>
              </a:solidFill>
              <a:latin typeface="Arial" panose="020B0604020202020204" pitchFamily="34" charset="0"/>
              <a:cs typeface="Arial" panose="020B0604020202020204" pitchFamily="34" charset="0"/>
            </a:endParaRPr>
          </a:p>
        </p:txBody>
      </p:sp>
      <p:sp>
        <p:nvSpPr>
          <p:cNvPr id="166" name="Rectangle 165"/>
          <p:cNvSpPr/>
          <p:nvPr/>
        </p:nvSpPr>
        <p:spPr>
          <a:xfrm>
            <a:off x="7610369" y="5373306"/>
            <a:ext cx="892041" cy="30960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1000" b="1" dirty="0" smtClean="0">
                <a:solidFill>
                  <a:prstClr val="white"/>
                </a:solidFill>
                <a:latin typeface="Arial" panose="020B0604020202020204" pitchFamily="34" charset="0"/>
                <a:cs typeface="Arial" panose="020B0604020202020204" pitchFamily="34" charset="0"/>
              </a:rPr>
              <a:t>CANCEL</a:t>
            </a:r>
            <a:endParaRPr lang="en-US" sz="1000" b="1" dirty="0">
              <a:solidFill>
                <a:prstClr val="white"/>
              </a:solidFill>
              <a:latin typeface="Arial" panose="020B0604020202020204" pitchFamily="34" charset="0"/>
              <a:cs typeface="Arial" panose="020B0604020202020204" pitchFamily="34" charset="0"/>
            </a:endParaRPr>
          </a:p>
        </p:txBody>
      </p:sp>
      <p:grpSp>
        <p:nvGrpSpPr>
          <p:cNvPr id="131" name="Group 130"/>
          <p:cNvGrpSpPr/>
          <p:nvPr/>
        </p:nvGrpSpPr>
        <p:grpSpPr>
          <a:xfrm>
            <a:off x="3659245" y="2885081"/>
            <a:ext cx="2680450" cy="1683929"/>
            <a:chOff x="2553910" y="2952312"/>
            <a:chExt cx="2680450" cy="1691724"/>
          </a:xfrm>
        </p:grpSpPr>
        <p:grpSp>
          <p:nvGrpSpPr>
            <p:cNvPr id="172" name="Group 171"/>
            <p:cNvGrpSpPr/>
            <p:nvPr/>
          </p:nvGrpSpPr>
          <p:grpSpPr>
            <a:xfrm>
              <a:off x="2553910" y="2952312"/>
              <a:ext cx="2680450" cy="403412"/>
              <a:chOff x="2553910" y="2952312"/>
              <a:chExt cx="2680450" cy="403412"/>
            </a:xfrm>
          </p:grpSpPr>
          <p:sp>
            <p:nvSpPr>
              <p:cNvPr id="185" name="TextBox 184"/>
              <p:cNvSpPr txBox="1"/>
              <p:nvPr/>
            </p:nvSpPr>
            <p:spPr>
              <a:xfrm>
                <a:off x="2553910" y="2952312"/>
                <a:ext cx="2680450" cy="403412"/>
              </a:xfrm>
              <a:prstGeom prst="rect">
                <a:avLst/>
              </a:prstGeom>
              <a:solidFill>
                <a:schemeClr val="bg1"/>
              </a:solidFill>
              <a:ln>
                <a:solidFill>
                  <a:schemeClr val="bg1">
                    <a:lumMod val="65000"/>
                  </a:schemeClr>
                </a:solidFill>
              </a:ln>
            </p:spPr>
            <p:txBody>
              <a:bodyPr wrap="square" rtlCol="0">
                <a:spAutoFit/>
              </a:bodyPr>
              <a:lstStyle/>
              <a:p>
                <a:endParaRPr lang="en-US" dirty="0"/>
              </a:p>
            </p:txBody>
          </p:sp>
          <p:sp>
            <p:nvSpPr>
              <p:cNvPr id="186" name="Rectangle 185"/>
              <p:cNvSpPr/>
              <p:nvPr/>
            </p:nvSpPr>
            <p:spPr>
              <a:xfrm>
                <a:off x="2577864" y="3024764"/>
                <a:ext cx="1284326" cy="278281"/>
              </a:xfrm>
              <a:prstGeom prst="rect">
                <a:avLst/>
              </a:prstGeom>
              <a:noFill/>
            </p:spPr>
            <p:txBody>
              <a:bodyPr wrap="none">
                <a:spAutoFit/>
              </a:bodyPr>
              <a:lstStyle/>
              <a:p>
                <a:pPr>
                  <a:defRPr/>
                </a:pPr>
                <a:r>
                  <a:rPr lang="en-US" sz="1200" kern="0" dirty="0" smtClean="0">
                    <a:solidFill>
                      <a:schemeClr val="bg1">
                        <a:lumMod val="65000"/>
                      </a:schemeClr>
                    </a:solidFill>
                    <a:latin typeface="corporate_a_condensedregular"/>
                  </a:rPr>
                  <a:t>Select Bill Cycle</a:t>
                </a:r>
              </a:p>
            </p:txBody>
          </p:sp>
        </p:grpSp>
        <p:sp>
          <p:nvSpPr>
            <p:cNvPr id="183" name="TextBox 182"/>
            <p:cNvSpPr txBox="1"/>
            <p:nvPr/>
          </p:nvSpPr>
          <p:spPr>
            <a:xfrm>
              <a:off x="2553910" y="3438151"/>
              <a:ext cx="2680450" cy="1205885"/>
            </a:xfrm>
            <a:prstGeom prst="rect">
              <a:avLst/>
            </a:prstGeom>
            <a:solidFill>
              <a:schemeClr val="bg1"/>
            </a:solidFill>
            <a:ln>
              <a:solidFill>
                <a:schemeClr val="bg1">
                  <a:lumMod val="65000"/>
                </a:schemeClr>
              </a:solidFill>
            </a:ln>
          </p:spPr>
          <p:txBody>
            <a:bodyPr wrap="square" rtlCol="0">
              <a:spAutoFit/>
            </a:bodyPr>
            <a:lstStyle/>
            <a:p>
              <a:endParaRPr lang="en-US" dirty="0" smtClean="0"/>
            </a:p>
            <a:p>
              <a:endParaRPr lang="en-US" dirty="0"/>
            </a:p>
            <a:p>
              <a:endParaRPr lang="en-US" dirty="0" smtClean="0"/>
            </a:p>
            <a:p>
              <a:endParaRPr lang="en-US" dirty="0"/>
            </a:p>
          </p:txBody>
        </p:sp>
      </p:grpSp>
      <p:sp>
        <p:nvSpPr>
          <p:cNvPr id="187" name="Rectangle 186"/>
          <p:cNvSpPr/>
          <p:nvPr/>
        </p:nvSpPr>
        <p:spPr>
          <a:xfrm>
            <a:off x="2390772" y="2930301"/>
            <a:ext cx="814647" cy="276999"/>
          </a:xfrm>
          <a:prstGeom prst="rect">
            <a:avLst/>
          </a:prstGeom>
          <a:noFill/>
        </p:spPr>
        <p:txBody>
          <a:bodyPr wrap="none">
            <a:spAutoFit/>
          </a:bodyPr>
          <a:lstStyle/>
          <a:p>
            <a:pPr>
              <a:defRPr/>
            </a:pPr>
            <a:r>
              <a:rPr lang="en-US" sz="1200" kern="0" dirty="0" smtClean="0">
                <a:latin typeface="corporate_a_condensedregular"/>
              </a:rPr>
              <a:t>Bill Cycle</a:t>
            </a:r>
          </a:p>
        </p:txBody>
      </p:sp>
      <p:sp>
        <p:nvSpPr>
          <p:cNvPr id="188" name="Rectangle 187"/>
          <p:cNvSpPr/>
          <p:nvPr/>
        </p:nvSpPr>
        <p:spPr>
          <a:xfrm>
            <a:off x="2394803" y="3460335"/>
            <a:ext cx="798617" cy="276999"/>
          </a:xfrm>
          <a:prstGeom prst="rect">
            <a:avLst/>
          </a:prstGeom>
          <a:noFill/>
        </p:spPr>
        <p:txBody>
          <a:bodyPr wrap="none">
            <a:spAutoFit/>
          </a:bodyPr>
          <a:lstStyle/>
          <a:p>
            <a:pPr>
              <a:defRPr/>
            </a:pPr>
            <a:r>
              <a:rPr lang="en-US" sz="1200" kern="0" dirty="0" smtClean="0">
                <a:latin typeface="corporate_a_condensedregular"/>
              </a:rPr>
              <a:t>Remarks</a:t>
            </a:r>
          </a:p>
        </p:txBody>
      </p:sp>
      <p:sp>
        <p:nvSpPr>
          <p:cNvPr id="193" name="Isosceles Triangle 192"/>
          <p:cNvSpPr/>
          <p:nvPr/>
        </p:nvSpPr>
        <p:spPr>
          <a:xfrm rot="10800000">
            <a:off x="6092445" y="3050792"/>
            <a:ext cx="122302" cy="105432"/>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solidFill>
                <a:prstClr val="white"/>
              </a:solidFill>
            </a:endParaRPr>
          </a:p>
        </p:txBody>
      </p:sp>
      <p:sp>
        <p:nvSpPr>
          <p:cNvPr id="194" name="Rectangle 193"/>
          <p:cNvSpPr/>
          <p:nvPr/>
        </p:nvSpPr>
        <p:spPr>
          <a:xfrm>
            <a:off x="6482439" y="2991856"/>
            <a:ext cx="1384304" cy="830997"/>
          </a:xfrm>
          <a:prstGeom prst="rect">
            <a:avLst/>
          </a:prstGeom>
        </p:spPr>
        <p:txBody>
          <a:bodyPr wrap="square">
            <a:spAutoFit/>
          </a:bodyPr>
          <a:lstStyle/>
          <a:p>
            <a:r>
              <a:rPr lang="en-US" sz="800" dirty="0" smtClean="0">
                <a:solidFill>
                  <a:srgbClr val="000000"/>
                </a:solidFill>
                <a:latin typeface="Tondo"/>
              </a:rPr>
              <a:t>Dropdown options</a:t>
            </a:r>
          </a:p>
          <a:p>
            <a:r>
              <a:rPr lang="en-US" sz="800" dirty="0" smtClean="0">
                <a:solidFill>
                  <a:srgbClr val="000000"/>
                </a:solidFill>
                <a:latin typeface="Tondo"/>
              </a:rPr>
              <a:t>5</a:t>
            </a:r>
          </a:p>
          <a:p>
            <a:r>
              <a:rPr lang="en-US" sz="800" dirty="0" smtClean="0">
                <a:solidFill>
                  <a:srgbClr val="000000"/>
                </a:solidFill>
                <a:latin typeface="Tondo"/>
              </a:rPr>
              <a:t>10</a:t>
            </a:r>
          </a:p>
          <a:p>
            <a:r>
              <a:rPr lang="en-US" sz="800" dirty="0" smtClean="0">
                <a:solidFill>
                  <a:srgbClr val="000000"/>
                </a:solidFill>
                <a:latin typeface="Tondo"/>
              </a:rPr>
              <a:t>15</a:t>
            </a:r>
          </a:p>
          <a:p>
            <a:r>
              <a:rPr lang="en-US" sz="800" dirty="0" smtClean="0">
                <a:solidFill>
                  <a:srgbClr val="000000"/>
                </a:solidFill>
                <a:latin typeface="Tondo"/>
              </a:rPr>
              <a:t>20</a:t>
            </a:r>
          </a:p>
          <a:p>
            <a:r>
              <a:rPr lang="en-US" sz="800" dirty="0" smtClean="0">
                <a:solidFill>
                  <a:srgbClr val="000000"/>
                </a:solidFill>
                <a:latin typeface="Tondo"/>
              </a:rPr>
              <a:t>25</a:t>
            </a:r>
            <a:endParaRPr lang="en-US" sz="800" dirty="0">
              <a:solidFill>
                <a:srgbClr val="000000"/>
              </a:solidFill>
              <a:latin typeface="Tondo"/>
            </a:endParaRPr>
          </a:p>
        </p:txBody>
      </p:sp>
      <p:grpSp>
        <p:nvGrpSpPr>
          <p:cNvPr id="195" name="Group 194"/>
          <p:cNvGrpSpPr/>
          <p:nvPr/>
        </p:nvGrpSpPr>
        <p:grpSpPr>
          <a:xfrm>
            <a:off x="-19946" y="5444657"/>
            <a:ext cx="365675" cy="427282"/>
            <a:chOff x="139917" y="5603711"/>
            <a:chExt cx="365675" cy="427282"/>
          </a:xfrm>
        </p:grpSpPr>
        <p:sp>
          <p:nvSpPr>
            <p:cNvPr id="196" name="Flowchart: Delay 195"/>
            <p:cNvSpPr/>
            <p:nvPr/>
          </p:nvSpPr>
          <p:spPr>
            <a:xfrm>
              <a:off x="151034" y="5603711"/>
              <a:ext cx="354558" cy="427282"/>
            </a:xfrm>
            <a:prstGeom prst="flowChartDelay">
              <a:avLst/>
            </a:prstGeom>
            <a:solidFill>
              <a:srgbClr val="E20A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7" name="Picture 196"/>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139917" y="5654116"/>
              <a:ext cx="324625" cy="324625"/>
            </a:xfrm>
            <a:prstGeom prst="rect">
              <a:avLst/>
            </a:prstGeom>
          </p:spPr>
        </p:pic>
      </p:grpSp>
    </p:spTree>
    <p:extLst>
      <p:ext uri="{BB962C8B-B14F-4D97-AF65-F5344CB8AC3E}">
        <p14:creationId xmlns:p14="http://schemas.microsoft.com/office/powerpoint/2010/main" val="191605377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Rectangle 61"/>
          <p:cNvSpPr/>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 name="Rectangle 2"/>
          <p:cNvSpPr/>
          <p:nvPr/>
        </p:nvSpPr>
        <p:spPr>
          <a:xfrm>
            <a:off x="185940" y="154407"/>
            <a:ext cx="11836042" cy="65124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sp>
        <p:nvSpPr>
          <p:cNvPr id="52" name="Rectangle 51"/>
          <p:cNvSpPr/>
          <p:nvPr/>
        </p:nvSpPr>
        <p:spPr>
          <a:xfrm>
            <a:off x="2266988" y="154407"/>
            <a:ext cx="7757432" cy="20684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sp>
        <p:nvSpPr>
          <p:cNvPr id="46" name="Rectangle 45"/>
          <p:cNvSpPr/>
          <p:nvPr/>
        </p:nvSpPr>
        <p:spPr>
          <a:xfrm>
            <a:off x="185940" y="2289543"/>
            <a:ext cx="2081048" cy="4375515"/>
          </a:xfrm>
          <a:prstGeom prst="rect">
            <a:avLst/>
          </a:prstGeom>
          <a:solidFill>
            <a:srgbClr val="56AD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pic>
        <p:nvPicPr>
          <p:cNvPr id="19" name="Picture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1617" y="1769514"/>
            <a:ext cx="400674" cy="400674"/>
          </a:xfrm>
          <a:prstGeom prst="rect">
            <a:avLst/>
          </a:prstGeom>
        </p:spPr>
      </p:pic>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9785" y="1769514"/>
            <a:ext cx="400674" cy="400674"/>
          </a:xfrm>
          <a:prstGeom prst="rect">
            <a:avLst/>
          </a:prstGeom>
        </p:spPr>
      </p:pic>
      <p:pic>
        <p:nvPicPr>
          <p:cNvPr id="21" name="Picture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75281" y="1769514"/>
            <a:ext cx="400674" cy="400674"/>
          </a:xfrm>
          <a:prstGeom prst="rect">
            <a:avLst/>
          </a:prstGeom>
        </p:spPr>
      </p:pic>
      <p:pic>
        <p:nvPicPr>
          <p:cNvPr id="23" name="Picture 2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93449" y="1769513"/>
            <a:ext cx="400674" cy="400674"/>
          </a:xfrm>
          <a:prstGeom prst="rect">
            <a:avLst/>
          </a:prstGeom>
        </p:spPr>
      </p:pic>
      <p:pic>
        <p:nvPicPr>
          <p:cNvPr id="74" name="Picture 7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5959" y="6191056"/>
            <a:ext cx="354173" cy="346794"/>
          </a:xfrm>
          <a:prstGeom prst="rect">
            <a:avLst/>
          </a:prstGeom>
        </p:spPr>
      </p:pic>
      <p:pic>
        <p:nvPicPr>
          <p:cNvPr id="75" name="Picture 7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19025" y="6191056"/>
            <a:ext cx="354173" cy="346794"/>
          </a:xfrm>
          <a:prstGeom prst="rect">
            <a:avLst/>
          </a:prstGeom>
        </p:spPr>
      </p:pic>
      <p:pic>
        <p:nvPicPr>
          <p:cNvPr id="76" name="Picture 7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52893" y="6191056"/>
            <a:ext cx="354173" cy="332037"/>
          </a:xfrm>
          <a:prstGeom prst="rect">
            <a:avLst/>
          </a:prstGeom>
        </p:spPr>
      </p:pic>
      <p:sp>
        <p:nvSpPr>
          <p:cNvPr id="83" name="Rectangle 82"/>
          <p:cNvSpPr/>
          <p:nvPr/>
        </p:nvSpPr>
        <p:spPr>
          <a:xfrm>
            <a:off x="9965423" y="2163814"/>
            <a:ext cx="2056451" cy="45036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pic>
        <p:nvPicPr>
          <p:cNvPr id="98" name="Picture 97"/>
          <p:cNvPicPr>
            <a:picLocks noChangeAspect="1"/>
          </p:cNvPicPr>
          <p:nvPr/>
        </p:nvPicPr>
        <p:blipFill>
          <a:blip r:embed="rId9">
            <a:extLst>
              <a:ext uri="{BEBA8EAE-BF5A-486C-A8C5-ECC9F3942E4B}">
                <a14:imgProps xmlns:a14="http://schemas.microsoft.com/office/drawing/2010/main">
                  <a14:imgLayer r:embed="rId10">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1852091" y="6194581"/>
            <a:ext cx="331349" cy="331349"/>
          </a:xfrm>
          <a:prstGeom prst="rect">
            <a:avLst/>
          </a:prstGeom>
        </p:spPr>
      </p:pic>
      <p:sp>
        <p:nvSpPr>
          <p:cNvPr id="109" name="Rectangle 108"/>
          <p:cNvSpPr/>
          <p:nvPr/>
        </p:nvSpPr>
        <p:spPr>
          <a:xfrm>
            <a:off x="10023912" y="2286478"/>
            <a:ext cx="1963490" cy="4251372"/>
          </a:xfrm>
          <a:prstGeom prst="rect">
            <a:avLst/>
          </a:prstGeom>
          <a:solidFill>
            <a:srgbClr val="56AD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1000" b="1" dirty="0">
              <a:solidFill>
                <a:prstClr val="white"/>
              </a:solidFill>
              <a:latin typeface="Arial" panose="020B0604020202020204" pitchFamily="34" charset="0"/>
              <a:cs typeface="Arial" panose="020B0604020202020204" pitchFamily="34" charset="0"/>
            </a:endParaRPr>
          </a:p>
        </p:txBody>
      </p:sp>
      <p:sp>
        <p:nvSpPr>
          <p:cNvPr id="94" name="Rectangle 93"/>
          <p:cNvSpPr/>
          <p:nvPr/>
        </p:nvSpPr>
        <p:spPr>
          <a:xfrm>
            <a:off x="2304058" y="2698132"/>
            <a:ext cx="7656345" cy="3044318"/>
          </a:xfrm>
          <a:prstGeom prst="rect">
            <a:avLst/>
          </a:prstGeom>
          <a:solidFill>
            <a:schemeClr val="bg1"/>
          </a:solidFill>
          <a:ln>
            <a:solidFill>
              <a:srgbClr val="56ADD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grpSp>
        <p:nvGrpSpPr>
          <p:cNvPr id="4" name="Group 3"/>
          <p:cNvGrpSpPr/>
          <p:nvPr/>
        </p:nvGrpSpPr>
        <p:grpSpPr>
          <a:xfrm>
            <a:off x="257774" y="2377291"/>
            <a:ext cx="1926025" cy="239055"/>
            <a:chOff x="257774" y="1966455"/>
            <a:chExt cx="1926025" cy="239055"/>
          </a:xfrm>
        </p:grpSpPr>
        <p:sp>
          <p:nvSpPr>
            <p:cNvPr id="50" name="Rounded Rectangle 49"/>
            <p:cNvSpPr/>
            <p:nvPr/>
          </p:nvSpPr>
          <p:spPr>
            <a:xfrm>
              <a:off x="257774" y="1968246"/>
              <a:ext cx="1824102" cy="23726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pic>
          <p:nvPicPr>
            <p:cNvPr id="28" name="Picture 27"/>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981315" y="1966455"/>
              <a:ext cx="202484" cy="237055"/>
            </a:xfrm>
            <a:prstGeom prst="rect">
              <a:avLst/>
            </a:prstGeom>
          </p:spPr>
        </p:pic>
        <p:sp>
          <p:nvSpPr>
            <p:cNvPr id="51" name="TextBox 50"/>
            <p:cNvSpPr txBox="1"/>
            <p:nvPr/>
          </p:nvSpPr>
          <p:spPr>
            <a:xfrm>
              <a:off x="320836" y="1968921"/>
              <a:ext cx="184731" cy="230832"/>
            </a:xfrm>
            <a:prstGeom prst="rect">
              <a:avLst/>
            </a:prstGeom>
            <a:noFill/>
          </p:spPr>
          <p:txBody>
            <a:bodyPr wrap="none" rtlCol="0">
              <a:spAutoFit/>
            </a:bodyPr>
            <a:lstStyle/>
            <a:p>
              <a:pPr defTabSz="586130"/>
              <a:endParaRPr lang="en-US" sz="900" dirty="0">
                <a:solidFill>
                  <a:prstClr val="black"/>
                </a:solidFill>
                <a:latin typeface="Arial" panose="020B0604020202020204" pitchFamily="34" charset="0"/>
                <a:cs typeface="Arial" panose="020B0604020202020204" pitchFamily="34" charset="0"/>
              </a:endParaRPr>
            </a:p>
          </p:txBody>
        </p:sp>
      </p:grpSp>
      <p:grpSp>
        <p:nvGrpSpPr>
          <p:cNvPr id="63" name="Group 62"/>
          <p:cNvGrpSpPr/>
          <p:nvPr/>
        </p:nvGrpSpPr>
        <p:grpSpPr>
          <a:xfrm>
            <a:off x="2268495" y="5758937"/>
            <a:ext cx="7691908" cy="906121"/>
            <a:chOff x="2284261" y="5806235"/>
            <a:chExt cx="7691908" cy="906121"/>
          </a:xfrm>
        </p:grpSpPr>
        <p:sp>
          <p:nvSpPr>
            <p:cNvPr id="70" name="Rectangle 69"/>
            <p:cNvSpPr/>
            <p:nvPr/>
          </p:nvSpPr>
          <p:spPr>
            <a:xfrm>
              <a:off x="2284261" y="5806235"/>
              <a:ext cx="7691908" cy="90612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7" name="Rounded Rectangle 76"/>
            <p:cNvSpPr/>
            <p:nvPr/>
          </p:nvSpPr>
          <p:spPr>
            <a:xfrm>
              <a:off x="2417106" y="6197770"/>
              <a:ext cx="7362378" cy="35236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8" name="TextBox 77"/>
            <p:cNvSpPr txBox="1"/>
            <p:nvPr/>
          </p:nvSpPr>
          <p:spPr>
            <a:xfrm>
              <a:off x="2480168" y="6268572"/>
              <a:ext cx="877163" cy="230832"/>
            </a:xfrm>
            <a:prstGeom prst="rect">
              <a:avLst/>
            </a:prstGeom>
            <a:noFill/>
          </p:spPr>
          <p:txBody>
            <a:bodyPr wrap="none" rtlCol="0">
              <a:spAutoFit/>
            </a:bodyPr>
            <a:lstStyle/>
            <a:p>
              <a:r>
                <a:rPr lang="en-US" sz="900" dirty="0">
                  <a:solidFill>
                    <a:prstClr val="black"/>
                  </a:solidFill>
                  <a:latin typeface="Arial" panose="020B0604020202020204" pitchFamily="34" charset="0"/>
                  <a:cs typeface="Arial" panose="020B0604020202020204" pitchFamily="34" charset="0"/>
                </a:rPr>
                <a:t>Call Remarks</a:t>
              </a:r>
            </a:p>
          </p:txBody>
        </p:sp>
        <p:sp>
          <p:nvSpPr>
            <p:cNvPr id="84" name="Rectangle 83"/>
            <p:cNvSpPr/>
            <p:nvPr/>
          </p:nvSpPr>
          <p:spPr>
            <a:xfrm>
              <a:off x="8910989" y="6245977"/>
              <a:ext cx="808601" cy="268750"/>
            </a:xfrm>
            <a:prstGeom prst="rect">
              <a:avLst/>
            </a:prstGeom>
            <a:solidFill>
              <a:srgbClr val="56AD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800" dirty="0" smtClean="0">
                  <a:solidFill>
                    <a:prstClr val="white"/>
                  </a:solidFill>
                  <a:latin typeface="Arial" panose="020B0604020202020204" pitchFamily="34" charset="0"/>
                  <a:cs typeface="Arial" panose="020B0604020202020204" pitchFamily="34" charset="0"/>
                </a:rPr>
                <a:t>SUBMIT</a:t>
              </a:r>
              <a:endParaRPr lang="en-US" sz="800" dirty="0">
                <a:solidFill>
                  <a:prstClr val="white"/>
                </a:solidFill>
                <a:latin typeface="Arial" panose="020B0604020202020204" pitchFamily="34" charset="0"/>
                <a:cs typeface="Arial" panose="020B0604020202020204" pitchFamily="34" charset="0"/>
              </a:endParaRPr>
            </a:p>
          </p:txBody>
        </p:sp>
        <p:sp>
          <p:nvSpPr>
            <p:cNvPr id="85" name="Rounded Rectangle 84"/>
            <p:cNvSpPr/>
            <p:nvPr/>
          </p:nvSpPr>
          <p:spPr>
            <a:xfrm>
              <a:off x="2444560" y="5947598"/>
              <a:ext cx="129642" cy="129642"/>
            </a:xfrm>
            <a:prstGeom prst="round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6" name="TextBox 85"/>
            <p:cNvSpPr txBox="1"/>
            <p:nvPr/>
          </p:nvSpPr>
          <p:spPr>
            <a:xfrm>
              <a:off x="2615925" y="5897864"/>
              <a:ext cx="838691" cy="230832"/>
            </a:xfrm>
            <a:prstGeom prst="rect">
              <a:avLst/>
            </a:prstGeom>
            <a:noFill/>
          </p:spPr>
          <p:txBody>
            <a:bodyPr wrap="none" rtlCol="0">
              <a:spAutoFit/>
            </a:bodyPr>
            <a:lstStyle/>
            <a:p>
              <a:r>
                <a:rPr lang="en-US" sz="900" dirty="0" smtClean="0">
                  <a:solidFill>
                    <a:prstClr val="black"/>
                  </a:solidFill>
                  <a:latin typeface="Arial" panose="020B0604020202020204" pitchFamily="34" charset="0"/>
                  <a:cs typeface="Arial" panose="020B0604020202020204" pitchFamily="34" charset="0"/>
                </a:rPr>
                <a:t>Billing Query</a:t>
              </a:r>
              <a:endParaRPr lang="en-US" sz="900" dirty="0">
                <a:solidFill>
                  <a:prstClr val="black"/>
                </a:solidFill>
                <a:latin typeface="Arial" panose="020B0604020202020204" pitchFamily="34" charset="0"/>
                <a:cs typeface="Arial" panose="020B0604020202020204" pitchFamily="34" charset="0"/>
              </a:endParaRPr>
            </a:p>
          </p:txBody>
        </p:sp>
        <p:sp>
          <p:nvSpPr>
            <p:cNvPr id="87" name="Rounded Rectangle 86"/>
            <p:cNvSpPr/>
            <p:nvPr/>
          </p:nvSpPr>
          <p:spPr>
            <a:xfrm>
              <a:off x="3899406" y="5947598"/>
              <a:ext cx="129642" cy="129642"/>
            </a:xfrm>
            <a:prstGeom prst="round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8" name="TextBox 87"/>
            <p:cNvSpPr txBox="1"/>
            <p:nvPr/>
          </p:nvSpPr>
          <p:spPr>
            <a:xfrm>
              <a:off x="4081480" y="5897864"/>
              <a:ext cx="1152880" cy="230832"/>
            </a:xfrm>
            <a:prstGeom prst="rect">
              <a:avLst/>
            </a:prstGeom>
            <a:noFill/>
          </p:spPr>
          <p:txBody>
            <a:bodyPr wrap="none" rtlCol="0">
              <a:spAutoFit/>
            </a:bodyPr>
            <a:lstStyle/>
            <a:p>
              <a:r>
                <a:rPr lang="en-US" sz="900" dirty="0" smtClean="0">
                  <a:solidFill>
                    <a:prstClr val="black"/>
                  </a:solidFill>
                  <a:latin typeface="Arial" panose="020B0604020202020204" pitchFamily="34" charset="0"/>
                  <a:cs typeface="Arial" panose="020B0604020202020204" pitchFamily="34" charset="0"/>
                </a:rPr>
                <a:t>Change in address</a:t>
              </a:r>
              <a:endParaRPr lang="en-US" sz="900" dirty="0">
                <a:solidFill>
                  <a:prstClr val="black"/>
                </a:solidFill>
                <a:latin typeface="Arial" panose="020B0604020202020204" pitchFamily="34" charset="0"/>
                <a:cs typeface="Arial" panose="020B0604020202020204" pitchFamily="34" charset="0"/>
              </a:endParaRPr>
            </a:p>
          </p:txBody>
        </p:sp>
        <p:sp>
          <p:nvSpPr>
            <p:cNvPr id="95" name="Rounded Rectangle 94"/>
            <p:cNvSpPr/>
            <p:nvPr/>
          </p:nvSpPr>
          <p:spPr>
            <a:xfrm>
              <a:off x="5354252" y="5947598"/>
              <a:ext cx="129642" cy="129642"/>
            </a:xfrm>
            <a:prstGeom prst="round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6" name="TextBox 95"/>
            <p:cNvSpPr txBox="1"/>
            <p:nvPr/>
          </p:nvSpPr>
          <p:spPr>
            <a:xfrm>
              <a:off x="5549967" y="5897864"/>
              <a:ext cx="928459" cy="230832"/>
            </a:xfrm>
            <a:prstGeom prst="rect">
              <a:avLst/>
            </a:prstGeom>
            <a:noFill/>
          </p:spPr>
          <p:txBody>
            <a:bodyPr wrap="none" rtlCol="0">
              <a:spAutoFit/>
            </a:bodyPr>
            <a:lstStyle/>
            <a:p>
              <a:r>
                <a:rPr lang="en-US" sz="900" dirty="0" smtClean="0">
                  <a:solidFill>
                    <a:prstClr val="black"/>
                  </a:solidFill>
                  <a:latin typeface="Arial" panose="020B0604020202020204" pitchFamily="34" charset="0"/>
                  <a:cs typeface="Arial" panose="020B0604020202020204" pitchFamily="34" charset="0"/>
                </a:rPr>
                <a:t>Product Query</a:t>
              </a:r>
              <a:endParaRPr lang="en-US" sz="900" dirty="0">
                <a:solidFill>
                  <a:prstClr val="black"/>
                </a:solidFill>
                <a:latin typeface="Arial" panose="020B0604020202020204" pitchFamily="34" charset="0"/>
                <a:cs typeface="Arial" panose="020B0604020202020204" pitchFamily="34" charset="0"/>
              </a:endParaRPr>
            </a:p>
          </p:txBody>
        </p:sp>
        <p:sp>
          <p:nvSpPr>
            <p:cNvPr id="97" name="Rounded Rectangle 96"/>
            <p:cNvSpPr/>
            <p:nvPr/>
          </p:nvSpPr>
          <p:spPr>
            <a:xfrm>
              <a:off x="6809098" y="5947598"/>
              <a:ext cx="129642" cy="129642"/>
            </a:xfrm>
            <a:prstGeom prst="round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0" name="TextBox 109"/>
            <p:cNvSpPr txBox="1"/>
            <p:nvPr/>
          </p:nvSpPr>
          <p:spPr>
            <a:xfrm>
              <a:off x="7043456" y="5897864"/>
              <a:ext cx="947695" cy="230832"/>
            </a:xfrm>
            <a:prstGeom prst="rect">
              <a:avLst/>
            </a:prstGeom>
            <a:noFill/>
          </p:spPr>
          <p:txBody>
            <a:bodyPr wrap="none" rtlCol="0">
              <a:spAutoFit/>
            </a:bodyPr>
            <a:lstStyle/>
            <a:p>
              <a:r>
                <a:rPr lang="en-US" sz="900" dirty="0" smtClean="0">
                  <a:solidFill>
                    <a:prstClr val="black"/>
                  </a:solidFill>
                  <a:latin typeface="Arial" panose="020B0604020202020204" pitchFamily="34" charset="0"/>
                  <a:cs typeface="Arial" panose="020B0604020202020204" pitchFamily="34" charset="0"/>
                </a:rPr>
                <a:t>Delivery Query</a:t>
              </a:r>
              <a:endParaRPr lang="en-US" sz="900" dirty="0">
                <a:solidFill>
                  <a:prstClr val="black"/>
                </a:solidFill>
                <a:latin typeface="Arial" panose="020B0604020202020204" pitchFamily="34" charset="0"/>
                <a:cs typeface="Arial" panose="020B0604020202020204" pitchFamily="34" charset="0"/>
              </a:endParaRPr>
            </a:p>
          </p:txBody>
        </p:sp>
        <p:sp>
          <p:nvSpPr>
            <p:cNvPr id="111" name="Rounded Rectangle 110"/>
            <p:cNvSpPr/>
            <p:nvPr/>
          </p:nvSpPr>
          <p:spPr>
            <a:xfrm>
              <a:off x="8263944" y="5947598"/>
              <a:ext cx="129642" cy="129642"/>
            </a:xfrm>
            <a:prstGeom prst="round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2" name="TextBox 111"/>
            <p:cNvSpPr txBox="1"/>
            <p:nvPr/>
          </p:nvSpPr>
          <p:spPr>
            <a:xfrm>
              <a:off x="8435309" y="5897864"/>
              <a:ext cx="595035" cy="230832"/>
            </a:xfrm>
            <a:prstGeom prst="rect">
              <a:avLst/>
            </a:prstGeom>
            <a:noFill/>
          </p:spPr>
          <p:txBody>
            <a:bodyPr wrap="none" rtlCol="0">
              <a:spAutoFit/>
            </a:bodyPr>
            <a:lstStyle/>
            <a:p>
              <a:r>
                <a:rPr lang="en-US" sz="900" dirty="0" smtClean="0">
                  <a:solidFill>
                    <a:prstClr val="black"/>
                  </a:solidFill>
                  <a:latin typeface="Arial" panose="020B0604020202020204" pitchFamily="34" charset="0"/>
                  <a:cs typeface="Arial" panose="020B0604020202020204" pitchFamily="34" charset="0"/>
                </a:rPr>
                <a:t>General</a:t>
              </a:r>
              <a:endParaRPr lang="en-US" sz="900" dirty="0">
                <a:solidFill>
                  <a:prstClr val="black"/>
                </a:solidFill>
                <a:latin typeface="Arial" panose="020B0604020202020204" pitchFamily="34" charset="0"/>
                <a:cs typeface="Arial" panose="020B0604020202020204" pitchFamily="34" charset="0"/>
              </a:endParaRPr>
            </a:p>
          </p:txBody>
        </p:sp>
      </p:grpSp>
      <p:grpSp>
        <p:nvGrpSpPr>
          <p:cNvPr id="114" name="Group 113"/>
          <p:cNvGrpSpPr/>
          <p:nvPr/>
        </p:nvGrpSpPr>
        <p:grpSpPr>
          <a:xfrm>
            <a:off x="10096160" y="2395737"/>
            <a:ext cx="1775543" cy="302395"/>
            <a:chOff x="10111926" y="2443035"/>
            <a:chExt cx="1775543" cy="302395"/>
          </a:xfrm>
        </p:grpSpPr>
        <p:sp>
          <p:nvSpPr>
            <p:cNvPr id="115" name="Rounded Rectangle 114"/>
            <p:cNvSpPr/>
            <p:nvPr/>
          </p:nvSpPr>
          <p:spPr>
            <a:xfrm>
              <a:off x="10111926" y="2443035"/>
              <a:ext cx="1775543" cy="302395"/>
            </a:xfrm>
            <a:prstGeom prst="round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a:solidFill>
                    <a:prstClr val="white">
                      <a:lumMod val="75000"/>
                    </a:prstClr>
                  </a:solidFill>
                  <a:latin typeface="Arial" panose="020B0604020202020204" pitchFamily="34" charset="0"/>
                  <a:cs typeface="Arial" panose="020B0604020202020204" pitchFamily="34" charset="0"/>
                </a:rPr>
                <a:t>Select </a:t>
              </a:r>
              <a:r>
                <a:rPr lang="en-US" sz="900" dirty="0" smtClean="0">
                  <a:solidFill>
                    <a:prstClr val="white">
                      <a:lumMod val="75000"/>
                    </a:prstClr>
                  </a:solidFill>
                  <a:latin typeface="Arial" panose="020B0604020202020204" pitchFamily="34" charset="0"/>
                  <a:cs typeface="Arial" panose="020B0604020202020204" pitchFamily="34" charset="0"/>
                </a:rPr>
                <a:t>Disposition</a:t>
              </a:r>
              <a:endParaRPr lang="en-US" sz="900" dirty="0">
                <a:solidFill>
                  <a:prstClr val="white">
                    <a:lumMod val="75000"/>
                  </a:prstClr>
                </a:solidFill>
                <a:latin typeface="Arial" panose="020B0604020202020204" pitchFamily="34" charset="0"/>
                <a:cs typeface="Arial" panose="020B0604020202020204" pitchFamily="34" charset="0"/>
              </a:endParaRPr>
            </a:p>
          </p:txBody>
        </p:sp>
        <p:sp>
          <p:nvSpPr>
            <p:cNvPr id="116" name="Isosceles Triangle 115"/>
            <p:cNvSpPr/>
            <p:nvPr/>
          </p:nvSpPr>
          <p:spPr>
            <a:xfrm rot="10800000">
              <a:off x="11680475" y="2576192"/>
              <a:ext cx="84219" cy="72602"/>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solidFill>
                  <a:prstClr val="white"/>
                </a:solidFill>
              </a:endParaRPr>
            </a:p>
          </p:txBody>
        </p:sp>
      </p:grpSp>
      <p:sp>
        <p:nvSpPr>
          <p:cNvPr id="82" name="Rectangle 81"/>
          <p:cNvSpPr/>
          <p:nvPr/>
        </p:nvSpPr>
        <p:spPr>
          <a:xfrm>
            <a:off x="261254" y="1072474"/>
            <a:ext cx="1942062" cy="4539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1400" b="1" i="1" dirty="0" smtClean="0">
                <a:solidFill>
                  <a:schemeClr val="tx1">
                    <a:lumMod val="50000"/>
                    <a:lumOff val="50000"/>
                  </a:schemeClr>
                </a:solidFill>
                <a:latin typeface="Swis721 Cn BT" panose="020B0506020202030204" pitchFamily="34" charset="0"/>
                <a:cs typeface="Arial" panose="020B0604020202020204" pitchFamily="34" charset="0"/>
              </a:rPr>
              <a:t>TELECOM ENTERPRISE</a:t>
            </a:r>
            <a:endParaRPr lang="en-US" sz="1400" b="1" i="1" dirty="0">
              <a:solidFill>
                <a:schemeClr val="tx1">
                  <a:lumMod val="50000"/>
                  <a:lumOff val="50000"/>
                </a:schemeClr>
              </a:solidFill>
              <a:latin typeface="Swis721 Cn BT" panose="020B0506020202030204" pitchFamily="34" charset="0"/>
              <a:cs typeface="Arial" panose="020B0604020202020204" pitchFamily="34" charset="0"/>
            </a:endParaRPr>
          </a:p>
        </p:txBody>
      </p:sp>
      <p:pic>
        <p:nvPicPr>
          <p:cNvPr id="61" name="Picture 60"/>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55095" y="336931"/>
            <a:ext cx="942739" cy="855162"/>
          </a:xfrm>
          <a:prstGeom prst="rect">
            <a:avLst/>
          </a:prstGeom>
        </p:spPr>
      </p:pic>
      <p:pic>
        <p:nvPicPr>
          <p:cNvPr id="6" name="Picture 5"/>
          <p:cNvPicPr>
            <a:picLocks noChangeAspect="1"/>
          </p:cNvPicPr>
          <p:nvPr/>
        </p:nvPicPr>
        <p:blipFill>
          <a:blip r:embed="rId13"/>
          <a:stretch>
            <a:fillRect/>
          </a:stretch>
        </p:blipFill>
        <p:spPr>
          <a:xfrm>
            <a:off x="10010486" y="571267"/>
            <a:ext cx="1950763" cy="1341664"/>
          </a:xfrm>
          <a:prstGeom prst="rect">
            <a:avLst/>
          </a:prstGeom>
        </p:spPr>
      </p:pic>
      <p:sp>
        <p:nvSpPr>
          <p:cNvPr id="7" name="Rectangle 6"/>
          <p:cNvSpPr/>
          <p:nvPr/>
        </p:nvSpPr>
        <p:spPr>
          <a:xfrm>
            <a:off x="2304058" y="239653"/>
            <a:ext cx="2516253" cy="1958667"/>
          </a:xfrm>
          <a:prstGeom prst="rect">
            <a:avLst/>
          </a:prstGeom>
          <a:solidFill>
            <a:schemeClr val="bg1"/>
          </a:solidFill>
          <a:ln>
            <a:solidFill>
              <a:schemeClr val="bg1">
                <a:lumMod val="95000"/>
              </a:schemeClr>
            </a:solidFill>
          </a:ln>
          <a:effectLst>
            <a:outerShdw blurRad="50800" dist="38100" dir="8100000" algn="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p:cNvSpPr/>
          <p:nvPr/>
        </p:nvSpPr>
        <p:spPr>
          <a:xfrm>
            <a:off x="4879719" y="239653"/>
            <a:ext cx="2516253" cy="1958667"/>
          </a:xfrm>
          <a:prstGeom prst="rect">
            <a:avLst/>
          </a:prstGeom>
          <a:solidFill>
            <a:schemeClr val="bg1"/>
          </a:solidFill>
          <a:ln>
            <a:solidFill>
              <a:schemeClr val="bg1">
                <a:lumMod val="95000"/>
              </a:schemeClr>
            </a:solidFill>
          </a:ln>
          <a:effectLst>
            <a:outerShdw blurRad="50800" dist="38100" dir="8100000" algn="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p:cNvSpPr/>
          <p:nvPr/>
        </p:nvSpPr>
        <p:spPr>
          <a:xfrm>
            <a:off x="7455380" y="239653"/>
            <a:ext cx="2516253" cy="1958667"/>
          </a:xfrm>
          <a:prstGeom prst="rect">
            <a:avLst/>
          </a:prstGeom>
          <a:solidFill>
            <a:schemeClr val="bg1"/>
          </a:solidFill>
          <a:ln>
            <a:solidFill>
              <a:schemeClr val="bg1">
                <a:lumMod val="95000"/>
              </a:schemeClr>
            </a:solidFill>
          </a:ln>
          <a:effectLst>
            <a:outerShdw blurRad="50800" dist="38100" dir="8100000" algn="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1" name="Table 100"/>
          <p:cNvGraphicFramePr>
            <a:graphicFrameLocks noGrp="1"/>
          </p:cNvGraphicFramePr>
          <p:nvPr>
            <p:extLst/>
          </p:nvPr>
        </p:nvGraphicFramePr>
        <p:xfrm>
          <a:off x="2464402" y="294868"/>
          <a:ext cx="2239750" cy="1486976"/>
        </p:xfrm>
        <a:graphic>
          <a:graphicData uri="http://schemas.openxmlformats.org/drawingml/2006/table">
            <a:tbl>
              <a:tblPr>
                <a:tableStyleId>{5C22544A-7EE6-4342-B048-85BDC9FD1C3A}</a:tableStyleId>
              </a:tblPr>
              <a:tblGrid>
                <a:gridCol w="953865"/>
                <a:gridCol w="1285885"/>
              </a:tblGrid>
              <a:tr h="198540">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Mobile #</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+63</a:t>
                      </a:r>
                      <a:r>
                        <a:rPr lang="en-US" sz="8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 915 716 9206</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98540">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Subscriber</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Mr. John Doe</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98540">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Operating Status</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Active</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98540">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Status</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Active</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82068">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Email</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johndoe554@gmail.com</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19828">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Address</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sv-SE" sz="800" b="0" i="0" u="none" strike="noStrike" kern="1200" dirty="0" smtClean="0">
                          <a:solidFill>
                            <a:srgbClr val="000000"/>
                          </a:solidFill>
                          <a:effectLst/>
                          <a:latin typeface="Arial" panose="020B0604020202020204" pitchFamily="34" charset="0"/>
                          <a:ea typeface="+mn-ea"/>
                          <a:cs typeface="Arial" panose="020B0604020202020204" pitchFamily="34" charset="0"/>
                        </a:rPr>
                        <a:t>101 Dela Rosa Street, Legazpi Village, Makati</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90920">
                <a:tc>
                  <a:txBody>
                    <a:bodyPr/>
                    <a:lstStyle/>
                    <a:p>
                      <a:pPr marL="0" algn="l" defTabSz="914400" rtl="0" eaLnBrk="1" fontAlgn="b" latinLnBrk="0" hangingPunct="1"/>
                      <a:r>
                        <a:rPr lang="en-US" sz="800" b="0" i="0" u="none" strike="noStrike" kern="1200" dirty="0">
                          <a:solidFill>
                            <a:srgbClr val="000000"/>
                          </a:solidFill>
                          <a:effectLst/>
                          <a:latin typeface="Arial" panose="020B0604020202020204" pitchFamily="34" charset="0"/>
                          <a:ea typeface="+mn-ea"/>
                          <a:cs typeface="Arial" panose="020B0604020202020204" pitchFamily="34" charset="0"/>
                        </a:rPr>
                        <a:t>Alt Number</a:t>
                      </a: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+63</a:t>
                      </a:r>
                      <a:r>
                        <a:rPr lang="en-US" sz="8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 999 999 9999</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graphicFrame>
        <p:nvGraphicFramePr>
          <p:cNvPr id="102" name="Table 101"/>
          <p:cNvGraphicFramePr>
            <a:graphicFrameLocks noGrp="1"/>
          </p:cNvGraphicFramePr>
          <p:nvPr>
            <p:extLst/>
          </p:nvPr>
        </p:nvGraphicFramePr>
        <p:xfrm>
          <a:off x="4973094" y="294868"/>
          <a:ext cx="2355644" cy="1878483"/>
        </p:xfrm>
        <a:graphic>
          <a:graphicData uri="http://schemas.openxmlformats.org/drawingml/2006/table">
            <a:tbl>
              <a:tblPr>
                <a:tableStyleId>{5C22544A-7EE6-4342-B048-85BDC9FD1C3A}</a:tableStyleId>
              </a:tblPr>
              <a:tblGrid>
                <a:gridCol w="1089211"/>
                <a:gridCol w="1266433"/>
              </a:tblGrid>
              <a:tr h="205909">
                <a:tc>
                  <a:txBody>
                    <a:bodyPr/>
                    <a:lstStyle/>
                    <a:p>
                      <a:pPr algn="l" fontAlgn="b"/>
                      <a:r>
                        <a:rPr lang="en-US" sz="800" u="none" strike="noStrike" dirty="0" smtClean="0">
                          <a:effectLst/>
                          <a:latin typeface="Arial" panose="020B0604020202020204" pitchFamily="34" charset="0"/>
                          <a:cs typeface="Arial" panose="020B0604020202020204" pitchFamily="34" charset="0"/>
                        </a:rPr>
                        <a:t>Customer ID</a:t>
                      </a:r>
                      <a:r>
                        <a:rPr lang="en-US" sz="800" u="none" strike="noStrike" baseline="0" dirty="0" smtClean="0">
                          <a:effectLst/>
                          <a:latin typeface="Arial" panose="020B0604020202020204" pitchFamily="34" charset="0"/>
                          <a:cs typeface="Arial" panose="020B0604020202020204" pitchFamily="34" charset="0"/>
                        </a:rPr>
                        <a:t> #</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b="0" i="0" u="none" strike="noStrike" dirty="0" smtClean="0">
                          <a:solidFill>
                            <a:schemeClr val="dk1"/>
                          </a:solidFill>
                          <a:effectLst/>
                          <a:latin typeface="Arial" panose="020B0604020202020204" pitchFamily="34" charset="0"/>
                          <a:cs typeface="Arial" panose="020B0604020202020204" pitchFamily="34" charset="0"/>
                        </a:rPr>
                        <a:t>83085294</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u="none" strike="noStrike" dirty="0" smtClean="0">
                          <a:effectLst/>
                          <a:latin typeface="Arial" panose="020B0604020202020204" pitchFamily="34" charset="0"/>
                          <a:cs typeface="Arial" panose="020B0604020202020204" pitchFamily="34" charset="0"/>
                        </a:rPr>
                        <a:t>Tariff Plan</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b="0" i="0" u="sng" strike="noStrike" dirty="0" err="1" smtClean="0">
                          <a:solidFill>
                            <a:schemeClr val="dk1"/>
                          </a:solidFill>
                          <a:effectLst/>
                          <a:latin typeface="Arial" panose="020B0604020202020204" pitchFamily="34" charset="0"/>
                          <a:cs typeface="Arial" panose="020B0604020202020204" pitchFamily="34" charset="0"/>
                        </a:rPr>
                        <a:t>ThePLAN</a:t>
                      </a:r>
                      <a:r>
                        <a:rPr lang="en-US" sz="800" b="0" i="0" u="sng" strike="noStrike" baseline="0" dirty="0" smtClean="0">
                          <a:solidFill>
                            <a:schemeClr val="dk1"/>
                          </a:solidFill>
                          <a:effectLst/>
                          <a:latin typeface="Arial" panose="020B0604020202020204" pitchFamily="34" charset="0"/>
                          <a:cs typeface="Arial" panose="020B0604020202020204" pitchFamily="34" charset="0"/>
                        </a:rPr>
                        <a:t> PLUS 1499</a:t>
                      </a:r>
                      <a:endParaRPr lang="en-US" sz="800" b="0" i="0" u="sng"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b="0" i="0" u="none" strike="noStrike" dirty="0" smtClean="0">
                          <a:solidFill>
                            <a:srgbClr val="000000"/>
                          </a:solidFill>
                          <a:effectLst/>
                          <a:latin typeface="Arial" panose="020B0604020202020204" pitchFamily="34" charset="0"/>
                          <a:cs typeface="Arial" panose="020B0604020202020204" pitchFamily="34" charset="0"/>
                        </a:rPr>
                        <a:t>Activation Date</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b="0" i="0" u="none" strike="noStrike" dirty="0" smtClean="0">
                          <a:solidFill>
                            <a:srgbClr val="000000"/>
                          </a:solidFill>
                          <a:effectLst/>
                          <a:latin typeface="Arial" panose="020B0604020202020204" pitchFamily="34" charset="0"/>
                          <a:cs typeface="Arial" panose="020B0604020202020204" pitchFamily="34" charset="0"/>
                        </a:rPr>
                        <a:t>03-01-2019</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u="none" strike="noStrike" dirty="0" smtClean="0">
                          <a:effectLst/>
                          <a:latin typeface="Arial" panose="020B0604020202020204" pitchFamily="34" charset="0"/>
                          <a:cs typeface="Arial" panose="020B0604020202020204" pitchFamily="34" charset="0"/>
                        </a:rPr>
                        <a:t>Contract</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u="none" strike="noStrike" dirty="0" smtClean="0">
                          <a:effectLst/>
                          <a:latin typeface="Arial" panose="020B0604020202020204" pitchFamily="34" charset="0"/>
                          <a:cs typeface="Arial" panose="020B0604020202020204" pitchFamily="34" charset="0"/>
                        </a:rPr>
                        <a:t>24 Months</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u="none" strike="noStrike" dirty="0" smtClean="0">
                          <a:effectLst/>
                          <a:latin typeface="Arial" panose="020B0604020202020204" pitchFamily="34" charset="0"/>
                          <a:cs typeface="Arial" panose="020B0604020202020204" pitchFamily="34" charset="0"/>
                        </a:rPr>
                        <a:t>Handset</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b="0" i="0" u="sng" strike="noStrike" dirty="0" smtClean="0">
                          <a:solidFill>
                            <a:schemeClr val="dk1"/>
                          </a:solidFill>
                          <a:effectLst/>
                          <a:latin typeface="Arial" panose="020B0604020202020204" pitchFamily="34" charset="0"/>
                          <a:cs typeface="Arial" panose="020B0604020202020204" pitchFamily="34" charset="0"/>
                        </a:rPr>
                        <a:t>Huawei Nova 3i</a:t>
                      </a:r>
                      <a:endParaRPr lang="en-US" sz="800" b="0" i="0" u="sng"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u="none" strike="noStrike" dirty="0" smtClean="0">
                          <a:effectLst/>
                          <a:latin typeface="Arial" panose="020B0604020202020204" pitchFamily="34" charset="0"/>
                          <a:cs typeface="Arial" panose="020B0604020202020204" pitchFamily="34" charset="0"/>
                        </a:rPr>
                        <a:t>Unbilled Amount</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b="0" i="0" u="none" strike="noStrike" dirty="0" smtClean="0">
                          <a:solidFill>
                            <a:schemeClr val="dk1"/>
                          </a:solidFill>
                          <a:effectLst/>
                          <a:latin typeface="Arial" panose="020B0604020202020204" pitchFamily="34" charset="0"/>
                          <a:cs typeface="Arial" panose="020B0604020202020204" pitchFamily="34" charset="0"/>
                        </a:rPr>
                        <a:t>P 69.90</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u="none" strike="noStrike" dirty="0" smtClean="0">
                          <a:effectLst/>
                          <a:latin typeface="Arial" panose="020B0604020202020204" pitchFamily="34" charset="0"/>
                          <a:cs typeface="Arial" panose="020B0604020202020204" pitchFamily="34" charset="0"/>
                        </a:rPr>
                        <a:t>Last Payment Date</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b="0" i="0" u="none" strike="noStrike" dirty="0" smtClean="0">
                          <a:solidFill>
                            <a:schemeClr val="dk1"/>
                          </a:solidFill>
                          <a:effectLst/>
                          <a:latin typeface="Arial" panose="020B0604020202020204" pitchFamily="34" charset="0"/>
                          <a:cs typeface="Arial" panose="020B0604020202020204" pitchFamily="34" charset="0"/>
                        </a:rPr>
                        <a:t>04-04-2019</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31211">
                <a:tc>
                  <a:txBody>
                    <a:bodyPr/>
                    <a:lstStyle/>
                    <a:p>
                      <a:pPr algn="l" fontAlgn="b"/>
                      <a:r>
                        <a:rPr lang="en-US" sz="800" u="none" strike="noStrike" kern="1200" dirty="0" smtClean="0">
                          <a:solidFill>
                            <a:schemeClr val="dk1"/>
                          </a:solidFill>
                          <a:effectLst/>
                          <a:latin typeface="Arial" panose="020B0604020202020204" pitchFamily="34" charset="0"/>
                          <a:ea typeface="+mn-ea"/>
                          <a:cs typeface="Arial" panose="020B0604020202020204" pitchFamily="34" charset="0"/>
                        </a:rPr>
                        <a:t>Outstanding Balance</a:t>
                      </a:r>
                      <a:endParaRPr lang="en-US" sz="800" u="none" strike="noStrike" kern="1200" dirty="0">
                        <a:solidFill>
                          <a:schemeClr val="dk1"/>
                        </a:solidFill>
                        <a:effectLst/>
                        <a:latin typeface="Arial" panose="020B0604020202020204" pitchFamily="34" charset="0"/>
                        <a:ea typeface="+mn-ea"/>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u="none" strike="noStrike" kern="1200" dirty="0" smtClean="0">
                          <a:solidFill>
                            <a:schemeClr val="dk1"/>
                          </a:solidFill>
                          <a:effectLst/>
                          <a:latin typeface="Arial" panose="020B0604020202020204" pitchFamily="34" charset="0"/>
                          <a:ea typeface="+mn-ea"/>
                          <a:cs typeface="Arial" panose="020B0604020202020204" pitchFamily="34" charset="0"/>
                        </a:rPr>
                        <a:t>P1568.90</a:t>
                      </a:r>
                      <a:endParaRPr lang="en-US" sz="800" u="none" strike="noStrike" kern="1200" dirty="0">
                        <a:solidFill>
                          <a:schemeClr val="dk1"/>
                        </a:solidFill>
                        <a:effectLst/>
                        <a:latin typeface="Arial" panose="020B0604020202020204" pitchFamily="34" charset="0"/>
                        <a:ea typeface="+mn-ea"/>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u="none" strike="noStrike" kern="1200" dirty="0" smtClean="0">
                          <a:solidFill>
                            <a:schemeClr val="dk1"/>
                          </a:solidFill>
                          <a:effectLst/>
                          <a:latin typeface="Arial" panose="020B0604020202020204" pitchFamily="34" charset="0"/>
                          <a:ea typeface="+mn-ea"/>
                          <a:cs typeface="Arial" panose="020B0604020202020204" pitchFamily="34" charset="0"/>
                        </a:rPr>
                        <a:t>Bill Date</a:t>
                      </a:r>
                      <a:endParaRPr lang="en-US" sz="800" u="none" strike="noStrike" kern="1200" dirty="0">
                        <a:solidFill>
                          <a:schemeClr val="dk1"/>
                        </a:solidFill>
                        <a:effectLst/>
                        <a:latin typeface="Arial" panose="020B0604020202020204" pitchFamily="34" charset="0"/>
                        <a:ea typeface="+mn-ea"/>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u="none" strike="noStrike" kern="1200" dirty="0" smtClean="0">
                          <a:solidFill>
                            <a:schemeClr val="dk1"/>
                          </a:solidFill>
                          <a:effectLst/>
                          <a:latin typeface="Arial" panose="020B0604020202020204" pitchFamily="34" charset="0"/>
                          <a:ea typeface="+mn-ea"/>
                          <a:cs typeface="Arial" panose="020B0604020202020204" pitchFamily="34" charset="0"/>
                        </a:rPr>
                        <a:t>03-04-2019</a:t>
                      </a:r>
                      <a:endParaRPr lang="en-US" sz="800" u="none" strike="noStrike" kern="1200" dirty="0">
                        <a:solidFill>
                          <a:schemeClr val="dk1"/>
                        </a:solidFill>
                        <a:effectLst/>
                        <a:latin typeface="Arial" panose="020B0604020202020204" pitchFamily="34" charset="0"/>
                        <a:ea typeface="+mn-ea"/>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graphicFrame>
        <p:nvGraphicFramePr>
          <p:cNvPr id="103" name="Table 102"/>
          <p:cNvGraphicFramePr>
            <a:graphicFrameLocks noGrp="1"/>
          </p:cNvGraphicFramePr>
          <p:nvPr>
            <p:extLst/>
          </p:nvPr>
        </p:nvGraphicFramePr>
        <p:xfrm>
          <a:off x="7577841" y="294868"/>
          <a:ext cx="2185877" cy="1511776"/>
        </p:xfrm>
        <a:graphic>
          <a:graphicData uri="http://schemas.openxmlformats.org/drawingml/2006/table">
            <a:tbl>
              <a:tblPr>
                <a:tableStyleId>{5C22544A-7EE6-4342-B048-85BDC9FD1C3A}</a:tableStyleId>
              </a:tblPr>
              <a:tblGrid>
                <a:gridCol w="1371369"/>
                <a:gridCol w="814508"/>
              </a:tblGrid>
              <a:tr h="215968">
                <a:tc>
                  <a:txBody>
                    <a:bodyPr/>
                    <a:lstStyle/>
                    <a:p>
                      <a:pPr algn="l" fontAlgn="b"/>
                      <a:r>
                        <a:rPr lang="en-US" sz="800" b="0" i="0" u="none" strike="noStrike" dirty="0" smtClean="0">
                          <a:solidFill>
                            <a:srgbClr val="000000"/>
                          </a:solidFill>
                          <a:effectLst/>
                          <a:latin typeface="Arial" panose="020B0604020202020204" pitchFamily="34" charset="0"/>
                          <a:cs typeface="Arial" panose="020B0604020202020204" pitchFamily="34" charset="0"/>
                        </a:rPr>
                        <a:t>Mobile App</a:t>
                      </a:r>
                      <a:r>
                        <a:rPr lang="en-US" sz="800" b="0" i="0" u="none" strike="noStrike" baseline="0" dirty="0" smtClean="0">
                          <a:solidFill>
                            <a:srgbClr val="000000"/>
                          </a:solidFill>
                          <a:effectLst/>
                          <a:latin typeface="Arial" panose="020B0604020202020204" pitchFamily="34" charset="0"/>
                          <a:cs typeface="Arial" panose="020B0604020202020204" pitchFamily="34" charset="0"/>
                        </a:rPr>
                        <a:t> Registered</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none" strike="noStrike" smtClean="0">
                          <a:solidFill>
                            <a:srgbClr val="000000"/>
                          </a:solidFill>
                          <a:effectLst/>
                          <a:latin typeface="Arial" panose="020B0604020202020204" pitchFamily="34" charset="0"/>
                          <a:cs typeface="Arial" panose="020B0604020202020204" pitchFamily="34" charset="0"/>
                        </a:rPr>
                        <a:t>Y</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5968">
                <a:tc>
                  <a:txBody>
                    <a:bodyPr/>
                    <a:lstStyle/>
                    <a:p>
                      <a:pPr algn="l" fontAlgn="b"/>
                      <a:r>
                        <a:rPr lang="en-US" sz="800" b="0" i="0" u="none" strike="noStrike" dirty="0" err="1" smtClean="0">
                          <a:solidFill>
                            <a:srgbClr val="000000"/>
                          </a:solidFill>
                          <a:effectLst/>
                          <a:latin typeface="Arial" panose="020B0604020202020204" pitchFamily="34" charset="0"/>
                          <a:cs typeface="Arial" panose="020B0604020202020204" pitchFamily="34" charset="0"/>
                        </a:rPr>
                        <a:t>eKYC</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none" strike="noStrike" dirty="0" smtClean="0">
                          <a:solidFill>
                            <a:srgbClr val="000000"/>
                          </a:solidFill>
                          <a:effectLst/>
                          <a:latin typeface="Arial" panose="020B0604020202020204" pitchFamily="34" charset="0"/>
                          <a:cs typeface="Arial" panose="020B0604020202020204" pitchFamily="34" charset="0"/>
                        </a:rPr>
                        <a:t>N</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5968">
                <a:tc>
                  <a:txBody>
                    <a:bodyPr/>
                    <a:lstStyle/>
                    <a:p>
                      <a:pPr algn="l" fontAlgn="ctr"/>
                      <a:r>
                        <a:rPr lang="en-US" sz="800" b="0" i="0" u="none" strike="noStrike" smtClean="0">
                          <a:solidFill>
                            <a:srgbClr val="000000"/>
                          </a:solidFill>
                          <a:effectLst/>
                          <a:latin typeface="Arial" panose="020B0604020202020204" pitchFamily="34" charset="0"/>
                          <a:cs typeface="Arial" panose="020B0604020202020204" pitchFamily="34" charset="0"/>
                        </a:rPr>
                        <a:t>Self</a:t>
                      </a:r>
                      <a:r>
                        <a:rPr lang="en-US" sz="800" b="0" i="0" u="none" strike="noStrike" baseline="0" smtClean="0">
                          <a:solidFill>
                            <a:srgbClr val="000000"/>
                          </a:solidFill>
                          <a:effectLst/>
                          <a:latin typeface="Arial" panose="020B0604020202020204" pitchFamily="34" charset="0"/>
                          <a:cs typeface="Arial" panose="020B0604020202020204" pitchFamily="34" charset="0"/>
                        </a:rPr>
                        <a:t> Service Registered</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none" strike="noStrike" smtClean="0">
                          <a:solidFill>
                            <a:srgbClr val="000000"/>
                          </a:solidFill>
                          <a:effectLst/>
                          <a:latin typeface="Arial" panose="020B0604020202020204" pitchFamily="34" charset="0"/>
                          <a:cs typeface="Arial" panose="020B0604020202020204" pitchFamily="34" charset="0"/>
                        </a:rPr>
                        <a:t>Y</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5968">
                <a:tc>
                  <a:txBody>
                    <a:bodyPr/>
                    <a:lstStyle/>
                    <a:p>
                      <a:pPr algn="l" fontAlgn="ctr"/>
                      <a:r>
                        <a:rPr lang="en-US" sz="800" b="0" i="0" u="none" strike="noStrike" baseline="0" dirty="0" smtClean="0">
                          <a:solidFill>
                            <a:srgbClr val="000000"/>
                          </a:solidFill>
                          <a:effectLst/>
                          <a:latin typeface="Arial" panose="020B0604020202020204" pitchFamily="34" charset="0"/>
                          <a:cs typeface="Arial" panose="020B0604020202020204" pitchFamily="34" charset="0"/>
                        </a:rPr>
                        <a:t>Bill Type</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none" strike="noStrike" dirty="0" smtClean="0">
                          <a:solidFill>
                            <a:srgbClr val="000000"/>
                          </a:solidFill>
                          <a:effectLst/>
                          <a:latin typeface="Arial" panose="020B0604020202020204" pitchFamily="34" charset="0"/>
                          <a:cs typeface="Arial" panose="020B0604020202020204" pitchFamily="34" charset="0"/>
                        </a:rPr>
                        <a:t>E-Bill</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5968">
                <a:tc>
                  <a:txBody>
                    <a:bodyPr/>
                    <a:lstStyle/>
                    <a:p>
                      <a:pPr algn="l" fontAlgn="ctr"/>
                      <a:r>
                        <a:rPr lang="en-US" sz="800" b="0" i="0" u="none" strike="noStrike" smtClean="0">
                          <a:solidFill>
                            <a:srgbClr val="000000"/>
                          </a:solidFill>
                          <a:effectLst/>
                          <a:latin typeface="Arial" panose="020B0604020202020204" pitchFamily="34" charset="0"/>
                          <a:cs typeface="Arial" panose="020B0604020202020204" pitchFamily="34" charset="0"/>
                        </a:rPr>
                        <a:t>Credit Monitoring</a:t>
                      </a:r>
                      <a:r>
                        <a:rPr lang="en-US" sz="800" b="0" i="0" u="none" strike="noStrike" baseline="0" smtClean="0">
                          <a:solidFill>
                            <a:srgbClr val="000000"/>
                          </a:solidFill>
                          <a:effectLst/>
                          <a:latin typeface="Arial" panose="020B0604020202020204" pitchFamily="34" charset="0"/>
                          <a:cs typeface="Arial" panose="020B0604020202020204" pitchFamily="34" charset="0"/>
                        </a:rPr>
                        <a:t> Exposure</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none" strike="noStrike" dirty="0" smtClean="0">
                          <a:solidFill>
                            <a:srgbClr val="000000"/>
                          </a:solidFill>
                          <a:effectLst/>
                          <a:latin typeface="Arial" panose="020B0604020202020204" pitchFamily="34" charset="0"/>
                          <a:cs typeface="Arial" panose="020B0604020202020204" pitchFamily="34" charset="0"/>
                        </a:rPr>
                        <a:t>P3412.26</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5968">
                <a:tc>
                  <a:txBody>
                    <a:bodyPr/>
                    <a:lstStyle/>
                    <a:p>
                      <a:pPr algn="l" fontAlgn="ctr"/>
                      <a:r>
                        <a:rPr lang="en-US" sz="800" b="0" i="0" u="none" strike="noStrike" dirty="0" smtClean="0">
                          <a:solidFill>
                            <a:srgbClr val="000000"/>
                          </a:solidFill>
                          <a:effectLst/>
                          <a:latin typeface="Arial" panose="020B0604020202020204" pitchFamily="34" charset="0"/>
                          <a:cs typeface="Arial" panose="020B0604020202020204" pitchFamily="34" charset="0"/>
                        </a:rPr>
                        <a:t>Next Bill Date</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none" strike="noStrike" dirty="0" smtClean="0">
                          <a:solidFill>
                            <a:srgbClr val="000000"/>
                          </a:solidFill>
                          <a:effectLst/>
                          <a:latin typeface="Arial" panose="020B0604020202020204" pitchFamily="34" charset="0"/>
                          <a:cs typeface="Arial" panose="020B0604020202020204" pitchFamily="34" charset="0"/>
                        </a:rPr>
                        <a:t>03-05-2019</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5968">
                <a:tc>
                  <a:txBody>
                    <a:bodyPr/>
                    <a:lstStyle/>
                    <a:p>
                      <a:pPr algn="l" fontAlgn="ctr"/>
                      <a:r>
                        <a:rPr lang="en-US" sz="800" b="0" i="0" u="none" strike="noStrike" dirty="0" smtClean="0">
                          <a:solidFill>
                            <a:srgbClr val="000000"/>
                          </a:solidFill>
                          <a:effectLst/>
                          <a:latin typeface="Arial" panose="020B0604020202020204" pitchFamily="34" charset="0"/>
                          <a:cs typeface="Arial" panose="020B0604020202020204" pitchFamily="34" charset="0"/>
                        </a:rPr>
                        <a:t>Open SRs</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sng" strike="noStrike" dirty="0" smtClean="0">
                          <a:solidFill>
                            <a:srgbClr val="000000"/>
                          </a:solidFill>
                          <a:effectLst/>
                          <a:latin typeface="Arial" panose="020B0604020202020204" pitchFamily="34" charset="0"/>
                          <a:cs typeface="Arial" panose="020B0604020202020204" pitchFamily="34" charset="0"/>
                        </a:rPr>
                        <a:t>1</a:t>
                      </a:r>
                      <a:endParaRPr lang="en-US" sz="800" b="0" i="0" u="sng"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sp>
        <p:nvSpPr>
          <p:cNvPr id="10" name="Rectangle 9"/>
          <p:cNvSpPr/>
          <p:nvPr/>
        </p:nvSpPr>
        <p:spPr>
          <a:xfrm>
            <a:off x="10047392" y="2745944"/>
            <a:ext cx="1865089" cy="3554819"/>
          </a:xfrm>
          <a:prstGeom prst="rect">
            <a:avLst/>
          </a:prstGeom>
        </p:spPr>
        <p:txBody>
          <a:bodyPr wrap="square">
            <a:spAutoFit/>
          </a:bodyPr>
          <a:lstStyle/>
          <a:p>
            <a:r>
              <a:rPr lang="en-US" sz="900" b="1" cap="all" dirty="0">
                <a:solidFill>
                  <a:schemeClr val="bg1"/>
                </a:solidFill>
                <a:latin typeface="Arial" panose="020B0604020202020204" pitchFamily="34" charset="0"/>
                <a:cs typeface="Arial" panose="020B0604020202020204" pitchFamily="34" charset="0"/>
              </a:rPr>
              <a:t>HOW MUCH IS THE DELIVERY CHARGE FOR ONLINE SHOP ORDERS?</a:t>
            </a:r>
          </a:p>
          <a:p>
            <a:r>
              <a:rPr lang="en-US" sz="900" dirty="0">
                <a:solidFill>
                  <a:schemeClr val="bg1"/>
                </a:solidFill>
                <a:latin typeface="Arial" panose="020B0604020202020204" pitchFamily="34" charset="0"/>
                <a:cs typeface="Arial" panose="020B0604020202020204" pitchFamily="34" charset="0"/>
              </a:rPr>
              <a:t>For postpaid applications</a:t>
            </a:r>
          </a:p>
          <a:p>
            <a:r>
              <a:rPr lang="en-US" sz="900" dirty="0" smtClean="0">
                <a:solidFill>
                  <a:schemeClr val="bg1"/>
                </a:solidFill>
                <a:latin typeface="Arial" panose="020B0604020202020204" pitchFamily="34" charset="0"/>
                <a:cs typeface="Arial" panose="020B0604020202020204" pitchFamily="34" charset="0"/>
              </a:rPr>
              <a:t>We offer </a:t>
            </a:r>
            <a:r>
              <a:rPr lang="en-US" sz="900" dirty="0">
                <a:solidFill>
                  <a:schemeClr val="bg1"/>
                </a:solidFill>
                <a:latin typeface="Arial" panose="020B0604020202020204" pitchFamily="34" charset="0"/>
                <a:cs typeface="Arial" panose="020B0604020202020204" pitchFamily="34" charset="0"/>
              </a:rPr>
              <a:t>free shipping nationwide for postpaid applications.</a:t>
            </a:r>
          </a:p>
          <a:p>
            <a:r>
              <a:rPr lang="en-US" sz="900" dirty="0">
                <a:solidFill>
                  <a:schemeClr val="bg1"/>
                </a:solidFill>
                <a:latin typeface="Arial" panose="020B0604020202020204" pitchFamily="34" charset="0"/>
                <a:cs typeface="Arial" panose="020B0604020202020204" pitchFamily="34" charset="0"/>
              </a:rPr>
              <a:t>For accessories and apparel purchases</a:t>
            </a:r>
          </a:p>
          <a:p>
            <a:r>
              <a:rPr lang="en-US" sz="900" dirty="0" smtClean="0">
                <a:solidFill>
                  <a:schemeClr val="bg1"/>
                </a:solidFill>
                <a:latin typeface="Arial" panose="020B0604020202020204" pitchFamily="34" charset="0"/>
                <a:cs typeface="Arial" panose="020B0604020202020204" pitchFamily="34" charset="0"/>
              </a:rPr>
              <a:t>We offer </a:t>
            </a:r>
            <a:r>
              <a:rPr lang="en-US" sz="900" dirty="0">
                <a:solidFill>
                  <a:schemeClr val="bg1"/>
                </a:solidFill>
                <a:latin typeface="Arial" panose="020B0604020202020204" pitchFamily="34" charset="0"/>
                <a:cs typeface="Arial" panose="020B0604020202020204" pitchFamily="34" charset="0"/>
              </a:rPr>
              <a:t>free shipping nationwide for orders/deliveries amounting to P900 and above.</a:t>
            </a:r>
          </a:p>
          <a:p>
            <a:r>
              <a:rPr lang="en-US" sz="900" dirty="0">
                <a:solidFill>
                  <a:schemeClr val="bg1"/>
                </a:solidFill>
                <a:latin typeface="Arial" panose="020B0604020202020204" pitchFamily="34" charset="0"/>
                <a:cs typeface="Arial" panose="020B0604020202020204" pitchFamily="34" charset="0"/>
              </a:rPr>
              <a:t>A P70 shipping fee will be applied for orders below P900</a:t>
            </a:r>
            <a:r>
              <a:rPr lang="en-US" sz="900" dirty="0" smtClean="0">
                <a:solidFill>
                  <a:schemeClr val="bg1"/>
                </a:solidFill>
                <a:latin typeface="Arial" panose="020B0604020202020204" pitchFamily="34" charset="0"/>
                <a:cs typeface="Arial" panose="020B0604020202020204" pitchFamily="34" charset="0"/>
              </a:rPr>
              <a:t>.</a:t>
            </a:r>
          </a:p>
          <a:p>
            <a:endParaRPr lang="en-US" sz="900" dirty="0">
              <a:solidFill>
                <a:schemeClr val="bg1"/>
              </a:solidFill>
              <a:latin typeface="Arial" panose="020B0604020202020204" pitchFamily="34" charset="0"/>
              <a:cs typeface="Arial" panose="020B0604020202020204" pitchFamily="34" charset="0"/>
            </a:endParaRPr>
          </a:p>
          <a:p>
            <a:endParaRPr lang="en-US" sz="900" b="0" i="0" dirty="0" smtClean="0">
              <a:solidFill>
                <a:schemeClr val="bg1"/>
              </a:solidFill>
              <a:effectLst/>
              <a:latin typeface="Arial" panose="020B0604020202020204" pitchFamily="34" charset="0"/>
              <a:cs typeface="Arial" panose="020B0604020202020204" pitchFamily="34" charset="0"/>
            </a:endParaRPr>
          </a:p>
          <a:p>
            <a:r>
              <a:rPr lang="en-US" sz="900" b="1" cap="all" dirty="0" smtClean="0">
                <a:solidFill>
                  <a:schemeClr val="bg1"/>
                </a:solidFill>
                <a:latin typeface="Arial" panose="020B0604020202020204" pitchFamily="34" charset="0"/>
                <a:cs typeface="Arial" panose="020B0604020202020204" pitchFamily="34" charset="0"/>
              </a:rPr>
              <a:t>CAN YOU DELIVER </a:t>
            </a:r>
            <a:r>
              <a:rPr lang="en-US" sz="900" b="1" cap="all" dirty="0">
                <a:solidFill>
                  <a:schemeClr val="bg1"/>
                </a:solidFill>
                <a:latin typeface="Arial" panose="020B0604020202020204" pitchFamily="34" charset="0"/>
                <a:cs typeface="Arial" panose="020B0604020202020204" pitchFamily="34" charset="0"/>
              </a:rPr>
              <a:t>THE PACKAGE TO MY OFFICE?</a:t>
            </a:r>
          </a:p>
          <a:p>
            <a:r>
              <a:rPr lang="en-US" sz="900" dirty="0">
                <a:solidFill>
                  <a:schemeClr val="bg1"/>
                </a:solidFill>
                <a:latin typeface="Arial" panose="020B0604020202020204" pitchFamily="34" charset="0"/>
                <a:cs typeface="Arial" panose="020B0604020202020204" pitchFamily="34" charset="0"/>
              </a:rPr>
              <a:t>Yes. We will deliver your order at the address you provided during checkout, whether it is to your home or to your office. In case you want to change your delivery address after checkout, you may call (02) 730-1000. </a:t>
            </a:r>
          </a:p>
        </p:txBody>
      </p:sp>
      <p:cxnSp>
        <p:nvCxnSpPr>
          <p:cNvPr id="12" name="Straight Connector 11"/>
          <p:cNvCxnSpPr/>
          <p:nvPr/>
        </p:nvCxnSpPr>
        <p:spPr>
          <a:xfrm>
            <a:off x="10132736" y="4840787"/>
            <a:ext cx="1666999"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Isosceles Triangle 12"/>
          <p:cNvSpPr/>
          <p:nvPr/>
        </p:nvSpPr>
        <p:spPr>
          <a:xfrm flipV="1">
            <a:off x="10868253" y="6326652"/>
            <a:ext cx="274808" cy="112640"/>
          </a:xfrm>
          <a:prstGeom prst="triangle">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3" name="Picture 122"/>
          <p:cNvPicPr>
            <a:picLocks noChangeAspect="1"/>
          </p:cNvPicPr>
          <p:nvPr/>
        </p:nvPicPr>
        <p:blipFill>
          <a:blip r:embed="rId14">
            <a:extLst>
              <a:ext uri="{BEBA8EAE-BF5A-486C-A8C5-ECC9F3942E4B}">
                <a14:imgProps xmlns:a14="http://schemas.microsoft.com/office/drawing/2010/main">
                  <a14:imgLayer r:embed="rId15">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2471233" y="1875355"/>
            <a:ext cx="279035" cy="234030"/>
          </a:xfrm>
          <a:prstGeom prst="rect">
            <a:avLst/>
          </a:prstGeom>
        </p:spPr>
      </p:pic>
      <p:pic>
        <p:nvPicPr>
          <p:cNvPr id="14" name="Picture 13"/>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2798420" y="1875355"/>
            <a:ext cx="345949" cy="236503"/>
          </a:xfrm>
          <a:prstGeom prst="rect">
            <a:avLst/>
          </a:prstGeom>
        </p:spPr>
      </p:pic>
      <p:sp>
        <p:nvSpPr>
          <p:cNvPr id="124" name="Rectangle 123"/>
          <p:cNvSpPr/>
          <p:nvPr/>
        </p:nvSpPr>
        <p:spPr>
          <a:xfrm>
            <a:off x="2305567" y="2289543"/>
            <a:ext cx="1230858" cy="408589"/>
          </a:xfrm>
          <a:prstGeom prst="rect">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VERIFICATION</a:t>
            </a:r>
          </a:p>
        </p:txBody>
      </p:sp>
      <p:sp>
        <p:nvSpPr>
          <p:cNvPr id="126" name="Rectangle 125"/>
          <p:cNvSpPr/>
          <p:nvPr/>
        </p:nvSpPr>
        <p:spPr>
          <a:xfrm>
            <a:off x="3579785" y="2289543"/>
            <a:ext cx="1240491" cy="414550"/>
          </a:xfrm>
          <a:prstGeom prst="rect">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INTERACTION HISTORY</a:t>
            </a:r>
          </a:p>
        </p:txBody>
      </p:sp>
      <p:sp>
        <p:nvSpPr>
          <p:cNvPr id="127" name="Rectangle 126"/>
          <p:cNvSpPr/>
          <p:nvPr/>
        </p:nvSpPr>
        <p:spPr>
          <a:xfrm>
            <a:off x="4863636" y="2289543"/>
            <a:ext cx="1240491" cy="414550"/>
          </a:xfrm>
          <a:prstGeom prst="rect">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CDR</a:t>
            </a:r>
          </a:p>
        </p:txBody>
      </p:sp>
      <p:sp>
        <p:nvSpPr>
          <p:cNvPr id="128" name="Rectangle 127"/>
          <p:cNvSpPr/>
          <p:nvPr/>
        </p:nvSpPr>
        <p:spPr>
          <a:xfrm>
            <a:off x="6147487" y="2289543"/>
            <a:ext cx="1240491" cy="414550"/>
          </a:xfrm>
          <a:prstGeom prst="rect">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BILLING INFO</a:t>
            </a:r>
          </a:p>
        </p:txBody>
      </p:sp>
      <p:sp>
        <p:nvSpPr>
          <p:cNvPr id="129" name="Rectangle 128"/>
          <p:cNvSpPr/>
          <p:nvPr/>
        </p:nvSpPr>
        <p:spPr>
          <a:xfrm>
            <a:off x="7431338" y="2289543"/>
            <a:ext cx="1250576" cy="414550"/>
          </a:xfrm>
          <a:prstGeom prst="rect">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PAYMENT INFO</a:t>
            </a:r>
          </a:p>
        </p:txBody>
      </p:sp>
      <p:sp>
        <p:nvSpPr>
          <p:cNvPr id="130" name="Rectangle 129"/>
          <p:cNvSpPr/>
          <p:nvPr/>
        </p:nvSpPr>
        <p:spPr>
          <a:xfrm>
            <a:off x="8725274" y="2289543"/>
            <a:ext cx="1250576" cy="414550"/>
          </a:xfrm>
          <a:prstGeom prst="rect">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defTabSz="586130"/>
            <a:r>
              <a:rPr lang="en-US" sz="800" b="1" dirty="0" smtClean="0">
                <a:solidFill>
                  <a:prstClr val="white"/>
                </a:solidFill>
                <a:latin typeface="Arial" panose="020B0604020202020204" pitchFamily="34" charset="0"/>
                <a:cs typeface="Arial" panose="020B0604020202020204" pitchFamily="34" charset="0"/>
              </a:rPr>
              <a:t>RIGHT SELL</a:t>
            </a:r>
            <a:endParaRPr lang="en-US" sz="800" b="1" dirty="0">
              <a:solidFill>
                <a:prstClr val="white"/>
              </a:solidFill>
              <a:latin typeface="Arial" panose="020B0604020202020204" pitchFamily="34" charset="0"/>
              <a:cs typeface="Arial" panose="020B0604020202020204" pitchFamily="34" charset="0"/>
            </a:endParaRPr>
          </a:p>
        </p:txBody>
      </p:sp>
      <p:sp>
        <p:nvSpPr>
          <p:cNvPr id="132" name="Rectangle 131"/>
          <p:cNvSpPr/>
          <p:nvPr/>
        </p:nvSpPr>
        <p:spPr>
          <a:xfrm>
            <a:off x="247828" y="2677768"/>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CHANGE BILLING ADDRESS</a:t>
            </a:r>
          </a:p>
        </p:txBody>
      </p:sp>
      <p:sp>
        <p:nvSpPr>
          <p:cNvPr id="133" name="Rectangle 132"/>
          <p:cNvSpPr/>
          <p:nvPr/>
        </p:nvSpPr>
        <p:spPr>
          <a:xfrm>
            <a:off x="247828" y="2994322"/>
            <a:ext cx="1942062" cy="293691"/>
          </a:xfrm>
          <a:prstGeom prst="rect">
            <a:avLst/>
          </a:prstGeom>
          <a:solidFill>
            <a:srgbClr val="0029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CHANGE BILLING CYCLE</a:t>
            </a:r>
          </a:p>
        </p:txBody>
      </p:sp>
      <p:sp>
        <p:nvSpPr>
          <p:cNvPr id="134" name="Rectangle 133"/>
          <p:cNvSpPr/>
          <p:nvPr/>
        </p:nvSpPr>
        <p:spPr>
          <a:xfrm>
            <a:off x="247828" y="3310876"/>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CHANGE </a:t>
            </a:r>
            <a:r>
              <a:rPr lang="en-US" sz="800" b="1" dirty="0" smtClean="0">
                <a:solidFill>
                  <a:prstClr val="white"/>
                </a:solidFill>
                <a:latin typeface="Arial" panose="020B0604020202020204" pitchFamily="34" charset="0"/>
                <a:cs typeface="Arial" panose="020B0604020202020204" pitchFamily="34" charset="0"/>
              </a:rPr>
              <a:t>BILLING PREFERENCE</a:t>
            </a:r>
            <a:endParaRPr lang="en-US" sz="800" b="1" dirty="0">
              <a:solidFill>
                <a:prstClr val="white"/>
              </a:solidFill>
              <a:latin typeface="Arial" panose="020B0604020202020204" pitchFamily="34" charset="0"/>
              <a:cs typeface="Arial" panose="020B0604020202020204" pitchFamily="34" charset="0"/>
            </a:endParaRPr>
          </a:p>
        </p:txBody>
      </p:sp>
      <p:sp>
        <p:nvSpPr>
          <p:cNvPr id="135" name="Rectangle 134"/>
          <p:cNvSpPr/>
          <p:nvPr/>
        </p:nvSpPr>
        <p:spPr>
          <a:xfrm>
            <a:off x="247828" y="3627430"/>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PROMISE TO PAY</a:t>
            </a:r>
            <a:endParaRPr lang="en-US" sz="800" b="1" dirty="0">
              <a:solidFill>
                <a:prstClr val="white"/>
              </a:solidFill>
              <a:latin typeface="Arial" panose="020B0604020202020204" pitchFamily="34" charset="0"/>
              <a:cs typeface="Arial" panose="020B0604020202020204" pitchFamily="34" charset="0"/>
            </a:endParaRPr>
          </a:p>
        </p:txBody>
      </p:sp>
      <p:sp>
        <p:nvSpPr>
          <p:cNvPr id="136" name="Rectangle 135"/>
          <p:cNvSpPr/>
          <p:nvPr/>
        </p:nvSpPr>
        <p:spPr>
          <a:xfrm>
            <a:off x="247828" y="3943984"/>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SIM PROFILE</a:t>
            </a:r>
            <a:endParaRPr lang="en-US" sz="800" b="1" dirty="0">
              <a:solidFill>
                <a:prstClr val="white"/>
              </a:solidFill>
              <a:latin typeface="Arial" panose="020B0604020202020204" pitchFamily="34" charset="0"/>
              <a:cs typeface="Arial" panose="020B0604020202020204" pitchFamily="34" charset="0"/>
            </a:endParaRPr>
          </a:p>
        </p:txBody>
      </p:sp>
      <p:sp>
        <p:nvSpPr>
          <p:cNvPr id="137" name="Rectangle 136"/>
          <p:cNvSpPr/>
          <p:nvPr/>
        </p:nvSpPr>
        <p:spPr>
          <a:xfrm>
            <a:off x="247828" y="4260538"/>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TEMPORARY CREDIT LIMIT</a:t>
            </a:r>
            <a:endParaRPr lang="en-US" sz="800" b="1" dirty="0">
              <a:solidFill>
                <a:prstClr val="white"/>
              </a:solidFill>
              <a:latin typeface="Arial" panose="020B0604020202020204" pitchFamily="34" charset="0"/>
              <a:cs typeface="Arial" panose="020B0604020202020204" pitchFamily="34" charset="0"/>
            </a:endParaRPr>
          </a:p>
        </p:txBody>
      </p:sp>
      <p:sp>
        <p:nvSpPr>
          <p:cNvPr id="138" name="Rectangle 137"/>
          <p:cNvSpPr/>
          <p:nvPr/>
        </p:nvSpPr>
        <p:spPr>
          <a:xfrm>
            <a:off x="247828" y="4577092"/>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MI ACTIVATION / DEACTIVATION</a:t>
            </a:r>
          </a:p>
        </p:txBody>
      </p:sp>
      <p:sp>
        <p:nvSpPr>
          <p:cNvPr id="139" name="Rectangle 138"/>
          <p:cNvSpPr/>
          <p:nvPr/>
        </p:nvSpPr>
        <p:spPr>
          <a:xfrm>
            <a:off x="247828" y="4893646"/>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VAS </a:t>
            </a:r>
            <a:r>
              <a:rPr lang="en-US" sz="800" b="1" dirty="0">
                <a:solidFill>
                  <a:prstClr val="white"/>
                </a:solidFill>
                <a:latin typeface="Arial" panose="020B0604020202020204" pitchFamily="34" charset="0"/>
                <a:cs typeface="Arial" panose="020B0604020202020204" pitchFamily="34" charset="0"/>
              </a:rPr>
              <a:t>ACTIVATION / DEACTIVATION</a:t>
            </a:r>
          </a:p>
        </p:txBody>
      </p:sp>
      <p:sp>
        <p:nvSpPr>
          <p:cNvPr id="140" name="Rectangle 139"/>
          <p:cNvSpPr/>
          <p:nvPr/>
        </p:nvSpPr>
        <p:spPr>
          <a:xfrm>
            <a:off x="247828" y="5210200"/>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IR </a:t>
            </a:r>
            <a:r>
              <a:rPr lang="en-US" sz="800" b="1" dirty="0">
                <a:solidFill>
                  <a:prstClr val="white"/>
                </a:solidFill>
                <a:latin typeface="Arial" panose="020B0604020202020204" pitchFamily="34" charset="0"/>
                <a:cs typeface="Arial" panose="020B0604020202020204" pitchFamily="34" charset="0"/>
              </a:rPr>
              <a:t>ACTIVATION / DEACTIVATION</a:t>
            </a:r>
          </a:p>
        </p:txBody>
      </p:sp>
      <p:sp>
        <p:nvSpPr>
          <p:cNvPr id="141" name="Rectangle 140"/>
          <p:cNvSpPr/>
          <p:nvPr/>
        </p:nvSpPr>
        <p:spPr>
          <a:xfrm>
            <a:off x="247828" y="5526754"/>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FUP PURCHASE</a:t>
            </a:r>
            <a:endParaRPr lang="en-US" sz="800" b="1" dirty="0">
              <a:solidFill>
                <a:prstClr val="white"/>
              </a:solidFill>
              <a:latin typeface="Arial" panose="020B0604020202020204" pitchFamily="34" charset="0"/>
              <a:cs typeface="Arial" panose="020B0604020202020204" pitchFamily="34" charset="0"/>
            </a:endParaRPr>
          </a:p>
        </p:txBody>
      </p:sp>
      <p:sp>
        <p:nvSpPr>
          <p:cNvPr id="143" name="Rectangle 142"/>
          <p:cNvSpPr/>
          <p:nvPr/>
        </p:nvSpPr>
        <p:spPr>
          <a:xfrm>
            <a:off x="247828" y="5853898"/>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NETWORK COVERAGE</a:t>
            </a:r>
            <a:endParaRPr lang="en-US" sz="800" b="1" dirty="0">
              <a:solidFill>
                <a:prstClr val="white"/>
              </a:solidFill>
              <a:latin typeface="Arial" panose="020B0604020202020204" pitchFamily="34" charset="0"/>
              <a:cs typeface="Arial" panose="020B0604020202020204" pitchFamily="34" charset="0"/>
            </a:endParaRPr>
          </a:p>
        </p:txBody>
      </p:sp>
      <p:sp>
        <p:nvSpPr>
          <p:cNvPr id="89" name="Oval 88"/>
          <p:cNvSpPr/>
          <p:nvPr/>
        </p:nvSpPr>
        <p:spPr>
          <a:xfrm>
            <a:off x="9751879" y="2268652"/>
            <a:ext cx="191864" cy="19186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Arial" panose="020B0604020202020204" pitchFamily="34" charset="0"/>
                <a:cs typeface="Arial" panose="020B0604020202020204" pitchFamily="34" charset="0"/>
              </a:rPr>
              <a:t>1</a:t>
            </a:r>
            <a:endParaRPr lang="en-US" sz="1100" dirty="0">
              <a:latin typeface="Arial" panose="020B0604020202020204" pitchFamily="34" charset="0"/>
              <a:cs typeface="Arial" panose="020B0604020202020204" pitchFamily="34" charset="0"/>
            </a:endParaRPr>
          </a:p>
        </p:txBody>
      </p:sp>
      <p:sp>
        <p:nvSpPr>
          <p:cNvPr id="165" name="Rectangle 164"/>
          <p:cNvSpPr/>
          <p:nvPr/>
        </p:nvSpPr>
        <p:spPr>
          <a:xfrm>
            <a:off x="8552510" y="5382360"/>
            <a:ext cx="1311479" cy="300554"/>
          </a:xfrm>
          <a:prstGeom prst="rect">
            <a:avLst/>
          </a:prstGeom>
          <a:solidFill>
            <a:srgbClr val="56AD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1000" b="1" dirty="0" smtClean="0">
                <a:solidFill>
                  <a:prstClr val="white"/>
                </a:solidFill>
                <a:latin typeface="Arial" panose="020B0604020202020204" pitchFamily="34" charset="0"/>
                <a:cs typeface="Arial" panose="020B0604020202020204" pitchFamily="34" charset="0"/>
              </a:rPr>
              <a:t>SUBMIT</a:t>
            </a:r>
            <a:endParaRPr lang="en-US" sz="1000" b="1" dirty="0">
              <a:solidFill>
                <a:prstClr val="white"/>
              </a:solidFill>
              <a:latin typeface="Arial" panose="020B0604020202020204" pitchFamily="34" charset="0"/>
              <a:cs typeface="Arial" panose="020B0604020202020204" pitchFamily="34" charset="0"/>
            </a:endParaRPr>
          </a:p>
        </p:txBody>
      </p:sp>
      <p:sp>
        <p:nvSpPr>
          <p:cNvPr id="166" name="Rectangle 165"/>
          <p:cNvSpPr/>
          <p:nvPr/>
        </p:nvSpPr>
        <p:spPr>
          <a:xfrm>
            <a:off x="7610369" y="5373306"/>
            <a:ext cx="892041" cy="30960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1000" b="1" dirty="0" smtClean="0">
                <a:solidFill>
                  <a:prstClr val="white"/>
                </a:solidFill>
                <a:latin typeface="Arial" panose="020B0604020202020204" pitchFamily="34" charset="0"/>
                <a:cs typeface="Arial" panose="020B0604020202020204" pitchFamily="34" charset="0"/>
              </a:rPr>
              <a:t>CANCEL</a:t>
            </a:r>
            <a:endParaRPr lang="en-US" sz="1000" b="1" dirty="0">
              <a:solidFill>
                <a:prstClr val="white"/>
              </a:solidFill>
              <a:latin typeface="Arial" panose="020B0604020202020204" pitchFamily="34" charset="0"/>
              <a:cs typeface="Arial" panose="020B0604020202020204" pitchFamily="34" charset="0"/>
            </a:endParaRPr>
          </a:p>
        </p:txBody>
      </p:sp>
      <p:grpSp>
        <p:nvGrpSpPr>
          <p:cNvPr id="131" name="Group 130"/>
          <p:cNvGrpSpPr/>
          <p:nvPr/>
        </p:nvGrpSpPr>
        <p:grpSpPr>
          <a:xfrm>
            <a:off x="3659245" y="2885081"/>
            <a:ext cx="2680450" cy="1683929"/>
            <a:chOff x="2553910" y="2952312"/>
            <a:chExt cx="2680450" cy="1691724"/>
          </a:xfrm>
        </p:grpSpPr>
        <p:grpSp>
          <p:nvGrpSpPr>
            <p:cNvPr id="172" name="Group 171"/>
            <p:cNvGrpSpPr/>
            <p:nvPr/>
          </p:nvGrpSpPr>
          <p:grpSpPr>
            <a:xfrm>
              <a:off x="2553910" y="2952312"/>
              <a:ext cx="2680450" cy="403412"/>
              <a:chOff x="2553910" y="2952312"/>
              <a:chExt cx="2680450" cy="403412"/>
            </a:xfrm>
          </p:grpSpPr>
          <p:sp>
            <p:nvSpPr>
              <p:cNvPr id="185" name="TextBox 184"/>
              <p:cNvSpPr txBox="1"/>
              <p:nvPr/>
            </p:nvSpPr>
            <p:spPr>
              <a:xfrm>
                <a:off x="2553910" y="2952312"/>
                <a:ext cx="2680450" cy="403412"/>
              </a:xfrm>
              <a:prstGeom prst="rect">
                <a:avLst/>
              </a:prstGeom>
              <a:solidFill>
                <a:schemeClr val="bg1"/>
              </a:solidFill>
              <a:ln>
                <a:solidFill>
                  <a:schemeClr val="bg1">
                    <a:lumMod val="65000"/>
                  </a:schemeClr>
                </a:solidFill>
              </a:ln>
            </p:spPr>
            <p:txBody>
              <a:bodyPr wrap="square" rtlCol="0">
                <a:spAutoFit/>
              </a:bodyPr>
              <a:lstStyle/>
              <a:p>
                <a:endParaRPr lang="en-US" dirty="0"/>
              </a:p>
            </p:txBody>
          </p:sp>
          <p:sp>
            <p:nvSpPr>
              <p:cNvPr id="186" name="Rectangle 185"/>
              <p:cNvSpPr/>
              <p:nvPr/>
            </p:nvSpPr>
            <p:spPr>
              <a:xfrm>
                <a:off x="2577864" y="3024764"/>
                <a:ext cx="1284326" cy="278281"/>
              </a:xfrm>
              <a:prstGeom prst="rect">
                <a:avLst/>
              </a:prstGeom>
              <a:noFill/>
            </p:spPr>
            <p:txBody>
              <a:bodyPr wrap="none">
                <a:spAutoFit/>
              </a:bodyPr>
              <a:lstStyle/>
              <a:p>
                <a:pPr>
                  <a:defRPr/>
                </a:pPr>
                <a:r>
                  <a:rPr lang="en-US" sz="1200" kern="0" dirty="0" smtClean="0">
                    <a:solidFill>
                      <a:schemeClr val="bg1">
                        <a:lumMod val="65000"/>
                      </a:schemeClr>
                    </a:solidFill>
                    <a:latin typeface="corporate_a_condensedregular"/>
                  </a:rPr>
                  <a:t>Select Bill Cycle</a:t>
                </a:r>
              </a:p>
            </p:txBody>
          </p:sp>
        </p:grpSp>
        <p:sp>
          <p:nvSpPr>
            <p:cNvPr id="183" name="TextBox 182"/>
            <p:cNvSpPr txBox="1"/>
            <p:nvPr/>
          </p:nvSpPr>
          <p:spPr>
            <a:xfrm>
              <a:off x="2553910" y="3438151"/>
              <a:ext cx="2680450" cy="1205885"/>
            </a:xfrm>
            <a:prstGeom prst="rect">
              <a:avLst/>
            </a:prstGeom>
            <a:solidFill>
              <a:schemeClr val="bg1"/>
            </a:solidFill>
            <a:ln>
              <a:solidFill>
                <a:schemeClr val="bg1">
                  <a:lumMod val="65000"/>
                </a:schemeClr>
              </a:solidFill>
            </a:ln>
          </p:spPr>
          <p:txBody>
            <a:bodyPr wrap="square" rtlCol="0">
              <a:spAutoFit/>
            </a:bodyPr>
            <a:lstStyle/>
            <a:p>
              <a:endParaRPr lang="en-US" dirty="0" smtClean="0"/>
            </a:p>
            <a:p>
              <a:endParaRPr lang="en-US" dirty="0"/>
            </a:p>
            <a:p>
              <a:endParaRPr lang="en-US" dirty="0" smtClean="0"/>
            </a:p>
            <a:p>
              <a:endParaRPr lang="en-US" dirty="0"/>
            </a:p>
          </p:txBody>
        </p:sp>
      </p:grpSp>
      <p:sp>
        <p:nvSpPr>
          <p:cNvPr id="187" name="Rectangle 186"/>
          <p:cNvSpPr/>
          <p:nvPr/>
        </p:nvSpPr>
        <p:spPr>
          <a:xfrm>
            <a:off x="2390772" y="2930301"/>
            <a:ext cx="814647" cy="276999"/>
          </a:xfrm>
          <a:prstGeom prst="rect">
            <a:avLst/>
          </a:prstGeom>
          <a:noFill/>
        </p:spPr>
        <p:txBody>
          <a:bodyPr wrap="none">
            <a:spAutoFit/>
          </a:bodyPr>
          <a:lstStyle/>
          <a:p>
            <a:pPr>
              <a:defRPr/>
            </a:pPr>
            <a:r>
              <a:rPr lang="en-US" sz="1200" kern="0" dirty="0" smtClean="0">
                <a:latin typeface="corporate_a_condensedregular"/>
              </a:rPr>
              <a:t>Bill Cycle</a:t>
            </a:r>
          </a:p>
        </p:txBody>
      </p:sp>
      <p:sp>
        <p:nvSpPr>
          <p:cNvPr id="188" name="Rectangle 187"/>
          <p:cNvSpPr/>
          <p:nvPr/>
        </p:nvSpPr>
        <p:spPr>
          <a:xfrm>
            <a:off x="2394803" y="3460335"/>
            <a:ext cx="798617" cy="276999"/>
          </a:xfrm>
          <a:prstGeom prst="rect">
            <a:avLst/>
          </a:prstGeom>
          <a:noFill/>
        </p:spPr>
        <p:txBody>
          <a:bodyPr wrap="none">
            <a:spAutoFit/>
          </a:bodyPr>
          <a:lstStyle/>
          <a:p>
            <a:pPr>
              <a:defRPr/>
            </a:pPr>
            <a:r>
              <a:rPr lang="en-US" sz="1200" kern="0" dirty="0" smtClean="0">
                <a:latin typeface="corporate_a_condensedregular"/>
              </a:rPr>
              <a:t>Remarks</a:t>
            </a:r>
          </a:p>
        </p:txBody>
      </p:sp>
      <p:sp>
        <p:nvSpPr>
          <p:cNvPr id="193" name="Isosceles Triangle 192"/>
          <p:cNvSpPr/>
          <p:nvPr/>
        </p:nvSpPr>
        <p:spPr>
          <a:xfrm rot="10800000">
            <a:off x="6092445" y="3050792"/>
            <a:ext cx="122302" cy="105432"/>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solidFill>
                <a:prstClr val="white"/>
              </a:solidFill>
            </a:endParaRPr>
          </a:p>
        </p:txBody>
      </p:sp>
      <p:sp>
        <p:nvSpPr>
          <p:cNvPr id="194" name="Rectangle 193"/>
          <p:cNvSpPr/>
          <p:nvPr/>
        </p:nvSpPr>
        <p:spPr>
          <a:xfrm>
            <a:off x="6482439" y="2991856"/>
            <a:ext cx="1384304" cy="830997"/>
          </a:xfrm>
          <a:prstGeom prst="rect">
            <a:avLst/>
          </a:prstGeom>
        </p:spPr>
        <p:txBody>
          <a:bodyPr wrap="square">
            <a:spAutoFit/>
          </a:bodyPr>
          <a:lstStyle/>
          <a:p>
            <a:r>
              <a:rPr lang="en-US" sz="800" dirty="0" smtClean="0">
                <a:solidFill>
                  <a:srgbClr val="000000"/>
                </a:solidFill>
                <a:latin typeface="Tondo"/>
              </a:rPr>
              <a:t>Dropdown options</a:t>
            </a:r>
          </a:p>
          <a:p>
            <a:r>
              <a:rPr lang="en-US" sz="800" dirty="0" smtClean="0">
                <a:solidFill>
                  <a:srgbClr val="000000"/>
                </a:solidFill>
                <a:latin typeface="Tondo"/>
              </a:rPr>
              <a:t>5</a:t>
            </a:r>
          </a:p>
          <a:p>
            <a:r>
              <a:rPr lang="en-US" sz="800" dirty="0" smtClean="0">
                <a:solidFill>
                  <a:srgbClr val="000000"/>
                </a:solidFill>
                <a:latin typeface="Tondo"/>
              </a:rPr>
              <a:t>10</a:t>
            </a:r>
          </a:p>
          <a:p>
            <a:r>
              <a:rPr lang="en-US" sz="800" dirty="0" smtClean="0">
                <a:solidFill>
                  <a:srgbClr val="000000"/>
                </a:solidFill>
                <a:latin typeface="Tondo"/>
              </a:rPr>
              <a:t>15</a:t>
            </a:r>
          </a:p>
          <a:p>
            <a:r>
              <a:rPr lang="en-US" sz="800" dirty="0" smtClean="0">
                <a:solidFill>
                  <a:srgbClr val="000000"/>
                </a:solidFill>
                <a:latin typeface="Tondo"/>
              </a:rPr>
              <a:t>20</a:t>
            </a:r>
          </a:p>
          <a:p>
            <a:r>
              <a:rPr lang="en-US" sz="800" dirty="0" smtClean="0">
                <a:solidFill>
                  <a:srgbClr val="000000"/>
                </a:solidFill>
                <a:latin typeface="Tondo"/>
              </a:rPr>
              <a:t>25</a:t>
            </a:r>
            <a:endParaRPr lang="en-US" sz="800" dirty="0">
              <a:solidFill>
                <a:srgbClr val="000000"/>
              </a:solidFill>
              <a:latin typeface="Tondo"/>
            </a:endParaRPr>
          </a:p>
        </p:txBody>
      </p:sp>
      <p:grpSp>
        <p:nvGrpSpPr>
          <p:cNvPr id="93" name="Group 92"/>
          <p:cNvGrpSpPr/>
          <p:nvPr/>
        </p:nvGrpSpPr>
        <p:grpSpPr>
          <a:xfrm>
            <a:off x="-19946" y="5444657"/>
            <a:ext cx="365675" cy="427282"/>
            <a:chOff x="139917" y="5603711"/>
            <a:chExt cx="365675" cy="427282"/>
          </a:xfrm>
        </p:grpSpPr>
        <p:sp>
          <p:nvSpPr>
            <p:cNvPr id="104" name="Flowchart: Delay 103"/>
            <p:cNvSpPr/>
            <p:nvPr/>
          </p:nvSpPr>
          <p:spPr>
            <a:xfrm>
              <a:off x="151034" y="5603711"/>
              <a:ext cx="354558" cy="427282"/>
            </a:xfrm>
            <a:prstGeom prst="flowChartDelay">
              <a:avLst/>
            </a:prstGeom>
            <a:solidFill>
              <a:srgbClr val="E20A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5" name="Picture 104"/>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139917" y="5654116"/>
              <a:ext cx="324625" cy="324625"/>
            </a:xfrm>
            <a:prstGeom prst="rect">
              <a:avLst/>
            </a:prstGeom>
          </p:spPr>
        </p:pic>
      </p:grpSp>
      <p:sp>
        <p:nvSpPr>
          <p:cNvPr id="90" name="Rectangle 89"/>
          <p:cNvSpPr/>
          <p:nvPr/>
        </p:nvSpPr>
        <p:spPr>
          <a:xfrm>
            <a:off x="2940" y="2397"/>
            <a:ext cx="12192000" cy="6855603"/>
          </a:xfrm>
          <a:prstGeom prst="rect">
            <a:avLst/>
          </a:prstGeom>
          <a:solidFill>
            <a:srgbClr val="40404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1" name="Rectangle 90"/>
          <p:cNvSpPr/>
          <p:nvPr/>
        </p:nvSpPr>
        <p:spPr>
          <a:xfrm>
            <a:off x="2355001" y="2361364"/>
            <a:ext cx="7424483" cy="1646076"/>
          </a:xfrm>
          <a:prstGeom prst="rect">
            <a:avLst/>
          </a:prstGeom>
          <a:solidFill>
            <a:schemeClr val="bg1"/>
          </a:solidFill>
          <a:ln>
            <a:solidFill>
              <a:srgbClr val="56ADD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sp>
        <p:nvSpPr>
          <p:cNvPr id="92" name="Rectangle 91"/>
          <p:cNvSpPr/>
          <p:nvPr/>
        </p:nvSpPr>
        <p:spPr>
          <a:xfrm>
            <a:off x="2496225" y="2987463"/>
            <a:ext cx="7139991" cy="307777"/>
          </a:xfrm>
          <a:prstGeom prst="rect">
            <a:avLst/>
          </a:prstGeom>
        </p:spPr>
        <p:txBody>
          <a:bodyPr wrap="square">
            <a:spAutoFit/>
          </a:bodyPr>
          <a:lstStyle/>
          <a:p>
            <a:pPr algn="ctr"/>
            <a:r>
              <a:rPr lang="en-US" sz="1400" dirty="0" smtClean="0">
                <a:solidFill>
                  <a:prstClr val="black"/>
                </a:solidFill>
                <a:latin typeface="Arial" panose="020B0604020202020204" pitchFamily="34" charset="0"/>
                <a:cs typeface="Arial" panose="020B0604020202020204" pitchFamily="34" charset="0"/>
              </a:rPr>
              <a:t>Billing Cycle changed successfully!</a:t>
            </a:r>
            <a:endParaRPr lang="en-US" sz="1400" dirty="0">
              <a:solidFill>
                <a:prstClr val="black"/>
              </a:solidFill>
            </a:endParaRPr>
          </a:p>
        </p:txBody>
      </p:sp>
    </p:spTree>
    <p:extLst>
      <p:ext uri="{BB962C8B-B14F-4D97-AF65-F5344CB8AC3E}">
        <p14:creationId xmlns:p14="http://schemas.microsoft.com/office/powerpoint/2010/main" val="292617652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Rectangle 61"/>
          <p:cNvSpPr/>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 name="Rectangle 2"/>
          <p:cNvSpPr/>
          <p:nvPr/>
        </p:nvSpPr>
        <p:spPr>
          <a:xfrm>
            <a:off x="185940" y="154407"/>
            <a:ext cx="11836042" cy="65124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sp>
        <p:nvSpPr>
          <p:cNvPr id="52" name="Rectangle 51"/>
          <p:cNvSpPr/>
          <p:nvPr/>
        </p:nvSpPr>
        <p:spPr>
          <a:xfrm>
            <a:off x="2266988" y="154407"/>
            <a:ext cx="7757432" cy="20684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sp>
        <p:nvSpPr>
          <p:cNvPr id="46" name="Rectangle 45"/>
          <p:cNvSpPr/>
          <p:nvPr/>
        </p:nvSpPr>
        <p:spPr>
          <a:xfrm>
            <a:off x="185940" y="2289543"/>
            <a:ext cx="2081048" cy="4375515"/>
          </a:xfrm>
          <a:prstGeom prst="rect">
            <a:avLst/>
          </a:prstGeom>
          <a:solidFill>
            <a:srgbClr val="56AD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pic>
        <p:nvPicPr>
          <p:cNvPr id="19" name="Picture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1617" y="1769514"/>
            <a:ext cx="400674" cy="400674"/>
          </a:xfrm>
          <a:prstGeom prst="rect">
            <a:avLst/>
          </a:prstGeom>
        </p:spPr>
      </p:pic>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9785" y="1769514"/>
            <a:ext cx="400674" cy="400674"/>
          </a:xfrm>
          <a:prstGeom prst="rect">
            <a:avLst/>
          </a:prstGeom>
        </p:spPr>
      </p:pic>
      <p:pic>
        <p:nvPicPr>
          <p:cNvPr id="21" name="Picture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75281" y="1769514"/>
            <a:ext cx="400674" cy="400674"/>
          </a:xfrm>
          <a:prstGeom prst="rect">
            <a:avLst/>
          </a:prstGeom>
        </p:spPr>
      </p:pic>
      <p:pic>
        <p:nvPicPr>
          <p:cNvPr id="23" name="Picture 2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93449" y="1769513"/>
            <a:ext cx="400674" cy="400674"/>
          </a:xfrm>
          <a:prstGeom prst="rect">
            <a:avLst/>
          </a:prstGeom>
        </p:spPr>
      </p:pic>
      <p:pic>
        <p:nvPicPr>
          <p:cNvPr id="74" name="Picture 7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5959" y="6191056"/>
            <a:ext cx="354173" cy="346794"/>
          </a:xfrm>
          <a:prstGeom prst="rect">
            <a:avLst/>
          </a:prstGeom>
        </p:spPr>
      </p:pic>
      <p:pic>
        <p:nvPicPr>
          <p:cNvPr id="75" name="Picture 7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19025" y="6191056"/>
            <a:ext cx="354173" cy="346794"/>
          </a:xfrm>
          <a:prstGeom prst="rect">
            <a:avLst/>
          </a:prstGeom>
        </p:spPr>
      </p:pic>
      <p:pic>
        <p:nvPicPr>
          <p:cNvPr id="76" name="Picture 7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52893" y="6191056"/>
            <a:ext cx="354173" cy="332037"/>
          </a:xfrm>
          <a:prstGeom prst="rect">
            <a:avLst/>
          </a:prstGeom>
        </p:spPr>
      </p:pic>
      <p:sp>
        <p:nvSpPr>
          <p:cNvPr id="83" name="Rectangle 82"/>
          <p:cNvSpPr/>
          <p:nvPr/>
        </p:nvSpPr>
        <p:spPr>
          <a:xfrm>
            <a:off x="9965423" y="2163814"/>
            <a:ext cx="2056451" cy="45036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pic>
        <p:nvPicPr>
          <p:cNvPr id="98" name="Picture 97"/>
          <p:cNvPicPr>
            <a:picLocks noChangeAspect="1"/>
          </p:cNvPicPr>
          <p:nvPr/>
        </p:nvPicPr>
        <p:blipFill>
          <a:blip r:embed="rId9">
            <a:extLst>
              <a:ext uri="{BEBA8EAE-BF5A-486C-A8C5-ECC9F3942E4B}">
                <a14:imgProps xmlns:a14="http://schemas.microsoft.com/office/drawing/2010/main">
                  <a14:imgLayer r:embed="rId10">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1852091" y="6194581"/>
            <a:ext cx="331349" cy="331349"/>
          </a:xfrm>
          <a:prstGeom prst="rect">
            <a:avLst/>
          </a:prstGeom>
        </p:spPr>
      </p:pic>
      <p:sp>
        <p:nvSpPr>
          <p:cNvPr id="109" name="Rectangle 108"/>
          <p:cNvSpPr/>
          <p:nvPr/>
        </p:nvSpPr>
        <p:spPr>
          <a:xfrm>
            <a:off x="10023912" y="2286478"/>
            <a:ext cx="1963490" cy="4251372"/>
          </a:xfrm>
          <a:prstGeom prst="rect">
            <a:avLst/>
          </a:prstGeom>
          <a:solidFill>
            <a:srgbClr val="56AD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1000" b="1" dirty="0">
              <a:solidFill>
                <a:prstClr val="white"/>
              </a:solidFill>
              <a:latin typeface="Arial" panose="020B0604020202020204" pitchFamily="34" charset="0"/>
              <a:cs typeface="Arial" panose="020B0604020202020204" pitchFamily="34" charset="0"/>
            </a:endParaRPr>
          </a:p>
        </p:txBody>
      </p:sp>
      <p:sp>
        <p:nvSpPr>
          <p:cNvPr id="94" name="Rectangle 93"/>
          <p:cNvSpPr/>
          <p:nvPr/>
        </p:nvSpPr>
        <p:spPr>
          <a:xfrm>
            <a:off x="2304058" y="2698132"/>
            <a:ext cx="7656345" cy="3044318"/>
          </a:xfrm>
          <a:prstGeom prst="rect">
            <a:avLst/>
          </a:prstGeom>
          <a:solidFill>
            <a:schemeClr val="bg1"/>
          </a:solidFill>
          <a:ln>
            <a:solidFill>
              <a:srgbClr val="56ADD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grpSp>
        <p:nvGrpSpPr>
          <p:cNvPr id="4" name="Group 3"/>
          <p:cNvGrpSpPr/>
          <p:nvPr/>
        </p:nvGrpSpPr>
        <p:grpSpPr>
          <a:xfrm>
            <a:off x="257774" y="2377291"/>
            <a:ext cx="1926025" cy="239055"/>
            <a:chOff x="257774" y="1966455"/>
            <a:chExt cx="1926025" cy="239055"/>
          </a:xfrm>
        </p:grpSpPr>
        <p:sp>
          <p:nvSpPr>
            <p:cNvPr id="50" name="Rounded Rectangle 49"/>
            <p:cNvSpPr/>
            <p:nvPr/>
          </p:nvSpPr>
          <p:spPr>
            <a:xfrm>
              <a:off x="257774" y="1968246"/>
              <a:ext cx="1824102" cy="23726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pic>
          <p:nvPicPr>
            <p:cNvPr id="28" name="Picture 27"/>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981315" y="1966455"/>
              <a:ext cx="202484" cy="237055"/>
            </a:xfrm>
            <a:prstGeom prst="rect">
              <a:avLst/>
            </a:prstGeom>
          </p:spPr>
        </p:pic>
        <p:sp>
          <p:nvSpPr>
            <p:cNvPr id="51" name="TextBox 50"/>
            <p:cNvSpPr txBox="1"/>
            <p:nvPr/>
          </p:nvSpPr>
          <p:spPr>
            <a:xfrm>
              <a:off x="320836" y="1968921"/>
              <a:ext cx="184731" cy="230832"/>
            </a:xfrm>
            <a:prstGeom prst="rect">
              <a:avLst/>
            </a:prstGeom>
            <a:noFill/>
          </p:spPr>
          <p:txBody>
            <a:bodyPr wrap="none" rtlCol="0">
              <a:spAutoFit/>
            </a:bodyPr>
            <a:lstStyle/>
            <a:p>
              <a:pPr defTabSz="586130"/>
              <a:endParaRPr lang="en-US" sz="900" dirty="0">
                <a:solidFill>
                  <a:prstClr val="black"/>
                </a:solidFill>
                <a:latin typeface="Arial" panose="020B0604020202020204" pitchFamily="34" charset="0"/>
                <a:cs typeface="Arial" panose="020B0604020202020204" pitchFamily="34" charset="0"/>
              </a:endParaRPr>
            </a:p>
          </p:txBody>
        </p:sp>
      </p:grpSp>
      <p:grpSp>
        <p:nvGrpSpPr>
          <p:cNvPr id="63" name="Group 62"/>
          <p:cNvGrpSpPr/>
          <p:nvPr/>
        </p:nvGrpSpPr>
        <p:grpSpPr>
          <a:xfrm>
            <a:off x="2268495" y="5758937"/>
            <a:ext cx="7691908" cy="906121"/>
            <a:chOff x="2284261" y="5806235"/>
            <a:chExt cx="7691908" cy="906121"/>
          </a:xfrm>
        </p:grpSpPr>
        <p:sp>
          <p:nvSpPr>
            <p:cNvPr id="70" name="Rectangle 69"/>
            <p:cNvSpPr/>
            <p:nvPr/>
          </p:nvSpPr>
          <p:spPr>
            <a:xfrm>
              <a:off x="2284261" y="5806235"/>
              <a:ext cx="7691908" cy="90612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7" name="Rounded Rectangle 76"/>
            <p:cNvSpPr/>
            <p:nvPr/>
          </p:nvSpPr>
          <p:spPr>
            <a:xfrm>
              <a:off x="2417106" y="6197770"/>
              <a:ext cx="7362378" cy="35236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8" name="TextBox 77"/>
            <p:cNvSpPr txBox="1"/>
            <p:nvPr/>
          </p:nvSpPr>
          <p:spPr>
            <a:xfrm>
              <a:off x="2480168" y="6268572"/>
              <a:ext cx="877163" cy="230832"/>
            </a:xfrm>
            <a:prstGeom prst="rect">
              <a:avLst/>
            </a:prstGeom>
            <a:noFill/>
          </p:spPr>
          <p:txBody>
            <a:bodyPr wrap="none" rtlCol="0">
              <a:spAutoFit/>
            </a:bodyPr>
            <a:lstStyle/>
            <a:p>
              <a:r>
                <a:rPr lang="en-US" sz="900" dirty="0">
                  <a:solidFill>
                    <a:prstClr val="black"/>
                  </a:solidFill>
                  <a:latin typeface="Arial" panose="020B0604020202020204" pitchFamily="34" charset="0"/>
                  <a:cs typeface="Arial" panose="020B0604020202020204" pitchFamily="34" charset="0"/>
                </a:rPr>
                <a:t>Call Remarks</a:t>
              </a:r>
            </a:p>
          </p:txBody>
        </p:sp>
        <p:sp>
          <p:nvSpPr>
            <p:cNvPr id="84" name="Rectangle 83"/>
            <p:cNvSpPr/>
            <p:nvPr/>
          </p:nvSpPr>
          <p:spPr>
            <a:xfrm>
              <a:off x="8910989" y="6245977"/>
              <a:ext cx="808601" cy="268750"/>
            </a:xfrm>
            <a:prstGeom prst="rect">
              <a:avLst/>
            </a:prstGeom>
            <a:solidFill>
              <a:srgbClr val="56AD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800" dirty="0" smtClean="0">
                  <a:solidFill>
                    <a:prstClr val="white"/>
                  </a:solidFill>
                  <a:latin typeface="Arial" panose="020B0604020202020204" pitchFamily="34" charset="0"/>
                  <a:cs typeface="Arial" panose="020B0604020202020204" pitchFamily="34" charset="0"/>
                </a:rPr>
                <a:t>SUBMIT</a:t>
              </a:r>
              <a:endParaRPr lang="en-US" sz="800" dirty="0">
                <a:solidFill>
                  <a:prstClr val="white"/>
                </a:solidFill>
                <a:latin typeface="Arial" panose="020B0604020202020204" pitchFamily="34" charset="0"/>
                <a:cs typeface="Arial" panose="020B0604020202020204" pitchFamily="34" charset="0"/>
              </a:endParaRPr>
            </a:p>
          </p:txBody>
        </p:sp>
        <p:sp>
          <p:nvSpPr>
            <p:cNvPr id="85" name="Rounded Rectangle 84"/>
            <p:cNvSpPr/>
            <p:nvPr/>
          </p:nvSpPr>
          <p:spPr>
            <a:xfrm>
              <a:off x="2444560" y="5947598"/>
              <a:ext cx="129642" cy="129642"/>
            </a:xfrm>
            <a:prstGeom prst="round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6" name="TextBox 85"/>
            <p:cNvSpPr txBox="1"/>
            <p:nvPr/>
          </p:nvSpPr>
          <p:spPr>
            <a:xfrm>
              <a:off x="2615925" y="5897864"/>
              <a:ext cx="838691" cy="230832"/>
            </a:xfrm>
            <a:prstGeom prst="rect">
              <a:avLst/>
            </a:prstGeom>
            <a:noFill/>
          </p:spPr>
          <p:txBody>
            <a:bodyPr wrap="none" rtlCol="0">
              <a:spAutoFit/>
            </a:bodyPr>
            <a:lstStyle/>
            <a:p>
              <a:r>
                <a:rPr lang="en-US" sz="900" dirty="0" smtClean="0">
                  <a:solidFill>
                    <a:prstClr val="black"/>
                  </a:solidFill>
                  <a:latin typeface="Arial" panose="020B0604020202020204" pitchFamily="34" charset="0"/>
                  <a:cs typeface="Arial" panose="020B0604020202020204" pitchFamily="34" charset="0"/>
                </a:rPr>
                <a:t>Billing Query</a:t>
              </a:r>
              <a:endParaRPr lang="en-US" sz="900" dirty="0">
                <a:solidFill>
                  <a:prstClr val="black"/>
                </a:solidFill>
                <a:latin typeface="Arial" panose="020B0604020202020204" pitchFamily="34" charset="0"/>
                <a:cs typeface="Arial" panose="020B0604020202020204" pitchFamily="34" charset="0"/>
              </a:endParaRPr>
            </a:p>
          </p:txBody>
        </p:sp>
        <p:sp>
          <p:nvSpPr>
            <p:cNvPr id="87" name="Rounded Rectangle 86"/>
            <p:cNvSpPr/>
            <p:nvPr/>
          </p:nvSpPr>
          <p:spPr>
            <a:xfrm>
              <a:off x="3899406" y="5947598"/>
              <a:ext cx="129642" cy="129642"/>
            </a:xfrm>
            <a:prstGeom prst="round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8" name="TextBox 87"/>
            <p:cNvSpPr txBox="1"/>
            <p:nvPr/>
          </p:nvSpPr>
          <p:spPr>
            <a:xfrm>
              <a:off x="4081480" y="5897864"/>
              <a:ext cx="1152880" cy="230832"/>
            </a:xfrm>
            <a:prstGeom prst="rect">
              <a:avLst/>
            </a:prstGeom>
            <a:noFill/>
          </p:spPr>
          <p:txBody>
            <a:bodyPr wrap="none" rtlCol="0">
              <a:spAutoFit/>
            </a:bodyPr>
            <a:lstStyle/>
            <a:p>
              <a:r>
                <a:rPr lang="en-US" sz="900" dirty="0" smtClean="0">
                  <a:solidFill>
                    <a:prstClr val="black"/>
                  </a:solidFill>
                  <a:latin typeface="Arial" panose="020B0604020202020204" pitchFamily="34" charset="0"/>
                  <a:cs typeface="Arial" panose="020B0604020202020204" pitchFamily="34" charset="0"/>
                </a:rPr>
                <a:t>Change in address</a:t>
              </a:r>
              <a:endParaRPr lang="en-US" sz="900" dirty="0">
                <a:solidFill>
                  <a:prstClr val="black"/>
                </a:solidFill>
                <a:latin typeface="Arial" panose="020B0604020202020204" pitchFamily="34" charset="0"/>
                <a:cs typeface="Arial" panose="020B0604020202020204" pitchFamily="34" charset="0"/>
              </a:endParaRPr>
            </a:p>
          </p:txBody>
        </p:sp>
        <p:sp>
          <p:nvSpPr>
            <p:cNvPr id="95" name="Rounded Rectangle 94"/>
            <p:cNvSpPr/>
            <p:nvPr/>
          </p:nvSpPr>
          <p:spPr>
            <a:xfrm>
              <a:off x="5354252" y="5947598"/>
              <a:ext cx="129642" cy="129642"/>
            </a:xfrm>
            <a:prstGeom prst="round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6" name="TextBox 95"/>
            <p:cNvSpPr txBox="1"/>
            <p:nvPr/>
          </p:nvSpPr>
          <p:spPr>
            <a:xfrm>
              <a:off x="5549967" y="5897864"/>
              <a:ext cx="928459" cy="230832"/>
            </a:xfrm>
            <a:prstGeom prst="rect">
              <a:avLst/>
            </a:prstGeom>
            <a:noFill/>
          </p:spPr>
          <p:txBody>
            <a:bodyPr wrap="none" rtlCol="0">
              <a:spAutoFit/>
            </a:bodyPr>
            <a:lstStyle/>
            <a:p>
              <a:r>
                <a:rPr lang="en-US" sz="900" dirty="0" smtClean="0">
                  <a:solidFill>
                    <a:prstClr val="black"/>
                  </a:solidFill>
                  <a:latin typeface="Arial" panose="020B0604020202020204" pitchFamily="34" charset="0"/>
                  <a:cs typeface="Arial" panose="020B0604020202020204" pitchFamily="34" charset="0"/>
                </a:rPr>
                <a:t>Product Query</a:t>
              </a:r>
              <a:endParaRPr lang="en-US" sz="900" dirty="0">
                <a:solidFill>
                  <a:prstClr val="black"/>
                </a:solidFill>
                <a:latin typeface="Arial" panose="020B0604020202020204" pitchFamily="34" charset="0"/>
                <a:cs typeface="Arial" panose="020B0604020202020204" pitchFamily="34" charset="0"/>
              </a:endParaRPr>
            </a:p>
          </p:txBody>
        </p:sp>
        <p:sp>
          <p:nvSpPr>
            <p:cNvPr id="97" name="Rounded Rectangle 96"/>
            <p:cNvSpPr/>
            <p:nvPr/>
          </p:nvSpPr>
          <p:spPr>
            <a:xfrm>
              <a:off x="6809098" y="5947598"/>
              <a:ext cx="129642" cy="129642"/>
            </a:xfrm>
            <a:prstGeom prst="round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0" name="TextBox 109"/>
            <p:cNvSpPr txBox="1"/>
            <p:nvPr/>
          </p:nvSpPr>
          <p:spPr>
            <a:xfrm>
              <a:off x="7043456" y="5897864"/>
              <a:ext cx="947695" cy="230832"/>
            </a:xfrm>
            <a:prstGeom prst="rect">
              <a:avLst/>
            </a:prstGeom>
            <a:noFill/>
          </p:spPr>
          <p:txBody>
            <a:bodyPr wrap="none" rtlCol="0">
              <a:spAutoFit/>
            </a:bodyPr>
            <a:lstStyle/>
            <a:p>
              <a:r>
                <a:rPr lang="en-US" sz="900" dirty="0" smtClean="0">
                  <a:solidFill>
                    <a:prstClr val="black"/>
                  </a:solidFill>
                  <a:latin typeface="Arial" panose="020B0604020202020204" pitchFamily="34" charset="0"/>
                  <a:cs typeface="Arial" panose="020B0604020202020204" pitchFamily="34" charset="0"/>
                </a:rPr>
                <a:t>Delivery Query</a:t>
              </a:r>
              <a:endParaRPr lang="en-US" sz="900" dirty="0">
                <a:solidFill>
                  <a:prstClr val="black"/>
                </a:solidFill>
                <a:latin typeface="Arial" panose="020B0604020202020204" pitchFamily="34" charset="0"/>
                <a:cs typeface="Arial" panose="020B0604020202020204" pitchFamily="34" charset="0"/>
              </a:endParaRPr>
            </a:p>
          </p:txBody>
        </p:sp>
        <p:sp>
          <p:nvSpPr>
            <p:cNvPr id="111" name="Rounded Rectangle 110"/>
            <p:cNvSpPr/>
            <p:nvPr/>
          </p:nvSpPr>
          <p:spPr>
            <a:xfrm>
              <a:off x="8263944" y="5947598"/>
              <a:ext cx="129642" cy="129642"/>
            </a:xfrm>
            <a:prstGeom prst="round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2" name="TextBox 111"/>
            <p:cNvSpPr txBox="1"/>
            <p:nvPr/>
          </p:nvSpPr>
          <p:spPr>
            <a:xfrm>
              <a:off x="8435309" y="5897864"/>
              <a:ext cx="595035" cy="230832"/>
            </a:xfrm>
            <a:prstGeom prst="rect">
              <a:avLst/>
            </a:prstGeom>
            <a:noFill/>
          </p:spPr>
          <p:txBody>
            <a:bodyPr wrap="none" rtlCol="0">
              <a:spAutoFit/>
            </a:bodyPr>
            <a:lstStyle/>
            <a:p>
              <a:r>
                <a:rPr lang="en-US" sz="900" dirty="0" smtClean="0">
                  <a:solidFill>
                    <a:prstClr val="black"/>
                  </a:solidFill>
                  <a:latin typeface="Arial" panose="020B0604020202020204" pitchFamily="34" charset="0"/>
                  <a:cs typeface="Arial" panose="020B0604020202020204" pitchFamily="34" charset="0"/>
                </a:rPr>
                <a:t>General</a:t>
              </a:r>
              <a:endParaRPr lang="en-US" sz="900" dirty="0">
                <a:solidFill>
                  <a:prstClr val="black"/>
                </a:solidFill>
                <a:latin typeface="Arial" panose="020B0604020202020204" pitchFamily="34" charset="0"/>
                <a:cs typeface="Arial" panose="020B0604020202020204" pitchFamily="34" charset="0"/>
              </a:endParaRPr>
            </a:p>
          </p:txBody>
        </p:sp>
      </p:grpSp>
      <p:grpSp>
        <p:nvGrpSpPr>
          <p:cNvPr id="114" name="Group 113"/>
          <p:cNvGrpSpPr/>
          <p:nvPr/>
        </p:nvGrpSpPr>
        <p:grpSpPr>
          <a:xfrm>
            <a:off x="10096160" y="2395737"/>
            <a:ext cx="1775543" cy="302395"/>
            <a:chOff x="10111926" y="2443035"/>
            <a:chExt cx="1775543" cy="302395"/>
          </a:xfrm>
        </p:grpSpPr>
        <p:sp>
          <p:nvSpPr>
            <p:cNvPr id="115" name="Rounded Rectangle 114"/>
            <p:cNvSpPr/>
            <p:nvPr/>
          </p:nvSpPr>
          <p:spPr>
            <a:xfrm>
              <a:off x="10111926" y="2443035"/>
              <a:ext cx="1775543" cy="302395"/>
            </a:xfrm>
            <a:prstGeom prst="round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a:solidFill>
                    <a:prstClr val="white">
                      <a:lumMod val="75000"/>
                    </a:prstClr>
                  </a:solidFill>
                  <a:latin typeface="Arial" panose="020B0604020202020204" pitchFamily="34" charset="0"/>
                  <a:cs typeface="Arial" panose="020B0604020202020204" pitchFamily="34" charset="0"/>
                </a:rPr>
                <a:t>Select </a:t>
              </a:r>
              <a:r>
                <a:rPr lang="en-US" sz="900" dirty="0" smtClean="0">
                  <a:solidFill>
                    <a:prstClr val="white">
                      <a:lumMod val="75000"/>
                    </a:prstClr>
                  </a:solidFill>
                  <a:latin typeface="Arial" panose="020B0604020202020204" pitchFamily="34" charset="0"/>
                  <a:cs typeface="Arial" panose="020B0604020202020204" pitchFamily="34" charset="0"/>
                </a:rPr>
                <a:t>Disposition</a:t>
              </a:r>
              <a:endParaRPr lang="en-US" sz="900" dirty="0">
                <a:solidFill>
                  <a:prstClr val="white">
                    <a:lumMod val="75000"/>
                  </a:prstClr>
                </a:solidFill>
                <a:latin typeface="Arial" panose="020B0604020202020204" pitchFamily="34" charset="0"/>
                <a:cs typeface="Arial" panose="020B0604020202020204" pitchFamily="34" charset="0"/>
              </a:endParaRPr>
            </a:p>
          </p:txBody>
        </p:sp>
        <p:sp>
          <p:nvSpPr>
            <p:cNvPr id="116" name="Isosceles Triangle 115"/>
            <p:cNvSpPr/>
            <p:nvPr/>
          </p:nvSpPr>
          <p:spPr>
            <a:xfrm rot="10800000">
              <a:off x="11680475" y="2576192"/>
              <a:ext cx="84219" cy="72602"/>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solidFill>
                  <a:prstClr val="white"/>
                </a:solidFill>
              </a:endParaRPr>
            </a:p>
          </p:txBody>
        </p:sp>
      </p:grpSp>
      <p:sp>
        <p:nvSpPr>
          <p:cNvPr id="82" name="Rectangle 81"/>
          <p:cNvSpPr/>
          <p:nvPr/>
        </p:nvSpPr>
        <p:spPr>
          <a:xfrm>
            <a:off x="261254" y="1072474"/>
            <a:ext cx="1942062" cy="4539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1400" b="1" i="1" dirty="0" smtClean="0">
                <a:solidFill>
                  <a:schemeClr val="tx1">
                    <a:lumMod val="50000"/>
                    <a:lumOff val="50000"/>
                  </a:schemeClr>
                </a:solidFill>
                <a:latin typeface="Swis721 Cn BT" panose="020B0506020202030204" pitchFamily="34" charset="0"/>
                <a:cs typeface="Arial" panose="020B0604020202020204" pitchFamily="34" charset="0"/>
              </a:rPr>
              <a:t>TELECOM ENTERPRISE</a:t>
            </a:r>
            <a:endParaRPr lang="en-US" sz="1400" b="1" i="1" dirty="0">
              <a:solidFill>
                <a:schemeClr val="tx1">
                  <a:lumMod val="50000"/>
                  <a:lumOff val="50000"/>
                </a:schemeClr>
              </a:solidFill>
              <a:latin typeface="Swis721 Cn BT" panose="020B0506020202030204" pitchFamily="34" charset="0"/>
              <a:cs typeface="Arial" panose="020B0604020202020204" pitchFamily="34" charset="0"/>
            </a:endParaRPr>
          </a:p>
        </p:txBody>
      </p:sp>
      <p:pic>
        <p:nvPicPr>
          <p:cNvPr id="61" name="Picture 60"/>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55095" y="336931"/>
            <a:ext cx="942739" cy="855162"/>
          </a:xfrm>
          <a:prstGeom prst="rect">
            <a:avLst/>
          </a:prstGeom>
        </p:spPr>
      </p:pic>
      <p:pic>
        <p:nvPicPr>
          <p:cNvPr id="6" name="Picture 5"/>
          <p:cNvPicPr>
            <a:picLocks noChangeAspect="1"/>
          </p:cNvPicPr>
          <p:nvPr/>
        </p:nvPicPr>
        <p:blipFill>
          <a:blip r:embed="rId13"/>
          <a:stretch>
            <a:fillRect/>
          </a:stretch>
        </p:blipFill>
        <p:spPr>
          <a:xfrm>
            <a:off x="10010486" y="571267"/>
            <a:ext cx="1950763" cy="1341664"/>
          </a:xfrm>
          <a:prstGeom prst="rect">
            <a:avLst/>
          </a:prstGeom>
        </p:spPr>
      </p:pic>
      <p:sp>
        <p:nvSpPr>
          <p:cNvPr id="7" name="Rectangle 6"/>
          <p:cNvSpPr/>
          <p:nvPr/>
        </p:nvSpPr>
        <p:spPr>
          <a:xfrm>
            <a:off x="2304058" y="239653"/>
            <a:ext cx="2516253" cy="1958667"/>
          </a:xfrm>
          <a:prstGeom prst="rect">
            <a:avLst/>
          </a:prstGeom>
          <a:solidFill>
            <a:schemeClr val="bg1"/>
          </a:solidFill>
          <a:ln>
            <a:solidFill>
              <a:schemeClr val="bg1">
                <a:lumMod val="95000"/>
              </a:schemeClr>
            </a:solidFill>
          </a:ln>
          <a:effectLst>
            <a:outerShdw blurRad="50800" dist="38100" dir="8100000" algn="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p:cNvSpPr/>
          <p:nvPr/>
        </p:nvSpPr>
        <p:spPr>
          <a:xfrm>
            <a:off x="4879719" y="239653"/>
            <a:ext cx="2516253" cy="1958667"/>
          </a:xfrm>
          <a:prstGeom prst="rect">
            <a:avLst/>
          </a:prstGeom>
          <a:solidFill>
            <a:schemeClr val="bg1"/>
          </a:solidFill>
          <a:ln>
            <a:solidFill>
              <a:schemeClr val="bg1">
                <a:lumMod val="95000"/>
              </a:schemeClr>
            </a:solidFill>
          </a:ln>
          <a:effectLst>
            <a:outerShdw blurRad="50800" dist="38100" dir="8100000" algn="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p:cNvSpPr/>
          <p:nvPr/>
        </p:nvSpPr>
        <p:spPr>
          <a:xfrm>
            <a:off x="7455380" y="239653"/>
            <a:ext cx="2516253" cy="1958667"/>
          </a:xfrm>
          <a:prstGeom prst="rect">
            <a:avLst/>
          </a:prstGeom>
          <a:solidFill>
            <a:schemeClr val="bg1"/>
          </a:solidFill>
          <a:ln>
            <a:solidFill>
              <a:schemeClr val="bg1">
                <a:lumMod val="95000"/>
              </a:schemeClr>
            </a:solidFill>
          </a:ln>
          <a:effectLst>
            <a:outerShdw blurRad="50800" dist="38100" dir="8100000" algn="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1" name="Table 100"/>
          <p:cNvGraphicFramePr>
            <a:graphicFrameLocks noGrp="1"/>
          </p:cNvGraphicFramePr>
          <p:nvPr>
            <p:extLst/>
          </p:nvPr>
        </p:nvGraphicFramePr>
        <p:xfrm>
          <a:off x="2464402" y="294868"/>
          <a:ext cx="2239750" cy="1486976"/>
        </p:xfrm>
        <a:graphic>
          <a:graphicData uri="http://schemas.openxmlformats.org/drawingml/2006/table">
            <a:tbl>
              <a:tblPr>
                <a:tableStyleId>{5C22544A-7EE6-4342-B048-85BDC9FD1C3A}</a:tableStyleId>
              </a:tblPr>
              <a:tblGrid>
                <a:gridCol w="953865"/>
                <a:gridCol w="1285885"/>
              </a:tblGrid>
              <a:tr h="198540">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Mobile #</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+63</a:t>
                      </a:r>
                      <a:r>
                        <a:rPr lang="en-US" sz="8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 915 716 9206</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98540">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Subscriber</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Mr. John Doe</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98540">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Operating Status</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Active</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98540">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Status</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Active</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82068">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Email</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johndoe554@gmail.com</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19828">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Address</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sv-SE" sz="800" b="0" i="0" u="none" strike="noStrike" kern="1200" dirty="0" smtClean="0">
                          <a:solidFill>
                            <a:srgbClr val="000000"/>
                          </a:solidFill>
                          <a:effectLst/>
                          <a:latin typeface="Arial" panose="020B0604020202020204" pitchFamily="34" charset="0"/>
                          <a:ea typeface="+mn-ea"/>
                          <a:cs typeface="Arial" panose="020B0604020202020204" pitchFamily="34" charset="0"/>
                        </a:rPr>
                        <a:t>101 Dela Rosa Street, Legazpi Village, Makati</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90920">
                <a:tc>
                  <a:txBody>
                    <a:bodyPr/>
                    <a:lstStyle/>
                    <a:p>
                      <a:pPr marL="0" algn="l" defTabSz="914400" rtl="0" eaLnBrk="1" fontAlgn="b" latinLnBrk="0" hangingPunct="1"/>
                      <a:r>
                        <a:rPr lang="en-US" sz="800" b="0" i="0" u="none" strike="noStrike" kern="1200" dirty="0">
                          <a:solidFill>
                            <a:srgbClr val="000000"/>
                          </a:solidFill>
                          <a:effectLst/>
                          <a:latin typeface="Arial" panose="020B0604020202020204" pitchFamily="34" charset="0"/>
                          <a:ea typeface="+mn-ea"/>
                          <a:cs typeface="Arial" panose="020B0604020202020204" pitchFamily="34" charset="0"/>
                        </a:rPr>
                        <a:t>Alt Number</a:t>
                      </a: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+63</a:t>
                      </a:r>
                      <a:r>
                        <a:rPr lang="en-US" sz="8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 999 999 9999</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graphicFrame>
        <p:nvGraphicFramePr>
          <p:cNvPr id="102" name="Table 101"/>
          <p:cNvGraphicFramePr>
            <a:graphicFrameLocks noGrp="1"/>
          </p:cNvGraphicFramePr>
          <p:nvPr>
            <p:extLst/>
          </p:nvPr>
        </p:nvGraphicFramePr>
        <p:xfrm>
          <a:off x="4973094" y="294868"/>
          <a:ext cx="2355644" cy="1878483"/>
        </p:xfrm>
        <a:graphic>
          <a:graphicData uri="http://schemas.openxmlformats.org/drawingml/2006/table">
            <a:tbl>
              <a:tblPr>
                <a:tableStyleId>{5C22544A-7EE6-4342-B048-85BDC9FD1C3A}</a:tableStyleId>
              </a:tblPr>
              <a:tblGrid>
                <a:gridCol w="1089211"/>
                <a:gridCol w="1266433"/>
              </a:tblGrid>
              <a:tr h="205909">
                <a:tc>
                  <a:txBody>
                    <a:bodyPr/>
                    <a:lstStyle/>
                    <a:p>
                      <a:pPr algn="l" fontAlgn="b"/>
                      <a:r>
                        <a:rPr lang="en-US" sz="800" u="none" strike="noStrike" dirty="0" smtClean="0">
                          <a:effectLst/>
                          <a:latin typeface="Arial" panose="020B0604020202020204" pitchFamily="34" charset="0"/>
                          <a:cs typeface="Arial" panose="020B0604020202020204" pitchFamily="34" charset="0"/>
                        </a:rPr>
                        <a:t>Customer ID</a:t>
                      </a:r>
                      <a:r>
                        <a:rPr lang="en-US" sz="800" u="none" strike="noStrike" baseline="0" dirty="0" smtClean="0">
                          <a:effectLst/>
                          <a:latin typeface="Arial" panose="020B0604020202020204" pitchFamily="34" charset="0"/>
                          <a:cs typeface="Arial" panose="020B0604020202020204" pitchFamily="34" charset="0"/>
                        </a:rPr>
                        <a:t> #</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b="0" i="0" u="none" strike="noStrike" dirty="0" smtClean="0">
                          <a:solidFill>
                            <a:schemeClr val="dk1"/>
                          </a:solidFill>
                          <a:effectLst/>
                          <a:latin typeface="Arial" panose="020B0604020202020204" pitchFamily="34" charset="0"/>
                          <a:cs typeface="Arial" panose="020B0604020202020204" pitchFamily="34" charset="0"/>
                        </a:rPr>
                        <a:t>83085294</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u="none" strike="noStrike" dirty="0" smtClean="0">
                          <a:effectLst/>
                          <a:latin typeface="Arial" panose="020B0604020202020204" pitchFamily="34" charset="0"/>
                          <a:cs typeface="Arial" panose="020B0604020202020204" pitchFamily="34" charset="0"/>
                        </a:rPr>
                        <a:t>Tariff Plan</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b="0" i="0" u="sng" strike="noStrike" dirty="0" err="1" smtClean="0">
                          <a:solidFill>
                            <a:schemeClr val="dk1"/>
                          </a:solidFill>
                          <a:effectLst/>
                          <a:latin typeface="Arial" panose="020B0604020202020204" pitchFamily="34" charset="0"/>
                          <a:cs typeface="Arial" panose="020B0604020202020204" pitchFamily="34" charset="0"/>
                        </a:rPr>
                        <a:t>ThePLAN</a:t>
                      </a:r>
                      <a:r>
                        <a:rPr lang="en-US" sz="800" b="0" i="0" u="sng" strike="noStrike" baseline="0" dirty="0" smtClean="0">
                          <a:solidFill>
                            <a:schemeClr val="dk1"/>
                          </a:solidFill>
                          <a:effectLst/>
                          <a:latin typeface="Arial" panose="020B0604020202020204" pitchFamily="34" charset="0"/>
                          <a:cs typeface="Arial" panose="020B0604020202020204" pitchFamily="34" charset="0"/>
                        </a:rPr>
                        <a:t> PLUS 1499</a:t>
                      </a:r>
                      <a:endParaRPr lang="en-US" sz="800" b="0" i="0" u="sng"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b="0" i="0" u="none" strike="noStrike" dirty="0" smtClean="0">
                          <a:solidFill>
                            <a:srgbClr val="000000"/>
                          </a:solidFill>
                          <a:effectLst/>
                          <a:latin typeface="Arial" panose="020B0604020202020204" pitchFamily="34" charset="0"/>
                          <a:cs typeface="Arial" panose="020B0604020202020204" pitchFamily="34" charset="0"/>
                        </a:rPr>
                        <a:t>Activation Date</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b="0" i="0" u="none" strike="noStrike" dirty="0" smtClean="0">
                          <a:solidFill>
                            <a:srgbClr val="000000"/>
                          </a:solidFill>
                          <a:effectLst/>
                          <a:latin typeface="Arial" panose="020B0604020202020204" pitchFamily="34" charset="0"/>
                          <a:cs typeface="Arial" panose="020B0604020202020204" pitchFamily="34" charset="0"/>
                        </a:rPr>
                        <a:t>03-01-2019</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u="none" strike="noStrike" dirty="0" smtClean="0">
                          <a:effectLst/>
                          <a:latin typeface="Arial" panose="020B0604020202020204" pitchFamily="34" charset="0"/>
                          <a:cs typeface="Arial" panose="020B0604020202020204" pitchFamily="34" charset="0"/>
                        </a:rPr>
                        <a:t>Contract</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u="none" strike="noStrike" dirty="0" smtClean="0">
                          <a:effectLst/>
                          <a:latin typeface="Arial" panose="020B0604020202020204" pitchFamily="34" charset="0"/>
                          <a:cs typeface="Arial" panose="020B0604020202020204" pitchFamily="34" charset="0"/>
                        </a:rPr>
                        <a:t>24 Months</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u="none" strike="noStrike" dirty="0" smtClean="0">
                          <a:effectLst/>
                          <a:latin typeface="Arial" panose="020B0604020202020204" pitchFamily="34" charset="0"/>
                          <a:cs typeface="Arial" panose="020B0604020202020204" pitchFamily="34" charset="0"/>
                        </a:rPr>
                        <a:t>Handset</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b="0" i="0" u="sng" strike="noStrike" dirty="0" smtClean="0">
                          <a:solidFill>
                            <a:schemeClr val="dk1"/>
                          </a:solidFill>
                          <a:effectLst/>
                          <a:latin typeface="Arial" panose="020B0604020202020204" pitchFamily="34" charset="0"/>
                          <a:cs typeface="Arial" panose="020B0604020202020204" pitchFamily="34" charset="0"/>
                        </a:rPr>
                        <a:t>Huawei Nova 3i</a:t>
                      </a:r>
                      <a:endParaRPr lang="en-US" sz="800" b="0" i="0" u="sng"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u="none" strike="noStrike" dirty="0" smtClean="0">
                          <a:effectLst/>
                          <a:latin typeface="Arial" panose="020B0604020202020204" pitchFamily="34" charset="0"/>
                          <a:cs typeface="Arial" panose="020B0604020202020204" pitchFamily="34" charset="0"/>
                        </a:rPr>
                        <a:t>Unbilled Amount</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b="0" i="0" u="none" strike="noStrike" dirty="0" smtClean="0">
                          <a:solidFill>
                            <a:schemeClr val="dk1"/>
                          </a:solidFill>
                          <a:effectLst/>
                          <a:latin typeface="Arial" panose="020B0604020202020204" pitchFamily="34" charset="0"/>
                          <a:cs typeface="Arial" panose="020B0604020202020204" pitchFamily="34" charset="0"/>
                        </a:rPr>
                        <a:t>P 69.90</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u="none" strike="noStrike" dirty="0" smtClean="0">
                          <a:effectLst/>
                          <a:latin typeface="Arial" panose="020B0604020202020204" pitchFamily="34" charset="0"/>
                          <a:cs typeface="Arial" panose="020B0604020202020204" pitchFamily="34" charset="0"/>
                        </a:rPr>
                        <a:t>Last Payment Date</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b="0" i="0" u="none" strike="noStrike" dirty="0" smtClean="0">
                          <a:solidFill>
                            <a:schemeClr val="dk1"/>
                          </a:solidFill>
                          <a:effectLst/>
                          <a:latin typeface="Arial" panose="020B0604020202020204" pitchFamily="34" charset="0"/>
                          <a:cs typeface="Arial" panose="020B0604020202020204" pitchFamily="34" charset="0"/>
                        </a:rPr>
                        <a:t>04-04-2019</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31211">
                <a:tc>
                  <a:txBody>
                    <a:bodyPr/>
                    <a:lstStyle/>
                    <a:p>
                      <a:pPr algn="l" fontAlgn="b"/>
                      <a:r>
                        <a:rPr lang="en-US" sz="800" u="none" strike="noStrike" kern="1200" dirty="0" smtClean="0">
                          <a:solidFill>
                            <a:schemeClr val="dk1"/>
                          </a:solidFill>
                          <a:effectLst/>
                          <a:latin typeface="Arial" panose="020B0604020202020204" pitchFamily="34" charset="0"/>
                          <a:ea typeface="+mn-ea"/>
                          <a:cs typeface="Arial" panose="020B0604020202020204" pitchFamily="34" charset="0"/>
                        </a:rPr>
                        <a:t>Outstanding Balance</a:t>
                      </a:r>
                      <a:endParaRPr lang="en-US" sz="800" u="none" strike="noStrike" kern="1200" dirty="0">
                        <a:solidFill>
                          <a:schemeClr val="dk1"/>
                        </a:solidFill>
                        <a:effectLst/>
                        <a:latin typeface="Arial" panose="020B0604020202020204" pitchFamily="34" charset="0"/>
                        <a:ea typeface="+mn-ea"/>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u="none" strike="noStrike" kern="1200" dirty="0" smtClean="0">
                          <a:solidFill>
                            <a:schemeClr val="dk1"/>
                          </a:solidFill>
                          <a:effectLst/>
                          <a:latin typeface="Arial" panose="020B0604020202020204" pitchFamily="34" charset="0"/>
                          <a:ea typeface="+mn-ea"/>
                          <a:cs typeface="Arial" panose="020B0604020202020204" pitchFamily="34" charset="0"/>
                        </a:rPr>
                        <a:t>P1568.90</a:t>
                      </a:r>
                      <a:endParaRPr lang="en-US" sz="800" u="none" strike="noStrike" kern="1200" dirty="0">
                        <a:solidFill>
                          <a:schemeClr val="dk1"/>
                        </a:solidFill>
                        <a:effectLst/>
                        <a:latin typeface="Arial" panose="020B0604020202020204" pitchFamily="34" charset="0"/>
                        <a:ea typeface="+mn-ea"/>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u="none" strike="noStrike" kern="1200" dirty="0" smtClean="0">
                          <a:solidFill>
                            <a:schemeClr val="dk1"/>
                          </a:solidFill>
                          <a:effectLst/>
                          <a:latin typeface="Arial" panose="020B0604020202020204" pitchFamily="34" charset="0"/>
                          <a:ea typeface="+mn-ea"/>
                          <a:cs typeface="Arial" panose="020B0604020202020204" pitchFamily="34" charset="0"/>
                        </a:rPr>
                        <a:t>Bill Date</a:t>
                      </a:r>
                      <a:endParaRPr lang="en-US" sz="800" u="none" strike="noStrike" kern="1200" dirty="0">
                        <a:solidFill>
                          <a:schemeClr val="dk1"/>
                        </a:solidFill>
                        <a:effectLst/>
                        <a:latin typeface="Arial" panose="020B0604020202020204" pitchFamily="34" charset="0"/>
                        <a:ea typeface="+mn-ea"/>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u="none" strike="noStrike" kern="1200" dirty="0" smtClean="0">
                          <a:solidFill>
                            <a:schemeClr val="dk1"/>
                          </a:solidFill>
                          <a:effectLst/>
                          <a:latin typeface="Arial" panose="020B0604020202020204" pitchFamily="34" charset="0"/>
                          <a:ea typeface="+mn-ea"/>
                          <a:cs typeface="Arial" panose="020B0604020202020204" pitchFamily="34" charset="0"/>
                        </a:rPr>
                        <a:t>03-04-2019</a:t>
                      </a:r>
                      <a:endParaRPr lang="en-US" sz="800" u="none" strike="noStrike" kern="1200" dirty="0">
                        <a:solidFill>
                          <a:schemeClr val="dk1"/>
                        </a:solidFill>
                        <a:effectLst/>
                        <a:latin typeface="Arial" panose="020B0604020202020204" pitchFamily="34" charset="0"/>
                        <a:ea typeface="+mn-ea"/>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graphicFrame>
        <p:nvGraphicFramePr>
          <p:cNvPr id="103" name="Table 102"/>
          <p:cNvGraphicFramePr>
            <a:graphicFrameLocks noGrp="1"/>
          </p:cNvGraphicFramePr>
          <p:nvPr>
            <p:extLst/>
          </p:nvPr>
        </p:nvGraphicFramePr>
        <p:xfrm>
          <a:off x="7577841" y="294868"/>
          <a:ext cx="2185877" cy="1511776"/>
        </p:xfrm>
        <a:graphic>
          <a:graphicData uri="http://schemas.openxmlformats.org/drawingml/2006/table">
            <a:tbl>
              <a:tblPr>
                <a:tableStyleId>{5C22544A-7EE6-4342-B048-85BDC9FD1C3A}</a:tableStyleId>
              </a:tblPr>
              <a:tblGrid>
                <a:gridCol w="1371369"/>
                <a:gridCol w="814508"/>
              </a:tblGrid>
              <a:tr h="215968">
                <a:tc>
                  <a:txBody>
                    <a:bodyPr/>
                    <a:lstStyle/>
                    <a:p>
                      <a:pPr algn="l" fontAlgn="b"/>
                      <a:r>
                        <a:rPr lang="en-US" sz="800" b="0" i="0" u="none" strike="noStrike" dirty="0" smtClean="0">
                          <a:solidFill>
                            <a:srgbClr val="000000"/>
                          </a:solidFill>
                          <a:effectLst/>
                          <a:latin typeface="Arial" panose="020B0604020202020204" pitchFamily="34" charset="0"/>
                          <a:cs typeface="Arial" panose="020B0604020202020204" pitchFamily="34" charset="0"/>
                        </a:rPr>
                        <a:t>Mobile App</a:t>
                      </a:r>
                      <a:r>
                        <a:rPr lang="en-US" sz="800" b="0" i="0" u="none" strike="noStrike" baseline="0" dirty="0" smtClean="0">
                          <a:solidFill>
                            <a:srgbClr val="000000"/>
                          </a:solidFill>
                          <a:effectLst/>
                          <a:latin typeface="Arial" panose="020B0604020202020204" pitchFamily="34" charset="0"/>
                          <a:cs typeface="Arial" panose="020B0604020202020204" pitchFamily="34" charset="0"/>
                        </a:rPr>
                        <a:t> Registered</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none" strike="noStrike" smtClean="0">
                          <a:solidFill>
                            <a:srgbClr val="000000"/>
                          </a:solidFill>
                          <a:effectLst/>
                          <a:latin typeface="Arial" panose="020B0604020202020204" pitchFamily="34" charset="0"/>
                          <a:cs typeface="Arial" panose="020B0604020202020204" pitchFamily="34" charset="0"/>
                        </a:rPr>
                        <a:t>Y</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5968">
                <a:tc>
                  <a:txBody>
                    <a:bodyPr/>
                    <a:lstStyle/>
                    <a:p>
                      <a:pPr algn="l" fontAlgn="b"/>
                      <a:r>
                        <a:rPr lang="en-US" sz="800" b="0" i="0" u="none" strike="noStrike" dirty="0" err="1" smtClean="0">
                          <a:solidFill>
                            <a:srgbClr val="000000"/>
                          </a:solidFill>
                          <a:effectLst/>
                          <a:latin typeface="Arial" panose="020B0604020202020204" pitchFamily="34" charset="0"/>
                          <a:cs typeface="Arial" panose="020B0604020202020204" pitchFamily="34" charset="0"/>
                        </a:rPr>
                        <a:t>eKYC</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none" strike="noStrike" dirty="0" smtClean="0">
                          <a:solidFill>
                            <a:srgbClr val="000000"/>
                          </a:solidFill>
                          <a:effectLst/>
                          <a:latin typeface="Arial" panose="020B0604020202020204" pitchFamily="34" charset="0"/>
                          <a:cs typeface="Arial" panose="020B0604020202020204" pitchFamily="34" charset="0"/>
                        </a:rPr>
                        <a:t>N</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5968">
                <a:tc>
                  <a:txBody>
                    <a:bodyPr/>
                    <a:lstStyle/>
                    <a:p>
                      <a:pPr algn="l" fontAlgn="ctr"/>
                      <a:r>
                        <a:rPr lang="en-US" sz="800" b="0" i="0" u="none" strike="noStrike" smtClean="0">
                          <a:solidFill>
                            <a:srgbClr val="000000"/>
                          </a:solidFill>
                          <a:effectLst/>
                          <a:latin typeface="Arial" panose="020B0604020202020204" pitchFamily="34" charset="0"/>
                          <a:cs typeface="Arial" panose="020B0604020202020204" pitchFamily="34" charset="0"/>
                        </a:rPr>
                        <a:t>Self</a:t>
                      </a:r>
                      <a:r>
                        <a:rPr lang="en-US" sz="800" b="0" i="0" u="none" strike="noStrike" baseline="0" smtClean="0">
                          <a:solidFill>
                            <a:srgbClr val="000000"/>
                          </a:solidFill>
                          <a:effectLst/>
                          <a:latin typeface="Arial" panose="020B0604020202020204" pitchFamily="34" charset="0"/>
                          <a:cs typeface="Arial" panose="020B0604020202020204" pitchFamily="34" charset="0"/>
                        </a:rPr>
                        <a:t> Service Registered</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none" strike="noStrike" smtClean="0">
                          <a:solidFill>
                            <a:srgbClr val="000000"/>
                          </a:solidFill>
                          <a:effectLst/>
                          <a:latin typeface="Arial" panose="020B0604020202020204" pitchFamily="34" charset="0"/>
                          <a:cs typeface="Arial" panose="020B0604020202020204" pitchFamily="34" charset="0"/>
                        </a:rPr>
                        <a:t>Y</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5968">
                <a:tc>
                  <a:txBody>
                    <a:bodyPr/>
                    <a:lstStyle/>
                    <a:p>
                      <a:pPr algn="l" fontAlgn="ctr"/>
                      <a:r>
                        <a:rPr lang="en-US" sz="800" b="0" i="0" u="none" strike="noStrike" baseline="0" dirty="0" smtClean="0">
                          <a:solidFill>
                            <a:srgbClr val="000000"/>
                          </a:solidFill>
                          <a:effectLst/>
                          <a:latin typeface="Arial" panose="020B0604020202020204" pitchFamily="34" charset="0"/>
                          <a:cs typeface="Arial" panose="020B0604020202020204" pitchFamily="34" charset="0"/>
                        </a:rPr>
                        <a:t>Bill Type</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none" strike="noStrike" dirty="0" smtClean="0">
                          <a:solidFill>
                            <a:srgbClr val="000000"/>
                          </a:solidFill>
                          <a:effectLst/>
                          <a:latin typeface="Arial" panose="020B0604020202020204" pitchFamily="34" charset="0"/>
                          <a:cs typeface="Arial" panose="020B0604020202020204" pitchFamily="34" charset="0"/>
                        </a:rPr>
                        <a:t>E-Bill</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5968">
                <a:tc>
                  <a:txBody>
                    <a:bodyPr/>
                    <a:lstStyle/>
                    <a:p>
                      <a:pPr algn="l" fontAlgn="ctr"/>
                      <a:r>
                        <a:rPr lang="en-US" sz="800" b="0" i="0" u="none" strike="noStrike" smtClean="0">
                          <a:solidFill>
                            <a:srgbClr val="000000"/>
                          </a:solidFill>
                          <a:effectLst/>
                          <a:latin typeface="Arial" panose="020B0604020202020204" pitchFamily="34" charset="0"/>
                          <a:cs typeface="Arial" panose="020B0604020202020204" pitchFamily="34" charset="0"/>
                        </a:rPr>
                        <a:t>Credit Monitoring</a:t>
                      </a:r>
                      <a:r>
                        <a:rPr lang="en-US" sz="800" b="0" i="0" u="none" strike="noStrike" baseline="0" smtClean="0">
                          <a:solidFill>
                            <a:srgbClr val="000000"/>
                          </a:solidFill>
                          <a:effectLst/>
                          <a:latin typeface="Arial" panose="020B0604020202020204" pitchFamily="34" charset="0"/>
                          <a:cs typeface="Arial" panose="020B0604020202020204" pitchFamily="34" charset="0"/>
                        </a:rPr>
                        <a:t> Exposure</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none" strike="noStrike" dirty="0" smtClean="0">
                          <a:solidFill>
                            <a:srgbClr val="000000"/>
                          </a:solidFill>
                          <a:effectLst/>
                          <a:latin typeface="Arial" panose="020B0604020202020204" pitchFamily="34" charset="0"/>
                          <a:cs typeface="Arial" panose="020B0604020202020204" pitchFamily="34" charset="0"/>
                        </a:rPr>
                        <a:t>P3412.26</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5968">
                <a:tc>
                  <a:txBody>
                    <a:bodyPr/>
                    <a:lstStyle/>
                    <a:p>
                      <a:pPr algn="l" fontAlgn="ctr"/>
                      <a:r>
                        <a:rPr lang="en-US" sz="800" b="0" i="0" u="none" strike="noStrike" dirty="0" smtClean="0">
                          <a:solidFill>
                            <a:srgbClr val="000000"/>
                          </a:solidFill>
                          <a:effectLst/>
                          <a:latin typeface="Arial" panose="020B0604020202020204" pitchFamily="34" charset="0"/>
                          <a:cs typeface="Arial" panose="020B0604020202020204" pitchFamily="34" charset="0"/>
                        </a:rPr>
                        <a:t>Next Bill Date</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none" strike="noStrike" dirty="0" smtClean="0">
                          <a:solidFill>
                            <a:srgbClr val="000000"/>
                          </a:solidFill>
                          <a:effectLst/>
                          <a:latin typeface="Arial" panose="020B0604020202020204" pitchFamily="34" charset="0"/>
                          <a:cs typeface="Arial" panose="020B0604020202020204" pitchFamily="34" charset="0"/>
                        </a:rPr>
                        <a:t>03-05-2019</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5968">
                <a:tc>
                  <a:txBody>
                    <a:bodyPr/>
                    <a:lstStyle/>
                    <a:p>
                      <a:pPr algn="l" fontAlgn="ctr"/>
                      <a:r>
                        <a:rPr lang="en-US" sz="800" b="0" i="0" u="none" strike="noStrike" dirty="0" smtClean="0">
                          <a:solidFill>
                            <a:srgbClr val="000000"/>
                          </a:solidFill>
                          <a:effectLst/>
                          <a:latin typeface="Arial" panose="020B0604020202020204" pitchFamily="34" charset="0"/>
                          <a:cs typeface="Arial" panose="020B0604020202020204" pitchFamily="34" charset="0"/>
                        </a:rPr>
                        <a:t>Open SRs</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sng" strike="noStrike" dirty="0" smtClean="0">
                          <a:solidFill>
                            <a:srgbClr val="000000"/>
                          </a:solidFill>
                          <a:effectLst/>
                          <a:latin typeface="Arial" panose="020B0604020202020204" pitchFamily="34" charset="0"/>
                          <a:cs typeface="Arial" panose="020B0604020202020204" pitchFamily="34" charset="0"/>
                        </a:rPr>
                        <a:t>1</a:t>
                      </a:r>
                      <a:endParaRPr lang="en-US" sz="800" b="0" i="0" u="sng"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sp>
        <p:nvSpPr>
          <p:cNvPr id="10" name="Rectangle 9"/>
          <p:cNvSpPr/>
          <p:nvPr/>
        </p:nvSpPr>
        <p:spPr>
          <a:xfrm>
            <a:off x="10047392" y="2745944"/>
            <a:ext cx="1865089" cy="3554819"/>
          </a:xfrm>
          <a:prstGeom prst="rect">
            <a:avLst/>
          </a:prstGeom>
        </p:spPr>
        <p:txBody>
          <a:bodyPr wrap="square">
            <a:spAutoFit/>
          </a:bodyPr>
          <a:lstStyle/>
          <a:p>
            <a:r>
              <a:rPr lang="en-US" sz="900" b="1" cap="all" dirty="0">
                <a:solidFill>
                  <a:schemeClr val="bg1"/>
                </a:solidFill>
                <a:latin typeface="Arial" panose="020B0604020202020204" pitchFamily="34" charset="0"/>
                <a:cs typeface="Arial" panose="020B0604020202020204" pitchFamily="34" charset="0"/>
              </a:rPr>
              <a:t>HOW MUCH IS THE DELIVERY CHARGE FOR ONLINE SHOP ORDERS?</a:t>
            </a:r>
          </a:p>
          <a:p>
            <a:r>
              <a:rPr lang="en-US" sz="900" dirty="0">
                <a:solidFill>
                  <a:schemeClr val="bg1"/>
                </a:solidFill>
                <a:latin typeface="Arial" panose="020B0604020202020204" pitchFamily="34" charset="0"/>
                <a:cs typeface="Arial" panose="020B0604020202020204" pitchFamily="34" charset="0"/>
              </a:rPr>
              <a:t>For postpaid applications</a:t>
            </a:r>
          </a:p>
          <a:p>
            <a:r>
              <a:rPr lang="en-US" sz="900" dirty="0" smtClean="0">
                <a:solidFill>
                  <a:schemeClr val="bg1"/>
                </a:solidFill>
                <a:latin typeface="Arial" panose="020B0604020202020204" pitchFamily="34" charset="0"/>
                <a:cs typeface="Arial" panose="020B0604020202020204" pitchFamily="34" charset="0"/>
              </a:rPr>
              <a:t>We offer </a:t>
            </a:r>
            <a:r>
              <a:rPr lang="en-US" sz="900" dirty="0">
                <a:solidFill>
                  <a:schemeClr val="bg1"/>
                </a:solidFill>
                <a:latin typeface="Arial" panose="020B0604020202020204" pitchFamily="34" charset="0"/>
                <a:cs typeface="Arial" panose="020B0604020202020204" pitchFamily="34" charset="0"/>
              </a:rPr>
              <a:t>free shipping nationwide for postpaid applications.</a:t>
            </a:r>
          </a:p>
          <a:p>
            <a:r>
              <a:rPr lang="en-US" sz="900" dirty="0">
                <a:solidFill>
                  <a:schemeClr val="bg1"/>
                </a:solidFill>
                <a:latin typeface="Arial" panose="020B0604020202020204" pitchFamily="34" charset="0"/>
                <a:cs typeface="Arial" panose="020B0604020202020204" pitchFamily="34" charset="0"/>
              </a:rPr>
              <a:t>For accessories and apparel purchases</a:t>
            </a:r>
          </a:p>
          <a:p>
            <a:r>
              <a:rPr lang="en-US" sz="900" dirty="0" smtClean="0">
                <a:solidFill>
                  <a:schemeClr val="bg1"/>
                </a:solidFill>
                <a:latin typeface="Arial" panose="020B0604020202020204" pitchFamily="34" charset="0"/>
                <a:cs typeface="Arial" panose="020B0604020202020204" pitchFamily="34" charset="0"/>
              </a:rPr>
              <a:t>We offer </a:t>
            </a:r>
            <a:r>
              <a:rPr lang="en-US" sz="900" dirty="0">
                <a:solidFill>
                  <a:schemeClr val="bg1"/>
                </a:solidFill>
                <a:latin typeface="Arial" panose="020B0604020202020204" pitchFamily="34" charset="0"/>
                <a:cs typeface="Arial" panose="020B0604020202020204" pitchFamily="34" charset="0"/>
              </a:rPr>
              <a:t>free shipping nationwide for orders/deliveries amounting to P900 and above.</a:t>
            </a:r>
          </a:p>
          <a:p>
            <a:r>
              <a:rPr lang="en-US" sz="900" dirty="0">
                <a:solidFill>
                  <a:schemeClr val="bg1"/>
                </a:solidFill>
                <a:latin typeface="Arial" panose="020B0604020202020204" pitchFamily="34" charset="0"/>
                <a:cs typeface="Arial" panose="020B0604020202020204" pitchFamily="34" charset="0"/>
              </a:rPr>
              <a:t>A P70 shipping fee will be applied for orders below P900</a:t>
            </a:r>
            <a:r>
              <a:rPr lang="en-US" sz="900" dirty="0" smtClean="0">
                <a:solidFill>
                  <a:schemeClr val="bg1"/>
                </a:solidFill>
                <a:latin typeface="Arial" panose="020B0604020202020204" pitchFamily="34" charset="0"/>
                <a:cs typeface="Arial" panose="020B0604020202020204" pitchFamily="34" charset="0"/>
              </a:rPr>
              <a:t>.</a:t>
            </a:r>
          </a:p>
          <a:p>
            <a:endParaRPr lang="en-US" sz="900" dirty="0">
              <a:solidFill>
                <a:schemeClr val="bg1"/>
              </a:solidFill>
              <a:latin typeface="Arial" panose="020B0604020202020204" pitchFamily="34" charset="0"/>
              <a:cs typeface="Arial" panose="020B0604020202020204" pitchFamily="34" charset="0"/>
            </a:endParaRPr>
          </a:p>
          <a:p>
            <a:endParaRPr lang="en-US" sz="900" b="0" i="0" dirty="0" smtClean="0">
              <a:solidFill>
                <a:schemeClr val="bg1"/>
              </a:solidFill>
              <a:effectLst/>
              <a:latin typeface="Arial" panose="020B0604020202020204" pitchFamily="34" charset="0"/>
              <a:cs typeface="Arial" panose="020B0604020202020204" pitchFamily="34" charset="0"/>
            </a:endParaRPr>
          </a:p>
          <a:p>
            <a:r>
              <a:rPr lang="en-US" sz="900" b="1" cap="all" dirty="0" smtClean="0">
                <a:solidFill>
                  <a:schemeClr val="bg1"/>
                </a:solidFill>
                <a:latin typeface="Arial" panose="020B0604020202020204" pitchFamily="34" charset="0"/>
                <a:cs typeface="Arial" panose="020B0604020202020204" pitchFamily="34" charset="0"/>
              </a:rPr>
              <a:t>CAN YOU DELIVER </a:t>
            </a:r>
            <a:r>
              <a:rPr lang="en-US" sz="900" b="1" cap="all" dirty="0">
                <a:solidFill>
                  <a:schemeClr val="bg1"/>
                </a:solidFill>
                <a:latin typeface="Arial" panose="020B0604020202020204" pitchFamily="34" charset="0"/>
                <a:cs typeface="Arial" panose="020B0604020202020204" pitchFamily="34" charset="0"/>
              </a:rPr>
              <a:t>THE PACKAGE TO MY OFFICE?</a:t>
            </a:r>
          </a:p>
          <a:p>
            <a:r>
              <a:rPr lang="en-US" sz="900" dirty="0">
                <a:solidFill>
                  <a:schemeClr val="bg1"/>
                </a:solidFill>
                <a:latin typeface="Arial" panose="020B0604020202020204" pitchFamily="34" charset="0"/>
                <a:cs typeface="Arial" panose="020B0604020202020204" pitchFamily="34" charset="0"/>
              </a:rPr>
              <a:t>Yes. We will deliver your order at the address you provided during checkout, whether it is to your home or to your office. In case you want to change your delivery address after checkout, you may call (02) 730-1000. </a:t>
            </a:r>
          </a:p>
        </p:txBody>
      </p:sp>
      <p:cxnSp>
        <p:nvCxnSpPr>
          <p:cNvPr id="12" name="Straight Connector 11"/>
          <p:cNvCxnSpPr/>
          <p:nvPr/>
        </p:nvCxnSpPr>
        <p:spPr>
          <a:xfrm>
            <a:off x="10132736" y="4840787"/>
            <a:ext cx="1666999"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Isosceles Triangle 12"/>
          <p:cNvSpPr/>
          <p:nvPr/>
        </p:nvSpPr>
        <p:spPr>
          <a:xfrm flipV="1">
            <a:off x="10868253" y="6326652"/>
            <a:ext cx="274808" cy="112640"/>
          </a:xfrm>
          <a:prstGeom prst="triangle">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3" name="Picture 122"/>
          <p:cNvPicPr>
            <a:picLocks noChangeAspect="1"/>
          </p:cNvPicPr>
          <p:nvPr/>
        </p:nvPicPr>
        <p:blipFill>
          <a:blip r:embed="rId14">
            <a:extLst>
              <a:ext uri="{BEBA8EAE-BF5A-486C-A8C5-ECC9F3942E4B}">
                <a14:imgProps xmlns:a14="http://schemas.microsoft.com/office/drawing/2010/main">
                  <a14:imgLayer r:embed="rId15">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2471233" y="1875355"/>
            <a:ext cx="279035" cy="234030"/>
          </a:xfrm>
          <a:prstGeom prst="rect">
            <a:avLst/>
          </a:prstGeom>
        </p:spPr>
      </p:pic>
      <p:pic>
        <p:nvPicPr>
          <p:cNvPr id="14" name="Picture 13"/>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2798420" y="1875355"/>
            <a:ext cx="345949" cy="236503"/>
          </a:xfrm>
          <a:prstGeom prst="rect">
            <a:avLst/>
          </a:prstGeom>
        </p:spPr>
      </p:pic>
      <p:sp>
        <p:nvSpPr>
          <p:cNvPr id="124" name="Rectangle 123"/>
          <p:cNvSpPr/>
          <p:nvPr/>
        </p:nvSpPr>
        <p:spPr>
          <a:xfrm>
            <a:off x="2305567" y="2289543"/>
            <a:ext cx="1230858" cy="408589"/>
          </a:xfrm>
          <a:prstGeom prst="rect">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VERIFICATION</a:t>
            </a:r>
          </a:p>
        </p:txBody>
      </p:sp>
      <p:sp>
        <p:nvSpPr>
          <p:cNvPr id="126" name="Rectangle 125"/>
          <p:cNvSpPr/>
          <p:nvPr/>
        </p:nvSpPr>
        <p:spPr>
          <a:xfrm>
            <a:off x="3579785" y="2289543"/>
            <a:ext cx="1240491" cy="414550"/>
          </a:xfrm>
          <a:prstGeom prst="rect">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INTERACTION HISTORY</a:t>
            </a:r>
          </a:p>
        </p:txBody>
      </p:sp>
      <p:sp>
        <p:nvSpPr>
          <p:cNvPr id="127" name="Rectangle 126"/>
          <p:cNvSpPr/>
          <p:nvPr/>
        </p:nvSpPr>
        <p:spPr>
          <a:xfrm>
            <a:off x="4863636" y="2289543"/>
            <a:ext cx="1240491" cy="414550"/>
          </a:xfrm>
          <a:prstGeom prst="rect">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CDR</a:t>
            </a:r>
          </a:p>
        </p:txBody>
      </p:sp>
      <p:sp>
        <p:nvSpPr>
          <p:cNvPr id="128" name="Rectangle 127"/>
          <p:cNvSpPr/>
          <p:nvPr/>
        </p:nvSpPr>
        <p:spPr>
          <a:xfrm>
            <a:off x="6147487" y="2289543"/>
            <a:ext cx="1240491" cy="414550"/>
          </a:xfrm>
          <a:prstGeom prst="rect">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BILLING INFO</a:t>
            </a:r>
          </a:p>
        </p:txBody>
      </p:sp>
      <p:sp>
        <p:nvSpPr>
          <p:cNvPr id="129" name="Rectangle 128"/>
          <p:cNvSpPr/>
          <p:nvPr/>
        </p:nvSpPr>
        <p:spPr>
          <a:xfrm>
            <a:off x="7431338" y="2289543"/>
            <a:ext cx="1250576" cy="414550"/>
          </a:xfrm>
          <a:prstGeom prst="rect">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PAYMENT INFO</a:t>
            </a:r>
          </a:p>
        </p:txBody>
      </p:sp>
      <p:sp>
        <p:nvSpPr>
          <p:cNvPr id="130" name="Rectangle 129"/>
          <p:cNvSpPr/>
          <p:nvPr/>
        </p:nvSpPr>
        <p:spPr>
          <a:xfrm>
            <a:off x="8725274" y="2289543"/>
            <a:ext cx="1250576" cy="414550"/>
          </a:xfrm>
          <a:prstGeom prst="rect">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defTabSz="586130"/>
            <a:r>
              <a:rPr lang="en-US" sz="800" b="1" dirty="0" smtClean="0">
                <a:solidFill>
                  <a:prstClr val="white"/>
                </a:solidFill>
                <a:latin typeface="Arial" panose="020B0604020202020204" pitchFamily="34" charset="0"/>
                <a:cs typeface="Arial" panose="020B0604020202020204" pitchFamily="34" charset="0"/>
              </a:rPr>
              <a:t>RIGHT SELL</a:t>
            </a:r>
            <a:endParaRPr lang="en-US" sz="800" b="1" dirty="0">
              <a:solidFill>
                <a:prstClr val="white"/>
              </a:solidFill>
              <a:latin typeface="Arial" panose="020B0604020202020204" pitchFamily="34" charset="0"/>
              <a:cs typeface="Arial" panose="020B0604020202020204" pitchFamily="34" charset="0"/>
            </a:endParaRPr>
          </a:p>
        </p:txBody>
      </p:sp>
      <p:sp>
        <p:nvSpPr>
          <p:cNvPr id="132" name="Rectangle 131"/>
          <p:cNvSpPr/>
          <p:nvPr/>
        </p:nvSpPr>
        <p:spPr>
          <a:xfrm>
            <a:off x="247828" y="2677768"/>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CHANGE BILLING ADDRESS</a:t>
            </a:r>
          </a:p>
        </p:txBody>
      </p:sp>
      <p:sp>
        <p:nvSpPr>
          <p:cNvPr id="133" name="Rectangle 132"/>
          <p:cNvSpPr/>
          <p:nvPr/>
        </p:nvSpPr>
        <p:spPr>
          <a:xfrm>
            <a:off x="247828" y="2994322"/>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CHANGE BILLING CYCLE</a:t>
            </a:r>
          </a:p>
        </p:txBody>
      </p:sp>
      <p:sp>
        <p:nvSpPr>
          <p:cNvPr id="134" name="Rectangle 133"/>
          <p:cNvSpPr/>
          <p:nvPr/>
        </p:nvSpPr>
        <p:spPr>
          <a:xfrm>
            <a:off x="247828" y="3310876"/>
            <a:ext cx="1942062" cy="293691"/>
          </a:xfrm>
          <a:prstGeom prst="rect">
            <a:avLst/>
          </a:prstGeom>
          <a:solidFill>
            <a:srgbClr val="0029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CHANGE BILLING PREFERENCE</a:t>
            </a:r>
          </a:p>
        </p:txBody>
      </p:sp>
      <p:sp>
        <p:nvSpPr>
          <p:cNvPr id="135" name="Rectangle 134"/>
          <p:cNvSpPr/>
          <p:nvPr/>
        </p:nvSpPr>
        <p:spPr>
          <a:xfrm>
            <a:off x="247828" y="3627430"/>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PROMISE TO PAY</a:t>
            </a:r>
            <a:endParaRPr lang="en-US" sz="800" b="1" dirty="0">
              <a:solidFill>
                <a:prstClr val="white"/>
              </a:solidFill>
              <a:latin typeface="Arial" panose="020B0604020202020204" pitchFamily="34" charset="0"/>
              <a:cs typeface="Arial" panose="020B0604020202020204" pitchFamily="34" charset="0"/>
            </a:endParaRPr>
          </a:p>
        </p:txBody>
      </p:sp>
      <p:sp>
        <p:nvSpPr>
          <p:cNvPr id="136" name="Rectangle 135"/>
          <p:cNvSpPr/>
          <p:nvPr/>
        </p:nvSpPr>
        <p:spPr>
          <a:xfrm>
            <a:off x="247828" y="3943984"/>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SIM PROFILE</a:t>
            </a:r>
            <a:endParaRPr lang="en-US" sz="800" b="1" dirty="0">
              <a:solidFill>
                <a:prstClr val="white"/>
              </a:solidFill>
              <a:latin typeface="Arial" panose="020B0604020202020204" pitchFamily="34" charset="0"/>
              <a:cs typeface="Arial" panose="020B0604020202020204" pitchFamily="34" charset="0"/>
            </a:endParaRPr>
          </a:p>
        </p:txBody>
      </p:sp>
      <p:sp>
        <p:nvSpPr>
          <p:cNvPr id="137" name="Rectangle 136"/>
          <p:cNvSpPr/>
          <p:nvPr/>
        </p:nvSpPr>
        <p:spPr>
          <a:xfrm>
            <a:off x="247828" y="4260538"/>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TEMPORARY CREDIT LIMIT</a:t>
            </a:r>
            <a:endParaRPr lang="en-US" sz="800" b="1" dirty="0">
              <a:solidFill>
                <a:prstClr val="white"/>
              </a:solidFill>
              <a:latin typeface="Arial" panose="020B0604020202020204" pitchFamily="34" charset="0"/>
              <a:cs typeface="Arial" panose="020B0604020202020204" pitchFamily="34" charset="0"/>
            </a:endParaRPr>
          </a:p>
        </p:txBody>
      </p:sp>
      <p:sp>
        <p:nvSpPr>
          <p:cNvPr id="138" name="Rectangle 137"/>
          <p:cNvSpPr/>
          <p:nvPr/>
        </p:nvSpPr>
        <p:spPr>
          <a:xfrm>
            <a:off x="247828" y="4577092"/>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MI ACTIVATION / DEACTIVATION</a:t>
            </a:r>
          </a:p>
        </p:txBody>
      </p:sp>
      <p:sp>
        <p:nvSpPr>
          <p:cNvPr id="139" name="Rectangle 138"/>
          <p:cNvSpPr/>
          <p:nvPr/>
        </p:nvSpPr>
        <p:spPr>
          <a:xfrm>
            <a:off x="247828" y="4893646"/>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VAS </a:t>
            </a:r>
            <a:r>
              <a:rPr lang="en-US" sz="800" b="1" dirty="0">
                <a:solidFill>
                  <a:prstClr val="white"/>
                </a:solidFill>
                <a:latin typeface="Arial" panose="020B0604020202020204" pitchFamily="34" charset="0"/>
                <a:cs typeface="Arial" panose="020B0604020202020204" pitchFamily="34" charset="0"/>
              </a:rPr>
              <a:t>ACTIVATION / DEACTIVATION</a:t>
            </a:r>
          </a:p>
        </p:txBody>
      </p:sp>
      <p:sp>
        <p:nvSpPr>
          <p:cNvPr id="140" name="Rectangle 139"/>
          <p:cNvSpPr/>
          <p:nvPr/>
        </p:nvSpPr>
        <p:spPr>
          <a:xfrm>
            <a:off x="247828" y="5210200"/>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IR </a:t>
            </a:r>
            <a:r>
              <a:rPr lang="en-US" sz="800" b="1" dirty="0">
                <a:solidFill>
                  <a:prstClr val="white"/>
                </a:solidFill>
                <a:latin typeface="Arial" panose="020B0604020202020204" pitchFamily="34" charset="0"/>
                <a:cs typeface="Arial" panose="020B0604020202020204" pitchFamily="34" charset="0"/>
              </a:rPr>
              <a:t>ACTIVATION / DEACTIVATION</a:t>
            </a:r>
          </a:p>
        </p:txBody>
      </p:sp>
      <p:sp>
        <p:nvSpPr>
          <p:cNvPr id="141" name="Rectangle 140"/>
          <p:cNvSpPr/>
          <p:nvPr/>
        </p:nvSpPr>
        <p:spPr>
          <a:xfrm>
            <a:off x="247828" y="5526754"/>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FUP PURCHASE</a:t>
            </a:r>
            <a:endParaRPr lang="en-US" sz="800" b="1" dirty="0">
              <a:solidFill>
                <a:prstClr val="white"/>
              </a:solidFill>
              <a:latin typeface="Arial" panose="020B0604020202020204" pitchFamily="34" charset="0"/>
              <a:cs typeface="Arial" panose="020B0604020202020204" pitchFamily="34" charset="0"/>
            </a:endParaRPr>
          </a:p>
        </p:txBody>
      </p:sp>
      <p:sp>
        <p:nvSpPr>
          <p:cNvPr id="143" name="Rectangle 142"/>
          <p:cNvSpPr/>
          <p:nvPr/>
        </p:nvSpPr>
        <p:spPr>
          <a:xfrm>
            <a:off x="247828" y="5853898"/>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NETWORK COVERAGE</a:t>
            </a:r>
            <a:endParaRPr lang="en-US" sz="800" b="1" dirty="0">
              <a:solidFill>
                <a:prstClr val="white"/>
              </a:solidFill>
              <a:latin typeface="Arial" panose="020B0604020202020204" pitchFamily="34" charset="0"/>
              <a:cs typeface="Arial" panose="020B0604020202020204" pitchFamily="34" charset="0"/>
            </a:endParaRPr>
          </a:p>
        </p:txBody>
      </p:sp>
      <p:sp>
        <p:nvSpPr>
          <p:cNvPr id="89" name="Oval 88"/>
          <p:cNvSpPr/>
          <p:nvPr/>
        </p:nvSpPr>
        <p:spPr>
          <a:xfrm>
            <a:off x="9751879" y="2268652"/>
            <a:ext cx="191864" cy="19186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Arial" panose="020B0604020202020204" pitchFamily="34" charset="0"/>
                <a:cs typeface="Arial" panose="020B0604020202020204" pitchFamily="34" charset="0"/>
              </a:rPr>
              <a:t>1</a:t>
            </a:r>
            <a:endParaRPr lang="en-US" sz="1100" dirty="0">
              <a:latin typeface="Arial" panose="020B0604020202020204" pitchFamily="34" charset="0"/>
              <a:cs typeface="Arial" panose="020B0604020202020204" pitchFamily="34" charset="0"/>
            </a:endParaRPr>
          </a:p>
        </p:txBody>
      </p:sp>
      <p:sp>
        <p:nvSpPr>
          <p:cNvPr id="165" name="Rectangle 164"/>
          <p:cNvSpPr/>
          <p:nvPr/>
        </p:nvSpPr>
        <p:spPr>
          <a:xfrm>
            <a:off x="8552510" y="5382360"/>
            <a:ext cx="1311479" cy="300554"/>
          </a:xfrm>
          <a:prstGeom prst="rect">
            <a:avLst/>
          </a:prstGeom>
          <a:solidFill>
            <a:srgbClr val="56AD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1000" b="1" dirty="0" smtClean="0">
                <a:solidFill>
                  <a:prstClr val="white"/>
                </a:solidFill>
                <a:latin typeface="Arial" panose="020B0604020202020204" pitchFamily="34" charset="0"/>
                <a:cs typeface="Arial" panose="020B0604020202020204" pitchFamily="34" charset="0"/>
              </a:rPr>
              <a:t>SUBMIT</a:t>
            </a:r>
            <a:endParaRPr lang="en-US" sz="1000" b="1" dirty="0">
              <a:solidFill>
                <a:prstClr val="white"/>
              </a:solidFill>
              <a:latin typeface="Arial" panose="020B0604020202020204" pitchFamily="34" charset="0"/>
              <a:cs typeface="Arial" panose="020B0604020202020204" pitchFamily="34" charset="0"/>
            </a:endParaRPr>
          </a:p>
        </p:txBody>
      </p:sp>
      <p:sp>
        <p:nvSpPr>
          <p:cNvPr id="166" name="Rectangle 165"/>
          <p:cNvSpPr/>
          <p:nvPr/>
        </p:nvSpPr>
        <p:spPr>
          <a:xfrm>
            <a:off x="7610369" y="5373306"/>
            <a:ext cx="892041" cy="30960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1000" b="1" dirty="0" smtClean="0">
                <a:solidFill>
                  <a:prstClr val="white"/>
                </a:solidFill>
                <a:latin typeface="Arial" panose="020B0604020202020204" pitchFamily="34" charset="0"/>
                <a:cs typeface="Arial" panose="020B0604020202020204" pitchFamily="34" charset="0"/>
              </a:rPr>
              <a:t>CANCEL</a:t>
            </a:r>
            <a:endParaRPr lang="en-US" sz="1000" b="1" dirty="0">
              <a:solidFill>
                <a:prstClr val="white"/>
              </a:solidFill>
              <a:latin typeface="Arial" panose="020B0604020202020204" pitchFamily="34" charset="0"/>
              <a:cs typeface="Arial" panose="020B0604020202020204" pitchFamily="34" charset="0"/>
            </a:endParaRPr>
          </a:p>
        </p:txBody>
      </p:sp>
      <p:sp>
        <p:nvSpPr>
          <p:cNvPr id="183" name="TextBox 182"/>
          <p:cNvSpPr txBox="1"/>
          <p:nvPr/>
        </p:nvSpPr>
        <p:spPr>
          <a:xfrm>
            <a:off x="3659245" y="4303213"/>
            <a:ext cx="2680450" cy="1200329"/>
          </a:xfrm>
          <a:prstGeom prst="rect">
            <a:avLst/>
          </a:prstGeom>
          <a:solidFill>
            <a:schemeClr val="bg1"/>
          </a:solidFill>
          <a:ln>
            <a:solidFill>
              <a:schemeClr val="bg1">
                <a:lumMod val="65000"/>
              </a:schemeClr>
            </a:solidFill>
          </a:ln>
        </p:spPr>
        <p:txBody>
          <a:bodyPr wrap="square" rtlCol="0">
            <a:spAutoFit/>
          </a:bodyPr>
          <a:lstStyle/>
          <a:p>
            <a:endParaRPr lang="en-US" dirty="0" smtClean="0"/>
          </a:p>
          <a:p>
            <a:endParaRPr lang="en-US" dirty="0"/>
          </a:p>
          <a:p>
            <a:endParaRPr lang="en-US" dirty="0" smtClean="0"/>
          </a:p>
          <a:p>
            <a:endParaRPr lang="en-US" dirty="0"/>
          </a:p>
        </p:txBody>
      </p:sp>
      <p:sp>
        <p:nvSpPr>
          <p:cNvPr id="187" name="Rectangle 186"/>
          <p:cNvSpPr/>
          <p:nvPr/>
        </p:nvSpPr>
        <p:spPr>
          <a:xfrm>
            <a:off x="2390772" y="2930301"/>
            <a:ext cx="772969" cy="276999"/>
          </a:xfrm>
          <a:prstGeom prst="rect">
            <a:avLst/>
          </a:prstGeom>
          <a:noFill/>
        </p:spPr>
        <p:txBody>
          <a:bodyPr wrap="none">
            <a:spAutoFit/>
          </a:bodyPr>
          <a:lstStyle/>
          <a:p>
            <a:pPr>
              <a:defRPr/>
            </a:pPr>
            <a:r>
              <a:rPr lang="en-US" sz="1200" kern="0" dirty="0" smtClean="0">
                <a:latin typeface="corporate_a_condensedregular"/>
              </a:rPr>
              <a:t>Bill Type</a:t>
            </a:r>
          </a:p>
        </p:txBody>
      </p:sp>
      <p:sp>
        <p:nvSpPr>
          <p:cNvPr id="188" name="Rectangle 187"/>
          <p:cNvSpPr/>
          <p:nvPr/>
        </p:nvSpPr>
        <p:spPr>
          <a:xfrm>
            <a:off x="2390772" y="3402279"/>
            <a:ext cx="1111202" cy="276999"/>
          </a:xfrm>
          <a:prstGeom prst="rect">
            <a:avLst/>
          </a:prstGeom>
          <a:noFill/>
        </p:spPr>
        <p:txBody>
          <a:bodyPr wrap="none">
            <a:spAutoFit/>
          </a:bodyPr>
          <a:lstStyle/>
          <a:p>
            <a:pPr>
              <a:defRPr/>
            </a:pPr>
            <a:r>
              <a:rPr lang="en-US" sz="1200" kern="0" dirty="0" smtClean="0">
                <a:latin typeface="corporate_a_condensedregular"/>
              </a:rPr>
              <a:t>Bill Language</a:t>
            </a:r>
          </a:p>
        </p:txBody>
      </p:sp>
      <p:grpSp>
        <p:nvGrpSpPr>
          <p:cNvPr id="2" name="Group 1"/>
          <p:cNvGrpSpPr/>
          <p:nvPr/>
        </p:nvGrpSpPr>
        <p:grpSpPr>
          <a:xfrm>
            <a:off x="3659245" y="2885081"/>
            <a:ext cx="2680450" cy="401553"/>
            <a:chOff x="3659245" y="2885081"/>
            <a:chExt cx="2680450" cy="401553"/>
          </a:xfrm>
        </p:grpSpPr>
        <p:grpSp>
          <p:nvGrpSpPr>
            <p:cNvPr id="172" name="Group 171"/>
            <p:cNvGrpSpPr/>
            <p:nvPr/>
          </p:nvGrpSpPr>
          <p:grpSpPr>
            <a:xfrm>
              <a:off x="3659245" y="2885081"/>
              <a:ext cx="2680450" cy="401553"/>
              <a:chOff x="2553910" y="2952312"/>
              <a:chExt cx="2680450" cy="403412"/>
            </a:xfrm>
          </p:grpSpPr>
          <p:sp>
            <p:nvSpPr>
              <p:cNvPr id="185" name="TextBox 184"/>
              <p:cNvSpPr txBox="1"/>
              <p:nvPr/>
            </p:nvSpPr>
            <p:spPr>
              <a:xfrm>
                <a:off x="2553910" y="2952312"/>
                <a:ext cx="2680450" cy="403412"/>
              </a:xfrm>
              <a:prstGeom prst="rect">
                <a:avLst/>
              </a:prstGeom>
              <a:solidFill>
                <a:schemeClr val="bg1"/>
              </a:solidFill>
              <a:ln>
                <a:solidFill>
                  <a:schemeClr val="bg1">
                    <a:lumMod val="65000"/>
                  </a:schemeClr>
                </a:solidFill>
              </a:ln>
            </p:spPr>
            <p:txBody>
              <a:bodyPr wrap="square" rtlCol="0">
                <a:spAutoFit/>
              </a:bodyPr>
              <a:lstStyle/>
              <a:p>
                <a:endParaRPr lang="en-US" dirty="0"/>
              </a:p>
            </p:txBody>
          </p:sp>
          <p:sp>
            <p:nvSpPr>
              <p:cNvPr id="186" name="Rectangle 185"/>
              <p:cNvSpPr/>
              <p:nvPr/>
            </p:nvSpPr>
            <p:spPr>
              <a:xfrm>
                <a:off x="2577864" y="3024764"/>
                <a:ext cx="1242648" cy="278281"/>
              </a:xfrm>
              <a:prstGeom prst="rect">
                <a:avLst/>
              </a:prstGeom>
              <a:noFill/>
            </p:spPr>
            <p:txBody>
              <a:bodyPr wrap="none">
                <a:spAutoFit/>
              </a:bodyPr>
              <a:lstStyle/>
              <a:p>
                <a:pPr>
                  <a:defRPr/>
                </a:pPr>
                <a:r>
                  <a:rPr lang="en-US" sz="1200" kern="0" dirty="0" smtClean="0">
                    <a:solidFill>
                      <a:schemeClr val="bg1">
                        <a:lumMod val="65000"/>
                      </a:schemeClr>
                    </a:solidFill>
                    <a:latin typeface="corporate_a_condensedregular"/>
                  </a:rPr>
                  <a:t>Select Bill Type</a:t>
                </a:r>
              </a:p>
            </p:txBody>
          </p:sp>
        </p:grpSp>
        <p:sp>
          <p:nvSpPr>
            <p:cNvPr id="193" name="Isosceles Triangle 192"/>
            <p:cNvSpPr/>
            <p:nvPr/>
          </p:nvSpPr>
          <p:spPr>
            <a:xfrm rot="10800000">
              <a:off x="6092445" y="3050792"/>
              <a:ext cx="122302" cy="105432"/>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solidFill>
                  <a:prstClr val="white"/>
                </a:solidFill>
              </a:endParaRPr>
            </a:p>
          </p:txBody>
        </p:sp>
      </p:grpSp>
      <p:sp>
        <p:nvSpPr>
          <p:cNvPr id="194" name="Rectangle 193"/>
          <p:cNvSpPr/>
          <p:nvPr/>
        </p:nvSpPr>
        <p:spPr>
          <a:xfrm>
            <a:off x="6492266" y="2862129"/>
            <a:ext cx="1384304" cy="461665"/>
          </a:xfrm>
          <a:prstGeom prst="rect">
            <a:avLst/>
          </a:prstGeom>
        </p:spPr>
        <p:txBody>
          <a:bodyPr wrap="square">
            <a:spAutoFit/>
          </a:bodyPr>
          <a:lstStyle/>
          <a:p>
            <a:r>
              <a:rPr lang="en-US" sz="800" dirty="0" smtClean="0">
                <a:solidFill>
                  <a:srgbClr val="000000"/>
                </a:solidFill>
                <a:latin typeface="Tondo"/>
              </a:rPr>
              <a:t>Dropdown options</a:t>
            </a:r>
          </a:p>
          <a:p>
            <a:r>
              <a:rPr lang="en-US" sz="800" dirty="0" smtClean="0">
                <a:solidFill>
                  <a:srgbClr val="000000"/>
                </a:solidFill>
                <a:latin typeface="Tondo"/>
              </a:rPr>
              <a:t>E-Billing</a:t>
            </a:r>
          </a:p>
          <a:p>
            <a:r>
              <a:rPr lang="en-US" sz="800" dirty="0" smtClean="0">
                <a:solidFill>
                  <a:srgbClr val="000000"/>
                </a:solidFill>
                <a:latin typeface="Tondo"/>
              </a:rPr>
              <a:t>Paper</a:t>
            </a:r>
            <a:endParaRPr lang="en-US" sz="800" dirty="0">
              <a:solidFill>
                <a:srgbClr val="000000"/>
              </a:solidFill>
              <a:latin typeface="Tondo"/>
            </a:endParaRPr>
          </a:p>
        </p:txBody>
      </p:sp>
      <p:grpSp>
        <p:nvGrpSpPr>
          <p:cNvPr id="90" name="Group 89"/>
          <p:cNvGrpSpPr/>
          <p:nvPr/>
        </p:nvGrpSpPr>
        <p:grpSpPr>
          <a:xfrm>
            <a:off x="3659245" y="3340525"/>
            <a:ext cx="2680450" cy="401553"/>
            <a:chOff x="3659245" y="2885081"/>
            <a:chExt cx="2680450" cy="401553"/>
          </a:xfrm>
        </p:grpSpPr>
        <p:grpSp>
          <p:nvGrpSpPr>
            <p:cNvPr id="91" name="Group 90"/>
            <p:cNvGrpSpPr/>
            <p:nvPr/>
          </p:nvGrpSpPr>
          <p:grpSpPr>
            <a:xfrm>
              <a:off x="3659245" y="2885081"/>
              <a:ext cx="2680450" cy="401553"/>
              <a:chOff x="2553910" y="2952312"/>
              <a:chExt cx="2680450" cy="403412"/>
            </a:xfrm>
          </p:grpSpPr>
          <p:sp>
            <p:nvSpPr>
              <p:cNvPr id="93" name="TextBox 92"/>
              <p:cNvSpPr txBox="1"/>
              <p:nvPr/>
            </p:nvSpPr>
            <p:spPr>
              <a:xfrm>
                <a:off x="2553910" y="2952312"/>
                <a:ext cx="2680450" cy="403412"/>
              </a:xfrm>
              <a:prstGeom prst="rect">
                <a:avLst/>
              </a:prstGeom>
              <a:solidFill>
                <a:schemeClr val="bg1"/>
              </a:solidFill>
              <a:ln>
                <a:solidFill>
                  <a:schemeClr val="bg1">
                    <a:lumMod val="65000"/>
                  </a:schemeClr>
                </a:solidFill>
              </a:ln>
            </p:spPr>
            <p:txBody>
              <a:bodyPr wrap="square" rtlCol="0">
                <a:spAutoFit/>
              </a:bodyPr>
              <a:lstStyle/>
              <a:p>
                <a:endParaRPr lang="en-US" dirty="0"/>
              </a:p>
            </p:txBody>
          </p:sp>
          <p:sp>
            <p:nvSpPr>
              <p:cNvPr id="104" name="Rectangle 103"/>
              <p:cNvSpPr/>
              <p:nvPr/>
            </p:nvSpPr>
            <p:spPr>
              <a:xfrm>
                <a:off x="2577864" y="3024764"/>
                <a:ext cx="1580882" cy="278281"/>
              </a:xfrm>
              <a:prstGeom prst="rect">
                <a:avLst/>
              </a:prstGeom>
              <a:noFill/>
            </p:spPr>
            <p:txBody>
              <a:bodyPr wrap="none">
                <a:spAutoFit/>
              </a:bodyPr>
              <a:lstStyle/>
              <a:p>
                <a:pPr>
                  <a:defRPr/>
                </a:pPr>
                <a:r>
                  <a:rPr lang="en-US" sz="1200" kern="0" dirty="0" smtClean="0">
                    <a:solidFill>
                      <a:schemeClr val="bg1">
                        <a:lumMod val="65000"/>
                      </a:schemeClr>
                    </a:solidFill>
                    <a:latin typeface="corporate_a_condensedregular"/>
                  </a:rPr>
                  <a:t>Select Bill Language</a:t>
                </a:r>
              </a:p>
            </p:txBody>
          </p:sp>
        </p:grpSp>
        <p:sp>
          <p:nvSpPr>
            <p:cNvPr id="92" name="Isosceles Triangle 91"/>
            <p:cNvSpPr/>
            <p:nvPr/>
          </p:nvSpPr>
          <p:spPr>
            <a:xfrm rot="10800000">
              <a:off x="6092445" y="3050792"/>
              <a:ext cx="122302" cy="105432"/>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solidFill>
                  <a:prstClr val="white"/>
                </a:solidFill>
              </a:endParaRPr>
            </a:p>
          </p:txBody>
        </p:sp>
      </p:grpSp>
      <p:grpSp>
        <p:nvGrpSpPr>
          <p:cNvPr id="106" name="Group 105"/>
          <p:cNvGrpSpPr/>
          <p:nvPr/>
        </p:nvGrpSpPr>
        <p:grpSpPr>
          <a:xfrm>
            <a:off x="3650407" y="3812733"/>
            <a:ext cx="2680450" cy="401553"/>
            <a:chOff x="2553910" y="2952312"/>
            <a:chExt cx="2680450" cy="403412"/>
          </a:xfrm>
        </p:grpSpPr>
        <p:sp>
          <p:nvSpPr>
            <p:cNvPr id="108" name="TextBox 107"/>
            <p:cNvSpPr txBox="1"/>
            <p:nvPr/>
          </p:nvSpPr>
          <p:spPr>
            <a:xfrm>
              <a:off x="2553910" y="2952312"/>
              <a:ext cx="2680450" cy="403412"/>
            </a:xfrm>
            <a:prstGeom prst="rect">
              <a:avLst/>
            </a:prstGeom>
            <a:solidFill>
              <a:schemeClr val="bg1"/>
            </a:solidFill>
            <a:ln>
              <a:solidFill>
                <a:schemeClr val="bg1">
                  <a:lumMod val="65000"/>
                </a:schemeClr>
              </a:solidFill>
            </a:ln>
          </p:spPr>
          <p:txBody>
            <a:bodyPr wrap="square" rtlCol="0">
              <a:spAutoFit/>
            </a:bodyPr>
            <a:lstStyle/>
            <a:p>
              <a:endParaRPr lang="en-US" dirty="0"/>
            </a:p>
          </p:txBody>
        </p:sp>
        <p:sp>
          <p:nvSpPr>
            <p:cNvPr id="113" name="Rectangle 112"/>
            <p:cNvSpPr/>
            <p:nvPr/>
          </p:nvSpPr>
          <p:spPr>
            <a:xfrm>
              <a:off x="2577864" y="3024764"/>
              <a:ext cx="1837362" cy="278281"/>
            </a:xfrm>
            <a:prstGeom prst="rect">
              <a:avLst/>
            </a:prstGeom>
            <a:noFill/>
          </p:spPr>
          <p:txBody>
            <a:bodyPr wrap="none">
              <a:spAutoFit/>
            </a:bodyPr>
            <a:lstStyle/>
            <a:p>
              <a:pPr>
                <a:defRPr/>
              </a:pPr>
              <a:r>
                <a:rPr lang="en-US" sz="1200" kern="0" dirty="0" smtClean="0">
                  <a:solidFill>
                    <a:schemeClr val="bg1">
                      <a:lumMod val="65000"/>
                    </a:schemeClr>
                  </a:solidFill>
                  <a:latin typeface="corporate_a_condensedregular"/>
                </a:rPr>
                <a:t>johndoe554@gmail.com</a:t>
              </a:r>
            </a:p>
          </p:txBody>
        </p:sp>
      </p:grpSp>
      <p:sp>
        <p:nvSpPr>
          <p:cNvPr id="149" name="Rectangle 148"/>
          <p:cNvSpPr/>
          <p:nvPr/>
        </p:nvSpPr>
        <p:spPr>
          <a:xfrm>
            <a:off x="2390772" y="3891166"/>
            <a:ext cx="567784" cy="276999"/>
          </a:xfrm>
          <a:prstGeom prst="rect">
            <a:avLst/>
          </a:prstGeom>
          <a:noFill/>
        </p:spPr>
        <p:txBody>
          <a:bodyPr wrap="none">
            <a:spAutoFit/>
          </a:bodyPr>
          <a:lstStyle/>
          <a:p>
            <a:pPr>
              <a:defRPr/>
            </a:pPr>
            <a:r>
              <a:rPr lang="en-US" sz="1200" kern="0" dirty="0" smtClean="0">
                <a:latin typeface="corporate_a_condensedregular"/>
              </a:rPr>
              <a:t>Email</a:t>
            </a:r>
          </a:p>
        </p:txBody>
      </p:sp>
      <p:sp>
        <p:nvSpPr>
          <p:cNvPr id="150" name="Rectangle 149"/>
          <p:cNvSpPr/>
          <p:nvPr/>
        </p:nvSpPr>
        <p:spPr>
          <a:xfrm>
            <a:off x="2390772" y="4702287"/>
            <a:ext cx="798617" cy="276999"/>
          </a:xfrm>
          <a:prstGeom prst="rect">
            <a:avLst/>
          </a:prstGeom>
          <a:noFill/>
        </p:spPr>
        <p:txBody>
          <a:bodyPr wrap="none">
            <a:spAutoFit/>
          </a:bodyPr>
          <a:lstStyle/>
          <a:p>
            <a:pPr>
              <a:defRPr/>
            </a:pPr>
            <a:r>
              <a:rPr lang="en-US" sz="1200" kern="0" dirty="0" smtClean="0">
                <a:latin typeface="corporate_a_condensedregular"/>
              </a:rPr>
              <a:t>Remarks</a:t>
            </a:r>
          </a:p>
        </p:txBody>
      </p:sp>
      <p:sp>
        <p:nvSpPr>
          <p:cNvPr id="151" name="Rectangle 150"/>
          <p:cNvSpPr/>
          <p:nvPr/>
        </p:nvSpPr>
        <p:spPr>
          <a:xfrm>
            <a:off x="6501849" y="3331743"/>
            <a:ext cx="1384304" cy="338554"/>
          </a:xfrm>
          <a:prstGeom prst="rect">
            <a:avLst/>
          </a:prstGeom>
        </p:spPr>
        <p:txBody>
          <a:bodyPr wrap="square">
            <a:spAutoFit/>
          </a:bodyPr>
          <a:lstStyle/>
          <a:p>
            <a:r>
              <a:rPr lang="en-US" sz="800" dirty="0" smtClean="0">
                <a:solidFill>
                  <a:srgbClr val="000000"/>
                </a:solidFill>
                <a:latin typeface="Tondo"/>
              </a:rPr>
              <a:t>Dropdown options</a:t>
            </a:r>
          </a:p>
          <a:p>
            <a:r>
              <a:rPr lang="en-US" sz="800" dirty="0" smtClean="0">
                <a:solidFill>
                  <a:srgbClr val="000000"/>
                </a:solidFill>
                <a:latin typeface="Tondo"/>
              </a:rPr>
              <a:t>English</a:t>
            </a:r>
            <a:endParaRPr lang="en-US" sz="800" dirty="0">
              <a:solidFill>
                <a:srgbClr val="000000"/>
              </a:solidFill>
              <a:latin typeface="Tondo"/>
            </a:endParaRPr>
          </a:p>
        </p:txBody>
      </p:sp>
      <p:grpSp>
        <p:nvGrpSpPr>
          <p:cNvPr id="152" name="Group 151"/>
          <p:cNvGrpSpPr/>
          <p:nvPr/>
        </p:nvGrpSpPr>
        <p:grpSpPr>
          <a:xfrm>
            <a:off x="-19946" y="5444657"/>
            <a:ext cx="365675" cy="427282"/>
            <a:chOff x="139917" y="5603711"/>
            <a:chExt cx="365675" cy="427282"/>
          </a:xfrm>
        </p:grpSpPr>
        <p:sp>
          <p:nvSpPr>
            <p:cNvPr id="153" name="Flowchart: Delay 152"/>
            <p:cNvSpPr/>
            <p:nvPr/>
          </p:nvSpPr>
          <p:spPr>
            <a:xfrm>
              <a:off x="151034" y="5603711"/>
              <a:ext cx="354558" cy="427282"/>
            </a:xfrm>
            <a:prstGeom prst="flowChartDelay">
              <a:avLst/>
            </a:prstGeom>
            <a:solidFill>
              <a:srgbClr val="E20A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4" name="Picture 153"/>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139917" y="5654116"/>
              <a:ext cx="324625" cy="324625"/>
            </a:xfrm>
            <a:prstGeom prst="rect">
              <a:avLst/>
            </a:prstGeom>
          </p:spPr>
        </p:pic>
      </p:grpSp>
    </p:spTree>
    <p:extLst>
      <p:ext uri="{BB962C8B-B14F-4D97-AF65-F5344CB8AC3E}">
        <p14:creationId xmlns:p14="http://schemas.microsoft.com/office/powerpoint/2010/main" val="347508999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Rectangle 61"/>
          <p:cNvSpPr/>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 name="Rectangle 2"/>
          <p:cNvSpPr/>
          <p:nvPr/>
        </p:nvSpPr>
        <p:spPr>
          <a:xfrm>
            <a:off x="185940" y="154407"/>
            <a:ext cx="11836042" cy="65124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sp>
        <p:nvSpPr>
          <p:cNvPr id="52" name="Rectangle 51"/>
          <p:cNvSpPr/>
          <p:nvPr/>
        </p:nvSpPr>
        <p:spPr>
          <a:xfrm>
            <a:off x="2266988" y="154407"/>
            <a:ext cx="7757432" cy="20684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sp>
        <p:nvSpPr>
          <p:cNvPr id="46" name="Rectangle 45"/>
          <p:cNvSpPr/>
          <p:nvPr/>
        </p:nvSpPr>
        <p:spPr>
          <a:xfrm>
            <a:off x="185940" y="2289543"/>
            <a:ext cx="2081048" cy="4375515"/>
          </a:xfrm>
          <a:prstGeom prst="rect">
            <a:avLst/>
          </a:prstGeom>
          <a:solidFill>
            <a:srgbClr val="56AD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pic>
        <p:nvPicPr>
          <p:cNvPr id="19" name="Picture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1617" y="1769514"/>
            <a:ext cx="400674" cy="400674"/>
          </a:xfrm>
          <a:prstGeom prst="rect">
            <a:avLst/>
          </a:prstGeom>
        </p:spPr>
      </p:pic>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9785" y="1769514"/>
            <a:ext cx="400674" cy="400674"/>
          </a:xfrm>
          <a:prstGeom prst="rect">
            <a:avLst/>
          </a:prstGeom>
        </p:spPr>
      </p:pic>
      <p:pic>
        <p:nvPicPr>
          <p:cNvPr id="21" name="Picture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75281" y="1769514"/>
            <a:ext cx="400674" cy="400674"/>
          </a:xfrm>
          <a:prstGeom prst="rect">
            <a:avLst/>
          </a:prstGeom>
        </p:spPr>
      </p:pic>
      <p:pic>
        <p:nvPicPr>
          <p:cNvPr id="23" name="Picture 2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93449" y="1769513"/>
            <a:ext cx="400674" cy="400674"/>
          </a:xfrm>
          <a:prstGeom prst="rect">
            <a:avLst/>
          </a:prstGeom>
        </p:spPr>
      </p:pic>
      <p:pic>
        <p:nvPicPr>
          <p:cNvPr id="74" name="Picture 7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5959" y="6191056"/>
            <a:ext cx="354173" cy="346794"/>
          </a:xfrm>
          <a:prstGeom prst="rect">
            <a:avLst/>
          </a:prstGeom>
        </p:spPr>
      </p:pic>
      <p:pic>
        <p:nvPicPr>
          <p:cNvPr id="75" name="Picture 7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19025" y="6191056"/>
            <a:ext cx="354173" cy="346794"/>
          </a:xfrm>
          <a:prstGeom prst="rect">
            <a:avLst/>
          </a:prstGeom>
        </p:spPr>
      </p:pic>
      <p:pic>
        <p:nvPicPr>
          <p:cNvPr id="76" name="Picture 7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52893" y="6191056"/>
            <a:ext cx="354173" cy="332037"/>
          </a:xfrm>
          <a:prstGeom prst="rect">
            <a:avLst/>
          </a:prstGeom>
        </p:spPr>
      </p:pic>
      <p:sp>
        <p:nvSpPr>
          <p:cNvPr id="83" name="Rectangle 82"/>
          <p:cNvSpPr/>
          <p:nvPr/>
        </p:nvSpPr>
        <p:spPr>
          <a:xfrm>
            <a:off x="9965423" y="2163814"/>
            <a:ext cx="2056451" cy="45036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pic>
        <p:nvPicPr>
          <p:cNvPr id="98" name="Picture 97"/>
          <p:cNvPicPr>
            <a:picLocks noChangeAspect="1"/>
          </p:cNvPicPr>
          <p:nvPr/>
        </p:nvPicPr>
        <p:blipFill>
          <a:blip r:embed="rId9">
            <a:extLst>
              <a:ext uri="{BEBA8EAE-BF5A-486C-A8C5-ECC9F3942E4B}">
                <a14:imgProps xmlns:a14="http://schemas.microsoft.com/office/drawing/2010/main">
                  <a14:imgLayer r:embed="rId10">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1852091" y="6194581"/>
            <a:ext cx="331349" cy="331349"/>
          </a:xfrm>
          <a:prstGeom prst="rect">
            <a:avLst/>
          </a:prstGeom>
        </p:spPr>
      </p:pic>
      <p:sp>
        <p:nvSpPr>
          <p:cNvPr id="109" name="Rectangle 108"/>
          <p:cNvSpPr/>
          <p:nvPr/>
        </p:nvSpPr>
        <p:spPr>
          <a:xfrm>
            <a:off x="10023912" y="2286478"/>
            <a:ext cx="1963490" cy="4251372"/>
          </a:xfrm>
          <a:prstGeom prst="rect">
            <a:avLst/>
          </a:prstGeom>
          <a:solidFill>
            <a:srgbClr val="56AD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1000" b="1" dirty="0">
              <a:solidFill>
                <a:prstClr val="white"/>
              </a:solidFill>
              <a:latin typeface="Arial" panose="020B0604020202020204" pitchFamily="34" charset="0"/>
              <a:cs typeface="Arial" panose="020B0604020202020204" pitchFamily="34" charset="0"/>
            </a:endParaRPr>
          </a:p>
        </p:txBody>
      </p:sp>
      <p:sp>
        <p:nvSpPr>
          <p:cNvPr id="94" name="Rectangle 93"/>
          <p:cNvSpPr/>
          <p:nvPr/>
        </p:nvSpPr>
        <p:spPr>
          <a:xfrm>
            <a:off x="2304058" y="2698132"/>
            <a:ext cx="7656345" cy="3044318"/>
          </a:xfrm>
          <a:prstGeom prst="rect">
            <a:avLst/>
          </a:prstGeom>
          <a:solidFill>
            <a:schemeClr val="bg1"/>
          </a:solidFill>
          <a:ln>
            <a:solidFill>
              <a:srgbClr val="56ADD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grpSp>
        <p:nvGrpSpPr>
          <p:cNvPr id="4" name="Group 3"/>
          <p:cNvGrpSpPr/>
          <p:nvPr/>
        </p:nvGrpSpPr>
        <p:grpSpPr>
          <a:xfrm>
            <a:off x="257774" y="2377291"/>
            <a:ext cx="1926025" cy="239055"/>
            <a:chOff x="257774" y="1966455"/>
            <a:chExt cx="1926025" cy="239055"/>
          </a:xfrm>
        </p:grpSpPr>
        <p:sp>
          <p:nvSpPr>
            <p:cNvPr id="50" name="Rounded Rectangle 49"/>
            <p:cNvSpPr/>
            <p:nvPr/>
          </p:nvSpPr>
          <p:spPr>
            <a:xfrm>
              <a:off x="257774" y="1968246"/>
              <a:ext cx="1824102" cy="23726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pic>
          <p:nvPicPr>
            <p:cNvPr id="28" name="Picture 27"/>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981315" y="1966455"/>
              <a:ext cx="202484" cy="237055"/>
            </a:xfrm>
            <a:prstGeom prst="rect">
              <a:avLst/>
            </a:prstGeom>
          </p:spPr>
        </p:pic>
        <p:sp>
          <p:nvSpPr>
            <p:cNvPr id="51" name="TextBox 50"/>
            <p:cNvSpPr txBox="1"/>
            <p:nvPr/>
          </p:nvSpPr>
          <p:spPr>
            <a:xfrm>
              <a:off x="320836" y="1968921"/>
              <a:ext cx="184731" cy="230832"/>
            </a:xfrm>
            <a:prstGeom prst="rect">
              <a:avLst/>
            </a:prstGeom>
            <a:noFill/>
          </p:spPr>
          <p:txBody>
            <a:bodyPr wrap="none" rtlCol="0">
              <a:spAutoFit/>
            </a:bodyPr>
            <a:lstStyle/>
            <a:p>
              <a:pPr defTabSz="586130"/>
              <a:endParaRPr lang="en-US" sz="900" dirty="0">
                <a:solidFill>
                  <a:prstClr val="black"/>
                </a:solidFill>
                <a:latin typeface="Arial" panose="020B0604020202020204" pitchFamily="34" charset="0"/>
                <a:cs typeface="Arial" panose="020B0604020202020204" pitchFamily="34" charset="0"/>
              </a:endParaRPr>
            </a:p>
          </p:txBody>
        </p:sp>
      </p:grpSp>
      <p:grpSp>
        <p:nvGrpSpPr>
          <p:cNvPr id="63" name="Group 62"/>
          <p:cNvGrpSpPr/>
          <p:nvPr/>
        </p:nvGrpSpPr>
        <p:grpSpPr>
          <a:xfrm>
            <a:off x="2268495" y="5758937"/>
            <a:ext cx="7691908" cy="906121"/>
            <a:chOff x="2284261" y="5806235"/>
            <a:chExt cx="7691908" cy="906121"/>
          </a:xfrm>
        </p:grpSpPr>
        <p:sp>
          <p:nvSpPr>
            <p:cNvPr id="70" name="Rectangle 69"/>
            <p:cNvSpPr/>
            <p:nvPr/>
          </p:nvSpPr>
          <p:spPr>
            <a:xfrm>
              <a:off x="2284261" y="5806235"/>
              <a:ext cx="7691908" cy="90612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7" name="Rounded Rectangle 76"/>
            <p:cNvSpPr/>
            <p:nvPr/>
          </p:nvSpPr>
          <p:spPr>
            <a:xfrm>
              <a:off x="2417106" y="6197770"/>
              <a:ext cx="7362378" cy="35236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8" name="TextBox 77"/>
            <p:cNvSpPr txBox="1"/>
            <p:nvPr/>
          </p:nvSpPr>
          <p:spPr>
            <a:xfrm>
              <a:off x="2480168" y="6268572"/>
              <a:ext cx="877163" cy="230832"/>
            </a:xfrm>
            <a:prstGeom prst="rect">
              <a:avLst/>
            </a:prstGeom>
            <a:noFill/>
          </p:spPr>
          <p:txBody>
            <a:bodyPr wrap="none" rtlCol="0">
              <a:spAutoFit/>
            </a:bodyPr>
            <a:lstStyle/>
            <a:p>
              <a:r>
                <a:rPr lang="en-US" sz="900" dirty="0">
                  <a:solidFill>
                    <a:prstClr val="black"/>
                  </a:solidFill>
                  <a:latin typeface="Arial" panose="020B0604020202020204" pitchFamily="34" charset="0"/>
                  <a:cs typeface="Arial" panose="020B0604020202020204" pitchFamily="34" charset="0"/>
                </a:rPr>
                <a:t>Call Remarks</a:t>
              </a:r>
            </a:p>
          </p:txBody>
        </p:sp>
        <p:sp>
          <p:nvSpPr>
            <p:cNvPr id="84" name="Rectangle 83"/>
            <p:cNvSpPr/>
            <p:nvPr/>
          </p:nvSpPr>
          <p:spPr>
            <a:xfrm>
              <a:off x="8910989" y="6245977"/>
              <a:ext cx="808601" cy="268750"/>
            </a:xfrm>
            <a:prstGeom prst="rect">
              <a:avLst/>
            </a:prstGeom>
            <a:solidFill>
              <a:srgbClr val="56AD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800" dirty="0" smtClean="0">
                  <a:solidFill>
                    <a:prstClr val="white"/>
                  </a:solidFill>
                  <a:latin typeface="Arial" panose="020B0604020202020204" pitchFamily="34" charset="0"/>
                  <a:cs typeface="Arial" panose="020B0604020202020204" pitchFamily="34" charset="0"/>
                </a:rPr>
                <a:t>SUBMIT</a:t>
              </a:r>
              <a:endParaRPr lang="en-US" sz="800" dirty="0">
                <a:solidFill>
                  <a:prstClr val="white"/>
                </a:solidFill>
                <a:latin typeface="Arial" panose="020B0604020202020204" pitchFamily="34" charset="0"/>
                <a:cs typeface="Arial" panose="020B0604020202020204" pitchFamily="34" charset="0"/>
              </a:endParaRPr>
            </a:p>
          </p:txBody>
        </p:sp>
        <p:sp>
          <p:nvSpPr>
            <p:cNvPr id="85" name="Rounded Rectangle 84"/>
            <p:cNvSpPr/>
            <p:nvPr/>
          </p:nvSpPr>
          <p:spPr>
            <a:xfrm>
              <a:off x="2444560" y="5947598"/>
              <a:ext cx="129642" cy="129642"/>
            </a:xfrm>
            <a:prstGeom prst="round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6" name="TextBox 85"/>
            <p:cNvSpPr txBox="1"/>
            <p:nvPr/>
          </p:nvSpPr>
          <p:spPr>
            <a:xfrm>
              <a:off x="2615925" y="5897864"/>
              <a:ext cx="838691" cy="230832"/>
            </a:xfrm>
            <a:prstGeom prst="rect">
              <a:avLst/>
            </a:prstGeom>
            <a:noFill/>
          </p:spPr>
          <p:txBody>
            <a:bodyPr wrap="none" rtlCol="0">
              <a:spAutoFit/>
            </a:bodyPr>
            <a:lstStyle/>
            <a:p>
              <a:r>
                <a:rPr lang="en-US" sz="900" dirty="0" smtClean="0">
                  <a:solidFill>
                    <a:prstClr val="black"/>
                  </a:solidFill>
                  <a:latin typeface="Arial" panose="020B0604020202020204" pitchFamily="34" charset="0"/>
                  <a:cs typeface="Arial" panose="020B0604020202020204" pitchFamily="34" charset="0"/>
                </a:rPr>
                <a:t>Billing Query</a:t>
              </a:r>
              <a:endParaRPr lang="en-US" sz="900" dirty="0">
                <a:solidFill>
                  <a:prstClr val="black"/>
                </a:solidFill>
                <a:latin typeface="Arial" panose="020B0604020202020204" pitchFamily="34" charset="0"/>
                <a:cs typeface="Arial" panose="020B0604020202020204" pitchFamily="34" charset="0"/>
              </a:endParaRPr>
            </a:p>
          </p:txBody>
        </p:sp>
        <p:sp>
          <p:nvSpPr>
            <p:cNvPr id="87" name="Rounded Rectangle 86"/>
            <p:cNvSpPr/>
            <p:nvPr/>
          </p:nvSpPr>
          <p:spPr>
            <a:xfrm>
              <a:off x="3899406" y="5947598"/>
              <a:ext cx="129642" cy="129642"/>
            </a:xfrm>
            <a:prstGeom prst="round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8" name="TextBox 87"/>
            <p:cNvSpPr txBox="1"/>
            <p:nvPr/>
          </p:nvSpPr>
          <p:spPr>
            <a:xfrm>
              <a:off x="4081480" y="5897864"/>
              <a:ext cx="1152880" cy="230832"/>
            </a:xfrm>
            <a:prstGeom prst="rect">
              <a:avLst/>
            </a:prstGeom>
            <a:noFill/>
          </p:spPr>
          <p:txBody>
            <a:bodyPr wrap="none" rtlCol="0">
              <a:spAutoFit/>
            </a:bodyPr>
            <a:lstStyle/>
            <a:p>
              <a:r>
                <a:rPr lang="en-US" sz="900" dirty="0" smtClean="0">
                  <a:solidFill>
                    <a:prstClr val="black"/>
                  </a:solidFill>
                  <a:latin typeface="Arial" panose="020B0604020202020204" pitchFamily="34" charset="0"/>
                  <a:cs typeface="Arial" panose="020B0604020202020204" pitchFamily="34" charset="0"/>
                </a:rPr>
                <a:t>Change in address</a:t>
              </a:r>
              <a:endParaRPr lang="en-US" sz="900" dirty="0">
                <a:solidFill>
                  <a:prstClr val="black"/>
                </a:solidFill>
                <a:latin typeface="Arial" panose="020B0604020202020204" pitchFamily="34" charset="0"/>
                <a:cs typeface="Arial" panose="020B0604020202020204" pitchFamily="34" charset="0"/>
              </a:endParaRPr>
            </a:p>
          </p:txBody>
        </p:sp>
        <p:sp>
          <p:nvSpPr>
            <p:cNvPr id="95" name="Rounded Rectangle 94"/>
            <p:cNvSpPr/>
            <p:nvPr/>
          </p:nvSpPr>
          <p:spPr>
            <a:xfrm>
              <a:off x="5354252" y="5947598"/>
              <a:ext cx="129642" cy="129642"/>
            </a:xfrm>
            <a:prstGeom prst="round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6" name="TextBox 95"/>
            <p:cNvSpPr txBox="1"/>
            <p:nvPr/>
          </p:nvSpPr>
          <p:spPr>
            <a:xfrm>
              <a:off x="5549967" y="5897864"/>
              <a:ext cx="928459" cy="230832"/>
            </a:xfrm>
            <a:prstGeom prst="rect">
              <a:avLst/>
            </a:prstGeom>
            <a:noFill/>
          </p:spPr>
          <p:txBody>
            <a:bodyPr wrap="none" rtlCol="0">
              <a:spAutoFit/>
            </a:bodyPr>
            <a:lstStyle/>
            <a:p>
              <a:r>
                <a:rPr lang="en-US" sz="900" dirty="0" smtClean="0">
                  <a:solidFill>
                    <a:prstClr val="black"/>
                  </a:solidFill>
                  <a:latin typeface="Arial" panose="020B0604020202020204" pitchFamily="34" charset="0"/>
                  <a:cs typeface="Arial" panose="020B0604020202020204" pitchFamily="34" charset="0"/>
                </a:rPr>
                <a:t>Product Query</a:t>
              </a:r>
              <a:endParaRPr lang="en-US" sz="900" dirty="0">
                <a:solidFill>
                  <a:prstClr val="black"/>
                </a:solidFill>
                <a:latin typeface="Arial" panose="020B0604020202020204" pitchFamily="34" charset="0"/>
                <a:cs typeface="Arial" panose="020B0604020202020204" pitchFamily="34" charset="0"/>
              </a:endParaRPr>
            </a:p>
          </p:txBody>
        </p:sp>
        <p:sp>
          <p:nvSpPr>
            <p:cNvPr id="97" name="Rounded Rectangle 96"/>
            <p:cNvSpPr/>
            <p:nvPr/>
          </p:nvSpPr>
          <p:spPr>
            <a:xfrm>
              <a:off x="6809098" y="5947598"/>
              <a:ext cx="129642" cy="129642"/>
            </a:xfrm>
            <a:prstGeom prst="round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0" name="TextBox 109"/>
            <p:cNvSpPr txBox="1"/>
            <p:nvPr/>
          </p:nvSpPr>
          <p:spPr>
            <a:xfrm>
              <a:off x="7043456" y="5897864"/>
              <a:ext cx="947695" cy="230832"/>
            </a:xfrm>
            <a:prstGeom prst="rect">
              <a:avLst/>
            </a:prstGeom>
            <a:noFill/>
          </p:spPr>
          <p:txBody>
            <a:bodyPr wrap="none" rtlCol="0">
              <a:spAutoFit/>
            </a:bodyPr>
            <a:lstStyle/>
            <a:p>
              <a:r>
                <a:rPr lang="en-US" sz="900" dirty="0" smtClean="0">
                  <a:solidFill>
                    <a:prstClr val="black"/>
                  </a:solidFill>
                  <a:latin typeface="Arial" panose="020B0604020202020204" pitchFamily="34" charset="0"/>
                  <a:cs typeface="Arial" panose="020B0604020202020204" pitchFamily="34" charset="0"/>
                </a:rPr>
                <a:t>Delivery Query</a:t>
              </a:r>
              <a:endParaRPr lang="en-US" sz="900" dirty="0">
                <a:solidFill>
                  <a:prstClr val="black"/>
                </a:solidFill>
                <a:latin typeface="Arial" panose="020B0604020202020204" pitchFamily="34" charset="0"/>
                <a:cs typeface="Arial" panose="020B0604020202020204" pitchFamily="34" charset="0"/>
              </a:endParaRPr>
            </a:p>
          </p:txBody>
        </p:sp>
        <p:sp>
          <p:nvSpPr>
            <p:cNvPr id="111" name="Rounded Rectangle 110"/>
            <p:cNvSpPr/>
            <p:nvPr/>
          </p:nvSpPr>
          <p:spPr>
            <a:xfrm>
              <a:off x="8263944" y="5947598"/>
              <a:ext cx="129642" cy="129642"/>
            </a:xfrm>
            <a:prstGeom prst="round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2" name="TextBox 111"/>
            <p:cNvSpPr txBox="1"/>
            <p:nvPr/>
          </p:nvSpPr>
          <p:spPr>
            <a:xfrm>
              <a:off x="8435309" y="5897864"/>
              <a:ext cx="595035" cy="230832"/>
            </a:xfrm>
            <a:prstGeom prst="rect">
              <a:avLst/>
            </a:prstGeom>
            <a:noFill/>
          </p:spPr>
          <p:txBody>
            <a:bodyPr wrap="none" rtlCol="0">
              <a:spAutoFit/>
            </a:bodyPr>
            <a:lstStyle/>
            <a:p>
              <a:r>
                <a:rPr lang="en-US" sz="900" dirty="0" smtClean="0">
                  <a:solidFill>
                    <a:prstClr val="black"/>
                  </a:solidFill>
                  <a:latin typeface="Arial" panose="020B0604020202020204" pitchFamily="34" charset="0"/>
                  <a:cs typeface="Arial" panose="020B0604020202020204" pitchFamily="34" charset="0"/>
                </a:rPr>
                <a:t>General</a:t>
              </a:r>
              <a:endParaRPr lang="en-US" sz="900" dirty="0">
                <a:solidFill>
                  <a:prstClr val="black"/>
                </a:solidFill>
                <a:latin typeface="Arial" panose="020B0604020202020204" pitchFamily="34" charset="0"/>
                <a:cs typeface="Arial" panose="020B0604020202020204" pitchFamily="34" charset="0"/>
              </a:endParaRPr>
            </a:p>
          </p:txBody>
        </p:sp>
      </p:grpSp>
      <p:grpSp>
        <p:nvGrpSpPr>
          <p:cNvPr id="114" name="Group 113"/>
          <p:cNvGrpSpPr/>
          <p:nvPr/>
        </p:nvGrpSpPr>
        <p:grpSpPr>
          <a:xfrm>
            <a:off x="10096160" y="2395737"/>
            <a:ext cx="1775543" cy="302395"/>
            <a:chOff x="10111926" y="2443035"/>
            <a:chExt cx="1775543" cy="302395"/>
          </a:xfrm>
        </p:grpSpPr>
        <p:sp>
          <p:nvSpPr>
            <p:cNvPr id="115" name="Rounded Rectangle 114"/>
            <p:cNvSpPr/>
            <p:nvPr/>
          </p:nvSpPr>
          <p:spPr>
            <a:xfrm>
              <a:off x="10111926" y="2443035"/>
              <a:ext cx="1775543" cy="302395"/>
            </a:xfrm>
            <a:prstGeom prst="round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a:solidFill>
                    <a:prstClr val="white">
                      <a:lumMod val="75000"/>
                    </a:prstClr>
                  </a:solidFill>
                  <a:latin typeface="Arial" panose="020B0604020202020204" pitchFamily="34" charset="0"/>
                  <a:cs typeface="Arial" panose="020B0604020202020204" pitchFamily="34" charset="0"/>
                </a:rPr>
                <a:t>Select </a:t>
              </a:r>
              <a:r>
                <a:rPr lang="en-US" sz="900" dirty="0" smtClean="0">
                  <a:solidFill>
                    <a:prstClr val="white">
                      <a:lumMod val="75000"/>
                    </a:prstClr>
                  </a:solidFill>
                  <a:latin typeface="Arial" panose="020B0604020202020204" pitchFamily="34" charset="0"/>
                  <a:cs typeface="Arial" panose="020B0604020202020204" pitchFamily="34" charset="0"/>
                </a:rPr>
                <a:t>Disposition</a:t>
              </a:r>
              <a:endParaRPr lang="en-US" sz="900" dirty="0">
                <a:solidFill>
                  <a:prstClr val="white">
                    <a:lumMod val="75000"/>
                  </a:prstClr>
                </a:solidFill>
                <a:latin typeface="Arial" panose="020B0604020202020204" pitchFamily="34" charset="0"/>
                <a:cs typeface="Arial" panose="020B0604020202020204" pitchFamily="34" charset="0"/>
              </a:endParaRPr>
            </a:p>
          </p:txBody>
        </p:sp>
        <p:sp>
          <p:nvSpPr>
            <p:cNvPr id="116" name="Isosceles Triangle 115"/>
            <p:cNvSpPr/>
            <p:nvPr/>
          </p:nvSpPr>
          <p:spPr>
            <a:xfrm rot="10800000">
              <a:off x="11680475" y="2576192"/>
              <a:ext cx="84219" cy="72602"/>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solidFill>
                  <a:prstClr val="white"/>
                </a:solidFill>
              </a:endParaRPr>
            </a:p>
          </p:txBody>
        </p:sp>
      </p:grpSp>
      <p:sp>
        <p:nvSpPr>
          <p:cNvPr id="82" name="Rectangle 81"/>
          <p:cNvSpPr/>
          <p:nvPr/>
        </p:nvSpPr>
        <p:spPr>
          <a:xfrm>
            <a:off x="261254" y="1072474"/>
            <a:ext cx="1942062" cy="4539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1400" b="1" i="1" dirty="0" smtClean="0">
                <a:solidFill>
                  <a:schemeClr val="tx1">
                    <a:lumMod val="50000"/>
                    <a:lumOff val="50000"/>
                  </a:schemeClr>
                </a:solidFill>
                <a:latin typeface="Swis721 Cn BT" panose="020B0506020202030204" pitchFamily="34" charset="0"/>
                <a:cs typeface="Arial" panose="020B0604020202020204" pitchFamily="34" charset="0"/>
              </a:rPr>
              <a:t>TELECOM ENTERPRISE</a:t>
            </a:r>
            <a:endParaRPr lang="en-US" sz="1400" b="1" i="1" dirty="0">
              <a:solidFill>
                <a:schemeClr val="tx1">
                  <a:lumMod val="50000"/>
                  <a:lumOff val="50000"/>
                </a:schemeClr>
              </a:solidFill>
              <a:latin typeface="Swis721 Cn BT" panose="020B0506020202030204" pitchFamily="34" charset="0"/>
              <a:cs typeface="Arial" panose="020B0604020202020204" pitchFamily="34" charset="0"/>
            </a:endParaRPr>
          </a:p>
        </p:txBody>
      </p:sp>
      <p:pic>
        <p:nvPicPr>
          <p:cNvPr id="61" name="Picture 60"/>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55095" y="336931"/>
            <a:ext cx="942739" cy="855162"/>
          </a:xfrm>
          <a:prstGeom prst="rect">
            <a:avLst/>
          </a:prstGeom>
        </p:spPr>
      </p:pic>
      <p:pic>
        <p:nvPicPr>
          <p:cNvPr id="6" name="Picture 5"/>
          <p:cNvPicPr>
            <a:picLocks noChangeAspect="1"/>
          </p:cNvPicPr>
          <p:nvPr/>
        </p:nvPicPr>
        <p:blipFill>
          <a:blip r:embed="rId13"/>
          <a:stretch>
            <a:fillRect/>
          </a:stretch>
        </p:blipFill>
        <p:spPr>
          <a:xfrm>
            <a:off x="10010486" y="571267"/>
            <a:ext cx="1950763" cy="1341664"/>
          </a:xfrm>
          <a:prstGeom prst="rect">
            <a:avLst/>
          </a:prstGeom>
        </p:spPr>
      </p:pic>
      <p:sp>
        <p:nvSpPr>
          <p:cNvPr id="7" name="Rectangle 6"/>
          <p:cNvSpPr/>
          <p:nvPr/>
        </p:nvSpPr>
        <p:spPr>
          <a:xfrm>
            <a:off x="2304058" y="239653"/>
            <a:ext cx="2516253" cy="1958667"/>
          </a:xfrm>
          <a:prstGeom prst="rect">
            <a:avLst/>
          </a:prstGeom>
          <a:solidFill>
            <a:schemeClr val="bg1"/>
          </a:solidFill>
          <a:ln>
            <a:solidFill>
              <a:schemeClr val="bg1">
                <a:lumMod val="95000"/>
              </a:schemeClr>
            </a:solidFill>
          </a:ln>
          <a:effectLst>
            <a:outerShdw blurRad="50800" dist="38100" dir="8100000" algn="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p:cNvSpPr/>
          <p:nvPr/>
        </p:nvSpPr>
        <p:spPr>
          <a:xfrm>
            <a:off x="4879719" y="239653"/>
            <a:ext cx="2516253" cy="1958667"/>
          </a:xfrm>
          <a:prstGeom prst="rect">
            <a:avLst/>
          </a:prstGeom>
          <a:solidFill>
            <a:schemeClr val="bg1"/>
          </a:solidFill>
          <a:ln>
            <a:solidFill>
              <a:schemeClr val="bg1">
                <a:lumMod val="95000"/>
              </a:schemeClr>
            </a:solidFill>
          </a:ln>
          <a:effectLst>
            <a:outerShdw blurRad="50800" dist="38100" dir="8100000" algn="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p:cNvSpPr/>
          <p:nvPr/>
        </p:nvSpPr>
        <p:spPr>
          <a:xfrm>
            <a:off x="7455380" y="239653"/>
            <a:ext cx="2516253" cy="1958667"/>
          </a:xfrm>
          <a:prstGeom prst="rect">
            <a:avLst/>
          </a:prstGeom>
          <a:solidFill>
            <a:schemeClr val="bg1"/>
          </a:solidFill>
          <a:ln>
            <a:solidFill>
              <a:schemeClr val="bg1">
                <a:lumMod val="95000"/>
              </a:schemeClr>
            </a:solidFill>
          </a:ln>
          <a:effectLst>
            <a:outerShdw blurRad="50800" dist="38100" dir="8100000" algn="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1" name="Table 100"/>
          <p:cNvGraphicFramePr>
            <a:graphicFrameLocks noGrp="1"/>
          </p:cNvGraphicFramePr>
          <p:nvPr>
            <p:extLst/>
          </p:nvPr>
        </p:nvGraphicFramePr>
        <p:xfrm>
          <a:off x="2464402" y="294868"/>
          <a:ext cx="2239750" cy="1486976"/>
        </p:xfrm>
        <a:graphic>
          <a:graphicData uri="http://schemas.openxmlformats.org/drawingml/2006/table">
            <a:tbl>
              <a:tblPr>
                <a:tableStyleId>{5C22544A-7EE6-4342-B048-85BDC9FD1C3A}</a:tableStyleId>
              </a:tblPr>
              <a:tblGrid>
                <a:gridCol w="953865"/>
                <a:gridCol w="1285885"/>
              </a:tblGrid>
              <a:tr h="198540">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Mobile #</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+63</a:t>
                      </a:r>
                      <a:r>
                        <a:rPr lang="en-US" sz="8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 915 716 9206</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98540">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Subscriber</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Mr. John Doe</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98540">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Operating Status</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Active</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98540">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Status</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Active</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82068">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Email</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johndoe554@gmail.com</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19828">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Address</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sv-SE" sz="800" b="0" i="0" u="none" strike="noStrike" kern="1200" dirty="0" smtClean="0">
                          <a:solidFill>
                            <a:srgbClr val="000000"/>
                          </a:solidFill>
                          <a:effectLst/>
                          <a:latin typeface="Arial" panose="020B0604020202020204" pitchFamily="34" charset="0"/>
                          <a:ea typeface="+mn-ea"/>
                          <a:cs typeface="Arial" panose="020B0604020202020204" pitchFamily="34" charset="0"/>
                        </a:rPr>
                        <a:t>101 Dela Rosa Street, Legazpi Village, Makati</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90920">
                <a:tc>
                  <a:txBody>
                    <a:bodyPr/>
                    <a:lstStyle/>
                    <a:p>
                      <a:pPr marL="0" algn="l" defTabSz="914400" rtl="0" eaLnBrk="1" fontAlgn="b" latinLnBrk="0" hangingPunct="1"/>
                      <a:r>
                        <a:rPr lang="en-US" sz="800" b="0" i="0" u="none" strike="noStrike" kern="1200" dirty="0">
                          <a:solidFill>
                            <a:srgbClr val="000000"/>
                          </a:solidFill>
                          <a:effectLst/>
                          <a:latin typeface="Arial" panose="020B0604020202020204" pitchFamily="34" charset="0"/>
                          <a:ea typeface="+mn-ea"/>
                          <a:cs typeface="Arial" panose="020B0604020202020204" pitchFamily="34" charset="0"/>
                        </a:rPr>
                        <a:t>Alt Number</a:t>
                      </a: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+63</a:t>
                      </a:r>
                      <a:r>
                        <a:rPr lang="en-US" sz="8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 999 999 9999</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graphicFrame>
        <p:nvGraphicFramePr>
          <p:cNvPr id="102" name="Table 101"/>
          <p:cNvGraphicFramePr>
            <a:graphicFrameLocks noGrp="1"/>
          </p:cNvGraphicFramePr>
          <p:nvPr>
            <p:extLst/>
          </p:nvPr>
        </p:nvGraphicFramePr>
        <p:xfrm>
          <a:off x="4973094" y="294868"/>
          <a:ext cx="2355644" cy="1878483"/>
        </p:xfrm>
        <a:graphic>
          <a:graphicData uri="http://schemas.openxmlformats.org/drawingml/2006/table">
            <a:tbl>
              <a:tblPr>
                <a:tableStyleId>{5C22544A-7EE6-4342-B048-85BDC9FD1C3A}</a:tableStyleId>
              </a:tblPr>
              <a:tblGrid>
                <a:gridCol w="1089211"/>
                <a:gridCol w="1266433"/>
              </a:tblGrid>
              <a:tr h="205909">
                <a:tc>
                  <a:txBody>
                    <a:bodyPr/>
                    <a:lstStyle/>
                    <a:p>
                      <a:pPr algn="l" fontAlgn="b"/>
                      <a:r>
                        <a:rPr lang="en-US" sz="800" u="none" strike="noStrike" dirty="0" smtClean="0">
                          <a:effectLst/>
                          <a:latin typeface="Arial" panose="020B0604020202020204" pitchFamily="34" charset="0"/>
                          <a:cs typeface="Arial" panose="020B0604020202020204" pitchFamily="34" charset="0"/>
                        </a:rPr>
                        <a:t>Customer ID</a:t>
                      </a:r>
                      <a:r>
                        <a:rPr lang="en-US" sz="800" u="none" strike="noStrike" baseline="0" dirty="0" smtClean="0">
                          <a:effectLst/>
                          <a:latin typeface="Arial" panose="020B0604020202020204" pitchFamily="34" charset="0"/>
                          <a:cs typeface="Arial" panose="020B0604020202020204" pitchFamily="34" charset="0"/>
                        </a:rPr>
                        <a:t> #</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b="0" i="0" u="none" strike="noStrike" dirty="0" smtClean="0">
                          <a:solidFill>
                            <a:schemeClr val="dk1"/>
                          </a:solidFill>
                          <a:effectLst/>
                          <a:latin typeface="Arial" panose="020B0604020202020204" pitchFamily="34" charset="0"/>
                          <a:cs typeface="Arial" panose="020B0604020202020204" pitchFamily="34" charset="0"/>
                        </a:rPr>
                        <a:t>83085294</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u="none" strike="noStrike" dirty="0" smtClean="0">
                          <a:effectLst/>
                          <a:latin typeface="Arial" panose="020B0604020202020204" pitchFamily="34" charset="0"/>
                          <a:cs typeface="Arial" panose="020B0604020202020204" pitchFamily="34" charset="0"/>
                        </a:rPr>
                        <a:t>Tariff Plan</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b="0" i="0" u="sng" strike="noStrike" dirty="0" err="1" smtClean="0">
                          <a:solidFill>
                            <a:schemeClr val="dk1"/>
                          </a:solidFill>
                          <a:effectLst/>
                          <a:latin typeface="Arial" panose="020B0604020202020204" pitchFamily="34" charset="0"/>
                          <a:cs typeface="Arial" panose="020B0604020202020204" pitchFamily="34" charset="0"/>
                        </a:rPr>
                        <a:t>ThePLAN</a:t>
                      </a:r>
                      <a:r>
                        <a:rPr lang="en-US" sz="800" b="0" i="0" u="sng" strike="noStrike" baseline="0" dirty="0" smtClean="0">
                          <a:solidFill>
                            <a:schemeClr val="dk1"/>
                          </a:solidFill>
                          <a:effectLst/>
                          <a:latin typeface="Arial" panose="020B0604020202020204" pitchFamily="34" charset="0"/>
                          <a:cs typeface="Arial" panose="020B0604020202020204" pitchFamily="34" charset="0"/>
                        </a:rPr>
                        <a:t> PLUS 1499</a:t>
                      </a:r>
                      <a:endParaRPr lang="en-US" sz="800" b="0" i="0" u="sng"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b="0" i="0" u="none" strike="noStrike" dirty="0" smtClean="0">
                          <a:solidFill>
                            <a:srgbClr val="000000"/>
                          </a:solidFill>
                          <a:effectLst/>
                          <a:latin typeface="Arial" panose="020B0604020202020204" pitchFamily="34" charset="0"/>
                          <a:cs typeface="Arial" panose="020B0604020202020204" pitchFamily="34" charset="0"/>
                        </a:rPr>
                        <a:t>Activation Date</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b="0" i="0" u="none" strike="noStrike" dirty="0" smtClean="0">
                          <a:solidFill>
                            <a:srgbClr val="000000"/>
                          </a:solidFill>
                          <a:effectLst/>
                          <a:latin typeface="Arial" panose="020B0604020202020204" pitchFamily="34" charset="0"/>
                          <a:cs typeface="Arial" panose="020B0604020202020204" pitchFamily="34" charset="0"/>
                        </a:rPr>
                        <a:t>03-01-2019</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u="none" strike="noStrike" dirty="0" smtClean="0">
                          <a:effectLst/>
                          <a:latin typeface="Arial" panose="020B0604020202020204" pitchFamily="34" charset="0"/>
                          <a:cs typeface="Arial" panose="020B0604020202020204" pitchFamily="34" charset="0"/>
                        </a:rPr>
                        <a:t>Contract</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u="none" strike="noStrike" dirty="0" smtClean="0">
                          <a:effectLst/>
                          <a:latin typeface="Arial" panose="020B0604020202020204" pitchFamily="34" charset="0"/>
                          <a:cs typeface="Arial" panose="020B0604020202020204" pitchFamily="34" charset="0"/>
                        </a:rPr>
                        <a:t>24 Months</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u="none" strike="noStrike" dirty="0" smtClean="0">
                          <a:effectLst/>
                          <a:latin typeface="Arial" panose="020B0604020202020204" pitchFamily="34" charset="0"/>
                          <a:cs typeface="Arial" panose="020B0604020202020204" pitchFamily="34" charset="0"/>
                        </a:rPr>
                        <a:t>Handset</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b="0" i="0" u="sng" strike="noStrike" dirty="0" smtClean="0">
                          <a:solidFill>
                            <a:schemeClr val="dk1"/>
                          </a:solidFill>
                          <a:effectLst/>
                          <a:latin typeface="Arial" panose="020B0604020202020204" pitchFamily="34" charset="0"/>
                          <a:cs typeface="Arial" panose="020B0604020202020204" pitchFamily="34" charset="0"/>
                        </a:rPr>
                        <a:t>Huawei Nova 3i</a:t>
                      </a:r>
                      <a:endParaRPr lang="en-US" sz="800" b="0" i="0" u="sng"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u="none" strike="noStrike" dirty="0" smtClean="0">
                          <a:effectLst/>
                          <a:latin typeface="Arial" panose="020B0604020202020204" pitchFamily="34" charset="0"/>
                          <a:cs typeface="Arial" panose="020B0604020202020204" pitchFamily="34" charset="0"/>
                        </a:rPr>
                        <a:t>Unbilled Amount</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b="0" i="0" u="none" strike="noStrike" dirty="0" smtClean="0">
                          <a:solidFill>
                            <a:schemeClr val="dk1"/>
                          </a:solidFill>
                          <a:effectLst/>
                          <a:latin typeface="Arial" panose="020B0604020202020204" pitchFamily="34" charset="0"/>
                          <a:cs typeface="Arial" panose="020B0604020202020204" pitchFamily="34" charset="0"/>
                        </a:rPr>
                        <a:t>P 69.90</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u="none" strike="noStrike" dirty="0" smtClean="0">
                          <a:effectLst/>
                          <a:latin typeface="Arial" panose="020B0604020202020204" pitchFamily="34" charset="0"/>
                          <a:cs typeface="Arial" panose="020B0604020202020204" pitchFamily="34" charset="0"/>
                        </a:rPr>
                        <a:t>Last Payment Date</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b="0" i="0" u="none" strike="noStrike" dirty="0" smtClean="0">
                          <a:solidFill>
                            <a:schemeClr val="dk1"/>
                          </a:solidFill>
                          <a:effectLst/>
                          <a:latin typeface="Arial" panose="020B0604020202020204" pitchFamily="34" charset="0"/>
                          <a:cs typeface="Arial" panose="020B0604020202020204" pitchFamily="34" charset="0"/>
                        </a:rPr>
                        <a:t>04-04-2019</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31211">
                <a:tc>
                  <a:txBody>
                    <a:bodyPr/>
                    <a:lstStyle/>
                    <a:p>
                      <a:pPr algn="l" fontAlgn="b"/>
                      <a:r>
                        <a:rPr lang="en-US" sz="800" u="none" strike="noStrike" kern="1200" dirty="0" smtClean="0">
                          <a:solidFill>
                            <a:schemeClr val="dk1"/>
                          </a:solidFill>
                          <a:effectLst/>
                          <a:latin typeface="Arial" panose="020B0604020202020204" pitchFamily="34" charset="0"/>
                          <a:ea typeface="+mn-ea"/>
                          <a:cs typeface="Arial" panose="020B0604020202020204" pitchFamily="34" charset="0"/>
                        </a:rPr>
                        <a:t>Outstanding Balance</a:t>
                      </a:r>
                      <a:endParaRPr lang="en-US" sz="800" u="none" strike="noStrike" kern="1200" dirty="0">
                        <a:solidFill>
                          <a:schemeClr val="dk1"/>
                        </a:solidFill>
                        <a:effectLst/>
                        <a:latin typeface="Arial" panose="020B0604020202020204" pitchFamily="34" charset="0"/>
                        <a:ea typeface="+mn-ea"/>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u="none" strike="noStrike" kern="1200" dirty="0" smtClean="0">
                          <a:solidFill>
                            <a:schemeClr val="dk1"/>
                          </a:solidFill>
                          <a:effectLst/>
                          <a:latin typeface="Arial" panose="020B0604020202020204" pitchFamily="34" charset="0"/>
                          <a:ea typeface="+mn-ea"/>
                          <a:cs typeface="Arial" panose="020B0604020202020204" pitchFamily="34" charset="0"/>
                        </a:rPr>
                        <a:t>P1568.90</a:t>
                      </a:r>
                      <a:endParaRPr lang="en-US" sz="800" u="none" strike="noStrike" kern="1200" dirty="0">
                        <a:solidFill>
                          <a:schemeClr val="dk1"/>
                        </a:solidFill>
                        <a:effectLst/>
                        <a:latin typeface="Arial" panose="020B0604020202020204" pitchFamily="34" charset="0"/>
                        <a:ea typeface="+mn-ea"/>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u="none" strike="noStrike" kern="1200" dirty="0" smtClean="0">
                          <a:solidFill>
                            <a:schemeClr val="dk1"/>
                          </a:solidFill>
                          <a:effectLst/>
                          <a:latin typeface="Arial" panose="020B0604020202020204" pitchFamily="34" charset="0"/>
                          <a:ea typeface="+mn-ea"/>
                          <a:cs typeface="Arial" panose="020B0604020202020204" pitchFamily="34" charset="0"/>
                        </a:rPr>
                        <a:t>Bill Date</a:t>
                      </a:r>
                      <a:endParaRPr lang="en-US" sz="800" u="none" strike="noStrike" kern="1200" dirty="0">
                        <a:solidFill>
                          <a:schemeClr val="dk1"/>
                        </a:solidFill>
                        <a:effectLst/>
                        <a:latin typeface="Arial" panose="020B0604020202020204" pitchFamily="34" charset="0"/>
                        <a:ea typeface="+mn-ea"/>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u="none" strike="noStrike" kern="1200" dirty="0" smtClean="0">
                          <a:solidFill>
                            <a:schemeClr val="dk1"/>
                          </a:solidFill>
                          <a:effectLst/>
                          <a:latin typeface="Arial" panose="020B0604020202020204" pitchFamily="34" charset="0"/>
                          <a:ea typeface="+mn-ea"/>
                          <a:cs typeface="Arial" panose="020B0604020202020204" pitchFamily="34" charset="0"/>
                        </a:rPr>
                        <a:t>03-04-2019</a:t>
                      </a:r>
                      <a:endParaRPr lang="en-US" sz="800" u="none" strike="noStrike" kern="1200" dirty="0">
                        <a:solidFill>
                          <a:schemeClr val="dk1"/>
                        </a:solidFill>
                        <a:effectLst/>
                        <a:latin typeface="Arial" panose="020B0604020202020204" pitchFamily="34" charset="0"/>
                        <a:ea typeface="+mn-ea"/>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graphicFrame>
        <p:nvGraphicFramePr>
          <p:cNvPr id="103" name="Table 102"/>
          <p:cNvGraphicFramePr>
            <a:graphicFrameLocks noGrp="1"/>
          </p:cNvGraphicFramePr>
          <p:nvPr>
            <p:extLst/>
          </p:nvPr>
        </p:nvGraphicFramePr>
        <p:xfrm>
          <a:off x="7577841" y="294868"/>
          <a:ext cx="2185877" cy="1511776"/>
        </p:xfrm>
        <a:graphic>
          <a:graphicData uri="http://schemas.openxmlformats.org/drawingml/2006/table">
            <a:tbl>
              <a:tblPr>
                <a:tableStyleId>{5C22544A-7EE6-4342-B048-85BDC9FD1C3A}</a:tableStyleId>
              </a:tblPr>
              <a:tblGrid>
                <a:gridCol w="1371369"/>
                <a:gridCol w="814508"/>
              </a:tblGrid>
              <a:tr h="215968">
                <a:tc>
                  <a:txBody>
                    <a:bodyPr/>
                    <a:lstStyle/>
                    <a:p>
                      <a:pPr algn="l" fontAlgn="b"/>
                      <a:r>
                        <a:rPr lang="en-US" sz="800" b="0" i="0" u="none" strike="noStrike" dirty="0" smtClean="0">
                          <a:solidFill>
                            <a:srgbClr val="000000"/>
                          </a:solidFill>
                          <a:effectLst/>
                          <a:latin typeface="Arial" panose="020B0604020202020204" pitchFamily="34" charset="0"/>
                          <a:cs typeface="Arial" panose="020B0604020202020204" pitchFamily="34" charset="0"/>
                        </a:rPr>
                        <a:t>Mobile App</a:t>
                      </a:r>
                      <a:r>
                        <a:rPr lang="en-US" sz="800" b="0" i="0" u="none" strike="noStrike" baseline="0" dirty="0" smtClean="0">
                          <a:solidFill>
                            <a:srgbClr val="000000"/>
                          </a:solidFill>
                          <a:effectLst/>
                          <a:latin typeface="Arial" panose="020B0604020202020204" pitchFamily="34" charset="0"/>
                          <a:cs typeface="Arial" panose="020B0604020202020204" pitchFamily="34" charset="0"/>
                        </a:rPr>
                        <a:t> Registered</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none" strike="noStrike" smtClean="0">
                          <a:solidFill>
                            <a:srgbClr val="000000"/>
                          </a:solidFill>
                          <a:effectLst/>
                          <a:latin typeface="Arial" panose="020B0604020202020204" pitchFamily="34" charset="0"/>
                          <a:cs typeface="Arial" panose="020B0604020202020204" pitchFamily="34" charset="0"/>
                        </a:rPr>
                        <a:t>Y</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5968">
                <a:tc>
                  <a:txBody>
                    <a:bodyPr/>
                    <a:lstStyle/>
                    <a:p>
                      <a:pPr algn="l" fontAlgn="b"/>
                      <a:r>
                        <a:rPr lang="en-US" sz="800" b="0" i="0" u="none" strike="noStrike" dirty="0" err="1" smtClean="0">
                          <a:solidFill>
                            <a:srgbClr val="000000"/>
                          </a:solidFill>
                          <a:effectLst/>
                          <a:latin typeface="Arial" panose="020B0604020202020204" pitchFamily="34" charset="0"/>
                          <a:cs typeface="Arial" panose="020B0604020202020204" pitchFamily="34" charset="0"/>
                        </a:rPr>
                        <a:t>eKYC</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none" strike="noStrike" dirty="0" smtClean="0">
                          <a:solidFill>
                            <a:srgbClr val="000000"/>
                          </a:solidFill>
                          <a:effectLst/>
                          <a:latin typeface="Arial" panose="020B0604020202020204" pitchFamily="34" charset="0"/>
                          <a:cs typeface="Arial" panose="020B0604020202020204" pitchFamily="34" charset="0"/>
                        </a:rPr>
                        <a:t>N</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5968">
                <a:tc>
                  <a:txBody>
                    <a:bodyPr/>
                    <a:lstStyle/>
                    <a:p>
                      <a:pPr algn="l" fontAlgn="ctr"/>
                      <a:r>
                        <a:rPr lang="en-US" sz="800" b="0" i="0" u="none" strike="noStrike" smtClean="0">
                          <a:solidFill>
                            <a:srgbClr val="000000"/>
                          </a:solidFill>
                          <a:effectLst/>
                          <a:latin typeface="Arial" panose="020B0604020202020204" pitchFamily="34" charset="0"/>
                          <a:cs typeface="Arial" panose="020B0604020202020204" pitchFamily="34" charset="0"/>
                        </a:rPr>
                        <a:t>Self</a:t>
                      </a:r>
                      <a:r>
                        <a:rPr lang="en-US" sz="800" b="0" i="0" u="none" strike="noStrike" baseline="0" smtClean="0">
                          <a:solidFill>
                            <a:srgbClr val="000000"/>
                          </a:solidFill>
                          <a:effectLst/>
                          <a:latin typeface="Arial" panose="020B0604020202020204" pitchFamily="34" charset="0"/>
                          <a:cs typeface="Arial" panose="020B0604020202020204" pitchFamily="34" charset="0"/>
                        </a:rPr>
                        <a:t> Service Registered</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none" strike="noStrike" smtClean="0">
                          <a:solidFill>
                            <a:srgbClr val="000000"/>
                          </a:solidFill>
                          <a:effectLst/>
                          <a:latin typeface="Arial" panose="020B0604020202020204" pitchFamily="34" charset="0"/>
                          <a:cs typeface="Arial" panose="020B0604020202020204" pitchFamily="34" charset="0"/>
                        </a:rPr>
                        <a:t>Y</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5968">
                <a:tc>
                  <a:txBody>
                    <a:bodyPr/>
                    <a:lstStyle/>
                    <a:p>
                      <a:pPr algn="l" fontAlgn="ctr"/>
                      <a:r>
                        <a:rPr lang="en-US" sz="800" b="0" i="0" u="none" strike="noStrike" baseline="0" dirty="0" smtClean="0">
                          <a:solidFill>
                            <a:srgbClr val="000000"/>
                          </a:solidFill>
                          <a:effectLst/>
                          <a:latin typeface="Arial" panose="020B0604020202020204" pitchFamily="34" charset="0"/>
                          <a:cs typeface="Arial" panose="020B0604020202020204" pitchFamily="34" charset="0"/>
                        </a:rPr>
                        <a:t>Bill Type</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none" strike="noStrike" dirty="0" smtClean="0">
                          <a:solidFill>
                            <a:srgbClr val="000000"/>
                          </a:solidFill>
                          <a:effectLst/>
                          <a:latin typeface="Arial" panose="020B0604020202020204" pitchFamily="34" charset="0"/>
                          <a:cs typeface="Arial" panose="020B0604020202020204" pitchFamily="34" charset="0"/>
                        </a:rPr>
                        <a:t>E-Bill</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5968">
                <a:tc>
                  <a:txBody>
                    <a:bodyPr/>
                    <a:lstStyle/>
                    <a:p>
                      <a:pPr algn="l" fontAlgn="ctr"/>
                      <a:r>
                        <a:rPr lang="en-US" sz="800" b="0" i="0" u="none" strike="noStrike" smtClean="0">
                          <a:solidFill>
                            <a:srgbClr val="000000"/>
                          </a:solidFill>
                          <a:effectLst/>
                          <a:latin typeface="Arial" panose="020B0604020202020204" pitchFamily="34" charset="0"/>
                          <a:cs typeface="Arial" panose="020B0604020202020204" pitchFamily="34" charset="0"/>
                        </a:rPr>
                        <a:t>Credit Monitoring</a:t>
                      </a:r>
                      <a:r>
                        <a:rPr lang="en-US" sz="800" b="0" i="0" u="none" strike="noStrike" baseline="0" smtClean="0">
                          <a:solidFill>
                            <a:srgbClr val="000000"/>
                          </a:solidFill>
                          <a:effectLst/>
                          <a:latin typeface="Arial" panose="020B0604020202020204" pitchFamily="34" charset="0"/>
                          <a:cs typeface="Arial" panose="020B0604020202020204" pitchFamily="34" charset="0"/>
                        </a:rPr>
                        <a:t> Exposure</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none" strike="noStrike" dirty="0" smtClean="0">
                          <a:solidFill>
                            <a:srgbClr val="000000"/>
                          </a:solidFill>
                          <a:effectLst/>
                          <a:latin typeface="Arial" panose="020B0604020202020204" pitchFamily="34" charset="0"/>
                          <a:cs typeface="Arial" panose="020B0604020202020204" pitchFamily="34" charset="0"/>
                        </a:rPr>
                        <a:t>P3412.26</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5968">
                <a:tc>
                  <a:txBody>
                    <a:bodyPr/>
                    <a:lstStyle/>
                    <a:p>
                      <a:pPr algn="l" fontAlgn="ctr"/>
                      <a:r>
                        <a:rPr lang="en-US" sz="800" b="0" i="0" u="none" strike="noStrike" dirty="0" smtClean="0">
                          <a:solidFill>
                            <a:srgbClr val="000000"/>
                          </a:solidFill>
                          <a:effectLst/>
                          <a:latin typeface="Arial" panose="020B0604020202020204" pitchFamily="34" charset="0"/>
                          <a:cs typeface="Arial" panose="020B0604020202020204" pitchFamily="34" charset="0"/>
                        </a:rPr>
                        <a:t>Next Bill Date</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none" strike="noStrike" dirty="0" smtClean="0">
                          <a:solidFill>
                            <a:srgbClr val="000000"/>
                          </a:solidFill>
                          <a:effectLst/>
                          <a:latin typeface="Arial" panose="020B0604020202020204" pitchFamily="34" charset="0"/>
                          <a:cs typeface="Arial" panose="020B0604020202020204" pitchFamily="34" charset="0"/>
                        </a:rPr>
                        <a:t>03-05-2019</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5968">
                <a:tc>
                  <a:txBody>
                    <a:bodyPr/>
                    <a:lstStyle/>
                    <a:p>
                      <a:pPr algn="l" fontAlgn="ctr"/>
                      <a:r>
                        <a:rPr lang="en-US" sz="800" b="0" i="0" u="none" strike="noStrike" dirty="0" smtClean="0">
                          <a:solidFill>
                            <a:srgbClr val="000000"/>
                          </a:solidFill>
                          <a:effectLst/>
                          <a:latin typeface="Arial" panose="020B0604020202020204" pitchFamily="34" charset="0"/>
                          <a:cs typeface="Arial" panose="020B0604020202020204" pitchFamily="34" charset="0"/>
                        </a:rPr>
                        <a:t>Open SRs</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sng" strike="noStrike" dirty="0" smtClean="0">
                          <a:solidFill>
                            <a:srgbClr val="000000"/>
                          </a:solidFill>
                          <a:effectLst/>
                          <a:latin typeface="Arial" panose="020B0604020202020204" pitchFamily="34" charset="0"/>
                          <a:cs typeface="Arial" panose="020B0604020202020204" pitchFamily="34" charset="0"/>
                        </a:rPr>
                        <a:t>1</a:t>
                      </a:r>
                      <a:endParaRPr lang="en-US" sz="800" b="0" i="0" u="sng"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sp>
        <p:nvSpPr>
          <p:cNvPr id="10" name="Rectangle 9"/>
          <p:cNvSpPr/>
          <p:nvPr/>
        </p:nvSpPr>
        <p:spPr>
          <a:xfrm>
            <a:off x="10047392" y="2745944"/>
            <a:ext cx="1865089" cy="3554819"/>
          </a:xfrm>
          <a:prstGeom prst="rect">
            <a:avLst/>
          </a:prstGeom>
        </p:spPr>
        <p:txBody>
          <a:bodyPr wrap="square">
            <a:spAutoFit/>
          </a:bodyPr>
          <a:lstStyle/>
          <a:p>
            <a:r>
              <a:rPr lang="en-US" sz="900" b="1" cap="all" dirty="0">
                <a:solidFill>
                  <a:schemeClr val="bg1"/>
                </a:solidFill>
                <a:latin typeface="Arial" panose="020B0604020202020204" pitchFamily="34" charset="0"/>
                <a:cs typeface="Arial" panose="020B0604020202020204" pitchFamily="34" charset="0"/>
              </a:rPr>
              <a:t>HOW MUCH IS THE DELIVERY CHARGE FOR ONLINE SHOP ORDERS?</a:t>
            </a:r>
          </a:p>
          <a:p>
            <a:r>
              <a:rPr lang="en-US" sz="900" dirty="0">
                <a:solidFill>
                  <a:schemeClr val="bg1"/>
                </a:solidFill>
                <a:latin typeface="Arial" panose="020B0604020202020204" pitchFamily="34" charset="0"/>
                <a:cs typeface="Arial" panose="020B0604020202020204" pitchFamily="34" charset="0"/>
              </a:rPr>
              <a:t>For postpaid applications</a:t>
            </a:r>
          </a:p>
          <a:p>
            <a:r>
              <a:rPr lang="en-US" sz="900" dirty="0" smtClean="0">
                <a:solidFill>
                  <a:schemeClr val="bg1"/>
                </a:solidFill>
                <a:latin typeface="Arial" panose="020B0604020202020204" pitchFamily="34" charset="0"/>
                <a:cs typeface="Arial" panose="020B0604020202020204" pitchFamily="34" charset="0"/>
              </a:rPr>
              <a:t>We offer </a:t>
            </a:r>
            <a:r>
              <a:rPr lang="en-US" sz="900" dirty="0">
                <a:solidFill>
                  <a:schemeClr val="bg1"/>
                </a:solidFill>
                <a:latin typeface="Arial" panose="020B0604020202020204" pitchFamily="34" charset="0"/>
                <a:cs typeface="Arial" panose="020B0604020202020204" pitchFamily="34" charset="0"/>
              </a:rPr>
              <a:t>free shipping nationwide for postpaid applications.</a:t>
            </a:r>
          </a:p>
          <a:p>
            <a:r>
              <a:rPr lang="en-US" sz="900" dirty="0">
                <a:solidFill>
                  <a:schemeClr val="bg1"/>
                </a:solidFill>
                <a:latin typeface="Arial" panose="020B0604020202020204" pitchFamily="34" charset="0"/>
                <a:cs typeface="Arial" panose="020B0604020202020204" pitchFamily="34" charset="0"/>
              </a:rPr>
              <a:t>For accessories and apparel purchases</a:t>
            </a:r>
          </a:p>
          <a:p>
            <a:r>
              <a:rPr lang="en-US" sz="900" dirty="0" smtClean="0">
                <a:solidFill>
                  <a:schemeClr val="bg1"/>
                </a:solidFill>
                <a:latin typeface="Arial" panose="020B0604020202020204" pitchFamily="34" charset="0"/>
                <a:cs typeface="Arial" panose="020B0604020202020204" pitchFamily="34" charset="0"/>
              </a:rPr>
              <a:t>We offer </a:t>
            </a:r>
            <a:r>
              <a:rPr lang="en-US" sz="900" dirty="0">
                <a:solidFill>
                  <a:schemeClr val="bg1"/>
                </a:solidFill>
                <a:latin typeface="Arial" panose="020B0604020202020204" pitchFamily="34" charset="0"/>
                <a:cs typeface="Arial" panose="020B0604020202020204" pitchFamily="34" charset="0"/>
              </a:rPr>
              <a:t>free shipping nationwide for orders/deliveries amounting to P900 and above.</a:t>
            </a:r>
          </a:p>
          <a:p>
            <a:r>
              <a:rPr lang="en-US" sz="900" dirty="0">
                <a:solidFill>
                  <a:schemeClr val="bg1"/>
                </a:solidFill>
                <a:latin typeface="Arial" panose="020B0604020202020204" pitchFamily="34" charset="0"/>
                <a:cs typeface="Arial" panose="020B0604020202020204" pitchFamily="34" charset="0"/>
              </a:rPr>
              <a:t>A P70 shipping fee will be applied for orders below P900</a:t>
            </a:r>
            <a:r>
              <a:rPr lang="en-US" sz="900" dirty="0" smtClean="0">
                <a:solidFill>
                  <a:schemeClr val="bg1"/>
                </a:solidFill>
                <a:latin typeface="Arial" panose="020B0604020202020204" pitchFamily="34" charset="0"/>
                <a:cs typeface="Arial" panose="020B0604020202020204" pitchFamily="34" charset="0"/>
              </a:rPr>
              <a:t>.</a:t>
            </a:r>
          </a:p>
          <a:p>
            <a:endParaRPr lang="en-US" sz="900" dirty="0">
              <a:solidFill>
                <a:schemeClr val="bg1"/>
              </a:solidFill>
              <a:latin typeface="Arial" panose="020B0604020202020204" pitchFamily="34" charset="0"/>
              <a:cs typeface="Arial" panose="020B0604020202020204" pitchFamily="34" charset="0"/>
            </a:endParaRPr>
          </a:p>
          <a:p>
            <a:endParaRPr lang="en-US" sz="900" b="0" i="0" dirty="0" smtClean="0">
              <a:solidFill>
                <a:schemeClr val="bg1"/>
              </a:solidFill>
              <a:effectLst/>
              <a:latin typeface="Arial" panose="020B0604020202020204" pitchFamily="34" charset="0"/>
              <a:cs typeface="Arial" panose="020B0604020202020204" pitchFamily="34" charset="0"/>
            </a:endParaRPr>
          </a:p>
          <a:p>
            <a:r>
              <a:rPr lang="en-US" sz="900" b="1" cap="all" dirty="0" smtClean="0">
                <a:solidFill>
                  <a:schemeClr val="bg1"/>
                </a:solidFill>
                <a:latin typeface="Arial" panose="020B0604020202020204" pitchFamily="34" charset="0"/>
                <a:cs typeface="Arial" panose="020B0604020202020204" pitchFamily="34" charset="0"/>
              </a:rPr>
              <a:t>CAN YOU DELIVER </a:t>
            </a:r>
            <a:r>
              <a:rPr lang="en-US" sz="900" b="1" cap="all" dirty="0">
                <a:solidFill>
                  <a:schemeClr val="bg1"/>
                </a:solidFill>
                <a:latin typeface="Arial" panose="020B0604020202020204" pitchFamily="34" charset="0"/>
                <a:cs typeface="Arial" panose="020B0604020202020204" pitchFamily="34" charset="0"/>
              </a:rPr>
              <a:t>THE PACKAGE TO MY OFFICE?</a:t>
            </a:r>
          </a:p>
          <a:p>
            <a:r>
              <a:rPr lang="en-US" sz="900" dirty="0">
                <a:solidFill>
                  <a:schemeClr val="bg1"/>
                </a:solidFill>
                <a:latin typeface="Arial" panose="020B0604020202020204" pitchFamily="34" charset="0"/>
                <a:cs typeface="Arial" panose="020B0604020202020204" pitchFamily="34" charset="0"/>
              </a:rPr>
              <a:t>Yes. We will deliver your order at the address you provided during checkout, whether it is to your home or to your office. In case you want to change your delivery address after checkout, you may call (02) 730-1000. </a:t>
            </a:r>
          </a:p>
        </p:txBody>
      </p:sp>
      <p:cxnSp>
        <p:nvCxnSpPr>
          <p:cNvPr id="12" name="Straight Connector 11"/>
          <p:cNvCxnSpPr/>
          <p:nvPr/>
        </p:nvCxnSpPr>
        <p:spPr>
          <a:xfrm>
            <a:off x="10132736" y="4840787"/>
            <a:ext cx="1666999"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Isosceles Triangle 12"/>
          <p:cNvSpPr/>
          <p:nvPr/>
        </p:nvSpPr>
        <p:spPr>
          <a:xfrm flipV="1">
            <a:off x="10868253" y="6326652"/>
            <a:ext cx="274808" cy="112640"/>
          </a:xfrm>
          <a:prstGeom prst="triangle">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3" name="Picture 122"/>
          <p:cNvPicPr>
            <a:picLocks noChangeAspect="1"/>
          </p:cNvPicPr>
          <p:nvPr/>
        </p:nvPicPr>
        <p:blipFill>
          <a:blip r:embed="rId14">
            <a:extLst>
              <a:ext uri="{BEBA8EAE-BF5A-486C-A8C5-ECC9F3942E4B}">
                <a14:imgProps xmlns:a14="http://schemas.microsoft.com/office/drawing/2010/main">
                  <a14:imgLayer r:embed="rId15">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2471233" y="1875355"/>
            <a:ext cx="279035" cy="234030"/>
          </a:xfrm>
          <a:prstGeom prst="rect">
            <a:avLst/>
          </a:prstGeom>
        </p:spPr>
      </p:pic>
      <p:pic>
        <p:nvPicPr>
          <p:cNvPr id="14" name="Picture 13"/>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2798420" y="1875355"/>
            <a:ext cx="345949" cy="236503"/>
          </a:xfrm>
          <a:prstGeom prst="rect">
            <a:avLst/>
          </a:prstGeom>
        </p:spPr>
      </p:pic>
      <p:sp>
        <p:nvSpPr>
          <p:cNvPr id="124" name="Rectangle 123"/>
          <p:cNvSpPr/>
          <p:nvPr/>
        </p:nvSpPr>
        <p:spPr>
          <a:xfrm>
            <a:off x="2305567" y="2289543"/>
            <a:ext cx="1230858" cy="408589"/>
          </a:xfrm>
          <a:prstGeom prst="rect">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VERIFICATION</a:t>
            </a:r>
          </a:p>
        </p:txBody>
      </p:sp>
      <p:sp>
        <p:nvSpPr>
          <p:cNvPr id="126" name="Rectangle 125"/>
          <p:cNvSpPr/>
          <p:nvPr/>
        </p:nvSpPr>
        <p:spPr>
          <a:xfrm>
            <a:off x="3579785" y="2289543"/>
            <a:ext cx="1240491" cy="414550"/>
          </a:xfrm>
          <a:prstGeom prst="rect">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INTERACTION HISTORY</a:t>
            </a:r>
          </a:p>
        </p:txBody>
      </p:sp>
      <p:sp>
        <p:nvSpPr>
          <p:cNvPr id="127" name="Rectangle 126"/>
          <p:cNvSpPr/>
          <p:nvPr/>
        </p:nvSpPr>
        <p:spPr>
          <a:xfrm>
            <a:off x="4863636" y="2289543"/>
            <a:ext cx="1240491" cy="414550"/>
          </a:xfrm>
          <a:prstGeom prst="rect">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CDR</a:t>
            </a:r>
          </a:p>
        </p:txBody>
      </p:sp>
      <p:sp>
        <p:nvSpPr>
          <p:cNvPr id="128" name="Rectangle 127"/>
          <p:cNvSpPr/>
          <p:nvPr/>
        </p:nvSpPr>
        <p:spPr>
          <a:xfrm>
            <a:off x="6147487" y="2289543"/>
            <a:ext cx="1240491" cy="414550"/>
          </a:xfrm>
          <a:prstGeom prst="rect">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BILLING INFO</a:t>
            </a:r>
          </a:p>
        </p:txBody>
      </p:sp>
      <p:sp>
        <p:nvSpPr>
          <p:cNvPr id="129" name="Rectangle 128"/>
          <p:cNvSpPr/>
          <p:nvPr/>
        </p:nvSpPr>
        <p:spPr>
          <a:xfrm>
            <a:off x="7431338" y="2289543"/>
            <a:ext cx="1250576" cy="414550"/>
          </a:xfrm>
          <a:prstGeom prst="rect">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PAYMENT INFO</a:t>
            </a:r>
          </a:p>
        </p:txBody>
      </p:sp>
      <p:sp>
        <p:nvSpPr>
          <p:cNvPr id="130" name="Rectangle 129"/>
          <p:cNvSpPr/>
          <p:nvPr/>
        </p:nvSpPr>
        <p:spPr>
          <a:xfrm>
            <a:off x="8725274" y="2289543"/>
            <a:ext cx="1250576" cy="414550"/>
          </a:xfrm>
          <a:prstGeom prst="rect">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defTabSz="586130"/>
            <a:r>
              <a:rPr lang="en-US" sz="800" b="1" dirty="0" smtClean="0">
                <a:solidFill>
                  <a:prstClr val="white"/>
                </a:solidFill>
                <a:latin typeface="Arial" panose="020B0604020202020204" pitchFamily="34" charset="0"/>
                <a:cs typeface="Arial" panose="020B0604020202020204" pitchFamily="34" charset="0"/>
              </a:rPr>
              <a:t>RIGHT SELL</a:t>
            </a:r>
            <a:endParaRPr lang="en-US" sz="800" b="1" dirty="0">
              <a:solidFill>
                <a:prstClr val="white"/>
              </a:solidFill>
              <a:latin typeface="Arial" panose="020B0604020202020204" pitchFamily="34" charset="0"/>
              <a:cs typeface="Arial" panose="020B0604020202020204" pitchFamily="34" charset="0"/>
            </a:endParaRPr>
          </a:p>
        </p:txBody>
      </p:sp>
      <p:sp>
        <p:nvSpPr>
          <p:cNvPr id="132" name="Rectangle 131"/>
          <p:cNvSpPr/>
          <p:nvPr/>
        </p:nvSpPr>
        <p:spPr>
          <a:xfrm>
            <a:off x="247828" y="2677768"/>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CHANGE BILLING ADDRESS</a:t>
            </a:r>
          </a:p>
        </p:txBody>
      </p:sp>
      <p:sp>
        <p:nvSpPr>
          <p:cNvPr id="133" name="Rectangle 132"/>
          <p:cNvSpPr/>
          <p:nvPr/>
        </p:nvSpPr>
        <p:spPr>
          <a:xfrm>
            <a:off x="247828" y="2994322"/>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CHANGE BILLING CYCLE</a:t>
            </a:r>
          </a:p>
        </p:txBody>
      </p:sp>
      <p:sp>
        <p:nvSpPr>
          <p:cNvPr id="134" name="Rectangle 133"/>
          <p:cNvSpPr/>
          <p:nvPr/>
        </p:nvSpPr>
        <p:spPr>
          <a:xfrm>
            <a:off x="247828" y="3310876"/>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CHANGE BILLING PREFERENCE</a:t>
            </a:r>
          </a:p>
        </p:txBody>
      </p:sp>
      <p:sp>
        <p:nvSpPr>
          <p:cNvPr id="135" name="Rectangle 134"/>
          <p:cNvSpPr/>
          <p:nvPr/>
        </p:nvSpPr>
        <p:spPr>
          <a:xfrm>
            <a:off x="247828" y="3627430"/>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PROMISE TO PAY</a:t>
            </a:r>
            <a:endParaRPr lang="en-US" sz="800" b="1" dirty="0">
              <a:solidFill>
                <a:prstClr val="white"/>
              </a:solidFill>
              <a:latin typeface="Arial" panose="020B0604020202020204" pitchFamily="34" charset="0"/>
              <a:cs typeface="Arial" panose="020B0604020202020204" pitchFamily="34" charset="0"/>
            </a:endParaRPr>
          </a:p>
        </p:txBody>
      </p:sp>
      <p:sp>
        <p:nvSpPr>
          <p:cNvPr id="136" name="Rectangle 135"/>
          <p:cNvSpPr/>
          <p:nvPr/>
        </p:nvSpPr>
        <p:spPr>
          <a:xfrm>
            <a:off x="247828" y="3943984"/>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SIM PROFILE</a:t>
            </a:r>
            <a:endParaRPr lang="en-US" sz="800" b="1" dirty="0">
              <a:solidFill>
                <a:prstClr val="white"/>
              </a:solidFill>
              <a:latin typeface="Arial" panose="020B0604020202020204" pitchFamily="34" charset="0"/>
              <a:cs typeface="Arial" panose="020B0604020202020204" pitchFamily="34" charset="0"/>
            </a:endParaRPr>
          </a:p>
        </p:txBody>
      </p:sp>
      <p:sp>
        <p:nvSpPr>
          <p:cNvPr id="137" name="Rectangle 136"/>
          <p:cNvSpPr/>
          <p:nvPr/>
        </p:nvSpPr>
        <p:spPr>
          <a:xfrm>
            <a:off x="247828" y="4260538"/>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TEMPORARY CREDIT LIMIT</a:t>
            </a:r>
            <a:endParaRPr lang="en-US" sz="800" b="1" dirty="0">
              <a:solidFill>
                <a:prstClr val="white"/>
              </a:solidFill>
              <a:latin typeface="Arial" panose="020B0604020202020204" pitchFamily="34" charset="0"/>
              <a:cs typeface="Arial" panose="020B0604020202020204" pitchFamily="34" charset="0"/>
            </a:endParaRPr>
          </a:p>
        </p:txBody>
      </p:sp>
      <p:sp>
        <p:nvSpPr>
          <p:cNvPr id="138" name="Rectangle 137"/>
          <p:cNvSpPr/>
          <p:nvPr/>
        </p:nvSpPr>
        <p:spPr>
          <a:xfrm>
            <a:off x="247828" y="4577092"/>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MI ACTIVATION / DEACTIVATION</a:t>
            </a:r>
          </a:p>
        </p:txBody>
      </p:sp>
      <p:sp>
        <p:nvSpPr>
          <p:cNvPr id="139" name="Rectangle 138"/>
          <p:cNvSpPr/>
          <p:nvPr/>
        </p:nvSpPr>
        <p:spPr>
          <a:xfrm>
            <a:off x="247828" y="4893646"/>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VAS </a:t>
            </a:r>
            <a:r>
              <a:rPr lang="en-US" sz="800" b="1" dirty="0">
                <a:solidFill>
                  <a:prstClr val="white"/>
                </a:solidFill>
                <a:latin typeface="Arial" panose="020B0604020202020204" pitchFamily="34" charset="0"/>
                <a:cs typeface="Arial" panose="020B0604020202020204" pitchFamily="34" charset="0"/>
              </a:rPr>
              <a:t>ACTIVATION / DEACTIVATION</a:t>
            </a:r>
          </a:p>
        </p:txBody>
      </p:sp>
      <p:sp>
        <p:nvSpPr>
          <p:cNvPr id="140" name="Rectangle 139"/>
          <p:cNvSpPr/>
          <p:nvPr/>
        </p:nvSpPr>
        <p:spPr>
          <a:xfrm>
            <a:off x="247828" y="5210200"/>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IR </a:t>
            </a:r>
            <a:r>
              <a:rPr lang="en-US" sz="800" b="1" dirty="0">
                <a:solidFill>
                  <a:prstClr val="white"/>
                </a:solidFill>
                <a:latin typeface="Arial" panose="020B0604020202020204" pitchFamily="34" charset="0"/>
                <a:cs typeface="Arial" panose="020B0604020202020204" pitchFamily="34" charset="0"/>
              </a:rPr>
              <a:t>ACTIVATION / DEACTIVATION</a:t>
            </a:r>
          </a:p>
        </p:txBody>
      </p:sp>
      <p:sp>
        <p:nvSpPr>
          <p:cNvPr id="141" name="Rectangle 140"/>
          <p:cNvSpPr/>
          <p:nvPr/>
        </p:nvSpPr>
        <p:spPr>
          <a:xfrm>
            <a:off x="247828" y="5526754"/>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FUP PURCHASE</a:t>
            </a:r>
            <a:endParaRPr lang="en-US" sz="800" b="1" dirty="0">
              <a:solidFill>
                <a:prstClr val="white"/>
              </a:solidFill>
              <a:latin typeface="Arial" panose="020B0604020202020204" pitchFamily="34" charset="0"/>
              <a:cs typeface="Arial" panose="020B0604020202020204" pitchFamily="34" charset="0"/>
            </a:endParaRPr>
          </a:p>
        </p:txBody>
      </p:sp>
      <p:sp>
        <p:nvSpPr>
          <p:cNvPr id="143" name="Rectangle 142"/>
          <p:cNvSpPr/>
          <p:nvPr/>
        </p:nvSpPr>
        <p:spPr>
          <a:xfrm>
            <a:off x="247828" y="5853898"/>
            <a:ext cx="1942062" cy="293691"/>
          </a:xfrm>
          <a:prstGeom prst="rect">
            <a:avLst/>
          </a:prstGeom>
          <a:solidFill>
            <a:srgbClr val="0029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NETWORK COVERAGE</a:t>
            </a:r>
          </a:p>
        </p:txBody>
      </p:sp>
      <p:sp>
        <p:nvSpPr>
          <p:cNvPr id="89" name="Oval 88"/>
          <p:cNvSpPr/>
          <p:nvPr/>
        </p:nvSpPr>
        <p:spPr>
          <a:xfrm>
            <a:off x="9751879" y="2268652"/>
            <a:ext cx="191864" cy="19186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Arial" panose="020B0604020202020204" pitchFamily="34" charset="0"/>
                <a:cs typeface="Arial" panose="020B0604020202020204" pitchFamily="34" charset="0"/>
              </a:rPr>
              <a:t>1</a:t>
            </a:r>
            <a:endParaRPr lang="en-US" sz="1100" dirty="0">
              <a:latin typeface="Arial" panose="020B0604020202020204" pitchFamily="34" charset="0"/>
              <a:cs typeface="Arial" panose="020B0604020202020204" pitchFamily="34" charset="0"/>
            </a:endParaRPr>
          </a:p>
        </p:txBody>
      </p:sp>
      <p:grpSp>
        <p:nvGrpSpPr>
          <p:cNvPr id="105" name="Group 104"/>
          <p:cNvGrpSpPr/>
          <p:nvPr/>
        </p:nvGrpSpPr>
        <p:grpSpPr>
          <a:xfrm>
            <a:off x="-19946" y="5444657"/>
            <a:ext cx="365675" cy="427282"/>
            <a:chOff x="139917" y="5603711"/>
            <a:chExt cx="365675" cy="427282"/>
          </a:xfrm>
        </p:grpSpPr>
        <p:sp>
          <p:nvSpPr>
            <p:cNvPr id="107" name="Flowchart: Delay 106"/>
            <p:cNvSpPr/>
            <p:nvPr/>
          </p:nvSpPr>
          <p:spPr>
            <a:xfrm>
              <a:off x="151034" y="5603711"/>
              <a:ext cx="354558" cy="427282"/>
            </a:xfrm>
            <a:prstGeom prst="flowChartDelay">
              <a:avLst/>
            </a:prstGeom>
            <a:solidFill>
              <a:srgbClr val="E20A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7" name="Picture 116"/>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139917" y="5654116"/>
              <a:ext cx="324625" cy="324625"/>
            </a:xfrm>
            <a:prstGeom prst="rect">
              <a:avLst/>
            </a:prstGeom>
          </p:spPr>
        </p:pic>
      </p:grpSp>
      <p:grpSp>
        <p:nvGrpSpPr>
          <p:cNvPr id="118" name="Group 117"/>
          <p:cNvGrpSpPr/>
          <p:nvPr/>
        </p:nvGrpSpPr>
        <p:grpSpPr>
          <a:xfrm>
            <a:off x="4748106" y="3833871"/>
            <a:ext cx="2695788" cy="378163"/>
            <a:chOff x="2439856" y="3085404"/>
            <a:chExt cx="2695788" cy="378163"/>
          </a:xfrm>
        </p:grpSpPr>
        <p:sp>
          <p:nvSpPr>
            <p:cNvPr id="119" name="Rounded Rectangle 118"/>
            <p:cNvSpPr/>
            <p:nvPr/>
          </p:nvSpPr>
          <p:spPr>
            <a:xfrm>
              <a:off x="2439856" y="3100528"/>
              <a:ext cx="2683304" cy="352361"/>
            </a:xfrm>
            <a:prstGeom prst="round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sp>
          <p:nvSpPr>
            <p:cNvPr id="120" name="TextBox 119"/>
            <p:cNvSpPr txBox="1"/>
            <p:nvPr/>
          </p:nvSpPr>
          <p:spPr>
            <a:xfrm>
              <a:off x="2502918" y="3171330"/>
              <a:ext cx="2048959" cy="246221"/>
            </a:xfrm>
            <a:prstGeom prst="rect">
              <a:avLst/>
            </a:prstGeom>
            <a:noFill/>
          </p:spPr>
          <p:txBody>
            <a:bodyPr wrap="none" rtlCol="0">
              <a:spAutoFit/>
            </a:bodyPr>
            <a:lstStyle/>
            <a:p>
              <a:pPr defTabSz="586130"/>
              <a:r>
                <a:rPr lang="en-US" sz="1000" dirty="0" smtClean="0">
                  <a:solidFill>
                    <a:prstClr val="black"/>
                  </a:solidFill>
                  <a:latin typeface="Arial" panose="020B0604020202020204" pitchFamily="34" charset="0"/>
                  <a:cs typeface="Arial" panose="020B0604020202020204" pitchFamily="34" charset="0"/>
                </a:rPr>
                <a:t>Enter Postal Code, City, Address</a:t>
              </a:r>
              <a:endParaRPr lang="en-US" sz="1000" dirty="0">
                <a:solidFill>
                  <a:prstClr val="black"/>
                </a:solidFill>
                <a:latin typeface="Arial" panose="020B0604020202020204" pitchFamily="34" charset="0"/>
                <a:cs typeface="Arial" panose="020B0604020202020204" pitchFamily="34" charset="0"/>
              </a:endParaRPr>
            </a:p>
          </p:txBody>
        </p:sp>
        <p:pic>
          <p:nvPicPr>
            <p:cNvPr id="121" name="Picture 120"/>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812631" y="3085404"/>
              <a:ext cx="323013" cy="378163"/>
            </a:xfrm>
            <a:prstGeom prst="rect">
              <a:avLst/>
            </a:prstGeom>
          </p:spPr>
        </p:pic>
      </p:grpSp>
      <p:sp>
        <p:nvSpPr>
          <p:cNvPr id="122" name="TextBox 121"/>
          <p:cNvSpPr txBox="1"/>
          <p:nvPr/>
        </p:nvSpPr>
        <p:spPr>
          <a:xfrm>
            <a:off x="2490950" y="2848348"/>
            <a:ext cx="2066591" cy="246221"/>
          </a:xfrm>
          <a:prstGeom prst="rect">
            <a:avLst/>
          </a:prstGeom>
          <a:noFill/>
        </p:spPr>
        <p:txBody>
          <a:bodyPr wrap="none" rtlCol="0">
            <a:spAutoFit/>
          </a:bodyPr>
          <a:lstStyle/>
          <a:p>
            <a:pPr defTabSz="586130"/>
            <a:r>
              <a:rPr lang="en-US" sz="1000" b="1" dirty="0" smtClean="0">
                <a:solidFill>
                  <a:prstClr val="black"/>
                </a:solidFill>
                <a:latin typeface="Arial" panose="020B0604020202020204" pitchFamily="34" charset="0"/>
                <a:cs typeface="Arial" panose="020B0604020202020204" pitchFamily="34" charset="0"/>
              </a:rPr>
              <a:t>Voice and Data Network Status</a:t>
            </a:r>
            <a:endParaRPr lang="en-US" sz="1000" b="1" dirty="0">
              <a:solidFill>
                <a:prstClr val="black"/>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3544005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Rectangle 61"/>
          <p:cNvSpPr/>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 name="Rectangle 2"/>
          <p:cNvSpPr/>
          <p:nvPr/>
        </p:nvSpPr>
        <p:spPr>
          <a:xfrm>
            <a:off x="185940" y="154407"/>
            <a:ext cx="11836042" cy="65124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sp>
        <p:nvSpPr>
          <p:cNvPr id="52" name="Rectangle 51"/>
          <p:cNvSpPr/>
          <p:nvPr/>
        </p:nvSpPr>
        <p:spPr>
          <a:xfrm>
            <a:off x="2266988" y="154407"/>
            <a:ext cx="7757432" cy="20684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sp>
        <p:nvSpPr>
          <p:cNvPr id="46" name="Rectangle 45"/>
          <p:cNvSpPr/>
          <p:nvPr/>
        </p:nvSpPr>
        <p:spPr>
          <a:xfrm>
            <a:off x="185940" y="2289543"/>
            <a:ext cx="2081048" cy="4375515"/>
          </a:xfrm>
          <a:prstGeom prst="rect">
            <a:avLst/>
          </a:prstGeom>
          <a:solidFill>
            <a:srgbClr val="56AD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pic>
        <p:nvPicPr>
          <p:cNvPr id="19" name="Picture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1617" y="1769514"/>
            <a:ext cx="400674" cy="400674"/>
          </a:xfrm>
          <a:prstGeom prst="rect">
            <a:avLst/>
          </a:prstGeom>
        </p:spPr>
      </p:pic>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9785" y="1769514"/>
            <a:ext cx="400674" cy="400674"/>
          </a:xfrm>
          <a:prstGeom prst="rect">
            <a:avLst/>
          </a:prstGeom>
        </p:spPr>
      </p:pic>
      <p:pic>
        <p:nvPicPr>
          <p:cNvPr id="21" name="Picture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75281" y="1769514"/>
            <a:ext cx="400674" cy="400674"/>
          </a:xfrm>
          <a:prstGeom prst="rect">
            <a:avLst/>
          </a:prstGeom>
        </p:spPr>
      </p:pic>
      <p:pic>
        <p:nvPicPr>
          <p:cNvPr id="23" name="Picture 2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93449" y="1769513"/>
            <a:ext cx="400674" cy="400674"/>
          </a:xfrm>
          <a:prstGeom prst="rect">
            <a:avLst/>
          </a:prstGeom>
        </p:spPr>
      </p:pic>
      <p:pic>
        <p:nvPicPr>
          <p:cNvPr id="74" name="Picture 7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5959" y="6191056"/>
            <a:ext cx="354173" cy="346794"/>
          </a:xfrm>
          <a:prstGeom prst="rect">
            <a:avLst/>
          </a:prstGeom>
        </p:spPr>
      </p:pic>
      <p:pic>
        <p:nvPicPr>
          <p:cNvPr id="75" name="Picture 7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19025" y="6191056"/>
            <a:ext cx="354173" cy="346794"/>
          </a:xfrm>
          <a:prstGeom prst="rect">
            <a:avLst/>
          </a:prstGeom>
        </p:spPr>
      </p:pic>
      <p:pic>
        <p:nvPicPr>
          <p:cNvPr id="76" name="Picture 7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52893" y="6191056"/>
            <a:ext cx="354173" cy="332037"/>
          </a:xfrm>
          <a:prstGeom prst="rect">
            <a:avLst/>
          </a:prstGeom>
        </p:spPr>
      </p:pic>
      <p:sp>
        <p:nvSpPr>
          <p:cNvPr id="83" name="Rectangle 82"/>
          <p:cNvSpPr/>
          <p:nvPr/>
        </p:nvSpPr>
        <p:spPr>
          <a:xfrm>
            <a:off x="9965423" y="2163814"/>
            <a:ext cx="2056451" cy="45036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pic>
        <p:nvPicPr>
          <p:cNvPr id="98" name="Picture 97"/>
          <p:cNvPicPr>
            <a:picLocks noChangeAspect="1"/>
          </p:cNvPicPr>
          <p:nvPr/>
        </p:nvPicPr>
        <p:blipFill>
          <a:blip r:embed="rId9">
            <a:extLst>
              <a:ext uri="{BEBA8EAE-BF5A-486C-A8C5-ECC9F3942E4B}">
                <a14:imgProps xmlns:a14="http://schemas.microsoft.com/office/drawing/2010/main">
                  <a14:imgLayer r:embed="rId10">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1852091" y="6194581"/>
            <a:ext cx="331349" cy="331349"/>
          </a:xfrm>
          <a:prstGeom prst="rect">
            <a:avLst/>
          </a:prstGeom>
        </p:spPr>
      </p:pic>
      <p:sp>
        <p:nvSpPr>
          <p:cNvPr id="109" name="Rectangle 108"/>
          <p:cNvSpPr/>
          <p:nvPr/>
        </p:nvSpPr>
        <p:spPr>
          <a:xfrm>
            <a:off x="10023912" y="2286478"/>
            <a:ext cx="1963490" cy="4251372"/>
          </a:xfrm>
          <a:prstGeom prst="rect">
            <a:avLst/>
          </a:prstGeom>
          <a:solidFill>
            <a:srgbClr val="56AD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1000" b="1" dirty="0">
              <a:solidFill>
                <a:prstClr val="white"/>
              </a:solidFill>
              <a:latin typeface="Arial" panose="020B0604020202020204" pitchFamily="34" charset="0"/>
              <a:cs typeface="Arial" panose="020B0604020202020204" pitchFamily="34" charset="0"/>
            </a:endParaRPr>
          </a:p>
        </p:txBody>
      </p:sp>
      <p:sp>
        <p:nvSpPr>
          <p:cNvPr id="94" name="Rectangle 93"/>
          <p:cNvSpPr/>
          <p:nvPr/>
        </p:nvSpPr>
        <p:spPr>
          <a:xfrm>
            <a:off x="2304058" y="2698132"/>
            <a:ext cx="7656345" cy="3044318"/>
          </a:xfrm>
          <a:prstGeom prst="rect">
            <a:avLst/>
          </a:prstGeom>
          <a:solidFill>
            <a:schemeClr val="bg1"/>
          </a:solidFill>
          <a:ln>
            <a:solidFill>
              <a:srgbClr val="56ADD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grpSp>
        <p:nvGrpSpPr>
          <p:cNvPr id="4" name="Group 3"/>
          <p:cNvGrpSpPr/>
          <p:nvPr/>
        </p:nvGrpSpPr>
        <p:grpSpPr>
          <a:xfrm>
            <a:off x="257774" y="2377291"/>
            <a:ext cx="1926025" cy="239055"/>
            <a:chOff x="257774" y="1966455"/>
            <a:chExt cx="1926025" cy="239055"/>
          </a:xfrm>
        </p:grpSpPr>
        <p:sp>
          <p:nvSpPr>
            <p:cNvPr id="50" name="Rounded Rectangle 49"/>
            <p:cNvSpPr/>
            <p:nvPr/>
          </p:nvSpPr>
          <p:spPr>
            <a:xfrm>
              <a:off x="257774" y="1968246"/>
              <a:ext cx="1824102" cy="23726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pic>
          <p:nvPicPr>
            <p:cNvPr id="28" name="Picture 27"/>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981315" y="1966455"/>
              <a:ext cx="202484" cy="237055"/>
            </a:xfrm>
            <a:prstGeom prst="rect">
              <a:avLst/>
            </a:prstGeom>
          </p:spPr>
        </p:pic>
        <p:sp>
          <p:nvSpPr>
            <p:cNvPr id="51" name="TextBox 50"/>
            <p:cNvSpPr txBox="1"/>
            <p:nvPr/>
          </p:nvSpPr>
          <p:spPr>
            <a:xfrm>
              <a:off x="320836" y="1968921"/>
              <a:ext cx="184731" cy="230832"/>
            </a:xfrm>
            <a:prstGeom prst="rect">
              <a:avLst/>
            </a:prstGeom>
            <a:noFill/>
          </p:spPr>
          <p:txBody>
            <a:bodyPr wrap="none" rtlCol="0">
              <a:spAutoFit/>
            </a:bodyPr>
            <a:lstStyle/>
            <a:p>
              <a:pPr defTabSz="586130"/>
              <a:endParaRPr lang="en-US" sz="900" dirty="0">
                <a:solidFill>
                  <a:prstClr val="black"/>
                </a:solidFill>
                <a:latin typeface="Arial" panose="020B0604020202020204" pitchFamily="34" charset="0"/>
                <a:cs typeface="Arial" panose="020B0604020202020204" pitchFamily="34" charset="0"/>
              </a:endParaRPr>
            </a:p>
          </p:txBody>
        </p:sp>
      </p:grpSp>
      <p:grpSp>
        <p:nvGrpSpPr>
          <p:cNvPr id="63" name="Group 62"/>
          <p:cNvGrpSpPr/>
          <p:nvPr/>
        </p:nvGrpSpPr>
        <p:grpSpPr>
          <a:xfrm>
            <a:off x="2268495" y="5758937"/>
            <a:ext cx="7691908" cy="906121"/>
            <a:chOff x="2284261" y="5806235"/>
            <a:chExt cx="7691908" cy="906121"/>
          </a:xfrm>
        </p:grpSpPr>
        <p:sp>
          <p:nvSpPr>
            <p:cNvPr id="70" name="Rectangle 69"/>
            <p:cNvSpPr/>
            <p:nvPr/>
          </p:nvSpPr>
          <p:spPr>
            <a:xfrm>
              <a:off x="2284261" y="5806235"/>
              <a:ext cx="7691908" cy="90612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7" name="Rounded Rectangle 76"/>
            <p:cNvSpPr/>
            <p:nvPr/>
          </p:nvSpPr>
          <p:spPr>
            <a:xfrm>
              <a:off x="2417106" y="6197770"/>
              <a:ext cx="7362378" cy="35236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8" name="TextBox 77"/>
            <p:cNvSpPr txBox="1"/>
            <p:nvPr/>
          </p:nvSpPr>
          <p:spPr>
            <a:xfrm>
              <a:off x="2480168" y="6268572"/>
              <a:ext cx="877163" cy="230832"/>
            </a:xfrm>
            <a:prstGeom prst="rect">
              <a:avLst/>
            </a:prstGeom>
            <a:noFill/>
          </p:spPr>
          <p:txBody>
            <a:bodyPr wrap="none" rtlCol="0">
              <a:spAutoFit/>
            </a:bodyPr>
            <a:lstStyle/>
            <a:p>
              <a:r>
                <a:rPr lang="en-US" sz="900" dirty="0">
                  <a:solidFill>
                    <a:prstClr val="black"/>
                  </a:solidFill>
                  <a:latin typeface="Arial" panose="020B0604020202020204" pitchFamily="34" charset="0"/>
                  <a:cs typeface="Arial" panose="020B0604020202020204" pitchFamily="34" charset="0"/>
                </a:rPr>
                <a:t>Call Remarks</a:t>
              </a:r>
            </a:p>
          </p:txBody>
        </p:sp>
        <p:sp>
          <p:nvSpPr>
            <p:cNvPr id="84" name="Rectangle 83"/>
            <p:cNvSpPr/>
            <p:nvPr/>
          </p:nvSpPr>
          <p:spPr>
            <a:xfrm>
              <a:off x="8910989" y="6245977"/>
              <a:ext cx="808601" cy="268750"/>
            </a:xfrm>
            <a:prstGeom prst="rect">
              <a:avLst/>
            </a:prstGeom>
            <a:solidFill>
              <a:srgbClr val="56AD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800" dirty="0" smtClean="0">
                  <a:solidFill>
                    <a:prstClr val="white"/>
                  </a:solidFill>
                  <a:latin typeface="Arial" panose="020B0604020202020204" pitchFamily="34" charset="0"/>
                  <a:cs typeface="Arial" panose="020B0604020202020204" pitchFamily="34" charset="0"/>
                </a:rPr>
                <a:t>SUBMIT</a:t>
              </a:r>
              <a:endParaRPr lang="en-US" sz="800" dirty="0">
                <a:solidFill>
                  <a:prstClr val="white"/>
                </a:solidFill>
                <a:latin typeface="Arial" panose="020B0604020202020204" pitchFamily="34" charset="0"/>
                <a:cs typeface="Arial" panose="020B0604020202020204" pitchFamily="34" charset="0"/>
              </a:endParaRPr>
            </a:p>
          </p:txBody>
        </p:sp>
        <p:sp>
          <p:nvSpPr>
            <p:cNvPr id="85" name="Rounded Rectangle 84"/>
            <p:cNvSpPr/>
            <p:nvPr/>
          </p:nvSpPr>
          <p:spPr>
            <a:xfrm>
              <a:off x="2444560" y="5947598"/>
              <a:ext cx="129642" cy="129642"/>
            </a:xfrm>
            <a:prstGeom prst="round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6" name="TextBox 85"/>
            <p:cNvSpPr txBox="1"/>
            <p:nvPr/>
          </p:nvSpPr>
          <p:spPr>
            <a:xfrm>
              <a:off x="2615925" y="5897864"/>
              <a:ext cx="838691" cy="230832"/>
            </a:xfrm>
            <a:prstGeom prst="rect">
              <a:avLst/>
            </a:prstGeom>
            <a:noFill/>
          </p:spPr>
          <p:txBody>
            <a:bodyPr wrap="none" rtlCol="0">
              <a:spAutoFit/>
            </a:bodyPr>
            <a:lstStyle/>
            <a:p>
              <a:r>
                <a:rPr lang="en-US" sz="900" dirty="0" smtClean="0">
                  <a:solidFill>
                    <a:prstClr val="black"/>
                  </a:solidFill>
                  <a:latin typeface="Arial" panose="020B0604020202020204" pitchFamily="34" charset="0"/>
                  <a:cs typeface="Arial" panose="020B0604020202020204" pitchFamily="34" charset="0"/>
                </a:rPr>
                <a:t>Billing Query</a:t>
              </a:r>
              <a:endParaRPr lang="en-US" sz="900" dirty="0">
                <a:solidFill>
                  <a:prstClr val="black"/>
                </a:solidFill>
                <a:latin typeface="Arial" panose="020B0604020202020204" pitchFamily="34" charset="0"/>
                <a:cs typeface="Arial" panose="020B0604020202020204" pitchFamily="34" charset="0"/>
              </a:endParaRPr>
            </a:p>
          </p:txBody>
        </p:sp>
        <p:sp>
          <p:nvSpPr>
            <p:cNvPr id="87" name="Rounded Rectangle 86"/>
            <p:cNvSpPr/>
            <p:nvPr/>
          </p:nvSpPr>
          <p:spPr>
            <a:xfrm>
              <a:off x="3899406" y="5947598"/>
              <a:ext cx="129642" cy="129642"/>
            </a:xfrm>
            <a:prstGeom prst="round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8" name="TextBox 87"/>
            <p:cNvSpPr txBox="1"/>
            <p:nvPr/>
          </p:nvSpPr>
          <p:spPr>
            <a:xfrm>
              <a:off x="4081480" y="5897864"/>
              <a:ext cx="1152880" cy="230832"/>
            </a:xfrm>
            <a:prstGeom prst="rect">
              <a:avLst/>
            </a:prstGeom>
            <a:noFill/>
          </p:spPr>
          <p:txBody>
            <a:bodyPr wrap="none" rtlCol="0">
              <a:spAutoFit/>
            </a:bodyPr>
            <a:lstStyle/>
            <a:p>
              <a:r>
                <a:rPr lang="en-US" sz="900" dirty="0" smtClean="0">
                  <a:solidFill>
                    <a:prstClr val="black"/>
                  </a:solidFill>
                  <a:latin typeface="Arial" panose="020B0604020202020204" pitchFamily="34" charset="0"/>
                  <a:cs typeface="Arial" panose="020B0604020202020204" pitchFamily="34" charset="0"/>
                </a:rPr>
                <a:t>Change in address</a:t>
              </a:r>
              <a:endParaRPr lang="en-US" sz="900" dirty="0">
                <a:solidFill>
                  <a:prstClr val="black"/>
                </a:solidFill>
                <a:latin typeface="Arial" panose="020B0604020202020204" pitchFamily="34" charset="0"/>
                <a:cs typeface="Arial" panose="020B0604020202020204" pitchFamily="34" charset="0"/>
              </a:endParaRPr>
            </a:p>
          </p:txBody>
        </p:sp>
        <p:sp>
          <p:nvSpPr>
            <p:cNvPr id="95" name="Rounded Rectangle 94"/>
            <p:cNvSpPr/>
            <p:nvPr/>
          </p:nvSpPr>
          <p:spPr>
            <a:xfrm>
              <a:off x="5354252" y="5947598"/>
              <a:ext cx="129642" cy="129642"/>
            </a:xfrm>
            <a:prstGeom prst="round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6" name="TextBox 95"/>
            <p:cNvSpPr txBox="1"/>
            <p:nvPr/>
          </p:nvSpPr>
          <p:spPr>
            <a:xfrm>
              <a:off x="5549967" y="5897864"/>
              <a:ext cx="928459" cy="230832"/>
            </a:xfrm>
            <a:prstGeom prst="rect">
              <a:avLst/>
            </a:prstGeom>
            <a:noFill/>
          </p:spPr>
          <p:txBody>
            <a:bodyPr wrap="none" rtlCol="0">
              <a:spAutoFit/>
            </a:bodyPr>
            <a:lstStyle/>
            <a:p>
              <a:r>
                <a:rPr lang="en-US" sz="900" dirty="0" smtClean="0">
                  <a:solidFill>
                    <a:prstClr val="black"/>
                  </a:solidFill>
                  <a:latin typeface="Arial" panose="020B0604020202020204" pitchFamily="34" charset="0"/>
                  <a:cs typeface="Arial" panose="020B0604020202020204" pitchFamily="34" charset="0"/>
                </a:rPr>
                <a:t>Product Query</a:t>
              </a:r>
              <a:endParaRPr lang="en-US" sz="900" dirty="0">
                <a:solidFill>
                  <a:prstClr val="black"/>
                </a:solidFill>
                <a:latin typeface="Arial" panose="020B0604020202020204" pitchFamily="34" charset="0"/>
                <a:cs typeface="Arial" panose="020B0604020202020204" pitchFamily="34" charset="0"/>
              </a:endParaRPr>
            </a:p>
          </p:txBody>
        </p:sp>
        <p:sp>
          <p:nvSpPr>
            <p:cNvPr id="97" name="Rounded Rectangle 96"/>
            <p:cNvSpPr/>
            <p:nvPr/>
          </p:nvSpPr>
          <p:spPr>
            <a:xfrm>
              <a:off x="6809098" y="5947598"/>
              <a:ext cx="129642" cy="129642"/>
            </a:xfrm>
            <a:prstGeom prst="round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0" name="TextBox 109"/>
            <p:cNvSpPr txBox="1"/>
            <p:nvPr/>
          </p:nvSpPr>
          <p:spPr>
            <a:xfrm>
              <a:off x="7043456" y="5897864"/>
              <a:ext cx="947695" cy="230832"/>
            </a:xfrm>
            <a:prstGeom prst="rect">
              <a:avLst/>
            </a:prstGeom>
            <a:noFill/>
          </p:spPr>
          <p:txBody>
            <a:bodyPr wrap="none" rtlCol="0">
              <a:spAutoFit/>
            </a:bodyPr>
            <a:lstStyle/>
            <a:p>
              <a:r>
                <a:rPr lang="en-US" sz="900" dirty="0" smtClean="0">
                  <a:solidFill>
                    <a:prstClr val="black"/>
                  </a:solidFill>
                  <a:latin typeface="Arial" panose="020B0604020202020204" pitchFamily="34" charset="0"/>
                  <a:cs typeface="Arial" panose="020B0604020202020204" pitchFamily="34" charset="0"/>
                </a:rPr>
                <a:t>Delivery Query</a:t>
              </a:r>
              <a:endParaRPr lang="en-US" sz="900" dirty="0">
                <a:solidFill>
                  <a:prstClr val="black"/>
                </a:solidFill>
                <a:latin typeface="Arial" panose="020B0604020202020204" pitchFamily="34" charset="0"/>
                <a:cs typeface="Arial" panose="020B0604020202020204" pitchFamily="34" charset="0"/>
              </a:endParaRPr>
            </a:p>
          </p:txBody>
        </p:sp>
        <p:sp>
          <p:nvSpPr>
            <p:cNvPr id="111" name="Rounded Rectangle 110"/>
            <p:cNvSpPr/>
            <p:nvPr/>
          </p:nvSpPr>
          <p:spPr>
            <a:xfrm>
              <a:off x="8263944" y="5947598"/>
              <a:ext cx="129642" cy="129642"/>
            </a:xfrm>
            <a:prstGeom prst="round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2" name="TextBox 111"/>
            <p:cNvSpPr txBox="1"/>
            <p:nvPr/>
          </p:nvSpPr>
          <p:spPr>
            <a:xfrm>
              <a:off x="8435309" y="5897864"/>
              <a:ext cx="595035" cy="230832"/>
            </a:xfrm>
            <a:prstGeom prst="rect">
              <a:avLst/>
            </a:prstGeom>
            <a:noFill/>
          </p:spPr>
          <p:txBody>
            <a:bodyPr wrap="none" rtlCol="0">
              <a:spAutoFit/>
            </a:bodyPr>
            <a:lstStyle/>
            <a:p>
              <a:r>
                <a:rPr lang="en-US" sz="900" dirty="0" smtClean="0">
                  <a:solidFill>
                    <a:prstClr val="black"/>
                  </a:solidFill>
                  <a:latin typeface="Arial" panose="020B0604020202020204" pitchFamily="34" charset="0"/>
                  <a:cs typeface="Arial" panose="020B0604020202020204" pitchFamily="34" charset="0"/>
                </a:rPr>
                <a:t>General</a:t>
              </a:r>
              <a:endParaRPr lang="en-US" sz="900" dirty="0">
                <a:solidFill>
                  <a:prstClr val="black"/>
                </a:solidFill>
                <a:latin typeface="Arial" panose="020B0604020202020204" pitchFamily="34" charset="0"/>
                <a:cs typeface="Arial" panose="020B0604020202020204" pitchFamily="34" charset="0"/>
              </a:endParaRPr>
            </a:p>
          </p:txBody>
        </p:sp>
      </p:grpSp>
      <p:grpSp>
        <p:nvGrpSpPr>
          <p:cNvPr id="114" name="Group 113"/>
          <p:cNvGrpSpPr/>
          <p:nvPr/>
        </p:nvGrpSpPr>
        <p:grpSpPr>
          <a:xfrm>
            <a:off x="10096160" y="2395737"/>
            <a:ext cx="1775543" cy="302395"/>
            <a:chOff x="10111926" y="2443035"/>
            <a:chExt cx="1775543" cy="302395"/>
          </a:xfrm>
        </p:grpSpPr>
        <p:sp>
          <p:nvSpPr>
            <p:cNvPr id="115" name="Rounded Rectangle 114"/>
            <p:cNvSpPr/>
            <p:nvPr/>
          </p:nvSpPr>
          <p:spPr>
            <a:xfrm>
              <a:off x="10111926" y="2443035"/>
              <a:ext cx="1775543" cy="302395"/>
            </a:xfrm>
            <a:prstGeom prst="round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a:solidFill>
                    <a:prstClr val="white">
                      <a:lumMod val="75000"/>
                    </a:prstClr>
                  </a:solidFill>
                  <a:latin typeface="Arial" panose="020B0604020202020204" pitchFamily="34" charset="0"/>
                  <a:cs typeface="Arial" panose="020B0604020202020204" pitchFamily="34" charset="0"/>
                </a:rPr>
                <a:t>Select </a:t>
              </a:r>
              <a:r>
                <a:rPr lang="en-US" sz="900" dirty="0" smtClean="0">
                  <a:solidFill>
                    <a:prstClr val="white">
                      <a:lumMod val="75000"/>
                    </a:prstClr>
                  </a:solidFill>
                  <a:latin typeface="Arial" panose="020B0604020202020204" pitchFamily="34" charset="0"/>
                  <a:cs typeface="Arial" panose="020B0604020202020204" pitchFamily="34" charset="0"/>
                </a:rPr>
                <a:t>Disposition</a:t>
              </a:r>
              <a:endParaRPr lang="en-US" sz="900" dirty="0">
                <a:solidFill>
                  <a:prstClr val="white">
                    <a:lumMod val="75000"/>
                  </a:prstClr>
                </a:solidFill>
                <a:latin typeface="Arial" panose="020B0604020202020204" pitchFamily="34" charset="0"/>
                <a:cs typeface="Arial" panose="020B0604020202020204" pitchFamily="34" charset="0"/>
              </a:endParaRPr>
            </a:p>
          </p:txBody>
        </p:sp>
        <p:sp>
          <p:nvSpPr>
            <p:cNvPr id="116" name="Isosceles Triangle 115"/>
            <p:cNvSpPr/>
            <p:nvPr/>
          </p:nvSpPr>
          <p:spPr>
            <a:xfrm rot="10800000">
              <a:off x="11680475" y="2576192"/>
              <a:ext cx="84219" cy="72602"/>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solidFill>
                  <a:prstClr val="white"/>
                </a:solidFill>
              </a:endParaRPr>
            </a:p>
          </p:txBody>
        </p:sp>
      </p:grpSp>
      <p:sp>
        <p:nvSpPr>
          <p:cNvPr id="82" name="Rectangle 81"/>
          <p:cNvSpPr/>
          <p:nvPr/>
        </p:nvSpPr>
        <p:spPr>
          <a:xfrm>
            <a:off x="261254" y="1072474"/>
            <a:ext cx="1942062" cy="4539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1400" b="1" i="1" dirty="0" smtClean="0">
                <a:solidFill>
                  <a:schemeClr val="tx1">
                    <a:lumMod val="50000"/>
                    <a:lumOff val="50000"/>
                  </a:schemeClr>
                </a:solidFill>
                <a:latin typeface="Swis721 Cn BT" panose="020B0506020202030204" pitchFamily="34" charset="0"/>
                <a:cs typeface="Arial" panose="020B0604020202020204" pitchFamily="34" charset="0"/>
              </a:rPr>
              <a:t>TELECOM ENTERPRISE</a:t>
            </a:r>
            <a:endParaRPr lang="en-US" sz="1400" b="1" i="1" dirty="0">
              <a:solidFill>
                <a:schemeClr val="tx1">
                  <a:lumMod val="50000"/>
                  <a:lumOff val="50000"/>
                </a:schemeClr>
              </a:solidFill>
              <a:latin typeface="Swis721 Cn BT" panose="020B0506020202030204" pitchFamily="34" charset="0"/>
              <a:cs typeface="Arial" panose="020B0604020202020204" pitchFamily="34" charset="0"/>
            </a:endParaRPr>
          </a:p>
        </p:txBody>
      </p:sp>
      <p:pic>
        <p:nvPicPr>
          <p:cNvPr id="61" name="Picture 60"/>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55095" y="336931"/>
            <a:ext cx="942739" cy="855162"/>
          </a:xfrm>
          <a:prstGeom prst="rect">
            <a:avLst/>
          </a:prstGeom>
        </p:spPr>
      </p:pic>
      <p:pic>
        <p:nvPicPr>
          <p:cNvPr id="6" name="Picture 5"/>
          <p:cNvPicPr>
            <a:picLocks noChangeAspect="1"/>
          </p:cNvPicPr>
          <p:nvPr/>
        </p:nvPicPr>
        <p:blipFill>
          <a:blip r:embed="rId13"/>
          <a:stretch>
            <a:fillRect/>
          </a:stretch>
        </p:blipFill>
        <p:spPr>
          <a:xfrm>
            <a:off x="10010486" y="571267"/>
            <a:ext cx="1950763" cy="1341664"/>
          </a:xfrm>
          <a:prstGeom prst="rect">
            <a:avLst/>
          </a:prstGeom>
        </p:spPr>
      </p:pic>
      <p:sp>
        <p:nvSpPr>
          <p:cNvPr id="7" name="Rectangle 6"/>
          <p:cNvSpPr/>
          <p:nvPr/>
        </p:nvSpPr>
        <p:spPr>
          <a:xfrm>
            <a:off x="2304058" y="239653"/>
            <a:ext cx="2516253" cy="1958667"/>
          </a:xfrm>
          <a:prstGeom prst="rect">
            <a:avLst/>
          </a:prstGeom>
          <a:solidFill>
            <a:schemeClr val="bg1"/>
          </a:solidFill>
          <a:ln>
            <a:solidFill>
              <a:schemeClr val="bg1">
                <a:lumMod val="95000"/>
              </a:schemeClr>
            </a:solidFill>
          </a:ln>
          <a:effectLst>
            <a:outerShdw blurRad="50800" dist="38100" dir="8100000" algn="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p:cNvSpPr/>
          <p:nvPr/>
        </p:nvSpPr>
        <p:spPr>
          <a:xfrm>
            <a:off x="4879719" y="239653"/>
            <a:ext cx="2516253" cy="1958667"/>
          </a:xfrm>
          <a:prstGeom prst="rect">
            <a:avLst/>
          </a:prstGeom>
          <a:solidFill>
            <a:schemeClr val="bg1"/>
          </a:solidFill>
          <a:ln>
            <a:solidFill>
              <a:schemeClr val="bg1">
                <a:lumMod val="95000"/>
              </a:schemeClr>
            </a:solidFill>
          </a:ln>
          <a:effectLst>
            <a:outerShdw blurRad="50800" dist="38100" dir="8100000" algn="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p:cNvSpPr/>
          <p:nvPr/>
        </p:nvSpPr>
        <p:spPr>
          <a:xfrm>
            <a:off x="7455380" y="239653"/>
            <a:ext cx="2516253" cy="1958667"/>
          </a:xfrm>
          <a:prstGeom prst="rect">
            <a:avLst/>
          </a:prstGeom>
          <a:solidFill>
            <a:schemeClr val="bg1"/>
          </a:solidFill>
          <a:ln>
            <a:solidFill>
              <a:schemeClr val="bg1">
                <a:lumMod val="95000"/>
              </a:schemeClr>
            </a:solidFill>
          </a:ln>
          <a:effectLst>
            <a:outerShdw blurRad="50800" dist="38100" dir="8100000" algn="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1" name="Table 100"/>
          <p:cNvGraphicFramePr>
            <a:graphicFrameLocks noGrp="1"/>
          </p:cNvGraphicFramePr>
          <p:nvPr>
            <p:extLst/>
          </p:nvPr>
        </p:nvGraphicFramePr>
        <p:xfrm>
          <a:off x="2464402" y="294868"/>
          <a:ext cx="2239750" cy="1486976"/>
        </p:xfrm>
        <a:graphic>
          <a:graphicData uri="http://schemas.openxmlformats.org/drawingml/2006/table">
            <a:tbl>
              <a:tblPr>
                <a:tableStyleId>{5C22544A-7EE6-4342-B048-85BDC9FD1C3A}</a:tableStyleId>
              </a:tblPr>
              <a:tblGrid>
                <a:gridCol w="953865"/>
                <a:gridCol w="1285885"/>
              </a:tblGrid>
              <a:tr h="198540">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Mobile #</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+63</a:t>
                      </a:r>
                      <a:r>
                        <a:rPr lang="en-US" sz="8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 915 716 9206</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98540">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Subscriber</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Mr. John Doe</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98540">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Operating Status</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Active</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98540">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Status</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Active</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82068">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Email</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johndoe554@gmail.com</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19828">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Address</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sv-SE" sz="800" b="0" i="0" u="none" strike="noStrike" kern="1200" dirty="0" smtClean="0">
                          <a:solidFill>
                            <a:srgbClr val="000000"/>
                          </a:solidFill>
                          <a:effectLst/>
                          <a:latin typeface="Arial" panose="020B0604020202020204" pitchFamily="34" charset="0"/>
                          <a:ea typeface="+mn-ea"/>
                          <a:cs typeface="Arial" panose="020B0604020202020204" pitchFamily="34" charset="0"/>
                        </a:rPr>
                        <a:t>101 Dela Rosa Street, Legazpi Village, Makati</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90920">
                <a:tc>
                  <a:txBody>
                    <a:bodyPr/>
                    <a:lstStyle/>
                    <a:p>
                      <a:pPr marL="0" algn="l" defTabSz="914400" rtl="0" eaLnBrk="1" fontAlgn="b" latinLnBrk="0" hangingPunct="1"/>
                      <a:r>
                        <a:rPr lang="en-US" sz="800" b="0" i="0" u="none" strike="noStrike" kern="1200" dirty="0">
                          <a:solidFill>
                            <a:srgbClr val="000000"/>
                          </a:solidFill>
                          <a:effectLst/>
                          <a:latin typeface="Arial" panose="020B0604020202020204" pitchFamily="34" charset="0"/>
                          <a:ea typeface="+mn-ea"/>
                          <a:cs typeface="Arial" panose="020B0604020202020204" pitchFamily="34" charset="0"/>
                        </a:rPr>
                        <a:t>Alt Number</a:t>
                      </a: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+63</a:t>
                      </a:r>
                      <a:r>
                        <a:rPr lang="en-US" sz="8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 999 999 9999</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graphicFrame>
        <p:nvGraphicFramePr>
          <p:cNvPr id="102" name="Table 101"/>
          <p:cNvGraphicFramePr>
            <a:graphicFrameLocks noGrp="1"/>
          </p:cNvGraphicFramePr>
          <p:nvPr>
            <p:extLst/>
          </p:nvPr>
        </p:nvGraphicFramePr>
        <p:xfrm>
          <a:off x="4973094" y="294868"/>
          <a:ext cx="2355644" cy="1878483"/>
        </p:xfrm>
        <a:graphic>
          <a:graphicData uri="http://schemas.openxmlformats.org/drawingml/2006/table">
            <a:tbl>
              <a:tblPr>
                <a:tableStyleId>{5C22544A-7EE6-4342-B048-85BDC9FD1C3A}</a:tableStyleId>
              </a:tblPr>
              <a:tblGrid>
                <a:gridCol w="1089211"/>
                <a:gridCol w="1266433"/>
              </a:tblGrid>
              <a:tr h="205909">
                <a:tc>
                  <a:txBody>
                    <a:bodyPr/>
                    <a:lstStyle/>
                    <a:p>
                      <a:pPr algn="l" fontAlgn="b"/>
                      <a:r>
                        <a:rPr lang="en-US" sz="800" u="none" strike="noStrike" dirty="0" smtClean="0">
                          <a:effectLst/>
                          <a:latin typeface="Arial" panose="020B0604020202020204" pitchFamily="34" charset="0"/>
                          <a:cs typeface="Arial" panose="020B0604020202020204" pitchFamily="34" charset="0"/>
                        </a:rPr>
                        <a:t>Customer ID</a:t>
                      </a:r>
                      <a:r>
                        <a:rPr lang="en-US" sz="800" u="none" strike="noStrike" baseline="0" dirty="0" smtClean="0">
                          <a:effectLst/>
                          <a:latin typeface="Arial" panose="020B0604020202020204" pitchFamily="34" charset="0"/>
                          <a:cs typeface="Arial" panose="020B0604020202020204" pitchFamily="34" charset="0"/>
                        </a:rPr>
                        <a:t> #</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b="0" i="0" u="none" strike="noStrike" dirty="0" smtClean="0">
                          <a:solidFill>
                            <a:schemeClr val="dk1"/>
                          </a:solidFill>
                          <a:effectLst/>
                          <a:latin typeface="Arial" panose="020B0604020202020204" pitchFamily="34" charset="0"/>
                          <a:cs typeface="Arial" panose="020B0604020202020204" pitchFamily="34" charset="0"/>
                        </a:rPr>
                        <a:t>83085294</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u="none" strike="noStrike" dirty="0" smtClean="0">
                          <a:effectLst/>
                          <a:latin typeface="Arial" panose="020B0604020202020204" pitchFamily="34" charset="0"/>
                          <a:cs typeface="Arial" panose="020B0604020202020204" pitchFamily="34" charset="0"/>
                        </a:rPr>
                        <a:t>Tariff Plan</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b="0" i="0" u="sng" strike="noStrike" dirty="0" err="1" smtClean="0">
                          <a:solidFill>
                            <a:schemeClr val="dk1"/>
                          </a:solidFill>
                          <a:effectLst/>
                          <a:latin typeface="Arial" panose="020B0604020202020204" pitchFamily="34" charset="0"/>
                          <a:cs typeface="Arial" panose="020B0604020202020204" pitchFamily="34" charset="0"/>
                        </a:rPr>
                        <a:t>ThePLAN</a:t>
                      </a:r>
                      <a:r>
                        <a:rPr lang="en-US" sz="800" b="0" i="0" u="sng" strike="noStrike" baseline="0" dirty="0" smtClean="0">
                          <a:solidFill>
                            <a:schemeClr val="dk1"/>
                          </a:solidFill>
                          <a:effectLst/>
                          <a:latin typeface="Arial" panose="020B0604020202020204" pitchFamily="34" charset="0"/>
                          <a:cs typeface="Arial" panose="020B0604020202020204" pitchFamily="34" charset="0"/>
                        </a:rPr>
                        <a:t> PLUS 1499</a:t>
                      </a:r>
                      <a:endParaRPr lang="en-US" sz="800" b="0" i="0" u="sng"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b="0" i="0" u="none" strike="noStrike" dirty="0" smtClean="0">
                          <a:solidFill>
                            <a:srgbClr val="000000"/>
                          </a:solidFill>
                          <a:effectLst/>
                          <a:latin typeface="Arial" panose="020B0604020202020204" pitchFamily="34" charset="0"/>
                          <a:cs typeface="Arial" panose="020B0604020202020204" pitchFamily="34" charset="0"/>
                        </a:rPr>
                        <a:t>Activation Date</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b="0" i="0" u="none" strike="noStrike" dirty="0" smtClean="0">
                          <a:solidFill>
                            <a:srgbClr val="000000"/>
                          </a:solidFill>
                          <a:effectLst/>
                          <a:latin typeface="Arial" panose="020B0604020202020204" pitchFamily="34" charset="0"/>
                          <a:cs typeface="Arial" panose="020B0604020202020204" pitchFamily="34" charset="0"/>
                        </a:rPr>
                        <a:t>03-01-2019</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u="none" strike="noStrike" dirty="0" smtClean="0">
                          <a:effectLst/>
                          <a:latin typeface="Arial" panose="020B0604020202020204" pitchFamily="34" charset="0"/>
                          <a:cs typeface="Arial" panose="020B0604020202020204" pitchFamily="34" charset="0"/>
                        </a:rPr>
                        <a:t>Contract</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u="none" strike="noStrike" dirty="0" smtClean="0">
                          <a:effectLst/>
                          <a:latin typeface="Arial" panose="020B0604020202020204" pitchFamily="34" charset="0"/>
                          <a:cs typeface="Arial" panose="020B0604020202020204" pitchFamily="34" charset="0"/>
                        </a:rPr>
                        <a:t>24 Months</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u="none" strike="noStrike" dirty="0" smtClean="0">
                          <a:effectLst/>
                          <a:latin typeface="Arial" panose="020B0604020202020204" pitchFamily="34" charset="0"/>
                          <a:cs typeface="Arial" panose="020B0604020202020204" pitchFamily="34" charset="0"/>
                        </a:rPr>
                        <a:t>Handset</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b="0" i="0" u="sng" strike="noStrike" dirty="0" smtClean="0">
                          <a:solidFill>
                            <a:schemeClr val="dk1"/>
                          </a:solidFill>
                          <a:effectLst/>
                          <a:latin typeface="Arial" panose="020B0604020202020204" pitchFamily="34" charset="0"/>
                          <a:cs typeface="Arial" panose="020B0604020202020204" pitchFamily="34" charset="0"/>
                        </a:rPr>
                        <a:t>Huawei Nova 3i</a:t>
                      </a:r>
                      <a:endParaRPr lang="en-US" sz="800" b="0" i="0" u="sng"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u="none" strike="noStrike" dirty="0" smtClean="0">
                          <a:effectLst/>
                          <a:latin typeface="Arial" panose="020B0604020202020204" pitchFamily="34" charset="0"/>
                          <a:cs typeface="Arial" panose="020B0604020202020204" pitchFamily="34" charset="0"/>
                        </a:rPr>
                        <a:t>Unbilled Amount</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b="0" i="0" u="none" strike="noStrike" dirty="0" smtClean="0">
                          <a:solidFill>
                            <a:schemeClr val="dk1"/>
                          </a:solidFill>
                          <a:effectLst/>
                          <a:latin typeface="Arial" panose="020B0604020202020204" pitchFamily="34" charset="0"/>
                          <a:cs typeface="Arial" panose="020B0604020202020204" pitchFamily="34" charset="0"/>
                        </a:rPr>
                        <a:t>P 69.90</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u="none" strike="noStrike" dirty="0" smtClean="0">
                          <a:effectLst/>
                          <a:latin typeface="Arial" panose="020B0604020202020204" pitchFamily="34" charset="0"/>
                          <a:cs typeface="Arial" panose="020B0604020202020204" pitchFamily="34" charset="0"/>
                        </a:rPr>
                        <a:t>Last Payment Date</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b="0" i="0" u="none" strike="noStrike" dirty="0" smtClean="0">
                          <a:solidFill>
                            <a:schemeClr val="dk1"/>
                          </a:solidFill>
                          <a:effectLst/>
                          <a:latin typeface="Arial" panose="020B0604020202020204" pitchFamily="34" charset="0"/>
                          <a:cs typeface="Arial" panose="020B0604020202020204" pitchFamily="34" charset="0"/>
                        </a:rPr>
                        <a:t>04-04-2019</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31211">
                <a:tc>
                  <a:txBody>
                    <a:bodyPr/>
                    <a:lstStyle/>
                    <a:p>
                      <a:pPr algn="l" fontAlgn="b"/>
                      <a:r>
                        <a:rPr lang="en-US" sz="800" u="none" strike="noStrike" kern="1200" dirty="0" smtClean="0">
                          <a:solidFill>
                            <a:schemeClr val="dk1"/>
                          </a:solidFill>
                          <a:effectLst/>
                          <a:latin typeface="Arial" panose="020B0604020202020204" pitchFamily="34" charset="0"/>
                          <a:ea typeface="+mn-ea"/>
                          <a:cs typeface="Arial" panose="020B0604020202020204" pitchFamily="34" charset="0"/>
                        </a:rPr>
                        <a:t>Outstanding Balance</a:t>
                      </a:r>
                      <a:endParaRPr lang="en-US" sz="800" u="none" strike="noStrike" kern="1200" dirty="0">
                        <a:solidFill>
                          <a:schemeClr val="dk1"/>
                        </a:solidFill>
                        <a:effectLst/>
                        <a:latin typeface="Arial" panose="020B0604020202020204" pitchFamily="34" charset="0"/>
                        <a:ea typeface="+mn-ea"/>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u="none" strike="noStrike" kern="1200" dirty="0" smtClean="0">
                          <a:solidFill>
                            <a:schemeClr val="dk1"/>
                          </a:solidFill>
                          <a:effectLst/>
                          <a:latin typeface="Arial" panose="020B0604020202020204" pitchFamily="34" charset="0"/>
                          <a:ea typeface="+mn-ea"/>
                          <a:cs typeface="Arial" panose="020B0604020202020204" pitchFamily="34" charset="0"/>
                        </a:rPr>
                        <a:t>P1568.90</a:t>
                      </a:r>
                      <a:endParaRPr lang="en-US" sz="800" u="none" strike="noStrike" kern="1200" dirty="0">
                        <a:solidFill>
                          <a:schemeClr val="dk1"/>
                        </a:solidFill>
                        <a:effectLst/>
                        <a:latin typeface="Arial" panose="020B0604020202020204" pitchFamily="34" charset="0"/>
                        <a:ea typeface="+mn-ea"/>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u="none" strike="noStrike" kern="1200" dirty="0" smtClean="0">
                          <a:solidFill>
                            <a:schemeClr val="dk1"/>
                          </a:solidFill>
                          <a:effectLst/>
                          <a:latin typeface="Arial" panose="020B0604020202020204" pitchFamily="34" charset="0"/>
                          <a:ea typeface="+mn-ea"/>
                          <a:cs typeface="Arial" panose="020B0604020202020204" pitchFamily="34" charset="0"/>
                        </a:rPr>
                        <a:t>Bill Date</a:t>
                      </a:r>
                      <a:endParaRPr lang="en-US" sz="800" u="none" strike="noStrike" kern="1200" dirty="0">
                        <a:solidFill>
                          <a:schemeClr val="dk1"/>
                        </a:solidFill>
                        <a:effectLst/>
                        <a:latin typeface="Arial" panose="020B0604020202020204" pitchFamily="34" charset="0"/>
                        <a:ea typeface="+mn-ea"/>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u="none" strike="noStrike" kern="1200" dirty="0" smtClean="0">
                          <a:solidFill>
                            <a:schemeClr val="dk1"/>
                          </a:solidFill>
                          <a:effectLst/>
                          <a:latin typeface="Arial" panose="020B0604020202020204" pitchFamily="34" charset="0"/>
                          <a:ea typeface="+mn-ea"/>
                          <a:cs typeface="Arial" panose="020B0604020202020204" pitchFamily="34" charset="0"/>
                        </a:rPr>
                        <a:t>03-04-2019</a:t>
                      </a:r>
                      <a:endParaRPr lang="en-US" sz="800" u="none" strike="noStrike" kern="1200" dirty="0">
                        <a:solidFill>
                          <a:schemeClr val="dk1"/>
                        </a:solidFill>
                        <a:effectLst/>
                        <a:latin typeface="Arial" panose="020B0604020202020204" pitchFamily="34" charset="0"/>
                        <a:ea typeface="+mn-ea"/>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graphicFrame>
        <p:nvGraphicFramePr>
          <p:cNvPr id="103" name="Table 102"/>
          <p:cNvGraphicFramePr>
            <a:graphicFrameLocks noGrp="1"/>
          </p:cNvGraphicFramePr>
          <p:nvPr>
            <p:extLst/>
          </p:nvPr>
        </p:nvGraphicFramePr>
        <p:xfrm>
          <a:off x="7577841" y="294868"/>
          <a:ext cx="2185877" cy="1511776"/>
        </p:xfrm>
        <a:graphic>
          <a:graphicData uri="http://schemas.openxmlformats.org/drawingml/2006/table">
            <a:tbl>
              <a:tblPr>
                <a:tableStyleId>{5C22544A-7EE6-4342-B048-85BDC9FD1C3A}</a:tableStyleId>
              </a:tblPr>
              <a:tblGrid>
                <a:gridCol w="1371369"/>
                <a:gridCol w="814508"/>
              </a:tblGrid>
              <a:tr h="215968">
                <a:tc>
                  <a:txBody>
                    <a:bodyPr/>
                    <a:lstStyle/>
                    <a:p>
                      <a:pPr algn="l" fontAlgn="b"/>
                      <a:r>
                        <a:rPr lang="en-US" sz="800" b="0" i="0" u="none" strike="noStrike" dirty="0" smtClean="0">
                          <a:solidFill>
                            <a:srgbClr val="000000"/>
                          </a:solidFill>
                          <a:effectLst/>
                          <a:latin typeface="Arial" panose="020B0604020202020204" pitchFamily="34" charset="0"/>
                          <a:cs typeface="Arial" panose="020B0604020202020204" pitchFamily="34" charset="0"/>
                        </a:rPr>
                        <a:t>Mobile App</a:t>
                      </a:r>
                      <a:r>
                        <a:rPr lang="en-US" sz="800" b="0" i="0" u="none" strike="noStrike" baseline="0" dirty="0" smtClean="0">
                          <a:solidFill>
                            <a:srgbClr val="000000"/>
                          </a:solidFill>
                          <a:effectLst/>
                          <a:latin typeface="Arial" panose="020B0604020202020204" pitchFamily="34" charset="0"/>
                          <a:cs typeface="Arial" panose="020B0604020202020204" pitchFamily="34" charset="0"/>
                        </a:rPr>
                        <a:t> Registered</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none" strike="noStrike" smtClean="0">
                          <a:solidFill>
                            <a:srgbClr val="000000"/>
                          </a:solidFill>
                          <a:effectLst/>
                          <a:latin typeface="Arial" panose="020B0604020202020204" pitchFamily="34" charset="0"/>
                          <a:cs typeface="Arial" panose="020B0604020202020204" pitchFamily="34" charset="0"/>
                        </a:rPr>
                        <a:t>Y</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5968">
                <a:tc>
                  <a:txBody>
                    <a:bodyPr/>
                    <a:lstStyle/>
                    <a:p>
                      <a:pPr algn="l" fontAlgn="b"/>
                      <a:r>
                        <a:rPr lang="en-US" sz="800" b="0" i="0" u="none" strike="noStrike" dirty="0" err="1" smtClean="0">
                          <a:solidFill>
                            <a:srgbClr val="000000"/>
                          </a:solidFill>
                          <a:effectLst/>
                          <a:latin typeface="Arial" panose="020B0604020202020204" pitchFamily="34" charset="0"/>
                          <a:cs typeface="Arial" panose="020B0604020202020204" pitchFamily="34" charset="0"/>
                        </a:rPr>
                        <a:t>eKYC</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none" strike="noStrike" dirty="0" smtClean="0">
                          <a:solidFill>
                            <a:srgbClr val="000000"/>
                          </a:solidFill>
                          <a:effectLst/>
                          <a:latin typeface="Arial" panose="020B0604020202020204" pitchFamily="34" charset="0"/>
                          <a:cs typeface="Arial" panose="020B0604020202020204" pitchFamily="34" charset="0"/>
                        </a:rPr>
                        <a:t>N</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5968">
                <a:tc>
                  <a:txBody>
                    <a:bodyPr/>
                    <a:lstStyle/>
                    <a:p>
                      <a:pPr algn="l" fontAlgn="ctr"/>
                      <a:r>
                        <a:rPr lang="en-US" sz="800" b="0" i="0" u="none" strike="noStrike" smtClean="0">
                          <a:solidFill>
                            <a:srgbClr val="000000"/>
                          </a:solidFill>
                          <a:effectLst/>
                          <a:latin typeface="Arial" panose="020B0604020202020204" pitchFamily="34" charset="0"/>
                          <a:cs typeface="Arial" panose="020B0604020202020204" pitchFamily="34" charset="0"/>
                        </a:rPr>
                        <a:t>Self</a:t>
                      </a:r>
                      <a:r>
                        <a:rPr lang="en-US" sz="800" b="0" i="0" u="none" strike="noStrike" baseline="0" smtClean="0">
                          <a:solidFill>
                            <a:srgbClr val="000000"/>
                          </a:solidFill>
                          <a:effectLst/>
                          <a:latin typeface="Arial" panose="020B0604020202020204" pitchFamily="34" charset="0"/>
                          <a:cs typeface="Arial" panose="020B0604020202020204" pitchFamily="34" charset="0"/>
                        </a:rPr>
                        <a:t> Service Registered</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none" strike="noStrike" smtClean="0">
                          <a:solidFill>
                            <a:srgbClr val="000000"/>
                          </a:solidFill>
                          <a:effectLst/>
                          <a:latin typeface="Arial" panose="020B0604020202020204" pitchFamily="34" charset="0"/>
                          <a:cs typeface="Arial" panose="020B0604020202020204" pitchFamily="34" charset="0"/>
                        </a:rPr>
                        <a:t>Y</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5968">
                <a:tc>
                  <a:txBody>
                    <a:bodyPr/>
                    <a:lstStyle/>
                    <a:p>
                      <a:pPr algn="l" fontAlgn="ctr"/>
                      <a:r>
                        <a:rPr lang="en-US" sz="800" b="0" i="0" u="none" strike="noStrike" baseline="0" dirty="0" smtClean="0">
                          <a:solidFill>
                            <a:srgbClr val="000000"/>
                          </a:solidFill>
                          <a:effectLst/>
                          <a:latin typeface="Arial" panose="020B0604020202020204" pitchFamily="34" charset="0"/>
                          <a:cs typeface="Arial" panose="020B0604020202020204" pitchFamily="34" charset="0"/>
                        </a:rPr>
                        <a:t>Bill Type</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none" strike="noStrike" dirty="0" smtClean="0">
                          <a:solidFill>
                            <a:srgbClr val="000000"/>
                          </a:solidFill>
                          <a:effectLst/>
                          <a:latin typeface="Arial" panose="020B0604020202020204" pitchFamily="34" charset="0"/>
                          <a:cs typeface="Arial" panose="020B0604020202020204" pitchFamily="34" charset="0"/>
                        </a:rPr>
                        <a:t>E-Bill</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5968">
                <a:tc>
                  <a:txBody>
                    <a:bodyPr/>
                    <a:lstStyle/>
                    <a:p>
                      <a:pPr algn="l" fontAlgn="ctr"/>
                      <a:r>
                        <a:rPr lang="en-US" sz="800" b="0" i="0" u="none" strike="noStrike" smtClean="0">
                          <a:solidFill>
                            <a:srgbClr val="000000"/>
                          </a:solidFill>
                          <a:effectLst/>
                          <a:latin typeface="Arial" panose="020B0604020202020204" pitchFamily="34" charset="0"/>
                          <a:cs typeface="Arial" panose="020B0604020202020204" pitchFamily="34" charset="0"/>
                        </a:rPr>
                        <a:t>Credit Monitoring</a:t>
                      </a:r>
                      <a:r>
                        <a:rPr lang="en-US" sz="800" b="0" i="0" u="none" strike="noStrike" baseline="0" smtClean="0">
                          <a:solidFill>
                            <a:srgbClr val="000000"/>
                          </a:solidFill>
                          <a:effectLst/>
                          <a:latin typeface="Arial" panose="020B0604020202020204" pitchFamily="34" charset="0"/>
                          <a:cs typeface="Arial" panose="020B0604020202020204" pitchFamily="34" charset="0"/>
                        </a:rPr>
                        <a:t> Exposure</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none" strike="noStrike" dirty="0" smtClean="0">
                          <a:solidFill>
                            <a:srgbClr val="000000"/>
                          </a:solidFill>
                          <a:effectLst/>
                          <a:latin typeface="Arial" panose="020B0604020202020204" pitchFamily="34" charset="0"/>
                          <a:cs typeface="Arial" panose="020B0604020202020204" pitchFamily="34" charset="0"/>
                        </a:rPr>
                        <a:t>P3412.26</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5968">
                <a:tc>
                  <a:txBody>
                    <a:bodyPr/>
                    <a:lstStyle/>
                    <a:p>
                      <a:pPr algn="l" fontAlgn="ctr"/>
                      <a:r>
                        <a:rPr lang="en-US" sz="800" b="0" i="0" u="none" strike="noStrike" dirty="0" smtClean="0">
                          <a:solidFill>
                            <a:srgbClr val="000000"/>
                          </a:solidFill>
                          <a:effectLst/>
                          <a:latin typeface="Arial" panose="020B0604020202020204" pitchFamily="34" charset="0"/>
                          <a:cs typeface="Arial" panose="020B0604020202020204" pitchFamily="34" charset="0"/>
                        </a:rPr>
                        <a:t>Next Bill Date</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none" strike="noStrike" dirty="0" smtClean="0">
                          <a:solidFill>
                            <a:srgbClr val="000000"/>
                          </a:solidFill>
                          <a:effectLst/>
                          <a:latin typeface="Arial" panose="020B0604020202020204" pitchFamily="34" charset="0"/>
                          <a:cs typeface="Arial" panose="020B0604020202020204" pitchFamily="34" charset="0"/>
                        </a:rPr>
                        <a:t>03-05-2019</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5968">
                <a:tc>
                  <a:txBody>
                    <a:bodyPr/>
                    <a:lstStyle/>
                    <a:p>
                      <a:pPr algn="l" fontAlgn="ctr"/>
                      <a:r>
                        <a:rPr lang="en-US" sz="800" b="0" i="0" u="none" strike="noStrike" dirty="0" smtClean="0">
                          <a:solidFill>
                            <a:srgbClr val="000000"/>
                          </a:solidFill>
                          <a:effectLst/>
                          <a:latin typeface="Arial" panose="020B0604020202020204" pitchFamily="34" charset="0"/>
                          <a:cs typeface="Arial" panose="020B0604020202020204" pitchFamily="34" charset="0"/>
                        </a:rPr>
                        <a:t>Open SRs</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sng" strike="noStrike" dirty="0" smtClean="0">
                          <a:solidFill>
                            <a:srgbClr val="000000"/>
                          </a:solidFill>
                          <a:effectLst/>
                          <a:latin typeface="Arial" panose="020B0604020202020204" pitchFamily="34" charset="0"/>
                          <a:cs typeface="Arial" panose="020B0604020202020204" pitchFamily="34" charset="0"/>
                        </a:rPr>
                        <a:t>1</a:t>
                      </a:r>
                      <a:endParaRPr lang="en-US" sz="800" b="0" i="0" u="sng"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sp>
        <p:nvSpPr>
          <p:cNvPr id="10" name="Rectangle 9"/>
          <p:cNvSpPr/>
          <p:nvPr/>
        </p:nvSpPr>
        <p:spPr>
          <a:xfrm>
            <a:off x="10047392" y="2745944"/>
            <a:ext cx="1865089" cy="3554819"/>
          </a:xfrm>
          <a:prstGeom prst="rect">
            <a:avLst/>
          </a:prstGeom>
        </p:spPr>
        <p:txBody>
          <a:bodyPr wrap="square">
            <a:spAutoFit/>
          </a:bodyPr>
          <a:lstStyle/>
          <a:p>
            <a:r>
              <a:rPr lang="en-US" sz="900" b="1" cap="all" dirty="0">
                <a:solidFill>
                  <a:schemeClr val="bg1"/>
                </a:solidFill>
                <a:latin typeface="Arial" panose="020B0604020202020204" pitchFamily="34" charset="0"/>
                <a:cs typeface="Arial" panose="020B0604020202020204" pitchFamily="34" charset="0"/>
              </a:rPr>
              <a:t>HOW MUCH IS THE DELIVERY CHARGE FOR ONLINE SHOP ORDERS?</a:t>
            </a:r>
          </a:p>
          <a:p>
            <a:r>
              <a:rPr lang="en-US" sz="900" dirty="0">
                <a:solidFill>
                  <a:schemeClr val="bg1"/>
                </a:solidFill>
                <a:latin typeface="Arial" panose="020B0604020202020204" pitchFamily="34" charset="0"/>
                <a:cs typeface="Arial" panose="020B0604020202020204" pitchFamily="34" charset="0"/>
              </a:rPr>
              <a:t>For postpaid applications</a:t>
            </a:r>
          </a:p>
          <a:p>
            <a:r>
              <a:rPr lang="en-US" sz="900" dirty="0" smtClean="0">
                <a:solidFill>
                  <a:schemeClr val="bg1"/>
                </a:solidFill>
                <a:latin typeface="Arial" panose="020B0604020202020204" pitchFamily="34" charset="0"/>
                <a:cs typeface="Arial" panose="020B0604020202020204" pitchFamily="34" charset="0"/>
              </a:rPr>
              <a:t>We offer </a:t>
            </a:r>
            <a:r>
              <a:rPr lang="en-US" sz="900" dirty="0">
                <a:solidFill>
                  <a:schemeClr val="bg1"/>
                </a:solidFill>
                <a:latin typeface="Arial" panose="020B0604020202020204" pitchFamily="34" charset="0"/>
                <a:cs typeface="Arial" panose="020B0604020202020204" pitchFamily="34" charset="0"/>
              </a:rPr>
              <a:t>free shipping nationwide for postpaid applications.</a:t>
            </a:r>
          </a:p>
          <a:p>
            <a:r>
              <a:rPr lang="en-US" sz="900" dirty="0">
                <a:solidFill>
                  <a:schemeClr val="bg1"/>
                </a:solidFill>
                <a:latin typeface="Arial" panose="020B0604020202020204" pitchFamily="34" charset="0"/>
                <a:cs typeface="Arial" panose="020B0604020202020204" pitchFamily="34" charset="0"/>
              </a:rPr>
              <a:t>For accessories and apparel purchases</a:t>
            </a:r>
          </a:p>
          <a:p>
            <a:r>
              <a:rPr lang="en-US" sz="900" dirty="0" smtClean="0">
                <a:solidFill>
                  <a:schemeClr val="bg1"/>
                </a:solidFill>
                <a:latin typeface="Arial" panose="020B0604020202020204" pitchFamily="34" charset="0"/>
                <a:cs typeface="Arial" panose="020B0604020202020204" pitchFamily="34" charset="0"/>
              </a:rPr>
              <a:t>We offer </a:t>
            </a:r>
            <a:r>
              <a:rPr lang="en-US" sz="900" dirty="0">
                <a:solidFill>
                  <a:schemeClr val="bg1"/>
                </a:solidFill>
                <a:latin typeface="Arial" panose="020B0604020202020204" pitchFamily="34" charset="0"/>
                <a:cs typeface="Arial" panose="020B0604020202020204" pitchFamily="34" charset="0"/>
              </a:rPr>
              <a:t>free shipping nationwide for orders/deliveries amounting to P900 and above.</a:t>
            </a:r>
          </a:p>
          <a:p>
            <a:r>
              <a:rPr lang="en-US" sz="900" dirty="0">
                <a:solidFill>
                  <a:schemeClr val="bg1"/>
                </a:solidFill>
                <a:latin typeface="Arial" panose="020B0604020202020204" pitchFamily="34" charset="0"/>
                <a:cs typeface="Arial" panose="020B0604020202020204" pitchFamily="34" charset="0"/>
              </a:rPr>
              <a:t>A P70 shipping fee will be applied for orders below P900</a:t>
            </a:r>
            <a:r>
              <a:rPr lang="en-US" sz="900" dirty="0" smtClean="0">
                <a:solidFill>
                  <a:schemeClr val="bg1"/>
                </a:solidFill>
                <a:latin typeface="Arial" panose="020B0604020202020204" pitchFamily="34" charset="0"/>
                <a:cs typeface="Arial" panose="020B0604020202020204" pitchFamily="34" charset="0"/>
              </a:rPr>
              <a:t>.</a:t>
            </a:r>
          </a:p>
          <a:p>
            <a:endParaRPr lang="en-US" sz="900" dirty="0">
              <a:solidFill>
                <a:schemeClr val="bg1"/>
              </a:solidFill>
              <a:latin typeface="Arial" panose="020B0604020202020204" pitchFamily="34" charset="0"/>
              <a:cs typeface="Arial" panose="020B0604020202020204" pitchFamily="34" charset="0"/>
            </a:endParaRPr>
          </a:p>
          <a:p>
            <a:endParaRPr lang="en-US" sz="900" b="0" i="0" dirty="0" smtClean="0">
              <a:solidFill>
                <a:schemeClr val="bg1"/>
              </a:solidFill>
              <a:effectLst/>
              <a:latin typeface="Arial" panose="020B0604020202020204" pitchFamily="34" charset="0"/>
              <a:cs typeface="Arial" panose="020B0604020202020204" pitchFamily="34" charset="0"/>
            </a:endParaRPr>
          </a:p>
          <a:p>
            <a:r>
              <a:rPr lang="en-US" sz="900" b="1" cap="all" dirty="0" smtClean="0">
                <a:solidFill>
                  <a:schemeClr val="bg1"/>
                </a:solidFill>
                <a:latin typeface="Arial" panose="020B0604020202020204" pitchFamily="34" charset="0"/>
                <a:cs typeface="Arial" panose="020B0604020202020204" pitchFamily="34" charset="0"/>
              </a:rPr>
              <a:t>CAN YOU DELIVER </a:t>
            </a:r>
            <a:r>
              <a:rPr lang="en-US" sz="900" b="1" cap="all" dirty="0">
                <a:solidFill>
                  <a:schemeClr val="bg1"/>
                </a:solidFill>
                <a:latin typeface="Arial" panose="020B0604020202020204" pitchFamily="34" charset="0"/>
                <a:cs typeface="Arial" panose="020B0604020202020204" pitchFamily="34" charset="0"/>
              </a:rPr>
              <a:t>THE PACKAGE TO MY OFFICE?</a:t>
            </a:r>
          </a:p>
          <a:p>
            <a:r>
              <a:rPr lang="en-US" sz="900" dirty="0">
                <a:solidFill>
                  <a:schemeClr val="bg1"/>
                </a:solidFill>
                <a:latin typeface="Arial" panose="020B0604020202020204" pitchFamily="34" charset="0"/>
                <a:cs typeface="Arial" panose="020B0604020202020204" pitchFamily="34" charset="0"/>
              </a:rPr>
              <a:t>Yes. We will deliver your order at the address you provided during checkout, whether it is to your home or to your office. In case you want to change your delivery address after checkout, you may call (02) 730-1000. </a:t>
            </a:r>
          </a:p>
        </p:txBody>
      </p:sp>
      <p:cxnSp>
        <p:nvCxnSpPr>
          <p:cNvPr id="12" name="Straight Connector 11"/>
          <p:cNvCxnSpPr/>
          <p:nvPr/>
        </p:nvCxnSpPr>
        <p:spPr>
          <a:xfrm>
            <a:off x="10132736" y="4840787"/>
            <a:ext cx="1666999"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Isosceles Triangle 12"/>
          <p:cNvSpPr/>
          <p:nvPr/>
        </p:nvSpPr>
        <p:spPr>
          <a:xfrm flipV="1">
            <a:off x="10868253" y="6326652"/>
            <a:ext cx="274808" cy="112640"/>
          </a:xfrm>
          <a:prstGeom prst="triangle">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3" name="Picture 122"/>
          <p:cNvPicPr>
            <a:picLocks noChangeAspect="1"/>
          </p:cNvPicPr>
          <p:nvPr/>
        </p:nvPicPr>
        <p:blipFill>
          <a:blip r:embed="rId14">
            <a:extLst>
              <a:ext uri="{BEBA8EAE-BF5A-486C-A8C5-ECC9F3942E4B}">
                <a14:imgProps xmlns:a14="http://schemas.microsoft.com/office/drawing/2010/main">
                  <a14:imgLayer r:embed="rId15">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2471233" y="1875355"/>
            <a:ext cx="279035" cy="234030"/>
          </a:xfrm>
          <a:prstGeom prst="rect">
            <a:avLst/>
          </a:prstGeom>
        </p:spPr>
      </p:pic>
      <p:pic>
        <p:nvPicPr>
          <p:cNvPr id="14" name="Picture 13"/>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2798420" y="1875355"/>
            <a:ext cx="345949" cy="236503"/>
          </a:xfrm>
          <a:prstGeom prst="rect">
            <a:avLst/>
          </a:prstGeom>
        </p:spPr>
      </p:pic>
      <p:sp>
        <p:nvSpPr>
          <p:cNvPr id="124" name="Rectangle 123"/>
          <p:cNvSpPr/>
          <p:nvPr/>
        </p:nvSpPr>
        <p:spPr>
          <a:xfrm>
            <a:off x="2305567" y="2289543"/>
            <a:ext cx="1230858" cy="408589"/>
          </a:xfrm>
          <a:prstGeom prst="rect">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VERIFICATION</a:t>
            </a:r>
          </a:p>
        </p:txBody>
      </p:sp>
      <p:sp>
        <p:nvSpPr>
          <p:cNvPr id="126" name="Rectangle 125"/>
          <p:cNvSpPr/>
          <p:nvPr/>
        </p:nvSpPr>
        <p:spPr>
          <a:xfrm>
            <a:off x="3579785" y="2289543"/>
            <a:ext cx="1240491" cy="414550"/>
          </a:xfrm>
          <a:prstGeom prst="rect">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INTERACTION HISTORY</a:t>
            </a:r>
          </a:p>
        </p:txBody>
      </p:sp>
      <p:sp>
        <p:nvSpPr>
          <p:cNvPr id="127" name="Rectangle 126"/>
          <p:cNvSpPr/>
          <p:nvPr/>
        </p:nvSpPr>
        <p:spPr>
          <a:xfrm>
            <a:off x="4863636" y="2289543"/>
            <a:ext cx="1240491" cy="414550"/>
          </a:xfrm>
          <a:prstGeom prst="rect">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CDR</a:t>
            </a:r>
          </a:p>
        </p:txBody>
      </p:sp>
      <p:sp>
        <p:nvSpPr>
          <p:cNvPr id="128" name="Rectangle 127"/>
          <p:cNvSpPr/>
          <p:nvPr/>
        </p:nvSpPr>
        <p:spPr>
          <a:xfrm>
            <a:off x="6147487" y="2289543"/>
            <a:ext cx="1240491" cy="414550"/>
          </a:xfrm>
          <a:prstGeom prst="rect">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BILLING INFO</a:t>
            </a:r>
          </a:p>
        </p:txBody>
      </p:sp>
      <p:sp>
        <p:nvSpPr>
          <p:cNvPr id="129" name="Rectangle 128"/>
          <p:cNvSpPr/>
          <p:nvPr/>
        </p:nvSpPr>
        <p:spPr>
          <a:xfrm>
            <a:off x="7431338" y="2289543"/>
            <a:ext cx="1250576" cy="414550"/>
          </a:xfrm>
          <a:prstGeom prst="rect">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PAYMENT INFO</a:t>
            </a:r>
          </a:p>
        </p:txBody>
      </p:sp>
      <p:sp>
        <p:nvSpPr>
          <p:cNvPr id="130" name="Rectangle 129"/>
          <p:cNvSpPr/>
          <p:nvPr/>
        </p:nvSpPr>
        <p:spPr>
          <a:xfrm>
            <a:off x="8725274" y="2289543"/>
            <a:ext cx="1250576" cy="414550"/>
          </a:xfrm>
          <a:prstGeom prst="rect">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defTabSz="586130"/>
            <a:r>
              <a:rPr lang="en-US" sz="800" b="1" dirty="0" smtClean="0">
                <a:solidFill>
                  <a:prstClr val="white"/>
                </a:solidFill>
                <a:latin typeface="Arial" panose="020B0604020202020204" pitchFamily="34" charset="0"/>
                <a:cs typeface="Arial" panose="020B0604020202020204" pitchFamily="34" charset="0"/>
              </a:rPr>
              <a:t>RIGHT SELL</a:t>
            </a:r>
            <a:endParaRPr lang="en-US" sz="800" b="1" dirty="0">
              <a:solidFill>
                <a:prstClr val="white"/>
              </a:solidFill>
              <a:latin typeface="Arial" panose="020B0604020202020204" pitchFamily="34" charset="0"/>
              <a:cs typeface="Arial" panose="020B0604020202020204" pitchFamily="34" charset="0"/>
            </a:endParaRPr>
          </a:p>
        </p:txBody>
      </p:sp>
      <p:sp>
        <p:nvSpPr>
          <p:cNvPr id="132" name="Rectangle 131"/>
          <p:cNvSpPr/>
          <p:nvPr/>
        </p:nvSpPr>
        <p:spPr>
          <a:xfrm>
            <a:off x="247828" y="2677768"/>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CHANGE BILLING ADDRESS</a:t>
            </a:r>
          </a:p>
        </p:txBody>
      </p:sp>
      <p:sp>
        <p:nvSpPr>
          <p:cNvPr id="133" name="Rectangle 132"/>
          <p:cNvSpPr/>
          <p:nvPr/>
        </p:nvSpPr>
        <p:spPr>
          <a:xfrm>
            <a:off x="247828" y="2994322"/>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CHANGE BILLING CYCLE</a:t>
            </a:r>
          </a:p>
        </p:txBody>
      </p:sp>
      <p:sp>
        <p:nvSpPr>
          <p:cNvPr id="134" name="Rectangle 133"/>
          <p:cNvSpPr/>
          <p:nvPr/>
        </p:nvSpPr>
        <p:spPr>
          <a:xfrm>
            <a:off x="247828" y="3310876"/>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CHANGE BILLING PREFERENCE</a:t>
            </a:r>
          </a:p>
        </p:txBody>
      </p:sp>
      <p:sp>
        <p:nvSpPr>
          <p:cNvPr id="135" name="Rectangle 134"/>
          <p:cNvSpPr/>
          <p:nvPr/>
        </p:nvSpPr>
        <p:spPr>
          <a:xfrm>
            <a:off x="247828" y="3627430"/>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PROMISE TO PAY</a:t>
            </a:r>
            <a:endParaRPr lang="en-US" sz="800" b="1" dirty="0">
              <a:solidFill>
                <a:prstClr val="white"/>
              </a:solidFill>
              <a:latin typeface="Arial" panose="020B0604020202020204" pitchFamily="34" charset="0"/>
              <a:cs typeface="Arial" panose="020B0604020202020204" pitchFamily="34" charset="0"/>
            </a:endParaRPr>
          </a:p>
        </p:txBody>
      </p:sp>
      <p:sp>
        <p:nvSpPr>
          <p:cNvPr id="136" name="Rectangle 135"/>
          <p:cNvSpPr/>
          <p:nvPr/>
        </p:nvSpPr>
        <p:spPr>
          <a:xfrm>
            <a:off x="247828" y="3943984"/>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SIM PROFILE</a:t>
            </a:r>
            <a:endParaRPr lang="en-US" sz="800" b="1" dirty="0">
              <a:solidFill>
                <a:prstClr val="white"/>
              </a:solidFill>
              <a:latin typeface="Arial" panose="020B0604020202020204" pitchFamily="34" charset="0"/>
              <a:cs typeface="Arial" panose="020B0604020202020204" pitchFamily="34" charset="0"/>
            </a:endParaRPr>
          </a:p>
        </p:txBody>
      </p:sp>
      <p:sp>
        <p:nvSpPr>
          <p:cNvPr id="137" name="Rectangle 136"/>
          <p:cNvSpPr/>
          <p:nvPr/>
        </p:nvSpPr>
        <p:spPr>
          <a:xfrm>
            <a:off x="247828" y="4260538"/>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TEMPORARY CREDIT LIMIT</a:t>
            </a:r>
            <a:endParaRPr lang="en-US" sz="800" b="1" dirty="0">
              <a:solidFill>
                <a:prstClr val="white"/>
              </a:solidFill>
              <a:latin typeface="Arial" panose="020B0604020202020204" pitchFamily="34" charset="0"/>
              <a:cs typeface="Arial" panose="020B0604020202020204" pitchFamily="34" charset="0"/>
            </a:endParaRPr>
          </a:p>
        </p:txBody>
      </p:sp>
      <p:sp>
        <p:nvSpPr>
          <p:cNvPr id="138" name="Rectangle 137"/>
          <p:cNvSpPr/>
          <p:nvPr/>
        </p:nvSpPr>
        <p:spPr>
          <a:xfrm>
            <a:off x="247828" y="4577092"/>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MI ACTIVATION / DEACTIVATION</a:t>
            </a:r>
          </a:p>
        </p:txBody>
      </p:sp>
      <p:sp>
        <p:nvSpPr>
          <p:cNvPr id="139" name="Rectangle 138"/>
          <p:cNvSpPr/>
          <p:nvPr/>
        </p:nvSpPr>
        <p:spPr>
          <a:xfrm>
            <a:off x="247828" y="4893646"/>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VAS </a:t>
            </a:r>
            <a:r>
              <a:rPr lang="en-US" sz="800" b="1" dirty="0">
                <a:solidFill>
                  <a:prstClr val="white"/>
                </a:solidFill>
                <a:latin typeface="Arial" panose="020B0604020202020204" pitchFamily="34" charset="0"/>
                <a:cs typeface="Arial" panose="020B0604020202020204" pitchFamily="34" charset="0"/>
              </a:rPr>
              <a:t>ACTIVATION / DEACTIVATION</a:t>
            </a:r>
          </a:p>
        </p:txBody>
      </p:sp>
      <p:sp>
        <p:nvSpPr>
          <p:cNvPr id="140" name="Rectangle 139"/>
          <p:cNvSpPr/>
          <p:nvPr/>
        </p:nvSpPr>
        <p:spPr>
          <a:xfrm>
            <a:off x="247828" y="5210200"/>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IR </a:t>
            </a:r>
            <a:r>
              <a:rPr lang="en-US" sz="800" b="1" dirty="0">
                <a:solidFill>
                  <a:prstClr val="white"/>
                </a:solidFill>
                <a:latin typeface="Arial" panose="020B0604020202020204" pitchFamily="34" charset="0"/>
                <a:cs typeface="Arial" panose="020B0604020202020204" pitchFamily="34" charset="0"/>
              </a:rPr>
              <a:t>ACTIVATION / DEACTIVATION</a:t>
            </a:r>
          </a:p>
        </p:txBody>
      </p:sp>
      <p:sp>
        <p:nvSpPr>
          <p:cNvPr id="141" name="Rectangle 140"/>
          <p:cNvSpPr/>
          <p:nvPr/>
        </p:nvSpPr>
        <p:spPr>
          <a:xfrm>
            <a:off x="247828" y="5526754"/>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FUP PURCHASE</a:t>
            </a:r>
            <a:endParaRPr lang="en-US" sz="800" b="1" dirty="0">
              <a:solidFill>
                <a:prstClr val="white"/>
              </a:solidFill>
              <a:latin typeface="Arial" panose="020B0604020202020204" pitchFamily="34" charset="0"/>
              <a:cs typeface="Arial" panose="020B0604020202020204" pitchFamily="34" charset="0"/>
            </a:endParaRPr>
          </a:p>
        </p:txBody>
      </p:sp>
      <p:sp>
        <p:nvSpPr>
          <p:cNvPr id="143" name="Rectangle 142"/>
          <p:cNvSpPr/>
          <p:nvPr/>
        </p:nvSpPr>
        <p:spPr>
          <a:xfrm>
            <a:off x="247828" y="5853898"/>
            <a:ext cx="1942062" cy="293691"/>
          </a:xfrm>
          <a:prstGeom prst="rect">
            <a:avLst/>
          </a:prstGeom>
          <a:solidFill>
            <a:srgbClr val="0029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NETWORK COVERAGE</a:t>
            </a:r>
          </a:p>
        </p:txBody>
      </p:sp>
      <p:sp>
        <p:nvSpPr>
          <p:cNvPr id="89" name="Oval 88"/>
          <p:cNvSpPr/>
          <p:nvPr/>
        </p:nvSpPr>
        <p:spPr>
          <a:xfrm>
            <a:off x="9751879" y="2268652"/>
            <a:ext cx="191864" cy="19186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Arial" panose="020B0604020202020204" pitchFamily="34" charset="0"/>
                <a:cs typeface="Arial" panose="020B0604020202020204" pitchFamily="34" charset="0"/>
              </a:rPr>
              <a:t>1</a:t>
            </a:r>
            <a:endParaRPr lang="en-US" sz="1100" dirty="0">
              <a:latin typeface="Arial" panose="020B0604020202020204" pitchFamily="34" charset="0"/>
              <a:cs typeface="Arial" panose="020B0604020202020204" pitchFamily="34" charset="0"/>
            </a:endParaRPr>
          </a:p>
        </p:txBody>
      </p:sp>
      <p:grpSp>
        <p:nvGrpSpPr>
          <p:cNvPr id="105" name="Group 104"/>
          <p:cNvGrpSpPr/>
          <p:nvPr/>
        </p:nvGrpSpPr>
        <p:grpSpPr>
          <a:xfrm>
            <a:off x="-19946" y="5444657"/>
            <a:ext cx="365675" cy="427282"/>
            <a:chOff x="139917" y="5603711"/>
            <a:chExt cx="365675" cy="427282"/>
          </a:xfrm>
        </p:grpSpPr>
        <p:sp>
          <p:nvSpPr>
            <p:cNvPr id="107" name="Flowchart: Delay 106"/>
            <p:cNvSpPr/>
            <p:nvPr/>
          </p:nvSpPr>
          <p:spPr>
            <a:xfrm>
              <a:off x="151034" y="5603711"/>
              <a:ext cx="354558" cy="427282"/>
            </a:xfrm>
            <a:prstGeom prst="flowChartDelay">
              <a:avLst/>
            </a:prstGeom>
            <a:solidFill>
              <a:srgbClr val="E20A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7" name="Picture 116"/>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139917" y="5654116"/>
              <a:ext cx="324625" cy="324625"/>
            </a:xfrm>
            <a:prstGeom prst="rect">
              <a:avLst/>
            </a:prstGeom>
          </p:spPr>
        </p:pic>
      </p:grpSp>
      <p:grpSp>
        <p:nvGrpSpPr>
          <p:cNvPr id="118" name="Group 117"/>
          <p:cNvGrpSpPr/>
          <p:nvPr/>
        </p:nvGrpSpPr>
        <p:grpSpPr>
          <a:xfrm>
            <a:off x="4748106" y="3833871"/>
            <a:ext cx="2695788" cy="378163"/>
            <a:chOff x="2439856" y="3085404"/>
            <a:chExt cx="2695788" cy="378163"/>
          </a:xfrm>
        </p:grpSpPr>
        <p:sp>
          <p:nvSpPr>
            <p:cNvPr id="119" name="Rounded Rectangle 118"/>
            <p:cNvSpPr/>
            <p:nvPr/>
          </p:nvSpPr>
          <p:spPr>
            <a:xfrm>
              <a:off x="2439856" y="3100528"/>
              <a:ext cx="2683304" cy="352361"/>
            </a:xfrm>
            <a:prstGeom prst="round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sp>
          <p:nvSpPr>
            <p:cNvPr id="120" name="TextBox 119"/>
            <p:cNvSpPr txBox="1"/>
            <p:nvPr/>
          </p:nvSpPr>
          <p:spPr>
            <a:xfrm>
              <a:off x="2502918" y="3171330"/>
              <a:ext cx="886781" cy="246221"/>
            </a:xfrm>
            <a:prstGeom prst="rect">
              <a:avLst/>
            </a:prstGeom>
            <a:noFill/>
          </p:spPr>
          <p:txBody>
            <a:bodyPr wrap="none" rtlCol="0">
              <a:spAutoFit/>
            </a:bodyPr>
            <a:lstStyle/>
            <a:p>
              <a:pPr defTabSz="586130"/>
              <a:r>
                <a:rPr lang="en-US" sz="1000" dirty="0" smtClean="0">
                  <a:solidFill>
                    <a:prstClr val="black"/>
                  </a:solidFill>
                  <a:latin typeface="Arial" panose="020B0604020202020204" pitchFamily="34" charset="0"/>
                  <a:cs typeface="Arial" panose="020B0604020202020204" pitchFamily="34" charset="0"/>
                </a:rPr>
                <a:t>Quezon City</a:t>
              </a:r>
              <a:endParaRPr lang="en-US" sz="1000" dirty="0">
                <a:solidFill>
                  <a:prstClr val="black"/>
                </a:solidFill>
                <a:latin typeface="Arial" panose="020B0604020202020204" pitchFamily="34" charset="0"/>
                <a:cs typeface="Arial" panose="020B0604020202020204" pitchFamily="34" charset="0"/>
              </a:endParaRPr>
            </a:p>
          </p:txBody>
        </p:sp>
        <p:pic>
          <p:nvPicPr>
            <p:cNvPr id="121" name="Picture 120"/>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812631" y="3085404"/>
              <a:ext cx="323013" cy="378163"/>
            </a:xfrm>
            <a:prstGeom prst="rect">
              <a:avLst/>
            </a:prstGeom>
          </p:spPr>
        </p:pic>
      </p:grpSp>
      <p:sp>
        <p:nvSpPr>
          <p:cNvPr id="122" name="TextBox 121"/>
          <p:cNvSpPr txBox="1"/>
          <p:nvPr/>
        </p:nvSpPr>
        <p:spPr>
          <a:xfrm>
            <a:off x="2490950" y="2848348"/>
            <a:ext cx="2066591" cy="246221"/>
          </a:xfrm>
          <a:prstGeom prst="rect">
            <a:avLst/>
          </a:prstGeom>
          <a:noFill/>
        </p:spPr>
        <p:txBody>
          <a:bodyPr wrap="none" rtlCol="0">
            <a:spAutoFit/>
          </a:bodyPr>
          <a:lstStyle/>
          <a:p>
            <a:pPr defTabSz="586130"/>
            <a:r>
              <a:rPr lang="en-US" sz="1000" b="1" dirty="0" smtClean="0">
                <a:solidFill>
                  <a:prstClr val="black"/>
                </a:solidFill>
                <a:latin typeface="Arial" panose="020B0604020202020204" pitchFamily="34" charset="0"/>
                <a:cs typeface="Arial" panose="020B0604020202020204" pitchFamily="34" charset="0"/>
              </a:rPr>
              <a:t>Voice and Data Network Status</a:t>
            </a:r>
            <a:endParaRPr lang="en-US" sz="1000" b="1" dirty="0">
              <a:solidFill>
                <a:prstClr val="black"/>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8666698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Rectangle 61"/>
          <p:cNvSpPr/>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 name="Rectangle 2"/>
          <p:cNvSpPr/>
          <p:nvPr/>
        </p:nvSpPr>
        <p:spPr>
          <a:xfrm>
            <a:off x="185940" y="154407"/>
            <a:ext cx="11836042" cy="65124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sp>
        <p:nvSpPr>
          <p:cNvPr id="52" name="Rectangle 51"/>
          <p:cNvSpPr/>
          <p:nvPr/>
        </p:nvSpPr>
        <p:spPr>
          <a:xfrm>
            <a:off x="2266988" y="154407"/>
            <a:ext cx="7757432" cy="20684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sp>
        <p:nvSpPr>
          <p:cNvPr id="46" name="Rectangle 45"/>
          <p:cNvSpPr/>
          <p:nvPr/>
        </p:nvSpPr>
        <p:spPr>
          <a:xfrm>
            <a:off x="185940" y="2289543"/>
            <a:ext cx="2081048" cy="4375515"/>
          </a:xfrm>
          <a:prstGeom prst="rect">
            <a:avLst/>
          </a:prstGeom>
          <a:solidFill>
            <a:srgbClr val="56AD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pic>
        <p:nvPicPr>
          <p:cNvPr id="19" name="Picture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1617" y="1769514"/>
            <a:ext cx="400674" cy="400674"/>
          </a:xfrm>
          <a:prstGeom prst="rect">
            <a:avLst/>
          </a:prstGeom>
        </p:spPr>
      </p:pic>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9785" y="1769514"/>
            <a:ext cx="400674" cy="400674"/>
          </a:xfrm>
          <a:prstGeom prst="rect">
            <a:avLst/>
          </a:prstGeom>
        </p:spPr>
      </p:pic>
      <p:pic>
        <p:nvPicPr>
          <p:cNvPr id="21" name="Picture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75281" y="1769514"/>
            <a:ext cx="400674" cy="400674"/>
          </a:xfrm>
          <a:prstGeom prst="rect">
            <a:avLst/>
          </a:prstGeom>
        </p:spPr>
      </p:pic>
      <p:pic>
        <p:nvPicPr>
          <p:cNvPr id="23" name="Picture 2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93449" y="1769513"/>
            <a:ext cx="400674" cy="400674"/>
          </a:xfrm>
          <a:prstGeom prst="rect">
            <a:avLst/>
          </a:prstGeom>
        </p:spPr>
      </p:pic>
      <p:pic>
        <p:nvPicPr>
          <p:cNvPr id="74" name="Picture 7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5959" y="6191056"/>
            <a:ext cx="354173" cy="346794"/>
          </a:xfrm>
          <a:prstGeom prst="rect">
            <a:avLst/>
          </a:prstGeom>
        </p:spPr>
      </p:pic>
      <p:pic>
        <p:nvPicPr>
          <p:cNvPr id="75" name="Picture 7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19025" y="6191056"/>
            <a:ext cx="354173" cy="346794"/>
          </a:xfrm>
          <a:prstGeom prst="rect">
            <a:avLst/>
          </a:prstGeom>
        </p:spPr>
      </p:pic>
      <p:pic>
        <p:nvPicPr>
          <p:cNvPr id="76" name="Picture 7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52893" y="6191056"/>
            <a:ext cx="354173" cy="332037"/>
          </a:xfrm>
          <a:prstGeom prst="rect">
            <a:avLst/>
          </a:prstGeom>
        </p:spPr>
      </p:pic>
      <p:sp>
        <p:nvSpPr>
          <p:cNvPr id="83" name="Rectangle 82"/>
          <p:cNvSpPr/>
          <p:nvPr/>
        </p:nvSpPr>
        <p:spPr>
          <a:xfrm>
            <a:off x="9965423" y="2163814"/>
            <a:ext cx="2056451" cy="45036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pic>
        <p:nvPicPr>
          <p:cNvPr id="98" name="Picture 97"/>
          <p:cNvPicPr>
            <a:picLocks noChangeAspect="1"/>
          </p:cNvPicPr>
          <p:nvPr/>
        </p:nvPicPr>
        <p:blipFill>
          <a:blip r:embed="rId9">
            <a:extLst>
              <a:ext uri="{BEBA8EAE-BF5A-486C-A8C5-ECC9F3942E4B}">
                <a14:imgProps xmlns:a14="http://schemas.microsoft.com/office/drawing/2010/main">
                  <a14:imgLayer r:embed="rId10">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1852091" y="6194581"/>
            <a:ext cx="331349" cy="331349"/>
          </a:xfrm>
          <a:prstGeom prst="rect">
            <a:avLst/>
          </a:prstGeom>
        </p:spPr>
      </p:pic>
      <p:sp>
        <p:nvSpPr>
          <p:cNvPr id="109" name="Rectangle 108"/>
          <p:cNvSpPr/>
          <p:nvPr/>
        </p:nvSpPr>
        <p:spPr>
          <a:xfrm>
            <a:off x="10023912" y="2286478"/>
            <a:ext cx="1963490" cy="4251372"/>
          </a:xfrm>
          <a:prstGeom prst="rect">
            <a:avLst/>
          </a:prstGeom>
          <a:solidFill>
            <a:srgbClr val="56AD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1000" b="1" dirty="0">
              <a:solidFill>
                <a:prstClr val="white"/>
              </a:solidFill>
              <a:latin typeface="Arial" panose="020B0604020202020204" pitchFamily="34" charset="0"/>
              <a:cs typeface="Arial" panose="020B0604020202020204" pitchFamily="34" charset="0"/>
            </a:endParaRPr>
          </a:p>
        </p:txBody>
      </p:sp>
      <p:sp>
        <p:nvSpPr>
          <p:cNvPr id="94" name="Rectangle 93"/>
          <p:cNvSpPr/>
          <p:nvPr/>
        </p:nvSpPr>
        <p:spPr>
          <a:xfrm>
            <a:off x="2304058" y="2698132"/>
            <a:ext cx="7656345" cy="3044318"/>
          </a:xfrm>
          <a:prstGeom prst="rect">
            <a:avLst/>
          </a:prstGeom>
          <a:solidFill>
            <a:schemeClr val="bg1"/>
          </a:solidFill>
          <a:ln>
            <a:solidFill>
              <a:srgbClr val="56ADD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grpSp>
        <p:nvGrpSpPr>
          <p:cNvPr id="4" name="Group 3"/>
          <p:cNvGrpSpPr/>
          <p:nvPr/>
        </p:nvGrpSpPr>
        <p:grpSpPr>
          <a:xfrm>
            <a:off x="257774" y="2377291"/>
            <a:ext cx="1926025" cy="239055"/>
            <a:chOff x="257774" y="1966455"/>
            <a:chExt cx="1926025" cy="239055"/>
          </a:xfrm>
        </p:grpSpPr>
        <p:sp>
          <p:nvSpPr>
            <p:cNvPr id="50" name="Rounded Rectangle 49"/>
            <p:cNvSpPr/>
            <p:nvPr/>
          </p:nvSpPr>
          <p:spPr>
            <a:xfrm>
              <a:off x="257774" y="1968246"/>
              <a:ext cx="1824102" cy="23726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pic>
          <p:nvPicPr>
            <p:cNvPr id="28" name="Picture 27"/>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981315" y="1966455"/>
              <a:ext cx="202484" cy="237055"/>
            </a:xfrm>
            <a:prstGeom prst="rect">
              <a:avLst/>
            </a:prstGeom>
          </p:spPr>
        </p:pic>
        <p:sp>
          <p:nvSpPr>
            <p:cNvPr id="51" name="TextBox 50"/>
            <p:cNvSpPr txBox="1"/>
            <p:nvPr/>
          </p:nvSpPr>
          <p:spPr>
            <a:xfrm>
              <a:off x="320836" y="1968921"/>
              <a:ext cx="184731" cy="230832"/>
            </a:xfrm>
            <a:prstGeom prst="rect">
              <a:avLst/>
            </a:prstGeom>
            <a:noFill/>
          </p:spPr>
          <p:txBody>
            <a:bodyPr wrap="none" rtlCol="0">
              <a:spAutoFit/>
            </a:bodyPr>
            <a:lstStyle/>
            <a:p>
              <a:pPr defTabSz="586130"/>
              <a:endParaRPr lang="en-US" sz="900" dirty="0">
                <a:solidFill>
                  <a:prstClr val="black"/>
                </a:solidFill>
                <a:latin typeface="Arial" panose="020B0604020202020204" pitchFamily="34" charset="0"/>
                <a:cs typeface="Arial" panose="020B0604020202020204" pitchFamily="34" charset="0"/>
              </a:endParaRPr>
            </a:p>
          </p:txBody>
        </p:sp>
      </p:grpSp>
      <p:grpSp>
        <p:nvGrpSpPr>
          <p:cNvPr id="63" name="Group 62"/>
          <p:cNvGrpSpPr/>
          <p:nvPr/>
        </p:nvGrpSpPr>
        <p:grpSpPr>
          <a:xfrm>
            <a:off x="2268495" y="5758937"/>
            <a:ext cx="7691908" cy="906121"/>
            <a:chOff x="2284261" y="5806235"/>
            <a:chExt cx="7691908" cy="906121"/>
          </a:xfrm>
        </p:grpSpPr>
        <p:sp>
          <p:nvSpPr>
            <p:cNvPr id="70" name="Rectangle 69"/>
            <p:cNvSpPr/>
            <p:nvPr/>
          </p:nvSpPr>
          <p:spPr>
            <a:xfrm>
              <a:off x="2284261" y="5806235"/>
              <a:ext cx="7691908" cy="90612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7" name="Rounded Rectangle 76"/>
            <p:cNvSpPr/>
            <p:nvPr/>
          </p:nvSpPr>
          <p:spPr>
            <a:xfrm>
              <a:off x="2417106" y="6197770"/>
              <a:ext cx="7362378" cy="35236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8" name="TextBox 77"/>
            <p:cNvSpPr txBox="1"/>
            <p:nvPr/>
          </p:nvSpPr>
          <p:spPr>
            <a:xfrm>
              <a:off x="2480168" y="6268572"/>
              <a:ext cx="877163" cy="230832"/>
            </a:xfrm>
            <a:prstGeom prst="rect">
              <a:avLst/>
            </a:prstGeom>
            <a:noFill/>
          </p:spPr>
          <p:txBody>
            <a:bodyPr wrap="none" rtlCol="0">
              <a:spAutoFit/>
            </a:bodyPr>
            <a:lstStyle/>
            <a:p>
              <a:r>
                <a:rPr lang="en-US" sz="900" dirty="0">
                  <a:solidFill>
                    <a:prstClr val="black"/>
                  </a:solidFill>
                  <a:latin typeface="Arial" panose="020B0604020202020204" pitchFamily="34" charset="0"/>
                  <a:cs typeface="Arial" panose="020B0604020202020204" pitchFamily="34" charset="0"/>
                </a:rPr>
                <a:t>Call Remarks</a:t>
              </a:r>
            </a:p>
          </p:txBody>
        </p:sp>
        <p:sp>
          <p:nvSpPr>
            <p:cNvPr id="84" name="Rectangle 83"/>
            <p:cNvSpPr/>
            <p:nvPr/>
          </p:nvSpPr>
          <p:spPr>
            <a:xfrm>
              <a:off x="8910989" y="6245977"/>
              <a:ext cx="808601" cy="268750"/>
            </a:xfrm>
            <a:prstGeom prst="rect">
              <a:avLst/>
            </a:prstGeom>
            <a:solidFill>
              <a:srgbClr val="56AD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800" dirty="0" smtClean="0">
                  <a:solidFill>
                    <a:prstClr val="white"/>
                  </a:solidFill>
                  <a:latin typeface="Arial" panose="020B0604020202020204" pitchFamily="34" charset="0"/>
                  <a:cs typeface="Arial" panose="020B0604020202020204" pitchFamily="34" charset="0"/>
                </a:rPr>
                <a:t>SUBMIT</a:t>
              </a:r>
              <a:endParaRPr lang="en-US" sz="800" dirty="0">
                <a:solidFill>
                  <a:prstClr val="white"/>
                </a:solidFill>
                <a:latin typeface="Arial" panose="020B0604020202020204" pitchFamily="34" charset="0"/>
                <a:cs typeface="Arial" panose="020B0604020202020204" pitchFamily="34" charset="0"/>
              </a:endParaRPr>
            </a:p>
          </p:txBody>
        </p:sp>
        <p:sp>
          <p:nvSpPr>
            <p:cNvPr id="85" name="Rounded Rectangle 84"/>
            <p:cNvSpPr/>
            <p:nvPr/>
          </p:nvSpPr>
          <p:spPr>
            <a:xfrm>
              <a:off x="2444560" y="5947598"/>
              <a:ext cx="129642" cy="129642"/>
            </a:xfrm>
            <a:prstGeom prst="round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6" name="TextBox 85"/>
            <p:cNvSpPr txBox="1"/>
            <p:nvPr/>
          </p:nvSpPr>
          <p:spPr>
            <a:xfrm>
              <a:off x="2615925" y="5897864"/>
              <a:ext cx="838691" cy="230832"/>
            </a:xfrm>
            <a:prstGeom prst="rect">
              <a:avLst/>
            </a:prstGeom>
            <a:noFill/>
          </p:spPr>
          <p:txBody>
            <a:bodyPr wrap="none" rtlCol="0">
              <a:spAutoFit/>
            </a:bodyPr>
            <a:lstStyle/>
            <a:p>
              <a:r>
                <a:rPr lang="en-US" sz="900" dirty="0" smtClean="0">
                  <a:solidFill>
                    <a:prstClr val="black"/>
                  </a:solidFill>
                  <a:latin typeface="Arial" panose="020B0604020202020204" pitchFamily="34" charset="0"/>
                  <a:cs typeface="Arial" panose="020B0604020202020204" pitchFamily="34" charset="0"/>
                </a:rPr>
                <a:t>Billing Query</a:t>
              </a:r>
              <a:endParaRPr lang="en-US" sz="900" dirty="0">
                <a:solidFill>
                  <a:prstClr val="black"/>
                </a:solidFill>
                <a:latin typeface="Arial" panose="020B0604020202020204" pitchFamily="34" charset="0"/>
                <a:cs typeface="Arial" panose="020B0604020202020204" pitchFamily="34" charset="0"/>
              </a:endParaRPr>
            </a:p>
          </p:txBody>
        </p:sp>
        <p:sp>
          <p:nvSpPr>
            <p:cNvPr id="87" name="Rounded Rectangle 86"/>
            <p:cNvSpPr/>
            <p:nvPr/>
          </p:nvSpPr>
          <p:spPr>
            <a:xfrm>
              <a:off x="3899406" y="5947598"/>
              <a:ext cx="129642" cy="129642"/>
            </a:xfrm>
            <a:prstGeom prst="round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8" name="TextBox 87"/>
            <p:cNvSpPr txBox="1"/>
            <p:nvPr/>
          </p:nvSpPr>
          <p:spPr>
            <a:xfrm>
              <a:off x="4081480" y="5897864"/>
              <a:ext cx="1152880" cy="230832"/>
            </a:xfrm>
            <a:prstGeom prst="rect">
              <a:avLst/>
            </a:prstGeom>
            <a:noFill/>
          </p:spPr>
          <p:txBody>
            <a:bodyPr wrap="none" rtlCol="0">
              <a:spAutoFit/>
            </a:bodyPr>
            <a:lstStyle/>
            <a:p>
              <a:r>
                <a:rPr lang="en-US" sz="900" dirty="0" smtClean="0">
                  <a:solidFill>
                    <a:prstClr val="black"/>
                  </a:solidFill>
                  <a:latin typeface="Arial" panose="020B0604020202020204" pitchFamily="34" charset="0"/>
                  <a:cs typeface="Arial" panose="020B0604020202020204" pitchFamily="34" charset="0"/>
                </a:rPr>
                <a:t>Change in address</a:t>
              </a:r>
              <a:endParaRPr lang="en-US" sz="900" dirty="0">
                <a:solidFill>
                  <a:prstClr val="black"/>
                </a:solidFill>
                <a:latin typeface="Arial" panose="020B0604020202020204" pitchFamily="34" charset="0"/>
                <a:cs typeface="Arial" panose="020B0604020202020204" pitchFamily="34" charset="0"/>
              </a:endParaRPr>
            </a:p>
          </p:txBody>
        </p:sp>
        <p:sp>
          <p:nvSpPr>
            <p:cNvPr id="95" name="Rounded Rectangle 94"/>
            <p:cNvSpPr/>
            <p:nvPr/>
          </p:nvSpPr>
          <p:spPr>
            <a:xfrm>
              <a:off x="5354252" y="5947598"/>
              <a:ext cx="129642" cy="129642"/>
            </a:xfrm>
            <a:prstGeom prst="round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6" name="TextBox 95"/>
            <p:cNvSpPr txBox="1"/>
            <p:nvPr/>
          </p:nvSpPr>
          <p:spPr>
            <a:xfrm>
              <a:off x="5549967" y="5897864"/>
              <a:ext cx="928459" cy="230832"/>
            </a:xfrm>
            <a:prstGeom prst="rect">
              <a:avLst/>
            </a:prstGeom>
            <a:noFill/>
          </p:spPr>
          <p:txBody>
            <a:bodyPr wrap="none" rtlCol="0">
              <a:spAutoFit/>
            </a:bodyPr>
            <a:lstStyle/>
            <a:p>
              <a:r>
                <a:rPr lang="en-US" sz="900" dirty="0" smtClean="0">
                  <a:solidFill>
                    <a:prstClr val="black"/>
                  </a:solidFill>
                  <a:latin typeface="Arial" panose="020B0604020202020204" pitchFamily="34" charset="0"/>
                  <a:cs typeface="Arial" panose="020B0604020202020204" pitchFamily="34" charset="0"/>
                </a:rPr>
                <a:t>Product Query</a:t>
              </a:r>
              <a:endParaRPr lang="en-US" sz="900" dirty="0">
                <a:solidFill>
                  <a:prstClr val="black"/>
                </a:solidFill>
                <a:latin typeface="Arial" panose="020B0604020202020204" pitchFamily="34" charset="0"/>
                <a:cs typeface="Arial" panose="020B0604020202020204" pitchFamily="34" charset="0"/>
              </a:endParaRPr>
            </a:p>
          </p:txBody>
        </p:sp>
        <p:sp>
          <p:nvSpPr>
            <p:cNvPr id="97" name="Rounded Rectangle 96"/>
            <p:cNvSpPr/>
            <p:nvPr/>
          </p:nvSpPr>
          <p:spPr>
            <a:xfrm>
              <a:off x="6809098" y="5947598"/>
              <a:ext cx="129642" cy="129642"/>
            </a:xfrm>
            <a:prstGeom prst="round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0" name="TextBox 109"/>
            <p:cNvSpPr txBox="1"/>
            <p:nvPr/>
          </p:nvSpPr>
          <p:spPr>
            <a:xfrm>
              <a:off x="7043456" y="5897864"/>
              <a:ext cx="947695" cy="230832"/>
            </a:xfrm>
            <a:prstGeom prst="rect">
              <a:avLst/>
            </a:prstGeom>
            <a:noFill/>
          </p:spPr>
          <p:txBody>
            <a:bodyPr wrap="none" rtlCol="0">
              <a:spAutoFit/>
            </a:bodyPr>
            <a:lstStyle/>
            <a:p>
              <a:r>
                <a:rPr lang="en-US" sz="900" dirty="0" smtClean="0">
                  <a:solidFill>
                    <a:prstClr val="black"/>
                  </a:solidFill>
                  <a:latin typeface="Arial" panose="020B0604020202020204" pitchFamily="34" charset="0"/>
                  <a:cs typeface="Arial" panose="020B0604020202020204" pitchFamily="34" charset="0"/>
                </a:rPr>
                <a:t>Delivery Query</a:t>
              </a:r>
              <a:endParaRPr lang="en-US" sz="900" dirty="0">
                <a:solidFill>
                  <a:prstClr val="black"/>
                </a:solidFill>
                <a:latin typeface="Arial" panose="020B0604020202020204" pitchFamily="34" charset="0"/>
                <a:cs typeface="Arial" panose="020B0604020202020204" pitchFamily="34" charset="0"/>
              </a:endParaRPr>
            </a:p>
          </p:txBody>
        </p:sp>
        <p:sp>
          <p:nvSpPr>
            <p:cNvPr id="111" name="Rounded Rectangle 110"/>
            <p:cNvSpPr/>
            <p:nvPr/>
          </p:nvSpPr>
          <p:spPr>
            <a:xfrm>
              <a:off x="8263944" y="5947598"/>
              <a:ext cx="129642" cy="129642"/>
            </a:xfrm>
            <a:prstGeom prst="round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2" name="TextBox 111"/>
            <p:cNvSpPr txBox="1"/>
            <p:nvPr/>
          </p:nvSpPr>
          <p:spPr>
            <a:xfrm>
              <a:off x="8435309" y="5897864"/>
              <a:ext cx="595035" cy="230832"/>
            </a:xfrm>
            <a:prstGeom prst="rect">
              <a:avLst/>
            </a:prstGeom>
            <a:noFill/>
          </p:spPr>
          <p:txBody>
            <a:bodyPr wrap="none" rtlCol="0">
              <a:spAutoFit/>
            </a:bodyPr>
            <a:lstStyle/>
            <a:p>
              <a:r>
                <a:rPr lang="en-US" sz="900" dirty="0" smtClean="0">
                  <a:solidFill>
                    <a:prstClr val="black"/>
                  </a:solidFill>
                  <a:latin typeface="Arial" panose="020B0604020202020204" pitchFamily="34" charset="0"/>
                  <a:cs typeface="Arial" panose="020B0604020202020204" pitchFamily="34" charset="0"/>
                </a:rPr>
                <a:t>General</a:t>
              </a:r>
              <a:endParaRPr lang="en-US" sz="900" dirty="0">
                <a:solidFill>
                  <a:prstClr val="black"/>
                </a:solidFill>
                <a:latin typeface="Arial" panose="020B0604020202020204" pitchFamily="34" charset="0"/>
                <a:cs typeface="Arial" panose="020B0604020202020204" pitchFamily="34" charset="0"/>
              </a:endParaRPr>
            </a:p>
          </p:txBody>
        </p:sp>
      </p:grpSp>
      <p:grpSp>
        <p:nvGrpSpPr>
          <p:cNvPr id="114" name="Group 113"/>
          <p:cNvGrpSpPr/>
          <p:nvPr/>
        </p:nvGrpSpPr>
        <p:grpSpPr>
          <a:xfrm>
            <a:off x="10096160" y="2395737"/>
            <a:ext cx="1775543" cy="302395"/>
            <a:chOff x="10111926" y="2443035"/>
            <a:chExt cx="1775543" cy="302395"/>
          </a:xfrm>
        </p:grpSpPr>
        <p:sp>
          <p:nvSpPr>
            <p:cNvPr id="115" name="Rounded Rectangle 114"/>
            <p:cNvSpPr/>
            <p:nvPr/>
          </p:nvSpPr>
          <p:spPr>
            <a:xfrm>
              <a:off x="10111926" y="2443035"/>
              <a:ext cx="1775543" cy="302395"/>
            </a:xfrm>
            <a:prstGeom prst="round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a:solidFill>
                    <a:prstClr val="white">
                      <a:lumMod val="75000"/>
                    </a:prstClr>
                  </a:solidFill>
                  <a:latin typeface="Arial" panose="020B0604020202020204" pitchFamily="34" charset="0"/>
                  <a:cs typeface="Arial" panose="020B0604020202020204" pitchFamily="34" charset="0"/>
                </a:rPr>
                <a:t>Select </a:t>
              </a:r>
              <a:r>
                <a:rPr lang="en-US" sz="900" dirty="0" smtClean="0">
                  <a:solidFill>
                    <a:prstClr val="white">
                      <a:lumMod val="75000"/>
                    </a:prstClr>
                  </a:solidFill>
                  <a:latin typeface="Arial" panose="020B0604020202020204" pitchFamily="34" charset="0"/>
                  <a:cs typeface="Arial" panose="020B0604020202020204" pitchFamily="34" charset="0"/>
                </a:rPr>
                <a:t>Disposition</a:t>
              </a:r>
              <a:endParaRPr lang="en-US" sz="900" dirty="0">
                <a:solidFill>
                  <a:prstClr val="white">
                    <a:lumMod val="75000"/>
                  </a:prstClr>
                </a:solidFill>
                <a:latin typeface="Arial" panose="020B0604020202020204" pitchFamily="34" charset="0"/>
                <a:cs typeface="Arial" panose="020B0604020202020204" pitchFamily="34" charset="0"/>
              </a:endParaRPr>
            </a:p>
          </p:txBody>
        </p:sp>
        <p:sp>
          <p:nvSpPr>
            <p:cNvPr id="116" name="Isosceles Triangle 115"/>
            <p:cNvSpPr/>
            <p:nvPr/>
          </p:nvSpPr>
          <p:spPr>
            <a:xfrm rot="10800000">
              <a:off x="11680475" y="2576192"/>
              <a:ext cx="84219" cy="72602"/>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solidFill>
                  <a:prstClr val="white"/>
                </a:solidFill>
              </a:endParaRPr>
            </a:p>
          </p:txBody>
        </p:sp>
      </p:grpSp>
      <p:sp>
        <p:nvSpPr>
          <p:cNvPr id="82" name="Rectangle 81"/>
          <p:cNvSpPr/>
          <p:nvPr/>
        </p:nvSpPr>
        <p:spPr>
          <a:xfrm>
            <a:off x="261254" y="1072474"/>
            <a:ext cx="1942062" cy="4539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1400" b="1" i="1" dirty="0" smtClean="0">
                <a:solidFill>
                  <a:schemeClr val="tx1">
                    <a:lumMod val="50000"/>
                    <a:lumOff val="50000"/>
                  </a:schemeClr>
                </a:solidFill>
                <a:latin typeface="Swis721 Cn BT" panose="020B0506020202030204" pitchFamily="34" charset="0"/>
                <a:cs typeface="Arial" panose="020B0604020202020204" pitchFamily="34" charset="0"/>
              </a:rPr>
              <a:t>TELECOM ENTERPRISE</a:t>
            </a:r>
            <a:endParaRPr lang="en-US" sz="1400" b="1" i="1" dirty="0">
              <a:solidFill>
                <a:schemeClr val="tx1">
                  <a:lumMod val="50000"/>
                  <a:lumOff val="50000"/>
                </a:schemeClr>
              </a:solidFill>
              <a:latin typeface="Swis721 Cn BT" panose="020B0506020202030204" pitchFamily="34" charset="0"/>
              <a:cs typeface="Arial" panose="020B0604020202020204" pitchFamily="34" charset="0"/>
            </a:endParaRPr>
          </a:p>
        </p:txBody>
      </p:sp>
      <p:pic>
        <p:nvPicPr>
          <p:cNvPr id="61" name="Picture 60"/>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55095" y="336931"/>
            <a:ext cx="942739" cy="855162"/>
          </a:xfrm>
          <a:prstGeom prst="rect">
            <a:avLst/>
          </a:prstGeom>
        </p:spPr>
      </p:pic>
      <p:pic>
        <p:nvPicPr>
          <p:cNvPr id="6" name="Picture 5"/>
          <p:cNvPicPr>
            <a:picLocks noChangeAspect="1"/>
          </p:cNvPicPr>
          <p:nvPr/>
        </p:nvPicPr>
        <p:blipFill>
          <a:blip r:embed="rId13"/>
          <a:stretch>
            <a:fillRect/>
          </a:stretch>
        </p:blipFill>
        <p:spPr>
          <a:xfrm>
            <a:off x="10010486" y="571267"/>
            <a:ext cx="1950763" cy="1341664"/>
          </a:xfrm>
          <a:prstGeom prst="rect">
            <a:avLst/>
          </a:prstGeom>
        </p:spPr>
      </p:pic>
      <p:sp>
        <p:nvSpPr>
          <p:cNvPr id="7" name="Rectangle 6"/>
          <p:cNvSpPr/>
          <p:nvPr/>
        </p:nvSpPr>
        <p:spPr>
          <a:xfrm>
            <a:off x="2304058" y="239653"/>
            <a:ext cx="2516253" cy="1958667"/>
          </a:xfrm>
          <a:prstGeom prst="rect">
            <a:avLst/>
          </a:prstGeom>
          <a:solidFill>
            <a:schemeClr val="bg1"/>
          </a:solidFill>
          <a:ln>
            <a:solidFill>
              <a:schemeClr val="bg1">
                <a:lumMod val="95000"/>
              </a:schemeClr>
            </a:solidFill>
          </a:ln>
          <a:effectLst>
            <a:outerShdw blurRad="50800" dist="38100" dir="8100000" algn="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p:cNvSpPr/>
          <p:nvPr/>
        </p:nvSpPr>
        <p:spPr>
          <a:xfrm>
            <a:off x="4879719" y="239653"/>
            <a:ext cx="2516253" cy="1958667"/>
          </a:xfrm>
          <a:prstGeom prst="rect">
            <a:avLst/>
          </a:prstGeom>
          <a:solidFill>
            <a:schemeClr val="bg1"/>
          </a:solidFill>
          <a:ln>
            <a:solidFill>
              <a:schemeClr val="bg1">
                <a:lumMod val="95000"/>
              </a:schemeClr>
            </a:solidFill>
          </a:ln>
          <a:effectLst>
            <a:outerShdw blurRad="50800" dist="38100" dir="8100000" algn="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p:cNvSpPr/>
          <p:nvPr/>
        </p:nvSpPr>
        <p:spPr>
          <a:xfrm>
            <a:off x="7455380" y="239653"/>
            <a:ext cx="2516253" cy="1958667"/>
          </a:xfrm>
          <a:prstGeom prst="rect">
            <a:avLst/>
          </a:prstGeom>
          <a:solidFill>
            <a:schemeClr val="bg1"/>
          </a:solidFill>
          <a:ln>
            <a:solidFill>
              <a:schemeClr val="bg1">
                <a:lumMod val="95000"/>
              </a:schemeClr>
            </a:solidFill>
          </a:ln>
          <a:effectLst>
            <a:outerShdw blurRad="50800" dist="38100" dir="8100000" algn="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1" name="Table 100"/>
          <p:cNvGraphicFramePr>
            <a:graphicFrameLocks noGrp="1"/>
          </p:cNvGraphicFramePr>
          <p:nvPr>
            <p:extLst/>
          </p:nvPr>
        </p:nvGraphicFramePr>
        <p:xfrm>
          <a:off x="2464402" y="294868"/>
          <a:ext cx="2239750" cy="1486976"/>
        </p:xfrm>
        <a:graphic>
          <a:graphicData uri="http://schemas.openxmlformats.org/drawingml/2006/table">
            <a:tbl>
              <a:tblPr>
                <a:tableStyleId>{5C22544A-7EE6-4342-B048-85BDC9FD1C3A}</a:tableStyleId>
              </a:tblPr>
              <a:tblGrid>
                <a:gridCol w="953865"/>
                <a:gridCol w="1285885"/>
              </a:tblGrid>
              <a:tr h="198540">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Mobile #</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+63</a:t>
                      </a:r>
                      <a:r>
                        <a:rPr lang="en-US" sz="8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 915 716 9206</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98540">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Subscriber</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Mr. John Doe</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98540">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Operating Status</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Active</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98540">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Status</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Active</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82068">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Email</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johndoe554@gmail.com</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19828">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Address</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sv-SE" sz="800" b="0" i="0" u="none" strike="noStrike" kern="1200" dirty="0" smtClean="0">
                          <a:solidFill>
                            <a:srgbClr val="000000"/>
                          </a:solidFill>
                          <a:effectLst/>
                          <a:latin typeface="Arial" panose="020B0604020202020204" pitchFamily="34" charset="0"/>
                          <a:ea typeface="+mn-ea"/>
                          <a:cs typeface="Arial" panose="020B0604020202020204" pitchFamily="34" charset="0"/>
                        </a:rPr>
                        <a:t>101 Dela Rosa Street, Legazpi Village, Makati</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90920">
                <a:tc>
                  <a:txBody>
                    <a:bodyPr/>
                    <a:lstStyle/>
                    <a:p>
                      <a:pPr marL="0" algn="l" defTabSz="914400" rtl="0" eaLnBrk="1" fontAlgn="b" latinLnBrk="0" hangingPunct="1"/>
                      <a:r>
                        <a:rPr lang="en-US" sz="800" b="0" i="0" u="none" strike="noStrike" kern="1200" dirty="0">
                          <a:solidFill>
                            <a:srgbClr val="000000"/>
                          </a:solidFill>
                          <a:effectLst/>
                          <a:latin typeface="Arial" panose="020B0604020202020204" pitchFamily="34" charset="0"/>
                          <a:ea typeface="+mn-ea"/>
                          <a:cs typeface="Arial" panose="020B0604020202020204" pitchFamily="34" charset="0"/>
                        </a:rPr>
                        <a:t>Alt Number</a:t>
                      </a: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+63</a:t>
                      </a:r>
                      <a:r>
                        <a:rPr lang="en-US" sz="8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 999 999 9999</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graphicFrame>
        <p:nvGraphicFramePr>
          <p:cNvPr id="102" name="Table 101"/>
          <p:cNvGraphicFramePr>
            <a:graphicFrameLocks noGrp="1"/>
          </p:cNvGraphicFramePr>
          <p:nvPr>
            <p:extLst/>
          </p:nvPr>
        </p:nvGraphicFramePr>
        <p:xfrm>
          <a:off x="4973094" y="294868"/>
          <a:ext cx="2355644" cy="1878483"/>
        </p:xfrm>
        <a:graphic>
          <a:graphicData uri="http://schemas.openxmlformats.org/drawingml/2006/table">
            <a:tbl>
              <a:tblPr>
                <a:tableStyleId>{5C22544A-7EE6-4342-B048-85BDC9FD1C3A}</a:tableStyleId>
              </a:tblPr>
              <a:tblGrid>
                <a:gridCol w="1089211"/>
                <a:gridCol w="1266433"/>
              </a:tblGrid>
              <a:tr h="205909">
                <a:tc>
                  <a:txBody>
                    <a:bodyPr/>
                    <a:lstStyle/>
                    <a:p>
                      <a:pPr algn="l" fontAlgn="b"/>
                      <a:r>
                        <a:rPr lang="en-US" sz="800" u="none" strike="noStrike" dirty="0" smtClean="0">
                          <a:effectLst/>
                          <a:latin typeface="Arial" panose="020B0604020202020204" pitchFamily="34" charset="0"/>
                          <a:cs typeface="Arial" panose="020B0604020202020204" pitchFamily="34" charset="0"/>
                        </a:rPr>
                        <a:t>Customer ID</a:t>
                      </a:r>
                      <a:r>
                        <a:rPr lang="en-US" sz="800" u="none" strike="noStrike" baseline="0" dirty="0" smtClean="0">
                          <a:effectLst/>
                          <a:latin typeface="Arial" panose="020B0604020202020204" pitchFamily="34" charset="0"/>
                          <a:cs typeface="Arial" panose="020B0604020202020204" pitchFamily="34" charset="0"/>
                        </a:rPr>
                        <a:t> #</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b="0" i="0" u="none" strike="noStrike" dirty="0" smtClean="0">
                          <a:solidFill>
                            <a:schemeClr val="dk1"/>
                          </a:solidFill>
                          <a:effectLst/>
                          <a:latin typeface="Arial" panose="020B0604020202020204" pitchFamily="34" charset="0"/>
                          <a:cs typeface="Arial" panose="020B0604020202020204" pitchFamily="34" charset="0"/>
                        </a:rPr>
                        <a:t>83085294</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u="none" strike="noStrike" dirty="0" smtClean="0">
                          <a:effectLst/>
                          <a:latin typeface="Arial" panose="020B0604020202020204" pitchFamily="34" charset="0"/>
                          <a:cs typeface="Arial" panose="020B0604020202020204" pitchFamily="34" charset="0"/>
                        </a:rPr>
                        <a:t>Tariff Plan</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b="0" i="0" u="sng" strike="noStrike" dirty="0" err="1" smtClean="0">
                          <a:solidFill>
                            <a:schemeClr val="dk1"/>
                          </a:solidFill>
                          <a:effectLst/>
                          <a:latin typeface="Arial" panose="020B0604020202020204" pitchFamily="34" charset="0"/>
                          <a:cs typeface="Arial" panose="020B0604020202020204" pitchFamily="34" charset="0"/>
                        </a:rPr>
                        <a:t>ThePLAN</a:t>
                      </a:r>
                      <a:r>
                        <a:rPr lang="en-US" sz="800" b="0" i="0" u="sng" strike="noStrike" baseline="0" dirty="0" smtClean="0">
                          <a:solidFill>
                            <a:schemeClr val="dk1"/>
                          </a:solidFill>
                          <a:effectLst/>
                          <a:latin typeface="Arial" panose="020B0604020202020204" pitchFamily="34" charset="0"/>
                          <a:cs typeface="Arial" panose="020B0604020202020204" pitchFamily="34" charset="0"/>
                        </a:rPr>
                        <a:t> PLUS 1499</a:t>
                      </a:r>
                      <a:endParaRPr lang="en-US" sz="800" b="0" i="0" u="sng"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b="0" i="0" u="none" strike="noStrike" dirty="0" smtClean="0">
                          <a:solidFill>
                            <a:srgbClr val="000000"/>
                          </a:solidFill>
                          <a:effectLst/>
                          <a:latin typeface="Arial" panose="020B0604020202020204" pitchFamily="34" charset="0"/>
                          <a:cs typeface="Arial" panose="020B0604020202020204" pitchFamily="34" charset="0"/>
                        </a:rPr>
                        <a:t>Activation Date</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b="0" i="0" u="none" strike="noStrike" dirty="0" smtClean="0">
                          <a:solidFill>
                            <a:srgbClr val="000000"/>
                          </a:solidFill>
                          <a:effectLst/>
                          <a:latin typeface="Arial" panose="020B0604020202020204" pitchFamily="34" charset="0"/>
                          <a:cs typeface="Arial" panose="020B0604020202020204" pitchFamily="34" charset="0"/>
                        </a:rPr>
                        <a:t>03-01-2019</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u="none" strike="noStrike" dirty="0" smtClean="0">
                          <a:effectLst/>
                          <a:latin typeface="Arial" panose="020B0604020202020204" pitchFamily="34" charset="0"/>
                          <a:cs typeface="Arial" panose="020B0604020202020204" pitchFamily="34" charset="0"/>
                        </a:rPr>
                        <a:t>Contract</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u="none" strike="noStrike" dirty="0" smtClean="0">
                          <a:effectLst/>
                          <a:latin typeface="Arial" panose="020B0604020202020204" pitchFamily="34" charset="0"/>
                          <a:cs typeface="Arial" panose="020B0604020202020204" pitchFamily="34" charset="0"/>
                        </a:rPr>
                        <a:t>24 Months</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u="none" strike="noStrike" dirty="0" smtClean="0">
                          <a:effectLst/>
                          <a:latin typeface="Arial" panose="020B0604020202020204" pitchFamily="34" charset="0"/>
                          <a:cs typeface="Arial" panose="020B0604020202020204" pitchFamily="34" charset="0"/>
                        </a:rPr>
                        <a:t>Handset</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b="0" i="0" u="sng" strike="noStrike" dirty="0" smtClean="0">
                          <a:solidFill>
                            <a:schemeClr val="dk1"/>
                          </a:solidFill>
                          <a:effectLst/>
                          <a:latin typeface="Arial" panose="020B0604020202020204" pitchFamily="34" charset="0"/>
                          <a:cs typeface="Arial" panose="020B0604020202020204" pitchFamily="34" charset="0"/>
                        </a:rPr>
                        <a:t>Huawei Nova 3i</a:t>
                      </a:r>
                      <a:endParaRPr lang="en-US" sz="800" b="0" i="0" u="sng"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u="none" strike="noStrike" dirty="0" smtClean="0">
                          <a:effectLst/>
                          <a:latin typeface="Arial" panose="020B0604020202020204" pitchFamily="34" charset="0"/>
                          <a:cs typeface="Arial" panose="020B0604020202020204" pitchFamily="34" charset="0"/>
                        </a:rPr>
                        <a:t>Unbilled Amount</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b="0" i="0" u="none" strike="noStrike" dirty="0" smtClean="0">
                          <a:solidFill>
                            <a:schemeClr val="dk1"/>
                          </a:solidFill>
                          <a:effectLst/>
                          <a:latin typeface="Arial" panose="020B0604020202020204" pitchFamily="34" charset="0"/>
                          <a:cs typeface="Arial" panose="020B0604020202020204" pitchFamily="34" charset="0"/>
                        </a:rPr>
                        <a:t>P 69.90</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u="none" strike="noStrike" dirty="0" smtClean="0">
                          <a:effectLst/>
                          <a:latin typeface="Arial" panose="020B0604020202020204" pitchFamily="34" charset="0"/>
                          <a:cs typeface="Arial" panose="020B0604020202020204" pitchFamily="34" charset="0"/>
                        </a:rPr>
                        <a:t>Last Payment Date</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b="0" i="0" u="none" strike="noStrike" dirty="0" smtClean="0">
                          <a:solidFill>
                            <a:schemeClr val="dk1"/>
                          </a:solidFill>
                          <a:effectLst/>
                          <a:latin typeface="Arial" panose="020B0604020202020204" pitchFamily="34" charset="0"/>
                          <a:cs typeface="Arial" panose="020B0604020202020204" pitchFamily="34" charset="0"/>
                        </a:rPr>
                        <a:t>04-04-2019</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31211">
                <a:tc>
                  <a:txBody>
                    <a:bodyPr/>
                    <a:lstStyle/>
                    <a:p>
                      <a:pPr algn="l" fontAlgn="b"/>
                      <a:r>
                        <a:rPr lang="en-US" sz="800" u="none" strike="noStrike" kern="1200" dirty="0" smtClean="0">
                          <a:solidFill>
                            <a:schemeClr val="dk1"/>
                          </a:solidFill>
                          <a:effectLst/>
                          <a:latin typeface="Arial" panose="020B0604020202020204" pitchFamily="34" charset="0"/>
                          <a:ea typeface="+mn-ea"/>
                          <a:cs typeface="Arial" panose="020B0604020202020204" pitchFamily="34" charset="0"/>
                        </a:rPr>
                        <a:t>Outstanding Balance</a:t>
                      </a:r>
                      <a:endParaRPr lang="en-US" sz="800" u="none" strike="noStrike" kern="1200" dirty="0">
                        <a:solidFill>
                          <a:schemeClr val="dk1"/>
                        </a:solidFill>
                        <a:effectLst/>
                        <a:latin typeface="Arial" panose="020B0604020202020204" pitchFamily="34" charset="0"/>
                        <a:ea typeface="+mn-ea"/>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u="none" strike="noStrike" kern="1200" dirty="0" smtClean="0">
                          <a:solidFill>
                            <a:schemeClr val="dk1"/>
                          </a:solidFill>
                          <a:effectLst/>
                          <a:latin typeface="Arial" panose="020B0604020202020204" pitchFamily="34" charset="0"/>
                          <a:ea typeface="+mn-ea"/>
                          <a:cs typeface="Arial" panose="020B0604020202020204" pitchFamily="34" charset="0"/>
                        </a:rPr>
                        <a:t>P1568.90</a:t>
                      </a:r>
                      <a:endParaRPr lang="en-US" sz="800" u="none" strike="noStrike" kern="1200" dirty="0">
                        <a:solidFill>
                          <a:schemeClr val="dk1"/>
                        </a:solidFill>
                        <a:effectLst/>
                        <a:latin typeface="Arial" panose="020B0604020202020204" pitchFamily="34" charset="0"/>
                        <a:ea typeface="+mn-ea"/>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u="none" strike="noStrike" kern="1200" dirty="0" smtClean="0">
                          <a:solidFill>
                            <a:schemeClr val="dk1"/>
                          </a:solidFill>
                          <a:effectLst/>
                          <a:latin typeface="Arial" panose="020B0604020202020204" pitchFamily="34" charset="0"/>
                          <a:ea typeface="+mn-ea"/>
                          <a:cs typeface="Arial" panose="020B0604020202020204" pitchFamily="34" charset="0"/>
                        </a:rPr>
                        <a:t>Bill Date</a:t>
                      </a:r>
                      <a:endParaRPr lang="en-US" sz="800" u="none" strike="noStrike" kern="1200" dirty="0">
                        <a:solidFill>
                          <a:schemeClr val="dk1"/>
                        </a:solidFill>
                        <a:effectLst/>
                        <a:latin typeface="Arial" panose="020B0604020202020204" pitchFamily="34" charset="0"/>
                        <a:ea typeface="+mn-ea"/>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u="none" strike="noStrike" kern="1200" dirty="0" smtClean="0">
                          <a:solidFill>
                            <a:schemeClr val="dk1"/>
                          </a:solidFill>
                          <a:effectLst/>
                          <a:latin typeface="Arial" panose="020B0604020202020204" pitchFamily="34" charset="0"/>
                          <a:ea typeface="+mn-ea"/>
                          <a:cs typeface="Arial" panose="020B0604020202020204" pitchFamily="34" charset="0"/>
                        </a:rPr>
                        <a:t>03-04-2019</a:t>
                      </a:r>
                      <a:endParaRPr lang="en-US" sz="800" u="none" strike="noStrike" kern="1200" dirty="0">
                        <a:solidFill>
                          <a:schemeClr val="dk1"/>
                        </a:solidFill>
                        <a:effectLst/>
                        <a:latin typeface="Arial" panose="020B0604020202020204" pitchFamily="34" charset="0"/>
                        <a:ea typeface="+mn-ea"/>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graphicFrame>
        <p:nvGraphicFramePr>
          <p:cNvPr id="103" name="Table 102"/>
          <p:cNvGraphicFramePr>
            <a:graphicFrameLocks noGrp="1"/>
          </p:cNvGraphicFramePr>
          <p:nvPr>
            <p:extLst/>
          </p:nvPr>
        </p:nvGraphicFramePr>
        <p:xfrm>
          <a:off x="7577841" y="294868"/>
          <a:ext cx="2185877" cy="1511776"/>
        </p:xfrm>
        <a:graphic>
          <a:graphicData uri="http://schemas.openxmlformats.org/drawingml/2006/table">
            <a:tbl>
              <a:tblPr>
                <a:tableStyleId>{5C22544A-7EE6-4342-B048-85BDC9FD1C3A}</a:tableStyleId>
              </a:tblPr>
              <a:tblGrid>
                <a:gridCol w="1371369"/>
                <a:gridCol w="814508"/>
              </a:tblGrid>
              <a:tr h="215968">
                <a:tc>
                  <a:txBody>
                    <a:bodyPr/>
                    <a:lstStyle/>
                    <a:p>
                      <a:pPr algn="l" fontAlgn="b"/>
                      <a:r>
                        <a:rPr lang="en-US" sz="800" b="0" i="0" u="none" strike="noStrike" dirty="0" smtClean="0">
                          <a:solidFill>
                            <a:srgbClr val="000000"/>
                          </a:solidFill>
                          <a:effectLst/>
                          <a:latin typeface="Arial" panose="020B0604020202020204" pitchFamily="34" charset="0"/>
                          <a:cs typeface="Arial" panose="020B0604020202020204" pitchFamily="34" charset="0"/>
                        </a:rPr>
                        <a:t>Mobile App</a:t>
                      </a:r>
                      <a:r>
                        <a:rPr lang="en-US" sz="800" b="0" i="0" u="none" strike="noStrike" baseline="0" dirty="0" smtClean="0">
                          <a:solidFill>
                            <a:srgbClr val="000000"/>
                          </a:solidFill>
                          <a:effectLst/>
                          <a:latin typeface="Arial" panose="020B0604020202020204" pitchFamily="34" charset="0"/>
                          <a:cs typeface="Arial" panose="020B0604020202020204" pitchFamily="34" charset="0"/>
                        </a:rPr>
                        <a:t> Registered</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none" strike="noStrike" smtClean="0">
                          <a:solidFill>
                            <a:srgbClr val="000000"/>
                          </a:solidFill>
                          <a:effectLst/>
                          <a:latin typeface="Arial" panose="020B0604020202020204" pitchFamily="34" charset="0"/>
                          <a:cs typeface="Arial" panose="020B0604020202020204" pitchFamily="34" charset="0"/>
                        </a:rPr>
                        <a:t>Y</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5968">
                <a:tc>
                  <a:txBody>
                    <a:bodyPr/>
                    <a:lstStyle/>
                    <a:p>
                      <a:pPr algn="l" fontAlgn="b"/>
                      <a:r>
                        <a:rPr lang="en-US" sz="800" b="0" i="0" u="none" strike="noStrike" dirty="0" err="1" smtClean="0">
                          <a:solidFill>
                            <a:srgbClr val="000000"/>
                          </a:solidFill>
                          <a:effectLst/>
                          <a:latin typeface="Arial" panose="020B0604020202020204" pitchFamily="34" charset="0"/>
                          <a:cs typeface="Arial" panose="020B0604020202020204" pitchFamily="34" charset="0"/>
                        </a:rPr>
                        <a:t>eKYC</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none" strike="noStrike" dirty="0" smtClean="0">
                          <a:solidFill>
                            <a:srgbClr val="000000"/>
                          </a:solidFill>
                          <a:effectLst/>
                          <a:latin typeface="Arial" panose="020B0604020202020204" pitchFamily="34" charset="0"/>
                          <a:cs typeface="Arial" panose="020B0604020202020204" pitchFamily="34" charset="0"/>
                        </a:rPr>
                        <a:t>N</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5968">
                <a:tc>
                  <a:txBody>
                    <a:bodyPr/>
                    <a:lstStyle/>
                    <a:p>
                      <a:pPr algn="l" fontAlgn="ctr"/>
                      <a:r>
                        <a:rPr lang="en-US" sz="800" b="0" i="0" u="none" strike="noStrike" smtClean="0">
                          <a:solidFill>
                            <a:srgbClr val="000000"/>
                          </a:solidFill>
                          <a:effectLst/>
                          <a:latin typeface="Arial" panose="020B0604020202020204" pitchFamily="34" charset="0"/>
                          <a:cs typeface="Arial" panose="020B0604020202020204" pitchFamily="34" charset="0"/>
                        </a:rPr>
                        <a:t>Self</a:t>
                      </a:r>
                      <a:r>
                        <a:rPr lang="en-US" sz="800" b="0" i="0" u="none" strike="noStrike" baseline="0" smtClean="0">
                          <a:solidFill>
                            <a:srgbClr val="000000"/>
                          </a:solidFill>
                          <a:effectLst/>
                          <a:latin typeface="Arial" panose="020B0604020202020204" pitchFamily="34" charset="0"/>
                          <a:cs typeface="Arial" panose="020B0604020202020204" pitchFamily="34" charset="0"/>
                        </a:rPr>
                        <a:t> Service Registered</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none" strike="noStrike" smtClean="0">
                          <a:solidFill>
                            <a:srgbClr val="000000"/>
                          </a:solidFill>
                          <a:effectLst/>
                          <a:latin typeface="Arial" panose="020B0604020202020204" pitchFamily="34" charset="0"/>
                          <a:cs typeface="Arial" panose="020B0604020202020204" pitchFamily="34" charset="0"/>
                        </a:rPr>
                        <a:t>Y</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5968">
                <a:tc>
                  <a:txBody>
                    <a:bodyPr/>
                    <a:lstStyle/>
                    <a:p>
                      <a:pPr algn="l" fontAlgn="ctr"/>
                      <a:r>
                        <a:rPr lang="en-US" sz="800" b="0" i="0" u="none" strike="noStrike" baseline="0" dirty="0" smtClean="0">
                          <a:solidFill>
                            <a:srgbClr val="000000"/>
                          </a:solidFill>
                          <a:effectLst/>
                          <a:latin typeface="Arial" panose="020B0604020202020204" pitchFamily="34" charset="0"/>
                          <a:cs typeface="Arial" panose="020B0604020202020204" pitchFamily="34" charset="0"/>
                        </a:rPr>
                        <a:t>Bill Type</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none" strike="noStrike" dirty="0" smtClean="0">
                          <a:solidFill>
                            <a:srgbClr val="000000"/>
                          </a:solidFill>
                          <a:effectLst/>
                          <a:latin typeface="Arial" panose="020B0604020202020204" pitchFamily="34" charset="0"/>
                          <a:cs typeface="Arial" panose="020B0604020202020204" pitchFamily="34" charset="0"/>
                        </a:rPr>
                        <a:t>E-Bill</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5968">
                <a:tc>
                  <a:txBody>
                    <a:bodyPr/>
                    <a:lstStyle/>
                    <a:p>
                      <a:pPr algn="l" fontAlgn="ctr"/>
                      <a:r>
                        <a:rPr lang="en-US" sz="800" b="0" i="0" u="none" strike="noStrike" smtClean="0">
                          <a:solidFill>
                            <a:srgbClr val="000000"/>
                          </a:solidFill>
                          <a:effectLst/>
                          <a:latin typeface="Arial" panose="020B0604020202020204" pitchFamily="34" charset="0"/>
                          <a:cs typeface="Arial" panose="020B0604020202020204" pitchFamily="34" charset="0"/>
                        </a:rPr>
                        <a:t>Credit Monitoring</a:t>
                      </a:r>
                      <a:r>
                        <a:rPr lang="en-US" sz="800" b="0" i="0" u="none" strike="noStrike" baseline="0" smtClean="0">
                          <a:solidFill>
                            <a:srgbClr val="000000"/>
                          </a:solidFill>
                          <a:effectLst/>
                          <a:latin typeface="Arial" panose="020B0604020202020204" pitchFamily="34" charset="0"/>
                          <a:cs typeface="Arial" panose="020B0604020202020204" pitchFamily="34" charset="0"/>
                        </a:rPr>
                        <a:t> Exposure</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none" strike="noStrike" dirty="0" smtClean="0">
                          <a:solidFill>
                            <a:srgbClr val="000000"/>
                          </a:solidFill>
                          <a:effectLst/>
                          <a:latin typeface="Arial" panose="020B0604020202020204" pitchFamily="34" charset="0"/>
                          <a:cs typeface="Arial" panose="020B0604020202020204" pitchFamily="34" charset="0"/>
                        </a:rPr>
                        <a:t>P3412.26</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5968">
                <a:tc>
                  <a:txBody>
                    <a:bodyPr/>
                    <a:lstStyle/>
                    <a:p>
                      <a:pPr algn="l" fontAlgn="ctr"/>
                      <a:r>
                        <a:rPr lang="en-US" sz="800" b="0" i="0" u="none" strike="noStrike" dirty="0" smtClean="0">
                          <a:solidFill>
                            <a:srgbClr val="000000"/>
                          </a:solidFill>
                          <a:effectLst/>
                          <a:latin typeface="Arial" panose="020B0604020202020204" pitchFamily="34" charset="0"/>
                          <a:cs typeface="Arial" panose="020B0604020202020204" pitchFamily="34" charset="0"/>
                        </a:rPr>
                        <a:t>Next Bill Date</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none" strike="noStrike" dirty="0" smtClean="0">
                          <a:solidFill>
                            <a:srgbClr val="000000"/>
                          </a:solidFill>
                          <a:effectLst/>
                          <a:latin typeface="Arial" panose="020B0604020202020204" pitchFamily="34" charset="0"/>
                          <a:cs typeface="Arial" panose="020B0604020202020204" pitchFamily="34" charset="0"/>
                        </a:rPr>
                        <a:t>03-05-2019</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5968">
                <a:tc>
                  <a:txBody>
                    <a:bodyPr/>
                    <a:lstStyle/>
                    <a:p>
                      <a:pPr algn="l" fontAlgn="ctr"/>
                      <a:r>
                        <a:rPr lang="en-US" sz="800" b="0" i="0" u="none" strike="noStrike" dirty="0" smtClean="0">
                          <a:solidFill>
                            <a:srgbClr val="000000"/>
                          </a:solidFill>
                          <a:effectLst/>
                          <a:latin typeface="Arial" panose="020B0604020202020204" pitchFamily="34" charset="0"/>
                          <a:cs typeface="Arial" panose="020B0604020202020204" pitchFamily="34" charset="0"/>
                        </a:rPr>
                        <a:t>Open SRs</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sng" strike="noStrike" dirty="0" smtClean="0">
                          <a:solidFill>
                            <a:srgbClr val="000000"/>
                          </a:solidFill>
                          <a:effectLst/>
                          <a:latin typeface="Arial" panose="020B0604020202020204" pitchFamily="34" charset="0"/>
                          <a:cs typeface="Arial" panose="020B0604020202020204" pitchFamily="34" charset="0"/>
                        </a:rPr>
                        <a:t>1</a:t>
                      </a:r>
                      <a:endParaRPr lang="en-US" sz="800" b="0" i="0" u="sng"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sp>
        <p:nvSpPr>
          <p:cNvPr id="10" name="Rectangle 9"/>
          <p:cNvSpPr/>
          <p:nvPr/>
        </p:nvSpPr>
        <p:spPr>
          <a:xfrm>
            <a:off x="10047392" y="2745944"/>
            <a:ext cx="1865089" cy="3554819"/>
          </a:xfrm>
          <a:prstGeom prst="rect">
            <a:avLst/>
          </a:prstGeom>
        </p:spPr>
        <p:txBody>
          <a:bodyPr wrap="square">
            <a:spAutoFit/>
          </a:bodyPr>
          <a:lstStyle/>
          <a:p>
            <a:r>
              <a:rPr lang="en-US" sz="900" b="1" cap="all" dirty="0">
                <a:solidFill>
                  <a:schemeClr val="bg1"/>
                </a:solidFill>
                <a:latin typeface="Arial" panose="020B0604020202020204" pitchFamily="34" charset="0"/>
                <a:cs typeface="Arial" panose="020B0604020202020204" pitchFamily="34" charset="0"/>
              </a:rPr>
              <a:t>HOW MUCH IS THE DELIVERY CHARGE FOR ONLINE SHOP ORDERS?</a:t>
            </a:r>
          </a:p>
          <a:p>
            <a:r>
              <a:rPr lang="en-US" sz="900" dirty="0">
                <a:solidFill>
                  <a:schemeClr val="bg1"/>
                </a:solidFill>
                <a:latin typeface="Arial" panose="020B0604020202020204" pitchFamily="34" charset="0"/>
                <a:cs typeface="Arial" panose="020B0604020202020204" pitchFamily="34" charset="0"/>
              </a:rPr>
              <a:t>For postpaid applications</a:t>
            </a:r>
          </a:p>
          <a:p>
            <a:r>
              <a:rPr lang="en-US" sz="900" dirty="0" smtClean="0">
                <a:solidFill>
                  <a:schemeClr val="bg1"/>
                </a:solidFill>
                <a:latin typeface="Arial" panose="020B0604020202020204" pitchFamily="34" charset="0"/>
                <a:cs typeface="Arial" panose="020B0604020202020204" pitchFamily="34" charset="0"/>
              </a:rPr>
              <a:t>We offer </a:t>
            </a:r>
            <a:r>
              <a:rPr lang="en-US" sz="900" dirty="0">
                <a:solidFill>
                  <a:schemeClr val="bg1"/>
                </a:solidFill>
                <a:latin typeface="Arial" panose="020B0604020202020204" pitchFamily="34" charset="0"/>
                <a:cs typeface="Arial" panose="020B0604020202020204" pitchFamily="34" charset="0"/>
              </a:rPr>
              <a:t>free shipping nationwide for postpaid applications.</a:t>
            </a:r>
          </a:p>
          <a:p>
            <a:r>
              <a:rPr lang="en-US" sz="900" dirty="0">
                <a:solidFill>
                  <a:schemeClr val="bg1"/>
                </a:solidFill>
                <a:latin typeface="Arial" panose="020B0604020202020204" pitchFamily="34" charset="0"/>
                <a:cs typeface="Arial" panose="020B0604020202020204" pitchFamily="34" charset="0"/>
              </a:rPr>
              <a:t>For accessories and apparel purchases</a:t>
            </a:r>
          </a:p>
          <a:p>
            <a:r>
              <a:rPr lang="en-US" sz="900" dirty="0" smtClean="0">
                <a:solidFill>
                  <a:schemeClr val="bg1"/>
                </a:solidFill>
                <a:latin typeface="Arial" panose="020B0604020202020204" pitchFamily="34" charset="0"/>
                <a:cs typeface="Arial" panose="020B0604020202020204" pitchFamily="34" charset="0"/>
              </a:rPr>
              <a:t>We offer </a:t>
            </a:r>
            <a:r>
              <a:rPr lang="en-US" sz="900" dirty="0">
                <a:solidFill>
                  <a:schemeClr val="bg1"/>
                </a:solidFill>
                <a:latin typeface="Arial" panose="020B0604020202020204" pitchFamily="34" charset="0"/>
                <a:cs typeface="Arial" panose="020B0604020202020204" pitchFamily="34" charset="0"/>
              </a:rPr>
              <a:t>free shipping nationwide for orders/deliveries amounting to P900 and above.</a:t>
            </a:r>
          </a:p>
          <a:p>
            <a:r>
              <a:rPr lang="en-US" sz="900" dirty="0">
                <a:solidFill>
                  <a:schemeClr val="bg1"/>
                </a:solidFill>
                <a:latin typeface="Arial" panose="020B0604020202020204" pitchFamily="34" charset="0"/>
                <a:cs typeface="Arial" panose="020B0604020202020204" pitchFamily="34" charset="0"/>
              </a:rPr>
              <a:t>A P70 shipping fee will be applied for orders below P900</a:t>
            </a:r>
            <a:r>
              <a:rPr lang="en-US" sz="900" dirty="0" smtClean="0">
                <a:solidFill>
                  <a:schemeClr val="bg1"/>
                </a:solidFill>
                <a:latin typeface="Arial" panose="020B0604020202020204" pitchFamily="34" charset="0"/>
                <a:cs typeface="Arial" panose="020B0604020202020204" pitchFamily="34" charset="0"/>
              </a:rPr>
              <a:t>.</a:t>
            </a:r>
          </a:p>
          <a:p>
            <a:endParaRPr lang="en-US" sz="900" dirty="0">
              <a:solidFill>
                <a:schemeClr val="bg1"/>
              </a:solidFill>
              <a:latin typeface="Arial" panose="020B0604020202020204" pitchFamily="34" charset="0"/>
              <a:cs typeface="Arial" panose="020B0604020202020204" pitchFamily="34" charset="0"/>
            </a:endParaRPr>
          </a:p>
          <a:p>
            <a:endParaRPr lang="en-US" sz="900" b="0" i="0" dirty="0" smtClean="0">
              <a:solidFill>
                <a:schemeClr val="bg1"/>
              </a:solidFill>
              <a:effectLst/>
              <a:latin typeface="Arial" panose="020B0604020202020204" pitchFamily="34" charset="0"/>
              <a:cs typeface="Arial" panose="020B0604020202020204" pitchFamily="34" charset="0"/>
            </a:endParaRPr>
          </a:p>
          <a:p>
            <a:r>
              <a:rPr lang="en-US" sz="900" b="1" cap="all" dirty="0" smtClean="0">
                <a:solidFill>
                  <a:schemeClr val="bg1"/>
                </a:solidFill>
                <a:latin typeface="Arial" panose="020B0604020202020204" pitchFamily="34" charset="0"/>
                <a:cs typeface="Arial" panose="020B0604020202020204" pitchFamily="34" charset="0"/>
              </a:rPr>
              <a:t>CAN YOU DELIVER </a:t>
            </a:r>
            <a:r>
              <a:rPr lang="en-US" sz="900" b="1" cap="all" dirty="0">
                <a:solidFill>
                  <a:schemeClr val="bg1"/>
                </a:solidFill>
                <a:latin typeface="Arial" panose="020B0604020202020204" pitchFamily="34" charset="0"/>
                <a:cs typeface="Arial" panose="020B0604020202020204" pitchFamily="34" charset="0"/>
              </a:rPr>
              <a:t>THE PACKAGE TO MY OFFICE?</a:t>
            </a:r>
          </a:p>
          <a:p>
            <a:r>
              <a:rPr lang="en-US" sz="900" dirty="0">
                <a:solidFill>
                  <a:schemeClr val="bg1"/>
                </a:solidFill>
                <a:latin typeface="Arial" panose="020B0604020202020204" pitchFamily="34" charset="0"/>
                <a:cs typeface="Arial" panose="020B0604020202020204" pitchFamily="34" charset="0"/>
              </a:rPr>
              <a:t>Yes. We will deliver your order at the address you provided during checkout, whether it is to your home or to your office. In case you want to change your delivery address after checkout, you may call (02) 730-1000. </a:t>
            </a:r>
          </a:p>
        </p:txBody>
      </p:sp>
      <p:cxnSp>
        <p:nvCxnSpPr>
          <p:cNvPr id="12" name="Straight Connector 11"/>
          <p:cNvCxnSpPr/>
          <p:nvPr/>
        </p:nvCxnSpPr>
        <p:spPr>
          <a:xfrm>
            <a:off x="10132736" y="4840787"/>
            <a:ext cx="1666999"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Isosceles Triangle 12"/>
          <p:cNvSpPr/>
          <p:nvPr/>
        </p:nvSpPr>
        <p:spPr>
          <a:xfrm flipV="1">
            <a:off x="10868253" y="6326652"/>
            <a:ext cx="274808" cy="112640"/>
          </a:xfrm>
          <a:prstGeom prst="triangle">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3" name="Picture 122"/>
          <p:cNvPicPr>
            <a:picLocks noChangeAspect="1"/>
          </p:cNvPicPr>
          <p:nvPr/>
        </p:nvPicPr>
        <p:blipFill>
          <a:blip r:embed="rId14">
            <a:extLst>
              <a:ext uri="{BEBA8EAE-BF5A-486C-A8C5-ECC9F3942E4B}">
                <a14:imgProps xmlns:a14="http://schemas.microsoft.com/office/drawing/2010/main">
                  <a14:imgLayer r:embed="rId15">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2471233" y="1875355"/>
            <a:ext cx="279035" cy="234030"/>
          </a:xfrm>
          <a:prstGeom prst="rect">
            <a:avLst/>
          </a:prstGeom>
        </p:spPr>
      </p:pic>
      <p:pic>
        <p:nvPicPr>
          <p:cNvPr id="14" name="Picture 13"/>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2798420" y="1875355"/>
            <a:ext cx="345949" cy="236503"/>
          </a:xfrm>
          <a:prstGeom prst="rect">
            <a:avLst/>
          </a:prstGeom>
        </p:spPr>
      </p:pic>
      <p:sp>
        <p:nvSpPr>
          <p:cNvPr id="124" name="Rectangle 123"/>
          <p:cNvSpPr/>
          <p:nvPr/>
        </p:nvSpPr>
        <p:spPr>
          <a:xfrm>
            <a:off x="2305567" y="2289543"/>
            <a:ext cx="1230858" cy="408589"/>
          </a:xfrm>
          <a:prstGeom prst="rect">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VERIFICATION</a:t>
            </a:r>
          </a:p>
        </p:txBody>
      </p:sp>
      <p:sp>
        <p:nvSpPr>
          <p:cNvPr id="126" name="Rectangle 125"/>
          <p:cNvSpPr/>
          <p:nvPr/>
        </p:nvSpPr>
        <p:spPr>
          <a:xfrm>
            <a:off x="3579785" y="2289543"/>
            <a:ext cx="1240491" cy="414550"/>
          </a:xfrm>
          <a:prstGeom prst="rect">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INTERACTION HISTORY</a:t>
            </a:r>
          </a:p>
        </p:txBody>
      </p:sp>
      <p:sp>
        <p:nvSpPr>
          <p:cNvPr id="127" name="Rectangle 126"/>
          <p:cNvSpPr/>
          <p:nvPr/>
        </p:nvSpPr>
        <p:spPr>
          <a:xfrm>
            <a:off x="4863636" y="2289543"/>
            <a:ext cx="1240491" cy="414550"/>
          </a:xfrm>
          <a:prstGeom prst="rect">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CDR</a:t>
            </a:r>
          </a:p>
        </p:txBody>
      </p:sp>
      <p:sp>
        <p:nvSpPr>
          <p:cNvPr id="128" name="Rectangle 127"/>
          <p:cNvSpPr/>
          <p:nvPr/>
        </p:nvSpPr>
        <p:spPr>
          <a:xfrm>
            <a:off x="6147487" y="2289543"/>
            <a:ext cx="1240491" cy="414550"/>
          </a:xfrm>
          <a:prstGeom prst="rect">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BILLING INFO</a:t>
            </a:r>
          </a:p>
        </p:txBody>
      </p:sp>
      <p:sp>
        <p:nvSpPr>
          <p:cNvPr id="129" name="Rectangle 128"/>
          <p:cNvSpPr/>
          <p:nvPr/>
        </p:nvSpPr>
        <p:spPr>
          <a:xfrm>
            <a:off x="7431338" y="2289543"/>
            <a:ext cx="1250576" cy="414550"/>
          </a:xfrm>
          <a:prstGeom prst="rect">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PAYMENT INFO</a:t>
            </a:r>
          </a:p>
        </p:txBody>
      </p:sp>
      <p:sp>
        <p:nvSpPr>
          <p:cNvPr id="130" name="Rectangle 129"/>
          <p:cNvSpPr/>
          <p:nvPr/>
        </p:nvSpPr>
        <p:spPr>
          <a:xfrm>
            <a:off x="8725274" y="2289543"/>
            <a:ext cx="1250576" cy="414550"/>
          </a:xfrm>
          <a:prstGeom prst="rect">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defTabSz="586130"/>
            <a:r>
              <a:rPr lang="en-US" sz="800" b="1" dirty="0" smtClean="0">
                <a:solidFill>
                  <a:prstClr val="white"/>
                </a:solidFill>
                <a:latin typeface="Arial" panose="020B0604020202020204" pitchFamily="34" charset="0"/>
                <a:cs typeface="Arial" panose="020B0604020202020204" pitchFamily="34" charset="0"/>
              </a:rPr>
              <a:t>RIGHT SELL</a:t>
            </a:r>
            <a:endParaRPr lang="en-US" sz="800" b="1" dirty="0">
              <a:solidFill>
                <a:prstClr val="white"/>
              </a:solidFill>
              <a:latin typeface="Arial" panose="020B0604020202020204" pitchFamily="34" charset="0"/>
              <a:cs typeface="Arial" panose="020B0604020202020204" pitchFamily="34" charset="0"/>
            </a:endParaRPr>
          </a:p>
        </p:txBody>
      </p:sp>
      <p:sp>
        <p:nvSpPr>
          <p:cNvPr id="132" name="Rectangle 131"/>
          <p:cNvSpPr/>
          <p:nvPr/>
        </p:nvSpPr>
        <p:spPr>
          <a:xfrm>
            <a:off x="247828" y="2677768"/>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CHANGE BILLING ADDRESS</a:t>
            </a:r>
          </a:p>
        </p:txBody>
      </p:sp>
      <p:sp>
        <p:nvSpPr>
          <p:cNvPr id="133" name="Rectangle 132"/>
          <p:cNvSpPr/>
          <p:nvPr/>
        </p:nvSpPr>
        <p:spPr>
          <a:xfrm>
            <a:off x="247828" y="2994322"/>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CHANGE BILLING CYCLE</a:t>
            </a:r>
          </a:p>
        </p:txBody>
      </p:sp>
      <p:sp>
        <p:nvSpPr>
          <p:cNvPr id="134" name="Rectangle 133"/>
          <p:cNvSpPr/>
          <p:nvPr/>
        </p:nvSpPr>
        <p:spPr>
          <a:xfrm>
            <a:off x="247828" y="3310876"/>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CHANGE BILLING PREFERENCE</a:t>
            </a:r>
          </a:p>
        </p:txBody>
      </p:sp>
      <p:sp>
        <p:nvSpPr>
          <p:cNvPr id="135" name="Rectangle 134"/>
          <p:cNvSpPr/>
          <p:nvPr/>
        </p:nvSpPr>
        <p:spPr>
          <a:xfrm>
            <a:off x="247828" y="3627430"/>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PROMISE TO PAY</a:t>
            </a:r>
            <a:endParaRPr lang="en-US" sz="800" b="1" dirty="0">
              <a:solidFill>
                <a:prstClr val="white"/>
              </a:solidFill>
              <a:latin typeface="Arial" panose="020B0604020202020204" pitchFamily="34" charset="0"/>
              <a:cs typeface="Arial" panose="020B0604020202020204" pitchFamily="34" charset="0"/>
            </a:endParaRPr>
          </a:p>
        </p:txBody>
      </p:sp>
      <p:sp>
        <p:nvSpPr>
          <p:cNvPr id="136" name="Rectangle 135"/>
          <p:cNvSpPr/>
          <p:nvPr/>
        </p:nvSpPr>
        <p:spPr>
          <a:xfrm>
            <a:off x="247828" y="3943984"/>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SIM PROFILE</a:t>
            </a:r>
            <a:endParaRPr lang="en-US" sz="800" b="1" dirty="0">
              <a:solidFill>
                <a:prstClr val="white"/>
              </a:solidFill>
              <a:latin typeface="Arial" panose="020B0604020202020204" pitchFamily="34" charset="0"/>
              <a:cs typeface="Arial" panose="020B0604020202020204" pitchFamily="34" charset="0"/>
            </a:endParaRPr>
          </a:p>
        </p:txBody>
      </p:sp>
      <p:sp>
        <p:nvSpPr>
          <p:cNvPr id="137" name="Rectangle 136"/>
          <p:cNvSpPr/>
          <p:nvPr/>
        </p:nvSpPr>
        <p:spPr>
          <a:xfrm>
            <a:off x="247828" y="4260538"/>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TEMPORARY CREDIT LIMIT</a:t>
            </a:r>
            <a:endParaRPr lang="en-US" sz="800" b="1" dirty="0">
              <a:solidFill>
                <a:prstClr val="white"/>
              </a:solidFill>
              <a:latin typeface="Arial" panose="020B0604020202020204" pitchFamily="34" charset="0"/>
              <a:cs typeface="Arial" panose="020B0604020202020204" pitchFamily="34" charset="0"/>
            </a:endParaRPr>
          </a:p>
        </p:txBody>
      </p:sp>
      <p:sp>
        <p:nvSpPr>
          <p:cNvPr id="138" name="Rectangle 137"/>
          <p:cNvSpPr/>
          <p:nvPr/>
        </p:nvSpPr>
        <p:spPr>
          <a:xfrm>
            <a:off x="247828" y="4577092"/>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MI ACTIVATION / DEACTIVATION</a:t>
            </a:r>
          </a:p>
        </p:txBody>
      </p:sp>
      <p:sp>
        <p:nvSpPr>
          <p:cNvPr id="139" name="Rectangle 138"/>
          <p:cNvSpPr/>
          <p:nvPr/>
        </p:nvSpPr>
        <p:spPr>
          <a:xfrm>
            <a:off x="247828" y="4893646"/>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VAS </a:t>
            </a:r>
            <a:r>
              <a:rPr lang="en-US" sz="800" b="1" dirty="0">
                <a:solidFill>
                  <a:prstClr val="white"/>
                </a:solidFill>
                <a:latin typeface="Arial" panose="020B0604020202020204" pitchFamily="34" charset="0"/>
                <a:cs typeface="Arial" panose="020B0604020202020204" pitchFamily="34" charset="0"/>
              </a:rPr>
              <a:t>ACTIVATION / DEACTIVATION</a:t>
            </a:r>
          </a:p>
        </p:txBody>
      </p:sp>
      <p:sp>
        <p:nvSpPr>
          <p:cNvPr id="140" name="Rectangle 139"/>
          <p:cNvSpPr/>
          <p:nvPr/>
        </p:nvSpPr>
        <p:spPr>
          <a:xfrm>
            <a:off x="247828" y="5210200"/>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IR </a:t>
            </a:r>
            <a:r>
              <a:rPr lang="en-US" sz="800" b="1" dirty="0">
                <a:solidFill>
                  <a:prstClr val="white"/>
                </a:solidFill>
                <a:latin typeface="Arial" panose="020B0604020202020204" pitchFamily="34" charset="0"/>
                <a:cs typeface="Arial" panose="020B0604020202020204" pitchFamily="34" charset="0"/>
              </a:rPr>
              <a:t>ACTIVATION / DEACTIVATION</a:t>
            </a:r>
          </a:p>
        </p:txBody>
      </p:sp>
      <p:sp>
        <p:nvSpPr>
          <p:cNvPr id="141" name="Rectangle 140"/>
          <p:cNvSpPr/>
          <p:nvPr/>
        </p:nvSpPr>
        <p:spPr>
          <a:xfrm>
            <a:off x="247828" y="5526754"/>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FUP PURCHASE</a:t>
            </a:r>
            <a:endParaRPr lang="en-US" sz="800" b="1" dirty="0">
              <a:solidFill>
                <a:prstClr val="white"/>
              </a:solidFill>
              <a:latin typeface="Arial" panose="020B0604020202020204" pitchFamily="34" charset="0"/>
              <a:cs typeface="Arial" panose="020B0604020202020204" pitchFamily="34" charset="0"/>
            </a:endParaRPr>
          </a:p>
        </p:txBody>
      </p:sp>
      <p:sp>
        <p:nvSpPr>
          <p:cNvPr id="143" name="Rectangle 142"/>
          <p:cNvSpPr/>
          <p:nvPr/>
        </p:nvSpPr>
        <p:spPr>
          <a:xfrm>
            <a:off x="247828" y="5853898"/>
            <a:ext cx="1942062" cy="293691"/>
          </a:xfrm>
          <a:prstGeom prst="rect">
            <a:avLst/>
          </a:prstGeom>
          <a:solidFill>
            <a:srgbClr val="0029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NETWORK COVERAGE</a:t>
            </a:r>
          </a:p>
        </p:txBody>
      </p:sp>
      <p:sp>
        <p:nvSpPr>
          <p:cNvPr id="89" name="Oval 88"/>
          <p:cNvSpPr/>
          <p:nvPr/>
        </p:nvSpPr>
        <p:spPr>
          <a:xfrm>
            <a:off x="9751879" y="2268652"/>
            <a:ext cx="191864" cy="19186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Arial" panose="020B0604020202020204" pitchFamily="34" charset="0"/>
                <a:cs typeface="Arial" panose="020B0604020202020204" pitchFamily="34" charset="0"/>
              </a:rPr>
              <a:t>1</a:t>
            </a:r>
            <a:endParaRPr lang="en-US" sz="1100" dirty="0">
              <a:latin typeface="Arial" panose="020B0604020202020204" pitchFamily="34" charset="0"/>
              <a:cs typeface="Arial" panose="020B0604020202020204" pitchFamily="34" charset="0"/>
            </a:endParaRPr>
          </a:p>
        </p:txBody>
      </p:sp>
      <p:grpSp>
        <p:nvGrpSpPr>
          <p:cNvPr id="105" name="Group 104"/>
          <p:cNvGrpSpPr/>
          <p:nvPr/>
        </p:nvGrpSpPr>
        <p:grpSpPr>
          <a:xfrm>
            <a:off x="-19946" y="5444657"/>
            <a:ext cx="365675" cy="427282"/>
            <a:chOff x="139917" y="5603711"/>
            <a:chExt cx="365675" cy="427282"/>
          </a:xfrm>
        </p:grpSpPr>
        <p:sp>
          <p:nvSpPr>
            <p:cNvPr id="107" name="Flowchart: Delay 106"/>
            <p:cNvSpPr/>
            <p:nvPr/>
          </p:nvSpPr>
          <p:spPr>
            <a:xfrm>
              <a:off x="151034" y="5603711"/>
              <a:ext cx="354558" cy="427282"/>
            </a:xfrm>
            <a:prstGeom prst="flowChartDelay">
              <a:avLst/>
            </a:prstGeom>
            <a:solidFill>
              <a:srgbClr val="E20A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7" name="Picture 116"/>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139917" y="5654116"/>
              <a:ext cx="324625" cy="324625"/>
            </a:xfrm>
            <a:prstGeom prst="rect">
              <a:avLst/>
            </a:prstGeom>
          </p:spPr>
        </p:pic>
      </p:grpSp>
      <p:grpSp>
        <p:nvGrpSpPr>
          <p:cNvPr id="118" name="Group 117"/>
          <p:cNvGrpSpPr/>
          <p:nvPr/>
        </p:nvGrpSpPr>
        <p:grpSpPr>
          <a:xfrm>
            <a:off x="4748106" y="3833871"/>
            <a:ext cx="2695788" cy="378163"/>
            <a:chOff x="2439856" y="3085404"/>
            <a:chExt cx="2695788" cy="378163"/>
          </a:xfrm>
        </p:grpSpPr>
        <p:sp>
          <p:nvSpPr>
            <p:cNvPr id="119" name="Rounded Rectangle 118"/>
            <p:cNvSpPr/>
            <p:nvPr/>
          </p:nvSpPr>
          <p:spPr>
            <a:xfrm>
              <a:off x="2439856" y="3100528"/>
              <a:ext cx="2683304" cy="352361"/>
            </a:xfrm>
            <a:prstGeom prst="round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sp>
          <p:nvSpPr>
            <p:cNvPr id="120" name="TextBox 119"/>
            <p:cNvSpPr txBox="1"/>
            <p:nvPr/>
          </p:nvSpPr>
          <p:spPr>
            <a:xfrm>
              <a:off x="2502918" y="3171330"/>
              <a:ext cx="2048959" cy="246221"/>
            </a:xfrm>
            <a:prstGeom prst="rect">
              <a:avLst/>
            </a:prstGeom>
            <a:noFill/>
          </p:spPr>
          <p:txBody>
            <a:bodyPr wrap="none" rtlCol="0">
              <a:spAutoFit/>
            </a:bodyPr>
            <a:lstStyle/>
            <a:p>
              <a:pPr defTabSz="586130"/>
              <a:r>
                <a:rPr lang="en-US" sz="1000" dirty="0" smtClean="0">
                  <a:solidFill>
                    <a:prstClr val="black"/>
                  </a:solidFill>
                  <a:latin typeface="Arial" panose="020B0604020202020204" pitchFamily="34" charset="0"/>
                  <a:cs typeface="Arial" panose="020B0604020202020204" pitchFamily="34" charset="0"/>
                </a:rPr>
                <a:t>Enter Postal Code, City, Address</a:t>
              </a:r>
              <a:endParaRPr lang="en-US" sz="1000" dirty="0">
                <a:solidFill>
                  <a:prstClr val="black"/>
                </a:solidFill>
                <a:latin typeface="Arial" panose="020B0604020202020204" pitchFamily="34" charset="0"/>
                <a:cs typeface="Arial" panose="020B0604020202020204" pitchFamily="34" charset="0"/>
              </a:endParaRPr>
            </a:p>
          </p:txBody>
        </p:sp>
        <p:pic>
          <p:nvPicPr>
            <p:cNvPr id="121" name="Picture 120"/>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812631" y="3085404"/>
              <a:ext cx="323013" cy="378163"/>
            </a:xfrm>
            <a:prstGeom prst="rect">
              <a:avLst/>
            </a:prstGeom>
          </p:spPr>
        </p:pic>
      </p:grpSp>
      <p:sp>
        <p:nvSpPr>
          <p:cNvPr id="122" name="TextBox 121"/>
          <p:cNvSpPr txBox="1"/>
          <p:nvPr/>
        </p:nvSpPr>
        <p:spPr>
          <a:xfrm>
            <a:off x="2490950" y="2848348"/>
            <a:ext cx="2066591" cy="246221"/>
          </a:xfrm>
          <a:prstGeom prst="rect">
            <a:avLst/>
          </a:prstGeom>
          <a:noFill/>
        </p:spPr>
        <p:txBody>
          <a:bodyPr wrap="none" rtlCol="0">
            <a:spAutoFit/>
          </a:bodyPr>
          <a:lstStyle/>
          <a:p>
            <a:pPr defTabSz="586130"/>
            <a:r>
              <a:rPr lang="en-US" sz="1000" b="1" dirty="0" smtClean="0">
                <a:solidFill>
                  <a:prstClr val="black"/>
                </a:solidFill>
                <a:latin typeface="Arial" panose="020B0604020202020204" pitchFamily="34" charset="0"/>
                <a:cs typeface="Arial" panose="020B0604020202020204" pitchFamily="34" charset="0"/>
              </a:rPr>
              <a:t>Voice and Data Network Status</a:t>
            </a:r>
            <a:endParaRPr lang="en-US" sz="1000" b="1" dirty="0">
              <a:solidFill>
                <a:prstClr val="black"/>
              </a:solidFill>
              <a:latin typeface="Arial" panose="020B0604020202020204" pitchFamily="34" charset="0"/>
              <a:cs typeface="Arial" panose="020B0604020202020204" pitchFamily="34" charset="0"/>
            </a:endParaRPr>
          </a:p>
        </p:txBody>
      </p:sp>
      <p:sp>
        <p:nvSpPr>
          <p:cNvPr id="79" name="Rectangle 78"/>
          <p:cNvSpPr/>
          <p:nvPr/>
        </p:nvSpPr>
        <p:spPr>
          <a:xfrm>
            <a:off x="2940" y="2397"/>
            <a:ext cx="12192000" cy="6855603"/>
          </a:xfrm>
          <a:prstGeom prst="rect">
            <a:avLst/>
          </a:prstGeom>
          <a:solidFill>
            <a:srgbClr val="40404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0" name="Rectangle 79"/>
          <p:cNvSpPr/>
          <p:nvPr/>
        </p:nvSpPr>
        <p:spPr>
          <a:xfrm>
            <a:off x="2374865" y="243867"/>
            <a:ext cx="7314245" cy="63470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18"/>
          <a:stretch>
            <a:fillRect/>
          </a:stretch>
        </p:blipFill>
        <p:spPr>
          <a:xfrm>
            <a:off x="2504806" y="787694"/>
            <a:ext cx="7076948" cy="5140169"/>
          </a:xfrm>
          <a:prstGeom prst="rect">
            <a:avLst/>
          </a:prstGeom>
        </p:spPr>
      </p:pic>
      <p:sp>
        <p:nvSpPr>
          <p:cNvPr id="9" name="Teardrop 8"/>
          <p:cNvSpPr/>
          <p:nvPr/>
        </p:nvSpPr>
        <p:spPr>
          <a:xfrm rot="8100000">
            <a:off x="5009883" y="1860672"/>
            <a:ext cx="475954" cy="475954"/>
          </a:xfrm>
          <a:prstGeom prst="teardrop">
            <a:avLst/>
          </a:prstGeom>
          <a:solidFill>
            <a:srgbClr val="56AD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5090544" y="1933863"/>
            <a:ext cx="316297" cy="316297"/>
          </a:xfrm>
          <a:prstGeom prst="rect">
            <a:avLst/>
          </a:prstGeom>
        </p:spPr>
      </p:pic>
      <p:sp>
        <p:nvSpPr>
          <p:cNvPr id="92" name="Teardrop 91"/>
          <p:cNvSpPr/>
          <p:nvPr/>
        </p:nvSpPr>
        <p:spPr>
          <a:xfrm rot="8100000">
            <a:off x="6639388" y="2535189"/>
            <a:ext cx="475954" cy="475954"/>
          </a:xfrm>
          <a:prstGeom prst="teardrop">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Teardrop 92"/>
          <p:cNvSpPr/>
          <p:nvPr/>
        </p:nvSpPr>
        <p:spPr>
          <a:xfrm rot="8100000">
            <a:off x="4601454" y="3528284"/>
            <a:ext cx="475954" cy="475954"/>
          </a:xfrm>
          <a:prstGeom prst="teardrop">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Teardrop 103"/>
          <p:cNvSpPr/>
          <p:nvPr/>
        </p:nvSpPr>
        <p:spPr>
          <a:xfrm rot="8100000">
            <a:off x="5571176" y="1409536"/>
            <a:ext cx="475954" cy="475954"/>
          </a:xfrm>
          <a:prstGeom prst="teardrop">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4646380" y="3590848"/>
            <a:ext cx="386101" cy="386101"/>
          </a:xfrm>
          <a:prstGeom prst="rect">
            <a:avLst/>
          </a:prstGeom>
        </p:spPr>
      </p:pic>
      <p:pic>
        <p:nvPicPr>
          <p:cNvPr id="106" name="Picture 105"/>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6684314" y="2596382"/>
            <a:ext cx="386101" cy="386101"/>
          </a:xfrm>
          <a:prstGeom prst="rect">
            <a:avLst/>
          </a:prstGeom>
        </p:spPr>
      </p:pic>
      <p:pic>
        <p:nvPicPr>
          <p:cNvPr id="108" name="Picture 107"/>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5618904" y="1455952"/>
            <a:ext cx="386101" cy="386101"/>
          </a:xfrm>
          <a:prstGeom prst="rect">
            <a:avLst/>
          </a:prstGeom>
        </p:spPr>
      </p:pic>
      <p:sp>
        <p:nvSpPr>
          <p:cNvPr id="11" name="Rectangle 10"/>
          <p:cNvSpPr/>
          <p:nvPr/>
        </p:nvSpPr>
        <p:spPr>
          <a:xfrm>
            <a:off x="6793332" y="4477300"/>
            <a:ext cx="2696627" cy="4722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6773294" y="4748130"/>
            <a:ext cx="756938" cy="184666"/>
          </a:xfrm>
          <a:prstGeom prst="rect">
            <a:avLst/>
          </a:prstGeom>
        </p:spPr>
        <p:txBody>
          <a:bodyPr wrap="none">
            <a:spAutoFit/>
          </a:bodyPr>
          <a:lstStyle/>
          <a:p>
            <a:pPr algn="ctr" defTabSz="586130"/>
            <a:r>
              <a:rPr lang="en-US" sz="600" dirty="0" smtClean="0">
                <a:latin typeface="Arial" panose="020B0604020202020204" pitchFamily="34" charset="0"/>
                <a:cs typeface="Arial" panose="020B0604020202020204" pitchFamily="34" charset="0"/>
              </a:rPr>
              <a:t>NO COVERAGE</a:t>
            </a:r>
            <a:endParaRPr lang="en-US" sz="600" dirty="0">
              <a:latin typeface="Arial" panose="020B0604020202020204" pitchFamily="34" charset="0"/>
              <a:cs typeface="Arial" panose="020B0604020202020204" pitchFamily="34" charset="0"/>
            </a:endParaRPr>
          </a:p>
        </p:txBody>
      </p:sp>
      <p:sp>
        <p:nvSpPr>
          <p:cNvPr id="113" name="Rectangle 112"/>
          <p:cNvSpPr/>
          <p:nvPr/>
        </p:nvSpPr>
        <p:spPr>
          <a:xfrm>
            <a:off x="7499935" y="4748130"/>
            <a:ext cx="620683" cy="184666"/>
          </a:xfrm>
          <a:prstGeom prst="rect">
            <a:avLst/>
          </a:prstGeom>
        </p:spPr>
        <p:txBody>
          <a:bodyPr wrap="none">
            <a:spAutoFit/>
          </a:bodyPr>
          <a:lstStyle/>
          <a:p>
            <a:pPr algn="ctr" defTabSz="586130"/>
            <a:r>
              <a:rPr lang="en-US" sz="600" dirty="0" smtClean="0">
                <a:latin typeface="Arial" panose="020B0604020202020204" pitchFamily="34" charset="0"/>
                <a:cs typeface="Arial" panose="020B0604020202020204" pitchFamily="34" charset="0"/>
              </a:rPr>
              <a:t>MODERATE</a:t>
            </a:r>
            <a:endParaRPr lang="en-US" sz="600" dirty="0">
              <a:latin typeface="Arial" panose="020B0604020202020204" pitchFamily="34" charset="0"/>
              <a:cs typeface="Arial" panose="020B0604020202020204" pitchFamily="34" charset="0"/>
            </a:endParaRPr>
          </a:p>
        </p:txBody>
      </p:sp>
      <p:sp>
        <p:nvSpPr>
          <p:cNvPr id="125" name="Rectangle 124"/>
          <p:cNvSpPr/>
          <p:nvPr/>
        </p:nvSpPr>
        <p:spPr>
          <a:xfrm>
            <a:off x="8279009" y="4748130"/>
            <a:ext cx="418704" cy="184666"/>
          </a:xfrm>
          <a:prstGeom prst="rect">
            <a:avLst/>
          </a:prstGeom>
        </p:spPr>
        <p:txBody>
          <a:bodyPr wrap="none">
            <a:spAutoFit/>
          </a:bodyPr>
          <a:lstStyle/>
          <a:p>
            <a:pPr algn="ctr" defTabSz="586130"/>
            <a:r>
              <a:rPr lang="en-US" sz="600" dirty="0" smtClean="0">
                <a:latin typeface="Arial" panose="020B0604020202020204" pitchFamily="34" charset="0"/>
                <a:cs typeface="Arial" panose="020B0604020202020204" pitchFamily="34" charset="0"/>
              </a:rPr>
              <a:t>GOOD</a:t>
            </a:r>
            <a:endParaRPr lang="en-US" sz="600" dirty="0">
              <a:latin typeface="Arial" panose="020B0604020202020204" pitchFamily="34" charset="0"/>
              <a:cs typeface="Arial" panose="020B0604020202020204" pitchFamily="34" charset="0"/>
            </a:endParaRPr>
          </a:p>
        </p:txBody>
      </p:sp>
      <p:sp>
        <p:nvSpPr>
          <p:cNvPr id="131" name="Rectangle 130"/>
          <p:cNvSpPr/>
          <p:nvPr/>
        </p:nvSpPr>
        <p:spPr>
          <a:xfrm>
            <a:off x="8827074" y="4748130"/>
            <a:ext cx="635110" cy="184666"/>
          </a:xfrm>
          <a:prstGeom prst="rect">
            <a:avLst/>
          </a:prstGeom>
        </p:spPr>
        <p:txBody>
          <a:bodyPr wrap="none">
            <a:spAutoFit/>
          </a:bodyPr>
          <a:lstStyle/>
          <a:p>
            <a:pPr algn="ctr" defTabSz="586130"/>
            <a:r>
              <a:rPr lang="en-US" sz="600" dirty="0" smtClean="0">
                <a:latin typeface="Arial" panose="020B0604020202020204" pitchFamily="34" charset="0"/>
                <a:cs typeface="Arial" panose="020B0604020202020204" pitchFamily="34" charset="0"/>
              </a:rPr>
              <a:t>EXCELLENT</a:t>
            </a:r>
            <a:endParaRPr lang="en-US" sz="600" dirty="0">
              <a:latin typeface="Arial" panose="020B0604020202020204" pitchFamily="34" charset="0"/>
              <a:cs typeface="Arial" panose="020B0604020202020204" pitchFamily="34" charset="0"/>
            </a:endParaRPr>
          </a:p>
        </p:txBody>
      </p:sp>
      <p:sp>
        <p:nvSpPr>
          <p:cNvPr id="16" name="Oval 15"/>
          <p:cNvSpPr/>
          <p:nvPr/>
        </p:nvSpPr>
        <p:spPr>
          <a:xfrm>
            <a:off x="7070415" y="4577092"/>
            <a:ext cx="136320" cy="13632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Oval 141"/>
          <p:cNvSpPr/>
          <p:nvPr/>
        </p:nvSpPr>
        <p:spPr>
          <a:xfrm>
            <a:off x="7739100" y="4577092"/>
            <a:ext cx="136320" cy="13632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Oval 143"/>
          <p:cNvSpPr/>
          <p:nvPr/>
        </p:nvSpPr>
        <p:spPr>
          <a:xfrm>
            <a:off x="8407785" y="4577092"/>
            <a:ext cx="136320" cy="13632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Oval 144"/>
          <p:cNvSpPr/>
          <p:nvPr/>
        </p:nvSpPr>
        <p:spPr>
          <a:xfrm>
            <a:off x="9076469" y="4577092"/>
            <a:ext cx="136320" cy="13632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2514300" y="331150"/>
            <a:ext cx="490157" cy="345240"/>
          </a:xfrm>
          <a:prstGeom prst="rect">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50000"/>
                    <a:lumOff val="50000"/>
                  </a:schemeClr>
                </a:solidFill>
                <a:latin typeface="Arial" panose="020B0604020202020204" pitchFamily="34" charset="0"/>
                <a:cs typeface="Arial" panose="020B0604020202020204" pitchFamily="34" charset="0"/>
              </a:rPr>
              <a:t>3G</a:t>
            </a:r>
            <a:endParaRPr lang="en-US" sz="1200" dirty="0">
              <a:solidFill>
                <a:schemeClr val="tx1">
                  <a:lumMod val="50000"/>
                  <a:lumOff val="50000"/>
                </a:schemeClr>
              </a:solidFill>
              <a:latin typeface="Arial" panose="020B0604020202020204" pitchFamily="34" charset="0"/>
              <a:cs typeface="Arial" panose="020B0604020202020204" pitchFamily="34" charset="0"/>
            </a:endParaRPr>
          </a:p>
        </p:txBody>
      </p:sp>
      <p:sp>
        <p:nvSpPr>
          <p:cNvPr id="146" name="Rectangle 145"/>
          <p:cNvSpPr/>
          <p:nvPr/>
        </p:nvSpPr>
        <p:spPr>
          <a:xfrm>
            <a:off x="3016876" y="331150"/>
            <a:ext cx="490157" cy="345240"/>
          </a:xfrm>
          <a:prstGeom prst="rect">
            <a:avLst/>
          </a:prstGeom>
          <a:solidFill>
            <a:srgbClr val="56ADDA"/>
          </a:solidFill>
          <a:ln>
            <a:solidFill>
              <a:srgbClr val="56ADD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Arial" panose="020B0604020202020204" pitchFamily="34" charset="0"/>
                <a:cs typeface="Arial" panose="020B0604020202020204" pitchFamily="34" charset="0"/>
              </a:rPr>
              <a:t>4G</a:t>
            </a:r>
            <a:endParaRPr lang="en-US" sz="1200" dirty="0">
              <a:latin typeface="Arial" panose="020B0604020202020204" pitchFamily="34" charset="0"/>
              <a:cs typeface="Arial" panose="020B0604020202020204" pitchFamily="34" charset="0"/>
            </a:endParaRPr>
          </a:p>
        </p:txBody>
      </p:sp>
      <p:grpSp>
        <p:nvGrpSpPr>
          <p:cNvPr id="24" name="Group 23"/>
          <p:cNvGrpSpPr/>
          <p:nvPr/>
        </p:nvGrpSpPr>
        <p:grpSpPr>
          <a:xfrm>
            <a:off x="3820137" y="400476"/>
            <a:ext cx="1604927" cy="246445"/>
            <a:chOff x="3820137" y="400476"/>
            <a:chExt cx="1604927" cy="246445"/>
          </a:xfrm>
        </p:grpSpPr>
        <p:sp>
          <p:nvSpPr>
            <p:cNvPr id="147" name="Rectangle 146"/>
            <p:cNvSpPr/>
            <p:nvPr/>
          </p:nvSpPr>
          <p:spPr>
            <a:xfrm>
              <a:off x="3820137" y="431477"/>
              <a:ext cx="1604927" cy="215444"/>
            </a:xfrm>
            <a:prstGeom prst="rect">
              <a:avLst/>
            </a:prstGeom>
          </p:spPr>
          <p:txBody>
            <a:bodyPr wrap="none">
              <a:spAutoFit/>
            </a:bodyPr>
            <a:lstStyle/>
            <a:p>
              <a:pPr defTabSz="586130"/>
              <a:r>
                <a:rPr lang="en-US" sz="800" dirty="0" smtClean="0">
                  <a:latin typeface="Arial" panose="020B0604020202020204" pitchFamily="34" charset="0"/>
                  <a:cs typeface="Arial" panose="020B0604020202020204" pitchFamily="34" charset="0"/>
                </a:rPr>
                <a:t>CLICK ON        FOR DETAILS</a:t>
              </a:r>
              <a:endParaRPr lang="en-US" sz="800" dirty="0">
                <a:latin typeface="Arial" panose="020B0604020202020204" pitchFamily="34" charset="0"/>
                <a:cs typeface="Arial" panose="020B0604020202020204" pitchFamily="34" charset="0"/>
              </a:endParaRPr>
            </a:p>
          </p:txBody>
        </p:sp>
        <p:pic>
          <p:nvPicPr>
            <p:cNvPr id="22" name="Picture 21"/>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4411095" y="400476"/>
              <a:ext cx="181552" cy="181552"/>
            </a:xfrm>
            <a:prstGeom prst="rect">
              <a:avLst/>
            </a:prstGeom>
          </p:spPr>
        </p:pic>
      </p:grpSp>
      <p:sp>
        <p:nvSpPr>
          <p:cNvPr id="148" name="Rectangle 147"/>
          <p:cNvSpPr/>
          <p:nvPr/>
        </p:nvSpPr>
        <p:spPr>
          <a:xfrm>
            <a:off x="2499786" y="5371975"/>
            <a:ext cx="7077075" cy="11026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Rectangle 149"/>
          <p:cNvSpPr/>
          <p:nvPr/>
        </p:nvSpPr>
        <p:spPr>
          <a:xfrm>
            <a:off x="2413793" y="5425247"/>
            <a:ext cx="966931" cy="215444"/>
          </a:xfrm>
          <a:prstGeom prst="rect">
            <a:avLst/>
          </a:prstGeom>
        </p:spPr>
        <p:txBody>
          <a:bodyPr wrap="none">
            <a:spAutoFit/>
          </a:bodyPr>
          <a:lstStyle/>
          <a:p>
            <a:pPr defTabSz="586130"/>
            <a:r>
              <a:rPr lang="en-US" sz="800" b="1" dirty="0" smtClean="0">
                <a:latin typeface="Arial" panose="020B0604020202020204" pitchFamily="34" charset="0"/>
                <a:cs typeface="Arial" panose="020B0604020202020204" pitchFamily="34" charset="0"/>
              </a:rPr>
              <a:t>SITE NETWORK</a:t>
            </a:r>
            <a:endParaRPr lang="en-US" sz="800" b="1" dirty="0">
              <a:latin typeface="Arial" panose="020B0604020202020204" pitchFamily="34" charset="0"/>
              <a:cs typeface="Arial" panose="020B0604020202020204" pitchFamily="34" charset="0"/>
            </a:endParaRPr>
          </a:p>
        </p:txBody>
      </p:sp>
      <p:sp>
        <p:nvSpPr>
          <p:cNvPr id="151" name="Rectangle 150"/>
          <p:cNvSpPr/>
          <p:nvPr/>
        </p:nvSpPr>
        <p:spPr>
          <a:xfrm>
            <a:off x="2421504" y="5998054"/>
            <a:ext cx="1863011" cy="215444"/>
          </a:xfrm>
          <a:prstGeom prst="rect">
            <a:avLst/>
          </a:prstGeom>
        </p:spPr>
        <p:txBody>
          <a:bodyPr wrap="none">
            <a:spAutoFit/>
          </a:bodyPr>
          <a:lstStyle/>
          <a:p>
            <a:pPr defTabSz="586130"/>
            <a:r>
              <a:rPr lang="en-US" sz="800" b="1" dirty="0" smtClean="0">
                <a:latin typeface="Arial" panose="020B0604020202020204" pitchFamily="34" charset="0"/>
                <a:cs typeface="Arial" panose="020B0604020202020204" pitchFamily="34" charset="0"/>
              </a:rPr>
              <a:t>STORE WIFI HOTSPOT NETWORK</a:t>
            </a:r>
            <a:endParaRPr lang="en-US" sz="800" b="1" dirty="0">
              <a:latin typeface="Arial" panose="020B0604020202020204" pitchFamily="34" charset="0"/>
              <a:cs typeface="Arial" panose="020B0604020202020204" pitchFamily="34" charset="0"/>
            </a:endParaRPr>
          </a:p>
        </p:txBody>
      </p:sp>
      <p:grpSp>
        <p:nvGrpSpPr>
          <p:cNvPr id="25" name="Group 24"/>
          <p:cNvGrpSpPr/>
          <p:nvPr/>
        </p:nvGrpSpPr>
        <p:grpSpPr>
          <a:xfrm>
            <a:off x="2529021" y="5642944"/>
            <a:ext cx="192635" cy="192635"/>
            <a:chOff x="7024015" y="5280757"/>
            <a:chExt cx="192635" cy="192635"/>
          </a:xfrm>
        </p:grpSpPr>
        <p:sp>
          <p:nvSpPr>
            <p:cNvPr id="152" name="Rounded Rectangle 151"/>
            <p:cNvSpPr/>
            <p:nvPr/>
          </p:nvSpPr>
          <p:spPr>
            <a:xfrm>
              <a:off x="7024015" y="5280757"/>
              <a:ext cx="192635" cy="192635"/>
            </a:xfrm>
            <a:prstGeom prst="roundRect">
              <a:avLst/>
            </a:prstGeom>
            <a:solidFill>
              <a:sysClr val="window" lastClr="FFFFFF"/>
            </a:solidFill>
            <a:ln w="12700" cap="flat" cmpd="sng" algn="ctr">
              <a:solidFill>
                <a:sysClr val="window" lastClr="FFFFFF">
                  <a:lumMod val="65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endParaRPr>
            </a:p>
          </p:txBody>
        </p:sp>
        <p:pic>
          <p:nvPicPr>
            <p:cNvPr id="153" name="Picture 152"/>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7066829" y="5324804"/>
              <a:ext cx="129758" cy="100926"/>
            </a:xfrm>
            <a:prstGeom prst="rect">
              <a:avLst/>
            </a:prstGeom>
          </p:spPr>
        </p:pic>
      </p:grpSp>
      <p:grpSp>
        <p:nvGrpSpPr>
          <p:cNvPr id="154" name="Group 153"/>
          <p:cNvGrpSpPr/>
          <p:nvPr/>
        </p:nvGrpSpPr>
        <p:grpSpPr>
          <a:xfrm>
            <a:off x="2508958" y="6215137"/>
            <a:ext cx="192635" cy="192635"/>
            <a:chOff x="7024015" y="5280757"/>
            <a:chExt cx="192635" cy="192635"/>
          </a:xfrm>
        </p:grpSpPr>
        <p:sp>
          <p:nvSpPr>
            <p:cNvPr id="155" name="Rounded Rectangle 154"/>
            <p:cNvSpPr/>
            <p:nvPr/>
          </p:nvSpPr>
          <p:spPr>
            <a:xfrm>
              <a:off x="7024015" y="5280757"/>
              <a:ext cx="192635" cy="192635"/>
            </a:xfrm>
            <a:prstGeom prst="roundRect">
              <a:avLst/>
            </a:prstGeom>
            <a:solidFill>
              <a:sysClr val="window" lastClr="FFFFFF"/>
            </a:solidFill>
            <a:ln w="12700" cap="flat" cmpd="sng" algn="ctr">
              <a:solidFill>
                <a:sysClr val="window" lastClr="FFFFFF">
                  <a:lumMod val="65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endParaRPr>
            </a:p>
          </p:txBody>
        </p:sp>
        <p:pic>
          <p:nvPicPr>
            <p:cNvPr id="156" name="Picture 155"/>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7066829" y="5324804"/>
              <a:ext cx="129758" cy="100926"/>
            </a:xfrm>
            <a:prstGeom prst="rect">
              <a:avLst/>
            </a:prstGeom>
          </p:spPr>
        </p:pic>
      </p:grpSp>
      <p:grpSp>
        <p:nvGrpSpPr>
          <p:cNvPr id="157" name="Group 156"/>
          <p:cNvGrpSpPr/>
          <p:nvPr/>
        </p:nvGrpSpPr>
        <p:grpSpPr>
          <a:xfrm>
            <a:off x="3793379" y="6193978"/>
            <a:ext cx="192635" cy="192635"/>
            <a:chOff x="7024015" y="5280757"/>
            <a:chExt cx="192635" cy="192635"/>
          </a:xfrm>
        </p:grpSpPr>
        <p:sp>
          <p:nvSpPr>
            <p:cNvPr id="158" name="Rounded Rectangle 157"/>
            <p:cNvSpPr/>
            <p:nvPr/>
          </p:nvSpPr>
          <p:spPr>
            <a:xfrm>
              <a:off x="7024015" y="5280757"/>
              <a:ext cx="192635" cy="192635"/>
            </a:xfrm>
            <a:prstGeom prst="roundRect">
              <a:avLst/>
            </a:prstGeom>
            <a:solidFill>
              <a:sysClr val="window" lastClr="FFFFFF"/>
            </a:solidFill>
            <a:ln w="12700" cap="flat" cmpd="sng" algn="ctr">
              <a:solidFill>
                <a:sysClr val="window" lastClr="FFFFFF">
                  <a:lumMod val="65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endParaRPr>
            </a:p>
          </p:txBody>
        </p:sp>
        <p:pic>
          <p:nvPicPr>
            <p:cNvPr id="159" name="Picture 158"/>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7066829" y="5324804"/>
              <a:ext cx="129758" cy="100926"/>
            </a:xfrm>
            <a:prstGeom prst="rect">
              <a:avLst/>
            </a:prstGeom>
          </p:spPr>
        </p:pic>
      </p:grpSp>
      <p:sp>
        <p:nvSpPr>
          <p:cNvPr id="163" name="Rectangle 162"/>
          <p:cNvSpPr/>
          <p:nvPr/>
        </p:nvSpPr>
        <p:spPr>
          <a:xfrm>
            <a:off x="2783606" y="5635122"/>
            <a:ext cx="665567" cy="215444"/>
          </a:xfrm>
          <a:prstGeom prst="rect">
            <a:avLst/>
          </a:prstGeom>
        </p:spPr>
        <p:txBody>
          <a:bodyPr wrap="none">
            <a:spAutoFit/>
          </a:bodyPr>
          <a:lstStyle/>
          <a:p>
            <a:pPr defTabSz="586130"/>
            <a:r>
              <a:rPr lang="en-US" sz="800" dirty="0" smtClean="0">
                <a:latin typeface="Arial" panose="020B0604020202020204" pitchFamily="34" charset="0"/>
                <a:cs typeface="Arial" panose="020B0604020202020204" pitchFamily="34" charset="0"/>
              </a:rPr>
              <a:t>EXISTING</a:t>
            </a:r>
            <a:endParaRPr lang="en-US" sz="800" dirty="0">
              <a:latin typeface="Arial" panose="020B0604020202020204" pitchFamily="34" charset="0"/>
              <a:cs typeface="Arial" panose="020B0604020202020204" pitchFamily="34" charset="0"/>
            </a:endParaRPr>
          </a:p>
        </p:txBody>
      </p:sp>
      <p:sp>
        <p:nvSpPr>
          <p:cNvPr id="164" name="Rectangle 163"/>
          <p:cNvSpPr/>
          <p:nvPr/>
        </p:nvSpPr>
        <p:spPr>
          <a:xfrm>
            <a:off x="2776496" y="6207447"/>
            <a:ext cx="538930" cy="215444"/>
          </a:xfrm>
          <a:prstGeom prst="rect">
            <a:avLst/>
          </a:prstGeom>
        </p:spPr>
        <p:txBody>
          <a:bodyPr wrap="none">
            <a:spAutoFit/>
          </a:bodyPr>
          <a:lstStyle/>
          <a:p>
            <a:pPr defTabSz="586130"/>
            <a:r>
              <a:rPr lang="en-US" sz="800" dirty="0" smtClean="0">
                <a:latin typeface="Arial" panose="020B0604020202020204" pitchFamily="34" charset="0"/>
                <a:cs typeface="Arial" panose="020B0604020202020204" pitchFamily="34" charset="0"/>
              </a:rPr>
              <a:t>STORE</a:t>
            </a:r>
            <a:endParaRPr lang="en-US" sz="800" dirty="0">
              <a:latin typeface="Arial" panose="020B0604020202020204" pitchFamily="34" charset="0"/>
              <a:cs typeface="Arial" panose="020B0604020202020204" pitchFamily="34" charset="0"/>
            </a:endParaRPr>
          </a:p>
        </p:txBody>
      </p:sp>
      <p:sp>
        <p:nvSpPr>
          <p:cNvPr id="165" name="Rectangle 164"/>
          <p:cNvSpPr/>
          <p:nvPr/>
        </p:nvSpPr>
        <p:spPr>
          <a:xfrm>
            <a:off x="4045479" y="6199268"/>
            <a:ext cx="926857" cy="215444"/>
          </a:xfrm>
          <a:prstGeom prst="rect">
            <a:avLst/>
          </a:prstGeom>
        </p:spPr>
        <p:txBody>
          <a:bodyPr wrap="none">
            <a:spAutoFit/>
          </a:bodyPr>
          <a:lstStyle/>
          <a:p>
            <a:pPr defTabSz="586130"/>
            <a:r>
              <a:rPr lang="en-US" sz="800" dirty="0" smtClean="0">
                <a:latin typeface="Arial" panose="020B0604020202020204" pitchFamily="34" charset="0"/>
                <a:cs typeface="Arial" panose="020B0604020202020204" pitchFamily="34" charset="0"/>
              </a:rPr>
              <a:t>WIFI HOTSPOT</a:t>
            </a:r>
            <a:endParaRPr lang="en-US" sz="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77833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Rectangle 61"/>
          <p:cNvSpPr/>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 name="Rectangle 2"/>
          <p:cNvSpPr/>
          <p:nvPr/>
        </p:nvSpPr>
        <p:spPr>
          <a:xfrm>
            <a:off x="185940" y="154407"/>
            <a:ext cx="11836042" cy="65124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sp>
        <p:nvSpPr>
          <p:cNvPr id="52" name="Rectangle 51"/>
          <p:cNvSpPr/>
          <p:nvPr/>
        </p:nvSpPr>
        <p:spPr>
          <a:xfrm>
            <a:off x="2266988" y="154407"/>
            <a:ext cx="7757432" cy="20684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sp>
        <p:nvSpPr>
          <p:cNvPr id="46" name="Rectangle 45"/>
          <p:cNvSpPr/>
          <p:nvPr/>
        </p:nvSpPr>
        <p:spPr>
          <a:xfrm>
            <a:off x="185940" y="2289543"/>
            <a:ext cx="2081048" cy="4375515"/>
          </a:xfrm>
          <a:prstGeom prst="rect">
            <a:avLst/>
          </a:prstGeom>
          <a:solidFill>
            <a:srgbClr val="56AD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pic>
        <p:nvPicPr>
          <p:cNvPr id="19" name="Picture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1617" y="1769514"/>
            <a:ext cx="400674" cy="400674"/>
          </a:xfrm>
          <a:prstGeom prst="rect">
            <a:avLst/>
          </a:prstGeom>
        </p:spPr>
      </p:pic>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9785" y="1769514"/>
            <a:ext cx="400674" cy="400674"/>
          </a:xfrm>
          <a:prstGeom prst="rect">
            <a:avLst/>
          </a:prstGeom>
        </p:spPr>
      </p:pic>
      <p:pic>
        <p:nvPicPr>
          <p:cNvPr id="21" name="Picture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75281" y="1769514"/>
            <a:ext cx="400674" cy="400674"/>
          </a:xfrm>
          <a:prstGeom prst="rect">
            <a:avLst/>
          </a:prstGeom>
        </p:spPr>
      </p:pic>
      <p:pic>
        <p:nvPicPr>
          <p:cNvPr id="23" name="Picture 2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93449" y="1769513"/>
            <a:ext cx="400674" cy="400674"/>
          </a:xfrm>
          <a:prstGeom prst="rect">
            <a:avLst/>
          </a:prstGeom>
        </p:spPr>
      </p:pic>
      <p:pic>
        <p:nvPicPr>
          <p:cNvPr id="74" name="Picture 7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5959" y="6191056"/>
            <a:ext cx="354173" cy="346794"/>
          </a:xfrm>
          <a:prstGeom prst="rect">
            <a:avLst/>
          </a:prstGeom>
        </p:spPr>
      </p:pic>
      <p:pic>
        <p:nvPicPr>
          <p:cNvPr id="75" name="Picture 7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19025" y="6191056"/>
            <a:ext cx="354173" cy="346794"/>
          </a:xfrm>
          <a:prstGeom prst="rect">
            <a:avLst/>
          </a:prstGeom>
        </p:spPr>
      </p:pic>
      <p:pic>
        <p:nvPicPr>
          <p:cNvPr id="76" name="Picture 7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52893" y="6191056"/>
            <a:ext cx="354173" cy="332037"/>
          </a:xfrm>
          <a:prstGeom prst="rect">
            <a:avLst/>
          </a:prstGeom>
        </p:spPr>
      </p:pic>
      <p:sp>
        <p:nvSpPr>
          <p:cNvPr id="83" name="Rectangle 82"/>
          <p:cNvSpPr/>
          <p:nvPr/>
        </p:nvSpPr>
        <p:spPr>
          <a:xfrm>
            <a:off x="9965423" y="2163814"/>
            <a:ext cx="2056451" cy="45036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sp>
        <p:nvSpPr>
          <p:cNvPr id="89" name="Rectangle 88"/>
          <p:cNvSpPr/>
          <p:nvPr/>
        </p:nvSpPr>
        <p:spPr>
          <a:xfrm>
            <a:off x="2305567" y="2289543"/>
            <a:ext cx="1230858" cy="408589"/>
          </a:xfrm>
          <a:prstGeom prst="rect">
            <a:avLst/>
          </a:prstGeom>
          <a:solidFill>
            <a:srgbClr val="0029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VERIFICATION</a:t>
            </a:r>
          </a:p>
        </p:txBody>
      </p:sp>
      <p:sp>
        <p:nvSpPr>
          <p:cNvPr id="90" name="Rectangle 89"/>
          <p:cNvSpPr/>
          <p:nvPr/>
        </p:nvSpPr>
        <p:spPr>
          <a:xfrm>
            <a:off x="3579785" y="2289543"/>
            <a:ext cx="1240491" cy="414550"/>
          </a:xfrm>
          <a:prstGeom prst="rect">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defTabSz="586130"/>
            <a:r>
              <a:rPr lang="en-US" sz="800" b="1" dirty="0" smtClean="0">
                <a:solidFill>
                  <a:prstClr val="white"/>
                </a:solidFill>
                <a:latin typeface="Arial" panose="020B0604020202020204" pitchFamily="34" charset="0"/>
                <a:cs typeface="Arial" panose="020B0604020202020204" pitchFamily="34" charset="0"/>
              </a:rPr>
              <a:t>INTERACTION HISTORY</a:t>
            </a:r>
            <a:endParaRPr lang="en-US" sz="800" b="1" dirty="0">
              <a:solidFill>
                <a:prstClr val="white"/>
              </a:solidFill>
              <a:latin typeface="Arial" panose="020B0604020202020204" pitchFamily="34" charset="0"/>
              <a:cs typeface="Arial" panose="020B0604020202020204" pitchFamily="34" charset="0"/>
            </a:endParaRPr>
          </a:p>
        </p:txBody>
      </p:sp>
      <p:sp>
        <p:nvSpPr>
          <p:cNvPr id="91" name="Rectangle 90"/>
          <p:cNvSpPr/>
          <p:nvPr/>
        </p:nvSpPr>
        <p:spPr>
          <a:xfrm>
            <a:off x="4863636" y="2289543"/>
            <a:ext cx="1240491" cy="414550"/>
          </a:xfrm>
          <a:prstGeom prst="rect">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defTabSz="586130"/>
            <a:r>
              <a:rPr lang="en-US" sz="800" b="1" dirty="0" smtClean="0">
                <a:solidFill>
                  <a:prstClr val="white"/>
                </a:solidFill>
                <a:latin typeface="Arial" panose="020B0604020202020204" pitchFamily="34" charset="0"/>
                <a:cs typeface="Arial" panose="020B0604020202020204" pitchFamily="34" charset="0"/>
              </a:rPr>
              <a:t>CDR</a:t>
            </a:r>
            <a:endParaRPr lang="en-US" sz="800" b="1" dirty="0">
              <a:solidFill>
                <a:prstClr val="white"/>
              </a:solidFill>
              <a:latin typeface="Arial" panose="020B0604020202020204" pitchFamily="34" charset="0"/>
              <a:cs typeface="Arial" panose="020B0604020202020204" pitchFamily="34" charset="0"/>
            </a:endParaRPr>
          </a:p>
        </p:txBody>
      </p:sp>
      <p:sp>
        <p:nvSpPr>
          <p:cNvPr id="92" name="Rectangle 91"/>
          <p:cNvSpPr/>
          <p:nvPr/>
        </p:nvSpPr>
        <p:spPr>
          <a:xfrm>
            <a:off x="6147487" y="2289543"/>
            <a:ext cx="1240491" cy="414550"/>
          </a:xfrm>
          <a:prstGeom prst="rect">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defTabSz="586130"/>
            <a:r>
              <a:rPr lang="en-US" sz="800" b="1" dirty="0" smtClean="0">
                <a:solidFill>
                  <a:prstClr val="white"/>
                </a:solidFill>
                <a:latin typeface="Arial" panose="020B0604020202020204" pitchFamily="34" charset="0"/>
                <a:cs typeface="Arial" panose="020B0604020202020204" pitchFamily="34" charset="0"/>
              </a:rPr>
              <a:t>BILLING INFO</a:t>
            </a:r>
            <a:endParaRPr lang="en-US" sz="800" b="1" dirty="0">
              <a:solidFill>
                <a:prstClr val="white"/>
              </a:solidFill>
              <a:latin typeface="Arial" panose="020B0604020202020204" pitchFamily="34" charset="0"/>
              <a:cs typeface="Arial" panose="020B0604020202020204" pitchFamily="34" charset="0"/>
            </a:endParaRPr>
          </a:p>
        </p:txBody>
      </p:sp>
      <p:sp>
        <p:nvSpPr>
          <p:cNvPr id="93" name="Rectangle 92"/>
          <p:cNvSpPr/>
          <p:nvPr/>
        </p:nvSpPr>
        <p:spPr>
          <a:xfrm>
            <a:off x="7431338" y="2289543"/>
            <a:ext cx="1250576" cy="414550"/>
          </a:xfrm>
          <a:prstGeom prst="rect">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defTabSz="586130"/>
            <a:r>
              <a:rPr lang="en-US" sz="800" b="1" dirty="0" smtClean="0">
                <a:solidFill>
                  <a:prstClr val="white"/>
                </a:solidFill>
                <a:latin typeface="Arial" panose="020B0604020202020204" pitchFamily="34" charset="0"/>
                <a:cs typeface="Arial" panose="020B0604020202020204" pitchFamily="34" charset="0"/>
              </a:rPr>
              <a:t>PAYMENT INFO</a:t>
            </a:r>
            <a:endParaRPr lang="en-US" sz="800" b="1" dirty="0">
              <a:solidFill>
                <a:prstClr val="white"/>
              </a:solidFill>
              <a:latin typeface="Arial" panose="020B0604020202020204" pitchFamily="34" charset="0"/>
              <a:cs typeface="Arial" panose="020B0604020202020204" pitchFamily="34" charset="0"/>
            </a:endParaRPr>
          </a:p>
        </p:txBody>
      </p:sp>
      <p:pic>
        <p:nvPicPr>
          <p:cNvPr id="98" name="Picture 97"/>
          <p:cNvPicPr>
            <a:picLocks noChangeAspect="1"/>
          </p:cNvPicPr>
          <p:nvPr/>
        </p:nvPicPr>
        <p:blipFill>
          <a:blip r:embed="rId9">
            <a:extLst>
              <a:ext uri="{BEBA8EAE-BF5A-486C-A8C5-ECC9F3942E4B}">
                <a14:imgProps xmlns:a14="http://schemas.microsoft.com/office/drawing/2010/main">
                  <a14:imgLayer r:embed="rId10">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1852091" y="6194581"/>
            <a:ext cx="331349" cy="331349"/>
          </a:xfrm>
          <a:prstGeom prst="rect">
            <a:avLst/>
          </a:prstGeom>
        </p:spPr>
      </p:pic>
      <p:sp>
        <p:nvSpPr>
          <p:cNvPr id="109" name="Rectangle 108"/>
          <p:cNvSpPr/>
          <p:nvPr/>
        </p:nvSpPr>
        <p:spPr>
          <a:xfrm>
            <a:off x="10023912" y="2286478"/>
            <a:ext cx="1963490" cy="4251372"/>
          </a:xfrm>
          <a:prstGeom prst="rect">
            <a:avLst/>
          </a:prstGeom>
          <a:solidFill>
            <a:srgbClr val="56AD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1000" b="1" dirty="0">
              <a:solidFill>
                <a:prstClr val="white"/>
              </a:solidFill>
              <a:latin typeface="Arial" panose="020B0604020202020204" pitchFamily="34" charset="0"/>
              <a:cs typeface="Arial" panose="020B0604020202020204" pitchFamily="34" charset="0"/>
            </a:endParaRPr>
          </a:p>
        </p:txBody>
      </p:sp>
      <p:sp>
        <p:nvSpPr>
          <p:cNvPr id="94" name="Rectangle 93"/>
          <p:cNvSpPr/>
          <p:nvPr/>
        </p:nvSpPr>
        <p:spPr>
          <a:xfrm>
            <a:off x="2304058" y="2698132"/>
            <a:ext cx="7656345" cy="3044318"/>
          </a:xfrm>
          <a:prstGeom prst="rect">
            <a:avLst/>
          </a:prstGeom>
          <a:solidFill>
            <a:schemeClr val="bg1"/>
          </a:solidFill>
          <a:ln>
            <a:solidFill>
              <a:srgbClr val="56ADD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grpSp>
        <p:nvGrpSpPr>
          <p:cNvPr id="4" name="Group 3"/>
          <p:cNvGrpSpPr/>
          <p:nvPr/>
        </p:nvGrpSpPr>
        <p:grpSpPr>
          <a:xfrm>
            <a:off x="257774" y="2377291"/>
            <a:ext cx="1926025" cy="239055"/>
            <a:chOff x="257774" y="1966455"/>
            <a:chExt cx="1926025" cy="239055"/>
          </a:xfrm>
        </p:grpSpPr>
        <p:sp>
          <p:nvSpPr>
            <p:cNvPr id="50" name="Rounded Rectangle 49"/>
            <p:cNvSpPr/>
            <p:nvPr/>
          </p:nvSpPr>
          <p:spPr>
            <a:xfrm>
              <a:off x="257774" y="1968246"/>
              <a:ext cx="1824102" cy="23726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pic>
          <p:nvPicPr>
            <p:cNvPr id="28" name="Picture 27"/>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981315" y="1966455"/>
              <a:ext cx="202484" cy="237055"/>
            </a:xfrm>
            <a:prstGeom prst="rect">
              <a:avLst/>
            </a:prstGeom>
          </p:spPr>
        </p:pic>
        <p:sp>
          <p:nvSpPr>
            <p:cNvPr id="51" name="TextBox 50"/>
            <p:cNvSpPr txBox="1"/>
            <p:nvPr/>
          </p:nvSpPr>
          <p:spPr>
            <a:xfrm>
              <a:off x="320836" y="1968921"/>
              <a:ext cx="184731" cy="230832"/>
            </a:xfrm>
            <a:prstGeom prst="rect">
              <a:avLst/>
            </a:prstGeom>
            <a:noFill/>
          </p:spPr>
          <p:txBody>
            <a:bodyPr wrap="none" rtlCol="0">
              <a:spAutoFit/>
            </a:bodyPr>
            <a:lstStyle/>
            <a:p>
              <a:pPr defTabSz="586130"/>
              <a:endParaRPr lang="en-US" sz="900" dirty="0">
                <a:solidFill>
                  <a:prstClr val="black"/>
                </a:solidFill>
                <a:latin typeface="Arial" panose="020B0604020202020204" pitchFamily="34" charset="0"/>
                <a:cs typeface="Arial" panose="020B0604020202020204" pitchFamily="34" charset="0"/>
              </a:endParaRPr>
            </a:p>
          </p:txBody>
        </p:sp>
      </p:grpSp>
      <p:grpSp>
        <p:nvGrpSpPr>
          <p:cNvPr id="63" name="Group 62"/>
          <p:cNvGrpSpPr/>
          <p:nvPr/>
        </p:nvGrpSpPr>
        <p:grpSpPr>
          <a:xfrm>
            <a:off x="2268495" y="5758937"/>
            <a:ext cx="7691908" cy="906121"/>
            <a:chOff x="2284261" y="5806235"/>
            <a:chExt cx="7691908" cy="906121"/>
          </a:xfrm>
        </p:grpSpPr>
        <p:sp>
          <p:nvSpPr>
            <p:cNvPr id="70" name="Rectangle 69"/>
            <p:cNvSpPr/>
            <p:nvPr/>
          </p:nvSpPr>
          <p:spPr>
            <a:xfrm>
              <a:off x="2284261" y="5806235"/>
              <a:ext cx="7691908" cy="90612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7" name="Rounded Rectangle 76"/>
            <p:cNvSpPr/>
            <p:nvPr/>
          </p:nvSpPr>
          <p:spPr>
            <a:xfrm>
              <a:off x="2417106" y="6197770"/>
              <a:ext cx="7362378" cy="35236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8" name="TextBox 77"/>
            <p:cNvSpPr txBox="1"/>
            <p:nvPr/>
          </p:nvSpPr>
          <p:spPr>
            <a:xfrm>
              <a:off x="2480168" y="6268572"/>
              <a:ext cx="877163" cy="230832"/>
            </a:xfrm>
            <a:prstGeom prst="rect">
              <a:avLst/>
            </a:prstGeom>
            <a:noFill/>
          </p:spPr>
          <p:txBody>
            <a:bodyPr wrap="none" rtlCol="0">
              <a:spAutoFit/>
            </a:bodyPr>
            <a:lstStyle/>
            <a:p>
              <a:r>
                <a:rPr lang="en-US" sz="900" dirty="0">
                  <a:solidFill>
                    <a:prstClr val="black"/>
                  </a:solidFill>
                  <a:latin typeface="Arial" panose="020B0604020202020204" pitchFamily="34" charset="0"/>
                  <a:cs typeface="Arial" panose="020B0604020202020204" pitchFamily="34" charset="0"/>
                </a:rPr>
                <a:t>Call Remarks</a:t>
              </a:r>
            </a:p>
          </p:txBody>
        </p:sp>
        <p:sp>
          <p:nvSpPr>
            <p:cNvPr id="84" name="Rectangle 83"/>
            <p:cNvSpPr/>
            <p:nvPr/>
          </p:nvSpPr>
          <p:spPr>
            <a:xfrm>
              <a:off x="8910989" y="6245977"/>
              <a:ext cx="808601" cy="268750"/>
            </a:xfrm>
            <a:prstGeom prst="rect">
              <a:avLst/>
            </a:prstGeom>
            <a:solidFill>
              <a:srgbClr val="56AD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800" dirty="0" smtClean="0">
                  <a:solidFill>
                    <a:prstClr val="white"/>
                  </a:solidFill>
                  <a:latin typeface="Arial" panose="020B0604020202020204" pitchFamily="34" charset="0"/>
                  <a:cs typeface="Arial" panose="020B0604020202020204" pitchFamily="34" charset="0"/>
                </a:rPr>
                <a:t>SUBMIT</a:t>
              </a:r>
              <a:endParaRPr lang="en-US" sz="800" dirty="0">
                <a:solidFill>
                  <a:prstClr val="white"/>
                </a:solidFill>
                <a:latin typeface="Arial" panose="020B0604020202020204" pitchFamily="34" charset="0"/>
                <a:cs typeface="Arial" panose="020B0604020202020204" pitchFamily="34" charset="0"/>
              </a:endParaRPr>
            </a:p>
          </p:txBody>
        </p:sp>
        <p:sp>
          <p:nvSpPr>
            <p:cNvPr id="85" name="Rounded Rectangle 84"/>
            <p:cNvSpPr/>
            <p:nvPr/>
          </p:nvSpPr>
          <p:spPr>
            <a:xfrm>
              <a:off x="2444560" y="5947598"/>
              <a:ext cx="129642" cy="129642"/>
            </a:xfrm>
            <a:prstGeom prst="round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6" name="TextBox 85"/>
            <p:cNvSpPr txBox="1"/>
            <p:nvPr/>
          </p:nvSpPr>
          <p:spPr>
            <a:xfrm>
              <a:off x="2615925" y="5897864"/>
              <a:ext cx="838691" cy="230832"/>
            </a:xfrm>
            <a:prstGeom prst="rect">
              <a:avLst/>
            </a:prstGeom>
            <a:noFill/>
          </p:spPr>
          <p:txBody>
            <a:bodyPr wrap="none" rtlCol="0">
              <a:spAutoFit/>
            </a:bodyPr>
            <a:lstStyle/>
            <a:p>
              <a:r>
                <a:rPr lang="en-US" sz="900" dirty="0" smtClean="0">
                  <a:solidFill>
                    <a:prstClr val="black"/>
                  </a:solidFill>
                  <a:latin typeface="Arial" panose="020B0604020202020204" pitchFamily="34" charset="0"/>
                  <a:cs typeface="Arial" panose="020B0604020202020204" pitchFamily="34" charset="0"/>
                </a:rPr>
                <a:t>Billing Query</a:t>
              </a:r>
              <a:endParaRPr lang="en-US" sz="900" dirty="0">
                <a:solidFill>
                  <a:prstClr val="black"/>
                </a:solidFill>
                <a:latin typeface="Arial" panose="020B0604020202020204" pitchFamily="34" charset="0"/>
                <a:cs typeface="Arial" panose="020B0604020202020204" pitchFamily="34" charset="0"/>
              </a:endParaRPr>
            </a:p>
          </p:txBody>
        </p:sp>
        <p:sp>
          <p:nvSpPr>
            <p:cNvPr id="87" name="Rounded Rectangle 86"/>
            <p:cNvSpPr/>
            <p:nvPr/>
          </p:nvSpPr>
          <p:spPr>
            <a:xfrm>
              <a:off x="3899406" y="5947598"/>
              <a:ext cx="129642" cy="129642"/>
            </a:xfrm>
            <a:prstGeom prst="round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8" name="TextBox 87"/>
            <p:cNvSpPr txBox="1"/>
            <p:nvPr/>
          </p:nvSpPr>
          <p:spPr>
            <a:xfrm>
              <a:off x="4081480" y="5897864"/>
              <a:ext cx="1152880" cy="230832"/>
            </a:xfrm>
            <a:prstGeom prst="rect">
              <a:avLst/>
            </a:prstGeom>
            <a:noFill/>
          </p:spPr>
          <p:txBody>
            <a:bodyPr wrap="none" rtlCol="0">
              <a:spAutoFit/>
            </a:bodyPr>
            <a:lstStyle/>
            <a:p>
              <a:r>
                <a:rPr lang="en-US" sz="900" dirty="0" smtClean="0">
                  <a:solidFill>
                    <a:prstClr val="black"/>
                  </a:solidFill>
                  <a:latin typeface="Arial" panose="020B0604020202020204" pitchFamily="34" charset="0"/>
                  <a:cs typeface="Arial" panose="020B0604020202020204" pitchFamily="34" charset="0"/>
                </a:rPr>
                <a:t>Change in address</a:t>
              </a:r>
              <a:endParaRPr lang="en-US" sz="900" dirty="0">
                <a:solidFill>
                  <a:prstClr val="black"/>
                </a:solidFill>
                <a:latin typeface="Arial" panose="020B0604020202020204" pitchFamily="34" charset="0"/>
                <a:cs typeface="Arial" panose="020B0604020202020204" pitchFamily="34" charset="0"/>
              </a:endParaRPr>
            </a:p>
          </p:txBody>
        </p:sp>
        <p:sp>
          <p:nvSpPr>
            <p:cNvPr id="95" name="Rounded Rectangle 94"/>
            <p:cNvSpPr/>
            <p:nvPr/>
          </p:nvSpPr>
          <p:spPr>
            <a:xfrm>
              <a:off x="5354252" y="5947598"/>
              <a:ext cx="129642" cy="129642"/>
            </a:xfrm>
            <a:prstGeom prst="round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6" name="TextBox 95"/>
            <p:cNvSpPr txBox="1"/>
            <p:nvPr/>
          </p:nvSpPr>
          <p:spPr>
            <a:xfrm>
              <a:off x="5549967" y="5897864"/>
              <a:ext cx="928459" cy="230832"/>
            </a:xfrm>
            <a:prstGeom prst="rect">
              <a:avLst/>
            </a:prstGeom>
            <a:noFill/>
          </p:spPr>
          <p:txBody>
            <a:bodyPr wrap="none" rtlCol="0">
              <a:spAutoFit/>
            </a:bodyPr>
            <a:lstStyle/>
            <a:p>
              <a:r>
                <a:rPr lang="en-US" sz="900" dirty="0" smtClean="0">
                  <a:solidFill>
                    <a:prstClr val="black"/>
                  </a:solidFill>
                  <a:latin typeface="Arial" panose="020B0604020202020204" pitchFamily="34" charset="0"/>
                  <a:cs typeface="Arial" panose="020B0604020202020204" pitchFamily="34" charset="0"/>
                </a:rPr>
                <a:t>Product Query</a:t>
              </a:r>
              <a:endParaRPr lang="en-US" sz="900" dirty="0">
                <a:solidFill>
                  <a:prstClr val="black"/>
                </a:solidFill>
                <a:latin typeface="Arial" panose="020B0604020202020204" pitchFamily="34" charset="0"/>
                <a:cs typeface="Arial" panose="020B0604020202020204" pitchFamily="34" charset="0"/>
              </a:endParaRPr>
            </a:p>
          </p:txBody>
        </p:sp>
        <p:sp>
          <p:nvSpPr>
            <p:cNvPr id="97" name="Rounded Rectangle 96"/>
            <p:cNvSpPr/>
            <p:nvPr/>
          </p:nvSpPr>
          <p:spPr>
            <a:xfrm>
              <a:off x="6809098" y="5947598"/>
              <a:ext cx="129642" cy="129642"/>
            </a:xfrm>
            <a:prstGeom prst="round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0" name="TextBox 109"/>
            <p:cNvSpPr txBox="1"/>
            <p:nvPr/>
          </p:nvSpPr>
          <p:spPr>
            <a:xfrm>
              <a:off x="7043456" y="5897864"/>
              <a:ext cx="947695" cy="230832"/>
            </a:xfrm>
            <a:prstGeom prst="rect">
              <a:avLst/>
            </a:prstGeom>
            <a:noFill/>
          </p:spPr>
          <p:txBody>
            <a:bodyPr wrap="none" rtlCol="0">
              <a:spAutoFit/>
            </a:bodyPr>
            <a:lstStyle/>
            <a:p>
              <a:r>
                <a:rPr lang="en-US" sz="900" dirty="0" smtClean="0">
                  <a:solidFill>
                    <a:prstClr val="black"/>
                  </a:solidFill>
                  <a:latin typeface="Arial" panose="020B0604020202020204" pitchFamily="34" charset="0"/>
                  <a:cs typeface="Arial" panose="020B0604020202020204" pitchFamily="34" charset="0"/>
                </a:rPr>
                <a:t>Delivery Query</a:t>
              </a:r>
              <a:endParaRPr lang="en-US" sz="900" dirty="0">
                <a:solidFill>
                  <a:prstClr val="black"/>
                </a:solidFill>
                <a:latin typeface="Arial" panose="020B0604020202020204" pitchFamily="34" charset="0"/>
                <a:cs typeface="Arial" panose="020B0604020202020204" pitchFamily="34" charset="0"/>
              </a:endParaRPr>
            </a:p>
          </p:txBody>
        </p:sp>
        <p:sp>
          <p:nvSpPr>
            <p:cNvPr id="111" name="Rounded Rectangle 110"/>
            <p:cNvSpPr/>
            <p:nvPr/>
          </p:nvSpPr>
          <p:spPr>
            <a:xfrm>
              <a:off x="8263944" y="5947598"/>
              <a:ext cx="129642" cy="129642"/>
            </a:xfrm>
            <a:prstGeom prst="round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2" name="TextBox 111"/>
            <p:cNvSpPr txBox="1"/>
            <p:nvPr/>
          </p:nvSpPr>
          <p:spPr>
            <a:xfrm>
              <a:off x="8435309" y="5897864"/>
              <a:ext cx="595035" cy="230832"/>
            </a:xfrm>
            <a:prstGeom prst="rect">
              <a:avLst/>
            </a:prstGeom>
            <a:noFill/>
          </p:spPr>
          <p:txBody>
            <a:bodyPr wrap="none" rtlCol="0">
              <a:spAutoFit/>
            </a:bodyPr>
            <a:lstStyle/>
            <a:p>
              <a:r>
                <a:rPr lang="en-US" sz="900" dirty="0" smtClean="0">
                  <a:solidFill>
                    <a:prstClr val="black"/>
                  </a:solidFill>
                  <a:latin typeface="Arial" panose="020B0604020202020204" pitchFamily="34" charset="0"/>
                  <a:cs typeface="Arial" panose="020B0604020202020204" pitchFamily="34" charset="0"/>
                </a:rPr>
                <a:t>General</a:t>
              </a:r>
              <a:endParaRPr lang="en-US" sz="900" dirty="0">
                <a:solidFill>
                  <a:prstClr val="black"/>
                </a:solidFill>
                <a:latin typeface="Arial" panose="020B0604020202020204" pitchFamily="34" charset="0"/>
                <a:cs typeface="Arial" panose="020B0604020202020204" pitchFamily="34" charset="0"/>
              </a:endParaRPr>
            </a:p>
          </p:txBody>
        </p:sp>
      </p:grpSp>
      <p:grpSp>
        <p:nvGrpSpPr>
          <p:cNvPr id="114" name="Group 113"/>
          <p:cNvGrpSpPr/>
          <p:nvPr/>
        </p:nvGrpSpPr>
        <p:grpSpPr>
          <a:xfrm>
            <a:off x="10096160" y="2395737"/>
            <a:ext cx="1775543" cy="302395"/>
            <a:chOff x="10111926" y="2443035"/>
            <a:chExt cx="1775543" cy="302395"/>
          </a:xfrm>
        </p:grpSpPr>
        <p:sp>
          <p:nvSpPr>
            <p:cNvPr id="115" name="Rounded Rectangle 114"/>
            <p:cNvSpPr/>
            <p:nvPr/>
          </p:nvSpPr>
          <p:spPr>
            <a:xfrm>
              <a:off x="10111926" y="2443035"/>
              <a:ext cx="1775543" cy="302395"/>
            </a:xfrm>
            <a:prstGeom prst="round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a:solidFill>
                    <a:prstClr val="white">
                      <a:lumMod val="75000"/>
                    </a:prstClr>
                  </a:solidFill>
                  <a:latin typeface="Arial" panose="020B0604020202020204" pitchFamily="34" charset="0"/>
                  <a:cs typeface="Arial" panose="020B0604020202020204" pitchFamily="34" charset="0"/>
                </a:rPr>
                <a:t>Select </a:t>
              </a:r>
              <a:r>
                <a:rPr lang="en-US" sz="900" dirty="0" smtClean="0">
                  <a:solidFill>
                    <a:prstClr val="white">
                      <a:lumMod val="75000"/>
                    </a:prstClr>
                  </a:solidFill>
                  <a:latin typeface="Arial" panose="020B0604020202020204" pitchFamily="34" charset="0"/>
                  <a:cs typeface="Arial" panose="020B0604020202020204" pitchFamily="34" charset="0"/>
                </a:rPr>
                <a:t>Disposition</a:t>
              </a:r>
              <a:endParaRPr lang="en-US" sz="900" dirty="0">
                <a:solidFill>
                  <a:prstClr val="white">
                    <a:lumMod val="75000"/>
                  </a:prstClr>
                </a:solidFill>
                <a:latin typeface="Arial" panose="020B0604020202020204" pitchFamily="34" charset="0"/>
                <a:cs typeface="Arial" panose="020B0604020202020204" pitchFamily="34" charset="0"/>
              </a:endParaRPr>
            </a:p>
          </p:txBody>
        </p:sp>
        <p:sp>
          <p:nvSpPr>
            <p:cNvPr id="116" name="Isosceles Triangle 115"/>
            <p:cNvSpPr/>
            <p:nvPr/>
          </p:nvSpPr>
          <p:spPr>
            <a:xfrm rot="10800000">
              <a:off x="11680475" y="2576192"/>
              <a:ext cx="84219" cy="72602"/>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solidFill>
                  <a:prstClr val="white"/>
                </a:solidFill>
              </a:endParaRPr>
            </a:p>
          </p:txBody>
        </p:sp>
      </p:grpSp>
      <p:sp>
        <p:nvSpPr>
          <p:cNvPr id="82" name="Rectangle 81"/>
          <p:cNvSpPr/>
          <p:nvPr/>
        </p:nvSpPr>
        <p:spPr>
          <a:xfrm>
            <a:off x="261254" y="1072474"/>
            <a:ext cx="1942062" cy="4539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1400" b="1" i="1" dirty="0" smtClean="0">
                <a:solidFill>
                  <a:schemeClr val="tx1">
                    <a:lumMod val="50000"/>
                    <a:lumOff val="50000"/>
                  </a:schemeClr>
                </a:solidFill>
                <a:latin typeface="Swis721 Cn BT" panose="020B0506020202030204" pitchFamily="34" charset="0"/>
                <a:cs typeface="Arial" panose="020B0604020202020204" pitchFamily="34" charset="0"/>
              </a:rPr>
              <a:t>TELECOM ENTERPRISE</a:t>
            </a:r>
            <a:endParaRPr lang="en-US" sz="1400" b="1" i="1" dirty="0">
              <a:solidFill>
                <a:schemeClr val="tx1">
                  <a:lumMod val="50000"/>
                  <a:lumOff val="50000"/>
                </a:schemeClr>
              </a:solidFill>
              <a:latin typeface="Swis721 Cn BT" panose="020B0506020202030204" pitchFamily="34" charset="0"/>
              <a:cs typeface="Arial" panose="020B0604020202020204" pitchFamily="34" charset="0"/>
            </a:endParaRPr>
          </a:p>
        </p:txBody>
      </p:sp>
      <p:pic>
        <p:nvPicPr>
          <p:cNvPr id="61" name="Picture 60"/>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55095" y="336931"/>
            <a:ext cx="942739" cy="855162"/>
          </a:xfrm>
          <a:prstGeom prst="rect">
            <a:avLst/>
          </a:prstGeom>
        </p:spPr>
      </p:pic>
      <p:pic>
        <p:nvPicPr>
          <p:cNvPr id="6" name="Picture 5"/>
          <p:cNvPicPr>
            <a:picLocks noChangeAspect="1"/>
          </p:cNvPicPr>
          <p:nvPr/>
        </p:nvPicPr>
        <p:blipFill>
          <a:blip r:embed="rId13"/>
          <a:stretch>
            <a:fillRect/>
          </a:stretch>
        </p:blipFill>
        <p:spPr>
          <a:xfrm>
            <a:off x="10010486" y="571267"/>
            <a:ext cx="1950763" cy="1341664"/>
          </a:xfrm>
          <a:prstGeom prst="rect">
            <a:avLst/>
          </a:prstGeom>
        </p:spPr>
      </p:pic>
      <p:sp>
        <p:nvSpPr>
          <p:cNvPr id="7" name="Rectangle 6"/>
          <p:cNvSpPr/>
          <p:nvPr/>
        </p:nvSpPr>
        <p:spPr>
          <a:xfrm>
            <a:off x="2304058" y="239653"/>
            <a:ext cx="2516253" cy="1958667"/>
          </a:xfrm>
          <a:prstGeom prst="rect">
            <a:avLst/>
          </a:prstGeom>
          <a:solidFill>
            <a:schemeClr val="bg1"/>
          </a:solidFill>
          <a:ln>
            <a:solidFill>
              <a:schemeClr val="bg1">
                <a:lumMod val="95000"/>
              </a:schemeClr>
            </a:solidFill>
          </a:ln>
          <a:effectLst>
            <a:outerShdw blurRad="50800" dist="38100" dir="8100000" algn="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p:cNvSpPr/>
          <p:nvPr/>
        </p:nvSpPr>
        <p:spPr>
          <a:xfrm>
            <a:off x="4879719" y="239653"/>
            <a:ext cx="2516253" cy="1958667"/>
          </a:xfrm>
          <a:prstGeom prst="rect">
            <a:avLst/>
          </a:prstGeom>
          <a:solidFill>
            <a:schemeClr val="bg1"/>
          </a:solidFill>
          <a:ln>
            <a:solidFill>
              <a:schemeClr val="bg1">
                <a:lumMod val="95000"/>
              </a:schemeClr>
            </a:solidFill>
          </a:ln>
          <a:effectLst>
            <a:outerShdw blurRad="50800" dist="38100" dir="8100000" algn="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p:cNvSpPr/>
          <p:nvPr/>
        </p:nvSpPr>
        <p:spPr>
          <a:xfrm>
            <a:off x="7455380" y="239653"/>
            <a:ext cx="2516253" cy="1958667"/>
          </a:xfrm>
          <a:prstGeom prst="rect">
            <a:avLst/>
          </a:prstGeom>
          <a:solidFill>
            <a:schemeClr val="bg1"/>
          </a:solidFill>
          <a:ln>
            <a:solidFill>
              <a:schemeClr val="bg1">
                <a:lumMod val="95000"/>
              </a:schemeClr>
            </a:solidFill>
          </a:ln>
          <a:effectLst>
            <a:outerShdw blurRad="50800" dist="38100" dir="8100000" algn="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2" name="Table 101"/>
          <p:cNvGraphicFramePr>
            <a:graphicFrameLocks noGrp="1"/>
          </p:cNvGraphicFramePr>
          <p:nvPr>
            <p:extLst/>
          </p:nvPr>
        </p:nvGraphicFramePr>
        <p:xfrm>
          <a:off x="4973094" y="294868"/>
          <a:ext cx="1089211" cy="1878483"/>
        </p:xfrm>
        <a:graphic>
          <a:graphicData uri="http://schemas.openxmlformats.org/drawingml/2006/table">
            <a:tbl>
              <a:tblPr>
                <a:tableStyleId>{5C22544A-7EE6-4342-B048-85BDC9FD1C3A}</a:tableStyleId>
              </a:tblPr>
              <a:tblGrid>
                <a:gridCol w="1089211"/>
              </a:tblGrid>
              <a:tr h="205909">
                <a:tc>
                  <a:txBody>
                    <a:bodyPr/>
                    <a:lstStyle/>
                    <a:p>
                      <a:pPr algn="l" fontAlgn="b"/>
                      <a:r>
                        <a:rPr lang="en-US" sz="800" u="none" strike="noStrike" dirty="0" smtClean="0">
                          <a:effectLst/>
                          <a:latin typeface="Arial" panose="020B0604020202020204" pitchFamily="34" charset="0"/>
                          <a:cs typeface="Arial" panose="020B0604020202020204" pitchFamily="34" charset="0"/>
                        </a:rPr>
                        <a:t>Customer ID</a:t>
                      </a:r>
                      <a:r>
                        <a:rPr lang="en-US" sz="800" u="none" strike="noStrike" baseline="0" dirty="0" smtClean="0">
                          <a:effectLst/>
                          <a:latin typeface="Arial" panose="020B0604020202020204" pitchFamily="34" charset="0"/>
                          <a:cs typeface="Arial" panose="020B0604020202020204" pitchFamily="34" charset="0"/>
                        </a:rPr>
                        <a:t> #</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u="none" strike="noStrike" dirty="0" smtClean="0">
                          <a:effectLst/>
                          <a:latin typeface="Arial" panose="020B0604020202020204" pitchFamily="34" charset="0"/>
                          <a:cs typeface="Arial" panose="020B0604020202020204" pitchFamily="34" charset="0"/>
                        </a:rPr>
                        <a:t>Tariff Plan</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b="0" i="0" u="none" strike="noStrike" dirty="0" smtClean="0">
                          <a:solidFill>
                            <a:srgbClr val="000000"/>
                          </a:solidFill>
                          <a:effectLst/>
                          <a:latin typeface="Arial" panose="020B0604020202020204" pitchFamily="34" charset="0"/>
                          <a:cs typeface="Arial" panose="020B0604020202020204" pitchFamily="34" charset="0"/>
                        </a:rPr>
                        <a:t>Activation Date</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u="none" strike="noStrike" dirty="0" smtClean="0">
                          <a:effectLst/>
                          <a:latin typeface="Arial" panose="020B0604020202020204" pitchFamily="34" charset="0"/>
                          <a:cs typeface="Arial" panose="020B0604020202020204" pitchFamily="34" charset="0"/>
                        </a:rPr>
                        <a:t>Contract</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u="none" strike="noStrike" dirty="0" smtClean="0">
                          <a:effectLst/>
                          <a:latin typeface="Arial" panose="020B0604020202020204" pitchFamily="34" charset="0"/>
                          <a:cs typeface="Arial" panose="020B0604020202020204" pitchFamily="34" charset="0"/>
                        </a:rPr>
                        <a:t>Handset</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u="none" strike="noStrike" dirty="0" smtClean="0">
                          <a:effectLst/>
                          <a:latin typeface="Arial" panose="020B0604020202020204" pitchFamily="34" charset="0"/>
                          <a:cs typeface="Arial" panose="020B0604020202020204" pitchFamily="34" charset="0"/>
                        </a:rPr>
                        <a:t>Unbilled Amount</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u="none" strike="noStrike" dirty="0" smtClean="0">
                          <a:effectLst/>
                          <a:latin typeface="Arial" panose="020B0604020202020204" pitchFamily="34" charset="0"/>
                          <a:cs typeface="Arial" panose="020B0604020202020204" pitchFamily="34" charset="0"/>
                        </a:rPr>
                        <a:t>Last Payment Date</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31211">
                <a:tc>
                  <a:txBody>
                    <a:bodyPr/>
                    <a:lstStyle/>
                    <a:p>
                      <a:pPr algn="l" fontAlgn="b"/>
                      <a:r>
                        <a:rPr lang="en-US" sz="800" u="none" strike="noStrike" kern="1200" dirty="0" smtClean="0">
                          <a:solidFill>
                            <a:schemeClr val="dk1"/>
                          </a:solidFill>
                          <a:effectLst/>
                          <a:latin typeface="Arial" panose="020B0604020202020204" pitchFamily="34" charset="0"/>
                          <a:ea typeface="+mn-ea"/>
                          <a:cs typeface="Arial" panose="020B0604020202020204" pitchFamily="34" charset="0"/>
                        </a:rPr>
                        <a:t>Outstanding Balance</a:t>
                      </a:r>
                      <a:endParaRPr lang="en-US" sz="800" u="none" strike="noStrike" kern="1200" dirty="0">
                        <a:solidFill>
                          <a:schemeClr val="dk1"/>
                        </a:solidFill>
                        <a:effectLst/>
                        <a:latin typeface="Arial" panose="020B0604020202020204" pitchFamily="34" charset="0"/>
                        <a:ea typeface="+mn-ea"/>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u="none" strike="noStrike" kern="1200" dirty="0" smtClean="0">
                          <a:solidFill>
                            <a:schemeClr val="dk1"/>
                          </a:solidFill>
                          <a:effectLst/>
                          <a:latin typeface="Arial" panose="020B0604020202020204" pitchFamily="34" charset="0"/>
                          <a:ea typeface="+mn-ea"/>
                          <a:cs typeface="Arial" panose="020B0604020202020204" pitchFamily="34" charset="0"/>
                        </a:rPr>
                        <a:t>Bill Date</a:t>
                      </a:r>
                      <a:endParaRPr lang="en-US" sz="800" u="none" strike="noStrike" kern="1200" dirty="0">
                        <a:solidFill>
                          <a:schemeClr val="dk1"/>
                        </a:solidFill>
                        <a:effectLst/>
                        <a:latin typeface="Arial" panose="020B0604020202020204" pitchFamily="34" charset="0"/>
                        <a:ea typeface="+mn-ea"/>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graphicFrame>
        <p:nvGraphicFramePr>
          <p:cNvPr id="103" name="Table 102"/>
          <p:cNvGraphicFramePr>
            <a:graphicFrameLocks noGrp="1"/>
          </p:cNvGraphicFramePr>
          <p:nvPr>
            <p:extLst/>
          </p:nvPr>
        </p:nvGraphicFramePr>
        <p:xfrm>
          <a:off x="7577841" y="294868"/>
          <a:ext cx="1371369" cy="1511776"/>
        </p:xfrm>
        <a:graphic>
          <a:graphicData uri="http://schemas.openxmlformats.org/drawingml/2006/table">
            <a:tbl>
              <a:tblPr>
                <a:tableStyleId>{5C22544A-7EE6-4342-B048-85BDC9FD1C3A}</a:tableStyleId>
              </a:tblPr>
              <a:tblGrid>
                <a:gridCol w="1371369"/>
              </a:tblGrid>
              <a:tr h="215968">
                <a:tc>
                  <a:txBody>
                    <a:bodyPr/>
                    <a:lstStyle/>
                    <a:p>
                      <a:pPr algn="l" fontAlgn="b"/>
                      <a:r>
                        <a:rPr lang="en-US" sz="800" b="0" i="0" u="none" strike="noStrike" dirty="0" smtClean="0">
                          <a:solidFill>
                            <a:srgbClr val="000000"/>
                          </a:solidFill>
                          <a:effectLst/>
                          <a:latin typeface="Arial" panose="020B0604020202020204" pitchFamily="34" charset="0"/>
                          <a:cs typeface="Arial" panose="020B0604020202020204" pitchFamily="34" charset="0"/>
                        </a:rPr>
                        <a:t>Mobile App</a:t>
                      </a:r>
                      <a:r>
                        <a:rPr lang="en-US" sz="800" b="0" i="0" u="none" strike="noStrike" baseline="0" dirty="0" smtClean="0">
                          <a:solidFill>
                            <a:srgbClr val="000000"/>
                          </a:solidFill>
                          <a:effectLst/>
                          <a:latin typeface="Arial" panose="020B0604020202020204" pitchFamily="34" charset="0"/>
                          <a:cs typeface="Arial" panose="020B0604020202020204" pitchFamily="34" charset="0"/>
                        </a:rPr>
                        <a:t> Registered</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5968">
                <a:tc>
                  <a:txBody>
                    <a:bodyPr/>
                    <a:lstStyle/>
                    <a:p>
                      <a:pPr algn="l" fontAlgn="b"/>
                      <a:r>
                        <a:rPr lang="en-US" sz="800" b="0" i="0" u="none" strike="noStrike" dirty="0" err="1" smtClean="0">
                          <a:solidFill>
                            <a:srgbClr val="000000"/>
                          </a:solidFill>
                          <a:effectLst/>
                          <a:latin typeface="Arial" panose="020B0604020202020204" pitchFamily="34" charset="0"/>
                          <a:cs typeface="Arial" panose="020B0604020202020204" pitchFamily="34" charset="0"/>
                        </a:rPr>
                        <a:t>eKYC</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5968">
                <a:tc>
                  <a:txBody>
                    <a:bodyPr/>
                    <a:lstStyle/>
                    <a:p>
                      <a:pPr algn="l" fontAlgn="ctr"/>
                      <a:r>
                        <a:rPr lang="en-US" sz="800" b="0" i="0" u="none" strike="noStrike" smtClean="0">
                          <a:solidFill>
                            <a:srgbClr val="000000"/>
                          </a:solidFill>
                          <a:effectLst/>
                          <a:latin typeface="Arial" panose="020B0604020202020204" pitchFamily="34" charset="0"/>
                          <a:cs typeface="Arial" panose="020B0604020202020204" pitchFamily="34" charset="0"/>
                        </a:rPr>
                        <a:t>Self</a:t>
                      </a:r>
                      <a:r>
                        <a:rPr lang="en-US" sz="800" b="0" i="0" u="none" strike="noStrike" baseline="0" smtClean="0">
                          <a:solidFill>
                            <a:srgbClr val="000000"/>
                          </a:solidFill>
                          <a:effectLst/>
                          <a:latin typeface="Arial" panose="020B0604020202020204" pitchFamily="34" charset="0"/>
                          <a:cs typeface="Arial" panose="020B0604020202020204" pitchFamily="34" charset="0"/>
                        </a:rPr>
                        <a:t> Service Registered</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5968">
                <a:tc>
                  <a:txBody>
                    <a:bodyPr/>
                    <a:lstStyle/>
                    <a:p>
                      <a:pPr algn="l" fontAlgn="ctr"/>
                      <a:r>
                        <a:rPr lang="en-US" sz="800" b="0" i="0" u="none" strike="noStrike" baseline="0" dirty="0" smtClean="0">
                          <a:solidFill>
                            <a:srgbClr val="000000"/>
                          </a:solidFill>
                          <a:effectLst/>
                          <a:latin typeface="Arial" panose="020B0604020202020204" pitchFamily="34" charset="0"/>
                          <a:cs typeface="Arial" panose="020B0604020202020204" pitchFamily="34" charset="0"/>
                        </a:rPr>
                        <a:t>Bill Type</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5968">
                <a:tc>
                  <a:txBody>
                    <a:bodyPr/>
                    <a:lstStyle/>
                    <a:p>
                      <a:pPr algn="l" fontAlgn="ctr"/>
                      <a:r>
                        <a:rPr lang="en-US" sz="800" b="0" i="0" u="none" strike="noStrike" smtClean="0">
                          <a:solidFill>
                            <a:srgbClr val="000000"/>
                          </a:solidFill>
                          <a:effectLst/>
                          <a:latin typeface="Arial" panose="020B0604020202020204" pitchFamily="34" charset="0"/>
                          <a:cs typeface="Arial" panose="020B0604020202020204" pitchFamily="34" charset="0"/>
                        </a:rPr>
                        <a:t>Credit Monitoring</a:t>
                      </a:r>
                      <a:r>
                        <a:rPr lang="en-US" sz="800" b="0" i="0" u="none" strike="noStrike" baseline="0" smtClean="0">
                          <a:solidFill>
                            <a:srgbClr val="000000"/>
                          </a:solidFill>
                          <a:effectLst/>
                          <a:latin typeface="Arial" panose="020B0604020202020204" pitchFamily="34" charset="0"/>
                          <a:cs typeface="Arial" panose="020B0604020202020204" pitchFamily="34" charset="0"/>
                        </a:rPr>
                        <a:t> Exposure</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5968">
                <a:tc>
                  <a:txBody>
                    <a:bodyPr/>
                    <a:lstStyle/>
                    <a:p>
                      <a:pPr algn="l" fontAlgn="ctr"/>
                      <a:r>
                        <a:rPr lang="en-US" sz="800" b="0" i="0" u="none" strike="noStrike" dirty="0" smtClean="0">
                          <a:solidFill>
                            <a:srgbClr val="000000"/>
                          </a:solidFill>
                          <a:effectLst/>
                          <a:latin typeface="Arial" panose="020B0604020202020204" pitchFamily="34" charset="0"/>
                          <a:cs typeface="Arial" panose="020B0604020202020204" pitchFamily="34" charset="0"/>
                        </a:rPr>
                        <a:t>Next Bill Date</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5968">
                <a:tc>
                  <a:txBody>
                    <a:bodyPr/>
                    <a:lstStyle/>
                    <a:p>
                      <a:pPr algn="l" fontAlgn="ctr"/>
                      <a:r>
                        <a:rPr lang="en-US" sz="800" b="0" i="0" u="none" strike="noStrike" dirty="0" smtClean="0">
                          <a:solidFill>
                            <a:srgbClr val="000000"/>
                          </a:solidFill>
                          <a:effectLst/>
                          <a:latin typeface="Arial" panose="020B0604020202020204" pitchFamily="34" charset="0"/>
                          <a:cs typeface="Arial" panose="020B0604020202020204" pitchFamily="34" charset="0"/>
                        </a:rPr>
                        <a:t>Open SRs</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sp>
        <p:nvSpPr>
          <p:cNvPr id="66" name="Rectangle 65"/>
          <p:cNvSpPr/>
          <p:nvPr/>
        </p:nvSpPr>
        <p:spPr>
          <a:xfrm>
            <a:off x="8725274" y="2289543"/>
            <a:ext cx="1250576" cy="414550"/>
          </a:xfrm>
          <a:prstGeom prst="rect">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defTabSz="586130"/>
            <a:r>
              <a:rPr lang="en-US" sz="800" b="1" dirty="0" smtClean="0">
                <a:solidFill>
                  <a:prstClr val="white"/>
                </a:solidFill>
                <a:latin typeface="Arial" panose="020B0604020202020204" pitchFamily="34" charset="0"/>
                <a:cs typeface="Arial" panose="020B0604020202020204" pitchFamily="34" charset="0"/>
              </a:rPr>
              <a:t>RIGHT SELL</a:t>
            </a:r>
            <a:endParaRPr lang="en-US" sz="800" b="1" dirty="0">
              <a:solidFill>
                <a:prstClr val="white"/>
              </a:solidFill>
              <a:latin typeface="Arial" panose="020B0604020202020204" pitchFamily="34" charset="0"/>
              <a:cs typeface="Arial" panose="020B0604020202020204" pitchFamily="34" charset="0"/>
            </a:endParaRPr>
          </a:p>
        </p:txBody>
      </p:sp>
      <p:pic>
        <p:nvPicPr>
          <p:cNvPr id="68" name="Picture 67"/>
          <p:cNvPicPr>
            <a:picLocks noChangeAspect="1"/>
          </p:cNvPicPr>
          <p:nvPr/>
        </p:nvPicPr>
        <p:blipFill>
          <a:blip r:embed="rId14"/>
          <a:stretch>
            <a:fillRect/>
          </a:stretch>
        </p:blipFill>
        <p:spPr>
          <a:xfrm>
            <a:off x="2420143" y="3009275"/>
            <a:ext cx="7412972" cy="2218546"/>
          </a:xfrm>
          <a:prstGeom prst="rect">
            <a:avLst/>
          </a:prstGeom>
        </p:spPr>
      </p:pic>
      <p:graphicFrame>
        <p:nvGraphicFramePr>
          <p:cNvPr id="69" name="Table 68"/>
          <p:cNvGraphicFramePr>
            <a:graphicFrameLocks noGrp="1"/>
          </p:cNvGraphicFramePr>
          <p:nvPr>
            <p:extLst>
              <p:ext uri="{D42A27DB-BD31-4B8C-83A1-F6EECF244321}">
                <p14:modId xmlns:p14="http://schemas.microsoft.com/office/powerpoint/2010/main" val="382916149"/>
              </p:ext>
            </p:extLst>
          </p:nvPr>
        </p:nvGraphicFramePr>
        <p:xfrm>
          <a:off x="2464402" y="294868"/>
          <a:ext cx="2239750" cy="1486976"/>
        </p:xfrm>
        <a:graphic>
          <a:graphicData uri="http://schemas.openxmlformats.org/drawingml/2006/table">
            <a:tbl>
              <a:tblPr>
                <a:tableStyleId>{5C22544A-7EE6-4342-B048-85BDC9FD1C3A}</a:tableStyleId>
              </a:tblPr>
              <a:tblGrid>
                <a:gridCol w="953865"/>
                <a:gridCol w="1285885"/>
              </a:tblGrid>
              <a:tr h="198540">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Mobile #</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+63</a:t>
                      </a:r>
                      <a:r>
                        <a:rPr lang="en-US" sz="8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 915 716 9206</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98540">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Subscriber</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Mr. John Doe</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98540">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Operating Status</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98540">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Status</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82068">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Email</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19828">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Address</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90920">
                <a:tc>
                  <a:txBody>
                    <a:bodyPr/>
                    <a:lstStyle/>
                    <a:p>
                      <a:pPr marL="0" algn="l" defTabSz="914400" rtl="0" eaLnBrk="1" fontAlgn="b" latinLnBrk="0" hangingPunct="1"/>
                      <a:r>
                        <a:rPr lang="en-US" sz="800" b="0" i="0" u="none" strike="noStrike" kern="1200" dirty="0">
                          <a:solidFill>
                            <a:srgbClr val="000000"/>
                          </a:solidFill>
                          <a:effectLst/>
                          <a:latin typeface="Arial" panose="020B0604020202020204" pitchFamily="34" charset="0"/>
                          <a:ea typeface="+mn-ea"/>
                          <a:cs typeface="Arial" panose="020B0604020202020204" pitchFamily="34" charset="0"/>
                        </a:rPr>
                        <a:t>Alt Number</a:t>
                      </a: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sp>
        <p:nvSpPr>
          <p:cNvPr id="71" name="Rounded Rectangle 70"/>
          <p:cNvSpPr/>
          <p:nvPr/>
        </p:nvSpPr>
        <p:spPr>
          <a:xfrm>
            <a:off x="3718753" y="4177340"/>
            <a:ext cx="897231" cy="267135"/>
          </a:xfrm>
          <a:prstGeom prst="roundRect">
            <a:avLst/>
          </a:prstGeom>
          <a:solidFill>
            <a:srgbClr val="92D050"/>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smtClean="0">
                <a:solidFill>
                  <a:schemeClr val="bg1"/>
                </a:solidFill>
                <a:latin typeface="Arial" panose="020B0604020202020204" pitchFamily="34" charset="0"/>
                <a:cs typeface="Arial" panose="020B0604020202020204" pitchFamily="34" charset="0"/>
              </a:rPr>
              <a:t>●●●●</a:t>
            </a:r>
            <a:endParaRPr lang="en-US" sz="900" dirty="0">
              <a:solidFill>
                <a:schemeClr val="bg1"/>
              </a:solidFill>
              <a:latin typeface="Arial" panose="020B0604020202020204" pitchFamily="34" charset="0"/>
              <a:cs typeface="Arial" panose="020B0604020202020204" pitchFamily="34" charset="0"/>
            </a:endParaRPr>
          </a:p>
        </p:txBody>
      </p:sp>
      <p:sp>
        <p:nvSpPr>
          <p:cNvPr id="72" name="Rounded Rectangle 71"/>
          <p:cNvSpPr/>
          <p:nvPr/>
        </p:nvSpPr>
        <p:spPr>
          <a:xfrm>
            <a:off x="6051186" y="3757105"/>
            <a:ext cx="897231" cy="267135"/>
          </a:xfrm>
          <a:prstGeom prst="roundRect">
            <a:avLst/>
          </a:prstGeom>
          <a:solidFill>
            <a:srgbClr val="FF0000"/>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a:solidFill>
                  <a:schemeClr val="bg1"/>
                </a:solidFill>
                <a:latin typeface="Arial" panose="020B0604020202020204" pitchFamily="34" charset="0"/>
                <a:cs typeface="Arial" panose="020B0604020202020204" pitchFamily="34" charset="0"/>
              </a:rPr>
              <a:t>●●●●</a:t>
            </a:r>
          </a:p>
        </p:txBody>
      </p:sp>
      <p:grpSp>
        <p:nvGrpSpPr>
          <p:cNvPr id="124" name="Group 123"/>
          <p:cNvGrpSpPr/>
          <p:nvPr/>
        </p:nvGrpSpPr>
        <p:grpSpPr>
          <a:xfrm>
            <a:off x="-12483" y="2677768"/>
            <a:ext cx="2202373" cy="3469821"/>
            <a:chOff x="-12483" y="2677768"/>
            <a:chExt cx="2202373" cy="3469821"/>
          </a:xfrm>
        </p:grpSpPr>
        <p:sp>
          <p:nvSpPr>
            <p:cNvPr id="125" name="Rectangle 124"/>
            <p:cNvSpPr/>
            <p:nvPr/>
          </p:nvSpPr>
          <p:spPr>
            <a:xfrm>
              <a:off x="247828" y="2677768"/>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CHANGE </a:t>
              </a:r>
              <a:r>
                <a:rPr lang="en-US" sz="800" b="1" dirty="0" smtClean="0">
                  <a:solidFill>
                    <a:prstClr val="white"/>
                  </a:solidFill>
                  <a:latin typeface="Arial" panose="020B0604020202020204" pitchFamily="34" charset="0"/>
                  <a:cs typeface="Arial" panose="020B0604020202020204" pitchFamily="34" charset="0"/>
                </a:rPr>
                <a:t>BILLING ADDRESS</a:t>
              </a:r>
              <a:endParaRPr lang="en-US" sz="800" b="1" dirty="0">
                <a:solidFill>
                  <a:prstClr val="white"/>
                </a:solidFill>
                <a:latin typeface="Arial" panose="020B0604020202020204" pitchFamily="34" charset="0"/>
                <a:cs typeface="Arial" panose="020B0604020202020204" pitchFamily="34" charset="0"/>
              </a:endParaRPr>
            </a:p>
          </p:txBody>
        </p:sp>
        <p:sp>
          <p:nvSpPr>
            <p:cNvPr id="126" name="Rectangle 125"/>
            <p:cNvSpPr/>
            <p:nvPr/>
          </p:nvSpPr>
          <p:spPr>
            <a:xfrm>
              <a:off x="247828" y="2994322"/>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CHANGE </a:t>
              </a:r>
              <a:r>
                <a:rPr lang="en-US" sz="800" b="1" dirty="0" smtClean="0">
                  <a:solidFill>
                    <a:prstClr val="white"/>
                  </a:solidFill>
                  <a:latin typeface="Arial" panose="020B0604020202020204" pitchFamily="34" charset="0"/>
                  <a:cs typeface="Arial" panose="020B0604020202020204" pitchFamily="34" charset="0"/>
                </a:rPr>
                <a:t>BILLING CYCLE</a:t>
              </a:r>
              <a:endParaRPr lang="en-US" sz="800" b="1" dirty="0">
                <a:solidFill>
                  <a:prstClr val="white"/>
                </a:solidFill>
                <a:latin typeface="Arial" panose="020B0604020202020204" pitchFamily="34" charset="0"/>
                <a:cs typeface="Arial" panose="020B0604020202020204" pitchFamily="34" charset="0"/>
              </a:endParaRPr>
            </a:p>
          </p:txBody>
        </p:sp>
        <p:sp>
          <p:nvSpPr>
            <p:cNvPr id="127" name="Rectangle 126"/>
            <p:cNvSpPr/>
            <p:nvPr/>
          </p:nvSpPr>
          <p:spPr>
            <a:xfrm>
              <a:off x="247828" y="3310876"/>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CHANGE </a:t>
              </a:r>
              <a:r>
                <a:rPr lang="en-US" sz="800" b="1" dirty="0" smtClean="0">
                  <a:solidFill>
                    <a:prstClr val="white"/>
                  </a:solidFill>
                  <a:latin typeface="Arial" panose="020B0604020202020204" pitchFamily="34" charset="0"/>
                  <a:cs typeface="Arial" panose="020B0604020202020204" pitchFamily="34" charset="0"/>
                </a:rPr>
                <a:t>BILLING PREFERENCE</a:t>
              </a:r>
              <a:endParaRPr lang="en-US" sz="800" b="1" dirty="0">
                <a:solidFill>
                  <a:prstClr val="white"/>
                </a:solidFill>
                <a:latin typeface="Arial" panose="020B0604020202020204" pitchFamily="34" charset="0"/>
                <a:cs typeface="Arial" panose="020B0604020202020204" pitchFamily="34" charset="0"/>
              </a:endParaRPr>
            </a:p>
          </p:txBody>
        </p:sp>
        <p:sp>
          <p:nvSpPr>
            <p:cNvPr id="128" name="Rectangle 127"/>
            <p:cNvSpPr/>
            <p:nvPr/>
          </p:nvSpPr>
          <p:spPr>
            <a:xfrm>
              <a:off x="247828" y="3627430"/>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PROMISE TO PAY</a:t>
              </a:r>
              <a:endParaRPr lang="en-US" sz="800" b="1" dirty="0">
                <a:solidFill>
                  <a:prstClr val="white"/>
                </a:solidFill>
                <a:latin typeface="Arial" panose="020B0604020202020204" pitchFamily="34" charset="0"/>
                <a:cs typeface="Arial" panose="020B0604020202020204" pitchFamily="34" charset="0"/>
              </a:endParaRPr>
            </a:p>
          </p:txBody>
        </p:sp>
        <p:sp>
          <p:nvSpPr>
            <p:cNvPr id="129" name="Rectangle 128"/>
            <p:cNvSpPr/>
            <p:nvPr/>
          </p:nvSpPr>
          <p:spPr>
            <a:xfrm>
              <a:off x="247828" y="3943984"/>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SIM PROFILE</a:t>
              </a:r>
              <a:endParaRPr lang="en-US" sz="800" b="1" dirty="0">
                <a:solidFill>
                  <a:prstClr val="white"/>
                </a:solidFill>
                <a:latin typeface="Arial" panose="020B0604020202020204" pitchFamily="34" charset="0"/>
                <a:cs typeface="Arial" panose="020B0604020202020204" pitchFamily="34" charset="0"/>
              </a:endParaRPr>
            </a:p>
          </p:txBody>
        </p:sp>
        <p:sp>
          <p:nvSpPr>
            <p:cNvPr id="130" name="Rectangle 129"/>
            <p:cNvSpPr/>
            <p:nvPr/>
          </p:nvSpPr>
          <p:spPr>
            <a:xfrm>
              <a:off x="247828" y="4260538"/>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TEMPORARY CREDIT LIMIT</a:t>
              </a:r>
              <a:endParaRPr lang="en-US" sz="800" b="1" dirty="0">
                <a:solidFill>
                  <a:prstClr val="white"/>
                </a:solidFill>
                <a:latin typeface="Arial" panose="020B0604020202020204" pitchFamily="34" charset="0"/>
                <a:cs typeface="Arial" panose="020B0604020202020204" pitchFamily="34" charset="0"/>
              </a:endParaRPr>
            </a:p>
          </p:txBody>
        </p:sp>
        <p:sp>
          <p:nvSpPr>
            <p:cNvPr id="131" name="Rectangle 130"/>
            <p:cNvSpPr/>
            <p:nvPr/>
          </p:nvSpPr>
          <p:spPr>
            <a:xfrm>
              <a:off x="247828" y="4577092"/>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MI ACTIVATION / DEACTIVATION</a:t>
              </a:r>
            </a:p>
          </p:txBody>
        </p:sp>
        <p:sp>
          <p:nvSpPr>
            <p:cNvPr id="132" name="Rectangle 131"/>
            <p:cNvSpPr/>
            <p:nvPr/>
          </p:nvSpPr>
          <p:spPr>
            <a:xfrm>
              <a:off x="247828" y="4893646"/>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VAS </a:t>
              </a:r>
              <a:r>
                <a:rPr lang="en-US" sz="800" b="1" dirty="0">
                  <a:solidFill>
                    <a:prstClr val="white"/>
                  </a:solidFill>
                  <a:latin typeface="Arial" panose="020B0604020202020204" pitchFamily="34" charset="0"/>
                  <a:cs typeface="Arial" panose="020B0604020202020204" pitchFamily="34" charset="0"/>
                </a:rPr>
                <a:t>ACTIVATION / DEACTIVATION</a:t>
              </a:r>
            </a:p>
          </p:txBody>
        </p:sp>
        <p:sp>
          <p:nvSpPr>
            <p:cNvPr id="133" name="Rectangle 132"/>
            <p:cNvSpPr/>
            <p:nvPr/>
          </p:nvSpPr>
          <p:spPr>
            <a:xfrm>
              <a:off x="247828" y="5210200"/>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IR </a:t>
              </a:r>
              <a:r>
                <a:rPr lang="en-US" sz="800" b="1" dirty="0">
                  <a:solidFill>
                    <a:prstClr val="white"/>
                  </a:solidFill>
                  <a:latin typeface="Arial" panose="020B0604020202020204" pitchFamily="34" charset="0"/>
                  <a:cs typeface="Arial" panose="020B0604020202020204" pitchFamily="34" charset="0"/>
                </a:rPr>
                <a:t>ACTIVATION / DEACTIVATION</a:t>
              </a:r>
            </a:p>
          </p:txBody>
        </p:sp>
        <p:sp>
          <p:nvSpPr>
            <p:cNvPr id="134" name="Rectangle 133"/>
            <p:cNvSpPr/>
            <p:nvPr/>
          </p:nvSpPr>
          <p:spPr>
            <a:xfrm>
              <a:off x="247828" y="5526754"/>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FUP PURCHASE</a:t>
              </a:r>
              <a:endParaRPr lang="en-US" sz="800" b="1" dirty="0">
                <a:solidFill>
                  <a:prstClr val="white"/>
                </a:solidFill>
                <a:latin typeface="Arial" panose="020B0604020202020204" pitchFamily="34" charset="0"/>
                <a:cs typeface="Arial" panose="020B0604020202020204" pitchFamily="34" charset="0"/>
              </a:endParaRPr>
            </a:p>
          </p:txBody>
        </p:sp>
        <p:grpSp>
          <p:nvGrpSpPr>
            <p:cNvPr id="135" name="Group 134"/>
            <p:cNvGrpSpPr/>
            <p:nvPr/>
          </p:nvGrpSpPr>
          <p:grpSpPr>
            <a:xfrm>
              <a:off x="-12483" y="5451311"/>
              <a:ext cx="365675" cy="427282"/>
              <a:chOff x="-612009" y="4545963"/>
              <a:chExt cx="365675" cy="427282"/>
            </a:xfrm>
          </p:grpSpPr>
          <p:sp>
            <p:nvSpPr>
              <p:cNvPr id="137" name="Flowchart: Delay 136"/>
              <p:cNvSpPr/>
              <p:nvPr/>
            </p:nvSpPr>
            <p:spPr>
              <a:xfrm>
                <a:off x="-600892" y="4545963"/>
                <a:ext cx="354558" cy="427282"/>
              </a:xfrm>
              <a:prstGeom prst="flowChartDelay">
                <a:avLst/>
              </a:prstGeom>
              <a:solidFill>
                <a:srgbClr val="E20A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8" name="Picture 137"/>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612009" y="4596368"/>
                <a:ext cx="324625" cy="324625"/>
              </a:xfrm>
              <a:prstGeom prst="rect">
                <a:avLst/>
              </a:prstGeom>
            </p:spPr>
          </p:pic>
        </p:grpSp>
        <p:sp>
          <p:nvSpPr>
            <p:cNvPr id="136" name="Rectangle 135"/>
            <p:cNvSpPr/>
            <p:nvPr/>
          </p:nvSpPr>
          <p:spPr>
            <a:xfrm>
              <a:off x="247828" y="5853898"/>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NETWORK COVERAGE</a:t>
              </a:r>
              <a:endParaRPr lang="en-US" sz="800" b="1" dirty="0">
                <a:solidFill>
                  <a:prstClr val="white"/>
                </a:solidFill>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130237038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Rectangle 61"/>
          <p:cNvSpPr/>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 name="Rectangle 2"/>
          <p:cNvSpPr/>
          <p:nvPr/>
        </p:nvSpPr>
        <p:spPr>
          <a:xfrm>
            <a:off x="185940" y="154407"/>
            <a:ext cx="11836042" cy="65124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sp>
        <p:nvSpPr>
          <p:cNvPr id="52" name="Rectangle 51"/>
          <p:cNvSpPr/>
          <p:nvPr/>
        </p:nvSpPr>
        <p:spPr>
          <a:xfrm>
            <a:off x="2266988" y="154407"/>
            <a:ext cx="7757432" cy="20684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sp>
        <p:nvSpPr>
          <p:cNvPr id="46" name="Rectangle 45"/>
          <p:cNvSpPr/>
          <p:nvPr/>
        </p:nvSpPr>
        <p:spPr>
          <a:xfrm>
            <a:off x="185940" y="2289543"/>
            <a:ext cx="2081048" cy="4375515"/>
          </a:xfrm>
          <a:prstGeom prst="rect">
            <a:avLst/>
          </a:prstGeom>
          <a:solidFill>
            <a:srgbClr val="56AD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pic>
        <p:nvPicPr>
          <p:cNvPr id="19" name="Picture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1617" y="1769514"/>
            <a:ext cx="400674" cy="400674"/>
          </a:xfrm>
          <a:prstGeom prst="rect">
            <a:avLst/>
          </a:prstGeom>
        </p:spPr>
      </p:pic>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9785" y="1769514"/>
            <a:ext cx="400674" cy="400674"/>
          </a:xfrm>
          <a:prstGeom prst="rect">
            <a:avLst/>
          </a:prstGeom>
        </p:spPr>
      </p:pic>
      <p:pic>
        <p:nvPicPr>
          <p:cNvPr id="21" name="Picture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75281" y="1769514"/>
            <a:ext cx="400674" cy="400674"/>
          </a:xfrm>
          <a:prstGeom prst="rect">
            <a:avLst/>
          </a:prstGeom>
        </p:spPr>
      </p:pic>
      <p:pic>
        <p:nvPicPr>
          <p:cNvPr id="23" name="Picture 2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93449" y="1769513"/>
            <a:ext cx="400674" cy="400674"/>
          </a:xfrm>
          <a:prstGeom prst="rect">
            <a:avLst/>
          </a:prstGeom>
        </p:spPr>
      </p:pic>
      <p:pic>
        <p:nvPicPr>
          <p:cNvPr id="74" name="Picture 7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5959" y="6191056"/>
            <a:ext cx="354173" cy="346794"/>
          </a:xfrm>
          <a:prstGeom prst="rect">
            <a:avLst/>
          </a:prstGeom>
        </p:spPr>
      </p:pic>
      <p:pic>
        <p:nvPicPr>
          <p:cNvPr id="75" name="Picture 7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19025" y="6191056"/>
            <a:ext cx="354173" cy="346794"/>
          </a:xfrm>
          <a:prstGeom prst="rect">
            <a:avLst/>
          </a:prstGeom>
        </p:spPr>
      </p:pic>
      <p:pic>
        <p:nvPicPr>
          <p:cNvPr id="76" name="Picture 7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52893" y="6191056"/>
            <a:ext cx="354173" cy="332037"/>
          </a:xfrm>
          <a:prstGeom prst="rect">
            <a:avLst/>
          </a:prstGeom>
        </p:spPr>
      </p:pic>
      <p:sp>
        <p:nvSpPr>
          <p:cNvPr id="83" name="Rectangle 82"/>
          <p:cNvSpPr/>
          <p:nvPr/>
        </p:nvSpPr>
        <p:spPr>
          <a:xfrm>
            <a:off x="9965423" y="2163814"/>
            <a:ext cx="2056451" cy="45036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pic>
        <p:nvPicPr>
          <p:cNvPr id="98" name="Picture 97"/>
          <p:cNvPicPr>
            <a:picLocks noChangeAspect="1"/>
          </p:cNvPicPr>
          <p:nvPr/>
        </p:nvPicPr>
        <p:blipFill>
          <a:blip r:embed="rId9">
            <a:extLst>
              <a:ext uri="{BEBA8EAE-BF5A-486C-A8C5-ECC9F3942E4B}">
                <a14:imgProps xmlns:a14="http://schemas.microsoft.com/office/drawing/2010/main">
                  <a14:imgLayer r:embed="rId10">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1852091" y="6194581"/>
            <a:ext cx="331349" cy="331349"/>
          </a:xfrm>
          <a:prstGeom prst="rect">
            <a:avLst/>
          </a:prstGeom>
        </p:spPr>
      </p:pic>
      <p:sp>
        <p:nvSpPr>
          <p:cNvPr id="109" name="Rectangle 108"/>
          <p:cNvSpPr/>
          <p:nvPr/>
        </p:nvSpPr>
        <p:spPr>
          <a:xfrm>
            <a:off x="10023912" y="2286478"/>
            <a:ext cx="1963490" cy="4251372"/>
          </a:xfrm>
          <a:prstGeom prst="rect">
            <a:avLst/>
          </a:prstGeom>
          <a:solidFill>
            <a:srgbClr val="56AD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1000" b="1" dirty="0">
              <a:solidFill>
                <a:prstClr val="white"/>
              </a:solidFill>
              <a:latin typeface="Arial" panose="020B0604020202020204" pitchFamily="34" charset="0"/>
              <a:cs typeface="Arial" panose="020B0604020202020204" pitchFamily="34" charset="0"/>
            </a:endParaRPr>
          </a:p>
        </p:txBody>
      </p:sp>
      <p:sp>
        <p:nvSpPr>
          <p:cNvPr id="94" name="Rectangle 93"/>
          <p:cNvSpPr/>
          <p:nvPr/>
        </p:nvSpPr>
        <p:spPr>
          <a:xfrm>
            <a:off x="2304058" y="2698132"/>
            <a:ext cx="7656345" cy="3044318"/>
          </a:xfrm>
          <a:prstGeom prst="rect">
            <a:avLst/>
          </a:prstGeom>
          <a:solidFill>
            <a:schemeClr val="bg1"/>
          </a:solidFill>
          <a:ln>
            <a:solidFill>
              <a:srgbClr val="56ADD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grpSp>
        <p:nvGrpSpPr>
          <p:cNvPr id="4" name="Group 3"/>
          <p:cNvGrpSpPr/>
          <p:nvPr/>
        </p:nvGrpSpPr>
        <p:grpSpPr>
          <a:xfrm>
            <a:off x="257774" y="2377291"/>
            <a:ext cx="1926025" cy="239055"/>
            <a:chOff x="257774" y="1966455"/>
            <a:chExt cx="1926025" cy="239055"/>
          </a:xfrm>
        </p:grpSpPr>
        <p:sp>
          <p:nvSpPr>
            <p:cNvPr id="50" name="Rounded Rectangle 49"/>
            <p:cNvSpPr/>
            <p:nvPr/>
          </p:nvSpPr>
          <p:spPr>
            <a:xfrm>
              <a:off x="257774" y="1968246"/>
              <a:ext cx="1824102" cy="23726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pic>
          <p:nvPicPr>
            <p:cNvPr id="28" name="Picture 27"/>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981315" y="1966455"/>
              <a:ext cx="202484" cy="237055"/>
            </a:xfrm>
            <a:prstGeom prst="rect">
              <a:avLst/>
            </a:prstGeom>
          </p:spPr>
        </p:pic>
        <p:sp>
          <p:nvSpPr>
            <p:cNvPr id="51" name="TextBox 50"/>
            <p:cNvSpPr txBox="1"/>
            <p:nvPr/>
          </p:nvSpPr>
          <p:spPr>
            <a:xfrm>
              <a:off x="320836" y="1968921"/>
              <a:ext cx="184731" cy="230832"/>
            </a:xfrm>
            <a:prstGeom prst="rect">
              <a:avLst/>
            </a:prstGeom>
            <a:noFill/>
          </p:spPr>
          <p:txBody>
            <a:bodyPr wrap="none" rtlCol="0">
              <a:spAutoFit/>
            </a:bodyPr>
            <a:lstStyle/>
            <a:p>
              <a:pPr defTabSz="586130"/>
              <a:endParaRPr lang="en-US" sz="900" dirty="0">
                <a:solidFill>
                  <a:prstClr val="black"/>
                </a:solidFill>
                <a:latin typeface="Arial" panose="020B0604020202020204" pitchFamily="34" charset="0"/>
                <a:cs typeface="Arial" panose="020B0604020202020204" pitchFamily="34" charset="0"/>
              </a:endParaRPr>
            </a:p>
          </p:txBody>
        </p:sp>
      </p:grpSp>
      <p:grpSp>
        <p:nvGrpSpPr>
          <p:cNvPr id="63" name="Group 62"/>
          <p:cNvGrpSpPr/>
          <p:nvPr/>
        </p:nvGrpSpPr>
        <p:grpSpPr>
          <a:xfrm>
            <a:off x="2268495" y="5758937"/>
            <a:ext cx="7691908" cy="906121"/>
            <a:chOff x="2284261" y="5806235"/>
            <a:chExt cx="7691908" cy="906121"/>
          </a:xfrm>
        </p:grpSpPr>
        <p:sp>
          <p:nvSpPr>
            <p:cNvPr id="70" name="Rectangle 69"/>
            <p:cNvSpPr/>
            <p:nvPr/>
          </p:nvSpPr>
          <p:spPr>
            <a:xfrm>
              <a:off x="2284261" y="5806235"/>
              <a:ext cx="7691908" cy="90612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7" name="Rounded Rectangle 76"/>
            <p:cNvSpPr/>
            <p:nvPr/>
          </p:nvSpPr>
          <p:spPr>
            <a:xfrm>
              <a:off x="2417106" y="6197770"/>
              <a:ext cx="7362378" cy="35236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8" name="TextBox 77"/>
            <p:cNvSpPr txBox="1"/>
            <p:nvPr/>
          </p:nvSpPr>
          <p:spPr>
            <a:xfrm>
              <a:off x="2480168" y="6268572"/>
              <a:ext cx="877163" cy="230832"/>
            </a:xfrm>
            <a:prstGeom prst="rect">
              <a:avLst/>
            </a:prstGeom>
            <a:noFill/>
          </p:spPr>
          <p:txBody>
            <a:bodyPr wrap="none" rtlCol="0">
              <a:spAutoFit/>
            </a:bodyPr>
            <a:lstStyle/>
            <a:p>
              <a:r>
                <a:rPr lang="en-US" sz="900" dirty="0">
                  <a:solidFill>
                    <a:prstClr val="black"/>
                  </a:solidFill>
                  <a:latin typeface="Arial" panose="020B0604020202020204" pitchFamily="34" charset="0"/>
                  <a:cs typeface="Arial" panose="020B0604020202020204" pitchFamily="34" charset="0"/>
                </a:rPr>
                <a:t>Call Remarks</a:t>
              </a:r>
            </a:p>
          </p:txBody>
        </p:sp>
        <p:sp>
          <p:nvSpPr>
            <p:cNvPr id="84" name="Rectangle 83"/>
            <p:cNvSpPr/>
            <p:nvPr/>
          </p:nvSpPr>
          <p:spPr>
            <a:xfrm>
              <a:off x="8910989" y="6245977"/>
              <a:ext cx="808601" cy="268750"/>
            </a:xfrm>
            <a:prstGeom prst="rect">
              <a:avLst/>
            </a:prstGeom>
            <a:solidFill>
              <a:srgbClr val="56AD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800" dirty="0" smtClean="0">
                  <a:solidFill>
                    <a:prstClr val="white"/>
                  </a:solidFill>
                  <a:latin typeface="Arial" panose="020B0604020202020204" pitchFamily="34" charset="0"/>
                  <a:cs typeface="Arial" panose="020B0604020202020204" pitchFamily="34" charset="0"/>
                </a:rPr>
                <a:t>SUBMIT</a:t>
              </a:r>
              <a:endParaRPr lang="en-US" sz="800" dirty="0">
                <a:solidFill>
                  <a:prstClr val="white"/>
                </a:solidFill>
                <a:latin typeface="Arial" panose="020B0604020202020204" pitchFamily="34" charset="0"/>
                <a:cs typeface="Arial" panose="020B0604020202020204" pitchFamily="34" charset="0"/>
              </a:endParaRPr>
            </a:p>
          </p:txBody>
        </p:sp>
        <p:sp>
          <p:nvSpPr>
            <p:cNvPr id="85" name="Rounded Rectangle 84"/>
            <p:cNvSpPr/>
            <p:nvPr/>
          </p:nvSpPr>
          <p:spPr>
            <a:xfrm>
              <a:off x="2444560" y="5947598"/>
              <a:ext cx="129642" cy="129642"/>
            </a:xfrm>
            <a:prstGeom prst="round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6" name="TextBox 85"/>
            <p:cNvSpPr txBox="1"/>
            <p:nvPr/>
          </p:nvSpPr>
          <p:spPr>
            <a:xfrm>
              <a:off x="2615925" y="5897864"/>
              <a:ext cx="838691" cy="230832"/>
            </a:xfrm>
            <a:prstGeom prst="rect">
              <a:avLst/>
            </a:prstGeom>
            <a:noFill/>
          </p:spPr>
          <p:txBody>
            <a:bodyPr wrap="none" rtlCol="0">
              <a:spAutoFit/>
            </a:bodyPr>
            <a:lstStyle/>
            <a:p>
              <a:r>
                <a:rPr lang="en-US" sz="900" dirty="0" smtClean="0">
                  <a:solidFill>
                    <a:prstClr val="black"/>
                  </a:solidFill>
                  <a:latin typeface="Arial" panose="020B0604020202020204" pitchFamily="34" charset="0"/>
                  <a:cs typeface="Arial" panose="020B0604020202020204" pitchFamily="34" charset="0"/>
                </a:rPr>
                <a:t>Billing Query</a:t>
              </a:r>
              <a:endParaRPr lang="en-US" sz="900" dirty="0">
                <a:solidFill>
                  <a:prstClr val="black"/>
                </a:solidFill>
                <a:latin typeface="Arial" panose="020B0604020202020204" pitchFamily="34" charset="0"/>
                <a:cs typeface="Arial" panose="020B0604020202020204" pitchFamily="34" charset="0"/>
              </a:endParaRPr>
            </a:p>
          </p:txBody>
        </p:sp>
        <p:sp>
          <p:nvSpPr>
            <p:cNvPr id="87" name="Rounded Rectangle 86"/>
            <p:cNvSpPr/>
            <p:nvPr/>
          </p:nvSpPr>
          <p:spPr>
            <a:xfrm>
              <a:off x="3899406" y="5947598"/>
              <a:ext cx="129642" cy="129642"/>
            </a:xfrm>
            <a:prstGeom prst="round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8" name="TextBox 87"/>
            <p:cNvSpPr txBox="1"/>
            <p:nvPr/>
          </p:nvSpPr>
          <p:spPr>
            <a:xfrm>
              <a:off x="4081480" y="5897864"/>
              <a:ext cx="1152880" cy="230832"/>
            </a:xfrm>
            <a:prstGeom prst="rect">
              <a:avLst/>
            </a:prstGeom>
            <a:noFill/>
          </p:spPr>
          <p:txBody>
            <a:bodyPr wrap="none" rtlCol="0">
              <a:spAutoFit/>
            </a:bodyPr>
            <a:lstStyle/>
            <a:p>
              <a:r>
                <a:rPr lang="en-US" sz="900" dirty="0" smtClean="0">
                  <a:solidFill>
                    <a:prstClr val="black"/>
                  </a:solidFill>
                  <a:latin typeface="Arial" panose="020B0604020202020204" pitchFamily="34" charset="0"/>
                  <a:cs typeface="Arial" panose="020B0604020202020204" pitchFamily="34" charset="0"/>
                </a:rPr>
                <a:t>Change in address</a:t>
              </a:r>
              <a:endParaRPr lang="en-US" sz="900" dirty="0">
                <a:solidFill>
                  <a:prstClr val="black"/>
                </a:solidFill>
                <a:latin typeface="Arial" panose="020B0604020202020204" pitchFamily="34" charset="0"/>
                <a:cs typeface="Arial" panose="020B0604020202020204" pitchFamily="34" charset="0"/>
              </a:endParaRPr>
            </a:p>
          </p:txBody>
        </p:sp>
        <p:sp>
          <p:nvSpPr>
            <p:cNvPr id="95" name="Rounded Rectangle 94"/>
            <p:cNvSpPr/>
            <p:nvPr/>
          </p:nvSpPr>
          <p:spPr>
            <a:xfrm>
              <a:off x="5354252" y="5947598"/>
              <a:ext cx="129642" cy="129642"/>
            </a:xfrm>
            <a:prstGeom prst="round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6" name="TextBox 95"/>
            <p:cNvSpPr txBox="1"/>
            <p:nvPr/>
          </p:nvSpPr>
          <p:spPr>
            <a:xfrm>
              <a:off x="5549967" y="5897864"/>
              <a:ext cx="928459" cy="230832"/>
            </a:xfrm>
            <a:prstGeom prst="rect">
              <a:avLst/>
            </a:prstGeom>
            <a:noFill/>
          </p:spPr>
          <p:txBody>
            <a:bodyPr wrap="none" rtlCol="0">
              <a:spAutoFit/>
            </a:bodyPr>
            <a:lstStyle/>
            <a:p>
              <a:r>
                <a:rPr lang="en-US" sz="900" dirty="0" smtClean="0">
                  <a:solidFill>
                    <a:prstClr val="black"/>
                  </a:solidFill>
                  <a:latin typeface="Arial" panose="020B0604020202020204" pitchFamily="34" charset="0"/>
                  <a:cs typeface="Arial" panose="020B0604020202020204" pitchFamily="34" charset="0"/>
                </a:rPr>
                <a:t>Product Query</a:t>
              </a:r>
              <a:endParaRPr lang="en-US" sz="900" dirty="0">
                <a:solidFill>
                  <a:prstClr val="black"/>
                </a:solidFill>
                <a:latin typeface="Arial" panose="020B0604020202020204" pitchFamily="34" charset="0"/>
                <a:cs typeface="Arial" panose="020B0604020202020204" pitchFamily="34" charset="0"/>
              </a:endParaRPr>
            </a:p>
          </p:txBody>
        </p:sp>
        <p:sp>
          <p:nvSpPr>
            <p:cNvPr id="97" name="Rounded Rectangle 96"/>
            <p:cNvSpPr/>
            <p:nvPr/>
          </p:nvSpPr>
          <p:spPr>
            <a:xfrm>
              <a:off x="6809098" y="5947598"/>
              <a:ext cx="129642" cy="129642"/>
            </a:xfrm>
            <a:prstGeom prst="round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0" name="TextBox 109"/>
            <p:cNvSpPr txBox="1"/>
            <p:nvPr/>
          </p:nvSpPr>
          <p:spPr>
            <a:xfrm>
              <a:off x="7043456" y="5897864"/>
              <a:ext cx="947695" cy="230832"/>
            </a:xfrm>
            <a:prstGeom prst="rect">
              <a:avLst/>
            </a:prstGeom>
            <a:noFill/>
          </p:spPr>
          <p:txBody>
            <a:bodyPr wrap="none" rtlCol="0">
              <a:spAutoFit/>
            </a:bodyPr>
            <a:lstStyle/>
            <a:p>
              <a:r>
                <a:rPr lang="en-US" sz="900" dirty="0" smtClean="0">
                  <a:solidFill>
                    <a:prstClr val="black"/>
                  </a:solidFill>
                  <a:latin typeface="Arial" panose="020B0604020202020204" pitchFamily="34" charset="0"/>
                  <a:cs typeface="Arial" panose="020B0604020202020204" pitchFamily="34" charset="0"/>
                </a:rPr>
                <a:t>Delivery Query</a:t>
              </a:r>
              <a:endParaRPr lang="en-US" sz="900" dirty="0">
                <a:solidFill>
                  <a:prstClr val="black"/>
                </a:solidFill>
                <a:latin typeface="Arial" panose="020B0604020202020204" pitchFamily="34" charset="0"/>
                <a:cs typeface="Arial" panose="020B0604020202020204" pitchFamily="34" charset="0"/>
              </a:endParaRPr>
            </a:p>
          </p:txBody>
        </p:sp>
        <p:sp>
          <p:nvSpPr>
            <p:cNvPr id="111" name="Rounded Rectangle 110"/>
            <p:cNvSpPr/>
            <p:nvPr/>
          </p:nvSpPr>
          <p:spPr>
            <a:xfrm>
              <a:off x="8263944" y="5947598"/>
              <a:ext cx="129642" cy="129642"/>
            </a:xfrm>
            <a:prstGeom prst="round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2" name="TextBox 111"/>
            <p:cNvSpPr txBox="1"/>
            <p:nvPr/>
          </p:nvSpPr>
          <p:spPr>
            <a:xfrm>
              <a:off x="8435309" y="5897864"/>
              <a:ext cx="595035" cy="230832"/>
            </a:xfrm>
            <a:prstGeom prst="rect">
              <a:avLst/>
            </a:prstGeom>
            <a:noFill/>
          </p:spPr>
          <p:txBody>
            <a:bodyPr wrap="none" rtlCol="0">
              <a:spAutoFit/>
            </a:bodyPr>
            <a:lstStyle/>
            <a:p>
              <a:r>
                <a:rPr lang="en-US" sz="900" dirty="0" smtClean="0">
                  <a:solidFill>
                    <a:prstClr val="black"/>
                  </a:solidFill>
                  <a:latin typeface="Arial" panose="020B0604020202020204" pitchFamily="34" charset="0"/>
                  <a:cs typeface="Arial" panose="020B0604020202020204" pitchFamily="34" charset="0"/>
                </a:rPr>
                <a:t>General</a:t>
              </a:r>
              <a:endParaRPr lang="en-US" sz="900" dirty="0">
                <a:solidFill>
                  <a:prstClr val="black"/>
                </a:solidFill>
                <a:latin typeface="Arial" panose="020B0604020202020204" pitchFamily="34" charset="0"/>
                <a:cs typeface="Arial" panose="020B0604020202020204" pitchFamily="34" charset="0"/>
              </a:endParaRPr>
            </a:p>
          </p:txBody>
        </p:sp>
      </p:grpSp>
      <p:grpSp>
        <p:nvGrpSpPr>
          <p:cNvPr id="114" name="Group 113"/>
          <p:cNvGrpSpPr/>
          <p:nvPr/>
        </p:nvGrpSpPr>
        <p:grpSpPr>
          <a:xfrm>
            <a:off x="10096160" y="2395737"/>
            <a:ext cx="1775543" cy="302395"/>
            <a:chOff x="10111926" y="2443035"/>
            <a:chExt cx="1775543" cy="302395"/>
          </a:xfrm>
        </p:grpSpPr>
        <p:sp>
          <p:nvSpPr>
            <p:cNvPr id="115" name="Rounded Rectangle 114"/>
            <p:cNvSpPr/>
            <p:nvPr/>
          </p:nvSpPr>
          <p:spPr>
            <a:xfrm>
              <a:off x="10111926" y="2443035"/>
              <a:ext cx="1775543" cy="302395"/>
            </a:xfrm>
            <a:prstGeom prst="round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a:solidFill>
                    <a:prstClr val="white">
                      <a:lumMod val="75000"/>
                    </a:prstClr>
                  </a:solidFill>
                  <a:latin typeface="Arial" panose="020B0604020202020204" pitchFamily="34" charset="0"/>
                  <a:cs typeface="Arial" panose="020B0604020202020204" pitchFamily="34" charset="0"/>
                </a:rPr>
                <a:t>Select </a:t>
              </a:r>
              <a:r>
                <a:rPr lang="en-US" sz="900" dirty="0" smtClean="0">
                  <a:solidFill>
                    <a:prstClr val="white">
                      <a:lumMod val="75000"/>
                    </a:prstClr>
                  </a:solidFill>
                  <a:latin typeface="Arial" panose="020B0604020202020204" pitchFamily="34" charset="0"/>
                  <a:cs typeface="Arial" panose="020B0604020202020204" pitchFamily="34" charset="0"/>
                </a:rPr>
                <a:t>Disposition</a:t>
              </a:r>
              <a:endParaRPr lang="en-US" sz="900" dirty="0">
                <a:solidFill>
                  <a:prstClr val="white">
                    <a:lumMod val="75000"/>
                  </a:prstClr>
                </a:solidFill>
                <a:latin typeface="Arial" panose="020B0604020202020204" pitchFamily="34" charset="0"/>
                <a:cs typeface="Arial" panose="020B0604020202020204" pitchFamily="34" charset="0"/>
              </a:endParaRPr>
            </a:p>
          </p:txBody>
        </p:sp>
        <p:sp>
          <p:nvSpPr>
            <p:cNvPr id="116" name="Isosceles Triangle 115"/>
            <p:cNvSpPr/>
            <p:nvPr/>
          </p:nvSpPr>
          <p:spPr>
            <a:xfrm rot="10800000">
              <a:off x="11680475" y="2576192"/>
              <a:ext cx="84219" cy="72602"/>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solidFill>
                  <a:prstClr val="white"/>
                </a:solidFill>
              </a:endParaRPr>
            </a:p>
          </p:txBody>
        </p:sp>
      </p:grpSp>
      <p:sp>
        <p:nvSpPr>
          <p:cNvPr id="82" name="Rectangle 81"/>
          <p:cNvSpPr/>
          <p:nvPr/>
        </p:nvSpPr>
        <p:spPr>
          <a:xfrm>
            <a:off x="261254" y="1072474"/>
            <a:ext cx="1942062" cy="4539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1400" b="1" i="1" dirty="0" smtClean="0">
                <a:solidFill>
                  <a:schemeClr val="tx1">
                    <a:lumMod val="50000"/>
                    <a:lumOff val="50000"/>
                  </a:schemeClr>
                </a:solidFill>
                <a:latin typeface="Swis721 Cn BT" panose="020B0506020202030204" pitchFamily="34" charset="0"/>
                <a:cs typeface="Arial" panose="020B0604020202020204" pitchFamily="34" charset="0"/>
              </a:rPr>
              <a:t>TELECOM ENTERPRISE</a:t>
            </a:r>
            <a:endParaRPr lang="en-US" sz="1400" b="1" i="1" dirty="0">
              <a:solidFill>
                <a:schemeClr val="tx1">
                  <a:lumMod val="50000"/>
                  <a:lumOff val="50000"/>
                </a:schemeClr>
              </a:solidFill>
              <a:latin typeface="Swis721 Cn BT" panose="020B0506020202030204" pitchFamily="34" charset="0"/>
              <a:cs typeface="Arial" panose="020B0604020202020204" pitchFamily="34" charset="0"/>
            </a:endParaRPr>
          </a:p>
        </p:txBody>
      </p:sp>
      <p:pic>
        <p:nvPicPr>
          <p:cNvPr id="61" name="Picture 60"/>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55095" y="336931"/>
            <a:ext cx="942739" cy="855162"/>
          </a:xfrm>
          <a:prstGeom prst="rect">
            <a:avLst/>
          </a:prstGeom>
        </p:spPr>
      </p:pic>
      <p:pic>
        <p:nvPicPr>
          <p:cNvPr id="6" name="Picture 5"/>
          <p:cNvPicPr>
            <a:picLocks noChangeAspect="1"/>
          </p:cNvPicPr>
          <p:nvPr/>
        </p:nvPicPr>
        <p:blipFill>
          <a:blip r:embed="rId13"/>
          <a:stretch>
            <a:fillRect/>
          </a:stretch>
        </p:blipFill>
        <p:spPr>
          <a:xfrm>
            <a:off x="10010486" y="571267"/>
            <a:ext cx="1950763" cy="1341664"/>
          </a:xfrm>
          <a:prstGeom prst="rect">
            <a:avLst/>
          </a:prstGeom>
        </p:spPr>
      </p:pic>
      <p:sp>
        <p:nvSpPr>
          <p:cNvPr id="7" name="Rectangle 6"/>
          <p:cNvSpPr/>
          <p:nvPr/>
        </p:nvSpPr>
        <p:spPr>
          <a:xfrm>
            <a:off x="2304058" y="239653"/>
            <a:ext cx="2516253" cy="1958667"/>
          </a:xfrm>
          <a:prstGeom prst="rect">
            <a:avLst/>
          </a:prstGeom>
          <a:solidFill>
            <a:schemeClr val="bg1"/>
          </a:solidFill>
          <a:ln>
            <a:solidFill>
              <a:schemeClr val="bg1">
                <a:lumMod val="95000"/>
              </a:schemeClr>
            </a:solidFill>
          </a:ln>
          <a:effectLst>
            <a:outerShdw blurRad="50800" dist="38100" dir="8100000" algn="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p:cNvSpPr/>
          <p:nvPr/>
        </p:nvSpPr>
        <p:spPr>
          <a:xfrm>
            <a:off x="4879719" y="239653"/>
            <a:ext cx="2516253" cy="1958667"/>
          </a:xfrm>
          <a:prstGeom prst="rect">
            <a:avLst/>
          </a:prstGeom>
          <a:solidFill>
            <a:schemeClr val="bg1"/>
          </a:solidFill>
          <a:ln>
            <a:solidFill>
              <a:schemeClr val="bg1">
                <a:lumMod val="95000"/>
              </a:schemeClr>
            </a:solidFill>
          </a:ln>
          <a:effectLst>
            <a:outerShdw blurRad="50800" dist="38100" dir="8100000" algn="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p:cNvSpPr/>
          <p:nvPr/>
        </p:nvSpPr>
        <p:spPr>
          <a:xfrm>
            <a:off x="7455380" y="239653"/>
            <a:ext cx="2516253" cy="1958667"/>
          </a:xfrm>
          <a:prstGeom prst="rect">
            <a:avLst/>
          </a:prstGeom>
          <a:solidFill>
            <a:schemeClr val="bg1"/>
          </a:solidFill>
          <a:ln>
            <a:solidFill>
              <a:schemeClr val="bg1">
                <a:lumMod val="95000"/>
              </a:schemeClr>
            </a:solidFill>
          </a:ln>
          <a:effectLst>
            <a:outerShdw blurRad="50800" dist="38100" dir="8100000" algn="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1" name="Table 100"/>
          <p:cNvGraphicFramePr>
            <a:graphicFrameLocks noGrp="1"/>
          </p:cNvGraphicFramePr>
          <p:nvPr>
            <p:extLst/>
          </p:nvPr>
        </p:nvGraphicFramePr>
        <p:xfrm>
          <a:off x="2464402" y="294868"/>
          <a:ext cx="2239750" cy="1486976"/>
        </p:xfrm>
        <a:graphic>
          <a:graphicData uri="http://schemas.openxmlformats.org/drawingml/2006/table">
            <a:tbl>
              <a:tblPr>
                <a:tableStyleId>{5C22544A-7EE6-4342-B048-85BDC9FD1C3A}</a:tableStyleId>
              </a:tblPr>
              <a:tblGrid>
                <a:gridCol w="953865"/>
                <a:gridCol w="1285885"/>
              </a:tblGrid>
              <a:tr h="198540">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Mobile #</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+63</a:t>
                      </a:r>
                      <a:r>
                        <a:rPr lang="en-US" sz="8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 915 716 9206</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98540">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Subscriber</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Mr. John Doe</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98540">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Operating Status</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Active</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98540">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Status</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Active</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82068">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Email</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johndoe554@gmail.com</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19828">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Address</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sv-SE" sz="800" b="0" i="0" u="none" strike="noStrike" kern="1200" dirty="0" smtClean="0">
                          <a:solidFill>
                            <a:srgbClr val="000000"/>
                          </a:solidFill>
                          <a:effectLst/>
                          <a:latin typeface="Arial" panose="020B0604020202020204" pitchFamily="34" charset="0"/>
                          <a:ea typeface="+mn-ea"/>
                          <a:cs typeface="Arial" panose="020B0604020202020204" pitchFamily="34" charset="0"/>
                        </a:rPr>
                        <a:t>101 Dela Rosa Street, Legazpi Village, Makati</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90920">
                <a:tc>
                  <a:txBody>
                    <a:bodyPr/>
                    <a:lstStyle/>
                    <a:p>
                      <a:pPr marL="0" algn="l" defTabSz="914400" rtl="0" eaLnBrk="1" fontAlgn="b" latinLnBrk="0" hangingPunct="1"/>
                      <a:r>
                        <a:rPr lang="en-US" sz="800" b="0" i="0" u="none" strike="noStrike" kern="1200" dirty="0">
                          <a:solidFill>
                            <a:srgbClr val="000000"/>
                          </a:solidFill>
                          <a:effectLst/>
                          <a:latin typeface="Arial" panose="020B0604020202020204" pitchFamily="34" charset="0"/>
                          <a:ea typeface="+mn-ea"/>
                          <a:cs typeface="Arial" panose="020B0604020202020204" pitchFamily="34" charset="0"/>
                        </a:rPr>
                        <a:t>Alt Number</a:t>
                      </a: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+63</a:t>
                      </a:r>
                      <a:r>
                        <a:rPr lang="en-US" sz="8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 999 999 9999</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graphicFrame>
        <p:nvGraphicFramePr>
          <p:cNvPr id="102" name="Table 101"/>
          <p:cNvGraphicFramePr>
            <a:graphicFrameLocks noGrp="1"/>
          </p:cNvGraphicFramePr>
          <p:nvPr>
            <p:extLst/>
          </p:nvPr>
        </p:nvGraphicFramePr>
        <p:xfrm>
          <a:off x="4973094" y="294868"/>
          <a:ext cx="2355644" cy="1878483"/>
        </p:xfrm>
        <a:graphic>
          <a:graphicData uri="http://schemas.openxmlformats.org/drawingml/2006/table">
            <a:tbl>
              <a:tblPr>
                <a:tableStyleId>{5C22544A-7EE6-4342-B048-85BDC9FD1C3A}</a:tableStyleId>
              </a:tblPr>
              <a:tblGrid>
                <a:gridCol w="1089211"/>
                <a:gridCol w="1266433"/>
              </a:tblGrid>
              <a:tr h="205909">
                <a:tc>
                  <a:txBody>
                    <a:bodyPr/>
                    <a:lstStyle/>
                    <a:p>
                      <a:pPr algn="l" fontAlgn="b"/>
                      <a:r>
                        <a:rPr lang="en-US" sz="800" u="none" strike="noStrike" dirty="0" smtClean="0">
                          <a:effectLst/>
                          <a:latin typeface="Arial" panose="020B0604020202020204" pitchFamily="34" charset="0"/>
                          <a:cs typeface="Arial" panose="020B0604020202020204" pitchFamily="34" charset="0"/>
                        </a:rPr>
                        <a:t>Customer ID</a:t>
                      </a:r>
                      <a:r>
                        <a:rPr lang="en-US" sz="800" u="none" strike="noStrike" baseline="0" dirty="0" smtClean="0">
                          <a:effectLst/>
                          <a:latin typeface="Arial" panose="020B0604020202020204" pitchFamily="34" charset="0"/>
                          <a:cs typeface="Arial" panose="020B0604020202020204" pitchFamily="34" charset="0"/>
                        </a:rPr>
                        <a:t> #</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b="0" i="0" u="none" strike="noStrike" dirty="0" smtClean="0">
                          <a:solidFill>
                            <a:schemeClr val="dk1"/>
                          </a:solidFill>
                          <a:effectLst/>
                          <a:latin typeface="Arial" panose="020B0604020202020204" pitchFamily="34" charset="0"/>
                          <a:cs typeface="Arial" panose="020B0604020202020204" pitchFamily="34" charset="0"/>
                        </a:rPr>
                        <a:t>83085294</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u="none" strike="noStrike" dirty="0" smtClean="0">
                          <a:effectLst/>
                          <a:latin typeface="Arial" panose="020B0604020202020204" pitchFamily="34" charset="0"/>
                          <a:cs typeface="Arial" panose="020B0604020202020204" pitchFamily="34" charset="0"/>
                        </a:rPr>
                        <a:t>Tariff Plan</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b="0" i="0" u="sng" strike="noStrike" dirty="0" err="1" smtClean="0">
                          <a:solidFill>
                            <a:schemeClr val="dk1"/>
                          </a:solidFill>
                          <a:effectLst/>
                          <a:latin typeface="Arial" panose="020B0604020202020204" pitchFamily="34" charset="0"/>
                          <a:cs typeface="Arial" panose="020B0604020202020204" pitchFamily="34" charset="0"/>
                        </a:rPr>
                        <a:t>ThePLAN</a:t>
                      </a:r>
                      <a:r>
                        <a:rPr lang="en-US" sz="800" b="0" i="0" u="sng" strike="noStrike" baseline="0" dirty="0" smtClean="0">
                          <a:solidFill>
                            <a:schemeClr val="dk1"/>
                          </a:solidFill>
                          <a:effectLst/>
                          <a:latin typeface="Arial" panose="020B0604020202020204" pitchFamily="34" charset="0"/>
                          <a:cs typeface="Arial" panose="020B0604020202020204" pitchFamily="34" charset="0"/>
                        </a:rPr>
                        <a:t> PLUS 1499</a:t>
                      </a:r>
                      <a:endParaRPr lang="en-US" sz="800" b="0" i="0" u="sng"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b="0" i="0" u="none" strike="noStrike" dirty="0" smtClean="0">
                          <a:solidFill>
                            <a:srgbClr val="000000"/>
                          </a:solidFill>
                          <a:effectLst/>
                          <a:latin typeface="Arial" panose="020B0604020202020204" pitchFamily="34" charset="0"/>
                          <a:cs typeface="Arial" panose="020B0604020202020204" pitchFamily="34" charset="0"/>
                        </a:rPr>
                        <a:t>Activation Date</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b="0" i="0" u="none" strike="noStrike" dirty="0" smtClean="0">
                          <a:solidFill>
                            <a:srgbClr val="000000"/>
                          </a:solidFill>
                          <a:effectLst/>
                          <a:latin typeface="Arial" panose="020B0604020202020204" pitchFamily="34" charset="0"/>
                          <a:cs typeface="Arial" panose="020B0604020202020204" pitchFamily="34" charset="0"/>
                        </a:rPr>
                        <a:t>03-01-2019</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u="none" strike="noStrike" dirty="0" smtClean="0">
                          <a:effectLst/>
                          <a:latin typeface="Arial" panose="020B0604020202020204" pitchFamily="34" charset="0"/>
                          <a:cs typeface="Arial" panose="020B0604020202020204" pitchFamily="34" charset="0"/>
                        </a:rPr>
                        <a:t>Contract</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u="none" strike="noStrike" dirty="0" smtClean="0">
                          <a:effectLst/>
                          <a:latin typeface="Arial" panose="020B0604020202020204" pitchFamily="34" charset="0"/>
                          <a:cs typeface="Arial" panose="020B0604020202020204" pitchFamily="34" charset="0"/>
                        </a:rPr>
                        <a:t>24 Months</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u="none" strike="noStrike" dirty="0" smtClean="0">
                          <a:effectLst/>
                          <a:latin typeface="Arial" panose="020B0604020202020204" pitchFamily="34" charset="0"/>
                          <a:cs typeface="Arial" panose="020B0604020202020204" pitchFamily="34" charset="0"/>
                        </a:rPr>
                        <a:t>Handset</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b="0" i="0" u="sng" strike="noStrike" dirty="0" smtClean="0">
                          <a:solidFill>
                            <a:schemeClr val="dk1"/>
                          </a:solidFill>
                          <a:effectLst/>
                          <a:latin typeface="Arial" panose="020B0604020202020204" pitchFamily="34" charset="0"/>
                          <a:cs typeface="Arial" panose="020B0604020202020204" pitchFamily="34" charset="0"/>
                        </a:rPr>
                        <a:t>Huawei Nova 3i</a:t>
                      </a:r>
                      <a:endParaRPr lang="en-US" sz="800" b="0" i="0" u="sng"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u="none" strike="noStrike" dirty="0" smtClean="0">
                          <a:effectLst/>
                          <a:latin typeface="Arial" panose="020B0604020202020204" pitchFamily="34" charset="0"/>
                          <a:cs typeface="Arial" panose="020B0604020202020204" pitchFamily="34" charset="0"/>
                        </a:rPr>
                        <a:t>Unbilled Amount</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b="0" i="0" u="none" strike="noStrike" dirty="0" smtClean="0">
                          <a:solidFill>
                            <a:schemeClr val="dk1"/>
                          </a:solidFill>
                          <a:effectLst/>
                          <a:latin typeface="Arial" panose="020B0604020202020204" pitchFamily="34" charset="0"/>
                          <a:cs typeface="Arial" panose="020B0604020202020204" pitchFamily="34" charset="0"/>
                        </a:rPr>
                        <a:t>P 69.90</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u="none" strike="noStrike" dirty="0" smtClean="0">
                          <a:effectLst/>
                          <a:latin typeface="Arial" panose="020B0604020202020204" pitchFamily="34" charset="0"/>
                          <a:cs typeface="Arial" panose="020B0604020202020204" pitchFamily="34" charset="0"/>
                        </a:rPr>
                        <a:t>Last Payment Date</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b="0" i="0" u="none" strike="noStrike" dirty="0" smtClean="0">
                          <a:solidFill>
                            <a:schemeClr val="dk1"/>
                          </a:solidFill>
                          <a:effectLst/>
                          <a:latin typeface="Arial" panose="020B0604020202020204" pitchFamily="34" charset="0"/>
                          <a:cs typeface="Arial" panose="020B0604020202020204" pitchFamily="34" charset="0"/>
                        </a:rPr>
                        <a:t>04-04-2019</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31211">
                <a:tc>
                  <a:txBody>
                    <a:bodyPr/>
                    <a:lstStyle/>
                    <a:p>
                      <a:pPr algn="l" fontAlgn="b"/>
                      <a:r>
                        <a:rPr lang="en-US" sz="800" u="none" strike="noStrike" kern="1200" dirty="0" smtClean="0">
                          <a:solidFill>
                            <a:schemeClr val="dk1"/>
                          </a:solidFill>
                          <a:effectLst/>
                          <a:latin typeface="Arial" panose="020B0604020202020204" pitchFamily="34" charset="0"/>
                          <a:ea typeface="+mn-ea"/>
                          <a:cs typeface="Arial" panose="020B0604020202020204" pitchFamily="34" charset="0"/>
                        </a:rPr>
                        <a:t>Outstanding Balance</a:t>
                      </a:r>
                      <a:endParaRPr lang="en-US" sz="800" u="none" strike="noStrike" kern="1200" dirty="0">
                        <a:solidFill>
                          <a:schemeClr val="dk1"/>
                        </a:solidFill>
                        <a:effectLst/>
                        <a:latin typeface="Arial" panose="020B0604020202020204" pitchFamily="34" charset="0"/>
                        <a:ea typeface="+mn-ea"/>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u="none" strike="noStrike" kern="1200" dirty="0" smtClean="0">
                          <a:solidFill>
                            <a:schemeClr val="dk1"/>
                          </a:solidFill>
                          <a:effectLst/>
                          <a:latin typeface="Arial" panose="020B0604020202020204" pitchFamily="34" charset="0"/>
                          <a:ea typeface="+mn-ea"/>
                          <a:cs typeface="Arial" panose="020B0604020202020204" pitchFamily="34" charset="0"/>
                        </a:rPr>
                        <a:t>P1568.90</a:t>
                      </a:r>
                      <a:endParaRPr lang="en-US" sz="800" u="none" strike="noStrike" kern="1200" dirty="0">
                        <a:solidFill>
                          <a:schemeClr val="dk1"/>
                        </a:solidFill>
                        <a:effectLst/>
                        <a:latin typeface="Arial" panose="020B0604020202020204" pitchFamily="34" charset="0"/>
                        <a:ea typeface="+mn-ea"/>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u="none" strike="noStrike" kern="1200" dirty="0" smtClean="0">
                          <a:solidFill>
                            <a:schemeClr val="dk1"/>
                          </a:solidFill>
                          <a:effectLst/>
                          <a:latin typeface="Arial" panose="020B0604020202020204" pitchFamily="34" charset="0"/>
                          <a:ea typeface="+mn-ea"/>
                          <a:cs typeface="Arial" panose="020B0604020202020204" pitchFamily="34" charset="0"/>
                        </a:rPr>
                        <a:t>Bill Date</a:t>
                      </a:r>
                      <a:endParaRPr lang="en-US" sz="800" u="none" strike="noStrike" kern="1200" dirty="0">
                        <a:solidFill>
                          <a:schemeClr val="dk1"/>
                        </a:solidFill>
                        <a:effectLst/>
                        <a:latin typeface="Arial" panose="020B0604020202020204" pitchFamily="34" charset="0"/>
                        <a:ea typeface="+mn-ea"/>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u="none" strike="noStrike" kern="1200" dirty="0" smtClean="0">
                          <a:solidFill>
                            <a:schemeClr val="dk1"/>
                          </a:solidFill>
                          <a:effectLst/>
                          <a:latin typeface="Arial" panose="020B0604020202020204" pitchFamily="34" charset="0"/>
                          <a:ea typeface="+mn-ea"/>
                          <a:cs typeface="Arial" panose="020B0604020202020204" pitchFamily="34" charset="0"/>
                        </a:rPr>
                        <a:t>03-04-2019</a:t>
                      </a:r>
                      <a:endParaRPr lang="en-US" sz="800" u="none" strike="noStrike" kern="1200" dirty="0">
                        <a:solidFill>
                          <a:schemeClr val="dk1"/>
                        </a:solidFill>
                        <a:effectLst/>
                        <a:latin typeface="Arial" panose="020B0604020202020204" pitchFamily="34" charset="0"/>
                        <a:ea typeface="+mn-ea"/>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graphicFrame>
        <p:nvGraphicFramePr>
          <p:cNvPr id="103" name="Table 102"/>
          <p:cNvGraphicFramePr>
            <a:graphicFrameLocks noGrp="1"/>
          </p:cNvGraphicFramePr>
          <p:nvPr>
            <p:extLst/>
          </p:nvPr>
        </p:nvGraphicFramePr>
        <p:xfrm>
          <a:off x="7577841" y="294868"/>
          <a:ext cx="2185877" cy="1511776"/>
        </p:xfrm>
        <a:graphic>
          <a:graphicData uri="http://schemas.openxmlformats.org/drawingml/2006/table">
            <a:tbl>
              <a:tblPr>
                <a:tableStyleId>{5C22544A-7EE6-4342-B048-85BDC9FD1C3A}</a:tableStyleId>
              </a:tblPr>
              <a:tblGrid>
                <a:gridCol w="1371369"/>
                <a:gridCol w="814508"/>
              </a:tblGrid>
              <a:tr h="215968">
                <a:tc>
                  <a:txBody>
                    <a:bodyPr/>
                    <a:lstStyle/>
                    <a:p>
                      <a:pPr algn="l" fontAlgn="b"/>
                      <a:r>
                        <a:rPr lang="en-US" sz="800" b="0" i="0" u="none" strike="noStrike" dirty="0" smtClean="0">
                          <a:solidFill>
                            <a:srgbClr val="000000"/>
                          </a:solidFill>
                          <a:effectLst/>
                          <a:latin typeface="Arial" panose="020B0604020202020204" pitchFamily="34" charset="0"/>
                          <a:cs typeface="Arial" panose="020B0604020202020204" pitchFamily="34" charset="0"/>
                        </a:rPr>
                        <a:t>Mobile App</a:t>
                      </a:r>
                      <a:r>
                        <a:rPr lang="en-US" sz="800" b="0" i="0" u="none" strike="noStrike" baseline="0" dirty="0" smtClean="0">
                          <a:solidFill>
                            <a:srgbClr val="000000"/>
                          </a:solidFill>
                          <a:effectLst/>
                          <a:latin typeface="Arial" panose="020B0604020202020204" pitchFamily="34" charset="0"/>
                          <a:cs typeface="Arial" panose="020B0604020202020204" pitchFamily="34" charset="0"/>
                        </a:rPr>
                        <a:t> Registered</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none" strike="noStrike" smtClean="0">
                          <a:solidFill>
                            <a:srgbClr val="000000"/>
                          </a:solidFill>
                          <a:effectLst/>
                          <a:latin typeface="Arial" panose="020B0604020202020204" pitchFamily="34" charset="0"/>
                          <a:cs typeface="Arial" panose="020B0604020202020204" pitchFamily="34" charset="0"/>
                        </a:rPr>
                        <a:t>Y</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5968">
                <a:tc>
                  <a:txBody>
                    <a:bodyPr/>
                    <a:lstStyle/>
                    <a:p>
                      <a:pPr algn="l" fontAlgn="b"/>
                      <a:r>
                        <a:rPr lang="en-US" sz="800" b="0" i="0" u="none" strike="noStrike" dirty="0" err="1" smtClean="0">
                          <a:solidFill>
                            <a:srgbClr val="000000"/>
                          </a:solidFill>
                          <a:effectLst/>
                          <a:latin typeface="Arial" panose="020B0604020202020204" pitchFamily="34" charset="0"/>
                          <a:cs typeface="Arial" panose="020B0604020202020204" pitchFamily="34" charset="0"/>
                        </a:rPr>
                        <a:t>eKYC</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none" strike="noStrike" dirty="0" smtClean="0">
                          <a:solidFill>
                            <a:srgbClr val="000000"/>
                          </a:solidFill>
                          <a:effectLst/>
                          <a:latin typeface="Arial" panose="020B0604020202020204" pitchFamily="34" charset="0"/>
                          <a:cs typeface="Arial" panose="020B0604020202020204" pitchFamily="34" charset="0"/>
                        </a:rPr>
                        <a:t>N</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5968">
                <a:tc>
                  <a:txBody>
                    <a:bodyPr/>
                    <a:lstStyle/>
                    <a:p>
                      <a:pPr algn="l" fontAlgn="ctr"/>
                      <a:r>
                        <a:rPr lang="en-US" sz="800" b="0" i="0" u="none" strike="noStrike" smtClean="0">
                          <a:solidFill>
                            <a:srgbClr val="000000"/>
                          </a:solidFill>
                          <a:effectLst/>
                          <a:latin typeface="Arial" panose="020B0604020202020204" pitchFamily="34" charset="0"/>
                          <a:cs typeface="Arial" panose="020B0604020202020204" pitchFamily="34" charset="0"/>
                        </a:rPr>
                        <a:t>Self</a:t>
                      </a:r>
                      <a:r>
                        <a:rPr lang="en-US" sz="800" b="0" i="0" u="none" strike="noStrike" baseline="0" smtClean="0">
                          <a:solidFill>
                            <a:srgbClr val="000000"/>
                          </a:solidFill>
                          <a:effectLst/>
                          <a:latin typeface="Arial" panose="020B0604020202020204" pitchFamily="34" charset="0"/>
                          <a:cs typeface="Arial" panose="020B0604020202020204" pitchFamily="34" charset="0"/>
                        </a:rPr>
                        <a:t> Service Registered</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none" strike="noStrike" smtClean="0">
                          <a:solidFill>
                            <a:srgbClr val="000000"/>
                          </a:solidFill>
                          <a:effectLst/>
                          <a:latin typeface="Arial" panose="020B0604020202020204" pitchFamily="34" charset="0"/>
                          <a:cs typeface="Arial" panose="020B0604020202020204" pitchFamily="34" charset="0"/>
                        </a:rPr>
                        <a:t>Y</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5968">
                <a:tc>
                  <a:txBody>
                    <a:bodyPr/>
                    <a:lstStyle/>
                    <a:p>
                      <a:pPr algn="l" fontAlgn="ctr"/>
                      <a:r>
                        <a:rPr lang="en-US" sz="800" b="0" i="0" u="none" strike="noStrike" baseline="0" dirty="0" smtClean="0">
                          <a:solidFill>
                            <a:srgbClr val="000000"/>
                          </a:solidFill>
                          <a:effectLst/>
                          <a:latin typeface="Arial" panose="020B0604020202020204" pitchFamily="34" charset="0"/>
                          <a:cs typeface="Arial" panose="020B0604020202020204" pitchFamily="34" charset="0"/>
                        </a:rPr>
                        <a:t>Bill Type</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none" strike="noStrike" dirty="0" smtClean="0">
                          <a:solidFill>
                            <a:srgbClr val="000000"/>
                          </a:solidFill>
                          <a:effectLst/>
                          <a:latin typeface="Arial" panose="020B0604020202020204" pitchFamily="34" charset="0"/>
                          <a:cs typeface="Arial" panose="020B0604020202020204" pitchFamily="34" charset="0"/>
                        </a:rPr>
                        <a:t>E-Bill</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5968">
                <a:tc>
                  <a:txBody>
                    <a:bodyPr/>
                    <a:lstStyle/>
                    <a:p>
                      <a:pPr algn="l" fontAlgn="ctr"/>
                      <a:r>
                        <a:rPr lang="en-US" sz="800" b="0" i="0" u="none" strike="noStrike" smtClean="0">
                          <a:solidFill>
                            <a:srgbClr val="000000"/>
                          </a:solidFill>
                          <a:effectLst/>
                          <a:latin typeface="Arial" panose="020B0604020202020204" pitchFamily="34" charset="0"/>
                          <a:cs typeface="Arial" panose="020B0604020202020204" pitchFamily="34" charset="0"/>
                        </a:rPr>
                        <a:t>Credit Monitoring</a:t>
                      </a:r>
                      <a:r>
                        <a:rPr lang="en-US" sz="800" b="0" i="0" u="none" strike="noStrike" baseline="0" smtClean="0">
                          <a:solidFill>
                            <a:srgbClr val="000000"/>
                          </a:solidFill>
                          <a:effectLst/>
                          <a:latin typeface="Arial" panose="020B0604020202020204" pitchFamily="34" charset="0"/>
                          <a:cs typeface="Arial" panose="020B0604020202020204" pitchFamily="34" charset="0"/>
                        </a:rPr>
                        <a:t> Exposure</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none" strike="noStrike" dirty="0" smtClean="0">
                          <a:solidFill>
                            <a:srgbClr val="000000"/>
                          </a:solidFill>
                          <a:effectLst/>
                          <a:latin typeface="Arial" panose="020B0604020202020204" pitchFamily="34" charset="0"/>
                          <a:cs typeface="Arial" panose="020B0604020202020204" pitchFamily="34" charset="0"/>
                        </a:rPr>
                        <a:t>P3412.26</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5968">
                <a:tc>
                  <a:txBody>
                    <a:bodyPr/>
                    <a:lstStyle/>
                    <a:p>
                      <a:pPr algn="l" fontAlgn="ctr"/>
                      <a:r>
                        <a:rPr lang="en-US" sz="800" b="0" i="0" u="none" strike="noStrike" dirty="0" smtClean="0">
                          <a:solidFill>
                            <a:srgbClr val="000000"/>
                          </a:solidFill>
                          <a:effectLst/>
                          <a:latin typeface="Arial" panose="020B0604020202020204" pitchFamily="34" charset="0"/>
                          <a:cs typeface="Arial" panose="020B0604020202020204" pitchFamily="34" charset="0"/>
                        </a:rPr>
                        <a:t>Next Bill Date</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none" strike="noStrike" dirty="0" smtClean="0">
                          <a:solidFill>
                            <a:srgbClr val="000000"/>
                          </a:solidFill>
                          <a:effectLst/>
                          <a:latin typeface="Arial" panose="020B0604020202020204" pitchFamily="34" charset="0"/>
                          <a:cs typeface="Arial" panose="020B0604020202020204" pitchFamily="34" charset="0"/>
                        </a:rPr>
                        <a:t>03-05-2019</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5968">
                <a:tc>
                  <a:txBody>
                    <a:bodyPr/>
                    <a:lstStyle/>
                    <a:p>
                      <a:pPr algn="l" fontAlgn="ctr"/>
                      <a:r>
                        <a:rPr lang="en-US" sz="800" b="0" i="0" u="none" strike="noStrike" dirty="0" smtClean="0">
                          <a:solidFill>
                            <a:srgbClr val="000000"/>
                          </a:solidFill>
                          <a:effectLst/>
                          <a:latin typeface="Arial" panose="020B0604020202020204" pitchFamily="34" charset="0"/>
                          <a:cs typeface="Arial" panose="020B0604020202020204" pitchFamily="34" charset="0"/>
                        </a:rPr>
                        <a:t>Open SRs</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sng" strike="noStrike" dirty="0" smtClean="0">
                          <a:solidFill>
                            <a:srgbClr val="000000"/>
                          </a:solidFill>
                          <a:effectLst/>
                          <a:latin typeface="Arial" panose="020B0604020202020204" pitchFamily="34" charset="0"/>
                          <a:cs typeface="Arial" panose="020B0604020202020204" pitchFamily="34" charset="0"/>
                        </a:rPr>
                        <a:t>1</a:t>
                      </a:r>
                      <a:endParaRPr lang="en-US" sz="800" b="0" i="0" u="sng"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sp>
        <p:nvSpPr>
          <p:cNvPr id="10" name="Rectangle 9"/>
          <p:cNvSpPr/>
          <p:nvPr/>
        </p:nvSpPr>
        <p:spPr>
          <a:xfrm>
            <a:off x="10047392" y="2745944"/>
            <a:ext cx="1865089" cy="3554819"/>
          </a:xfrm>
          <a:prstGeom prst="rect">
            <a:avLst/>
          </a:prstGeom>
        </p:spPr>
        <p:txBody>
          <a:bodyPr wrap="square">
            <a:spAutoFit/>
          </a:bodyPr>
          <a:lstStyle/>
          <a:p>
            <a:r>
              <a:rPr lang="en-US" sz="900" b="1" cap="all" dirty="0">
                <a:solidFill>
                  <a:schemeClr val="bg1"/>
                </a:solidFill>
                <a:latin typeface="Arial" panose="020B0604020202020204" pitchFamily="34" charset="0"/>
                <a:cs typeface="Arial" panose="020B0604020202020204" pitchFamily="34" charset="0"/>
              </a:rPr>
              <a:t>HOW MUCH IS THE DELIVERY CHARGE FOR ONLINE SHOP ORDERS?</a:t>
            </a:r>
          </a:p>
          <a:p>
            <a:r>
              <a:rPr lang="en-US" sz="900" dirty="0">
                <a:solidFill>
                  <a:schemeClr val="bg1"/>
                </a:solidFill>
                <a:latin typeface="Arial" panose="020B0604020202020204" pitchFamily="34" charset="0"/>
                <a:cs typeface="Arial" panose="020B0604020202020204" pitchFamily="34" charset="0"/>
              </a:rPr>
              <a:t>For postpaid applications</a:t>
            </a:r>
          </a:p>
          <a:p>
            <a:r>
              <a:rPr lang="en-US" sz="900" dirty="0" smtClean="0">
                <a:solidFill>
                  <a:schemeClr val="bg1"/>
                </a:solidFill>
                <a:latin typeface="Arial" panose="020B0604020202020204" pitchFamily="34" charset="0"/>
                <a:cs typeface="Arial" panose="020B0604020202020204" pitchFamily="34" charset="0"/>
              </a:rPr>
              <a:t>We offer </a:t>
            </a:r>
            <a:r>
              <a:rPr lang="en-US" sz="900" dirty="0">
                <a:solidFill>
                  <a:schemeClr val="bg1"/>
                </a:solidFill>
                <a:latin typeface="Arial" panose="020B0604020202020204" pitchFamily="34" charset="0"/>
                <a:cs typeface="Arial" panose="020B0604020202020204" pitchFamily="34" charset="0"/>
              </a:rPr>
              <a:t>free shipping nationwide for postpaid applications.</a:t>
            </a:r>
          </a:p>
          <a:p>
            <a:r>
              <a:rPr lang="en-US" sz="900" dirty="0">
                <a:solidFill>
                  <a:schemeClr val="bg1"/>
                </a:solidFill>
                <a:latin typeface="Arial" panose="020B0604020202020204" pitchFamily="34" charset="0"/>
                <a:cs typeface="Arial" panose="020B0604020202020204" pitchFamily="34" charset="0"/>
              </a:rPr>
              <a:t>For accessories and apparel purchases</a:t>
            </a:r>
          </a:p>
          <a:p>
            <a:r>
              <a:rPr lang="en-US" sz="900" dirty="0" smtClean="0">
                <a:solidFill>
                  <a:schemeClr val="bg1"/>
                </a:solidFill>
                <a:latin typeface="Arial" panose="020B0604020202020204" pitchFamily="34" charset="0"/>
                <a:cs typeface="Arial" panose="020B0604020202020204" pitchFamily="34" charset="0"/>
              </a:rPr>
              <a:t>We offer </a:t>
            </a:r>
            <a:r>
              <a:rPr lang="en-US" sz="900" dirty="0">
                <a:solidFill>
                  <a:schemeClr val="bg1"/>
                </a:solidFill>
                <a:latin typeface="Arial" panose="020B0604020202020204" pitchFamily="34" charset="0"/>
                <a:cs typeface="Arial" panose="020B0604020202020204" pitchFamily="34" charset="0"/>
              </a:rPr>
              <a:t>free shipping nationwide for orders/deliveries amounting to P900 and above.</a:t>
            </a:r>
          </a:p>
          <a:p>
            <a:r>
              <a:rPr lang="en-US" sz="900" dirty="0">
                <a:solidFill>
                  <a:schemeClr val="bg1"/>
                </a:solidFill>
                <a:latin typeface="Arial" panose="020B0604020202020204" pitchFamily="34" charset="0"/>
                <a:cs typeface="Arial" panose="020B0604020202020204" pitchFamily="34" charset="0"/>
              </a:rPr>
              <a:t>A P70 shipping fee will be applied for orders below P900</a:t>
            </a:r>
            <a:r>
              <a:rPr lang="en-US" sz="900" dirty="0" smtClean="0">
                <a:solidFill>
                  <a:schemeClr val="bg1"/>
                </a:solidFill>
                <a:latin typeface="Arial" panose="020B0604020202020204" pitchFamily="34" charset="0"/>
                <a:cs typeface="Arial" panose="020B0604020202020204" pitchFamily="34" charset="0"/>
              </a:rPr>
              <a:t>.</a:t>
            </a:r>
          </a:p>
          <a:p>
            <a:endParaRPr lang="en-US" sz="900" dirty="0">
              <a:solidFill>
                <a:schemeClr val="bg1"/>
              </a:solidFill>
              <a:latin typeface="Arial" panose="020B0604020202020204" pitchFamily="34" charset="0"/>
              <a:cs typeface="Arial" panose="020B0604020202020204" pitchFamily="34" charset="0"/>
            </a:endParaRPr>
          </a:p>
          <a:p>
            <a:endParaRPr lang="en-US" sz="900" b="0" i="0" dirty="0" smtClean="0">
              <a:solidFill>
                <a:schemeClr val="bg1"/>
              </a:solidFill>
              <a:effectLst/>
              <a:latin typeface="Arial" panose="020B0604020202020204" pitchFamily="34" charset="0"/>
              <a:cs typeface="Arial" panose="020B0604020202020204" pitchFamily="34" charset="0"/>
            </a:endParaRPr>
          </a:p>
          <a:p>
            <a:r>
              <a:rPr lang="en-US" sz="900" b="1" cap="all" dirty="0" smtClean="0">
                <a:solidFill>
                  <a:schemeClr val="bg1"/>
                </a:solidFill>
                <a:latin typeface="Arial" panose="020B0604020202020204" pitchFamily="34" charset="0"/>
                <a:cs typeface="Arial" panose="020B0604020202020204" pitchFamily="34" charset="0"/>
              </a:rPr>
              <a:t>CAN YOU DELIVER </a:t>
            </a:r>
            <a:r>
              <a:rPr lang="en-US" sz="900" b="1" cap="all" dirty="0">
                <a:solidFill>
                  <a:schemeClr val="bg1"/>
                </a:solidFill>
                <a:latin typeface="Arial" panose="020B0604020202020204" pitchFamily="34" charset="0"/>
                <a:cs typeface="Arial" panose="020B0604020202020204" pitchFamily="34" charset="0"/>
              </a:rPr>
              <a:t>THE PACKAGE TO MY OFFICE?</a:t>
            </a:r>
          </a:p>
          <a:p>
            <a:r>
              <a:rPr lang="en-US" sz="900" dirty="0">
                <a:solidFill>
                  <a:schemeClr val="bg1"/>
                </a:solidFill>
                <a:latin typeface="Arial" panose="020B0604020202020204" pitchFamily="34" charset="0"/>
                <a:cs typeface="Arial" panose="020B0604020202020204" pitchFamily="34" charset="0"/>
              </a:rPr>
              <a:t>Yes. We will deliver your order at the address you provided during checkout, whether it is to your home or to your office. In case you want to change your delivery address after checkout, you may call (02) 730-1000. </a:t>
            </a:r>
          </a:p>
        </p:txBody>
      </p:sp>
      <p:cxnSp>
        <p:nvCxnSpPr>
          <p:cNvPr id="12" name="Straight Connector 11"/>
          <p:cNvCxnSpPr/>
          <p:nvPr/>
        </p:nvCxnSpPr>
        <p:spPr>
          <a:xfrm>
            <a:off x="10132736" y="4840787"/>
            <a:ext cx="1666999"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Isosceles Triangle 12"/>
          <p:cNvSpPr/>
          <p:nvPr/>
        </p:nvSpPr>
        <p:spPr>
          <a:xfrm flipV="1">
            <a:off x="10868253" y="6326652"/>
            <a:ext cx="274808" cy="112640"/>
          </a:xfrm>
          <a:prstGeom prst="triangle">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3" name="Picture 122"/>
          <p:cNvPicPr>
            <a:picLocks noChangeAspect="1"/>
          </p:cNvPicPr>
          <p:nvPr/>
        </p:nvPicPr>
        <p:blipFill>
          <a:blip r:embed="rId14">
            <a:extLst>
              <a:ext uri="{BEBA8EAE-BF5A-486C-A8C5-ECC9F3942E4B}">
                <a14:imgProps xmlns:a14="http://schemas.microsoft.com/office/drawing/2010/main">
                  <a14:imgLayer r:embed="rId15">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2471233" y="1875355"/>
            <a:ext cx="279035" cy="234030"/>
          </a:xfrm>
          <a:prstGeom prst="rect">
            <a:avLst/>
          </a:prstGeom>
        </p:spPr>
      </p:pic>
      <p:pic>
        <p:nvPicPr>
          <p:cNvPr id="14" name="Picture 13"/>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2798420" y="1875355"/>
            <a:ext cx="345949" cy="236503"/>
          </a:xfrm>
          <a:prstGeom prst="rect">
            <a:avLst/>
          </a:prstGeom>
        </p:spPr>
      </p:pic>
      <p:sp>
        <p:nvSpPr>
          <p:cNvPr id="124" name="Rectangle 123"/>
          <p:cNvSpPr/>
          <p:nvPr/>
        </p:nvSpPr>
        <p:spPr>
          <a:xfrm>
            <a:off x="2305567" y="2289543"/>
            <a:ext cx="1230858" cy="408589"/>
          </a:xfrm>
          <a:prstGeom prst="rect">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VERIFICATION</a:t>
            </a:r>
          </a:p>
        </p:txBody>
      </p:sp>
      <p:sp>
        <p:nvSpPr>
          <p:cNvPr id="126" name="Rectangle 125"/>
          <p:cNvSpPr/>
          <p:nvPr/>
        </p:nvSpPr>
        <p:spPr>
          <a:xfrm>
            <a:off x="3579785" y="2289543"/>
            <a:ext cx="1240491" cy="414550"/>
          </a:xfrm>
          <a:prstGeom prst="rect">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INTERACTION HISTORY</a:t>
            </a:r>
          </a:p>
        </p:txBody>
      </p:sp>
      <p:sp>
        <p:nvSpPr>
          <p:cNvPr id="127" name="Rectangle 126"/>
          <p:cNvSpPr/>
          <p:nvPr/>
        </p:nvSpPr>
        <p:spPr>
          <a:xfrm>
            <a:off x="4863636" y="2289543"/>
            <a:ext cx="1240491" cy="414550"/>
          </a:xfrm>
          <a:prstGeom prst="rect">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CDR</a:t>
            </a:r>
          </a:p>
        </p:txBody>
      </p:sp>
      <p:sp>
        <p:nvSpPr>
          <p:cNvPr id="128" name="Rectangle 127"/>
          <p:cNvSpPr/>
          <p:nvPr/>
        </p:nvSpPr>
        <p:spPr>
          <a:xfrm>
            <a:off x="6147487" y="2289543"/>
            <a:ext cx="1240491" cy="414550"/>
          </a:xfrm>
          <a:prstGeom prst="rect">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BILLING INFO</a:t>
            </a:r>
          </a:p>
        </p:txBody>
      </p:sp>
      <p:sp>
        <p:nvSpPr>
          <p:cNvPr id="129" name="Rectangle 128"/>
          <p:cNvSpPr/>
          <p:nvPr/>
        </p:nvSpPr>
        <p:spPr>
          <a:xfrm>
            <a:off x="7431338" y="2289543"/>
            <a:ext cx="1250576" cy="414550"/>
          </a:xfrm>
          <a:prstGeom prst="rect">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PAYMENT INFO</a:t>
            </a:r>
          </a:p>
        </p:txBody>
      </p:sp>
      <p:sp>
        <p:nvSpPr>
          <p:cNvPr id="130" name="Rectangle 129"/>
          <p:cNvSpPr/>
          <p:nvPr/>
        </p:nvSpPr>
        <p:spPr>
          <a:xfrm>
            <a:off x="8725274" y="2289543"/>
            <a:ext cx="1250576" cy="414550"/>
          </a:xfrm>
          <a:prstGeom prst="rect">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defTabSz="586130"/>
            <a:r>
              <a:rPr lang="en-US" sz="800" b="1" dirty="0" smtClean="0">
                <a:solidFill>
                  <a:prstClr val="white"/>
                </a:solidFill>
                <a:latin typeface="Arial" panose="020B0604020202020204" pitchFamily="34" charset="0"/>
                <a:cs typeface="Arial" panose="020B0604020202020204" pitchFamily="34" charset="0"/>
              </a:rPr>
              <a:t>RIGHT SELL</a:t>
            </a:r>
            <a:endParaRPr lang="en-US" sz="800" b="1" dirty="0">
              <a:solidFill>
                <a:prstClr val="white"/>
              </a:solidFill>
              <a:latin typeface="Arial" panose="020B0604020202020204" pitchFamily="34" charset="0"/>
              <a:cs typeface="Arial" panose="020B0604020202020204" pitchFamily="34" charset="0"/>
            </a:endParaRPr>
          </a:p>
        </p:txBody>
      </p:sp>
      <p:sp>
        <p:nvSpPr>
          <p:cNvPr id="132" name="Rectangle 131"/>
          <p:cNvSpPr/>
          <p:nvPr/>
        </p:nvSpPr>
        <p:spPr>
          <a:xfrm>
            <a:off x="247828" y="2677768"/>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CHANGE BILLING ADDRESS</a:t>
            </a:r>
          </a:p>
        </p:txBody>
      </p:sp>
      <p:sp>
        <p:nvSpPr>
          <p:cNvPr id="133" name="Rectangle 132"/>
          <p:cNvSpPr/>
          <p:nvPr/>
        </p:nvSpPr>
        <p:spPr>
          <a:xfrm>
            <a:off x="247828" y="2994322"/>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CHANGE BILLING CYCLE</a:t>
            </a:r>
          </a:p>
        </p:txBody>
      </p:sp>
      <p:sp>
        <p:nvSpPr>
          <p:cNvPr id="134" name="Rectangle 133"/>
          <p:cNvSpPr/>
          <p:nvPr/>
        </p:nvSpPr>
        <p:spPr>
          <a:xfrm>
            <a:off x="247828" y="3310876"/>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CHANGE BILLING PREFERENCE</a:t>
            </a:r>
          </a:p>
        </p:txBody>
      </p:sp>
      <p:sp>
        <p:nvSpPr>
          <p:cNvPr id="135" name="Rectangle 134"/>
          <p:cNvSpPr/>
          <p:nvPr/>
        </p:nvSpPr>
        <p:spPr>
          <a:xfrm>
            <a:off x="247828" y="3627430"/>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PROMISE TO PAY</a:t>
            </a:r>
            <a:endParaRPr lang="en-US" sz="800" b="1" dirty="0">
              <a:solidFill>
                <a:prstClr val="white"/>
              </a:solidFill>
              <a:latin typeface="Arial" panose="020B0604020202020204" pitchFamily="34" charset="0"/>
              <a:cs typeface="Arial" panose="020B0604020202020204" pitchFamily="34" charset="0"/>
            </a:endParaRPr>
          </a:p>
        </p:txBody>
      </p:sp>
      <p:sp>
        <p:nvSpPr>
          <p:cNvPr id="136" name="Rectangle 135"/>
          <p:cNvSpPr/>
          <p:nvPr/>
        </p:nvSpPr>
        <p:spPr>
          <a:xfrm>
            <a:off x="247828" y="3943984"/>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SIM PROFILE</a:t>
            </a:r>
            <a:endParaRPr lang="en-US" sz="800" b="1" dirty="0">
              <a:solidFill>
                <a:prstClr val="white"/>
              </a:solidFill>
              <a:latin typeface="Arial" panose="020B0604020202020204" pitchFamily="34" charset="0"/>
              <a:cs typeface="Arial" panose="020B0604020202020204" pitchFamily="34" charset="0"/>
            </a:endParaRPr>
          </a:p>
        </p:txBody>
      </p:sp>
      <p:sp>
        <p:nvSpPr>
          <p:cNvPr id="137" name="Rectangle 136"/>
          <p:cNvSpPr/>
          <p:nvPr/>
        </p:nvSpPr>
        <p:spPr>
          <a:xfrm>
            <a:off x="247828" y="4260538"/>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TEMPORARY CREDIT LIMIT</a:t>
            </a:r>
            <a:endParaRPr lang="en-US" sz="800" b="1" dirty="0">
              <a:solidFill>
                <a:prstClr val="white"/>
              </a:solidFill>
              <a:latin typeface="Arial" panose="020B0604020202020204" pitchFamily="34" charset="0"/>
              <a:cs typeface="Arial" panose="020B0604020202020204" pitchFamily="34" charset="0"/>
            </a:endParaRPr>
          </a:p>
        </p:txBody>
      </p:sp>
      <p:sp>
        <p:nvSpPr>
          <p:cNvPr id="138" name="Rectangle 137"/>
          <p:cNvSpPr/>
          <p:nvPr/>
        </p:nvSpPr>
        <p:spPr>
          <a:xfrm>
            <a:off x="247828" y="4577092"/>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MI ACTIVATION / DEACTIVATION</a:t>
            </a:r>
          </a:p>
        </p:txBody>
      </p:sp>
      <p:sp>
        <p:nvSpPr>
          <p:cNvPr id="139" name="Rectangle 138"/>
          <p:cNvSpPr/>
          <p:nvPr/>
        </p:nvSpPr>
        <p:spPr>
          <a:xfrm>
            <a:off x="247828" y="4893646"/>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VAS </a:t>
            </a:r>
            <a:r>
              <a:rPr lang="en-US" sz="800" b="1" dirty="0">
                <a:solidFill>
                  <a:prstClr val="white"/>
                </a:solidFill>
                <a:latin typeface="Arial" panose="020B0604020202020204" pitchFamily="34" charset="0"/>
                <a:cs typeface="Arial" panose="020B0604020202020204" pitchFamily="34" charset="0"/>
              </a:rPr>
              <a:t>ACTIVATION / DEACTIVATION</a:t>
            </a:r>
          </a:p>
        </p:txBody>
      </p:sp>
      <p:sp>
        <p:nvSpPr>
          <p:cNvPr id="140" name="Rectangle 139"/>
          <p:cNvSpPr/>
          <p:nvPr/>
        </p:nvSpPr>
        <p:spPr>
          <a:xfrm>
            <a:off x="247828" y="5210200"/>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IR </a:t>
            </a:r>
            <a:r>
              <a:rPr lang="en-US" sz="800" b="1" dirty="0">
                <a:solidFill>
                  <a:prstClr val="white"/>
                </a:solidFill>
                <a:latin typeface="Arial" panose="020B0604020202020204" pitchFamily="34" charset="0"/>
                <a:cs typeface="Arial" panose="020B0604020202020204" pitchFamily="34" charset="0"/>
              </a:rPr>
              <a:t>ACTIVATION / DEACTIVATION</a:t>
            </a:r>
          </a:p>
        </p:txBody>
      </p:sp>
      <p:sp>
        <p:nvSpPr>
          <p:cNvPr id="141" name="Rectangle 140"/>
          <p:cNvSpPr/>
          <p:nvPr/>
        </p:nvSpPr>
        <p:spPr>
          <a:xfrm>
            <a:off x="247828" y="5526754"/>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FUP PURCHASE</a:t>
            </a:r>
            <a:endParaRPr lang="en-US" sz="800" b="1" dirty="0">
              <a:solidFill>
                <a:prstClr val="white"/>
              </a:solidFill>
              <a:latin typeface="Arial" panose="020B0604020202020204" pitchFamily="34" charset="0"/>
              <a:cs typeface="Arial" panose="020B0604020202020204" pitchFamily="34" charset="0"/>
            </a:endParaRPr>
          </a:p>
        </p:txBody>
      </p:sp>
      <p:sp>
        <p:nvSpPr>
          <p:cNvPr id="143" name="Rectangle 142"/>
          <p:cNvSpPr/>
          <p:nvPr/>
        </p:nvSpPr>
        <p:spPr>
          <a:xfrm>
            <a:off x="247828" y="5853898"/>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NETWORK COVERAGE</a:t>
            </a:r>
          </a:p>
        </p:txBody>
      </p:sp>
      <p:sp>
        <p:nvSpPr>
          <p:cNvPr id="89" name="Oval 88"/>
          <p:cNvSpPr/>
          <p:nvPr/>
        </p:nvSpPr>
        <p:spPr>
          <a:xfrm>
            <a:off x="9751879" y="2268652"/>
            <a:ext cx="191864" cy="19186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Arial" panose="020B0604020202020204" pitchFamily="34" charset="0"/>
                <a:cs typeface="Arial" panose="020B0604020202020204" pitchFamily="34" charset="0"/>
              </a:rPr>
              <a:t>1</a:t>
            </a:r>
            <a:endParaRPr lang="en-US" sz="1100" dirty="0">
              <a:latin typeface="Arial" panose="020B0604020202020204" pitchFamily="34" charset="0"/>
              <a:cs typeface="Arial" panose="020B0604020202020204" pitchFamily="34" charset="0"/>
            </a:endParaRPr>
          </a:p>
        </p:txBody>
      </p:sp>
      <p:grpSp>
        <p:nvGrpSpPr>
          <p:cNvPr id="105" name="Group 104"/>
          <p:cNvGrpSpPr/>
          <p:nvPr/>
        </p:nvGrpSpPr>
        <p:grpSpPr>
          <a:xfrm>
            <a:off x="-19946" y="5444657"/>
            <a:ext cx="365675" cy="427282"/>
            <a:chOff x="139917" y="5603711"/>
            <a:chExt cx="365675" cy="427282"/>
          </a:xfrm>
        </p:grpSpPr>
        <p:sp>
          <p:nvSpPr>
            <p:cNvPr id="107" name="Flowchart: Delay 106"/>
            <p:cNvSpPr/>
            <p:nvPr/>
          </p:nvSpPr>
          <p:spPr>
            <a:xfrm>
              <a:off x="151034" y="5603711"/>
              <a:ext cx="354558" cy="427282"/>
            </a:xfrm>
            <a:prstGeom prst="flowChartDelay">
              <a:avLst/>
            </a:prstGeom>
            <a:solidFill>
              <a:srgbClr val="E20A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7" name="Picture 116"/>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139917" y="5654116"/>
              <a:ext cx="324625" cy="324625"/>
            </a:xfrm>
            <a:prstGeom prst="rect">
              <a:avLst/>
            </a:prstGeom>
          </p:spPr>
        </p:pic>
      </p:grpSp>
      <p:sp>
        <p:nvSpPr>
          <p:cNvPr id="2" name="Down Arrow 1"/>
          <p:cNvSpPr/>
          <p:nvPr/>
        </p:nvSpPr>
        <p:spPr>
          <a:xfrm rot="16200000">
            <a:off x="1237387" y="6103120"/>
            <a:ext cx="562990" cy="507908"/>
          </a:xfrm>
          <a:prstGeom prst="down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183440" y="5778827"/>
            <a:ext cx="1942062" cy="293691"/>
          </a:xfrm>
          <a:prstGeom prst="rect">
            <a:avLst/>
          </a:prstGeom>
          <a:solidFill>
            <a:srgbClr val="00295B"/>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DEVICE</a:t>
            </a:r>
            <a:endParaRPr lang="en-US" sz="800" b="1" dirty="0">
              <a:solidFill>
                <a:prstClr val="white"/>
              </a:solidFill>
              <a:latin typeface="Arial" panose="020B0604020202020204" pitchFamily="34" charset="0"/>
              <a:cs typeface="Arial" panose="020B0604020202020204" pitchFamily="34" charset="0"/>
            </a:endParaRPr>
          </a:p>
        </p:txBody>
      </p:sp>
      <p:sp>
        <p:nvSpPr>
          <p:cNvPr id="81" name="Rectangle 80"/>
          <p:cNvSpPr/>
          <p:nvPr/>
        </p:nvSpPr>
        <p:spPr>
          <a:xfrm>
            <a:off x="2183440" y="6105971"/>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TRACK ORDER</a:t>
            </a:r>
            <a:endParaRPr lang="en-US" sz="800" b="1" dirty="0">
              <a:solidFill>
                <a:prstClr val="white"/>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8771843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Rectangle 61"/>
          <p:cNvSpPr/>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 name="Rectangle 2"/>
          <p:cNvSpPr/>
          <p:nvPr/>
        </p:nvSpPr>
        <p:spPr>
          <a:xfrm>
            <a:off x="185940" y="154407"/>
            <a:ext cx="11836042" cy="65124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sp>
        <p:nvSpPr>
          <p:cNvPr id="52" name="Rectangle 51"/>
          <p:cNvSpPr/>
          <p:nvPr/>
        </p:nvSpPr>
        <p:spPr>
          <a:xfrm>
            <a:off x="2266988" y="154407"/>
            <a:ext cx="7757432" cy="20684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sp>
        <p:nvSpPr>
          <p:cNvPr id="46" name="Rectangle 45"/>
          <p:cNvSpPr/>
          <p:nvPr/>
        </p:nvSpPr>
        <p:spPr>
          <a:xfrm>
            <a:off x="185940" y="2289543"/>
            <a:ext cx="2081048" cy="4375515"/>
          </a:xfrm>
          <a:prstGeom prst="rect">
            <a:avLst/>
          </a:prstGeom>
          <a:solidFill>
            <a:srgbClr val="56AD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pic>
        <p:nvPicPr>
          <p:cNvPr id="19" name="Picture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1617" y="1769514"/>
            <a:ext cx="400674" cy="400674"/>
          </a:xfrm>
          <a:prstGeom prst="rect">
            <a:avLst/>
          </a:prstGeom>
        </p:spPr>
      </p:pic>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9785" y="1769514"/>
            <a:ext cx="400674" cy="400674"/>
          </a:xfrm>
          <a:prstGeom prst="rect">
            <a:avLst/>
          </a:prstGeom>
        </p:spPr>
      </p:pic>
      <p:pic>
        <p:nvPicPr>
          <p:cNvPr id="21" name="Picture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75281" y="1769514"/>
            <a:ext cx="400674" cy="400674"/>
          </a:xfrm>
          <a:prstGeom prst="rect">
            <a:avLst/>
          </a:prstGeom>
        </p:spPr>
      </p:pic>
      <p:pic>
        <p:nvPicPr>
          <p:cNvPr id="23" name="Picture 2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93449" y="1769513"/>
            <a:ext cx="400674" cy="400674"/>
          </a:xfrm>
          <a:prstGeom prst="rect">
            <a:avLst/>
          </a:prstGeom>
        </p:spPr>
      </p:pic>
      <p:pic>
        <p:nvPicPr>
          <p:cNvPr id="74" name="Picture 7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5959" y="6191056"/>
            <a:ext cx="354173" cy="346794"/>
          </a:xfrm>
          <a:prstGeom prst="rect">
            <a:avLst/>
          </a:prstGeom>
        </p:spPr>
      </p:pic>
      <p:pic>
        <p:nvPicPr>
          <p:cNvPr id="75" name="Picture 7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19025" y="6191056"/>
            <a:ext cx="354173" cy="346794"/>
          </a:xfrm>
          <a:prstGeom prst="rect">
            <a:avLst/>
          </a:prstGeom>
        </p:spPr>
      </p:pic>
      <p:pic>
        <p:nvPicPr>
          <p:cNvPr id="76" name="Picture 7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52893" y="6191056"/>
            <a:ext cx="354173" cy="332037"/>
          </a:xfrm>
          <a:prstGeom prst="rect">
            <a:avLst/>
          </a:prstGeom>
        </p:spPr>
      </p:pic>
      <p:sp>
        <p:nvSpPr>
          <p:cNvPr id="83" name="Rectangle 82"/>
          <p:cNvSpPr/>
          <p:nvPr/>
        </p:nvSpPr>
        <p:spPr>
          <a:xfrm>
            <a:off x="9965423" y="2163814"/>
            <a:ext cx="2056451" cy="45036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pic>
        <p:nvPicPr>
          <p:cNvPr id="98" name="Picture 97"/>
          <p:cNvPicPr>
            <a:picLocks noChangeAspect="1"/>
          </p:cNvPicPr>
          <p:nvPr/>
        </p:nvPicPr>
        <p:blipFill>
          <a:blip r:embed="rId9">
            <a:extLst>
              <a:ext uri="{BEBA8EAE-BF5A-486C-A8C5-ECC9F3942E4B}">
                <a14:imgProps xmlns:a14="http://schemas.microsoft.com/office/drawing/2010/main">
                  <a14:imgLayer r:embed="rId10">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1852091" y="6194581"/>
            <a:ext cx="331349" cy="331349"/>
          </a:xfrm>
          <a:prstGeom prst="rect">
            <a:avLst/>
          </a:prstGeom>
        </p:spPr>
      </p:pic>
      <p:sp>
        <p:nvSpPr>
          <p:cNvPr id="109" name="Rectangle 108"/>
          <p:cNvSpPr/>
          <p:nvPr/>
        </p:nvSpPr>
        <p:spPr>
          <a:xfrm>
            <a:off x="10023912" y="2286478"/>
            <a:ext cx="1963490" cy="4251372"/>
          </a:xfrm>
          <a:prstGeom prst="rect">
            <a:avLst/>
          </a:prstGeom>
          <a:solidFill>
            <a:srgbClr val="56AD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1000" b="1" dirty="0">
              <a:solidFill>
                <a:prstClr val="white"/>
              </a:solidFill>
              <a:latin typeface="Arial" panose="020B0604020202020204" pitchFamily="34" charset="0"/>
              <a:cs typeface="Arial" panose="020B0604020202020204" pitchFamily="34" charset="0"/>
            </a:endParaRPr>
          </a:p>
        </p:txBody>
      </p:sp>
      <p:sp>
        <p:nvSpPr>
          <p:cNvPr id="94" name="Rectangle 93"/>
          <p:cNvSpPr/>
          <p:nvPr/>
        </p:nvSpPr>
        <p:spPr>
          <a:xfrm>
            <a:off x="2304058" y="2698132"/>
            <a:ext cx="7656345" cy="3044318"/>
          </a:xfrm>
          <a:prstGeom prst="rect">
            <a:avLst/>
          </a:prstGeom>
          <a:solidFill>
            <a:schemeClr val="bg1"/>
          </a:solidFill>
          <a:ln>
            <a:solidFill>
              <a:srgbClr val="56ADD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grpSp>
        <p:nvGrpSpPr>
          <p:cNvPr id="4" name="Group 3"/>
          <p:cNvGrpSpPr/>
          <p:nvPr/>
        </p:nvGrpSpPr>
        <p:grpSpPr>
          <a:xfrm>
            <a:off x="257774" y="2377291"/>
            <a:ext cx="1926025" cy="239055"/>
            <a:chOff x="257774" y="1966455"/>
            <a:chExt cx="1926025" cy="239055"/>
          </a:xfrm>
        </p:grpSpPr>
        <p:sp>
          <p:nvSpPr>
            <p:cNvPr id="50" name="Rounded Rectangle 49"/>
            <p:cNvSpPr/>
            <p:nvPr/>
          </p:nvSpPr>
          <p:spPr>
            <a:xfrm>
              <a:off x="257774" y="1968246"/>
              <a:ext cx="1824102" cy="23726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pic>
          <p:nvPicPr>
            <p:cNvPr id="28" name="Picture 27"/>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981315" y="1966455"/>
              <a:ext cx="202484" cy="237055"/>
            </a:xfrm>
            <a:prstGeom prst="rect">
              <a:avLst/>
            </a:prstGeom>
          </p:spPr>
        </p:pic>
        <p:sp>
          <p:nvSpPr>
            <p:cNvPr id="51" name="TextBox 50"/>
            <p:cNvSpPr txBox="1"/>
            <p:nvPr/>
          </p:nvSpPr>
          <p:spPr>
            <a:xfrm>
              <a:off x="320836" y="1968921"/>
              <a:ext cx="184731" cy="230832"/>
            </a:xfrm>
            <a:prstGeom prst="rect">
              <a:avLst/>
            </a:prstGeom>
            <a:noFill/>
          </p:spPr>
          <p:txBody>
            <a:bodyPr wrap="none" rtlCol="0">
              <a:spAutoFit/>
            </a:bodyPr>
            <a:lstStyle/>
            <a:p>
              <a:pPr defTabSz="586130"/>
              <a:endParaRPr lang="en-US" sz="900" dirty="0">
                <a:solidFill>
                  <a:prstClr val="black"/>
                </a:solidFill>
                <a:latin typeface="Arial" panose="020B0604020202020204" pitchFamily="34" charset="0"/>
                <a:cs typeface="Arial" panose="020B0604020202020204" pitchFamily="34" charset="0"/>
              </a:endParaRPr>
            </a:p>
          </p:txBody>
        </p:sp>
      </p:grpSp>
      <p:grpSp>
        <p:nvGrpSpPr>
          <p:cNvPr id="63" name="Group 62"/>
          <p:cNvGrpSpPr/>
          <p:nvPr/>
        </p:nvGrpSpPr>
        <p:grpSpPr>
          <a:xfrm>
            <a:off x="2268495" y="5758937"/>
            <a:ext cx="7691908" cy="906121"/>
            <a:chOff x="2284261" y="5806235"/>
            <a:chExt cx="7691908" cy="906121"/>
          </a:xfrm>
        </p:grpSpPr>
        <p:sp>
          <p:nvSpPr>
            <p:cNvPr id="70" name="Rectangle 69"/>
            <p:cNvSpPr/>
            <p:nvPr/>
          </p:nvSpPr>
          <p:spPr>
            <a:xfrm>
              <a:off x="2284261" y="5806235"/>
              <a:ext cx="7691908" cy="90612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7" name="Rounded Rectangle 76"/>
            <p:cNvSpPr/>
            <p:nvPr/>
          </p:nvSpPr>
          <p:spPr>
            <a:xfrm>
              <a:off x="2417106" y="6197770"/>
              <a:ext cx="7362378" cy="35236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8" name="TextBox 77"/>
            <p:cNvSpPr txBox="1"/>
            <p:nvPr/>
          </p:nvSpPr>
          <p:spPr>
            <a:xfrm>
              <a:off x="2480168" y="6268572"/>
              <a:ext cx="877163" cy="230832"/>
            </a:xfrm>
            <a:prstGeom prst="rect">
              <a:avLst/>
            </a:prstGeom>
            <a:noFill/>
          </p:spPr>
          <p:txBody>
            <a:bodyPr wrap="none" rtlCol="0">
              <a:spAutoFit/>
            </a:bodyPr>
            <a:lstStyle/>
            <a:p>
              <a:r>
                <a:rPr lang="en-US" sz="900" dirty="0">
                  <a:solidFill>
                    <a:prstClr val="black"/>
                  </a:solidFill>
                  <a:latin typeface="Arial" panose="020B0604020202020204" pitchFamily="34" charset="0"/>
                  <a:cs typeface="Arial" panose="020B0604020202020204" pitchFamily="34" charset="0"/>
                </a:rPr>
                <a:t>Call Remarks</a:t>
              </a:r>
            </a:p>
          </p:txBody>
        </p:sp>
        <p:sp>
          <p:nvSpPr>
            <p:cNvPr id="84" name="Rectangle 83"/>
            <p:cNvSpPr/>
            <p:nvPr/>
          </p:nvSpPr>
          <p:spPr>
            <a:xfrm>
              <a:off x="8910989" y="6245977"/>
              <a:ext cx="808601" cy="268750"/>
            </a:xfrm>
            <a:prstGeom prst="rect">
              <a:avLst/>
            </a:prstGeom>
            <a:solidFill>
              <a:srgbClr val="56AD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800" dirty="0" smtClean="0">
                  <a:solidFill>
                    <a:prstClr val="white"/>
                  </a:solidFill>
                  <a:latin typeface="Arial" panose="020B0604020202020204" pitchFamily="34" charset="0"/>
                  <a:cs typeface="Arial" panose="020B0604020202020204" pitchFamily="34" charset="0"/>
                </a:rPr>
                <a:t>SUBMIT</a:t>
              </a:r>
              <a:endParaRPr lang="en-US" sz="800" dirty="0">
                <a:solidFill>
                  <a:prstClr val="white"/>
                </a:solidFill>
                <a:latin typeface="Arial" panose="020B0604020202020204" pitchFamily="34" charset="0"/>
                <a:cs typeface="Arial" panose="020B0604020202020204" pitchFamily="34" charset="0"/>
              </a:endParaRPr>
            </a:p>
          </p:txBody>
        </p:sp>
        <p:sp>
          <p:nvSpPr>
            <p:cNvPr id="85" name="Rounded Rectangle 84"/>
            <p:cNvSpPr/>
            <p:nvPr/>
          </p:nvSpPr>
          <p:spPr>
            <a:xfrm>
              <a:off x="2444560" y="5947598"/>
              <a:ext cx="129642" cy="129642"/>
            </a:xfrm>
            <a:prstGeom prst="round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6" name="TextBox 85"/>
            <p:cNvSpPr txBox="1"/>
            <p:nvPr/>
          </p:nvSpPr>
          <p:spPr>
            <a:xfrm>
              <a:off x="2615925" y="5897864"/>
              <a:ext cx="838691" cy="230832"/>
            </a:xfrm>
            <a:prstGeom prst="rect">
              <a:avLst/>
            </a:prstGeom>
            <a:noFill/>
          </p:spPr>
          <p:txBody>
            <a:bodyPr wrap="none" rtlCol="0">
              <a:spAutoFit/>
            </a:bodyPr>
            <a:lstStyle/>
            <a:p>
              <a:r>
                <a:rPr lang="en-US" sz="900" dirty="0" smtClean="0">
                  <a:solidFill>
                    <a:prstClr val="black"/>
                  </a:solidFill>
                  <a:latin typeface="Arial" panose="020B0604020202020204" pitchFamily="34" charset="0"/>
                  <a:cs typeface="Arial" panose="020B0604020202020204" pitchFamily="34" charset="0"/>
                </a:rPr>
                <a:t>Billing Query</a:t>
              </a:r>
              <a:endParaRPr lang="en-US" sz="900" dirty="0">
                <a:solidFill>
                  <a:prstClr val="black"/>
                </a:solidFill>
                <a:latin typeface="Arial" panose="020B0604020202020204" pitchFamily="34" charset="0"/>
                <a:cs typeface="Arial" panose="020B0604020202020204" pitchFamily="34" charset="0"/>
              </a:endParaRPr>
            </a:p>
          </p:txBody>
        </p:sp>
        <p:sp>
          <p:nvSpPr>
            <p:cNvPr id="87" name="Rounded Rectangle 86"/>
            <p:cNvSpPr/>
            <p:nvPr/>
          </p:nvSpPr>
          <p:spPr>
            <a:xfrm>
              <a:off x="3899406" y="5947598"/>
              <a:ext cx="129642" cy="129642"/>
            </a:xfrm>
            <a:prstGeom prst="round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8" name="TextBox 87"/>
            <p:cNvSpPr txBox="1"/>
            <p:nvPr/>
          </p:nvSpPr>
          <p:spPr>
            <a:xfrm>
              <a:off x="4081480" y="5897864"/>
              <a:ext cx="1152880" cy="230832"/>
            </a:xfrm>
            <a:prstGeom prst="rect">
              <a:avLst/>
            </a:prstGeom>
            <a:noFill/>
          </p:spPr>
          <p:txBody>
            <a:bodyPr wrap="none" rtlCol="0">
              <a:spAutoFit/>
            </a:bodyPr>
            <a:lstStyle/>
            <a:p>
              <a:r>
                <a:rPr lang="en-US" sz="900" dirty="0" smtClean="0">
                  <a:solidFill>
                    <a:prstClr val="black"/>
                  </a:solidFill>
                  <a:latin typeface="Arial" panose="020B0604020202020204" pitchFamily="34" charset="0"/>
                  <a:cs typeface="Arial" panose="020B0604020202020204" pitchFamily="34" charset="0"/>
                </a:rPr>
                <a:t>Change in address</a:t>
              </a:r>
              <a:endParaRPr lang="en-US" sz="900" dirty="0">
                <a:solidFill>
                  <a:prstClr val="black"/>
                </a:solidFill>
                <a:latin typeface="Arial" panose="020B0604020202020204" pitchFamily="34" charset="0"/>
                <a:cs typeface="Arial" panose="020B0604020202020204" pitchFamily="34" charset="0"/>
              </a:endParaRPr>
            </a:p>
          </p:txBody>
        </p:sp>
        <p:sp>
          <p:nvSpPr>
            <p:cNvPr id="95" name="Rounded Rectangle 94"/>
            <p:cNvSpPr/>
            <p:nvPr/>
          </p:nvSpPr>
          <p:spPr>
            <a:xfrm>
              <a:off x="5354252" y="5947598"/>
              <a:ext cx="129642" cy="129642"/>
            </a:xfrm>
            <a:prstGeom prst="round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6" name="TextBox 95"/>
            <p:cNvSpPr txBox="1"/>
            <p:nvPr/>
          </p:nvSpPr>
          <p:spPr>
            <a:xfrm>
              <a:off x="5549967" y="5897864"/>
              <a:ext cx="928459" cy="230832"/>
            </a:xfrm>
            <a:prstGeom prst="rect">
              <a:avLst/>
            </a:prstGeom>
            <a:noFill/>
          </p:spPr>
          <p:txBody>
            <a:bodyPr wrap="none" rtlCol="0">
              <a:spAutoFit/>
            </a:bodyPr>
            <a:lstStyle/>
            <a:p>
              <a:r>
                <a:rPr lang="en-US" sz="900" dirty="0" smtClean="0">
                  <a:solidFill>
                    <a:prstClr val="black"/>
                  </a:solidFill>
                  <a:latin typeface="Arial" panose="020B0604020202020204" pitchFamily="34" charset="0"/>
                  <a:cs typeface="Arial" panose="020B0604020202020204" pitchFamily="34" charset="0"/>
                </a:rPr>
                <a:t>Product Query</a:t>
              </a:r>
              <a:endParaRPr lang="en-US" sz="900" dirty="0">
                <a:solidFill>
                  <a:prstClr val="black"/>
                </a:solidFill>
                <a:latin typeface="Arial" panose="020B0604020202020204" pitchFamily="34" charset="0"/>
                <a:cs typeface="Arial" panose="020B0604020202020204" pitchFamily="34" charset="0"/>
              </a:endParaRPr>
            </a:p>
          </p:txBody>
        </p:sp>
        <p:sp>
          <p:nvSpPr>
            <p:cNvPr id="97" name="Rounded Rectangle 96"/>
            <p:cNvSpPr/>
            <p:nvPr/>
          </p:nvSpPr>
          <p:spPr>
            <a:xfrm>
              <a:off x="6809098" y="5947598"/>
              <a:ext cx="129642" cy="129642"/>
            </a:xfrm>
            <a:prstGeom prst="round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0" name="TextBox 109"/>
            <p:cNvSpPr txBox="1"/>
            <p:nvPr/>
          </p:nvSpPr>
          <p:spPr>
            <a:xfrm>
              <a:off x="7043456" y="5897864"/>
              <a:ext cx="947695" cy="230832"/>
            </a:xfrm>
            <a:prstGeom prst="rect">
              <a:avLst/>
            </a:prstGeom>
            <a:noFill/>
          </p:spPr>
          <p:txBody>
            <a:bodyPr wrap="none" rtlCol="0">
              <a:spAutoFit/>
            </a:bodyPr>
            <a:lstStyle/>
            <a:p>
              <a:r>
                <a:rPr lang="en-US" sz="900" dirty="0" smtClean="0">
                  <a:solidFill>
                    <a:prstClr val="black"/>
                  </a:solidFill>
                  <a:latin typeface="Arial" panose="020B0604020202020204" pitchFamily="34" charset="0"/>
                  <a:cs typeface="Arial" panose="020B0604020202020204" pitchFamily="34" charset="0"/>
                </a:rPr>
                <a:t>Delivery Query</a:t>
              </a:r>
              <a:endParaRPr lang="en-US" sz="900" dirty="0">
                <a:solidFill>
                  <a:prstClr val="black"/>
                </a:solidFill>
                <a:latin typeface="Arial" panose="020B0604020202020204" pitchFamily="34" charset="0"/>
                <a:cs typeface="Arial" panose="020B0604020202020204" pitchFamily="34" charset="0"/>
              </a:endParaRPr>
            </a:p>
          </p:txBody>
        </p:sp>
        <p:sp>
          <p:nvSpPr>
            <p:cNvPr id="111" name="Rounded Rectangle 110"/>
            <p:cNvSpPr/>
            <p:nvPr/>
          </p:nvSpPr>
          <p:spPr>
            <a:xfrm>
              <a:off x="8263944" y="5947598"/>
              <a:ext cx="129642" cy="129642"/>
            </a:xfrm>
            <a:prstGeom prst="round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2" name="TextBox 111"/>
            <p:cNvSpPr txBox="1"/>
            <p:nvPr/>
          </p:nvSpPr>
          <p:spPr>
            <a:xfrm>
              <a:off x="8435309" y="5897864"/>
              <a:ext cx="595035" cy="230832"/>
            </a:xfrm>
            <a:prstGeom prst="rect">
              <a:avLst/>
            </a:prstGeom>
            <a:noFill/>
          </p:spPr>
          <p:txBody>
            <a:bodyPr wrap="none" rtlCol="0">
              <a:spAutoFit/>
            </a:bodyPr>
            <a:lstStyle/>
            <a:p>
              <a:r>
                <a:rPr lang="en-US" sz="900" dirty="0" smtClean="0">
                  <a:solidFill>
                    <a:prstClr val="black"/>
                  </a:solidFill>
                  <a:latin typeface="Arial" panose="020B0604020202020204" pitchFamily="34" charset="0"/>
                  <a:cs typeface="Arial" panose="020B0604020202020204" pitchFamily="34" charset="0"/>
                </a:rPr>
                <a:t>General</a:t>
              </a:r>
              <a:endParaRPr lang="en-US" sz="900" dirty="0">
                <a:solidFill>
                  <a:prstClr val="black"/>
                </a:solidFill>
                <a:latin typeface="Arial" panose="020B0604020202020204" pitchFamily="34" charset="0"/>
                <a:cs typeface="Arial" panose="020B0604020202020204" pitchFamily="34" charset="0"/>
              </a:endParaRPr>
            </a:p>
          </p:txBody>
        </p:sp>
      </p:grpSp>
      <p:grpSp>
        <p:nvGrpSpPr>
          <p:cNvPr id="114" name="Group 113"/>
          <p:cNvGrpSpPr/>
          <p:nvPr/>
        </p:nvGrpSpPr>
        <p:grpSpPr>
          <a:xfrm>
            <a:off x="10096160" y="2395737"/>
            <a:ext cx="1775543" cy="302395"/>
            <a:chOff x="10111926" y="2443035"/>
            <a:chExt cx="1775543" cy="302395"/>
          </a:xfrm>
        </p:grpSpPr>
        <p:sp>
          <p:nvSpPr>
            <p:cNvPr id="115" name="Rounded Rectangle 114"/>
            <p:cNvSpPr/>
            <p:nvPr/>
          </p:nvSpPr>
          <p:spPr>
            <a:xfrm>
              <a:off x="10111926" y="2443035"/>
              <a:ext cx="1775543" cy="302395"/>
            </a:xfrm>
            <a:prstGeom prst="round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a:solidFill>
                    <a:prstClr val="white">
                      <a:lumMod val="75000"/>
                    </a:prstClr>
                  </a:solidFill>
                  <a:latin typeface="Arial" panose="020B0604020202020204" pitchFamily="34" charset="0"/>
                  <a:cs typeface="Arial" panose="020B0604020202020204" pitchFamily="34" charset="0"/>
                </a:rPr>
                <a:t>Select </a:t>
              </a:r>
              <a:r>
                <a:rPr lang="en-US" sz="900" dirty="0" smtClean="0">
                  <a:solidFill>
                    <a:prstClr val="white">
                      <a:lumMod val="75000"/>
                    </a:prstClr>
                  </a:solidFill>
                  <a:latin typeface="Arial" panose="020B0604020202020204" pitchFamily="34" charset="0"/>
                  <a:cs typeface="Arial" panose="020B0604020202020204" pitchFamily="34" charset="0"/>
                </a:rPr>
                <a:t>Disposition</a:t>
              </a:r>
              <a:endParaRPr lang="en-US" sz="900" dirty="0">
                <a:solidFill>
                  <a:prstClr val="white">
                    <a:lumMod val="75000"/>
                  </a:prstClr>
                </a:solidFill>
                <a:latin typeface="Arial" panose="020B0604020202020204" pitchFamily="34" charset="0"/>
                <a:cs typeface="Arial" panose="020B0604020202020204" pitchFamily="34" charset="0"/>
              </a:endParaRPr>
            </a:p>
          </p:txBody>
        </p:sp>
        <p:sp>
          <p:nvSpPr>
            <p:cNvPr id="116" name="Isosceles Triangle 115"/>
            <p:cNvSpPr/>
            <p:nvPr/>
          </p:nvSpPr>
          <p:spPr>
            <a:xfrm rot="10800000">
              <a:off x="11680475" y="2576192"/>
              <a:ext cx="84219" cy="72602"/>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solidFill>
                  <a:prstClr val="white"/>
                </a:solidFill>
              </a:endParaRPr>
            </a:p>
          </p:txBody>
        </p:sp>
      </p:grpSp>
      <p:sp>
        <p:nvSpPr>
          <p:cNvPr id="82" name="Rectangle 81"/>
          <p:cNvSpPr/>
          <p:nvPr/>
        </p:nvSpPr>
        <p:spPr>
          <a:xfrm>
            <a:off x="261254" y="1072474"/>
            <a:ext cx="1942062" cy="4539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1400" b="1" i="1" dirty="0" smtClean="0">
                <a:solidFill>
                  <a:schemeClr val="tx1">
                    <a:lumMod val="50000"/>
                    <a:lumOff val="50000"/>
                  </a:schemeClr>
                </a:solidFill>
                <a:latin typeface="Swis721 Cn BT" panose="020B0506020202030204" pitchFamily="34" charset="0"/>
                <a:cs typeface="Arial" panose="020B0604020202020204" pitchFamily="34" charset="0"/>
              </a:rPr>
              <a:t>TELECOM ENTERPRISE</a:t>
            </a:r>
            <a:endParaRPr lang="en-US" sz="1400" b="1" i="1" dirty="0">
              <a:solidFill>
                <a:schemeClr val="tx1">
                  <a:lumMod val="50000"/>
                  <a:lumOff val="50000"/>
                </a:schemeClr>
              </a:solidFill>
              <a:latin typeface="Swis721 Cn BT" panose="020B0506020202030204" pitchFamily="34" charset="0"/>
              <a:cs typeface="Arial" panose="020B0604020202020204" pitchFamily="34" charset="0"/>
            </a:endParaRPr>
          </a:p>
        </p:txBody>
      </p:sp>
      <p:pic>
        <p:nvPicPr>
          <p:cNvPr id="61" name="Picture 60"/>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55095" y="336931"/>
            <a:ext cx="942739" cy="855162"/>
          </a:xfrm>
          <a:prstGeom prst="rect">
            <a:avLst/>
          </a:prstGeom>
        </p:spPr>
      </p:pic>
      <p:pic>
        <p:nvPicPr>
          <p:cNvPr id="6" name="Picture 5"/>
          <p:cNvPicPr>
            <a:picLocks noChangeAspect="1"/>
          </p:cNvPicPr>
          <p:nvPr/>
        </p:nvPicPr>
        <p:blipFill>
          <a:blip r:embed="rId13"/>
          <a:stretch>
            <a:fillRect/>
          </a:stretch>
        </p:blipFill>
        <p:spPr>
          <a:xfrm>
            <a:off x="10010486" y="571267"/>
            <a:ext cx="1950763" cy="1341664"/>
          </a:xfrm>
          <a:prstGeom prst="rect">
            <a:avLst/>
          </a:prstGeom>
        </p:spPr>
      </p:pic>
      <p:sp>
        <p:nvSpPr>
          <p:cNvPr id="7" name="Rectangle 6"/>
          <p:cNvSpPr/>
          <p:nvPr/>
        </p:nvSpPr>
        <p:spPr>
          <a:xfrm>
            <a:off x="2304058" y="239653"/>
            <a:ext cx="2516253" cy="1958667"/>
          </a:xfrm>
          <a:prstGeom prst="rect">
            <a:avLst/>
          </a:prstGeom>
          <a:solidFill>
            <a:schemeClr val="bg1"/>
          </a:solidFill>
          <a:ln>
            <a:solidFill>
              <a:schemeClr val="bg1">
                <a:lumMod val="95000"/>
              </a:schemeClr>
            </a:solidFill>
          </a:ln>
          <a:effectLst>
            <a:outerShdw blurRad="50800" dist="38100" dir="8100000" algn="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p:cNvSpPr/>
          <p:nvPr/>
        </p:nvSpPr>
        <p:spPr>
          <a:xfrm>
            <a:off x="4879719" y="239653"/>
            <a:ext cx="2516253" cy="1958667"/>
          </a:xfrm>
          <a:prstGeom prst="rect">
            <a:avLst/>
          </a:prstGeom>
          <a:solidFill>
            <a:schemeClr val="bg1"/>
          </a:solidFill>
          <a:ln>
            <a:solidFill>
              <a:schemeClr val="bg1">
                <a:lumMod val="95000"/>
              </a:schemeClr>
            </a:solidFill>
          </a:ln>
          <a:effectLst>
            <a:outerShdw blurRad="50800" dist="38100" dir="8100000" algn="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p:cNvSpPr/>
          <p:nvPr/>
        </p:nvSpPr>
        <p:spPr>
          <a:xfrm>
            <a:off x="7455380" y="239653"/>
            <a:ext cx="2516253" cy="1958667"/>
          </a:xfrm>
          <a:prstGeom prst="rect">
            <a:avLst/>
          </a:prstGeom>
          <a:solidFill>
            <a:schemeClr val="bg1"/>
          </a:solidFill>
          <a:ln>
            <a:solidFill>
              <a:schemeClr val="bg1">
                <a:lumMod val="95000"/>
              </a:schemeClr>
            </a:solidFill>
          </a:ln>
          <a:effectLst>
            <a:outerShdw blurRad="50800" dist="38100" dir="8100000" algn="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1" name="Table 100"/>
          <p:cNvGraphicFramePr>
            <a:graphicFrameLocks noGrp="1"/>
          </p:cNvGraphicFramePr>
          <p:nvPr>
            <p:extLst/>
          </p:nvPr>
        </p:nvGraphicFramePr>
        <p:xfrm>
          <a:off x="2464402" y="294868"/>
          <a:ext cx="2239750" cy="1486976"/>
        </p:xfrm>
        <a:graphic>
          <a:graphicData uri="http://schemas.openxmlformats.org/drawingml/2006/table">
            <a:tbl>
              <a:tblPr>
                <a:tableStyleId>{5C22544A-7EE6-4342-B048-85BDC9FD1C3A}</a:tableStyleId>
              </a:tblPr>
              <a:tblGrid>
                <a:gridCol w="953865"/>
                <a:gridCol w="1285885"/>
              </a:tblGrid>
              <a:tr h="198540">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Mobile #</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+63</a:t>
                      </a:r>
                      <a:r>
                        <a:rPr lang="en-US" sz="8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 915 716 9206</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98540">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Subscriber</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Mr. John Doe</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98540">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Operating Status</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Active</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98540">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Status</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Active</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82068">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Email</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johndoe554@gmail.com</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19828">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Address</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sv-SE" sz="800" b="0" i="0" u="none" strike="noStrike" kern="1200" dirty="0" smtClean="0">
                          <a:solidFill>
                            <a:srgbClr val="000000"/>
                          </a:solidFill>
                          <a:effectLst/>
                          <a:latin typeface="Arial" panose="020B0604020202020204" pitchFamily="34" charset="0"/>
                          <a:ea typeface="+mn-ea"/>
                          <a:cs typeface="Arial" panose="020B0604020202020204" pitchFamily="34" charset="0"/>
                        </a:rPr>
                        <a:t>101 Dela Rosa Street, Legazpi Village, Makati</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90920">
                <a:tc>
                  <a:txBody>
                    <a:bodyPr/>
                    <a:lstStyle/>
                    <a:p>
                      <a:pPr marL="0" algn="l" defTabSz="914400" rtl="0" eaLnBrk="1" fontAlgn="b" latinLnBrk="0" hangingPunct="1"/>
                      <a:r>
                        <a:rPr lang="en-US" sz="800" b="0" i="0" u="none" strike="noStrike" kern="1200" dirty="0">
                          <a:solidFill>
                            <a:srgbClr val="000000"/>
                          </a:solidFill>
                          <a:effectLst/>
                          <a:latin typeface="Arial" panose="020B0604020202020204" pitchFamily="34" charset="0"/>
                          <a:ea typeface="+mn-ea"/>
                          <a:cs typeface="Arial" panose="020B0604020202020204" pitchFamily="34" charset="0"/>
                        </a:rPr>
                        <a:t>Alt Number</a:t>
                      </a: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+63</a:t>
                      </a:r>
                      <a:r>
                        <a:rPr lang="en-US" sz="8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 999 999 9999</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graphicFrame>
        <p:nvGraphicFramePr>
          <p:cNvPr id="102" name="Table 101"/>
          <p:cNvGraphicFramePr>
            <a:graphicFrameLocks noGrp="1"/>
          </p:cNvGraphicFramePr>
          <p:nvPr>
            <p:extLst/>
          </p:nvPr>
        </p:nvGraphicFramePr>
        <p:xfrm>
          <a:off x="4973094" y="294868"/>
          <a:ext cx="2355644" cy="1878483"/>
        </p:xfrm>
        <a:graphic>
          <a:graphicData uri="http://schemas.openxmlformats.org/drawingml/2006/table">
            <a:tbl>
              <a:tblPr>
                <a:tableStyleId>{5C22544A-7EE6-4342-B048-85BDC9FD1C3A}</a:tableStyleId>
              </a:tblPr>
              <a:tblGrid>
                <a:gridCol w="1089211"/>
                <a:gridCol w="1266433"/>
              </a:tblGrid>
              <a:tr h="205909">
                <a:tc>
                  <a:txBody>
                    <a:bodyPr/>
                    <a:lstStyle/>
                    <a:p>
                      <a:pPr algn="l" fontAlgn="b"/>
                      <a:r>
                        <a:rPr lang="en-US" sz="800" u="none" strike="noStrike" dirty="0" smtClean="0">
                          <a:effectLst/>
                          <a:latin typeface="Arial" panose="020B0604020202020204" pitchFamily="34" charset="0"/>
                          <a:cs typeface="Arial" panose="020B0604020202020204" pitchFamily="34" charset="0"/>
                        </a:rPr>
                        <a:t>Customer ID</a:t>
                      </a:r>
                      <a:r>
                        <a:rPr lang="en-US" sz="800" u="none" strike="noStrike" baseline="0" dirty="0" smtClean="0">
                          <a:effectLst/>
                          <a:latin typeface="Arial" panose="020B0604020202020204" pitchFamily="34" charset="0"/>
                          <a:cs typeface="Arial" panose="020B0604020202020204" pitchFamily="34" charset="0"/>
                        </a:rPr>
                        <a:t> #</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b="0" i="0" u="none" strike="noStrike" dirty="0" smtClean="0">
                          <a:solidFill>
                            <a:schemeClr val="dk1"/>
                          </a:solidFill>
                          <a:effectLst/>
                          <a:latin typeface="Arial" panose="020B0604020202020204" pitchFamily="34" charset="0"/>
                          <a:cs typeface="Arial" panose="020B0604020202020204" pitchFamily="34" charset="0"/>
                        </a:rPr>
                        <a:t>83085294</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u="none" strike="noStrike" dirty="0" smtClean="0">
                          <a:effectLst/>
                          <a:latin typeface="Arial" panose="020B0604020202020204" pitchFamily="34" charset="0"/>
                          <a:cs typeface="Arial" panose="020B0604020202020204" pitchFamily="34" charset="0"/>
                        </a:rPr>
                        <a:t>Tariff Plan</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b="0" i="0" u="sng" strike="noStrike" dirty="0" err="1" smtClean="0">
                          <a:solidFill>
                            <a:schemeClr val="dk1"/>
                          </a:solidFill>
                          <a:effectLst/>
                          <a:latin typeface="Arial" panose="020B0604020202020204" pitchFamily="34" charset="0"/>
                          <a:cs typeface="Arial" panose="020B0604020202020204" pitchFamily="34" charset="0"/>
                        </a:rPr>
                        <a:t>ThePLAN</a:t>
                      </a:r>
                      <a:r>
                        <a:rPr lang="en-US" sz="800" b="0" i="0" u="sng" strike="noStrike" baseline="0" dirty="0" smtClean="0">
                          <a:solidFill>
                            <a:schemeClr val="dk1"/>
                          </a:solidFill>
                          <a:effectLst/>
                          <a:latin typeface="Arial" panose="020B0604020202020204" pitchFamily="34" charset="0"/>
                          <a:cs typeface="Arial" panose="020B0604020202020204" pitchFamily="34" charset="0"/>
                        </a:rPr>
                        <a:t> PLUS 1499</a:t>
                      </a:r>
                      <a:endParaRPr lang="en-US" sz="800" b="0" i="0" u="sng"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b="0" i="0" u="none" strike="noStrike" dirty="0" smtClean="0">
                          <a:solidFill>
                            <a:srgbClr val="000000"/>
                          </a:solidFill>
                          <a:effectLst/>
                          <a:latin typeface="Arial" panose="020B0604020202020204" pitchFamily="34" charset="0"/>
                          <a:cs typeface="Arial" panose="020B0604020202020204" pitchFamily="34" charset="0"/>
                        </a:rPr>
                        <a:t>Activation Date</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b="0" i="0" u="none" strike="noStrike" dirty="0" smtClean="0">
                          <a:solidFill>
                            <a:srgbClr val="000000"/>
                          </a:solidFill>
                          <a:effectLst/>
                          <a:latin typeface="Arial" panose="020B0604020202020204" pitchFamily="34" charset="0"/>
                          <a:cs typeface="Arial" panose="020B0604020202020204" pitchFamily="34" charset="0"/>
                        </a:rPr>
                        <a:t>03-01-2019</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u="none" strike="noStrike" dirty="0" smtClean="0">
                          <a:effectLst/>
                          <a:latin typeface="Arial" panose="020B0604020202020204" pitchFamily="34" charset="0"/>
                          <a:cs typeface="Arial" panose="020B0604020202020204" pitchFamily="34" charset="0"/>
                        </a:rPr>
                        <a:t>Contract</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u="none" strike="noStrike" dirty="0" smtClean="0">
                          <a:effectLst/>
                          <a:latin typeface="Arial" panose="020B0604020202020204" pitchFamily="34" charset="0"/>
                          <a:cs typeface="Arial" panose="020B0604020202020204" pitchFamily="34" charset="0"/>
                        </a:rPr>
                        <a:t>24 Months</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u="none" strike="noStrike" dirty="0" smtClean="0">
                          <a:effectLst/>
                          <a:latin typeface="Arial" panose="020B0604020202020204" pitchFamily="34" charset="0"/>
                          <a:cs typeface="Arial" panose="020B0604020202020204" pitchFamily="34" charset="0"/>
                        </a:rPr>
                        <a:t>Handset</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b="0" i="0" u="sng" strike="noStrike" dirty="0" smtClean="0">
                          <a:solidFill>
                            <a:schemeClr val="dk1"/>
                          </a:solidFill>
                          <a:effectLst/>
                          <a:latin typeface="Arial" panose="020B0604020202020204" pitchFamily="34" charset="0"/>
                          <a:cs typeface="Arial" panose="020B0604020202020204" pitchFamily="34" charset="0"/>
                        </a:rPr>
                        <a:t>Huawei Nova 3i</a:t>
                      </a:r>
                      <a:endParaRPr lang="en-US" sz="800" b="0" i="0" u="sng"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u="none" strike="noStrike" dirty="0" smtClean="0">
                          <a:effectLst/>
                          <a:latin typeface="Arial" panose="020B0604020202020204" pitchFamily="34" charset="0"/>
                          <a:cs typeface="Arial" panose="020B0604020202020204" pitchFamily="34" charset="0"/>
                        </a:rPr>
                        <a:t>Unbilled Amount</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b="0" i="0" u="none" strike="noStrike" dirty="0" smtClean="0">
                          <a:solidFill>
                            <a:schemeClr val="dk1"/>
                          </a:solidFill>
                          <a:effectLst/>
                          <a:latin typeface="Arial" panose="020B0604020202020204" pitchFamily="34" charset="0"/>
                          <a:cs typeface="Arial" panose="020B0604020202020204" pitchFamily="34" charset="0"/>
                        </a:rPr>
                        <a:t>P 69.90</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u="none" strike="noStrike" dirty="0" smtClean="0">
                          <a:effectLst/>
                          <a:latin typeface="Arial" panose="020B0604020202020204" pitchFamily="34" charset="0"/>
                          <a:cs typeface="Arial" panose="020B0604020202020204" pitchFamily="34" charset="0"/>
                        </a:rPr>
                        <a:t>Last Payment Date</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b="0" i="0" u="none" strike="noStrike" dirty="0" smtClean="0">
                          <a:solidFill>
                            <a:schemeClr val="dk1"/>
                          </a:solidFill>
                          <a:effectLst/>
                          <a:latin typeface="Arial" panose="020B0604020202020204" pitchFamily="34" charset="0"/>
                          <a:cs typeface="Arial" panose="020B0604020202020204" pitchFamily="34" charset="0"/>
                        </a:rPr>
                        <a:t>04-04-2019</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31211">
                <a:tc>
                  <a:txBody>
                    <a:bodyPr/>
                    <a:lstStyle/>
                    <a:p>
                      <a:pPr algn="l" fontAlgn="b"/>
                      <a:r>
                        <a:rPr lang="en-US" sz="800" u="none" strike="noStrike" kern="1200" dirty="0" smtClean="0">
                          <a:solidFill>
                            <a:schemeClr val="dk1"/>
                          </a:solidFill>
                          <a:effectLst/>
                          <a:latin typeface="Arial" panose="020B0604020202020204" pitchFamily="34" charset="0"/>
                          <a:ea typeface="+mn-ea"/>
                          <a:cs typeface="Arial" panose="020B0604020202020204" pitchFamily="34" charset="0"/>
                        </a:rPr>
                        <a:t>Outstanding Balance</a:t>
                      </a:r>
                      <a:endParaRPr lang="en-US" sz="800" u="none" strike="noStrike" kern="1200" dirty="0">
                        <a:solidFill>
                          <a:schemeClr val="dk1"/>
                        </a:solidFill>
                        <a:effectLst/>
                        <a:latin typeface="Arial" panose="020B0604020202020204" pitchFamily="34" charset="0"/>
                        <a:ea typeface="+mn-ea"/>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u="none" strike="noStrike" kern="1200" dirty="0" smtClean="0">
                          <a:solidFill>
                            <a:schemeClr val="dk1"/>
                          </a:solidFill>
                          <a:effectLst/>
                          <a:latin typeface="Arial" panose="020B0604020202020204" pitchFamily="34" charset="0"/>
                          <a:ea typeface="+mn-ea"/>
                          <a:cs typeface="Arial" panose="020B0604020202020204" pitchFamily="34" charset="0"/>
                        </a:rPr>
                        <a:t>P1568.90</a:t>
                      </a:r>
                      <a:endParaRPr lang="en-US" sz="800" u="none" strike="noStrike" kern="1200" dirty="0">
                        <a:solidFill>
                          <a:schemeClr val="dk1"/>
                        </a:solidFill>
                        <a:effectLst/>
                        <a:latin typeface="Arial" panose="020B0604020202020204" pitchFamily="34" charset="0"/>
                        <a:ea typeface="+mn-ea"/>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u="none" strike="noStrike" kern="1200" dirty="0" smtClean="0">
                          <a:solidFill>
                            <a:schemeClr val="dk1"/>
                          </a:solidFill>
                          <a:effectLst/>
                          <a:latin typeface="Arial" panose="020B0604020202020204" pitchFamily="34" charset="0"/>
                          <a:ea typeface="+mn-ea"/>
                          <a:cs typeface="Arial" panose="020B0604020202020204" pitchFamily="34" charset="0"/>
                        </a:rPr>
                        <a:t>Bill Date</a:t>
                      </a:r>
                      <a:endParaRPr lang="en-US" sz="800" u="none" strike="noStrike" kern="1200" dirty="0">
                        <a:solidFill>
                          <a:schemeClr val="dk1"/>
                        </a:solidFill>
                        <a:effectLst/>
                        <a:latin typeface="Arial" panose="020B0604020202020204" pitchFamily="34" charset="0"/>
                        <a:ea typeface="+mn-ea"/>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u="none" strike="noStrike" kern="1200" dirty="0" smtClean="0">
                          <a:solidFill>
                            <a:schemeClr val="dk1"/>
                          </a:solidFill>
                          <a:effectLst/>
                          <a:latin typeface="Arial" panose="020B0604020202020204" pitchFamily="34" charset="0"/>
                          <a:ea typeface="+mn-ea"/>
                          <a:cs typeface="Arial" panose="020B0604020202020204" pitchFamily="34" charset="0"/>
                        </a:rPr>
                        <a:t>03-04-2019</a:t>
                      </a:r>
                      <a:endParaRPr lang="en-US" sz="800" u="none" strike="noStrike" kern="1200" dirty="0">
                        <a:solidFill>
                          <a:schemeClr val="dk1"/>
                        </a:solidFill>
                        <a:effectLst/>
                        <a:latin typeface="Arial" panose="020B0604020202020204" pitchFamily="34" charset="0"/>
                        <a:ea typeface="+mn-ea"/>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graphicFrame>
        <p:nvGraphicFramePr>
          <p:cNvPr id="103" name="Table 102"/>
          <p:cNvGraphicFramePr>
            <a:graphicFrameLocks noGrp="1"/>
          </p:cNvGraphicFramePr>
          <p:nvPr>
            <p:extLst/>
          </p:nvPr>
        </p:nvGraphicFramePr>
        <p:xfrm>
          <a:off x="7577841" y="294868"/>
          <a:ext cx="2185877" cy="1511776"/>
        </p:xfrm>
        <a:graphic>
          <a:graphicData uri="http://schemas.openxmlformats.org/drawingml/2006/table">
            <a:tbl>
              <a:tblPr>
                <a:tableStyleId>{5C22544A-7EE6-4342-B048-85BDC9FD1C3A}</a:tableStyleId>
              </a:tblPr>
              <a:tblGrid>
                <a:gridCol w="1371369"/>
                <a:gridCol w="814508"/>
              </a:tblGrid>
              <a:tr h="215968">
                <a:tc>
                  <a:txBody>
                    <a:bodyPr/>
                    <a:lstStyle/>
                    <a:p>
                      <a:pPr algn="l" fontAlgn="b"/>
                      <a:r>
                        <a:rPr lang="en-US" sz="800" b="0" i="0" u="none" strike="noStrike" dirty="0" smtClean="0">
                          <a:solidFill>
                            <a:srgbClr val="000000"/>
                          </a:solidFill>
                          <a:effectLst/>
                          <a:latin typeface="Arial" panose="020B0604020202020204" pitchFamily="34" charset="0"/>
                          <a:cs typeface="Arial" panose="020B0604020202020204" pitchFamily="34" charset="0"/>
                        </a:rPr>
                        <a:t>Mobile App</a:t>
                      </a:r>
                      <a:r>
                        <a:rPr lang="en-US" sz="800" b="0" i="0" u="none" strike="noStrike" baseline="0" dirty="0" smtClean="0">
                          <a:solidFill>
                            <a:srgbClr val="000000"/>
                          </a:solidFill>
                          <a:effectLst/>
                          <a:latin typeface="Arial" panose="020B0604020202020204" pitchFamily="34" charset="0"/>
                          <a:cs typeface="Arial" panose="020B0604020202020204" pitchFamily="34" charset="0"/>
                        </a:rPr>
                        <a:t> Registered</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none" strike="noStrike" smtClean="0">
                          <a:solidFill>
                            <a:srgbClr val="000000"/>
                          </a:solidFill>
                          <a:effectLst/>
                          <a:latin typeface="Arial" panose="020B0604020202020204" pitchFamily="34" charset="0"/>
                          <a:cs typeface="Arial" panose="020B0604020202020204" pitchFamily="34" charset="0"/>
                        </a:rPr>
                        <a:t>Y</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5968">
                <a:tc>
                  <a:txBody>
                    <a:bodyPr/>
                    <a:lstStyle/>
                    <a:p>
                      <a:pPr algn="l" fontAlgn="b"/>
                      <a:r>
                        <a:rPr lang="en-US" sz="800" b="0" i="0" u="none" strike="noStrike" dirty="0" err="1" smtClean="0">
                          <a:solidFill>
                            <a:srgbClr val="000000"/>
                          </a:solidFill>
                          <a:effectLst/>
                          <a:latin typeface="Arial" panose="020B0604020202020204" pitchFamily="34" charset="0"/>
                          <a:cs typeface="Arial" panose="020B0604020202020204" pitchFamily="34" charset="0"/>
                        </a:rPr>
                        <a:t>eKYC</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none" strike="noStrike" dirty="0" smtClean="0">
                          <a:solidFill>
                            <a:srgbClr val="000000"/>
                          </a:solidFill>
                          <a:effectLst/>
                          <a:latin typeface="Arial" panose="020B0604020202020204" pitchFamily="34" charset="0"/>
                          <a:cs typeface="Arial" panose="020B0604020202020204" pitchFamily="34" charset="0"/>
                        </a:rPr>
                        <a:t>N</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5968">
                <a:tc>
                  <a:txBody>
                    <a:bodyPr/>
                    <a:lstStyle/>
                    <a:p>
                      <a:pPr algn="l" fontAlgn="ctr"/>
                      <a:r>
                        <a:rPr lang="en-US" sz="800" b="0" i="0" u="none" strike="noStrike" smtClean="0">
                          <a:solidFill>
                            <a:srgbClr val="000000"/>
                          </a:solidFill>
                          <a:effectLst/>
                          <a:latin typeface="Arial" panose="020B0604020202020204" pitchFamily="34" charset="0"/>
                          <a:cs typeface="Arial" panose="020B0604020202020204" pitchFamily="34" charset="0"/>
                        </a:rPr>
                        <a:t>Self</a:t>
                      </a:r>
                      <a:r>
                        <a:rPr lang="en-US" sz="800" b="0" i="0" u="none" strike="noStrike" baseline="0" smtClean="0">
                          <a:solidFill>
                            <a:srgbClr val="000000"/>
                          </a:solidFill>
                          <a:effectLst/>
                          <a:latin typeface="Arial" panose="020B0604020202020204" pitchFamily="34" charset="0"/>
                          <a:cs typeface="Arial" panose="020B0604020202020204" pitchFamily="34" charset="0"/>
                        </a:rPr>
                        <a:t> Service Registered</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none" strike="noStrike" smtClean="0">
                          <a:solidFill>
                            <a:srgbClr val="000000"/>
                          </a:solidFill>
                          <a:effectLst/>
                          <a:latin typeface="Arial" panose="020B0604020202020204" pitchFamily="34" charset="0"/>
                          <a:cs typeface="Arial" panose="020B0604020202020204" pitchFamily="34" charset="0"/>
                        </a:rPr>
                        <a:t>Y</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5968">
                <a:tc>
                  <a:txBody>
                    <a:bodyPr/>
                    <a:lstStyle/>
                    <a:p>
                      <a:pPr algn="l" fontAlgn="ctr"/>
                      <a:r>
                        <a:rPr lang="en-US" sz="800" b="0" i="0" u="none" strike="noStrike" baseline="0" dirty="0" smtClean="0">
                          <a:solidFill>
                            <a:srgbClr val="000000"/>
                          </a:solidFill>
                          <a:effectLst/>
                          <a:latin typeface="Arial" panose="020B0604020202020204" pitchFamily="34" charset="0"/>
                          <a:cs typeface="Arial" panose="020B0604020202020204" pitchFamily="34" charset="0"/>
                        </a:rPr>
                        <a:t>Bill Type</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none" strike="noStrike" dirty="0" smtClean="0">
                          <a:solidFill>
                            <a:srgbClr val="000000"/>
                          </a:solidFill>
                          <a:effectLst/>
                          <a:latin typeface="Arial" panose="020B0604020202020204" pitchFamily="34" charset="0"/>
                          <a:cs typeface="Arial" panose="020B0604020202020204" pitchFamily="34" charset="0"/>
                        </a:rPr>
                        <a:t>E-Bill</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5968">
                <a:tc>
                  <a:txBody>
                    <a:bodyPr/>
                    <a:lstStyle/>
                    <a:p>
                      <a:pPr algn="l" fontAlgn="ctr"/>
                      <a:r>
                        <a:rPr lang="en-US" sz="800" b="0" i="0" u="none" strike="noStrike" smtClean="0">
                          <a:solidFill>
                            <a:srgbClr val="000000"/>
                          </a:solidFill>
                          <a:effectLst/>
                          <a:latin typeface="Arial" panose="020B0604020202020204" pitchFamily="34" charset="0"/>
                          <a:cs typeface="Arial" panose="020B0604020202020204" pitchFamily="34" charset="0"/>
                        </a:rPr>
                        <a:t>Credit Monitoring</a:t>
                      </a:r>
                      <a:r>
                        <a:rPr lang="en-US" sz="800" b="0" i="0" u="none" strike="noStrike" baseline="0" smtClean="0">
                          <a:solidFill>
                            <a:srgbClr val="000000"/>
                          </a:solidFill>
                          <a:effectLst/>
                          <a:latin typeface="Arial" panose="020B0604020202020204" pitchFamily="34" charset="0"/>
                          <a:cs typeface="Arial" panose="020B0604020202020204" pitchFamily="34" charset="0"/>
                        </a:rPr>
                        <a:t> Exposure</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none" strike="noStrike" dirty="0" smtClean="0">
                          <a:solidFill>
                            <a:srgbClr val="000000"/>
                          </a:solidFill>
                          <a:effectLst/>
                          <a:latin typeface="Arial" panose="020B0604020202020204" pitchFamily="34" charset="0"/>
                          <a:cs typeface="Arial" panose="020B0604020202020204" pitchFamily="34" charset="0"/>
                        </a:rPr>
                        <a:t>P3412.26</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5968">
                <a:tc>
                  <a:txBody>
                    <a:bodyPr/>
                    <a:lstStyle/>
                    <a:p>
                      <a:pPr algn="l" fontAlgn="ctr"/>
                      <a:r>
                        <a:rPr lang="en-US" sz="800" b="0" i="0" u="none" strike="noStrike" dirty="0" smtClean="0">
                          <a:solidFill>
                            <a:srgbClr val="000000"/>
                          </a:solidFill>
                          <a:effectLst/>
                          <a:latin typeface="Arial" panose="020B0604020202020204" pitchFamily="34" charset="0"/>
                          <a:cs typeface="Arial" panose="020B0604020202020204" pitchFamily="34" charset="0"/>
                        </a:rPr>
                        <a:t>Next Bill Date</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none" strike="noStrike" dirty="0" smtClean="0">
                          <a:solidFill>
                            <a:srgbClr val="000000"/>
                          </a:solidFill>
                          <a:effectLst/>
                          <a:latin typeface="Arial" panose="020B0604020202020204" pitchFamily="34" charset="0"/>
                          <a:cs typeface="Arial" panose="020B0604020202020204" pitchFamily="34" charset="0"/>
                        </a:rPr>
                        <a:t>03-05-2019</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5968">
                <a:tc>
                  <a:txBody>
                    <a:bodyPr/>
                    <a:lstStyle/>
                    <a:p>
                      <a:pPr algn="l" fontAlgn="ctr"/>
                      <a:r>
                        <a:rPr lang="en-US" sz="800" b="0" i="0" u="none" strike="noStrike" dirty="0" smtClean="0">
                          <a:solidFill>
                            <a:srgbClr val="000000"/>
                          </a:solidFill>
                          <a:effectLst/>
                          <a:latin typeface="Arial" panose="020B0604020202020204" pitchFamily="34" charset="0"/>
                          <a:cs typeface="Arial" panose="020B0604020202020204" pitchFamily="34" charset="0"/>
                        </a:rPr>
                        <a:t>Open SRs</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sng" strike="noStrike" dirty="0" smtClean="0">
                          <a:solidFill>
                            <a:srgbClr val="000000"/>
                          </a:solidFill>
                          <a:effectLst/>
                          <a:latin typeface="Arial" panose="020B0604020202020204" pitchFamily="34" charset="0"/>
                          <a:cs typeface="Arial" panose="020B0604020202020204" pitchFamily="34" charset="0"/>
                        </a:rPr>
                        <a:t>1</a:t>
                      </a:r>
                      <a:endParaRPr lang="en-US" sz="800" b="0" i="0" u="sng"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sp>
        <p:nvSpPr>
          <p:cNvPr id="10" name="Rectangle 9"/>
          <p:cNvSpPr/>
          <p:nvPr/>
        </p:nvSpPr>
        <p:spPr>
          <a:xfrm>
            <a:off x="10047392" y="2745944"/>
            <a:ext cx="1865089" cy="3554819"/>
          </a:xfrm>
          <a:prstGeom prst="rect">
            <a:avLst/>
          </a:prstGeom>
        </p:spPr>
        <p:txBody>
          <a:bodyPr wrap="square">
            <a:spAutoFit/>
          </a:bodyPr>
          <a:lstStyle/>
          <a:p>
            <a:r>
              <a:rPr lang="en-US" sz="900" b="1" cap="all" dirty="0">
                <a:solidFill>
                  <a:schemeClr val="bg1"/>
                </a:solidFill>
                <a:latin typeface="Arial" panose="020B0604020202020204" pitchFamily="34" charset="0"/>
                <a:cs typeface="Arial" panose="020B0604020202020204" pitchFamily="34" charset="0"/>
              </a:rPr>
              <a:t>HOW MUCH IS THE DELIVERY CHARGE FOR ONLINE SHOP ORDERS?</a:t>
            </a:r>
          </a:p>
          <a:p>
            <a:r>
              <a:rPr lang="en-US" sz="900" dirty="0">
                <a:solidFill>
                  <a:schemeClr val="bg1"/>
                </a:solidFill>
                <a:latin typeface="Arial" panose="020B0604020202020204" pitchFamily="34" charset="0"/>
                <a:cs typeface="Arial" panose="020B0604020202020204" pitchFamily="34" charset="0"/>
              </a:rPr>
              <a:t>For postpaid applications</a:t>
            </a:r>
          </a:p>
          <a:p>
            <a:r>
              <a:rPr lang="en-US" sz="900" dirty="0" smtClean="0">
                <a:solidFill>
                  <a:schemeClr val="bg1"/>
                </a:solidFill>
                <a:latin typeface="Arial" panose="020B0604020202020204" pitchFamily="34" charset="0"/>
                <a:cs typeface="Arial" panose="020B0604020202020204" pitchFamily="34" charset="0"/>
              </a:rPr>
              <a:t>We offer </a:t>
            </a:r>
            <a:r>
              <a:rPr lang="en-US" sz="900" dirty="0">
                <a:solidFill>
                  <a:schemeClr val="bg1"/>
                </a:solidFill>
                <a:latin typeface="Arial" panose="020B0604020202020204" pitchFamily="34" charset="0"/>
                <a:cs typeface="Arial" panose="020B0604020202020204" pitchFamily="34" charset="0"/>
              </a:rPr>
              <a:t>free shipping nationwide for postpaid applications.</a:t>
            </a:r>
          </a:p>
          <a:p>
            <a:r>
              <a:rPr lang="en-US" sz="900" dirty="0">
                <a:solidFill>
                  <a:schemeClr val="bg1"/>
                </a:solidFill>
                <a:latin typeface="Arial" panose="020B0604020202020204" pitchFamily="34" charset="0"/>
                <a:cs typeface="Arial" panose="020B0604020202020204" pitchFamily="34" charset="0"/>
              </a:rPr>
              <a:t>For accessories and apparel purchases</a:t>
            </a:r>
          </a:p>
          <a:p>
            <a:r>
              <a:rPr lang="en-US" sz="900" dirty="0" smtClean="0">
                <a:solidFill>
                  <a:schemeClr val="bg1"/>
                </a:solidFill>
                <a:latin typeface="Arial" panose="020B0604020202020204" pitchFamily="34" charset="0"/>
                <a:cs typeface="Arial" panose="020B0604020202020204" pitchFamily="34" charset="0"/>
              </a:rPr>
              <a:t>We offer </a:t>
            </a:r>
            <a:r>
              <a:rPr lang="en-US" sz="900" dirty="0">
                <a:solidFill>
                  <a:schemeClr val="bg1"/>
                </a:solidFill>
                <a:latin typeface="Arial" panose="020B0604020202020204" pitchFamily="34" charset="0"/>
                <a:cs typeface="Arial" panose="020B0604020202020204" pitchFamily="34" charset="0"/>
              </a:rPr>
              <a:t>free shipping nationwide for orders/deliveries amounting to P900 and above.</a:t>
            </a:r>
          </a:p>
          <a:p>
            <a:r>
              <a:rPr lang="en-US" sz="900" dirty="0">
                <a:solidFill>
                  <a:schemeClr val="bg1"/>
                </a:solidFill>
                <a:latin typeface="Arial" panose="020B0604020202020204" pitchFamily="34" charset="0"/>
                <a:cs typeface="Arial" panose="020B0604020202020204" pitchFamily="34" charset="0"/>
              </a:rPr>
              <a:t>A P70 shipping fee will be applied for orders below P900</a:t>
            </a:r>
            <a:r>
              <a:rPr lang="en-US" sz="900" dirty="0" smtClean="0">
                <a:solidFill>
                  <a:schemeClr val="bg1"/>
                </a:solidFill>
                <a:latin typeface="Arial" panose="020B0604020202020204" pitchFamily="34" charset="0"/>
                <a:cs typeface="Arial" panose="020B0604020202020204" pitchFamily="34" charset="0"/>
              </a:rPr>
              <a:t>.</a:t>
            </a:r>
          </a:p>
          <a:p>
            <a:endParaRPr lang="en-US" sz="900" dirty="0">
              <a:solidFill>
                <a:schemeClr val="bg1"/>
              </a:solidFill>
              <a:latin typeface="Arial" panose="020B0604020202020204" pitchFamily="34" charset="0"/>
              <a:cs typeface="Arial" panose="020B0604020202020204" pitchFamily="34" charset="0"/>
            </a:endParaRPr>
          </a:p>
          <a:p>
            <a:endParaRPr lang="en-US" sz="900" b="0" i="0" dirty="0" smtClean="0">
              <a:solidFill>
                <a:schemeClr val="bg1"/>
              </a:solidFill>
              <a:effectLst/>
              <a:latin typeface="Arial" panose="020B0604020202020204" pitchFamily="34" charset="0"/>
              <a:cs typeface="Arial" panose="020B0604020202020204" pitchFamily="34" charset="0"/>
            </a:endParaRPr>
          </a:p>
          <a:p>
            <a:r>
              <a:rPr lang="en-US" sz="900" b="1" cap="all" dirty="0" smtClean="0">
                <a:solidFill>
                  <a:schemeClr val="bg1"/>
                </a:solidFill>
                <a:latin typeface="Arial" panose="020B0604020202020204" pitchFamily="34" charset="0"/>
                <a:cs typeface="Arial" panose="020B0604020202020204" pitchFamily="34" charset="0"/>
              </a:rPr>
              <a:t>CAN YOU DELIVER </a:t>
            </a:r>
            <a:r>
              <a:rPr lang="en-US" sz="900" b="1" cap="all" dirty="0">
                <a:solidFill>
                  <a:schemeClr val="bg1"/>
                </a:solidFill>
                <a:latin typeface="Arial" panose="020B0604020202020204" pitchFamily="34" charset="0"/>
                <a:cs typeface="Arial" panose="020B0604020202020204" pitchFamily="34" charset="0"/>
              </a:rPr>
              <a:t>THE PACKAGE TO MY OFFICE?</a:t>
            </a:r>
          </a:p>
          <a:p>
            <a:r>
              <a:rPr lang="en-US" sz="900" dirty="0">
                <a:solidFill>
                  <a:schemeClr val="bg1"/>
                </a:solidFill>
                <a:latin typeface="Arial" panose="020B0604020202020204" pitchFamily="34" charset="0"/>
                <a:cs typeface="Arial" panose="020B0604020202020204" pitchFamily="34" charset="0"/>
              </a:rPr>
              <a:t>Yes. We will deliver your order at the address you provided during checkout, whether it is to your home or to your office. In case you want to change your delivery address after checkout, you may call (02) 730-1000. </a:t>
            </a:r>
          </a:p>
        </p:txBody>
      </p:sp>
      <p:cxnSp>
        <p:nvCxnSpPr>
          <p:cNvPr id="12" name="Straight Connector 11"/>
          <p:cNvCxnSpPr/>
          <p:nvPr/>
        </p:nvCxnSpPr>
        <p:spPr>
          <a:xfrm>
            <a:off x="10132736" y="4840787"/>
            <a:ext cx="1666999"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Isosceles Triangle 12"/>
          <p:cNvSpPr/>
          <p:nvPr/>
        </p:nvSpPr>
        <p:spPr>
          <a:xfrm flipV="1">
            <a:off x="10868253" y="6326652"/>
            <a:ext cx="274808" cy="112640"/>
          </a:xfrm>
          <a:prstGeom prst="triangle">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3" name="Picture 122"/>
          <p:cNvPicPr>
            <a:picLocks noChangeAspect="1"/>
          </p:cNvPicPr>
          <p:nvPr/>
        </p:nvPicPr>
        <p:blipFill>
          <a:blip r:embed="rId14">
            <a:extLst>
              <a:ext uri="{BEBA8EAE-BF5A-486C-A8C5-ECC9F3942E4B}">
                <a14:imgProps xmlns:a14="http://schemas.microsoft.com/office/drawing/2010/main">
                  <a14:imgLayer r:embed="rId15">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2471233" y="1875355"/>
            <a:ext cx="279035" cy="234030"/>
          </a:xfrm>
          <a:prstGeom prst="rect">
            <a:avLst/>
          </a:prstGeom>
        </p:spPr>
      </p:pic>
      <p:pic>
        <p:nvPicPr>
          <p:cNvPr id="14" name="Picture 13"/>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2798420" y="1875355"/>
            <a:ext cx="345949" cy="236503"/>
          </a:xfrm>
          <a:prstGeom prst="rect">
            <a:avLst/>
          </a:prstGeom>
        </p:spPr>
      </p:pic>
      <p:sp>
        <p:nvSpPr>
          <p:cNvPr id="124" name="Rectangle 123"/>
          <p:cNvSpPr/>
          <p:nvPr/>
        </p:nvSpPr>
        <p:spPr>
          <a:xfrm>
            <a:off x="2305567" y="2289543"/>
            <a:ext cx="1230858" cy="408589"/>
          </a:xfrm>
          <a:prstGeom prst="rect">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VERIFICATION</a:t>
            </a:r>
          </a:p>
        </p:txBody>
      </p:sp>
      <p:sp>
        <p:nvSpPr>
          <p:cNvPr id="126" name="Rectangle 125"/>
          <p:cNvSpPr/>
          <p:nvPr/>
        </p:nvSpPr>
        <p:spPr>
          <a:xfrm>
            <a:off x="3579785" y="2289543"/>
            <a:ext cx="1240491" cy="414550"/>
          </a:xfrm>
          <a:prstGeom prst="rect">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INTERACTION HISTORY</a:t>
            </a:r>
          </a:p>
        </p:txBody>
      </p:sp>
      <p:sp>
        <p:nvSpPr>
          <p:cNvPr id="127" name="Rectangle 126"/>
          <p:cNvSpPr/>
          <p:nvPr/>
        </p:nvSpPr>
        <p:spPr>
          <a:xfrm>
            <a:off x="4863636" y="2289543"/>
            <a:ext cx="1240491" cy="414550"/>
          </a:xfrm>
          <a:prstGeom prst="rect">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CDR</a:t>
            </a:r>
          </a:p>
        </p:txBody>
      </p:sp>
      <p:sp>
        <p:nvSpPr>
          <p:cNvPr id="128" name="Rectangle 127"/>
          <p:cNvSpPr/>
          <p:nvPr/>
        </p:nvSpPr>
        <p:spPr>
          <a:xfrm>
            <a:off x="6147487" y="2289543"/>
            <a:ext cx="1240491" cy="414550"/>
          </a:xfrm>
          <a:prstGeom prst="rect">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BILLING INFO</a:t>
            </a:r>
          </a:p>
        </p:txBody>
      </p:sp>
      <p:sp>
        <p:nvSpPr>
          <p:cNvPr id="129" name="Rectangle 128"/>
          <p:cNvSpPr/>
          <p:nvPr/>
        </p:nvSpPr>
        <p:spPr>
          <a:xfrm>
            <a:off x="7431338" y="2289543"/>
            <a:ext cx="1250576" cy="414550"/>
          </a:xfrm>
          <a:prstGeom prst="rect">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PAYMENT INFO</a:t>
            </a:r>
          </a:p>
        </p:txBody>
      </p:sp>
      <p:sp>
        <p:nvSpPr>
          <p:cNvPr id="130" name="Rectangle 129"/>
          <p:cNvSpPr/>
          <p:nvPr/>
        </p:nvSpPr>
        <p:spPr>
          <a:xfrm>
            <a:off x="8725274" y="2289543"/>
            <a:ext cx="1250576" cy="414550"/>
          </a:xfrm>
          <a:prstGeom prst="rect">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defTabSz="586130"/>
            <a:r>
              <a:rPr lang="en-US" sz="800" b="1" dirty="0" smtClean="0">
                <a:solidFill>
                  <a:prstClr val="white"/>
                </a:solidFill>
                <a:latin typeface="Arial" panose="020B0604020202020204" pitchFamily="34" charset="0"/>
                <a:cs typeface="Arial" panose="020B0604020202020204" pitchFamily="34" charset="0"/>
              </a:rPr>
              <a:t>RIGHT SELL</a:t>
            </a:r>
            <a:endParaRPr lang="en-US" sz="800" b="1" dirty="0">
              <a:solidFill>
                <a:prstClr val="white"/>
              </a:solidFill>
              <a:latin typeface="Arial" panose="020B0604020202020204" pitchFamily="34" charset="0"/>
              <a:cs typeface="Arial" panose="020B0604020202020204" pitchFamily="34" charset="0"/>
            </a:endParaRPr>
          </a:p>
        </p:txBody>
      </p:sp>
      <p:sp>
        <p:nvSpPr>
          <p:cNvPr id="132" name="Rectangle 131"/>
          <p:cNvSpPr/>
          <p:nvPr/>
        </p:nvSpPr>
        <p:spPr>
          <a:xfrm>
            <a:off x="247828" y="2677768"/>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CHANGE BILLING ADDRESS</a:t>
            </a:r>
          </a:p>
        </p:txBody>
      </p:sp>
      <p:sp>
        <p:nvSpPr>
          <p:cNvPr id="133" name="Rectangle 132"/>
          <p:cNvSpPr/>
          <p:nvPr/>
        </p:nvSpPr>
        <p:spPr>
          <a:xfrm>
            <a:off x="247828" y="2994322"/>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CHANGE BILLING CYCLE</a:t>
            </a:r>
          </a:p>
        </p:txBody>
      </p:sp>
      <p:sp>
        <p:nvSpPr>
          <p:cNvPr id="134" name="Rectangle 133"/>
          <p:cNvSpPr/>
          <p:nvPr/>
        </p:nvSpPr>
        <p:spPr>
          <a:xfrm>
            <a:off x="247828" y="3310876"/>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CHANGE BILLING PREFERENCE</a:t>
            </a:r>
          </a:p>
        </p:txBody>
      </p:sp>
      <p:sp>
        <p:nvSpPr>
          <p:cNvPr id="135" name="Rectangle 134"/>
          <p:cNvSpPr/>
          <p:nvPr/>
        </p:nvSpPr>
        <p:spPr>
          <a:xfrm>
            <a:off x="247828" y="3627430"/>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PROMISE TO PAY</a:t>
            </a:r>
            <a:endParaRPr lang="en-US" sz="800" b="1" dirty="0">
              <a:solidFill>
                <a:prstClr val="white"/>
              </a:solidFill>
              <a:latin typeface="Arial" panose="020B0604020202020204" pitchFamily="34" charset="0"/>
              <a:cs typeface="Arial" panose="020B0604020202020204" pitchFamily="34" charset="0"/>
            </a:endParaRPr>
          </a:p>
        </p:txBody>
      </p:sp>
      <p:sp>
        <p:nvSpPr>
          <p:cNvPr id="136" name="Rectangle 135"/>
          <p:cNvSpPr/>
          <p:nvPr/>
        </p:nvSpPr>
        <p:spPr>
          <a:xfrm>
            <a:off x="247828" y="3943984"/>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SIM PROFILE</a:t>
            </a:r>
            <a:endParaRPr lang="en-US" sz="800" b="1" dirty="0">
              <a:solidFill>
                <a:prstClr val="white"/>
              </a:solidFill>
              <a:latin typeface="Arial" panose="020B0604020202020204" pitchFamily="34" charset="0"/>
              <a:cs typeface="Arial" panose="020B0604020202020204" pitchFamily="34" charset="0"/>
            </a:endParaRPr>
          </a:p>
        </p:txBody>
      </p:sp>
      <p:sp>
        <p:nvSpPr>
          <p:cNvPr id="137" name="Rectangle 136"/>
          <p:cNvSpPr/>
          <p:nvPr/>
        </p:nvSpPr>
        <p:spPr>
          <a:xfrm>
            <a:off x="247828" y="4260538"/>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TEMPORARY CREDIT LIMIT</a:t>
            </a:r>
            <a:endParaRPr lang="en-US" sz="800" b="1" dirty="0">
              <a:solidFill>
                <a:prstClr val="white"/>
              </a:solidFill>
              <a:latin typeface="Arial" panose="020B0604020202020204" pitchFamily="34" charset="0"/>
              <a:cs typeface="Arial" panose="020B0604020202020204" pitchFamily="34" charset="0"/>
            </a:endParaRPr>
          </a:p>
        </p:txBody>
      </p:sp>
      <p:sp>
        <p:nvSpPr>
          <p:cNvPr id="138" name="Rectangle 137"/>
          <p:cNvSpPr/>
          <p:nvPr/>
        </p:nvSpPr>
        <p:spPr>
          <a:xfrm>
            <a:off x="247828" y="4577092"/>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MI ACTIVATION / DEACTIVATION</a:t>
            </a:r>
          </a:p>
        </p:txBody>
      </p:sp>
      <p:sp>
        <p:nvSpPr>
          <p:cNvPr id="139" name="Rectangle 138"/>
          <p:cNvSpPr/>
          <p:nvPr/>
        </p:nvSpPr>
        <p:spPr>
          <a:xfrm>
            <a:off x="247828" y="4893646"/>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VAS </a:t>
            </a:r>
            <a:r>
              <a:rPr lang="en-US" sz="800" b="1" dirty="0">
                <a:solidFill>
                  <a:prstClr val="white"/>
                </a:solidFill>
                <a:latin typeface="Arial" panose="020B0604020202020204" pitchFamily="34" charset="0"/>
                <a:cs typeface="Arial" panose="020B0604020202020204" pitchFamily="34" charset="0"/>
              </a:rPr>
              <a:t>ACTIVATION / DEACTIVATION</a:t>
            </a:r>
          </a:p>
        </p:txBody>
      </p:sp>
      <p:sp>
        <p:nvSpPr>
          <p:cNvPr id="140" name="Rectangle 139"/>
          <p:cNvSpPr/>
          <p:nvPr/>
        </p:nvSpPr>
        <p:spPr>
          <a:xfrm>
            <a:off x="247828" y="5210200"/>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IR </a:t>
            </a:r>
            <a:r>
              <a:rPr lang="en-US" sz="800" b="1" dirty="0">
                <a:solidFill>
                  <a:prstClr val="white"/>
                </a:solidFill>
                <a:latin typeface="Arial" panose="020B0604020202020204" pitchFamily="34" charset="0"/>
                <a:cs typeface="Arial" panose="020B0604020202020204" pitchFamily="34" charset="0"/>
              </a:rPr>
              <a:t>ACTIVATION / DEACTIVATION</a:t>
            </a:r>
          </a:p>
        </p:txBody>
      </p:sp>
      <p:sp>
        <p:nvSpPr>
          <p:cNvPr id="141" name="Rectangle 140"/>
          <p:cNvSpPr/>
          <p:nvPr/>
        </p:nvSpPr>
        <p:spPr>
          <a:xfrm>
            <a:off x="247828" y="5526754"/>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FUP PURCHASE</a:t>
            </a:r>
            <a:endParaRPr lang="en-US" sz="800" b="1" dirty="0">
              <a:solidFill>
                <a:prstClr val="white"/>
              </a:solidFill>
              <a:latin typeface="Arial" panose="020B0604020202020204" pitchFamily="34" charset="0"/>
              <a:cs typeface="Arial" panose="020B0604020202020204" pitchFamily="34" charset="0"/>
            </a:endParaRPr>
          </a:p>
        </p:txBody>
      </p:sp>
      <p:sp>
        <p:nvSpPr>
          <p:cNvPr id="143" name="Rectangle 142"/>
          <p:cNvSpPr/>
          <p:nvPr/>
        </p:nvSpPr>
        <p:spPr>
          <a:xfrm>
            <a:off x="247828" y="5853898"/>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NETWORK COVERAGE</a:t>
            </a:r>
          </a:p>
        </p:txBody>
      </p:sp>
      <p:sp>
        <p:nvSpPr>
          <p:cNvPr id="89" name="Oval 88"/>
          <p:cNvSpPr/>
          <p:nvPr/>
        </p:nvSpPr>
        <p:spPr>
          <a:xfrm>
            <a:off x="9751879" y="2268652"/>
            <a:ext cx="191864" cy="19186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Arial" panose="020B0604020202020204" pitchFamily="34" charset="0"/>
                <a:cs typeface="Arial" panose="020B0604020202020204" pitchFamily="34" charset="0"/>
              </a:rPr>
              <a:t>1</a:t>
            </a:r>
            <a:endParaRPr lang="en-US" sz="1100" dirty="0">
              <a:latin typeface="Arial" panose="020B0604020202020204" pitchFamily="34" charset="0"/>
              <a:cs typeface="Arial" panose="020B0604020202020204" pitchFamily="34" charset="0"/>
            </a:endParaRPr>
          </a:p>
        </p:txBody>
      </p:sp>
      <p:grpSp>
        <p:nvGrpSpPr>
          <p:cNvPr id="105" name="Group 104"/>
          <p:cNvGrpSpPr/>
          <p:nvPr/>
        </p:nvGrpSpPr>
        <p:grpSpPr>
          <a:xfrm>
            <a:off x="-19946" y="5444657"/>
            <a:ext cx="365675" cy="427282"/>
            <a:chOff x="139917" y="5603711"/>
            <a:chExt cx="365675" cy="427282"/>
          </a:xfrm>
        </p:grpSpPr>
        <p:sp>
          <p:nvSpPr>
            <p:cNvPr id="107" name="Flowchart: Delay 106"/>
            <p:cNvSpPr/>
            <p:nvPr/>
          </p:nvSpPr>
          <p:spPr>
            <a:xfrm>
              <a:off x="151034" y="5603711"/>
              <a:ext cx="354558" cy="427282"/>
            </a:xfrm>
            <a:prstGeom prst="flowChartDelay">
              <a:avLst/>
            </a:prstGeom>
            <a:solidFill>
              <a:srgbClr val="E20A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7" name="Picture 116"/>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139917" y="5654116"/>
              <a:ext cx="324625" cy="324625"/>
            </a:xfrm>
            <a:prstGeom prst="rect">
              <a:avLst/>
            </a:prstGeom>
          </p:spPr>
        </p:pic>
      </p:grpSp>
      <p:sp>
        <p:nvSpPr>
          <p:cNvPr id="79" name="TextBox 78"/>
          <p:cNvSpPr txBox="1"/>
          <p:nvPr/>
        </p:nvSpPr>
        <p:spPr>
          <a:xfrm>
            <a:off x="2477887" y="2846570"/>
            <a:ext cx="1149674" cy="246221"/>
          </a:xfrm>
          <a:prstGeom prst="rect">
            <a:avLst/>
          </a:prstGeom>
          <a:noFill/>
        </p:spPr>
        <p:txBody>
          <a:bodyPr wrap="none" rtlCol="0">
            <a:spAutoFit/>
          </a:bodyPr>
          <a:lstStyle/>
          <a:p>
            <a:pPr defTabSz="586130"/>
            <a:r>
              <a:rPr lang="en-US" sz="1000" b="1" dirty="0" smtClean="0">
                <a:solidFill>
                  <a:prstClr val="black"/>
                </a:solidFill>
                <a:latin typeface="Arial" panose="020B0604020202020204" pitchFamily="34" charset="0"/>
                <a:cs typeface="Arial" panose="020B0604020202020204" pitchFamily="34" charset="0"/>
              </a:rPr>
              <a:t>Search Handset</a:t>
            </a:r>
            <a:endParaRPr lang="en-US" sz="1000" b="1" dirty="0">
              <a:solidFill>
                <a:prstClr val="black"/>
              </a:solidFill>
              <a:latin typeface="Arial" panose="020B0604020202020204" pitchFamily="34" charset="0"/>
              <a:cs typeface="Arial" panose="020B0604020202020204" pitchFamily="34" charset="0"/>
            </a:endParaRPr>
          </a:p>
        </p:txBody>
      </p:sp>
      <p:pic>
        <p:nvPicPr>
          <p:cNvPr id="90" name="Picture 89"/>
          <p:cNvPicPr>
            <a:picLocks noChangeAspect="1"/>
          </p:cNvPicPr>
          <p:nvPr/>
        </p:nvPicPr>
        <p:blipFill>
          <a:blip r:embed="rId18"/>
          <a:stretch>
            <a:fillRect/>
          </a:stretch>
        </p:blipFill>
        <p:spPr>
          <a:xfrm>
            <a:off x="3640624" y="2759738"/>
            <a:ext cx="3165278" cy="419884"/>
          </a:xfrm>
          <a:prstGeom prst="rect">
            <a:avLst/>
          </a:prstGeom>
        </p:spPr>
      </p:pic>
      <p:grpSp>
        <p:nvGrpSpPr>
          <p:cNvPr id="91" name="Group 90"/>
          <p:cNvGrpSpPr/>
          <p:nvPr/>
        </p:nvGrpSpPr>
        <p:grpSpPr>
          <a:xfrm>
            <a:off x="2578695" y="3688212"/>
            <a:ext cx="1567894" cy="360395"/>
            <a:chOff x="2578695" y="3437320"/>
            <a:chExt cx="1728070" cy="397213"/>
          </a:xfrm>
        </p:grpSpPr>
        <p:sp>
          <p:nvSpPr>
            <p:cNvPr id="92" name="Rectangle 91"/>
            <p:cNvSpPr/>
            <p:nvPr/>
          </p:nvSpPr>
          <p:spPr>
            <a:xfrm>
              <a:off x="2578695" y="3437320"/>
              <a:ext cx="1728070" cy="397213"/>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b="1" dirty="0" smtClean="0">
                  <a:solidFill>
                    <a:schemeClr val="tx1"/>
                  </a:solidFill>
                  <a:latin typeface="Arial" panose="020B0604020202020204" pitchFamily="34" charset="0"/>
                  <a:cs typeface="Arial" panose="020B0604020202020204" pitchFamily="34" charset="0"/>
                </a:rPr>
                <a:t>OS</a:t>
              </a:r>
              <a:endParaRPr lang="en-US" sz="1100" b="1" dirty="0">
                <a:solidFill>
                  <a:schemeClr val="tx1"/>
                </a:solidFill>
                <a:latin typeface="Arial" panose="020B0604020202020204" pitchFamily="34" charset="0"/>
                <a:cs typeface="Arial" panose="020B0604020202020204" pitchFamily="34" charset="0"/>
              </a:endParaRPr>
            </a:p>
          </p:txBody>
        </p:sp>
        <p:sp>
          <p:nvSpPr>
            <p:cNvPr id="93" name="Chevron 92"/>
            <p:cNvSpPr/>
            <p:nvPr/>
          </p:nvSpPr>
          <p:spPr>
            <a:xfrm rot="5400000">
              <a:off x="4039518" y="3536979"/>
              <a:ext cx="197894" cy="197894"/>
            </a:xfrm>
            <a:prstGeom prst="chevron">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tx1"/>
                </a:solidFill>
              </a:endParaRPr>
            </a:p>
          </p:txBody>
        </p:sp>
      </p:grpSp>
      <p:grpSp>
        <p:nvGrpSpPr>
          <p:cNvPr id="104" name="Group 103"/>
          <p:cNvGrpSpPr/>
          <p:nvPr/>
        </p:nvGrpSpPr>
        <p:grpSpPr>
          <a:xfrm>
            <a:off x="4414521" y="3685418"/>
            <a:ext cx="1567894" cy="360395"/>
            <a:chOff x="2578695" y="3437320"/>
            <a:chExt cx="1728070" cy="397213"/>
          </a:xfrm>
        </p:grpSpPr>
        <p:sp>
          <p:nvSpPr>
            <p:cNvPr id="106" name="Rectangle 105"/>
            <p:cNvSpPr/>
            <p:nvPr/>
          </p:nvSpPr>
          <p:spPr>
            <a:xfrm>
              <a:off x="2578695" y="3437320"/>
              <a:ext cx="1728070" cy="397213"/>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b="1" dirty="0" smtClean="0">
                  <a:solidFill>
                    <a:schemeClr val="tx1"/>
                  </a:solidFill>
                  <a:latin typeface="Arial" panose="020B0604020202020204" pitchFamily="34" charset="0"/>
                  <a:cs typeface="Arial" panose="020B0604020202020204" pitchFamily="34" charset="0"/>
                </a:rPr>
                <a:t>Brands</a:t>
              </a:r>
              <a:endParaRPr lang="en-US" sz="1100" b="1" dirty="0">
                <a:solidFill>
                  <a:schemeClr val="tx1"/>
                </a:solidFill>
                <a:latin typeface="Arial" panose="020B0604020202020204" pitchFamily="34" charset="0"/>
                <a:cs typeface="Arial" panose="020B0604020202020204" pitchFamily="34" charset="0"/>
              </a:endParaRPr>
            </a:p>
          </p:txBody>
        </p:sp>
        <p:sp>
          <p:nvSpPr>
            <p:cNvPr id="108" name="Chevron 107"/>
            <p:cNvSpPr/>
            <p:nvPr/>
          </p:nvSpPr>
          <p:spPr>
            <a:xfrm rot="5400000">
              <a:off x="4039518" y="3536979"/>
              <a:ext cx="197894" cy="197894"/>
            </a:xfrm>
            <a:prstGeom prst="chevron">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tx1"/>
                </a:solidFill>
              </a:endParaRPr>
            </a:p>
          </p:txBody>
        </p:sp>
      </p:grpSp>
      <p:grpSp>
        <p:nvGrpSpPr>
          <p:cNvPr id="113" name="Group 112"/>
          <p:cNvGrpSpPr/>
          <p:nvPr/>
        </p:nvGrpSpPr>
        <p:grpSpPr>
          <a:xfrm>
            <a:off x="6245664" y="3679892"/>
            <a:ext cx="1567894" cy="360395"/>
            <a:chOff x="2578695" y="3437320"/>
            <a:chExt cx="1728070" cy="397213"/>
          </a:xfrm>
        </p:grpSpPr>
        <p:sp>
          <p:nvSpPr>
            <p:cNvPr id="118" name="Rectangle 117"/>
            <p:cNvSpPr/>
            <p:nvPr/>
          </p:nvSpPr>
          <p:spPr>
            <a:xfrm>
              <a:off x="2578695" y="3437320"/>
              <a:ext cx="1728070" cy="397213"/>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b="1" dirty="0" smtClean="0">
                  <a:solidFill>
                    <a:schemeClr val="tx1"/>
                  </a:solidFill>
                  <a:latin typeface="Arial" panose="020B0604020202020204" pitchFamily="34" charset="0"/>
                  <a:cs typeface="Arial" panose="020B0604020202020204" pitchFamily="34" charset="0"/>
                </a:rPr>
                <a:t>Data Speed</a:t>
              </a:r>
              <a:endParaRPr lang="en-US" sz="1100" b="1" dirty="0">
                <a:solidFill>
                  <a:schemeClr val="tx1"/>
                </a:solidFill>
                <a:latin typeface="Arial" panose="020B0604020202020204" pitchFamily="34" charset="0"/>
                <a:cs typeface="Arial" panose="020B0604020202020204" pitchFamily="34" charset="0"/>
              </a:endParaRPr>
            </a:p>
          </p:txBody>
        </p:sp>
        <p:sp>
          <p:nvSpPr>
            <p:cNvPr id="119" name="Chevron 118"/>
            <p:cNvSpPr/>
            <p:nvPr/>
          </p:nvSpPr>
          <p:spPr>
            <a:xfrm rot="5400000">
              <a:off x="4039518" y="3536979"/>
              <a:ext cx="197894" cy="197894"/>
            </a:xfrm>
            <a:prstGeom prst="chevron">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tx1"/>
                </a:solidFill>
              </a:endParaRPr>
            </a:p>
          </p:txBody>
        </p:sp>
      </p:grpSp>
      <p:grpSp>
        <p:nvGrpSpPr>
          <p:cNvPr id="120" name="Group 119"/>
          <p:cNvGrpSpPr/>
          <p:nvPr/>
        </p:nvGrpSpPr>
        <p:grpSpPr>
          <a:xfrm>
            <a:off x="8074164" y="3679891"/>
            <a:ext cx="1567894" cy="360395"/>
            <a:chOff x="2578695" y="3437320"/>
            <a:chExt cx="1728070" cy="397213"/>
          </a:xfrm>
        </p:grpSpPr>
        <p:sp>
          <p:nvSpPr>
            <p:cNvPr id="121" name="Rectangle 120"/>
            <p:cNvSpPr/>
            <p:nvPr/>
          </p:nvSpPr>
          <p:spPr>
            <a:xfrm>
              <a:off x="2578695" y="3437320"/>
              <a:ext cx="1728070" cy="397213"/>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b="1" dirty="0" smtClean="0">
                  <a:solidFill>
                    <a:schemeClr val="tx1"/>
                  </a:solidFill>
                  <a:latin typeface="Arial" panose="020B0604020202020204" pitchFamily="34" charset="0"/>
                  <a:cs typeface="Arial" panose="020B0604020202020204" pitchFamily="34" charset="0"/>
                </a:rPr>
                <a:t>Price</a:t>
              </a:r>
              <a:endParaRPr lang="en-US" sz="1100" b="1" dirty="0">
                <a:solidFill>
                  <a:schemeClr val="tx1"/>
                </a:solidFill>
                <a:latin typeface="Arial" panose="020B0604020202020204" pitchFamily="34" charset="0"/>
                <a:cs typeface="Arial" panose="020B0604020202020204" pitchFamily="34" charset="0"/>
              </a:endParaRPr>
            </a:p>
          </p:txBody>
        </p:sp>
        <p:sp>
          <p:nvSpPr>
            <p:cNvPr id="122" name="Chevron 121"/>
            <p:cNvSpPr/>
            <p:nvPr/>
          </p:nvSpPr>
          <p:spPr>
            <a:xfrm rot="5400000">
              <a:off x="4039518" y="3536979"/>
              <a:ext cx="197894" cy="197894"/>
            </a:xfrm>
            <a:prstGeom prst="chevron">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tx1"/>
                </a:solidFill>
              </a:endParaRPr>
            </a:p>
          </p:txBody>
        </p:sp>
      </p:grpSp>
      <p:sp>
        <p:nvSpPr>
          <p:cNvPr id="125" name="TextBox 124"/>
          <p:cNvSpPr txBox="1"/>
          <p:nvPr/>
        </p:nvSpPr>
        <p:spPr>
          <a:xfrm>
            <a:off x="2485808" y="3402876"/>
            <a:ext cx="567784" cy="246221"/>
          </a:xfrm>
          <a:prstGeom prst="rect">
            <a:avLst/>
          </a:prstGeom>
          <a:noFill/>
        </p:spPr>
        <p:txBody>
          <a:bodyPr wrap="none" rtlCol="0">
            <a:spAutoFit/>
          </a:bodyPr>
          <a:lstStyle/>
          <a:p>
            <a:pPr defTabSz="586130"/>
            <a:r>
              <a:rPr lang="en-US" sz="1000" b="1" dirty="0" smtClean="0">
                <a:solidFill>
                  <a:prstClr val="black"/>
                </a:solidFill>
                <a:latin typeface="Arial" panose="020B0604020202020204" pitchFamily="34" charset="0"/>
                <a:cs typeface="Arial" panose="020B0604020202020204" pitchFamily="34" charset="0"/>
              </a:rPr>
              <a:t>Filters</a:t>
            </a:r>
            <a:endParaRPr lang="en-US" sz="1000" b="1" dirty="0">
              <a:solidFill>
                <a:prstClr val="black"/>
              </a:solidFill>
              <a:latin typeface="Arial" panose="020B0604020202020204" pitchFamily="34" charset="0"/>
              <a:cs typeface="Arial" panose="020B0604020202020204" pitchFamily="34" charset="0"/>
            </a:endParaRPr>
          </a:p>
        </p:txBody>
      </p:sp>
      <p:sp>
        <p:nvSpPr>
          <p:cNvPr id="131" name="Down Arrow 130"/>
          <p:cNvSpPr/>
          <p:nvPr/>
        </p:nvSpPr>
        <p:spPr>
          <a:xfrm>
            <a:off x="4007411" y="2268628"/>
            <a:ext cx="562990" cy="507908"/>
          </a:xfrm>
          <a:prstGeom prst="down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298593" y="1663446"/>
            <a:ext cx="1989274" cy="58496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00295B"/>
                </a:solidFill>
                <a:latin typeface="Arial" panose="020B0604020202020204" pitchFamily="34" charset="0"/>
                <a:cs typeface="Arial" panose="020B0604020202020204" pitchFamily="34" charset="0"/>
              </a:rPr>
              <a:t>User Types iPhone X</a:t>
            </a:r>
            <a:endParaRPr lang="en-US" sz="1400" dirty="0">
              <a:solidFill>
                <a:srgbClr val="00295B"/>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7196095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Rectangle 61"/>
          <p:cNvSpPr/>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 name="Rectangle 2"/>
          <p:cNvSpPr/>
          <p:nvPr/>
        </p:nvSpPr>
        <p:spPr>
          <a:xfrm>
            <a:off x="185940" y="154407"/>
            <a:ext cx="11836042" cy="65124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sp>
        <p:nvSpPr>
          <p:cNvPr id="52" name="Rectangle 51"/>
          <p:cNvSpPr/>
          <p:nvPr/>
        </p:nvSpPr>
        <p:spPr>
          <a:xfrm>
            <a:off x="2266988" y="154407"/>
            <a:ext cx="7757432" cy="20684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sp>
        <p:nvSpPr>
          <p:cNvPr id="46" name="Rectangle 45"/>
          <p:cNvSpPr/>
          <p:nvPr/>
        </p:nvSpPr>
        <p:spPr>
          <a:xfrm>
            <a:off x="185940" y="2289543"/>
            <a:ext cx="2081048" cy="4375515"/>
          </a:xfrm>
          <a:prstGeom prst="rect">
            <a:avLst/>
          </a:prstGeom>
          <a:solidFill>
            <a:srgbClr val="56AD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pic>
        <p:nvPicPr>
          <p:cNvPr id="19" name="Picture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1617" y="1769514"/>
            <a:ext cx="400674" cy="400674"/>
          </a:xfrm>
          <a:prstGeom prst="rect">
            <a:avLst/>
          </a:prstGeom>
        </p:spPr>
      </p:pic>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9785" y="1769514"/>
            <a:ext cx="400674" cy="400674"/>
          </a:xfrm>
          <a:prstGeom prst="rect">
            <a:avLst/>
          </a:prstGeom>
        </p:spPr>
      </p:pic>
      <p:pic>
        <p:nvPicPr>
          <p:cNvPr id="21" name="Picture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75281" y="1769514"/>
            <a:ext cx="400674" cy="400674"/>
          </a:xfrm>
          <a:prstGeom prst="rect">
            <a:avLst/>
          </a:prstGeom>
        </p:spPr>
      </p:pic>
      <p:pic>
        <p:nvPicPr>
          <p:cNvPr id="23" name="Picture 2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93449" y="1769513"/>
            <a:ext cx="400674" cy="400674"/>
          </a:xfrm>
          <a:prstGeom prst="rect">
            <a:avLst/>
          </a:prstGeom>
        </p:spPr>
      </p:pic>
      <p:pic>
        <p:nvPicPr>
          <p:cNvPr id="74" name="Picture 7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5959" y="6191056"/>
            <a:ext cx="354173" cy="346794"/>
          </a:xfrm>
          <a:prstGeom prst="rect">
            <a:avLst/>
          </a:prstGeom>
        </p:spPr>
      </p:pic>
      <p:pic>
        <p:nvPicPr>
          <p:cNvPr id="75" name="Picture 7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19025" y="6191056"/>
            <a:ext cx="354173" cy="346794"/>
          </a:xfrm>
          <a:prstGeom prst="rect">
            <a:avLst/>
          </a:prstGeom>
        </p:spPr>
      </p:pic>
      <p:pic>
        <p:nvPicPr>
          <p:cNvPr id="76" name="Picture 7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52893" y="6191056"/>
            <a:ext cx="354173" cy="332037"/>
          </a:xfrm>
          <a:prstGeom prst="rect">
            <a:avLst/>
          </a:prstGeom>
        </p:spPr>
      </p:pic>
      <p:sp>
        <p:nvSpPr>
          <p:cNvPr id="83" name="Rectangle 82"/>
          <p:cNvSpPr/>
          <p:nvPr/>
        </p:nvSpPr>
        <p:spPr>
          <a:xfrm>
            <a:off x="9965423" y="2163814"/>
            <a:ext cx="2056451" cy="45036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pic>
        <p:nvPicPr>
          <p:cNvPr id="98" name="Picture 97"/>
          <p:cNvPicPr>
            <a:picLocks noChangeAspect="1"/>
          </p:cNvPicPr>
          <p:nvPr/>
        </p:nvPicPr>
        <p:blipFill>
          <a:blip r:embed="rId9">
            <a:extLst>
              <a:ext uri="{BEBA8EAE-BF5A-486C-A8C5-ECC9F3942E4B}">
                <a14:imgProps xmlns:a14="http://schemas.microsoft.com/office/drawing/2010/main">
                  <a14:imgLayer r:embed="rId10">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1852091" y="6194581"/>
            <a:ext cx="331349" cy="331349"/>
          </a:xfrm>
          <a:prstGeom prst="rect">
            <a:avLst/>
          </a:prstGeom>
        </p:spPr>
      </p:pic>
      <p:sp>
        <p:nvSpPr>
          <p:cNvPr id="109" name="Rectangle 108"/>
          <p:cNvSpPr/>
          <p:nvPr/>
        </p:nvSpPr>
        <p:spPr>
          <a:xfrm>
            <a:off x="10023912" y="2286478"/>
            <a:ext cx="1963490" cy="4251372"/>
          </a:xfrm>
          <a:prstGeom prst="rect">
            <a:avLst/>
          </a:prstGeom>
          <a:solidFill>
            <a:srgbClr val="56AD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1000" b="1" dirty="0">
              <a:solidFill>
                <a:prstClr val="white"/>
              </a:solidFill>
              <a:latin typeface="Arial" panose="020B0604020202020204" pitchFamily="34" charset="0"/>
              <a:cs typeface="Arial" panose="020B0604020202020204" pitchFamily="34" charset="0"/>
            </a:endParaRPr>
          </a:p>
        </p:txBody>
      </p:sp>
      <p:sp>
        <p:nvSpPr>
          <p:cNvPr id="94" name="Rectangle 93"/>
          <p:cNvSpPr/>
          <p:nvPr/>
        </p:nvSpPr>
        <p:spPr>
          <a:xfrm>
            <a:off x="2304058" y="2698132"/>
            <a:ext cx="7656345" cy="3044318"/>
          </a:xfrm>
          <a:prstGeom prst="rect">
            <a:avLst/>
          </a:prstGeom>
          <a:solidFill>
            <a:schemeClr val="bg1"/>
          </a:solidFill>
          <a:ln>
            <a:solidFill>
              <a:srgbClr val="56ADD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grpSp>
        <p:nvGrpSpPr>
          <p:cNvPr id="4" name="Group 3"/>
          <p:cNvGrpSpPr/>
          <p:nvPr/>
        </p:nvGrpSpPr>
        <p:grpSpPr>
          <a:xfrm>
            <a:off x="257774" y="2377291"/>
            <a:ext cx="1926025" cy="239055"/>
            <a:chOff x="257774" y="1966455"/>
            <a:chExt cx="1926025" cy="239055"/>
          </a:xfrm>
        </p:grpSpPr>
        <p:sp>
          <p:nvSpPr>
            <p:cNvPr id="50" name="Rounded Rectangle 49"/>
            <p:cNvSpPr/>
            <p:nvPr/>
          </p:nvSpPr>
          <p:spPr>
            <a:xfrm>
              <a:off x="257774" y="1968246"/>
              <a:ext cx="1824102" cy="23726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pic>
          <p:nvPicPr>
            <p:cNvPr id="28" name="Picture 27"/>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981315" y="1966455"/>
              <a:ext cx="202484" cy="237055"/>
            </a:xfrm>
            <a:prstGeom prst="rect">
              <a:avLst/>
            </a:prstGeom>
          </p:spPr>
        </p:pic>
        <p:sp>
          <p:nvSpPr>
            <p:cNvPr id="51" name="TextBox 50"/>
            <p:cNvSpPr txBox="1"/>
            <p:nvPr/>
          </p:nvSpPr>
          <p:spPr>
            <a:xfrm>
              <a:off x="320836" y="1968921"/>
              <a:ext cx="184731" cy="230832"/>
            </a:xfrm>
            <a:prstGeom prst="rect">
              <a:avLst/>
            </a:prstGeom>
            <a:noFill/>
          </p:spPr>
          <p:txBody>
            <a:bodyPr wrap="none" rtlCol="0">
              <a:spAutoFit/>
            </a:bodyPr>
            <a:lstStyle/>
            <a:p>
              <a:pPr defTabSz="586130"/>
              <a:endParaRPr lang="en-US" sz="900" dirty="0">
                <a:solidFill>
                  <a:prstClr val="black"/>
                </a:solidFill>
                <a:latin typeface="Arial" panose="020B0604020202020204" pitchFamily="34" charset="0"/>
                <a:cs typeface="Arial" panose="020B0604020202020204" pitchFamily="34" charset="0"/>
              </a:endParaRPr>
            </a:p>
          </p:txBody>
        </p:sp>
      </p:grpSp>
      <p:grpSp>
        <p:nvGrpSpPr>
          <p:cNvPr id="63" name="Group 62"/>
          <p:cNvGrpSpPr/>
          <p:nvPr/>
        </p:nvGrpSpPr>
        <p:grpSpPr>
          <a:xfrm>
            <a:off x="2268495" y="5758937"/>
            <a:ext cx="7691908" cy="906121"/>
            <a:chOff x="2284261" y="5806235"/>
            <a:chExt cx="7691908" cy="906121"/>
          </a:xfrm>
        </p:grpSpPr>
        <p:sp>
          <p:nvSpPr>
            <p:cNvPr id="70" name="Rectangle 69"/>
            <p:cNvSpPr/>
            <p:nvPr/>
          </p:nvSpPr>
          <p:spPr>
            <a:xfrm>
              <a:off x="2284261" y="5806235"/>
              <a:ext cx="7691908" cy="90612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7" name="Rounded Rectangle 76"/>
            <p:cNvSpPr/>
            <p:nvPr/>
          </p:nvSpPr>
          <p:spPr>
            <a:xfrm>
              <a:off x="2417106" y="6197770"/>
              <a:ext cx="7362378" cy="35236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8" name="TextBox 77"/>
            <p:cNvSpPr txBox="1"/>
            <p:nvPr/>
          </p:nvSpPr>
          <p:spPr>
            <a:xfrm>
              <a:off x="2480168" y="6268572"/>
              <a:ext cx="877163" cy="230832"/>
            </a:xfrm>
            <a:prstGeom prst="rect">
              <a:avLst/>
            </a:prstGeom>
            <a:noFill/>
          </p:spPr>
          <p:txBody>
            <a:bodyPr wrap="none" rtlCol="0">
              <a:spAutoFit/>
            </a:bodyPr>
            <a:lstStyle/>
            <a:p>
              <a:r>
                <a:rPr lang="en-US" sz="900" dirty="0">
                  <a:solidFill>
                    <a:prstClr val="black"/>
                  </a:solidFill>
                  <a:latin typeface="Arial" panose="020B0604020202020204" pitchFamily="34" charset="0"/>
                  <a:cs typeface="Arial" panose="020B0604020202020204" pitchFamily="34" charset="0"/>
                </a:rPr>
                <a:t>Call Remarks</a:t>
              </a:r>
            </a:p>
          </p:txBody>
        </p:sp>
        <p:sp>
          <p:nvSpPr>
            <p:cNvPr id="84" name="Rectangle 83"/>
            <p:cNvSpPr/>
            <p:nvPr/>
          </p:nvSpPr>
          <p:spPr>
            <a:xfrm>
              <a:off x="8910989" y="6245977"/>
              <a:ext cx="808601" cy="268750"/>
            </a:xfrm>
            <a:prstGeom prst="rect">
              <a:avLst/>
            </a:prstGeom>
            <a:solidFill>
              <a:srgbClr val="56AD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800" dirty="0" smtClean="0">
                  <a:solidFill>
                    <a:prstClr val="white"/>
                  </a:solidFill>
                  <a:latin typeface="Arial" panose="020B0604020202020204" pitchFamily="34" charset="0"/>
                  <a:cs typeface="Arial" panose="020B0604020202020204" pitchFamily="34" charset="0"/>
                </a:rPr>
                <a:t>SUBMIT</a:t>
              </a:r>
              <a:endParaRPr lang="en-US" sz="800" dirty="0">
                <a:solidFill>
                  <a:prstClr val="white"/>
                </a:solidFill>
                <a:latin typeface="Arial" panose="020B0604020202020204" pitchFamily="34" charset="0"/>
                <a:cs typeface="Arial" panose="020B0604020202020204" pitchFamily="34" charset="0"/>
              </a:endParaRPr>
            </a:p>
          </p:txBody>
        </p:sp>
        <p:sp>
          <p:nvSpPr>
            <p:cNvPr id="85" name="Rounded Rectangle 84"/>
            <p:cNvSpPr/>
            <p:nvPr/>
          </p:nvSpPr>
          <p:spPr>
            <a:xfrm>
              <a:off x="2444560" y="5947598"/>
              <a:ext cx="129642" cy="129642"/>
            </a:xfrm>
            <a:prstGeom prst="round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6" name="TextBox 85"/>
            <p:cNvSpPr txBox="1"/>
            <p:nvPr/>
          </p:nvSpPr>
          <p:spPr>
            <a:xfrm>
              <a:off x="2615925" y="5897864"/>
              <a:ext cx="838691" cy="230832"/>
            </a:xfrm>
            <a:prstGeom prst="rect">
              <a:avLst/>
            </a:prstGeom>
            <a:noFill/>
          </p:spPr>
          <p:txBody>
            <a:bodyPr wrap="none" rtlCol="0">
              <a:spAutoFit/>
            </a:bodyPr>
            <a:lstStyle/>
            <a:p>
              <a:r>
                <a:rPr lang="en-US" sz="900" dirty="0" smtClean="0">
                  <a:solidFill>
                    <a:prstClr val="black"/>
                  </a:solidFill>
                  <a:latin typeface="Arial" panose="020B0604020202020204" pitchFamily="34" charset="0"/>
                  <a:cs typeface="Arial" panose="020B0604020202020204" pitchFamily="34" charset="0"/>
                </a:rPr>
                <a:t>Billing Query</a:t>
              </a:r>
              <a:endParaRPr lang="en-US" sz="900" dirty="0">
                <a:solidFill>
                  <a:prstClr val="black"/>
                </a:solidFill>
                <a:latin typeface="Arial" panose="020B0604020202020204" pitchFamily="34" charset="0"/>
                <a:cs typeface="Arial" panose="020B0604020202020204" pitchFamily="34" charset="0"/>
              </a:endParaRPr>
            </a:p>
          </p:txBody>
        </p:sp>
        <p:sp>
          <p:nvSpPr>
            <p:cNvPr id="87" name="Rounded Rectangle 86"/>
            <p:cNvSpPr/>
            <p:nvPr/>
          </p:nvSpPr>
          <p:spPr>
            <a:xfrm>
              <a:off x="3899406" y="5947598"/>
              <a:ext cx="129642" cy="129642"/>
            </a:xfrm>
            <a:prstGeom prst="round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8" name="TextBox 87"/>
            <p:cNvSpPr txBox="1"/>
            <p:nvPr/>
          </p:nvSpPr>
          <p:spPr>
            <a:xfrm>
              <a:off x="4081480" y="5897864"/>
              <a:ext cx="1152880" cy="230832"/>
            </a:xfrm>
            <a:prstGeom prst="rect">
              <a:avLst/>
            </a:prstGeom>
            <a:noFill/>
          </p:spPr>
          <p:txBody>
            <a:bodyPr wrap="none" rtlCol="0">
              <a:spAutoFit/>
            </a:bodyPr>
            <a:lstStyle/>
            <a:p>
              <a:r>
                <a:rPr lang="en-US" sz="900" dirty="0" smtClean="0">
                  <a:solidFill>
                    <a:prstClr val="black"/>
                  </a:solidFill>
                  <a:latin typeface="Arial" panose="020B0604020202020204" pitchFamily="34" charset="0"/>
                  <a:cs typeface="Arial" panose="020B0604020202020204" pitchFamily="34" charset="0"/>
                </a:rPr>
                <a:t>Change in address</a:t>
              </a:r>
              <a:endParaRPr lang="en-US" sz="900" dirty="0">
                <a:solidFill>
                  <a:prstClr val="black"/>
                </a:solidFill>
                <a:latin typeface="Arial" panose="020B0604020202020204" pitchFamily="34" charset="0"/>
                <a:cs typeface="Arial" panose="020B0604020202020204" pitchFamily="34" charset="0"/>
              </a:endParaRPr>
            </a:p>
          </p:txBody>
        </p:sp>
        <p:sp>
          <p:nvSpPr>
            <p:cNvPr id="95" name="Rounded Rectangle 94"/>
            <p:cNvSpPr/>
            <p:nvPr/>
          </p:nvSpPr>
          <p:spPr>
            <a:xfrm>
              <a:off x="5354252" y="5947598"/>
              <a:ext cx="129642" cy="129642"/>
            </a:xfrm>
            <a:prstGeom prst="round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6" name="TextBox 95"/>
            <p:cNvSpPr txBox="1"/>
            <p:nvPr/>
          </p:nvSpPr>
          <p:spPr>
            <a:xfrm>
              <a:off x="5549967" y="5897864"/>
              <a:ext cx="928459" cy="230832"/>
            </a:xfrm>
            <a:prstGeom prst="rect">
              <a:avLst/>
            </a:prstGeom>
            <a:noFill/>
          </p:spPr>
          <p:txBody>
            <a:bodyPr wrap="none" rtlCol="0">
              <a:spAutoFit/>
            </a:bodyPr>
            <a:lstStyle/>
            <a:p>
              <a:r>
                <a:rPr lang="en-US" sz="900" dirty="0" smtClean="0">
                  <a:solidFill>
                    <a:prstClr val="black"/>
                  </a:solidFill>
                  <a:latin typeface="Arial" panose="020B0604020202020204" pitchFamily="34" charset="0"/>
                  <a:cs typeface="Arial" panose="020B0604020202020204" pitchFamily="34" charset="0"/>
                </a:rPr>
                <a:t>Product Query</a:t>
              </a:r>
              <a:endParaRPr lang="en-US" sz="900" dirty="0">
                <a:solidFill>
                  <a:prstClr val="black"/>
                </a:solidFill>
                <a:latin typeface="Arial" panose="020B0604020202020204" pitchFamily="34" charset="0"/>
                <a:cs typeface="Arial" panose="020B0604020202020204" pitchFamily="34" charset="0"/>
              </a:endParaRPr>
            </a:p>
          </p:txBody>
        </p:sp>
        <p:sp>
          <p:nvSpPr>
            <p:cNvPr id="97" name="Rounded Rectangle 96"/>
            <p:cNvSpPr/>
            <p:nvPr/>
          </p:nvSpPr>
          <p:spPr>
            <a:xfrm>
              <a:off x="6809098" y="5947598"/>
              <a:ext cx="129642" cy="129642"/>
            </a:xfrm>
            <a:prstGeom prst="round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0" name="TextBox 109"/>
            <p:cNvSpPr txBox="1"/>
            <p:nvPr/>
          </p:nvSpPr>
          <p:spPr>
            <a:xfrm>
              <a:off x="7043456" y="5897864"/>
              <a:ext cx="947695" cy="230832"/>
            </a:xfrm>
            <a:prstGeom prst="rect">
              <a:avLst/>
            </a:prstGeom>
            <a:noFill/>
          </p:spPr>
          <p:txBody>
            <a:bodyPr wrap="none" rtlCol="0">
              <a:spAutoFit/>
            </a:bodyPr>
            <a:lstStyle/>
            <a:p>
              <a:r>
                <a:rPr lang="en-US" sz="900" dirty="0" smtClean="0">
                  <a:solidFill>
                    <a:prstClr val="black"/>
                  </a:solidFill>
                  <a:latin typeface="Arial" panose="020B0604020202020204" pitchFamily="34" charset="0"/>
                  <a:cs typeface="Arial" panose="020B0604020202020204" pitchFamily="34" charset="0"/>
                </a:rPr>
                <a:t>Delivery Query</a:t>
              </a:r>
              <a:endParaRPr lang="en-US" sz="900" dirty="0">
                <a:solidFill>
                  <a:prstClr val="black"/>
                </a:solidFill>
                <a:latin typeface="Arial" panose="020B0604020202020204" pitchFamily="34" charset="0"/>
                <a:cs typeface="Arial" panose="020B0604020202020204" pitchFamily="34" charset="0"/>
              </a:endParaRPr>
            </a:p>
          </p:txBody>
        </p:sp>
        <p:sp>
          <p:nvSpPr>
            <p:cNvPr id="111" name="Rounded Rectangle 110"/>
            <p:cNvSpPr/>
            <p:nvPr/>
          </p:nvSpPr>
          <p:spPr>
            <a:xfrm>
              <a:off x="8263944" y="5947598"/>
              <a:ext cx="129642" cy="129642"/>
            </a:xfrm>
            <a:prstGeom prst="round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2" name="TextBox 111"/>
            <p:cNvSpPr txBox="1"/>
            <p:nvPr/>
          </p:nvSpPr>
          <p:spPr>
            <a:xfrm>
              <a:off x="8435309" y="5897864"/>
              <a:ext cx="595035" cy="230832"/>
            </a:xfrm>
            <a:prstGeom prst="rect">
              <a:avLst/>
            </a:prstGeom>
            <a:noFill/>
          </p:spPr>
          <p:txBody>
            <a:bodyPr wrap="none" rtlCol="0">
              <a:spAutoFit/>
            </a:bodyPr>
            <a:lstStyle/>
            <a:p>
              <a:r>
                <a:rPr lang="en-US" sz="900" dirty="0" smtClean="0">
                  <a:solidFill>
                    <a:prstClr val="black"/>
                  </a:solidFill>
                  <a:latin typeface="Arial" panose="020B0604020202020204" pitchFamily="34" charset="0"/>
                  <a:cs typeface="Arial" panose="020B0604020202020204" pitchFamily="34" charset="0"/>
                </a:rPr>
                <a:t>General</a:t>
              </a:r>
              <a:endParaRPr lang="en-US" sz="900" dirty="0">
                <a:solidFill>
                  <a:prstClr val="black"/>
                </a:solidFill>
                <a:latin typeface="Arial" panose="020B0604020202020204" pitchFamily="34" charset="0"/>
                <a:cs typeface="Arial" panose="020B0604020202020204" pitchFamily="34" charset="0"/>
              </a:endParaRPr>
            </a:p>
          </p:txBody>
        </p:sp>
      </p:grpSp>
      <p:grpSp>
        <p:nvGrpSpPr>
          <p:cNvPr id="114" name="Group 113"/>
          <p:cNvGrpSpPr/>
          <p:nvPr/>
        </p:nvGrpSpPr>
        <p:grpSpPr>
          <a:xfrm>
            <a:off x="10096160" y="2395737"/>
            <a:ext cx="1775543" cy="302395"/>
            <a:chOff x="10111926" y="2443035"/>
            <a:chExt cx="1775543" cy="302395"/>
          </a:xfrm>
        </p:grpSpPr>
        <p:sp>
          <p:nvSpPr>
            <p:cNvPr id="115" name="Rounded Rectangle 114"/>
            <p:cNvSpPr/>
            <p:nvPr/>
          </p:nvSpPr>
          <p:spPr>
            <a:xfrm>
              <a:off x="10111926" y="2443035"/>
              <a:ext cx="1775543" cy="302395"/>
            </a:xfrm>
            <a:prstGeom prst="round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a:solidFill>
                    <a:prstClr val="white">
                      <a:lumMod val="75000"/>
                    </a:prstClr>
                  </a:solidFill>
                  <a:latin typeface="Arial" panose="020B0604020202020204" pitchFamily="34" charset="0"/>
                  <a:cs typeface="Arial" panose="020B0604020202020204" pitchFamily="34" charset="0"/>
                </a:rPr>
                <a:t>Select </a:t>
              </a:r>
              <a:r>
                <a:rPr lang="en-US" sz="900" dirty="0" smtClean="0">
                  <a:solidFill>
                    <a:prstClr val="white">
                      <a:lumMod val="75000"/>
                    </a:prstClr>
                  </a:solidFill>
                  <a:latin typeface="Arial" panose="020B0604020202020204" pitchFamily="34" charset="0"/>
                  <a:cs typeface="Arial" panose="020B0604020202020204" pitchFamily="34" charset="0"/>
                </a:rPr>
                <a:t>Disposition</a:t>
              </a:r>
              <a:endParaRPr lang="en-US" sz="900" dirty="0">
                <a:solidFill>
                  <a:prstClr val="white">
                    <a:lumMod val="75000"/>
                  </a:prstClr>
                </a:solidFill>
                <a:latin typeface="Arial" panose="020B0604020202020204" pitchFamily="34" charset="0"/>
                <a:cs typeface="Arial" panose="020B0604020202020204" pitchFamily="34" charset="0"/>
              </a:endParaRPr>
            </a:p>
          </p:txBody>
        </p:sp>
        <p:sp>
          <p:nvSpPr>
            <p:cNvPr id="116" name="Isosceles Triangle 115"/>
            <p:cNvSpPr/>
            <p:nvPr/>
          </p:nvSpPr>
          <p:spPr>
            <a:xfrm rot="10800000">
              <a:off x="11680475" y="2576192"/>
              <a:ext cx="84219" cy="72602"/>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solidFill>
                  <a:prstClr val="white"/>
                </a:solidFill>
              </a:endParaRPr>
            </a:p>
          </p:txBody>
        </p:sp>
      </p:grpSp>
      <p:sp>
        <p:nvSpPr>
          <p:cNvPr id="82" name="Rectangle 81"/>
          <p:cNvSpPr/>
          <p:nvPr/>
        </p:nvSpPr>
        <p:spPr>
          <a:xfrm>
            <a:off x="261254" y="1072474"/>
            <a:ext cx="1942062" cy="4539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1400" b="1" i="1" dirty="0" smtClean="0">
                <a:solidFill>
                  <a:schemeClr val="tx1">
                    <a:lumMod val="50000"/>
                    <a:lumOff val="50000"/>
                  </a:schemeClr>
                </a:solidFill>
                <a:latin typeface="Swis721 Cn BT" panose="020B0506020202030204" pitchFamily="34" charset="0"/>
                <a:cs typeface="Arial" panose="020B0604020202020204" pitchFamily="34" charset="0"/>
              </a:rPr>
              <a:t>TELECOM ENTERPRISE</a:t>
            </a:r>
            <a:endParaRPr lang="en-US" sz="1400" b="1" i="1" dirty="0">
              <a:solidFill>
                <a:schemeClr val="tx1">
                  <a:lumMod val="50000"/>
                  <a:lumOff val="50000"/>
                </a:schemeClr>
              </a:solidFill>
              <a:latin typeface="Swis721 Cn BT" panose="020B0506020202030204" pitchFamily="34" charset="0"/>
              <a:cs typeface="Arial" panose="020B0604020202020204" pitchFamily="34" charset="0"/>
            </a:endParaRPr>
          </a:p>
        </p:txBody>
      </p:sp>
      <p:pic>
        <p:nvPicPr>
          <p:cNvPr id="61" name="Picture 60"/>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55095" y="336931"/>
            <a:ext cx="942739" cy="855162"/>
          </a:xfrm>
          <a:prstGeom prst="rect">
            <a:avLst/>
          </a:prstGeom>
        </p:spPr>
      </p:pic>
      <p:pic>
        <p:nvPicPr>
          <p:cNvPr id="6" name="Picture 5"/>
          <p:cNvPicPr>
            <a:picLocks noChangeAspect="1"/>
          </p:cNvPicPr>
          <p:nvPr/>
        </p:nvPicPr>
        <p:blipFill>
          <a:blip r:embed="rId13"/>
          <a:stretch>
            <a:fillRect/>
          </a:stretch>
        </p:blipFill>
        <p:spPr>
          <a:xfrm>
            <a:off x="10010486" y="571267"/>
            <a:ext cx="1950763" cy="1341664"/>
          </a:xfrm>
          <a:prstGeom prst="rect">
            <a:avLst/>
          </a:prstGeom>
        </p:spPr>
      </p:pic>
      <p:sp>
        <p:nvSpPr>
          <p:cNvPr id="7" name="Rectangle 6"/>
          <p:cNvSpPr/>
          <p:nvPr/>
        </p:nvSpPr>
        <p:spPr>
          <a:xfrm>
            <a:off x="2304058" y="239653"/>
            <a:ext cx="2516253" cy="1958667"/>
          </a:xfrm>
          <a:prstGeom prst="rect">
            <a:avLst/>
          </a:prstGeom>
          <a:solidFill>
            <a:schemeClr val="bg1"/>
          </a:solidFill>
          <a:ln>
            <a:solidFill>
              <a:schemeClr val="bg1">
                <a:lumMod val="95000"/>
              </a:schemeClr>
            </a:solidFill>
          </a:ln>
          <a:effectLst>
            <a:outerShdw blurRad="50800" dist="38100" dir="8100000" algn="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p:cNvSpPr/>
          <p:nvPr/>
        </p:nvSpPr>
        <p:spPr>
          <a:xfrm>
            <a:off x="4879719" y="239653"/>
            <a:ext cx="2516253" cy="1958667"/>
          </a:xfrm>
          <a:prstGeom prst="rect">
            <a:avLst/>
          </a:prstGeom>
          <a:solidFill>
            <a:schemeClr val="bg1"/>
          </a:solidFill>
          <a:ln>
            <a:solidFill>
              <a:schemeClr val="bg1">
                <a:lumMod val="95000"/>
              </a:schemeClr>
            </a:solidFill>
          </a:ln>
          <a:effectLst>
            <a:outerShdw blurRad="50800" dist="38100" dir="8100000" algn="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p:cNvSpPr/>
          <p:nvPr/>
        </p:nvSpPr>
        <p:spPr>
          <a:xfrm>
            <a:off x="7455380" y="239653"/>
            <a:ext cx="2516253" cy="1958667"/>
          </a:xfrm>
          <a:prstGeom prst="rect">
            <a:avLst/>
          </a:prstGeom>
          <a:solidFill>
            <a:schemeClr val="bg1"/>
          </a:solidFill>
          <a:ln>
            <a:solidFill>
              <a:schemeClr val="bg1">
                <a:lumMod val="95000"/>
              </a:schemeClr>
            </a:solidFill>
          </a:ln>
          <a:effectLst>
            <a:outerShdw blurRad="50800" dist="38100" dir="8100000" algn="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1" name="Table 100"/>
          <p:cNvGraphicFramePr>
            <a:graphicFrameLocks noGrp="1"/>
          </p:cNvGraphicFramePr>
          <p:nvPr>
            <p:extLst/>
          </p:nvPr>
        </p:nvGraphicFramePr>
        <p:xfrm>
          <a:off x="2464402" y="294868"/>
          <a:ext cx="2239750" cy="1486976"/>
        </p:xfrm>
        <a:graphic>
          <a:graphicData uri="http://schemas.openxmlformats.org/drawingml/2006/table">
            <a:tbl>
              <a:tblPr>
                <a:tableStyleId>{5C22544A-7EE6-4342-B048-85BDC9FD1C3A}</a:tableStyleId>
              </a:tblPr>
              <a:tblGrid>
                <a:gridCol w="953865"/>
                <a:gridCol w="1285885"/>
              </a:tblGrid>
              <a:tr h="198540">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Mobile #</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+63</a:t>
                      </a:r>
                      <a:r>
                        <a:rPr lang="en-US" sz="8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 915 716 9206</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98540">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Subscriber</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Mr. John Doe</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98540">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Operating Status</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Active</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98540">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Status</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Active</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82068">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Email</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johndoe554@gmail.com</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19828">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Address</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sv-SE" sz="800" b="0" i="0" u="none" strike="noStrike" kern="1200" dirty="0" smtClean="0">
                          <a:solidFill>
                            <a:srgbClr val="000000"/>
                          </a:solidFill>
                          <a:effectLst/>
                          <a:latin typeface="Arial" panose="020B0604020202020204" pitchFamily="34" charset="0"/>
                          <a:ea typeface="+mn-ea"/>
                          <a:cs typeface="Arial" panose="020B0604020202020204" pitchFamily="34" charset="0"/>
                        </a:rPr>
                        <a:t>101 Dela Rosa Street, Legazpi Village, Makati</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90920">
                <a:tc>
                  <a:txBody>
                    <a:bodyPr/>
                    <a:lstStyle/>
                    <a:p>
                      <a:pPr marL="0" algn="l" defTabSz="914400" rtl="0" eaLnBrk="1" fontAlgn="b" latinLnBrk="0" hangingPunct="1"/>
                      <a:r>
                        <a:rPr lang="en-US" sz="800" b="0" i="0" u="none" strike="noStrike" kern="1200" dirty="0">
                          <a:solidFill>
                            <a:srgbClr val="000000"/>
                          </a:solidFill>
                          <a:effectLst/>
                          <a:latin typeface="Arial" panose="020B0604020202020204" pitchFamily="34" charset="0"/>
                          <a:ea typeface="+mn-ea"/>
                          <a:cs typeface="Arial" panose="020B0604020202020204" pitchFamily="34" charset="0"/>
                        </a:rPr>
                        <a:t>Alt Number</a:t>
                      </a: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+63</a:t>
                      </a:r>
                      <a:r>
                        <a:rPr lang="en-US" sz="8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 999 999 9999</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graphicFrame>
        <p:nvGraphicFramePr>
          <p:cNvPr id="102" name="Table 101"/>
          <p:cNvGraphicFramePr>
            <a:graphicFrameLocks noGrp="1"/>
          </p:cNvGraphicFramePr>
          <p:nvPr>
            <p:extLst/>
          </p:nvPr>
        </p:nvGraphicFramePr>
        <p:xfrm>
          <a:off x="4973094" y="294868"/>
          <a:ext cx="2355644" cy="1878483"/>
        </p:xfrm>
        <a:graphic>
          <a:graphicData uri="http://schemas.openxmlformats.org/drawingml/2006/table">
            <a:tbl>
              <a:tblPr>
                <a:tableStyleId>{5C22544A-7EE6-4342-B048-85BDC9FD1C3A}</a:tableStyleId>
              </a:tblPr>
              <a:tblGrid>
                <a:gridCol w="1089211"/>
                <a:gridCol w="1266433"/>
              </a:tblGrid>
              <a:tr h="205909">
                <a:tc>
                  <a:txBody>
                    <a:bodyPr/>
                    <a:lstStyle/>
                    <a:p>
                      <a:pPr algn="l" fontAlgn="b"/>
                      <a:r>
                        <a:rPr lang="en-US" sz="800" u="none" strike="noStrike" dirty="0" smtClean="0">
                          <a:effectLst/>
                          <a:latin typeface="Arial" panose="020B0604020202020204" pitchFamily="34" charset="0"/>
                          <a:cs typeface="Arial" panose="020B0604020202020204" pitchFamily="34" charset="0"/>
                        </a:rPr>
                        <a:t>Customer ID</a:t>
                      </a:r>
                      <a:r>
                        <a:rPr lang="en-US" sz="800" u="none" strike="noStrike" baseline="0" dirty="0" smtClean="0">
                          <a:effectLst/>
                          <a:latin typeface="Arial" panose="020B0604020202020204" pitchFamily="34" charset="0"/>
                          <a:cs typeface="Arial" panose="020B0604020202020204" pitchFamily="34" charset="0"/>
                        </a:rPr>
                        <a:t> #</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b="0" i="0" u="none" strike="noStrike" dirty="0" smtClean="0">
                          <a:solidFill>
                            <a:schemeClr val="dk1"/>
                          </a:solidFill>
                          <a:effectLst/>
                          <a:latin typeface="Arial" panose="020B0604020202020204" pitchFamily="34" charset="0"/>
                          <a:cs typeface="Arial" panose="020B0604020202020204" pitchFamily="34" charset="0"/>
                        </a:rPr>
                        <a:t>83085294</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u="none" strike="noStrike" dirty="0" smtClean="0">
                          <a:effectLst/>
                          <a:latin typeface="Arial" panose="020B0604020202020204" pitchFamily="34" charset="0"/>
                          <a:cs typeface="Arial" panose="020B0604020202020204" pitchFamily="34" charset="0"/>
                        </a:rPr>
                        <a:t>Tariff Plan</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b="0" i="0" u="sng" strike="noStrike" dirty="0" err="1" smtClean="0">
                          <a:solidFill>
                            <a:schemeClr val="dk1"/>
                          </a:solidFill>
                          <a:effectLst/>
                          <a:latin typeface="Arial" panose="020B0604020202020204" pitchFamily="34" charset="0"/>
                          <a:cs typeface="Arial" panose="020B0604020202020204" pitchFamily="34" charset="0"/>
                        </a:rPr>
                        <a:t>ThePLAN</a:t>
                      </a:r>
                      <a:r>
                        <a:rPr lang="en-US" sz="800" b="0" i="0" u="sng" strike="noStrike" baseline="0" dirty="0" smtClean="0">
                          <a:solidFill>
                            <a:schemeClr val="dk1"/>
                          </a:solidFill>
                          <a:effectLst/>
                          <a:latin typeface="Arial" panose="020B0604020202020204" pitchFamily="34" charset="0"/>
                          <a:cs typeface="Arial" panose="020B0604020202020204" pitchFamily="34" charset="0"/>
                        </a:rPr>
                        <a:t> PLUS 1499</a:t>
                      </a:r>
                      <a:endParaRPr lang="en-US" sz="800" b="0" i="0" u="sng"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b="0" i="0" u="none" strike="noStrike" dirty="0" smtClean="0">
                          <a:solidFill>
                            <a:srgbClr val="000000"/>
                          </a:solidFill>
                          <a:effectLst/>
                          <a:latin typeface="Arial" panose="020B0604020202020204" pitchFamily="34" charset="0"/>
                          <a:cs typeface="Arial" panose="020B0604020202020204" pitchFamily="34" charset="0"/>
                        </a:rPr>
                        <a:t>Activation Date</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b="0" i="0" u="none" strike="noStrike" dirty="0" smtClean="0">
                          <a:solidFill>
                            <a:srgbClr val="000000"/>
                          </a:solidFill>
                          <a:effectLst/>
                          <a:latin typeface="Arial" panose="020B0604020202020204" pitchFamily="34" charset="0"/>
                          <a:cs typeface="Arial" panose="020B0604020202020204" pitchFamily="34" charset="0"/>
                        </a:rPr>
                        <a:t>03-01-2019</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u="none" strike="noStrike" dirty="0" smtClean="0">
                          <a:effectLst/>
                          <a:latin typeface="Arial" panose="020B0604020202020204" pitchFamily="34" charset="0"/>
                          <a:cs typeface="Arial" panose="020B0604020202020204" pitchFamily="34" charset="0"/>
                        </a:rPr>
                        <a:t>Contract</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u="none" strike="noStrike" dirty="0" smtClean="0">
                          <a:effectLst/>
                          <a:latin typeface="Arial" panose="020B0604020202020204" pitchFamily="34" charset="0"/>
                          <a:cs typeface="Arial" panose="020B0604020202020204" pitchFamily="34" charset="0"/>
                        </a:rPr>
                        <a:t>24 Months</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u="none" strike="noStrike" dirty="0" smtClean="0">
                          <a:effectLst/>
                          <a:latin typeface="Arial" panose="020B0604020202020204" pitchFamily="34" charset="0"/>
                          <a:cs typeface="Arial" panose="020B0604020202020204" pitchFamily="34" charset="0"/>
                        </a:rPr>
                        <a:t>Handset</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b="0" i="0" u="sng" strike="noStrike" dirty="0" smtClean="0">
                          <a:solidFill>
                            <a:schemeClr val="dk1"/>
                          </a:solidFill>
                          <a:effectLst/>
                          <a:latin typeface="Arial" panose="020B0604020202020204" pitchFamily="34" charset="0"/>
                          <a:cs typeface="Arial" panose="020B0604020202020204" pitchFamily="34" charset="0"/>
                        </a:rPr>
                        <a:t>Huawei Nova 3i</a:t>
                      </a:r>
                      <a:endParaRPr lang="en-US" sz="800" b="0" i="0" u="sng"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u="none" strike="noStrike" dirty="0" smtClean="0">
                          <a:effectLst/>
                          <a:latin typeface="Arial" panose="020B0604020202020204" pitchFamily="34" charset="0"/>
                          <a:cs typeface="Arial" panose="020B0604020202020204" pitchFamily="34" charset="0"/>
                        </a:rPr>
                        <a:t>Unbilled Amount</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b="0" i="0" u="none" strike="noStrike" dirty="0" smtClean="0">
                          <a:solidFill>
                            <a:schemeClr val="dk1"/>
                          </a:solidFill>
                          <a:effectLst/>
                          <a:latin typeface="Arial" panose="020B0604020202020204" pitchFamily="34" charset="0"/>
                          <a:cs typeface="Arial" panose="020B0604020202020204" pitchFamily="34" charset="0"/>
                        </a:rPr>
                        <a:t>P 69.90</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u="none" strike="noStrike" dirty="0" smtClean="0">
                          <a:effectLst/>
                          <a:latin typeface="Arial" panose="020B0604020202020204" pitchFamily="34" charset="0"/>
                          <a:cs typeface="Arial" panose="020B0604020202020204" pitchFamily="34" charset="0"/>
                        </a:rPr>
                        <a:t>Last Payment Date</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b="0" i="0" u="none" strike="noStrike" dirty="0" smtClean="0">
                          <a:solidFill>
                            <a:schemeClr val="dk1"/>
                          </a:solidFill>
                          <a:effectLst/>
                          <a:latin typeface="Arial" panose="020B0604020202020204" pitchFamily="34" charset="0"/>
                          <a:cs typeface="Arial" panose="020B0604020202020204" pitchFamily="34" charset="0"/>
                        </a:rPr>
                        <a:t>04-04-2019</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31211">
                <a:tc>
                  <a:txBody>
                    <a:bodyPr/>
                    <a:lstStyle/>
                    <a:p>
                      <a:pPr algn="l" fontAlgn="b"/>
                      <a:r>
                        <a:rPr lang="en-US" sz="800" u="none" strike="noStrike" kern="1200" dirty="0" smtClean="0">
                          <a:solidFill>
                            <a:schemeClr val="dk1"/>
                          </a:solidFill>
                          <a:effectLst/>
                          <a:latin typeface="Arial" panose="020B0604020202020204" pitchFamily="34" charset="0"/>
                          <a:ea typeface="+mn-ea"/>
                          <a:cs typeface="Arial" panose="020B0604020202020204" pitchFamily="34" charset="0"/>
                        </a:rPr>
                        <a:t>Outstanding Balance</a:t>
                      </a:r>
                      <a:endParaRPr lang="en-US" sz="800" u="none" strike="noStrike" kern="1200" dirty="0">
                        <a:solidFill>
                          <a:schemeClr val="dk1"/>
                        </a:solidFill>
                        <a:effectLst/>
                        <a:latin typeface="Arial" panose="020B0604020202020204" pitchFamily="34" charset="0"/>
                        <a:ea typeface="+mn-ea"/>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u="none" strike="noStrike" kern="1200" dirty="0" smtClean="0">
                          <a:solidFill>
                            <a:schemeClr val="dk1"/>
                          </a:solidFill>
                          <a:effectLst/>
                          <a:latin typeface="Arial" panose="020B0604020202020204" pitchFamily="34" charset="0"/>
                          <a:ea typeface="+mn-ea"/>
                          <a:cs typeface="Arial" panose="020B0604020202020204" pitchFamily="34" charset="0"/>
                        </a:rPr>
                        <a:t>P1568.90</a:t>
                      </a:r>
                      <a:endParaRPr lang="en-US" sz="800" u="none" strike="noStrike" kern="1200" dirty="0">
                        <a:solidFill>
                          <a:schemeClr val="dk1"/>
                        </a:solidFill>
                        <a:effectLst/>
                        <a:latin typeface="Arial" panose="020B0604020202020204" pitchFamily="34" charset="0"/>
                        <a:ea typeface="+mn-ea"/>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u="none" strike="noStrike" kern="1200" dirty="0" smtClean="0">
                          <a:solidFill>
                            <a:schemeClr val="dk1"/>
                          </a:solidFill>
                          <a:effectLst/>
                          <a:latin typeface="Arial" panose="020B0604020202020204" pitchFamily="34" charset="0"/>
                          <a:ea typeface="+mn-ea"/>
                          <a:cs typeface="Arial" panose="020B0604020202020204" pitchFamily="34" charset="0"/>
                        </a:rPr>
                        <a:t>Bill Date</a:t>
                      </a:r>
                      <a:endParaRPr lang="en-US" sz="800" u="none" strike="noStrike" kern="1200" dirty="0">
                        <a:solidFill>
                          <a:schemeClr val="dk1"/>
                        </a:solidFill>
                        <a:effectLst/>
                        <a:latin typeface="Arial" panose="020B0604020202020204" pitchFamily="34" charset="0"/>
                        <a:ea typeface="+mn-ea"/>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u="none" strike="noStrike" kern="1200" dirty="0" smtClean="0">
                          <a:solidFill>
                            <a:schemeClr val="dk1"/>
                          </a:solidFill>
                          <a:effectLst/>
                          <a:latin typeface="Arial" panose="020B0604020202020204" pitchFamily="34" charset="0"/>
                          <a:ea typeface="+mn-ea"/>
                          <a:cs typeface="Arial" panose="020B0604020202020204" pitchFamily="34" charset="0"/>
                        </a:rPr>
                        <a:t>03-04-2019</a:t>
                      </a:r>
                      <a:endParaRPr lang="en-US" sz="800" u="none" strike="noStrike" kern="1200" dirty="0">
                        <a:solidFill>
                          <a:schemeClr val="dk1"/>
                        </a:solidFill>
                        <a:effectLst/>
                        <a:latin typeface="Arial" panose="020B0604020202020204" pitchFamily="34" charset="0"/>
                        <a:ea typeface="+mn-ea"/>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graphicFrame>
        <p:nvGraphicFramePr>
          <p:cNvPr id="103" name="Table 102"/>
          <p:cNvGraphicFramePr>
            <a:graphicFrameLocks noGrp="1"/>
          </p:cNvGraphicFramePr>
          <p:nvPr>
            <p:extLst/>
          </p:nvPr>
        </p:nvGraphicFramePr>
        <p:xfrm>
          <a:off x="7577841" y="294868"/>
          <a:ext cx="2185877" cy="1511776"/>
        </p:xfrm>
        <a:graphic>
          <a:graphicData uri="http://schemas.openxmlformats.org/drawingml/2006/table">
            <a:tbl>
              <a:tblPr>
                <a:tableStyleId>{5C22544A-7EE6-4342-B048-85BDC9FD1C3A}</a:tableStyleId>
              </a:tblPr>
              <a:tblGrid>
                <a:gridCol w="1371369"/>
                <a:gridCol w="814508"/>
              </a:tblGrid>
              <a:tr h="215968">
                <a:tc>
                  <a:txBody>
                    <a:bodyPr/>
                    <a:lstStyle/>
                    <a:p>
                      <a:pPr algn="l" fontAlgn="b"/>
                      <a:r>
                        <a:rPr lang="en-US" sz="800" b="0" i="0" u="none" strike="noStrike" dirty="0" smtClean="0">
                          <a:solidFill>
                            <a:srgbClr val="000000"/>
                          </a:solidFill>
                          <a:effectLst/>
                          <a:latin typeface="Arial" panose="020B0604020202020204" pitchFamily="34" charset="0"/>
                          <a:cs typeface="Arial" panose="020B0604020202020204" pitchFamily="34" charset="0"/>
                        </a:rPr>
                        <a:t>Mobile App</a:t>
                      </a:r>
                      <a:r>
                        <a:rPr lang="en-US" sz="800" b="0" i="0" u="none" strike="noStrike" baseline="0" dirty="0" smtClean="0">
                          <a:solidFill>
                            <a:srgbClr val="000000"/>
                          </a:solidFill>
                          <a:effectLst/>
                          <a:latin typeface="Arial" panose="020B0604020202020204" pitchFamily="34" charset="0"/>
                          <a:cs typeface="Arial" panose="020B0604020202020204" pitchFamily="34" charset="0"/>
                        </a:rPr>
                        <a:t> Registered</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none" strike="noStrike" smtClean="0">
                          <a:solidFill>
                            <a:srgbClr val="000000"/>
                          </a:solidFill>
                          <a:effectLst/>
                          <a:latin typeface="Arial" panose="020B0604020202020204" pitchFamily="34" charset="0"/>
                          <a:cs typeface="Arial" panose="020B0604020202020204" pitchFamily="34" charset="0"/>
                        </a:rPr>
                        <a:t>Y</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5968">
                <a:tc>
                  <a:txBody>
                    <a:bodyPr/>
                    <a:lstStyle/>
                    <a:p>
                      <a:pPr algn="l" fontAlgn="b"/>
                      <a:r>
                        <a:rPr lang="en-US" sz="800" b="0" i="0" u="none" strike="noStrike" dirty="0" err="1" smtClean="0">
                          <a:solidFill>
                            <a:srgbClr val="000000"/>
                          </a:solidFill>
                          <a:effectLst/>
                          <a:latin typeface="Arial" panose="020B0604020202020204" pitchFamily="34" charset="0"/>
                          <a:cs typeface="Arial" panose="020B0604020202020204" pitchFamily="34" charset="0"/>
                        </a:rPr>
                        <a:t>eKYC</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none" strike="noStrike" dirty="0" smtClean="0">
                          <a:solidFill>
                            <a:srgbClr val="000000"/>
                          </a:solidFill>
                          <a:effectLst/>
                          <a:latin typeface="Arial" panose="020B0604020202020204" pitchFamily="34" charset="0"/>
                          <a:cs typeface="Arial" panose="020B0604020202020204" pitchFamily="34" charset="0"/>
                        </a:rPr>
                        <a:t>N</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5968">
                <a:tc>
                  <a:txBody>
                    <a:bodyPr/>
                    <a:lstStyle/>
                    <a:p>
                      <a:pPr algn="l" fontAlgn="ctr"/>
                      <a:r>
                        <a:rPr lang="en-US" sz="800" b="0" i="0" u="none" strike="noStrike" smtClean="0">
                          <a:solidFill>
                            <a:srgbClr val="000000"/>
                          </a:solidFill>
                          <a:effectLst/>
                          <a:latin typeface="Arial" panose="020B0604020202020204" pitchFamily="34" charset="0"/>
                          <a:cs typeface="Arial" panose="020B0604020202020204" pitchFamily="34" charset="0"/>
                        </a:rPr>
                        <a:t>Self</a:t>
                      </a:r>
                      <a:r>
                        <a:rPr lang="en-US" sz="800" b="0" i="0" u="none" strike="noStrike" baseline="0" smtClean="0">
                          <a:solidFill>
                            <a:srgbClr val="000000"/>
                          </a:solidFill>
                          <a:effectLst/>
                          <a:latin typeface="Arial" panose="020B0604020202020204" pitchFamily="34" charset="0"/>
                          <a:cs typeface="Arial" panose="020B0604020202020204" pitchFamily="34" charset="0"/>
                        </a:rPr>
                        <a:t> Service Registered</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none" strike="noStrike" smtClean="0">
                          <a:solidFill>
                            <a:srgbClr val="000000"/>
                          </a:solidFill>
                          <a:effectLst/>
                          <a:latin typeface="Arial" panose="020B0604020202020204" pitchFamily="34" charset="0"/>
                          <a:cs typeface="Arial" panose="020B0604020202020204" pitchFamily="34" charset="0"/>
                        </a:rPr>
                        <a:t>Y</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5968">
                <a:tc>
                  <a:txBody>
                    <a:bodyPr/>
                    <a:lstStyle/>
                    <a:p>
                      <a:pPr algn="l" fontAlgn="ctr"/>
                      <a:r>
                        <a:rPr lang="en-US" sz="800" b="0" i="0" u="none" strike="noStrike" baseline="0" dirty="0" smtClean="0">
                          <a:solidFill>
                            <a:srgbClr val="000000"/>
                          </a:solidFill>
                          <a:effectLst/>
                          <a:latin typeface="Arial" panose="020B0604020202020204" pitchFamily="34" charset="0"/>
                          <a:cs typeface="Arial" panose="020B0604020202020204" pitchFamily="34" charset="0"/>
                        </a:rPr>
                        <a:t>Bill Type</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none" strike="noStrike" dirty="0" smtClean="0">
                          <a:solidFill>
                            <a:srgbClr val="000000"/>
                          </a:solidFill>
                          <a:effectLst/>
                          <a:latin typeface="Arial" panose="020B0604020202020204" pitchFamily="34" charset="0"/>
                          <a:cs typeface="Arial" panose="020B0604020202020204" pitchFamily="34" charset="0"/>
                        </a:rPr>
                        <a:t>E-Bill</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5968">
                <a:tc>
                  <a:txBody>
                    <a:bodyPr/>
                    <a:lstStyle/>
                    <a:p>
                      <a:pPr algn="l" fontAlgn="ctr"/>
                      <a:r>
                        <a:rPr lang="en-US" sz="800" b="0" i="0" u="none" strike="noStrike" smtClean="0">
                          <a:solidFill>
                            <a:srgbClr val="000000"/>
                          </a:solidFill>
                          <a:effectLst/>
                          <a:latin typeface="Arial" panose="020B0604020202020204" pitchFamily="34" charset="0"/>
                          <a:cs typeface="Arial" panose="020B0604020202020204" pitchFamily="34" charset="0"/>
                        </a:rPr>
                        <a:t>Credit Monitoring</a:t>
                      </a:r>
                      <a:r>
                        <a:rPr lang="en-US" sz="800" b="0" i="0" u="none" strike="noStrike" baseline="0" smtClean="0">
                          <a:solidFill>
                            <a:srgbClr val="000000"/>
                          </a:solidFill>
                          <a:effectLst/>
                          <a:latin typeface="Arial" panose="020B0604020202020204" pitchFamily="34" charset="0"/>
                          <a:cs typeface="Arial" panose="020B0604020202020204" pitchFamily="34" charset="0"/>
                        </a:rPr>
                        <a:t> Exposure</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none" strike="noStrike" dirty="0" smtClean="0">
                          <a:solidFill>
                            <a:srgbClr val="000000"/>
                          </a:solidFill>
                          <a:effectLst/>
                          <a:latin typeface="Arial" panose="020B0604020202020204" pitchFamily="34" charset="0"/>
                          <a:cs typeface="Arial" panose="020B0604020202020204" pitchFamily="34" charset="0"/>
                        </a:rPr>
                        <a:t>P3412.26</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5968">
                <a:tc>
                  <a:txBody>
                    <a:bodyPr/>
                    <a:lstStyle/>
                    <a:p>
                      <a:pPr algn="l" fontAlgn="ctr"/>
                      <a:r>
                        <a:rPr lang="en-US" sz="800" b="0" i="0" u="none" strike="noStrike" dirty="0" smtClean="0">
                          <a:solidFill>
                            <a:srgbClr val="000000"/>
                          </a:solidFill>
                          <a:effectLst/>
                          <a:latin typeface="Arial" panose="020B0604020202020204" pitchFamily="34" charset="0"/>
                          <a:cs typeface="Arial" panose="020B0604020202020204" pitchFamily="34" charset="0"/>
                        </a:rPr>
                        <a:t>Next Bill Date</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none" strike="noStrike" dirty="0" smtClean="0">
                          <a:solidFill>
                            <a:srgbClr val="000000"/>
                          </a:solidFill>
                          <a:effectLst/>
                          <a:latin typeface="Arial" panose="020B0604020202020204" pitchFamily="34" charset="0"/>
                          <a:cs typeface="Arial" panose="020B0604020202020204" pitchFamily="34" charset="0"/>
                        </a:rPr>
                        <a:t>03-05-2019</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5968">
                <a:tc>
                  <a:txBody>
                    <a:bodyPr/>
                    <a:lstStyle/>
                    <a:p>
                      <a:pPr algn="l" fontAlgn="ctr"/>
                      <a:r>
                        <a:rPr lang="en-US" sz="800" b="0" i="0" u="none" strike="noStrike" dirty="0" smtClean="0">
                          <a:solidFill>
                            <a:srgbClr val="000000"/>
                          </a:solidFill>
                          <a:effectLst/>
                          <a:latin typeface="Arial" panose="020B0604020202020204" pitchFamily="34" charset="0"/>
                          <a:cs typeface="Arial" panose="020B0604020202020204" pitchFamily="34" charset="0"/>
                        </a:rPr>
                        <a:t>Open SRs</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sng" strike="noStrike" dirty="0" smtClean="0">
                          <a:solidFill>
                            <a:srgbClr val="000000"/>
                          </a:solidFill>
                          <a:effectLst/>
                          <a:latin typeface="Arial" panose="020B0604020202020204" pitchFamily="34" charset="0"/>
                          <a:cs typeface="Arial" panose="020B0604020202020204" pitchFamily="34" charset="0"/>
                        </a:rPr>
                        <a:t>1</a:t>
                      </a:r>
                      <a:endParaRPr lang="en-US" sz="800" b="0" i="0" u="sng"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sp>
        <p:nvSpPr>
          <p:cNvPr id="10" name="Rectangle 9"/>
          <p:cNvSpPr/>
          <p:nvPr/>
        </p:nvSpPr>
        <p:spPr>
          <a:xfrm>
            <a:off x="10047392" y="2745944"/>
            <a:ext cx="1865089" cy="3554819"/>
          </a:xfrm>
          <a:prstGeom prst="rect">
            <a:avLst/>
          </a:prstGeom>
        </p:spPr>
        <p:txBody>
          <a:bodyPr wrap="square">
            <a:spAutoFit/>
          </a:bodyPr>
          <a:lstStyle/>
          <a:p>
            <a:r>
              <a:rPr lang="en-US" sz="900" b="1" cap="all" dirty="0">
                <a:solidFill>
                  <a:schemeClr val="bg1"/>
                </a:solidFill>
                <a:latin typeface="Arial" panose="020B0604020202020204" pitchFamily="34" charset="0"/>
                <a:cs typeface="Arial" panose="020B0604020202020204" pitchFamily="34" charset="0"/>
              </a:rPr>
              <a:t>HOW MUCH IS THE DELIVERY CHARGE FOR ONLINE SHOP ORDERS?</a:t>
            </a:r>
          </a:p>
          <a:p>
            <a:r>
              <a:rPr lang="en-US" sz="900" dirty="0">
                <a:solidFill>
                  <a:schemeClr val="bg1"/>
                </a:solidFill>
                <a:latin typeface="Arial" panose="020B0604020202020204" pitchFamily="34" charset="0"/>
                <a:cs typeface="Arial" panose="020B0604020202020204" pitchFamily="34" charset="0"/>
              </a:rPr>
              <a:t>For postpaid applications</a:t>
            </a:r>
          </a:p>
          <a:p>
            <a:r>
              <a:rPr lang="en-US" sz="900" dirty="0" smtClean="0">
                <a:solidFill>
                  <a:schemeClr val="bg1"/>
                </a:solidFill>
                <a:latin typeface="Arial" panose="020B0604020202020204" pitchFamily="34" charset="0"/>
                <a:cs typeface="Arial" panose="020B0604020202020204" pitchFamily="34" charset="0"/>
              </a:rPr>
              <a:t>We offer </a:t>
            </a:r>
            <a:r>
              <a:rPr lang="en-US" sz="900" dirty="0">
                <a:solidFill>
                  <a:schemeClr val="bg1"/>
                </a:solidFill>
                <a:latin typeface="Arial" panose="020B0604020202020204" pitchFamily="34" charset="0"/>
                <a:cs typeface="Arial" panose="020B0604020202020204" pitchFamily="34" charset="0"/>
              </a:rPr>
              <a:t>free shipping nationwide for postpaid applications.</a:t>
            </a:r>
          </a:p>
          <a:p>
            <a:r>
              <a:rPr lang="en-US" sz="900" dirty="0">
                <a:solidFill>
                  <a:schemeClr val="bg1"/>
                </a:solidFill>
                <a:latin typeface="Arial" panose="020B0604020202020204" pitchFamily="34" charset="0"/>
                <a:cs typeface="Arial" panose="020B0604020202020204" pitchFamily="34" charset="0"/>
              </a:rPr>
              <a:t>For accessories and apparel purchases</a:t>
            </a:r>
          </a:p>
          <a:p>
            <a:r>
              <a:rPr lang="en-US" sz="900" dirty="0" smtClean="0">
                <a:solidFill>
                  <a:schemeClr val="bg1"/>
                </a:solidFill>
                <a:latin typeface="Arial" panose="020B0604020202020204" pitchFamily="34" charset="0"/>
                <a:cs typeface="Arial" panose="020B0604020202020204" pitchFamily="34" charset="0"/>
              </a:rPr>
              <a:t>We offer </a:t>
            </a:r>
            <a:r>
              <a:rPr lang="en-US" sz="900" dirty="0">
                <a:solidFill>
                  <a:schemeClr val="bg1"/>
                </a:solidFill>
                <a:latin typeface="Arial" panose="020B0604020202020204" pitchFamily="34" charset="0"/>
                <a:cs typeface="Arial" panose="020B0604020202020204" pitchFamily="34" charset="0"/>
              </a:rPr>
              <a:t>free shipping nationwide for orders/deliveries amounting to P900 and above.</a:t>
            </a:r>
          </a:p>
          <a:p>
            <a:r>
              <a:rPr lang="en-US" sz="900" dirty="0">
                <a:solidFill>
                  <a:schemeClr val="bg1"/>
                </a:solidFill>
                <a:latin typeface="Arial" panose="020B0604020202020204" pitchFamily="34" charset="0"/>
                <a:cs typeface="Arial" panose="020B0604020202020204" pitchFamily="34" charset="0"/>
              </a:rPr>
              <a:t>A P70 shipping fee will be applied for orders below P900</a:t>
            </a:r>
            <a:r>
              <a:rPr lang="en-US" sz="900" dirty="0" smtClean="0">
                <a:solidFill>
                  <a:schemeClr val="bg1"/>
                </a:solidFill>
                <a:latin typeface="Arial" panose="020B0604020202020204" pitchFamily="34" charset="0"/>
                <a:cs typeface="Arial" panose="020B0604020202020204" pitchFamily="34" charset="0"/>
              </a:rPr>
              <a:t>.</a:t>
            </a:r>
          </a:p>
          <a:p>
            <a:endParaRPr lang="en-US" sz="900" dirty="0">
              <a:solidFill>
                <a:schemeClr val="bg1"/>
              </a:solidFill>
              <a:latin typeface="Arial" panose="020B0604020202020204" pitchFamily="34" charset="0"/>
              <a:cs typeface="Arial" panose="020B0604020202020204" pitchFamily="34" charset="0"/>
            </a:endParaRPr>
          </a:p>
          <a:p>
            <a:endParaRPr lang="en-US" sz="900" b="0" i="0" dirty="0" smtClean="0">
              <a:solidFill>
                <a:schemeClr val="bg1"/>
              </a:solidFill>
              <a:effectLst/>
              <a:latin typeface="Arial" panose="020B0604020202020204" pitchFamily="34" charset="0"/>
              <a:cs typeface="Arial" panose="020B0604020202020204" pitchFamily="34" charset="0"/>
            </a:endParaRPr>
          </a:p>
          <a:p>
            <a:r>
              <a:rPr lang="en-US" sz="900" b="1" cap="all" dirty="0" smtClean="0">
                <a:solidFill>
                  <a:schemeClr val="bg1"/>
                </a:solidFill>
                <a:latin typeface="Arial" panose="020B0604020202020204" pitchFamily="34" charset="0"/>
                <a:cs typeface="Arial" panose="020B0604020202020204" pitchFamily="34" charset="0"/>
              </a:rPr>
              <a:t>CAN YOU DELIVER </a:t>
            </a:r>
            <a:r>
              <a:rPr lang="en-US" sz="900" b="1" cap="all" dirty="0">
                <a:solidFill>
                  <a:schemeClr val="bg1"/>
                </a:solidFill>
                <a:latin typeface="Arial" panose="020B0604020202020204" pitchFamily="34" charset="0"/>
                <a:cs typeface="Arial" panose="020B0604020202020204" pitchFamily="34" charset="0"/>
              </a:rPr>
              <a:t>THE PACKAGE TO MY OFFICE?</a:t>
            </a:r>
          </a:p>
          <a:p>
            <a:r>
              <a:rPr lang="en-US" sz="900" dirty="0">
                <a:solidFill>
                  <a:schemeClr val="bg1"/>
                </a:solidFill>
                <a:latin typeface="Arial" panose="020B0604020202020204" pitchFamily="34" charset="0"/>
                <a:cs typeface="Arial" panose="020B0604020202020204" pitchFamily="34" charset="0"/>
              </a:rPr>
              <a:t>Yes. We will deliver your order at the address you provided during checkout, whether it is to your home or to your office. In case you want to change your delivery address after checkout, you may call (02) 730-1000. </a:t>
            </a:r>
          </a:p>
        </p:txBody>
      </p:sp>
      <p:cxnSp>
        <p:nvCxnSpPr>
          <p:cNvPr id="12" name="Straight Connector 11"/>
          <p:cNvCxnSpPr/>
          <p:nvPr/>
        </p:nvCxnSpPr>
        <p:spPr>
          <a:xfrm>
            <a:off x="10132736" y="4840787"/>
            <a:ext cx="1666999"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Isosceles Triangle 12"/>
          <p:cNvSpPr/>
          <p:nvPr/>
        </p:nvSpPr>
        <p:spPr>
          <a:xfrm flipV="1">
            <a:off x="10868253" y="6326652"/>
            <a:ext cx="274808" cy="112640"/>
          </a:xfrm>
          <a:prstGeom prst="triangle">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3" name="Picture 122"/>
          <p:cNvPicPr>
            <a:picLocks noChangeAspect="1"/>
          </p:cNvPicPr>
          <p:nvPr/>
        </p:nvPicPr>
        <p:blipFill>
          <a:blip r:embed="rId14">
            <a:extLst>
              <a:ext uri="{BEBA8EAE-BF5A-486C-A8C5-ECC9F3942E4B}">
                <a14:imgProps xmlns:a14="http://schemas.microsoft.com/office/drawing/2010/main">
                  <a14:imgLayer r:embed="rId15">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2471233" y="1875355"/>
            <a:ext cx="279035" cy="234030"/>
          </a:xfrm>
          <a:prstGeom prst="rect">
            <a:avLst/>
          </a:prstGeom>
        </p:spPr>
      </p:pic>
      <p:pic>
        <p:nvPicPr>
          <p:cNvPr id="14" name="Picture 13"/>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2798420" y="1875355"/>
            <a:ext cx="345949" cy="236503"/>
          </a:xfrm>
          <a:prstGeom prst="rect">
            <a:avLst/>
          </a:prstGeom>
        </p:spPr>
      </p:pic>
      <p:sp>
        <p:nvSpPr>
          <p:cNvPr id="124" name="Rectangle 123"/>
          <p:cNvSpPr/>
          <p:nvPr/>
        </p:nvSpPr>
        <p:spPr>
          <a:xfrm>
            <a:off x="2305567" y="2289543"/>
            <a:ext cx="1230858" cy="408589"/>
          </a:xfrm>
          <a:prstGeom prst="rect">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VERIFICATION</a:t>
            </a:r>
          </a:p>
        </p:txBody>
      </p:sp>
      <p:sp>
        <p:nvSpPr>
          <p:cNvPr id="126" name="Rectangle 125"/>
          <p:cNvSpPr/>
          <p:nvPr/>
        </p:nvSpPr>
        <p:spPr>
          <a:xfrm>
            <a:off x="3579785" y="2289543"/>
            <a:ext cx="1240491" cy="414550"/>
          </a:xfrm>
          <a:prstGeom prst="rect">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INTERACTION HISTORY</a:t>
            </a:r>
          </a:p>
        </p:txBody>
      </p:sp>
      <p:sp>
        <p:nvSpPr>
          <p:cNvPr id="127" name="Rectangle 126"/>
          <p:cNvSpPr/>
          <p:nvPr/>
        </p:nvSpPr>
        <p:spPr>
          <a:xfrm>
            <a:off x="4863636" y="2289543"/>
            <a:ext cx="1240491" cy="414550"/>
          </a:xfrm>
          <a:prstGeom prst="rect">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CDR</a:t>
            </a:r>
          </a:p>
        </p:txBody>
      </p:sp>
      <p:sp>
        <p:nvSpPr>
          <p:cNvPr id="128" name="Rectangle 127"/>
          <p:cNvSpPr/>
          <p:nvPr/>
        </p:nvSpPr>
        <p:spPr>
          <a:xfrm>
            <a:off x="6147487" y="2289543"/>
            <a:ext cx="1240491" cy="414550"/>
          </a:xfrm>
          <a:prstGeom prst="rect">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BILLING INFO</a:t>
            </a:r>
          </a:p>
        </p:txBody>
      </p:sp>
      <p:sp>
        <p:nvSpPr>
          <p:cNvPr id="129" name="Rectangle 128"/>
          <p:cNvSpPr/>
          <p:nvPr/>
        </p:nvSpPr>
        <p:spPr>
          <a:xfrm>
            <a:off x="7431338" y="2289543"/>
            <a:ext cx="1250576" cy="414550"/>
          </a:xfrm>
          <a:prstGeom prst="rect">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PAYMENT INFO</a:t>
            </a:r>
          </a:p>
        </p:txBody>
      </p:sp>
      <p:sp>
        <p:nvSpPr>
          <p:cNvPr id="130" name="Rectangle 129"/>
          <p:cNvSpPr/>
          <p:nvPr/>
        </p:nvSpPr>
        <p:spPr>
          <a:xfrm>
            <a:off x="8725274" y="2289543"/>
            <a:ext cx="1250576" cy="414550"/>
          </a:xfrm>
          <a:prstGeom prst="rect">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defTabSz="586130"/>
            <a:r>
              <a:rPr lang="en-US" sz="800" b="1" dirty="0" smtClean="0">
                <a:solidFill>
                  <a:prstClr val="white"/>
                </a:solidFill>
                <a:latin typeface="Arial" panose="020B0604020202020204" pitchFamily="34" charset="0"/>
                <a:cs typeface="Arial" panose="020B0604020202020204" pitchFamily="34" charset="0"/>
              </a:rPr>
              <a:t>RIGHT SELL</a:t>
            </a:r>
            <a:endParaRPr lang="en-US" sz="800" b="1" dirty="0">
              <a:solidFill>
                <a:prstClr val="white"/>
              </a:solidFill>
              <a:latin typeface="Arial" panose="020B0604020202020204" pitchFamily="34" charset="0"/>
              <a:cs typeface="Arial" panose="020B0604020202020204" pitchFamily="34" charset="0"/>
            </a:endParaRPr>
          </a:p>
        </p:txBody>
      </p:sp>
      <p:sp>
        <p:nvSpPr>
          <p:cNvPr id="132" name="Rectangle 131"/>
          <p:cNvSpPr/>
          <p:nvPr/>
        </p:nvSpPr>
        <p:spPr>
          <a:xfrm>
            <a:off x="247828" y="2677768"/>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CHANGE BILLING ADDRESS</a:t>
            </a:r>
          </a:p>
        </p:txBody>
      </p:sp>
      <p:sp>
        <p:nvSpPr>
          <p:cNvPr id="133" name="Rectangle 132"/>
          <p:cNvSpPr/>
          <p:nvPr/>
        </p:nvSpPr>
        <p:spPr>
          <a:xfrm>
            <a:off x="247828" y="2994322"/>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CHANGE BILLING CYCLE</a:t>
            </a:r>
          </a:p>
        </p:txBody>
      </p:sp>
      <p:sp>
        <p:nvSpPr>
          <p:cNvPr id="134" name="Rectangle 133"/>
          <p:cNvSpPr/>
          <p:nvPr/>
        </p:nvSpPr>
        <p:spPr>
          <a:xfrm>
            <a:off x="247828" y="3310876"/>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CHANGE BILLING PREFERENCE</a:t>
            </a:r>
          </a:p>
        </p:txBody>
      </p:sp>
      <p:sp>
        <p:nvSpPr>
          <p:cNvPr id="135" name="Rectangle 134"/>
          <p:cNvSpPr/>
          <p:nvPr/>
        </p:nvSpPr>
        <p:spPr>
          <a:xfrm>
            <a:off x="247828" y="3627430"/>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PROMISE TO PAY</a:t>
            </a:r>
            <a:endParaRPr lang="en-US" sz="800" b="1" dirty="0">
              <a:solidFill>
                <a:prstClr val="white"/>
              </a:solidFill>
              <a:latin typeface="Arial" panose="020B0604020202020204" pitchFamily="34" charset="0"/>
              <a:cs typeface="Arial" panose="020B0604020202020204" pitchFamily="34" charset="0"/>
            </a:endParaRPr>
          </a:p>
        </p:txBody>
      </p:sp>
      <p:sp>
        <p:nvSpPr>
          <p:cNvPr id="136" name="Rectangle 135"/>
          <p:cNvSpPr/>
          <p:nvPr/>
        </p:nvSpPr>
        <p:spPr>
          <a:xfrm>
            <a:off x="247828" y="3943984"/>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SIM PROFILE</a:t>
            </a:r>
            <a:endParaRPr lang="en-US" sz="800" b="1" dirty="0">
              <a:solidFill>
                <a:prstClr val="white"/>
              </a:solidFill>
              <a:latin typeface="Arial" panose="020B0604020202020204" pitchFamily="34" charset="0"/>
              <a:cs typeface="Arial" panose="020B0604020202020204" pitchFamily="34" charset="0"/>
            </a:endParaRPr>
          </a:p>
        </p:txBody>
      </p:sp>
      <p:sp>
        <p:nvSpPr>
          <p:cNvPr id="137" name="Rectangle 136"/>
          <p:cNvSpPr/>
          <p:nvPr/>
        </p:nvSpPr>
        <p:spPr>
          <a:xfrm>
            <a:off x="247828" y="4260538"/>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TEMPORARY CREDIT LIMIT</a:t>
            </a:r>
            <a:endParaRPr lang="en-US" sz="800" b="1" dirty="0">
              <a:solidFill>
                <a:prstClr val="white"/>
              </a:solidFill>
              <a:latin typeface="Arial" panose="020B0604020202020204" pitchFamily="34" charset="0"/>
              <a:cs typeface="Arial" panose="020B0604020202020204" pitchFamily="34" charset="0"/>
            </a:endParaRPr>
          </a:p>
        </p:txBody>
      </p:sp>
      <p:sp>
        <p:nvSpPr>
          <p:cNvPr id="138" name="Rectangle 137"/>
          <p:cNvSpPr/>
          <p:nvPr/>
        </p:nvSpPr>
        <p:spPr>
          <a:xfrm>
            <a:off x="247828" y="4577092"/>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MI ACTIVATION / DEACTIVATION</a:t>
            </a:r>
          </a:p>
        </p:txBody>
      </p:sp>
      <p:sp>
        <p:nvSpPr>
          <p:cNvPr id="139" name="Rectangle 138"/>
          <p:cNvSpPr/>
          <p:nvPr/>
        </p:nvSpPr>
        <p:spPr>
          <a:xfrm>
            <a:off x="247828" y="4893646"/>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VAS </a:t>
            </a:r>
            <a:r>
              <a:rPr lang="en-US" sz="800" b="1" dirty="0">
                <a:solidFill>
                  <a:prstClr val="white"/>
                </a:solidFill>
                <a:latin typeface="Arial" panose="020B0604020202020204" pitchFamily="34" charset="0"/>
                <a:cs typeface="Arial" panose="020B0604020202020204" pitchFamily="34" charset="0"/>
              </a:rPr>
              <a:t>ACTIVATION / DEACTIVATION</a:t>
            </a:r>
          </a:p>
        </p:txBody>
      </p:sp>
      <p:sp>
        <p:nvSpPr>
          <p:cNvPr id="140" name="Rectangle 139"/>
          <p:cNvSpPr/>
          <p:nvPr/>
        </p:nvSpPr>
        <p:spPr>
          <a:xfrm>
            <a:off x="247828" y="5210200"/>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IR </a:t>
            </a:r>
            <a:r>
              <a:rPr lang="en-US" sz="800" b="1" dirty="0">
                <a:solidFill>
                  <a:prstClr val="white"/>
                </a:solidFill>
                <a:latin typeface="Arial" panose="020B0604020202020204" pitchFamily="34" charset="0"/>
                <a:cs typeface="Arial" panose="020B0604020202020204" pitchFamily="34" charset="0"/>
              </a:rPr>
              <a:t>ACTIVATION / DEACTIVATION</a:t>
            </a:r>
          </a:p>
        </p:txBody>
      </p:sp>
      <p:sp>
        <p:nvSpPr>
          <p:cNvPr id="141" name="Rectangle 140"/>
          <p:cNvSpPr/>
          <p:nvPr/>
        </p:nvSpPr>
        <p:spPr>
          <a:xfrm>
            <a:off x="247828" y="5526754"/>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FUP PURCHASE</a:t>
            </a:r>
            <a:endParaRPr lang="en-US" sz="800" b="1" dirty="0">
              <a:solidFill>
                <a:prstClr val="white"/>
              </a:solidFill>
              <a:latin typeface="Arial" panose="020B0604020202020204" pitchFamily="34" charset="0"/>
              <a:cs typeface="Arial" panose="020B0604020202020204" pitchFamily="34" charset="0"/>
            </a:endParaRPr>
          </a:p>
        </p:txBody>
      </p:sp>
      <p:sp>
        <p:nvSpPr>
          <p:cNvPr id="143" name="Rectangle 142"/>
          <p:cNvSpPr/>
          <p:nvPr/>
        </p:nvSpPr>
        <p:spPr>
          <a:xfrm>
            <a:off x="247828" y="5853898"/>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NETWORK COVERAGE</a:t>
            </a:r>
          </a:p>
        </p:txBody>
      </p:sp>
      <p:sp>
        <p:nvSpPr>
          <p:cNvPr id="89" name="Oval 88"/>
          <p:cNvSpPr/>
          <p:nvPr/>
        </p:nvSpPr>
        <p:spPr>
          <a:xfrm>
            <a:off x="9751879" y="2268652"/>
            <a:ext cx="191864" cy="19186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Arial" panose="020B0604020202020204" pitchFamily="34" charset="0"/>
                <a:cs typeface="Arial" panose="020B0604020202020204" pitchFamily="34" charset="0"/>
              </a:rPr>
              <a:t>1</a:t>
            </a:r>
            <a:endParaRPr lang="en-US" sz="1100" dirty="0">
              <a:latin typeface="Arial" panose="020B0604020202020204" pitchFamily="34" charset="0"/>
              <a:cs typeface="Arial" panose="020B0604020202020204" pitchFamily="34" charset="0"/>
            </a:endParaRPr>
          </a:p>
        </p:txBody>
      </p:sp>
      <p:grpSp>
        <p:nvGrpSpPr>
          <p:cNvPr id="105" name="Group 104"/>
          <p:cNvGrpSpPr/>
          <p:nvPr/>
        </p:nvGrpSpPr>
        <p:grpSpPr>
          <a:xfrm>
            <a:off x="-19946" y="5444657"/>
            <a:ext cx="365675" cy="427282"/>
            <a:chOff x="139917" y="5603711"/>
            <a:chExt cx="365675" cy="427282"/>
          </a:xfrm>
        </p:grpSpPr>
        <p:sp>
          <p:nvSpPr>
            <p:cNvPr id="107" name="Flowchart: Delay 106"/>
            <p:cNvSpPr/>
            <p:nvPr/>
          </p:nvSpPr>
          <p:spPr>
            <a:xfrm>
              <a:off x="151034" y="5603711"/>
              <a:ext cx="354558" cy="427282"/>
            </a:xfrm>
            <a:prstGeom prst="flowChartDelay">
              <a:avLst/>
            </a:prstGeom>
            <a:solidFill>
              <a:srgbClr val="E20A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7" name="Picture 116"/>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139917" y="5654116"/>
              <a:ext cx="324625" cy="324625"/>
            </a:xfrm>
            <a:prstGeom prst="rect">
              <a:avLst/>
            </a:prstGeom>
          </p:spPr>
        </p:pic>
      </p:grpSp>
      <p:sp>
        <p:nvSpPr>
          <p:cNvPr id="79" name="TextBox 78"/>
          <p:cNvSpPr txBox="1"/>
          <p:nvPr/>
        </p:nvSpPr>
        <p:spPr>
          <a:xfrm>
            <a:off x="2477887" y="2803028"/>
            <a:ext cx="1276311" cy="246221"/>
          </a:xfrm>
          <a:prstGeom prst="rect">
            <a:avLst/>
          </a:prstGeom>
          <a:noFill/>
        </p:spPr>
        <p:txBody>
          <a:bodyPr wrap="none" rtlCol="0">
            <a:spAutoFit/>
          </a:bodyPr>
          <a:lstStyle/>
          <a:p>
            <a:pPr defTabSz="586130"/>
            <a:r>
              <a:rPr lang="en-US" sz="1000" b="1" dirty="0" smtClean="0">
                <a:solidFill>
                  <a:prstClr val="black"/>
                </a:solidFill>
                <a:latin typeface="Arial" panose="020B0604020202020204" pitchFamily="34" charset="0"/>
                <a:cs typeface="Arial" panose="020B0604020202020204" pitchFamily="34" charset="0"/>
              </a:rPr>
              <a:t>Check Availability</a:t>
            </a:r>
            <a:endParaRPr lang="en-US" sz="1000" b="1" dirty="0">
              <a:solidFill>
                <a:prstClr val="black"/>
              </a:solidFill>
              <a:latin typeface="Arial" panose="020B0604020202020204" pitchFamily="34" charset="0"/>
              <a:cs typeface="Arial" panose="020B0604020202020204" pitchFamily="34" charset="0"/>
            </a:endParaRPr>
          </a:p>
        </p:txBody>
      </p:sp>
      <p:grpSp>
        <p:nvGrpSpPr>
          <p:cNvPr id="90" name="Group 89"/>
          <p:cNvGrpSpPr/>
          <p:nvPr/>
        </p:nvGrpSpPr>
        <p:grpSpPr>
          <a:xfrm>
            <a:off x="2618024" y="4835519"/>
            <a:ext cx="2695788" cy="378163"/>
            <a:chOff x="2439856" y="3085404"/>
            <a:chExt cx="2695788" cy="378163"/>
          </a:xfrm>
        </p:grpSpPr>
        <p:sp>
          <p:nvSpPr>
            <p:cNvPr id="91" name="Rounded Rectangle 90"/>
            <p:cNvSpPr/>
            <p:nvPr/>
          </p:nvSpPr>
          <p:spPr>
            <a:xfrm>
              <a:off x="2439856" y="3100528"/>
              <a:ext cx="2683304" cy="352361"/>
            </a:xfrm>
            <a:prstGeom prst="round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sp>
          <p:nvSpPr>
            <p:cNvPr id="92" name="TextBox 91"/>
            <p:cNvSpPr txBox="1"/>
            <p:nvPr/>
          </p:nvSpPr>
          <p:spPr>
            <a:xfrm>
              <a:off x="2502918" y="3171330"/>
              <a:ext cx="2048959" cy="246221"/>
            </a:xfrm>
            <a:prstGeom prst="rect">
              <a:avLst/>
            </a:prstGeom>
            <a:noFill/>
          </p:spPr>
          <p:txBody>
            <a:bodyPr wrap="none" rtlCol="0">
              <a:spAutoFit/>
            </a:bodyPr>
            <a:lstStyle/>
            <a:p>
              <a:pPr defTabSz="586130"/>
              <a:r>
                <a:rPr lang="en-US" sz="1000" dirty="0" smtClean="0">
                  <a:solidFill>
                    <a:prstClr val="black"/>
                  </a:solidFill>
                  <a:latin typeface="Arial" panose="020B0604020202020204" pitchFamily="34" charset="0"/>
                  <a:cs typeface="Arial" panose="020B0604020202020204" pitchFamily="34" charset="0"/>
                </a:rPr>
                <a:t>Enter Postal Code, City, Address</a:t>
              </a:r>
              <a:endParaRPr lang="en-US" sz="1000" dirty="0">
                <a:solidFill>
                  <a:prstClr val="black"/>
                </a:solidFill>
                <a:latin typeface="Arial" panose="020B0604020202020204" pitchFamily="34" charset="0"/>
                <a:cs typeface="Arial" panose="020B0604020202020204" pitchFamily="34" charset="0"/>
              </a:endParaRPr>
            </a:p>
          </p:txBody>
        </p:sp>
        <p:pic>
          <p:nvPicPr>
            <p:cNvPr id="93" name="Picture 9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812631" y="3085404"/>
              <a:ext cx="323013" cy="378163"/>
            </a:xfrm>
            <a:prstGeom prst="rect">
              <a:avLst/>
            </a:prstGeom>
          </p:spPr>
        </p:pic>
      </p:grpSp>
      <p:pic>
        <p:nvPicPr>
          <p:cNvPr id="104" name="Picture 103"/>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2482257" y="3151676"/>
            <a:ext cx="841280" cy="1090549"/>
          </a:xfrm>
          <a:prstGeom prst="rect">
            <a:avLst/>
          </a:prstGeom>
        </p:spPr>
      </p:pic>
      <p:sp>
        <p:nvSpPr>
          <p:cNvPr id="106" name="Rectangle 105"/>
          <p:cNvSpPr/>
          <p:nvPr/>
        </p:nvSpPr>
        <p:spPr>
          <a:xfrm>
            <a:off x="3306567" y="3112129"/>
            <a:ext cx="2869642" cy="1615827"/>
          </a:xfrm>
          <a:prstGeom prst="rect">
            <a:avLst/>
          </a:prstGeom>
        </p:spPr>
        <p:txBody>
          <a:bodyPr wrap="square">
            <a:spAutoFit/>
          </a:bodyPr>
          <a:lstStyle/>
          <a:p>
            <a:r>
              <a:rPr lang="en-US" sz="1100" b="1" dirty="0">
                <a:solidFill>
                  <a:srgbClr val="E90000"/>
                </a:solidFill>
                <a:latin typeface="vodafone_rgregular"/>
              </a:rPr>
              <a:t>Apple iPhone X</a:t>
            </a:r>
          </a:p>
          <a:p>
            <a:r>
              <a:rPr lang="en-US" sz="1100" dirty="0">
                <a:latin typeface="Arial" panose="020B0604020202020204" pitchFamily="34" charset="0"/>
                <a:cs typeface="Arial" panose="020B0604020202020204" pitchFamily="34" charset="0"/>
              </a:rPr>
              <a:t>(Space Grey, 3GB </a:t>
            </a:r>
            <a:r>
              <a:rPr lang="en-US" sz="1100" dirty="0" smtClean="0">
                <a:latin typeface="Arial" panose="020B0604020202020204" pitchFamily="34" charset="0"/>
                <a:cs typeface="Arial" panose="020B0604020202020204" pitchFamily="34" charset="0"/>
              </a:rPr>
              <a:t>RAM,</a:t>
            </a:r>
          </a:p>
          <a:p>
            <a:r>
              <a:rPr lang="en-US" sz="1100" dirty="0" smtClean="0">
                <a:latin typeface="Arial" panose="020B0604020202020204" pitchFamily="34" charset="0"/>
                <a:cs typeface="Arial" panose="020B0604020202020204" pitchFamily="34" charset="0"/>
              </a:rPr>
              <a:t>64GB </a:t>
            </a:r>
            <a:r>
              <a:rPr lang="en-US" sz="1100" dirty="0">
                <a:latin typeface="Arial" panose="020B0604020202020204" pitchFamily="34" charset="0"/>
                <a:cs typeface="Arial" panose="020B0604020202020204" pitchFamily="34" charset="0"/>
              </a:rPr>
              <a:t>Storage</a:t>
            </a:r>
            <a:r>
              <a:rPr lang="en-US" sz="1100" dirty="0" smtClean="0">
                <a:latin typeface="Arial" panose="020B0604020202020204" pitchFamily="34" charset="0"/>
                <a:cs typeface="Arial" panose="020B0604020202020204" pitchFamily="34" charset="0"/>
              </a:rPr>
              <a:t>)</a:t>
            </a:r>
          </a:p>
          <a:p>
            <a:endParaRPr lang="en-US" sz="1100" b="0" i="0" dirty="0">
              <a:solidFill>
                <a:srgbClr val="333333"/>
              </a:solidFill>
              <a:effectLst/>
              <a:latin typeface="vodafone_rgregular"/>
            </a:endParaRPr>
          </a:p>
          <a:p>
            <a:r>
              <a:rPr lang="en-US" sz="1100" b="1" cap="all" dirty="0"/>
              <a:t>PLAN BREAKDOWN</a:t>
            </a:r>
          </a:p>
          <a:p>
            <a:r>
              <a:rPr lang="en-US" sz="1100" dirty="0"/>
              <a:t>Monthly </a:t>
            </a:r>
            <a:r>
              <a:rPr lang="en-US" sz="1100" dirty="0" smtClean="0"/>
              <a:t>Fee		P1,499.00</a:t>
            </a:r>
            <a:endParaRPr lang="en-US" sz="1100" dirty="0"/>
          </a:p>
          <a:p>
            <a:r>
              <a:rPr lang="en-US" sz="1100" dirty="0"/>
              <a:t>One Time </a:t>
            </a:r>
            <a:r>
              <a:rPr lang="en-US" sz="1100" dirty="0" err="1" smtClean="0"/>
              <a:t>Cashout</a:t>
            </a:r>
            <a:r>
              <a:rPr lang="en-US" sz="1100" dirty="0"/>
              <a:t>	</a:t>
            </a:r>
            <a:r>
              <a:rPr lang="en-US" sz="1100" dirty="0" smtClean="0"/>
              <a:t>P32,400.00</a:t>
            </a:r>
            <a:endParaRPr lang="en-US" sz="1100" dirty="0"/>
          </a:p>
          <a:p>
            <a:r>
              <a:rPr lang="en-US" sz="1100" b="1" dirty="0" smtClean="0"/>
              <a:t>TOTAL</a:t>
            </a:r>
            <a:r>
              <a:rPr lang="en-US" sz="1100" dirty="0"/>
              <a:t>	</a:t>
            </a:r>
            <a:r>
              <a:rPr lang="en-US" sz="1100" dirty="0" smtClean="0"/>
              <a:t>	</a:t>
            </a:r>
            <a:r>
              <a:rPr lang="en-US" sz="1100" b="1" dirty="0" smtClean="0"/>
              <a:t>P33,899.00</a:t>
            </a:r>
            <a:endParaRPr lang="en-US" sz="1100" b="1" dirty="0"/>
          </a:p>
          <a:p>
            <a:endParaRPr lang="en-US" sz="1100" b="0" i="0" dirty="0">
              <a:solidFill>
                <a:srgbClr val="333333"/>
              </a:solidFill>
              <a:effectLst/>
              <a:latin typeface="vodafone_rgregular"/>
            </a:endParaRPr>
          </a:p>
        </p:txBody>
      </p:sp>
      <p:pic>
        <p:nvPicPr>
          <p:cNvPr id="108" name="Picture 107"/>
          <p:cNvPicPr>
            <a:picLocks noChangeAspect="1"/>
          </p:cNvPicPr>
          <p:nvPr/>
        </p:nvPicPr>
        <p:blipFill>
          <a:blip r:embed="rId19"/>
          <a:stretch>
            <a:fillRect/>
          </a:stretch>
        </p:blipFill>
        <p:spPr>
          <a:xfrm>
            <a:off x="6234698" y="3107094"/>
            <a:ext cx="1447800" cy="1371600"/>
          </a:xfrm>
          <a:prstGeom prst="rect">
            <a:avLst/>
          </a:prstGeom>
        </p:spPr>
      </p:pic>
      <p:sp>
        <p:nvSpPr>
          <p:cNvPr id="113" name="TextBox 112"/>
          <p:cNvSpPr txBox="1"/>
          <p:nvPr/>
        </p:nvSpPr>
        <p:spPr>
          <a:xfrm>
            <a:off x="8276673" y="2811430"/>
            <a:ext cx="1558440" cy="246221"/>
          </a:xfrm>
          <a:prstGeom prst="rect">
            <a:avLst/>
          </a:prstGeom>
          <a:noFill/>
        </p:spPr>
        <p:txBody>
          <a:bodyPr wrap="none" rtlCol="0">
            <a:spAutoFit/>
          </a:bodyPr>
          <a:lstStyle/>
          <a:p>
            <a:pPr defTabSz="586130"/>
            <a:r>
              <a:rPr lang="en-US" sz="1000" dirty="0" smtClean="0">
                <a:solidFill>
                  <a:srgbClr val="F60001"/>
                </a:solidFill>
                <a:latin typeface="Arial" panose="020B0604020202020204" pitchFamily="34" charset="0"/>
                <a:cs typeface="Arial" panose="020B0604020202020204" pitchFamily="34" charset="0"/>
              </a:rPr>
              <a:t>Back to Handset Search</a:t>
            </a:r>
            <a:endParaRPr lang="en-US" sz="1000" dirty="0">
              <a:solidFill>
                <a:srgbClr val="F6000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2895047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Rectangle 61"/>
          <p:cNvSpPr/>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 name="Rectangle 2"/>
          <p:cNvSpPr/>
          <p:nvPr/>
        </p:nvSpPr>
        <p:spPr>
          <a:xfrm>
            <a:off x="185940" y="154407"/>
            <a:ext cx="11836042" cy="65124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sp>
        <p:nvSpPr>
          <p:cNvPr id="52" name="Rectangle 51"/>
          <p:cNvSpPr/>
          <p:nvPr/>
        </p:nvSpPr>
        <p:spPr>
          <a:xfrm>
            <a:off x="2266988" y="154407"/>
            <a:ext cx="7757432" cy="20684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sp>
        <p:nvSpPr>
          <p:cNvPr id="46" name="Rectangle 45"/>
          <p:cNvSpPr/>
          <p:nvPr/>
        </p:nvSpPr>
        <p:spPr>
          <a:xfrm>
            <a:off x="185940" y="2289543"/>
            <a:ext cx="2081048" cy="4375515"/>
          </a:xfrm>
          <a:prstGeom prst="rect">
            <a:avLst/>
          </a:prstGeom>
          <a:solidFill>
            <a:srgbClr val="56AD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pic>
        <p:nvPicPr>
          <p:cNvPr id="19" name="Picture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1617" y="1769514"/>
            <a:ext cx="400674" cy="400674"/>
          </a:xfrm>
          <a:prstGeom prst="rect">
            <a:avLst/>
          </a:prstGeom>
        </p:spPr>
      </p:pic>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9785" y="1769514"/>
            <a:ext cx="400674" cy="400674"/>
          </a:xfrm>
          <a:prstGeom prst="rect">
            <a:avLst/>
          </a:prstGeom>
        </p:spPr>
      </p:pic>
      <p:pic>
        <p:nvPicPr>
          <p:cNvPr id="21" name="Picture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75281" y="1769514"/>
            <a:ext cx="400674" cy="400674"/>
          </a:xfrm>
          <a:prstGeom prst="rect">
            <a:avLst/>
          </a:prstGeom>
        </p:spPr>
      </p:pic>
      <p:pic>
        <p:nvPicPr>
          <p:cNvPr id="23" name="Picture 2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93449" y="1769513"/>
            <a:ext cx="400674" cy="400674"/>
          </a:xfrm>
          <a:prstGeom prst="rect">
            <a:avLst/>
          </a:prstGeom>
        </p:spPr>
      </p:pic>
      <p:pic>
        <p:nvPicPr>
          <p:cNvPr id="74" name="Picture 7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5959" y="6191056"/>
            <a:ext cx="354173" cy="346794"/>
          </a:xfrm>
          <a:prstGeom prst="rect">
            <a:avLst/>
          </a:prstGeom>
        </p:spPr>
      </p:pic>
      <p:pic>
        <p:nvPicPr>
          <p:cNvPr id="75" name="Picture 7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19025" y="6191056"/>
            <a:ext cx="354173" cy="346794"/>
          </a:xfrm>
          <a:prstGeom prst="rect">
            <a:avLst/>
          </a:prstGeom>
        </p:spPr>
      </p:pic>
      <p:pic>
        <p:nvPicPr>
          <p:cNvPr id="76" name="Picture 7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52893" y="6191056"/>
            <a:ext cx="354173" cy="332037"/>
          </a:xfrm>
          <a:prstGeom prst="rect">
            <a:avLst/>
          </a:prstGeom>
        </p:spPr>
      </p:pic>
      <p:sp>
        <p:nvSpPr>
          <p:cNvPr id="83" name="Rectangle 82"/>
          <p:cNvSpPr/>
          <p:nvPr/>
        </p:nvSpPr>
        <p:spPr>
          <a:xfrm>
            <a:off x="9965423" y="2163814"/>
            <a:ext cx="2056451" cy="45036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pic>
        <p:nvPicPr>
          <p:cNvPr id="98" name="Picture 97"/>
          <p:cNvPicPr>
            <a:picLocks noChangeAspect="1"/>
          </p:cNvPicPr>
          <p:nvPr/>
        </p:nvPicPr>
        <p:blipFill>
          <a:blip r:embed="rId9">
            <a:extLst>
              <a:ext uri="{BEBA8EAE-BF5A-486C-A8C5-ECC9F3942E4B}">
                <a14:imgProps xmlns:a14="http://schemas.microsoft.com/office/drawing/2010/main">
                  <a14:imgLayer r:embed="rId10">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1852091" y="6194581"/>
            <a:ext cx="331349" cy="331349"/>
          </a:xfrm>
          <a:prstGeom prst="rect">
            <a:avLst/>
          </a:prstGeom>
        </p:spPr>
      </p:pic>
      <p:sp>
        <p:nvSpPr>
          <p:cNvPr id="109" name="Rectangle 108"/>
          <p:cNvSpPr/>
          <p:nvPr/>
        </p:nvSpPr>
        <p:spPr>
          <a:xfrm>
            <a:off x="10023912" y="2286478"/>
            <a:ext cx="1963490" cy="4251372"/>
          </a:xfrm>
          <a:prstGeom prst="rect">
            <a:avLst/>
          </a:prstGeom>
          <a:solidFill>
            <a:srgbClr val="56AD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1000" b="1" dirty="0">
              <a:solidFill>
                <a:prstClr val="white"/>
              </a:solidFill>
              <a:latin typeface="Arial" panose="020B0604020202020204" pitchFamily="34" charset="0"/>
              <a:cs typeface="Arial" panose="020B0604020202020204" pitchFamily="34" charset="0"/>
            </a:endParaRPr>
          </a:p>
        </p:txBody>
      </p:sp>
      <p:sp>
        <p:nvSpPr>
          <p:cNvPr id="94" name="Rectangle 93"/>
          <p:cNvSpPr/>
          <p:nvPr/>
        </p:nvSpPr>
        <p:spPr>
          <a:xfrm>
            <a:off x="2304058" y="2698132"/>
            <a:ext cx="7656345" cy="3044318"/>
          </a:xfrm>
          <a:prstGeom prst="rect">
            <a:avLst/>
          </a:prstGeom>
          <a:solidFill>
            <a:schemeClr val="bg1"/>
          </a:solidFill>
          <a:ln>
            <a:solidFill>
              <a:srgbClr val="56ADD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grpSp>
        <p:nvGrpSpPr>
          <p:cNvPr id="4" name="Group 3"/>
          <p:cNvGrpSpPr/>
          <p:nvPr/>
        </p:nvGrpSpPr>
        <p:grpSpPr>
          <a:xfrm>
            <a:off x="257774" y="2377291"/>
            <a:ext cx="1926025" cy="239055"/>
            <a:chOff x="257774" y="1966455"/>
            <a:chExt cx="1926025" cy="239055"/>
          </a:xfrm>
        </p:grpSpPr>
        <p:sp>
          <p:nvSpPr>
            <p:cNvPr id="50" name="Rounded Rectangle 49"/>
            <p:cNvSpPr/>
            <p:nvPr/>
          </p:nvSpPr>
          <p:spPr>
            <a:xfrm>
              <a:off x="257774" y="1968246"/>
              <a:ext cx="1824102" cy="23726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pic>
          <p:nvPicPr>
            <p:cNvPr id="28" name="Picture 27"/>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981315" y="1966455"/>
              <a:ext cx="202484" cy="237055"/>
            </a:xfrm>
            <a:prstGeom prst="rect">
              <a:avLst/>
            </a:prstGeom>
          </p:spPr>
        </p:pic>
        <p:sp>
          <p:nvSpPr>
            <p:cNvPr id="51" name="TextBox 50"/>
            <p:cNvSpPr txBox="1"/>
            <p:nvPr/>
          </p:nvSpPr>
          <p:spPr>
            <a:xfrm>
              <a:off x="320836" y="1968921"/>
              <a:ext cx="184731" cy="230832"/>
            </a:xfrm>
            <a:prstGeom prst="rect">
              <a:avLst/>
            </a:prstGeom>
            <a:noFill/>
          </p:spPr>
          <p:txBody>
            <a:bodyPr wrap="none" rtlCol="0">
              <a:spAutoFit/>
            </a:bodyPr>
            <a:lstStyle/>
            <a:p>
              <a:pPr defTabSz="586130"/>
              <a:endParaRPr lang="en-US" sz="900" dirty="0">
                <a:solidFill>
                  <a:prstClr val="black"/>
                </a:solidFill>
                <a:latin typeface="Arial" panose="020B0604020202020204" pitchFamily="34" charset="0"/>
                <a:cs typeface="Arial" panose="020B0604020202020204" pitchFamily="34" charset="0"/>
              </a:endParaRPr>
            </a:p>
          </p:txBody>
        </p:sp>
      </p:grpSp>
      <p:grpSp>
        <p:nvGrpSpPr>
          <p:cNvPr id="63" name="Group 62"/>
          <p:cNvGrpSpPr/>
          <p:nvPr/>
        </p:nvGrpSpPr>
        <p:grpSpPr>
          <a:xfrm>
            <a:off x="2268495" y="5758937"/>
            <a:ext cx="7691908" cy="906121"/>
            <a:chOff x="2284261" y="5806235"/>
            <a:chExt cx="7691908" cy="906121"/>
          </a:xfrm>
        </p:grpSpPr>
        <p:sp>
          <p:nvSpPr>
            <p:cNvPr id="70" name="Rectangle 69"/>
            <p:cNvSpPr/>
            <p:nvPr/>
          </p:nvSpPr>
          <p:spPr>
            <a:xfrm>
              <a:off x="2284261" y="5806235"/>
              <a:ext cx="7691908" cy="90612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7" name="Rounded Rectangle 76"/>
            <p:cNvSpPr/>
            <p:nvPr/>
          </p:nvSpPr>
          <p:spPr>
            <a:xfrm>
              <a:off x="2417106" y="6197770"/>
              <a:ext cx="7362378" cy="35236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8" name="TextBox 77"/>
            <p:cNvSpPr txBox="1"/>
            <p:nvPr/>
          </p:nvSpPr>
          <p:spPr>
            <a:xfrm>
              <a:off x="2480168" y="6268572"/>
              <a:ext cx="877163" cy="230832"/>
            </a:xfrm>
            <a:prstGeom prst="rect">
              <a:avLst/>
            </a:prstGeom>
            <a:noFill/>
          </p:spPr>
          <p:txBody>
            <a:bodyPr wrap="none" rtlCol="0">
              <a:spAutoFit/>
            </a:bodyPr>
            <a:lstStyle/>
            <a:p>
              <a:r>
                <a:rPr lang="en-US" sz="900" dirty="0">
                  <a:solidFill>
                    <a:prstClr val="black"/>
                  </a:solidFill>
                  <a:latin typeface="Arial" panose="020B0604020202020204" pitchFamily="34" charset="0"/>
                  <a:cs typeface="Arial" panose="020B0604020202020204" pitchFamily="34" charset="0"/>
                </a:rPr>
                <a:t>Call Remarks</a:t>
              </a:r>
            </a:p>
          </p:txBody>
        </p:sp>
        <p:sp>
          <p:nvSpPr>
            <p:cNvPr id="84" name="Rectangle 83"/>
            <p:cNvSpPr/>
            <p:nvPr/>
          </p:nvSpPr>
          <p:spPr>
            <a:xfrm>
              <a:off x="8910989" y="6245977"/>
              <a:ext cx="808601" cy="268750"/>
            </a:xfrm>
            <a:prstGeom prst="rect">
              <a:avLst/>
            </a:prstGeom>
            <a:solidFill>
              <a:srgbClr val="56AD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800" dirty="0" smtClean="0">
                  <a:solidFill>
                    <a:prstClr val="white"/>
                  </a:solidFill>
                  <a:latin typeface="Arial" panose="020B0604020202020204" pitchFamily="34" charset="0"/>
                  <a:cs typeface="Arial" panose="020B0604020202020204" pitchFamily="34" charset="0"/>
                </a:rPr>
                <a:t>SUBMIT</a:t>
              </a:r>
              <a:endParaRPr lang="en-US" sz="800" dirty="0">
                <a:solidFill>
                  <a:prstClr val="white"/>
                </a:solidFill>
                <a:latin typeface="Arial" panose="020B0604020202020204" pitchFamily="34" charset="0"/>
                <a:cs typeface="Arial" panose="020B0604020202020204" pitchFamily="34" charset="0"/>
              </a:endParaRPr>
            </a:p>
          </p:txBody>
        </p:sp>
        <p:sp>
          <p:nvSpPr>
            <p:cNvPr id="85" name="Rounded Rectangle 84"/>
            <p:cNvSpPr/>
            <p:nvPr/>
          </p:nvSpPr>
          <p:spPr>
            <a:xfrm>
              <a:off x="2444560" y="5947598"/>
              <a:ext cx="129642" cy="129642"/>
            </a:xfrm>
            <a:prstGeom prst="round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6" name="TextBox 85"/>
            <p:cNvSpPr txBox="1"/>
            <p:nvPr/>
          </p:nvSpPr>
          <p:spPr>
            <a:xfrm>
              <a:off x="2615925" y="5897864"/>
              <a:ext cx="838691" cy="230832"/>
            </a:xfrm>
            <a:prstGeom prst="rect">
              <a:avLst/>
            </a:prstGeom>
            <a:noFill/>
          </p:spPr>
          <p:txBody>
            <a:bodyPr wrap="none" rtlCol="0">
              <a:spAutoFit/>
            </a:bodyPr>
            <a:lstStyle/>
            <a:p>
              <a:r>
                <a:rPr lang="en-US" sz="900" dirty="0" smtClean="0">
                  <a:solidFill>
                    <a:prstClr val="black"/>
                  </a:solidFill>
                  <a:latin typeface="Arial" panose="020B0604020202020204" pitchFamily="34" charset="0"/>
                  <a:cs typeface="Arial" panose="020B0604020202020204" pitchFamily="34" charset="0"/>
                </a:rPr>
                <a:t>Billing Query</a:t>
              </a:r>
              <a:endParaRPr lang="en-US" sz="900" dirty="0">
                <a:solidFill>
                  <a:prstClr val="black"/>
                </a:solidFill>
                <a:latin typeface="Arial" panose="020B0604020202020204" pitchFamily="34" charset="0"/>
                <a:cs typeface="Arial" panose="020B0604020202020204" pitchFamily="34" charset="0"/>
              </a:endParaRPr>
            </a:p>
          </p:txBody>
        </p:sp>
        <p:sp>
          <p:nvSpPr>
            <p:cNvPr id="87" name="Rounded Rectangle 86"/>
            <p:cNvSpPr/>
            <p:nvPr/>
          </p:nvSpPr>
          <p:spPr>
            <a:xfrm>
              <a:off x="3899406" y="5947598"/>
              <a:ext cx="129642" cy="129642"/>
            </a:xfrm>
            <a:prstGeom prst="round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8" name="TextBox 87"/>
            <p:cNvSpPr txBox="1"/>
            <p:nvPr/>
          </p:nvSpPr>
          <p:spPr>
            <a:xfrm>
              <a:off x="4081480" y="5897864"/>
              <a:ext cx="1152880" cy="230832"/>
            </a:xfrm>
            <a:prstGeom prst="rect">
              <a:avLst/>
            </a:prstGeom>
            <a:noFill/>
          </p:spPr>
          <p:txBody>
            <a:bodyPr wrap="none" rtlCol="0">
              <a:spAutoFit/>
            </a:bodyPr>
            <a:lstStyle/>
            <a:p>
              <a:r>
                <a:rPr lang="en-US" sz="900" dirty="0" smtClean="0">
                  <a:solidFill>
                    <a:prstClr val="black"/>
                  </a:solidFill>
                  <a:latin typeface="Arial" panose="020B0604020202020204" pitchFamily="34" charset="0"/>
                  <a:cs typeface="Arial" panose="020B0604020202020204" pitchFamily="34" charset="0"/>
                </a:rPr>
                <a:t>Change in address</a:t>
              </a:r>
              <a:endParaRPr lang="en-US" sz="900" dirty="0">
                <a:solidFill>
                  <a:prstClr val="black"/>
                </a:solidFill>
                <a:latin typeface="Arial" panose="020B0604020202020204" pitchFamily="34" charset="0"/>
                <a:cs typeface="Arial" panose="020B0604020202020204" pitchFamily="34" charset="0"/>
              </a:endParaRPr>
            </a:p>
          </p:txBody>
        </p:sp>
        <p:sp>
          <p:nvSpPr>
            <p:cNvPr id="95" name="Rounded Rectangle 94"/>
            <p:cNvSpPr/>
            <p:nvPr/>
          </p:nvSpPr>
          <p:spPr>
            <a:xfrm>
              <a:off x="5354252" y="5947598"/>
              <a:ext cx="129642" cy="129642"/>
            </a:xfrm>
            <a:prstGeom prst="round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6" name="TextBox 95"/>
            <p:cNvSpPr txBox="1"/>
            <p:nvPr/>
          </p:nvSpPr>
          <p:spPr>
            <a:xfrm>
              <a:off x="5549967" y="5897864"/>
              <a:ext cx="928459" cy="230832"/>
            </a:xfrm>
            <a:prstGeom prst="rect">
              <a:avLst/>
            </a:prstGeom>
            <a:noFill/>
          </p:spPr>
          <p:txBody>
            <a:bodyPr wrap="none" rtlCol="0">
              <a:spAutoFit/>
            </a:bodyPr>
            <a:lstStyle/>
            <a:p>
              <a:r>
                <a:rPr lang="en-US" sz="900" dirty="0" smtClean="0">
                  <a:solidFill>
                    <a:prstClr val="black"/>
                  </a:solidFill>
                  <a:latin typeface="Arial" panose="020B0604020202020204" pitchFamily="34" charset="0"/>
                  <a:cs typeface="Arial" panose="020B0604020202020204" pitchFamily="34" charset="0"/>
                </a:rPr>
                <a:t>Product Query</a:t>
              </a:r>
              <a:endParaRPr lang="en-US" sz="900" dirty="0">
                <a:solidFill>
                  <a:prstClr val="black"/>
                </a:solidFill>
                <a:latin typeface="Arial" panose="020B0604020202020204" pitchFamily="34" charset="0"/>
                <a:cs typeface="Arial" panose="020B0604020202020204" pitchFamily="34" charset="0"/>
              </a:endParaRPr>
            </a:p>
          </p:txBody>
        </p:sp>
        <p:sp>
          <p:nvSpPr>
            <p:cNvPr id="97" name="Rounded Rectangle 96"/>
            <p:cNvSpPr/>
            <p:nvPr/>
          </p:nvSpPr>
          <p:spPr>
            <a:xfrm>
              <a:off x="6809098" y="5947598"/>
              <a:ext cx="129642" cy="129642"/>
            </a:xfrm>
            <a:prstGeom prst="round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0" name="TextBox 109"/>
            <p:cNvSpPr txBox="1"/>
            <p:nvPr/>
          </p:nvSpPr>
          <p:spPr>
            <a:xfrm>
              <a:off x="7043456" y="5897864"/>
              <a:ext cx="947695" cy="230832"/>
            </a:xfrm>
            <a:prstGeom prst="rect">
              <a:avLst/>
            </a:prstGeom>
            <a:noFill/>
          </p:spPr>
          <p:txBody>
            <a:bodyPr wrap="none" rtlCol="0">
              <a:spAutoFit/>
            </a:bodyPr>
            <a:lstStyle/>
            <a:p>
              <a:r>
                <a:rPr lang="en-US" sz="900" dirty="0" smtClean="0">
                  <a:solidFill>
                    <a:prstClr val="black"/>
                  </a:solidFill>
                  <a:latin typeface="Arial" panose="020B0604020202020204" pitchFamily="34" charset="0"/>
                  <a:cs typeface="Arial" panose="020B0604020202020204" pitchFamily="34" charset="0"/>
                </a:rPr>
                <a:t>Delivery Query</a:t>
              </a:r>
              <a:endParaRPr lang="en-US" sz="900" dirty="0">
                <a:solidFill>
                  <a:prstClr val="black"/>
                </a:solidFill>
                <a:latin typeface="Arial" panose="020B0604020202020204" pitchFamily="34" charset="0"/>
                <a:cs typeface="Arial" panose="020B0604020202020204" pitchFamily="34" charset="0"/>
              </a:endParaRPr>
            </a:p>
          </p:txBody>
        </p:sp>
        <p:sp>
          <p:nvSpPr>
            <p:cNvPr id="111" name="Rounded Rectangle 110"/>
            <p:cNvSpPr/>
            <p:nvPr/>
          </p:nvSpPr>
          <p:spPr>
            <a:xfrm>
              <a:off x="8263944" y="5947598"/>
              <a:ext cx="129642" cy="129642"/>
            </a:xfrm>
            <a:prstGeom prst="round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2" name="TextBox 111"/>
            <p:cNvSpPr txBox="1"/>
            <p:nvPr/>
          </p:nvSpPr>
          <p:spPr>
            <a:xfrm>
              <a:off x="8435309" y="5897864"/>
              <a:ext cx="595035" cy="230832"/>
            </a:xfrm>
            <a:prstGeom prst="rect">
              <a:avLst/>
            </a:prstGeom>
            <a:noFill/>
          </p:spPr>
          <p:txBody>
            <a:bodyPr wrap="none" rtlCol="0">
              <a:spAutoFit/>
            </a:bodyPr>
            <a:lstStyle/>
            <a:p>
              <a:r>
                <a:rPr lang="en-US" sz="900" dirty="0" smtClean="0">
                  <a:solidFill>
                    <a:prstClr val="black"/>
                  </a:solidFill>
                  <a:latin typeface="Arial" panose="020B0604020202020204" pitchFamily="34" charset="0"/>
                  <a:cs typeface="Arial" panose="020B0604020202020204" pitchFamily="34" charset="0"/>
                </a:rPr>
                <a:t>General</a:t>
              </a:r>
              <a:endParaRPr lang="en-US" sz="900" dirty="0">
                <a:solidFill>
                  <a:prstClr val="black"/>
                </a:solidFill>
                <a:latin typeface="Arial" panose="020B0604020202020204" pitchFamily="34" charset="0"/>
                <a:cs typeface="Arial" panose="020B0604020202020204" pitchFamily="34" charset="0"/>
              </a:endParaRPr>
            </a:p>
          </p:txBody>
        </p:sp>
      </p:grpSp>
      <p:grpSp>
        <p:nvGrpSpPr>
          <p:cNvPr id="114" name="Group 113"/>
          <p:cNvGrpSpPr/>
          <p:nvPr/>
        </p:nvGrpSpPr>
        <p:grpSpPr>
          <a:xfrm>
            <a:off x="10096160" y="2395737"/>
            <a:ext cx="1775543" cy="302395"/>
            <a:chOff x="10111926" y="2443035"/>
            <a:chExt cx="1775543" cy="302395"/>
          </a:xfrm>
        </p:grpSpPr>
        <p:sp>
          <p:nvSpPr>
            <p:cNvPr id="115" name="Rounded Rectangle 114"/>
            <p:cNvSpPr/>
            <p:nvPr/>
          </p:nvSpPr>
          <p:spPr>
            <a:xfrm>
              <a:off x="10111926" y="2443035"/>
              <a:ext cx="1775543" cy="302395"/>
            </a:xfrm>
            <a:prstGeom prst="round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a:solidFill>
                    <a:prstClr val="white">
                      <a:lumMod val="75000"/>
                    </a:prstClr>
                  </a:solidFill>
                  <a:latin typeface="Arial" panose="020B0604020202020204" pitchFamily="34" charset="0"/>
                  <a:cs typeface="Arial" panose="020B0604020202020204" pitchFamily="34" charset="0"/>
                </a:rPr>
                <a:t>Select </a:t>
              </a:r>
              <a:r>
                <a:rPr lang="en-US" sz="900" dirty="0" smtClean="0">
                  <a:solidFill>
                    <a:prstClr val="white">
                      <a:lumMod val="75000"/>
                    </a:prstClr>
                  </a:solidFill>
                  <a:latin typeface="Arial" panose="020B0604020202020204" pitchFamily="34" charset="0"/>
                  <a:cs typeface="Arial" panose="020B0604020202020204" pitchFamily="34" charset="0"/>
                </a:rPr>
                <a:t>Disposition</a:t>
              </a:r>
              <a:endParaRPr lang="en-US" sz="900" dirty="0">
                <a:solidFill>
                  <a:prstClr val="white">
                    <a:lumMod val="75000"/>
                  </a:prstClr>
                </a:solidFill>
                <a:latin typeface="Arial" panose="020B0604020202020204" pitchFamily="34" charset="0"/>
                <a:cs typeface="Arial" panose="020B0604020202020204" pitchFamily="34" charset="0"/>
              </a:endParaRPr>
            </a:p>
          </p:txBody>
        </p:sp>
        <p:sp>
          <p:nvSpPr>
            <p:cNvPr id="116" name="Isosceles Triangle 115"/>
            <p:cNvSpPr/>
            <p:nvPr/>
          </p:nvSpPr>
          <p:spPr>
            <a:xfrm rot="10800000">
              <a:off x="11680475" y="2576192"/>
              <a:ext cx="84219" cy="72602"/>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solidFill>
                  <a:prstClr val="white"/>
                </a:solidFill>
              </a:endParaRPr>
            </a:p>
          </p:txBody>
        </p:sp>
      </p:grpSp>
      <p:sp>
        <p:nvSpPr>
          <p:cNvPr id="82" name="Rectangle 81"/>
          <p:cNvSpPr/>
          <p:nvPr/>
        </p:nvSpPr>
        <p:spPr>
          <a:xfrm>
            <a:off x="261254" y="1072474"/>
            <a:ext cx="1942062" cy="4539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1400" b="1" i="1" dirty="0" smtClean="0">
                <a:solidFill>
                  <a:schemeClr val="tx1">
                    <a:lumMod val="50000"/>
                    <a:lumOff val="50000"/>
                  </a:schemeClr>
                </a:solidFill>
                <a:latin typeface="Swis721 Cn BT" panose="020B0506020202030204" pitchFamily="34" charset="0"/>
                <a:cs typeface="Arial" panose="020B0604020202020204" pitchFamily="34" charset="0"/>
              </a:rPr>
              <a:t>TELECOM ENTERPRISE</a:t>
            </a:r>
            <a:endParaRPr lang="en-US" sz="1400" b="1" i="1" dirty="0">
              <a:solidFill>
                <a:schemeClr val="tx1">
                  <a:lumMod val="50000"/>
                  <a:lumOff val="50000"/>
                </a:schemeClr>
              </a:solidFill>
              <a:latin typeface="Swis721 Cn BT" panose="020B0506020202030204" pitchFamily="34" charset="0"/>
              <a:cs typeface="Arial" panose="020B0604020202020204" pitchFamily="34" charset="0"/>
            </a:endParaRPr>
          </a:p>
        </p:txBody>
      </p:sp>
      <p:pic>
        <p:nvPicPr>
          <p:cNvPr id="61" name="Picture 60"/>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55095" y="336931"/>
            <a:ext cx="942739" cy="855162"/>
          </a:xfrm>
          <a:prstGeom prst="rect">
            <a:avLst/>
          </a:prstGeom>
        </p:spPr>
      </p:pic>
      <p:pic>
        <p:nvPicPr>
          <p:cNvPr id="6" name="Picture 5"/>
          <p:cNvPicPr>
            <a:picLocks noChangeAspect="1"/>
          </p:cNvPicPr>
          <p:nvPr/>
        </p:nvPicPr>
        <p:blipFill>
          <a:blip r:embed="rId13"/>
          <a:stretch>
            <a:fillRect/>
          </a:stretch>
        </p:blipFill>
        <p:spPr>
          <a:xfrm>
            <a:off x="10010486" y="571267"/>
            <a:ext cx="1950763" cy="1341664"/>
          </a:xfrm>
          <a:prstGeom prst="rect">
            <a:avLst/>
          </a:prstGeom>
        </p:spPr>
      </p:pic>
      <p:sp>
        <p:nvSpPr>
          <p:cNvPr id="7" name="Rectangle 6"/>
          <p:cNvSpPr/>
          <p:nvPr/>
        </p:nvSpPr>
        <p:spPr>
          <a:xfrm>
            <a:off x="2304058" y="239653"/>
            <a:ext cx="2516253" cy="1958667"/>
          </a:xfrm>
          <a:prstGeom prst="rect">
            <a:avLst/>
          </a:prstGeom>
          <a:solidFill>
            <a:schemeClr val="bg1"/>
          </a:solidFill>
          <a:ln>
            <a:solidFill>
              <a:schemeClr val="bg1">
                <a:lumMod val="95000"/>
              </a:schemeClr>
            </a:solidFill>
          </a:ln>
          <a:effectLst>
            <a:outerShdw blurRad="50800" dist="38100" dir="8100000" algn="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p:cNvSpPr/>
          <p:nvPr/>
        </p:nvSpPr>
        <p:spPr>
          <a:xfrm>
            <a:off x="4879719" y="239653"/>
            <a:ext cx="2516253" cy="1958667"/>
          </a:xfrm>
          <a:prstGeom prst="rect">
            <a:avLst/>
          </a:prstGeom>
          <a:solidFill>
            <a:schemeClr val="bg1"/>
          </a:solidFill>
          <a:ln>
            <a:solidFill>
              <a:schemeClr val="bg1">
                <a:lumMod val="95000"/>
              </a:schemeClr>
            </a:solidFill>
          </a:ln>
          <a:effectLst>
            <a:outerShdw blurRad="50800" dist="38100" dir="8100000" algn="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p:cNvSpPr/>
          <p:nvPr/>
        </p:nvSpPr>
        <p:spPr>
          <a:xfrm>
            <a:off x="7455380" y="239653"/>
            <a:ext cx="2516253" cy="1958667"/>
          </a:xfrm>
          <a:prstGeom prst="rect">
            <a:avLst/>
          </a:prstGeom>
          <a:solidFill>
            <a:schemeClr val="bg1"/>
          </a:solidFill>
          <a:ln>
            <a:solidFill>
              <a:schemeClr val="bg1">
                <a:lumMod val="95000"/>
              </a:schemeClr>
            </a:solidFill>
          </a:ln>
          <a:effectLst>
            <a:outerShdw blurRad="50800" dist="38100" dir="8100000" algn="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1" name="Table 100"/>
          <p:cNvGraphicFramePr>
            <a:graphicFrameLocks noGrp="1"/>
          </p:cNvGraphicFramePr>
          <p:nvPr>
            <p:extLst/>
          </p:nvPr>
        </p:nvGraphicFramePr>
        <p:xfrm>
          <a:off x="2464402" y="294868"/>
          <a:ext cx="2239750" cy="1486976"/>
        </p:xfrm>
        <a:graphic>
          <a:graphicData uri="http://schemas.openxmlformats.org/drawingml/2006/table">
            <a:tbl>
              <a:tblPr>
                <a:tableStyleId>{5C22544A-7EE6-4342-B048-85BDC9FD1C3A}</a:tableStyleId>
              </a:tblPr>
              <a:tblGrid>
                <a:gridCol w="953865"/>
                <a:gridCol w="1285885"/>
              </a:tblGrid>
              <a:tr h="198540">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Mobile #</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+63</a:t>
                      </a:r>
                      <a:r>
                        <a:rPr lang="en-US" sz="8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 915 716 9206</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98540">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Subscriber</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Mr. John Doe</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98540">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Operating Status</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Active</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98540">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Status</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Active</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82068">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Email</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johndoe554@gmail.com</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19828">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Address</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sv-SE" sz="800" b="0" i="0" u="none" strike="noStrike" kern="1200" dirty="0" smtClean="0">
                          <a:solidFill>
                            <a:srgbClr val="000000"/>
                          </a:solidFill>
                          <a:effectLst/>
                          <a:latin typeface="Arial" panose="020B0604020202020204" pitchFamily="34" charset="0"/>
                          <a:ea typeface="+mn-ea"/>
                          <a:cs typeface="Arial" panose="020B0604020202020204" pitchFamily="34" charset="0"/>
                        </a:rPr>
                        <a:t>101 Dela Rosa Street, Legazpi Village, Makati</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90920">
                <a:tc>
                  <a:txBody>
                    <a:bodyPr/>
                    <a:lstStyle/>
                    <a:p>
                      <a:pPr marL="0" algn="l" defTabSz="914400" rtl="0" eaLnBrk="1" fontAlgn="b" latinLnBrk="0" hangingPunct="1"/>
                      <a:r>
                        <a:rPr lang="en-US" sz="800" b="0" i="0" u="none" strike="noStrike" kern="1200" dirty="0">
                          <a:solidFill>
                            <a:srgbClr val="000000"/>
                          </a:solidFill>
                          <a:effectLst/>
                          <a:latin typeface="Arial" panose="020B0604020202020204" pitchFamily="34" charset="0"/>
                          <a:ea typeface="+mn-ea"/>
                          <a:cs typeface="Arial" panose="020B0604020202020204" pitchFamily="34" charset="0"/>
                        </a:rPr>
                        <a:t>Alt Number</a:t>
                      </a: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+63</a:t>
                      </a:r>
                      <a:r>
                        <a:rPr lang="en-US" sz="8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 999 999 9999</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graphicFrame>
        <p:nvGraphicFramePr>
          <p:cNvPr id="102" name="Table 101"/>
          <p:cNvGraphicFramePr>
            <a:graphicFrameLocks noGrp="1"/>
          </p:cNvGraphicFramePr>
          <p:nvPr>
            <p:extLst/>
          </p:nvPr>
        </p:nvGraphicFramePr>
        <p:xfrm>
          <a:off x="4973094" y="294868"/>
          <a:ext cx="2355644" cy="1878483"/>
        </p:xfrm>
        <a:graphic>
          <a:graphicData uri="http://schemas.openxmlformats.org/drawingml/2006/table">
            <a:tbl>
              <a:tblPr>
                <a:tableStyleId>{5C22544A-7EE6-4342-B048-85BDC9FD1C3A}</a:tableStyleId>
              </a:tblPr>
              <a:tblGrid>
                <a:gridCol w="1089211"/>
                <a:gridCol w="1266433"/>
              </a:tblGrid>
              <a:tr h="205909">
                <a:tc>
                  <a:txBody>
                    <a:bodyPr/>
                    <a:lstStyle/>
                    <a:p>
                      <a:pPr algn="l" fontAlgn="b"/>
                      <a:r>
                        <a:rPr lang="en-US" sz="800" u="none" strike="noStrike" dirty="0" smtClean="0">
                          <a:effectLst/>
                          <a:latin typeface="Arial" panose="020B0604020202020204" pitchFamily="34" charset="0"/>
                          <a:cs typeface="Arial" panose="020B0604020202020204" pitchFamily="34" charset="0"/>
                        </a:rPr>
                        <a:t>Customer ID</a:t>
                      </a:r>
                      <a:r>
                        <a:rPr lang="en-US" sz="800" u="none" strike="noStrike" baseline="0" dirty="0" smtClean="0">
                          <a:effectLst/>
                          <a:latin typeface="Arial" panose="020B0604020202020204" pitchFamily="34" charset="0"/>
                          <a:cs typeface="Arial" panose="020B0604020202020204" pitchFamily="34" charset="0"/>
                        </a:rPr>
                        <a:t> #</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b="0" i="0" u="none" strike="noStrike" dirty="0" smtClean="0">
                          <a:solidFill>
                            <a:schemeClr val="dk1"/>
                          </a:solidFill>
                          <a:effectLst/>
                          <a:latin typeface="Arial" panose="020B0604020202020204" pitchFamily="34" charset="0"/>
                          <a:cs typeface="Arial" panose="020B0604020202020204" pitchFamily="34" charset="0"/>
                        </a:rPr>
                        <a:t>83085294</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u="none" strike="noStrike" dirty="0" smtClean="0">
                          <a:effectLst/>
                          <a:latin typeface="Arial" panose="020B0604020202020204" pitchFamily="34" charset="0"/>
                          <a:cs typeface="Arial" panose="020B0604020202020204" pitchFamily="34" charset="0"/>
                        </a:rPr>
                        <a:t>Tariff Plan</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b="0" i="0" u="sng" strike="noStrike" dirty="0" err="1" smtClean="0">
                          <a:solidFill>
                            <a:schemeClr val="dk1"/>
                          </a:solidFill>
                          <a:effectLst/>
                          <a:latin typeface="Arial" panose="020B0604020202020204" pitchFamily="34" charset="0"/>
                          <a:cs typeface="Arial" panose="020B0604020202020204" pitchFamily="34" charset="0"/>
                        </a:rPr>
                        <a:t>ThePLAN</a:t>
                      </a:r>
                      <a:r>
                        <a:rPr lang="en-US" sz="800" b="0" i="0" u="sng" strike="noStrike" baseline="0" dirty="0" smtClean="0">
                          <a:solidFill>
                            <a:schemeClr val="dk1"/>
                          </a:solidFill>
                          <a:effectLst/>
                          <a:latin typeface="Arial" panose="020B0604020202020204" pitchFamily="34" charset="0"/>
                          <a:cs typeface="Arial" panose="020B0604020202020204" pitchFamily="34" charset="0"/>
                        </a:rPr>
                        <a:t> PLUS 1499</a:t>
                      </a:r>
                      <a:endParaRPr lang="en-US" sz="800" b="0" i="0" u="sng"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b="0" i="0" u="none" strike="noStrike" dirty="0" smtClean="0">
                          <a:solidFill>
                            <a:srgbClr val="000000"/>
                          </a:solidFill>
                          <a:effectLst/>
                          <a:latin typeface="Arial" panose="020B0604020202020204" pitchFamily="34" charset="0"/>
                          <a:cs typeface="Arial" panose="020B0604020202020204" pitchFamily="34" charset="0"/>
                        </a:rPr>
                        <a:t>Activation Date</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b="0" i="0" u="none" strike="noStrike" dirty="0" smtClean="0">
                          <a:solidFill>
                            <a:srgbClr val="000000"/>
                          </a:solidFill>
                          <a:effectLst/>
                          <a:latin typeface="Arial" panose="020B0604020202020204" pitchFamily="34" charset="0"/>
                          <a:cs typeface="Arial" panose="020B0604020202020204" pitchFamily="34" charset="0"/>
                        </a:rPr>
                        <a:t>03-01-2019</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u="none" strike="noStrike" dirty="0" smtClean="0">
                          <a:effectLst/>
                          <a:latin typeface="Arial" panose="020B0604020202020204" pitchFamily="34" charset="0"/>
                          <a:cs typeface="Arial" panose="020B0604020202020204" pitchFamily="34" charset="0"/>
                        </a:rPr>
                        <a:t>Contract</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u="none" strike="noStrike" dirty="0" smtClean="0">
                          <a:effectLst/>
                          <a:latin typeface="Arial" panose="020B0604020202020204" pitchFamily="34" charset="0"/>
                          <a:cs typeface="Arial" panose="020B0604020202020204" pitchFamily="34" charset="0"/>
                        </a:rPr>
                        <a:t>24 Months</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u="none" strike="noStrike" dirty="0" smtClean="0">
                          <a:effectLst/>
                          <a:latin typeface="Arial" panose="020B0604020202020204" pitchFamily="34" charset="0"/>
                          <a:cs typeface="Arial" panose="020B0604020202020204" pitchFamily="34" charset="0"/>
                        </a:rPr>
                        <a:t>Handset</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b="0" i="0" u="sng" strike="noStrike" dirty="0" smtClean="0">
                          <a:solidFill>
                            <a:schemeClr val="dk1"/>
                          </a:solidFill>
                          <a:effectLst/>
                          <a:latin typeface="Arial" panose="020B0604020202020204" pitchFamily="34" charset="0"/>
                          <a:cs typeface="Arial" panose="020B0604020202020204" pitchFamily="34" charset="0"/>
                        </a:rPr>
                        <a:t>Huawei Nova 3i</a:t>
                      </a:r>
                      <a:endParaRPr lang="en-US" sz="800" b="0" i="0" u="sng"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u="none" strike="noStrike" dirty="0" smtClean="0">
                          <a:effectLst/>
                          <a:latin typeface="Arial" panose="020B0604020202020204" pitchFamily="34" charset="0"/>
                          <a:cs typeface="Arial" panose="020B0604020202020204" pitchFamily="34" charset="0"/>
                        </a:rPr>
                        <a:t>Unbilled Amount</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b="0" i="0" u="none" strike="noStrike" dirty="0" smtClean="0">
                          <a:solidFill>
                            <a:schemeClr val="dk1"/>
                          </a:solidFill>
                          <a:effectLst/>
                          <a:latin typeface="Arial" panose="020B0604020202020204" pitchFamily="34" charset="0"/>
                          <a:cs typeface="Arial" panose="020B0604020202020204" pitchFamily="34" charset="0"/>
                        </a:rPr>
                        <a:t>P 69.90</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u="none" strike="noStrike" dirty="0" smtClean="0">
                          <a:effectLst/>
                          <a:latin typeface="Arial" panose="020B0604020202020204" pitchFamily="34" charset="0"/>
                          <a:cs typeface="Arial" panose="020B0604020202020204" pitchFamily="34" charset="0"/>
                        </a:rPr>
                        <a:t>Last Payment Date</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b="0" i="0" u="none" strike="noStrike" dirty="0" smtClean="0">
                          <a:solidFill>
                            <a:schemeClr val="dk1"/>
                          </a:solidFill>
                          <a:effectLst/>
                          <a:latin typeface="Arial" panose="020B0604020202020204" pitchFamily="34" charset="0"/>
                          <a:cs typeface="Arial" panose="020B0604020202020204" pitchFamily="34" charset="0"/>
                        </a:rPr>
                        <a:t>04-04-2019</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31211">
                <a:tc>
                  <a:txBody>
                    <a:bodyPr/>
                    <a:lstStyle/>
                    <a:p>
                      <a:pPr algn="l" fontAlgn="b"/>
                      <a:r>
                        <a:rPr lang="en-US" sz="800" u="none" strike="noStrike" kern="1200" dirty="0" smtClean="0">
                          <a:solidFill>
                            <a:schemeClr val="dk1"/>
                          </a:solidFill>
                          <a:effectLst/>
                          <a:latin typeface="Arial" panose="020B0604020202020204" pitchFamily="34" charset="0"/>
                          <a:ea typeface="+mn-ea"/>
                          <a:cs typeface="Arial" panose="020B0604020202020204" pitchFamily="34" charset="0"/>
                        </a:rPr>
                        <a:t>Outstanding Balance</a:t>
                      </a:r>
                      <a:endParaRPr lang="en-US" sz="800" u="none" strike="noStrike" kern="1200" dirty="0">
                        <a:solidFill>
                          <a:schemeClr val="dk1"/>
                        </a:solidFill>
                        <a:effectLst/>
                        <a:latin typeface="Arial" panose="020B0604020202020204" pitchFamily="34" charset="0"/>
                        <a:ea typeface="+mn-ea"/>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u="none" strike="noStrike" kern="1200" dirty="0" smtClean="0">
                          <a:solidFill>
                            <a:schemeClr val="dk1"/>
                          </a:solidFill>
                          <a:effectLst/>
                          <a:latin typeface="Arial" panose="020B0604020202020204" pitchFamily="34" charset="0"/>
                          <a:ea typeface="+mn-ea"/>
                          <a:cs typeface="Arial" panose="020B0604020202020204" pitchFamily="34" charset="0"/>
                        </a:rPr>
                        <a:t>P1568.90</a:t>
                      </a:r>
                      <a:endParaRPr lang="en-US" sz="800" u="none" strike="noStrike" kern="1200" dirty="0">
                        <a:solidFill>
                          <a:schemeClr val="dk1"/>
                        </a:solidFill>
                        <a:effectLst/>
                        <a:latin typeface="Arial" panose="020B0604020202020204" pitchFamily="34" charset="0"/>
                        <a:ea typeface="+mn-ea"/>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u="none" strike="noStrike" kern="1200" dirty="0" smtClean="0">
                          <a:solidFill>
                            <a:schemeClr val="dk1"/>
                          </a:solidFill>
                          <a:effectLst/>
                          <a:latin typeface="Arial" panose="020B0604020202020204" pitchFamily="34" charset="0"/>
                          <a:ea typeface="+mn-ea"/>
                          <a:cs typeface="Arial" panose="020B0604020202020204" pitchFamily="34" charset="0"/>
                        </a:rPr>
                        <a:t>Bill Date</a:t>
                      </a:r>
                      <a:endParaRPr lang="en-US" sz="800" u="none" strike="noStrike" kern="1200" dirty="0">
                        <a:solidFill>
                          <a:schemeClr val="dk1"/>
                        </a:solidFill>
                        <a:effectLst/>
                        <a:latin typeface="Arial" panose="020B0604020202020204" pitchFamily="34" charset="0"/>
                        <a:ea typeface="+mn-ea"/>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u="none" strike="noStrike" kern="1200" dirty="0" smtClean="0">
                          <a:solidFill>
                            <a:schemeClr val="dk1"/>
                          </a:solidFill>
                          <a:effectLst/>
                          <a:latin typeface="Arial" panose="020B0604020202020204" pitchFamily="34" charset="0"/>
                          <a:ea typeface="+mn-ea"/>
                          <a:cs typeface="Arial" panose="020B0604020202020204" pitchFamily="34" charset="0"/>
                        </a:rPr>
                        <a:t>03-04-2019</a:t>
                      </a:r>
                      <a:endParaRPr lang="en-US" sz="800" u="none" strike="noStrike" kern="1200" dirty="0">
                        <a:solidFill>
                          <a:schemeClr val="dk1"/>
                        </a:solidFill>
                        <a:effectLst/>
                        <a:latin typeface="Arial" panose="020B0604020202020204" pitchFamily="34" charset="0"/>
                        <a:ea typeface="+mn-ea"/>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graphicFrame>
        <p:nvGraphicFramePr>
          <p:cNvPr id="103" name="Table 102"/>
          <p:cNvGraphicFramePr>
            <a:graphicFrameLocks noGrp="1"/>
          </p:cNvGraphicFramePr>
          <p:nvPr>
            <p:extLst/>
          </p:nvPr>
        </p:nvGraphicFramePr>
        <p:xfrm>
          <a:off x="7577841" y="294868"/>
          <a:ext cx="2185877" cy="1511776"/>
        </p:xfrm>
        <a:graphic>
          <a:graphicData uri="http://schemas.openxmlformats.org/drawingml/2006/table">
            <a:tbl>
              <a:tblPr>
                <a:tableStyleId>{5C22544A-7EE6-4342-B048-85BDC9FD1C3A}</a:tableStyleId>
              </a:tblPr>
              <a:tblGrid>
                <a:gridCol w="1371369"/>
                <a:gridCol w="814508"/>
              </a:tblGrid>
              <a:tr h="215968">
                <a:tc>
                  <a:txBody>
                    <a:bodyPr/>
                    <a:lstStyle/>
                    <a:p>
                      <a:pPr algn="l" fontAlgn="b"/>
                      <a:r>
                        <a:rPr lang="en-US" sz="800" b="0" i="0" u="none" strike="noStrike" dirty="0" smtClean="0">
                          <a:solidFill>
                            <a:srgbClr val="000000"/>
                          </a:solidFill>
                          <a:effectLst/>
                          <a:latin typeface="Arial" panose="020B0604020202020204" pitchFamily="34" charset="0"/>
                          <a:cs typeface="Arial" panose="020B0604020202020204" pitchFamily="34" charset="0"/>
                        </a:rPr>
                        <a:t>Mobile App</a:t>
                      </a:r>
                      <a:r>
                        <a:rPr lang="en-US" sz="800" b="0" i="0" u="none" strike="noStrike" baseline="0" dirty="0" smtClean="0">
                          <a:solidFill>
                            <a:srgbClr val="000000"/>
                          </a:solidFill>
                          <a:effectLst/>
                          <a:latin typeface="Arial" panose="020B0604020202020204" pitchFamily="34" charset="0"/>
                          <a:cs typeface="Arial" panose="020B0604020202020204" pitchFamily="34" charset="0"/>
                        </a:rPr>
                        <a:t> Registered</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none" strike="noStrike" smtClean="0">
                          <a:solidFill>
                            <a:srgbClr val="000000"/>
                          </a:solidFill>
                          <a:effectLst/>
                          <a:latin typeface="Arial" panose="020B0604020202020204" pitchFamily="34" charset="0"/>
                          <a:cs typeface="Arial" panose="020B0604020202020204" pitchFamily="34" charset="0"/>
                        </a:rPr>
                        <a:t>Y</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5968">
                <a:tc>
                  <a:txBody>
                    <a:bodyPr/>
                    <a:lstStyle/>
                    <a:p>
                      <a:pPr algn="l" fontAlgn="b"/>
                      <a:r>
                        <a:rPr lang="en-US" sz="800" b="0" i="0" u="none" strike="noStrike" dirty="0" err="1" smtClean="0">
                          <a:solidFill>
                            <a:srgbClr val="000000"/>
                          </a:solidFill>
                          <a:effectLst/>
                          <a:latin typeface="Arial" panose="020B0604020202020204" pitchFamily="34" charset="0"/>
                          <a:cs typeface="Arial" panose="020B0604020202020204" pitchFamily="34" charset="0"/>
                        </a:rPr>
                        <a:t>eKYC</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none" strike="noStrike" dirty="0" smtClean="0">
                          <a:solidFill>
                            <a:srgbClr val="000000"/>
                          </a:solidFill>
                          <a:effectLst/>
                          <a:latin typeface="Arial" panose="020B0604020202020204" pitchFamily="34" charset="0"/>
                          <a:cs typeface="Arial" panose="020B0604020202020204" pitchFamily="34" charset="0"/>
                        </a:rPr>
                        <a:t>N</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5968">
                <a:tc>
                  <a:txBody>
                    <a:bodyPr/>
                    <a:lstStyle/>
                    <a:p>
                      <a:pPr algn="l" fontAlgn="ctr"/>
                      <a:r>
                        <a:rPr lang="en-US" sz="800" b="0" i="0" u="none" strike="noStrike" smtClean="0">
                          <a:solidFill>
                            <a:srgbClr val="000000"/>
                          </a:solidFill>
                          <a:effectLst/>
                          <a:latin typeface="Arial" panose="020B0604020202020204" pitchFamily="34" charset="0"/>
                          <a:cs typeface="Arial" panose="020B0604020202020204" pitchFamily="34" charset="0"/>
                        </a:rPr>
                        <a:t>Self</a:t>
                      </a:r>
                      <a:r>
                        <a:rPr lang="en-US" sz="800" b="0" i="0" u="none" strike="noStrike" baseline="0" smtClean="0">
                          <a:solidFill>
                            <a:srgbClr val="000000"/>
                          </a:solidFill>
                          <a:effectLst/>
                          <a:latin typeface="Arial" panose="020B0604020202020204" pitchFamily="34" charset="0"/>
                          <a:cs typeface="Arial" panose="020B0604020202020204" pitchFamily="34" charset="0"/>
                        </a:rPr>
                        <a:t> Service Registered</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none" strike="noStrike" smtClean="0">
                          <a:solidFill>
                            <a:srgbClr val="000000"/>
                          </a:solidFill>
                          <a:effectLst/>
                          <a:latin typeface="Arial" panose="020B0604020202020204" pitchFamily="34" charset="0"/>
                          <a:cs typeface="Arial" panose="020B0604020202020204" pitchFamily="34" charset="0"/>
                        </a:rPr>
                        <a:t>Y</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5968">
                <a:tc>
                  <a:txBody>
                    <a:bodyPr/>
                    <a:lstStyle/>
                    <a:p>
                      <a:pPr algn="l" fontAlgn="ctr"/>
                      <a:r>
                        <a:rPr lang="en-US" sz="800" b="0" i="0" u="none" strike="noStrike" baseline="0" dirty="0" smtClean="0">
                          <a:solidFill>
                            <a:srgbClr val="000000"/>
                          </a:solidFill>
                          <a:effectLst/>
                          <a:latin typeface="Arial" panose="020B0604020202020204" pitchFamily="34" charset="0"/>
                          <a:cs typeface="Arial" panose="020B0604020202020204" pitchFamily="34" charset="0"/>
                        </a:rPr>
                        <a:t>Bill Type</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none" strike="noStrike" dirty="0" smtClean="0">
                          <a:solidFill>
                            <a:srgbClr val="000000"/>
                          </a:solidFill>
                          <a:effectLst/>
                          <a:latin typeface="Arial" panose="020B0604020202020204" pitchFamily="34" charset="0"/>
                          <a:cs typeface="Arial" panose="020B0604020202020204" pitchFamily="34" charset="0"/>
                        </a:rPr>
                        <a:t>E-Bill</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5968">
                <a:tc>
                  <a:txBody>
                    <a:bodyPr/>
                    <a:lstStyle/>
                    <a:p>
                      <a:pPr algn="l" fontAlgn="ctr"/>
                      <a:r>
                        <a:rPr lang="en-US" sz="800" b="0" i="0" u="none" strike="noStrike" smtClean="0">
                          <a:solidFill>
                            <a:srgbClr val="000000"/>
                          </a:solidFill>
                          <a:effectLst/>
                          <a:latin typeface="Arial" panose="020B0604020202020204" pitchFamily="34" charset="0"/>
                          <a:cs typeface="Arial" panose="020B0604020202020204" pitchFamily="34" charset="0"/>
                        </a:rPr>
                        <a:t>Credit Monitoring</a:t>
                      </a:r>
                      <a:r>
                        <a:rPr lang="en-US" sz="800" b="0" i="0" u="none" strike="noStrike" baseline="0" smtClean="0">
                          <a:solidFill>
                            <a:srgbClr val="000000"/>
                          </a:solidFill>
                          <a:effectLst/>
                          <a:latin typeface="Arial" panose="020B0604020202020204" pitchFamily="34" charset="0"/>
                          <a:cs typeface="Arial" panose="020B0604020202020204" pitchFamily="34" charset="0"/>
                        </a:rPr>
                        <a:t> Exposure</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none" strike="noStrike" dirty="0" smtClean="0">
                          <a:solidFill>
                            <a:srgbClr val="000000"/>
                          </a:solidFill>
                          <a:effectLst/>
                          <a:latin typeface="Arial" panose="020B0604020202020204" pitchFamily="34" charset="0"/>
                          <a:cs typeface="Arial" panose="020B0604020202020204" pitchFamily="34" charset="0"/>
                        </a:rPr>
                        <a:t>P3412.26</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5968">
                <a:tc>
                  <a:txBody>
                    <a:bodyPr/>
                    <a:lstStyle/>
                    <a:p>
                      <a:pPr algn="l" fontAlgn="ctr"/>
                      <a:r>
                        <a:rPr lang="en-US" sz="800" b="0" i="0" u="none" strike="noStrike" dirty="0" smtClean="0">
                          <a:solidFill>
                            <a:srgbClr val="000000"/>
                          </a:solidFill>
                          <a:effectLst/>
                          <a:latin typeface="Arial" panose="020B0604020202020204" pitchFamily="34" charset="0"/>
                          <a:cs typeface="Arial" panose="020B0604020202020204" pitchFamily="34" charset="0"/>
                        </a:rPr>
                        <a:t>Next Bill Date</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none" strike="noStrike" dirty="0" smtClean="0">
                          <a:solidFill>
                            <a:srgbClr val="000000"/>
                          </a:solidFill>
                          <a:effectLst/>
                          <a:latin typeface="Arial" panose="020B0604020202020204" pitchFamily="34" charset="0"/>
                          <a:cs typeface="Arial" panose="020B0604020202020204" pitchFamily="34" charset="0"/>
                        </a:rPr>
                        <a:t>03-05-2019</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5968">
                <a:tc>
                  <a:txBody>
                    <a:bodyPr/>
                    <a:lstStyle/>
                    <a:p>
                      <a:pPr algn="l" fontAlgn="ctr"/>
                      <a:r>
                        <a:rPr lang="en-US" sz="800" b="0" i="0" u="none" strike="noStrike" dirty="0" smtClean="0">
                          <a:solidFill>
                            <a:srgbClr val="000000"/>
                          </a:solidFill>
                          <a:effectLst/>
                          <a:latin typeface="Arial" panose="020B0604020202020204" pitchFamily="34" charset="0"/>
                          <a:cs typeface="Arial" panose="020B0604020202020204" pitchFamily="34" charset="0"/>
                        </a:rPr>
                        <a:t>Open SRs</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sng" strike="noStrike" dirty="0" smtClean="0">
                          <a:solidFill>
                            <a:srgbClr val="000000"/>
                          </a:solidFill>
                          <a:effectLst/>
                          <a:latin typeface="Arial" panose="020B0604020202020204" pitchFamily="34" charset="0"/>
                          <a:cs typeface="Arial" panose="020B0604020202020204" pitchFamily="34" charset="0"/>
                        </a:rPr>
                        <a:t>1</a:t>
                      </a:r>
                      <a:endParaRPr lang="en-US" sz="800" b="0" i="0" u="sng"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sp>
        <p:nvSpPr>
          <p:cNvPr id="10" name="Rectangle 9"/>
          <p:cNvSpPr/>
          <p:nvPr/>
        </p:nvSpPr>
        <p:spPr>
          <a:xfrm>
            <a:off x="10047392" y="2745944"/>
            <a:ext cx="1865089" cy="3554819"/>
          </a:xfrm>
          <a:prstGeom prst="rect">
            <a:avLst/>
          </a:prstGeom>
        </p:spPr>
        <p:txBody>
          <a:bodyPr wrap="square">
            <a:spAutoFit/>
          </a:bodyPr>
          <a:lstStyle/>
          <a:p>
            <a:r>
              <a:rPr lang="en-US" sz="900" b="1" cap="all" dirty="0">
                <a:solidFill>
                  <a:schemeClr val="bg1"/>
                </a:solidFill>
                <a:latin typeface="Arial" panose="020B0604020202020204" pitchFamily="34" charset="0"/>
                <a:cs typeface="Arial" panose="020B0604020202020204" pitchFamily="34" charset="0"/>
              </a:rPr>
              <a:t>HOW MUCH IS THE DELIVERY CHARGE FOR ONLINE SHOP ORDERS?</a:t>
            </a:r>
          </a:p>
          <a:p>
            <a:r>
              <a:rPr lang="en-US" sz="900" dirty="0">
                <a:solidFill>
                  <a:schemeClr val="bg1"/>
                </a:solidFill>
                <a:latin typeface="Arial" panose="020B0604020202020204" pitchFamily="34" charset="0"/>
                <a:cs typeface="Arial" panose="020B0604020202020204" pitchFamily="34" charset="0"/>
              </a:rPr>
              <a:t>For postpaid applications</a:t>
            </a:r>
          </a:p>
          <a:p>
            <a:r>
              <a:rPr lang="en-US" sz="900" dirty="0" smtClean="0">
                <a:solidFill>
                  <a:schemeClr val="bg1"/>
                </a:solidFill>
                <a:latin typeface="Arial" panose="020B0604020202020204" pitchFamily="34" charset="0"/>
                <a:cs typeface="Arial" panose="020B0604020202020204" pitchFamily="34" charset="0"/>
              </a:rPr>
              <a:t>We offer </a:t>
            </a:r>
            <a:r>
              <a:rPr lang="en-US" sz="900" dirty="0">
                <a:solidFill>
                  <a:schemeClr val="bg1"/>
                </a:solidFill>
                <a:latin typeface="Arial" panose="020B0604020202020204" pitchFamily="34" charset="0"/>
                <a:cs typeface="Arial" panose="020B0604020202020204" pitchFamily="34" charset="0"/>
              </a:rPr>
              <a:t>free shipping nationwide for postpaid applications.</a:t>
            </a:r>
          </a:p>
          <a:p>
            <a:r>
              <a:rPr lang="en-US" sz="900" dirty="0">
                <a:solidFill>
                  <a:schemeClr val="bg1"/>
                </a:solidFill>
                <a:latin typeface="Arial" panose="020B0604020202020204" pitchFamily="34" charset="0"/>
                <a:cs typeface="Arial" panose="020B0604020202020204" pitchFamily="34" charset="0"/>
              </a:rPr>
              <a:t>For accessories and apparel purchases</a:t>
            </a:r>
          </a:p>
          <a:p>
            <a:r>
              <a:rPr lang="en-US" sz="900" dirty="0" smtClean="0">
                <a:solidFill>
                  <a:schemeClr val="bg1"/>
                </a:solidFill>
                <a:latin typeface="Arial" panose="020B0604020202020204" pitchFamily="34" charset="0"/>
                <a:cs typeface="Arial" panose="020B0604020202020204" pitchFamily="34" charset="0"/>
              </a:rPr>
              <a:t>We offer </a:t>
            </a:r>
            <a:r>
              <a:rPr lang="en-US" sz="900" dirty="0">
                <a:solidFill>
                  <a:schemeClr val="bg1"/>
                </a:solidFill>
                <a:latin typeface="Arial" panose="020B0604020202020204" pitchFamily="34" charset="0"/>
                <a:cs typeface="Arial" panose="020B0604020202020204" pitchFamily="34" charset="0"/>
              </a:rPr>
              <a:t>free shipping nationwide for orders/deliveries amounting to P900 and above.</a:t>
            </a:r>
          </a:p>
          <a:p>
            <a:r>
              <a:rPr lang="en-US" sz="900" dirty="0">
                <a:solidFill>
                  <a:schemeClr val="bg1"/>
                </a:solidFill>
                <a:latin typeface="Arial" panose="020B0604020202020204" pitchFamily="34" charset="0"/>
                <a:cs typeface="Arial" panose="020B0604020202020204" pitchFamily="34" charset="0"/>
              </a:rPr>
              <a:t>A P70 shipping fee will be applied for orders below P900</a:t>
            </a:r>
            <a:r>
              <a:rPr lang="en-US" sz="900" dirty="0" smtClean="0">
                <a:solidFill>
                  <a:schemeClr val="bg1"/>
                </a:solidFill>
                <a:latin typeface="Arial" panose="020B0604020202020204" pitchFamily="34" charset="0"/>
                <a:cs typeface="Arial" panose="020B0604020202020204" pitchFamily="34" charset="0"/>
              </a:rPr>
              <a:t>.</a:t>
            </a:r>
          </a:p>
          <a:p>
            <a:endParaRPr lang="en-US" sz="900" dirty="0">
              <a:solidFill>
                <a:schemeClr val="bg1"/>
              </a:solidFill>
              <a:latin typeface="Arial" panose="020B0604020202020204" pitchFamily="34" charset="0"/>
              <a:cs typeface="Arial" panose="020B0604020202020204" pitchFamily="34" charset="0"/>
            </a:endParaRPr>
          </a:p>
          <a:p>
            <a:endParaRPr lang="en-US" sz="900" b="0" i="0" dirty="0" smtClean="0">
              <a:solidFill>
                <a:schemeClr val="bg1"/>
              </a:solidFill>
              <a:effectLst/>
              <a:latin typeface="Arial" panose="020B0604020202020204" pitchFamily="34" charset="0"/>
              <a:cs typeface="Arial" panose="020B0604020202020204" pitchFamily="34" charset="0"/>
            </a:endParaRPr>
          </a:p>
          <a:p>
            <a:r>
              <a:rPr lang="en-US" sz="900" b="1" cap="all" dirty="0" smtClean="0">
                <a:solidFill>
                  <a:schemeClr val="bg1"/>
                </a:solidFill>
                <a:latin typeface="Arial" panose="020B0604020202020204" pitchFamily="34" charset="0"/>
                <a:cs typeface="Arial" panose="020B0604020202020204" pitchFamily="34" charset="0"/>
              </a:rPr>
              <a:t>CAN YOU DELIVER </a:t>
            </a:r>
            <a:r>
              <a:rPr lang="en-US" sz="900" b="1" cap="all" dirty="0">
                <a:solidFill>
                  <a:schemeClr val="bg1"/>
                </a:solidFill>
                <a:latin typeface="Arial" panose="020B0604020202020204" pitchFamily="34" charset="0"/>
                <a:cs typeface="Arial" panose="020B0604020202020204" pitchFamily="34" charset="0"/>
              </a:rPr>
              <a:t>THE PACKAGE TO MY OFFICE?</a:t>
            </a:r>
          </a:p>
          <a:p>
            <a:r>
              <a:rPr lang="en-US" sz="900" dirty="0">
                <a:solidFill>
                  <a:schemeClr val="bg1"/>
                </a:solidFill>
                <a:latin typeface="Arial" panose="020B0604020202020204" pitchFamily="34" charset="0"/>
                <a:cs typeface="Arial" panose="020B0604020202020204" pitchFamily="34" charset="0"/>
              </a:rPr>
              <a:t>Yes. We will deliver your order at the address you provided during checkout, whether it is to your home or to your office. In case you want to change your delivery address after checkout, you may call (02) 730-1000. </a:t>
            </a:r>
          </a:p>
        </p:txBody>
      </p:sp>
      <p:cxnSp>
        <p:nvCxnSpPr>
          <p:cNvPr id="12" name="Straight Connector 11"/>
          <p:cNvCxnSpPr/>
          <p:nvPr/>
        </p:nvCxnSpPr>
        <p:spPr>
          <a:xfrm>
            <a:off x="10132736" y="4840787"/>
            <a:ext cx="1666999"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Isosceles Triangle 12"/>
          <p:cNvSpPr/>
          <p:nvPr/>
        </p:nvSpPr>
        <p:spPr>
          <a:xfrm flipV="1">
            <a:off x="10868253" y="6326652"/>
            <a:ext cx="274808" cy="112640"/>
          </a:xfrm>
          <a:prstGeom prst="triangle">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3" name="Picture 122"/>
          <p:cNvPicPr>
            <a:picLocks noChangeAspect="1"/>
          </p:cNvPicPr>
          <p:nvPr/>
        </p:nvPicPr>
        <p:blipFill>
          <a:blip r:embed="rId14">
            <a:extLst>
              <a:ext uri="{BEBA8EAE-BF5A-486C-A8C5-ECC9F3942E4B}">
                <a14:imgProps xmlns:a14="http://schemas.microsoft.com/office/drawing/2010/main">
                  <a14:imgLayer r:embed="rId15">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2471233" y="1875355"/>
            <a:ext cx="279035" cy="234030"/>
          </a:xfrm>
          <a:prstGeom prst="rect">
            <a:avLst/>
          </a:prstGeom>
        </p:spPr>
      </p:pic>
      <p:pic>
        <p:nvPicPr>
          <p:cNvPr id="14" name="Picture 13"/>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2798420" y="1875355"/>
            <a:ext cx="345949" cy="236503"/>
          </a:xfrm>
          <a:prstGeom prst="rect">
            <a:avLst/>
          </a:prstGeom>
        </p:spPr>
      </p:pic>
      <p:sp>
        <p:nvSpPr>
          <p:cNvPr id="124" name="Rectangle 123"/>
          <p:cNvSpPr/>
          <p:nvPr/>
        </p:nvSpPr>
        <p:spPr>
          <a:xfrm>
            <a:off x="2305567" y="2289543"/>
            <a:ext cx="1230858" cy="408589"/>
          </a:xfrm>
          <a:prstGeom prst="rect">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VERIFICATION</a:t>
            </a:r>
          </a:p>
        </p:txBody>
      </p:sp>
      <p:sp>
        <p:nvSpPr>
          <p:cNvPr id="126" name="Rectangle 125"/>
          <p:cNvSpPr/>
          <p:nvPr/>
        </p:nvSpPr>
        <p:spPr>
          <a:xfrm>
            <a:off x="3579785" y="2289543"/>
            <a:ext cx="1240491" cy="414550"/>
          </a:xfrm>
          <a:prstGeom prst="rect">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INTERACTION HISTORY</a:t>
            </a:r>
          </a:p>
        </p:txBody>
      </p:sp>
      <p:sp>
        <p:nvSpPr>
          <p:cNvPr id="127" name="Rectangle 126"/>
          <p:cNvSpPr/>
          <p:nvPr/>
        </p:nvSpPr>
        <p:spPr>
          <a:xfrm>
            <a:off x="4863636" y="2289543"/>
            <a:ext cx="1240491" cy="414550"/>
          </a:xfrm>
          <a:prstGeom prst="rect">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CDR</a:t>
            </a:r>
          </a:p>
        </p:txBody>
      </p:sp>
      <p:sp>
        <p:nvSpPr>
          <p:cNvPr id="128" name="Rectangle 127"/>
          <p:cNvSpPr/>
          <p:nvPr/>
        </p:nvSpPr>
        <p:spPr>
          <a:xfrm>
            <a:off x="6147487" y="2289543"/>
            <a:ext cx="1240491" cy="414550"/>
          </a:xfrm>
          <a:prstGeom prst="rect">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BILLING INFO</a:t>
            </a:r>
          </a:p>
        </p:txBody>
      </p:sp>
      <p:sp>
        <p:nvSpPr>
          <p:cNvPr id="129" name="Rectangle 128"/>
          <p:cNvSpPr/>
          <p:nvPr/>
        </p:nvSpPr>
        <p:spPr>
          <a:xfrm>
            <a:off x="7431338" y="2289543"/>
            <a:ext cx="1250576" cy="414550"/>
          </a:xfrm>
          <a:prstGeom prst="rect">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PAYMENT INFO</a:t>
            </a:r>
          </a:p>
        </p:txBody>
      </p:sp>
      <p:sp>
        <p:nvSpPr>
          <p:cNvPr id="130" name="Rectangle 129"/>
          <p:cNvSpPr/>
          <p:nvPr/>
        </p:nvSpPr>
        <p:spPr>
          <a:xfrm>
            <a:off x="8725274" y="2289543"/>
            <a:ext cx="1250576" cy="414550"/>
          </a:xfrm>
          <a:prstGeom prst="rect">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defTabSz="586130"/>
            <a:r>
              <a:rPr lang="en-US" sz="800" b="1" dirty="0" smtClean="0">
                <a:solidFill>
                  <a:prstClr val="white"/>
                </a:solidFill>
                <a:latin typeface="Arial" panose="020B0604020202020204" pitchFamily="34" charset="0"/>
                <a:cs typeface="Arial" panose="020B0604020202020204" pitchFamily="34" charset="0"/>
              </a:rPr>
              <a:t>RIGHT SELL</a:t>
            </a:r>
            <a:endParaRPr lang="en-US" sz="800" b="1" dirty="0">
              <a:solidFill>
                <a:prstClr val="white"/>
              </a:solidFill>
              <a:latin typeface="Arial" panose="020B0604020202020204" pitchFamily="34" charset="0"/>
              <a:cs typeface="Arial" panose="020B0604020202020204" pitchFamily="34" charset="0"/>
            </a:endParaRPr>
          </a:p>
        </p:txBody>
      </p:sp>
      <p:sp>
        <p:nvSpPr>
          <p:cNvPr id="132" name="Rectangle 131"/>
          <p:cNvSpPr/>
          <p:nvPr/>
        </p:nvSpPr>
        <p:spPr>
          <a:xfrm>
            <a:off x="247828" y="2677768"/>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CHANGE BILLING ADDRESS</a:t>
            </a:r>
          </a:p>
        </p:txBody>
      </p:sp>
      <p:sp>
        <p:nvSpPr>
          <p:cNvPr id="133" name="Rectangle 132"/>
          <p:cNvSpPr/>
          <p:nvPr/>
        </p:nvSpPr>
        <p:spPr>
          <a:xfrm>
            <a:off x="247828" y="2994322"/>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CHANGE BILLING CYCLE</a:t>
            </a:r>
          </a:p>
        </p:txBody>
      </p:sp>
      <p:sp>
        <p:nvSpPr>
          <p:cNvPr id="134" name="Rectangle 133"/>
          <p:cNvSpPr/>
          <p:nvPr/>
        </p:nvSpPr>
        <p:spPr>
          <a:xfrm>
            <a:off x="247828" y="3310876"/>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CHANGE BILLING PREFERENCE</a:t>
            </a:r>
          </a:p>
        </p:txBody>
      </p:sp>
      <p:sp>
        <p:nvSpPr>
          <p:cNvPr id="135" name="Rectangle 134"/>
          <p:cNvSpPr/>
          <p:nvPr/>
        </p:nvSpPr>
        <p:spPr>
          <a:xfrm>
            <a:off x="247828" y="3627430"/>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PROMISE TO PAY</a:t>
            </a:r>
            <a:endParaRPr lang="en-US" sz="800" b="1" dirty="0">
              <a:solidFill>
                <a:prstClr val="white"/>
              </a:solidFill>
              <a:latin typeface="Arial" panose="020B0604020202020204" pitchFamily="34" charset="0"/>
              <a:cs typeface="Arial" panose="020B0604020202020204" pitchFamily="34" charset="0"/>
            </a:endParaRPr>
          </a:p>
        </p:txBody>
      </p:sp>
      <p:sp>
        <p:nvSpPr>
          <p:cNvPr id="136" name="Rectangle 135"/>
          <p:cNvSpPr/>
          <p:nvPr/>
        </p:nvSpPr>
        <p:spPr>
          <a:xfrm>
            <a:off x="247828" y="3943984"/>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SIM PROFILE</a:t>
            </a:r>
            <a:endParaRPr lang="en-US" sz="800" b="1" dirty="0">
              <a:solidFill>
                <a:prstClr val="white"/>
              </a:solidFill>
              <a:latin typeface="Arial" panose="020B0604020202020204" pitchFamily="34" charset="0"/>
              <a:cs typeface="Arial" panose="020B0604020202020204" pitchFamily="34" charset="0"/>
            </a:endParaRPr>
          </a:p>
        </p:txBody>
      </p:sp>
      <p:sp>
        <p:nvSpPr>
          <p:cNvPr id="137" name="Rectangle 136"/>
          <p:cNvSpPr/>
          <p:nvPr/>
        </p:nvSpPr>
        <p:spPr>
          <a:xfrm>
            <a:off x="247828" y="4260538"/>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TEMPORARY CREDIT LIMIT</a:t>
            </a:r>
            <a:endParaRPr lang="en-US" sz="800" b="1" dirty="0">
              <a:solidFill>
                <a:prstClr val="white"/>
              </a:solidFill>
              <a:latin typeface="Arial" panose="020B0604020202020204" pitchFamily="34" charset="0"/>
              <a:cs typeface="Arial" panose="020B0604020202020204" pitchFamily="34" charset="0"/>
            </a:endParaRPr>
          </a:p>
        </p:txBody>
      </p:sp>
      <p:sp>
        <p:nvSpPr>
          <p:cNvPr id="138" name="Rectangle 137"/>
          <p:cNvSpPr/>
          <p:nvPr/>
        </p:nvSpPr>
        <p:spPr>
          <a:xfrm>
            <a:off x="247828" y="4577092"/>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MI ACTIVATION / DEACTIVATION</a:t>
            </a:r>
          </a:p>
        </p:txBody>
      </p:sp>
      <p:sp>
        <p:nvSpPr>
          <p:cNvPr id="139" name="Rectangle 138"/>
          <p:cNvSpPr/>
          <p:nvPr/>
        </p:nvSpPr>
        <p:spPr>
          <a:xfrm>
            <a:off x="247828" y="4893646"/>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VAS </a:t>
            </a:r>
            <a:r>
              <a:rPr lang="en-US" sz="800" b="1" dirty="0">
                <a:solidFill>
                  <a:prstClr val="white"/>
                </a:solidFill>
                <a:latin typeface="Arial" panose="020B0604020202020204" pitchFamily="34" charset="0"/>
                <a:cs typeface="Arial" panose="020B0604020202020204" pitchFamily="34" charset="0"/>
              </a:rPr>
              <a:t>ACTIVATION / DEACTIVATION</a:t>
            </a:r>
          </a:p>
        </p:txBody>
      </p:sp>
      <p:sp>
        <p:nvSpPr>
          <p:cNvPr id="140" name="Rectangle 139"/>
          <p:cNvSpPr/>
          <p:nvPr/>
        </p:nvSpPr>
        <p:spPr>
          <a:xfrm>
            <a:off x="247828" y="5210200"/>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IR </a:t>
            </a:r>
            <a:r>
              <a:rPr lang="en-US" sz="800" b="1" dirty="0">
                <a:solidFill>
                  <a:prstClr val="white"/>
                </a:solidFill>
                <a:latin typeface="Arial" panose="020B0604020202020204" pitchFamily="34" charset="0"/>
                <a:cs typeface="Arial" panose="020B0604020202020204" pitchFamily="34" charset="0"/>
              </a:rPr>
              <a:t>ACTIVATION / DEACTIVATION</a:t>
            </a:r>
          </a:p>
        </p:txBody>
      </p:sp>
      <p:sp>
        <p:nvSpPr>
          <p:cNvPr id="141" name="Rectangle 140"/>
          <p:cNvSpPr/>
          <p:nvPr/>
        </p:nvSpPr>
        <p:spPr>
          <a:xfrm>
            <a:off x="247828" y="5526754"/>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FUP PURCHASE</a:t>
            </a:r>
            <a:endParaRPr lang="en-US" sz="800" b="1" dirty="0">
              <a:solidFill>
                <a:prstClr val="white"/>
              </a:solidFill>
              <a:latin typeface="Arial" panose="020B0604020202020204" pitchFamily="34" charset="0"/>
              <a:cs typeface="Arial" panose="020B0604020202020204" pitchFamily="34" charset="0"/>
            </a:endParaRPr>
          </a:p>
        </p:txBody>
      </p:sp>
      <p:sp>
        <p:nvSpPr>
          <p:cNvPr id="143" name="Rectangle 142"/>
          <p:cNvSpPr/>
          <p:nvPr/>
        </p:nvSpPr>
        <p:spPr>
          <a:xfrm>
            <a:off x="247828" y="5853898"/>
            <a:ext cx="1942062" cy="293691"/>
          </a:xfrm>
          <a:prstGeom prst="rect">
            <a:avLst/>
          </a:prstGeom>
          <a:solidFill>
            <a:srgbClr val="0029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NETWORK COVERAGE</a:t>
            </a:r>
          </a:p>
        </p:txBody>
      </p:sp>
      <p:sp>
        <p:nvSpPr>
          <p:cNvPr id="89" name="Oval 88"/>
          <p:cNvSpPr/>
          <p:nvPr/>
        </p:nvSpPr>
        <p:spPr>
          <a:xfrm>
            <a:off x="9751879" y="2268652"/>
            <a:ext cx="191864" cy="19186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Arial" panose="020B0604020202020204" pitchFamily="34" charset="0"/>
                <a:cs typeface="Arial" panose="020B0604020202020204" pitchFamily="34" charset="0"/>
              </a:rPr>
              <a:t>1</a:t>
            </a:r>
            <a:endParaRPr lang="en-US" sz="1100" dirty="0">
              <a:latin typeface="Arial" panose="020B0604020202020204" pitchFamily="34" charset="0"/>
              <a:cs typeface="Arial" panose="020B0604020202020204" pitchFamily="34" charset="0"/>
            </a:endParaRPr>
          </a:p>
        </p:txBody>
      </p:sp>
      <p:grpSp>
        <p:nvGrpSpPr>
          <p:cNvPr id="105" name="Group 104"/>
          <p:cNvGrpSpPr/>
          <p:nvPr/>
        </p:nvGrpSpPr>
        <p:grpSpPr>
          <a:xfrm>
            <a:off x="-19946" y="5444657"/>
            <a:ext cx="365675" cy="427282"/>
            <a:chOff x="139917" y="5603711"/>
            <a:chExt cx="365675" cy="427282"/>
          </a:xfrm>
        </p:grpSpPr>
        <p:sp>
          <p:nvSpPr>
            <p:cNvPr id="107" name="Flowchart: Delay 106"/>
            <p:cNvSpPr/>
            <p:nvPr/>
          </p:nvSpPr>
          <p:spPr>
            <a:xfrm>
              <a:off x="151034" y="5603711"/>
              <a:ext cx="354558" cy="427282"/>
            </a:xfrm>
            <a:prstGeom prst="flowChartDelay">
              <a:avLst/>
            </a:prstGeom>
            <a:solidFill>
              <a:srgbClr val="E20A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7" name="Picture 116"/>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139917" y="5654116"/>
              <a:ext cx="324625" cy="324625"/>
            </a:xfrm>
            <a:prstGeom prst="rect">
              <a:avLst/>
            </a:prstGeom>
          </p:spPr>
        </p:pic>
      </p:grpSp>
      <p:grpSp>
        <p:nvGrpSpPr>
          <p:cNvPr id="118" name="Group 117"/>
          <p:cNvGrpSpPr/>
          <p:nvPr/>
        </p:nvGrpSpPr>
        <p:grpSpPr>
          <a:xfrm>
            <a:off x="4748106" y="3833871"/>
            <a:ext cx="2695788" cy="378163"/>
            <a:chOff x="2439856" y="3085404"/>
            <a:chExt cx="2695788" cy="378163"/>
          </a:xfrm>
        </p:grpSpPr>
        <p:sp>
          <p:nvSpPr>
            <p:cNvPr id="119" name="Rounded Rectangle 118"/>
            <p:cNvSpPr/>
            <p:nvPr/>
          </p:nvSpPr>
          <p:spPr>
            <a:xfrm>
              <a:off x="2439856" y="3100528"/>
              <a:ext cx="2683304" cy="352361"/>
            </a:xfrm>
            <a:prstGeom prst="round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sp>
          <p:nvSpPr>
            <p:cNvPr id="120" name="TextBox 119"/>
            <p:cNvSpPr txBox="1"/>
            <p:nvPr/>
          </p:nvSpPr>
          <p:spPr>
            <a:xfrm>
              <a:off x="2502918" y="3171330"/>
              <a:ext cx="2048959" cy="246221"/>
            </a:xfrm>
            <a:prstGeom prst="rect">
              <a:avLst/>
            </a:prstGeom>
            <a:noFill/>
          </p:spPr>
          <p:txBody>
            <a:bodyPr wrap="none" rtlCol="0">
              <a:spAutoFit/>
            </a:bodyPr>
            <a:lstStyle/>
            <a:p>
              <a:pPr defTabSz="586130"/>
              <a:r>
                <a:rPr lang="en-US" sz="1000" dirty="0" smtClean="0">
                  <a:solidFill>
                    <a:prstClr val="black"/>
                  </a:solidFill>
                  <a:latin typeface="Arial" panose="020B0604020202020204" pitchFamily="34" charset="0"/>
                  <a:cs typeface="Arial" panose="020B0604020202020204" pitchFamily="34" charset="0"/>
                </a:rPr>
                <a:t>Enter Postal Code, City, Address</a:t>
              </a:r>
              <a:endParaRPr lang="en-US" sz="1000" dirty="0">
                <a:solidFill>
                  <a:prstClr val="black"/>
                </a:solidFill>
                <a:latin typeface="Arial" panose="020B0604020202020204" pitchFamily="34" charset="0"/>
                <a:cs typeface="Arial" panose="020B0604020202020204" pitchFamily="34" charset="0"/>
              </a:endParaRPr>
            </a:p>
          </p:txBody>
        </p:sp>
        <p:pic>
          <p:nvPicPr>
            <p:cNvPr id="121" name="Picture 120"/>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812631" y="3085404"/>
              <a:ext cx="323013" cy="378163"/>
            </a:xfrm>
            <a:prstGeom prst="rect">
              <a:avLst/>
            </a:prstGeom>
          </p:spPr>
        </p:pic>
      </p:grpSp>
      <p:sp>
        <p:nvSpPr>
          <p:cNvPr id="122" name="TextBox 121"/>
          <p:cNvSpPr txBox="1"/>
          <p:nvPr/>
        </p:nvSpPr>
        <p:spPr>
          <a:xfrm>
            <a:off x="2490950" y="2848348"/>
            <a:ext cx="2066591" cy="246221"/>
          </a:xfrm>
          <a:prstGeom prst="rect">
            <a:avLst/>
          </a:prstGeom>
          <a:noFill/>
        </p:spPr>
        <p:txBody>
          <a:bodyPr wrap="none" rtlCol="0">
            <a:spAutoFit/>
          </a:bodyPr>
          <a:lstStyle/>
          <a:p>
            <a:pPr defTabSz="586130"/>
            <a:r>
              <a:rPr lang="en-US" sz="1000" b="1" dirty="0" smtClean="0">
                <a:solidFill>
                  <a:prstClr val="black"/>
                </a:solidFill>
                <a:latin typeface="Arial" panose="020B0604020202020204" pitchFamily="34" charset="0"/>
                <a:cs typeface="Arial" panose="020B0604020202020204" pitchFamily="34" charset="0"/>
              </a:rPr>
              <a:t>Voice and Data Network Status</a:t>
            </a:r>
            <a:endParaRPr lang="en-US" sz="1000" b="1" dirty="0">
              <a:solidFill>
                <a:prstClr val="black"/>
              </a:solidFill>
              <a:latin typeface="Arial" panose="020B0604020202020204" pitchFamily="34" charset="0"/>
              <a:cs typeface="Arial" panose="020B0604020202020204" pitchFamily="34" charset="0"/>
            </a:endParaRPr>
          </a:p>
        </p:txBody>
      </p:sp>
      <p:sp>
        <p:nvSpPr>
          <p:cNvPr id="79" name="Rectangle 78"/>
          <p:cNvSpPr/>
          <p:nvPr/>
        </p:nvSpPr>
        <p:spPr>
          <a:xfrm>
            <a:off x="2940" y="2397"/>
            <a:ext cx="12192000" cy="6855603"/>
          </a:xfrm>
          <a:prstGeom prst="rect">
            <a:avLst/>
          </a:prstGeom>
          <a:solidFill>
            <a:srgbClr val="40404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0" name="Rectangle 79"/>
          <p:cNvSpPr/>
          <p:nvPr/>
        </p:nvSpPr>
        <p:spPr>
          <a:xfrm>
            <a:off x="2374865" y="243867"/>
            <a:ext cx="7314245" cy="63470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18"/>
          <a:stretch>
            <a:fillRect/>
          </a:stretch>
        </p:blipFill>
        <p:spPr>
          <a:xfrm>
            <a:off x="2504806" y="401374"/>
            <a:ext cx="7076948" cy="5140169"/>
          </a:xfrm>
          <a:prstGeom prst="rect">
            <a:avLst/>
          </a:prstGeom>
        </p:spPr>
      </p:pic>
      <p:sp>
        <p:nvSpPr>
          <p:cNvPr id="9" name="Teardrop 8"/>
          <p:cNvSpPr/>
          <p:nvPr/>
        </p:nvSpPr>
        <p:spPr>
          <a:xfrm rot="8100000">
            <a:off x="5009883" y="1474352"/>
            <a:ext cx="475954" cy="475954"/>
          </a:xfrm>
          <a:prstGeom prst="teardrop">
            <a:avLst/>
          </a:prstGeom>
          <a:solidFill>
            <a:srgbClr val="56AD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5090544" y="1547543"/>
            <a:ext cx="316297" cy="316297"/>
          </a:xfrm>
          <a:prstGeom prst="rect">
            <a:avLst/>
          </a:prstGeom>
        </p:spPr>
      </p:pic>
      <p:sp>
        <p:nvSpPr>
          <p:cNvPr id="148" name="Rectangle 147"/>
          <p:cNvSpPr/>
          <p:nvPr/>
        </p:nvSpPr>
        <p:spPr>
          <a:xfrm>
            <a:off x="2499786" y="4603569"/>
            <a:ext cx="7077075" cy="1871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48"/>
          <p:cNvSpPr/>
          <p:nvPr/>
        </p:nvSpPr>
        <p:spPr>
          <a:xfrm>
            <a:off x="2524950" y="5204683"/>
            <a:ext cx="2793600" cy="938719"/>
          </a:xfrm>
          <a:prstGeom prst="rect">
            <a:avLst/>
          </a:prstGeom>
        </p:spPr>
        <p:txBody>
          <a:bodyPr wrap="square">
            <a:spAutoFit/>
          </a:bodyPr>
          <a:lstStyle/>
          <a:p>
            <a:pPr fontAlgn="base"/>
            <a:r>
              <a:rPr lang="en-US" sz="1100" b="1" dirty="0">
                <a:latin typeface="Arial" panose="020B0604020202020204" pitchFamily="34" charset="0"/>
                <a:cs typeface="Arial" panose="020B0604020202020204" pitchFamily="34" charset="0"/>
              </a:rPr>
              <a:t>Address: </a:t>
            </a:r>
            <a:r>
              <a:rPr lang="en-US" sz="1100" dirty="0">
                <a:latin typeface="Arial" panose="020B0604020202020204" pitchFamily="34" charset="0"/>
                <a:cs typeface="Arial" panose="020B0604020202020204" pitchFamily="34" charset="0"/>
              </a:rPr>
              <a:t>GATEWAY</a:t>
            </a:r>
          </a:p>
          <a:p>
            <a:pPr fontAlgn="base"/>
            <a:r>
              <a:rPr lang="en-US" sz="1100" dirty="0">
                <a:latin typeface="Arial" panose="020B0604020202020204" pitchFamily="34" charset="0"/>
                <a:cs typeface="Arial" panose="020B0604020202020204" pitchFamily="34" charset="0"/>
              </a:rPr>
              <a:t>3rd Floor, Gateway Mall </a:t>
            </a:r>
            <a:r>
              <a:rPr lang="en-US" sz="1100" dirty="0" err="1">
                <a:latin typeface="Arial" panose="020B0604020202020204" pitchFamily="34" charset="0"/>
                <a:cs typeface="Arial" panose="020B0604020202020204" pitchFamily="34" charset="0"/>
              </a:rPr>
              <a:t>Araneta</a:t>
            </a:r>
            <a:r>
              <a:rPr lang="en-US" sz="1100" dirty="0">
                <a:latin typeface="Arial" panose="020B0604020202020204" pitchFamily="34" charset="0"/>
                <a:cs typeface="Arial" panose="020B0604020202020204" pitchFamily="34" charset="0"/>
              </a:rPr>
              <a:t> Center, </a:t>
            </a:r>
            <a:r>
              <a:rPr lang="en-US" sz="1100" dirty="0" err="1">
                <a:latin typeface="Arial" panose="020B0604020202020204" pitchFamily="34" charset="0"/>
                <a:cs typeface="Arial" panose="020B0604020202020204" pitchFamily="34" charset="0"/>
              </a:rPr>
              <a:t>Cubao</a:t>
            </a:r>
            <a:r>
              <a:rPr lang="en-US" sz="1100" dirty="0">
                <a:latin typeface="Arial" panose="020B0604020202020204" pitchFamily="34" charset="0"/>
                <a:cs typeface="Arial" panose="020B0604020202020204" pitchFamily="34" charset="0"/>
              </a:rPr>
              <a:t> Quezon City</a:t>
            </a:r>
          </a:p>
          <a:p>
            <a:endParaRPr lang="en-US" sz="1100" b="1" dirty="0" smtClean="0">
              <a:latin typeface="Arial" panose="020B0604020202020204" pitchFamily="34" charset="0"/>
              <a:cs typeface="Arial" panose="020B0604020202020204" pitchFamily="34" charset="0"/>
            </a:endParaRPr>
          </a:p>
          <a:p>
            <a:r>
              <a:rPr lang="en-US" sz="1100" b="1" dirty="0" smtClean="0">
                <a:latin typeface="Arial" panose="020B0604020202020204" pitchFamily="34" charset="0"/>
                <a:cs typeface="Arial" panose="020B0604020202020204" pitchFamily="34" charset="0"/>
              </a:rPr>
              <a:t>Phone</a:t>
            </a:r>
            <a:r>
              <a:rPr lang="en-US" sz="1100" b="1" dirty="0">
                <a:latin typeface="Arial" panose="020B0604020202020204" pitchFamily="34" charset="0"/>
                <a:cs typeface="Arial" panose="020B0604020202020204" pitchFamily="34" charset="0"/>
              </a:rPr>
              <a:t>:</a:t>
            </a:r>
            <a:r>
              <a:rPr lang="en-US" sz="1100" dirty="0">
                <a:latin typeface="Arial" panose="020B0604020202020204" pitchFamily="34" charset="0"/>
                <a:cs typeface="Arial" panose="020B0604020202020204" pitchFamily="34" charset="0"/>
              </a:rPr>
              <a:t> </a:t>
            </a:r>
            <a:r>
              <a:rPr lang="en-US" sz="1100" dirty="0" smtClean="0">
                <a:latin typeface="Arial" panose="020B0604020202020204" pitchFamily="34" charset="0"/>
                <a:cs typeface="Arial" panose="020B0604020202020204" pitchFamily="34" charset="0"/>
              </a:rPr>
              <a:t>Not available</a:t>
            </a:r>
            <a:endParaRPr lang="en-US" sz="1100" dirty="0">
              <a:latin typeface="Arial" panose="020B0604020202020204" pitchFamily="34" charset="0"/>
              <a:cs typeface="Arial" panose="020B0604020202020204" pitchFamily="34" charset="0"/>
            </a:endParaRPr>
          </a:p>
        </p:txBody>
      </p:sp>
      <p:sp>
        <p:nvSpPr>
          <p:cNvPr id="160" name="Rectangle 159"/>
          <p:cNvSpPr/>
          <p:nvPr/>
        </p:nvSpPr>
        <p:spPr>
          <a:xfrm>
            <a:off x="5588226" y="4839874"/>
            <a:ext cx="2793600" cy="261610"/>
          </a:xfrm>
          <a:prstGeom prst="rect">
            <a:avLst/>
          </a:prstGeom>
        </p:spPr>
        <p:txBody>
          <a:bodyPr wrap="square">
            <a:spAutoFit/>
          </a:bodyPr>
          <a:lstStyle/>
          <a:p>
            <a:r>
              <a:rPr lang="en-US" sz="1100" b="1" dirty="0" smtClean="0">
                <a:latin typeface="Arial" panose="020B0604020202020204" pitchFamily="34" charset="0"/>
                <a:cs typeface="Arial" panose="020B0604020202020204" pitchFamily="34" charset="0"/>
              </a:rPr>
              <a:t>In Stock</a:t>
            </a:r>
            <a:endParaRPr lang="en-US" sz="1100" dirty="0">
              <a:latin typeface="Arial" panose="020B0604020202020204" pitchFamily="34" charset="0"/>
              <a:cs typeface="Arial" panose="020B0604020202020204" pitchFamily="34" charset="0"/>
            </a:endParaRPr>
          </a:p>
        </p:txBody>
      </p:sp>
      <p:pic>
        <p:nvPicPr>
          <p:cNvPr id="161" name="Picture 160"/>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5521987" y="5197280"/>
            <a:ext cx="841280" cy="1090549"/>
          </a:xfrm>
          <a:prstGeom prst="rect">
            <a:avLst/>
          </a:prstGeom>
        </p:spPr>
      </p:pic>
      <p:sp>
        <p:nvSpPr>
          <p:cNvPr id="162" name="Rectangle 161"/>
          <p:cNvSpPr/>
          <p:nvPr/>
        </p:nvSpPr>
        <p:spPr>
          <a:xfrm>
            <a:off x="6346297" y="5157733"/>
            <a:ext cx="2869642" cy="600164"/>
          </a:xfrm>
          <a:prstGeom prst="rect">
            <a:avLst/>
          </a:prstGeom>
        </p:spPr>
        <p:txBody>
          <a:bodyPr wrap="square">
            <a:spAutoFit/>
          </a:bodyPr>
          <a:lstStyle/>
          <a:p>
            <a:r>
              <a:rPr lang="en-US" sz="1100" b="1" dirty="0">
                <a:solidFill>
                  <a:srgbClr val="E90000"/>
                </a:solidFill>
                <a:latin typeface="vodafone_rgregular"/>
              </a:rPr>
              <a:t>Apple iPhone X</a:t>
            </a:r>
          </a:p>
          <a:p>
            <a:r>
              <a:rPr lang="en-US" sz="1100" dirty="0">
                <a:latin typeface="Arial" panose="020B0604020202020204" pitchFamily="34" charset="0"/>
                <a:cs typeface="Arial" panose="020B0604020202020204" pitchFamily="34" charset="0"/>
              </a:rPr>
              <a:t>(Space Grey, 3GB </a:t>
            </a:r>
            <a:r>
              <a:rPr lang="en-US" sz="1100" dirty="0" smtClean="0">
                <a:latin typeface="Arial" panose="020B0604020202020204" pitchFamily="34" charset="0"/>
                <a:cs typeface="Arial" panose="020B0604020202020204" pitchFamily="34" charset="0"/>
              </a:rPr>
              <a:t>RAM, 64GB </a:t>
            </a:r>
            <a:r>
              <a:rPr lang="en-US" sz="1100" dirty="0">
                <a:latin typeface="Arial" panose="020B0604020202020204" pitchFamily="34" charset="0"/>
                <a:cs typeface="Arial" panose="020B0604020202020204" pitchFamily="34" charset="0"/>
              </a:rPr>
              <a:t>Storage</a:t>
            </a:r>
            <a:r>
              <a:rPr lang="en-US" sz="1100" dirty="0" smtClean="0">
                <a:latin typeface="Arial" panose="020B0604020202020204" pitchFamily="34" charset="0"/>
                <a:cs typeface="Arial" panose="020B0604020202020204" pitchFamily="34" charset="0"/>
              </a:rPr>
              <a:t>)</a:t>
            </a:r>
          </a:p>
          <a:p>
            <a:endParaRPr lang="en-US" sz="1100" dirty="0" smtClean="0">
              <a:solidFill>
                <a:srgbClr val="333333"/>
              </a:solidFill>
              <a:latin typeface="vodafone_rgregular"/>
            </a:endParaRPr>
          </a:p>
        </p:txBody>
      </p:sp>
      <p:sp>
        <p:nvSpPr>
          <p:cNvPr id="166" name="Rectangle 165"/>
          <p:cNvSpPr/>
          <p:nvPr/>
        </p:nvSpPr>
        <p:spPr>
          <a:xfrm>
            <a:off x="7837760" y="5856708"/>
            <a:ext cx="1494444" cy="384910"/>
          </a:xfrm>
          <a:prstGeom prst="rect">
            <a:avLst/>
          </a:prstGeom>
          <a:solidFill>
            <a:srgbClr val="56AD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900" b="1" dirty="0" smtClean="0">
                <a:solidFill>
                  <a:prstClr val="white"/>
                </a:solidFill>
                <a:latin typeface="Arial" panose="020B0604020202020204" pitchFamily="34" charset="0"/>
                <a:cs typeface="Arial" panose="020B0604020202020204" pitchFamily="34" charset="0"/>
              </a:rPr>
              <a:t>RESERVE</a:t>
            </a:r>
            <a:endParaRPr lang="en-US" sz="900" b="1" dirty="0">
              <a:solidFill>
                <a:prstClr val="white"/>
              </a:solidFill>
              <a:latin typeface="Arial" panose="020B0604020202020204" pitchFamily="34" charset="0"/>
              <a:cs typeface="Arial" panose="020B0604020202020204" pitchFamily="34" charset="0"/>
            </a:endParaRPr>
          </a:p>
        </p:txBody>
      </p:sp>
      <p:grpSp>
        <p:nvGrpSpPr>
          <p:cNvPr id="167" name="Group 166"/>
          <p:cNvGrpSpPr/>
          <p:nvPr/>
        </p:nvGrpSpPr>
        <p:grpSpPr>
          <a:xfrm>
            <a:off x="6405837" y="5861644"/>
            <a:ext cx="1324751" cy="360395"/>
            <a:chOff x="2578695" y="3437320"/>
            <a:chExt cx="1460088" cy="397213"/>
          </a:xfrm>
        </p:grpSpPr>
        <p:sp>
          <p:nvSpPr>
            <p:cNvPr id="168" name="Rectangle 167"/>
            <p:cNvSpPr/>
            <p:nvPr/>
          </p:nvSpPr>
          <p:spPr>
            <a:xfrm>
              <a:off x="2578695" y="3437320"/>
              <a:ext cx="1460088" cy="397213"/>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smtClean="0">
                  <a:solidFill>
                    <a:schemeClr val="tx1"/>
                  </a:solidFill>
                  <a:latin typeface="Arial" panose="020B0604020202020204" pitchFamily="34" charset="0"/>
                  <a:cs typeface="Arial" panose="020B0604020202020204" pitchFamily="34" charset="0"/>
                </a:rPr>
                <a:t>Date of Pickup</a:t>
              </a:r>
              <a:endParaRPr lang="en-US" sz="1100" dirty="0">
                <a:solidFill>
                  <a:schemeClr val="tx1"/>
                </a:solidFill>
                <a:latin typeface="Arial" panose="020B0604020202020204" pitchFamily="34" charset="0"/>
                <a:cs typeface="Arial" panose="020B0604020202020204" pitchFamily="34" charset="0"/>
              </a:endParaRPr>
            </a:p>
          </p:txBody>
        </p:sp>
        <p:sp>
          <p:nvSpPr>
            <p:cNvPr id="169" name="Chevron 168"/>
            <p:cNvSpPr/>
            <p:nvPr/>
          </p:nvSpPr>
          <p:spPr>
            <a:xfrm rot="5400000">
              <a:off x="3784488" y="3536980"/>
              <a:ext cx="197894" cy="197894"/>
            </a:xfrm>
            <a:prstGeom prst="chevron">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tx1"/>
                </a:solidFill>
              </a:endParaRPr>
            </a:p>
          </p:txBody>
        </p:sp>
      </p:grpSp>
      <p:sp>
        <p:nvSpPr>
          <p:cNvPr id="170" name="Rectangle 169"/>
          <p:cNvSpPr/>
          <p:nvPr/>
        </p:nvSpPr>
        <p:spPr>
          <a:xfrm>
            <a:off x="2501344" y="4878111"/>
            <a:ext cx="2793600" cy="261610"/>
          </a:xfrm>
          <a:prstGeom prst="rect">
            <a:avLst/>
          </a:prstGeom>
        </p:spPr>
        <p:txBody>
          <a:bodyPr wrap="square">
            <a:spAutoFit/>
          </a:bodyPr>
          <a:lstStyle/>
          <a:p>
            <a:r>
              <a:rPr lang="en-US" sz="1100" b="1" dirty="0" smtClean="0">
                <a:latin typeface="Arial" panose="020B0604020202020204" pitchFamily="34" charset="0"/>
                <a:cs typeface="Arial" panose="020B0604020202020204" pitchFamily="34" charset="0"/>
              </a:rPr>
              <a:t>Store</a:t>
            </a:r>
            <a:endParaRPr lang="en-US" sz="11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6492949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WORKFLOWS</a:t>
            </a:r>
            <a:endParaRPr lang="en-US" dirty="0"/>
          </a:p>
        </p:txBody>
      </p:sp>
      <p:sp>
        <p:nvSpPr>
          <p:cNvPr id="3" name="Content Placeholder 2"/>
          <p:cNvSpPr>
            <a:spLocks noGrp="1"/>
          </p:cNvSpPr>
          <p:nvPr>
            <p:ph idx="1"/>
          </p:nvPr>
        </p:nvSpPr>
        <p:spPr/>
        <p:txBody>
          <a:bodyPr/>
          <a:lstStyle/>
          <a:p>
            <a:r>
              <a:rPr lang="en-US" dirty="0" smtClean="0"/>
              <a:t>Added on May 3 2019</a:t>
            </a:r>
          </a:p>
          <a:p>
            <a:endParaRPr lang="en-US" dirty="0"/>
          </a:p>
        </p:txBody>
      </p:sp>
    </p:spTree>
    <p:extLst>
      <p:ext uri="{BB962C8B-B14F-4D97-AF65-F5344CB8AC3E}">
        <p14:creationId xmlns:p14="http://schemas.microsoft.com/office/powerpoint/2010/main" val="36253038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Rectangle 61"/>
          <p:cNvSpPr/>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 name="Rectangle 2"/>
          <p:cNvSpPr/>
          <p:nvPr/>
        </p:nvSpPr>
        <p:spPr>
          <a:xfrm>
            <a:off x="185940" y="154407"/>
            <a:ext cx="11836042" cy="65124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sp>
        <p:nvSpPr>
          <p:cNvPr id="52" name="Rectangle 51"/>
          <p:cNvSpPr/>
          <p:nvPr/>
        </p:nvSpPr>
        <p:spPr>
          <a:xfrm>
            <a:off x="2266988" y="154407"/>
            <a:ext cx="7757432" cy="20684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sp>
        <p:nvSpPr>
          <p:cNvPr id="46" name="Rectangle 45"/>
          <p:cNvSpPr/>
          <p:nvPr/>
        </p:nvSpPr>
        <p:spPr>
          <a:xfrm>
            <a:off x="185940" y="2289543"/>
            <a:ext cx="2081048" cy="4375515"/>
          </a:xfrm>
          <a:prstGeom prst="rect">
            <a:avLst/>
          </a:prstGeom>
          <a:solidFill>
            <a:srgbClr val="56AD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pic>
        <p:nvPicPr>
          <p:cNvPr id="19" name="Picture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1617" y="1769514"/>
            <a:ext cx="400674" cy="400674"/>
          </a:xfrm>
          <a:prstGeom prst="rect">
            <a:avLst/>
          </a:prstGeom>
        </p:spPr>
      </p:pic>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9785" y="1769514"/>
            <a:ext cx="400674" cy="400674"/>
          </a:xfrm>
          <a:prstGeom prst="rect">
            <a:avLst/>
          </a:prstGeom>
        </p:spPr>
      </p:pic>
      <p:pic>
        <p:nvPicPr>
          <p:cNvPr id="21" name="Picture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75281" y="1769514"/>
            <a:ext cx="400674" cy="400674"/>
          </a:xfrm>
          <a:prstGeom prst="rect">
            <a:avLst/>
          </a:prstGeom>
        </p:spPr>
      </p:pic>
      <p:pic>
        <p:nvPicPr>
          <p:cNvPr id="23" name="Picture 2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93449" y="1769513"/>
            <a:ext cx="400674" cy="400674"/>
          </a:xfrm>
          <a:prstGeom prst="rect">
            <a:avLst/>
          </a:prstGeom>
        </p:spPr>
      </p:pic>
      <p:pic>
        <p:nvPicPr>
          <p:cNvPr id="74" name="Picture 7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5959" y="6191056"/>
            <a:ext cx="354173" cy="346794"/>
          </a:xfrm>
          <a:prstGeom prst="rect">
            <a:avLst/>
          </a:prstGeom>
        </p:spPr>
      </p:pic>
      <p:pic>
        <p:nvPicPr>
          <p:cNvPr id="75" name="Picture 7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19025" y="6191056"/>
            <a:ext cx="354173" cy="346794"/>
          </a:xfrm>
          <a:prstGeom prst="rect">
            <a:avLst/>
          </a:prstGeom>
        </p:spPr>
      </p:pic>
      <p:pic>
        <p:nvPicPr>
          <p:cNvPr id="76" name="Picture 7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52893" y="6191056"/>
            <a:ext cx="354173" cy="332037"/>
          </a:xfrm>
          <a:prstGeom prst="rect">
            <a:avLst/>
          </a:prstGeom>
        </p:spPr>
      </p:pic>
      <p:sp>
        <p:nvSpPr>
          <p:cNvPr id="83" name="Rectangle 82"/>
          <p:cNvSpPr/>
          <p:nvPr/>
        </p:nvSpPr>
        <p:spPr>
          <a:xfrm>
            <a:off x="9965423" y="2163814"/>
            <a:ext cx="2056451" cy="45036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pic>
        <p:nvPicPr>
          <p:cNvPr id="98" name="Picture 97"/>
          <p:cNvPicPr>
            <a:picLocks noChangeAspect="1"/>
          </p:cNvPicPr>
          <p:nvPr/>
        </p:nvPicPr>
        <p:blipFill>
          <a:blip r:embed="rId9">
            <a:extLst>
              <a:ext uri="{BEBA8EAE-BF5A-486C-A8C5-ECC9F3942E4B}">
                <a14:imgProps xmlns:a14="http://schemas.microsoft.com/office/drawing/2010/main">
                  <a14:imgLayer r:embed="rId10">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1852091" y="6194581"/>
            <a:ext cx="331349" cy="331349"/>
          </a:xfrm>
          <a:prstGeom prst="rect">
            <a:avLst/>
          </a:prstGeom>
        </p:spPr>
      </p:pic>
      <p:sp>
        <p:nvSpPr>
          <p:cNvPr id="109" name="Rectangle 108"/>
          <p:cNvSpPr/>
          <p:nvPr/>
        </p:nvSpPr>
        <p:spPr>
          <a:xfrm>
            <a:off x="10023912" y="2286478"/>
            <a:ext cx="1963490" cy="4251372"/>
          </a:xfrm>
          <a:prstGeom prst="rect">
            <a:avLst/>
          </a:prstGeom>
          <a:solidFill>
            <a:srgbClr val="56AD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1000" b="1" dirty="0">
              <a:solidFill>
                <a:prstClr val="white"/>
              </a:solidFill>
              <a:latin typeface="Arial" panose="020B0604020202020204" pitchFamily="34" charset="0"/>
              <a:cs typeface="Arial" panose="020B0604020202020204" pitchFamily="34" charset="0"/>
            </a:endParaRPr>
          </a:p>
        </p:txBody>
      </p:sp>
      <p:sp>
        <p:nvSpPr>
          <p:cNvPr id="94" name="Rectangle 93"/>
          <p:cNvSpPr/>
          <p:nvPr/>
        </p:nvSpPr>
        <p:spPr>
          <a:xfrm>
            <a:off x="2304058" y="2698132"/>
            <a:ext cx="7656345" cy="3044318"/>
          </a:xfrm>
          <a:prstGeom prst="rect">
            <a:avLst/>
          </a:prstGeom>
          <a:solidFill>
            <a:schemeClr val="bg1"/>
          </a:solidFill>
          <a:ln>
            <a:solidFill>
              <a:srgbClr val="56ADD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grpSp>
        <p:nvGrpSpPr>
          <p:cNvPr id="4" name="Group 3"/>
          <p:cNvGrpSpPr/>
          <p:nvPr/>
        </p:nvGrpSpPr>
        <p:grpSpPr>
          <a:xfrm>
            <a:off x="257774" y="2377291"/>
            <a:ext cx="1926025" cy="239055"/>
            <a:chOff x="257774" y="1966455"/>
            <a:chExt cx="1926025" cy="239055"/>
          </a:xfrm>
        </p:grpSpPr>
        <p:sp>
          <p:nvSpPr>
            <p:cNvPr id="50" name="Rounded Rectangle 49"/>
            <p:cNvSpPr/>
            <p:nvPr/>
          </p:nvSpPr>
          <p:spPr>
            <a:xfrm>
              <a:off x="257774" y="1968246"/>
              <a:ext cx="1824102" cy="23726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pic>
          <p:nvPicPr>
            <p:cNvPr id="28" name="Picture 27"/>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981315" y="1966455"/>
              <a:ext cx="202484" cy="237055"/>
            </a:xfrm>
            <a:prstGeom prst="rect">
              <a:avLst/>
            </a:prstGeom>
          </p:spPr>
        </p:pic>
        <p:sp>
          <p:nvSpPr>
            <p:cNvPr id="51" name="TextBox 50"/>
            <p:cNvSpPr txBox="1"/>
            <p:nvPr/>
          </p:nvSpPr>
          <p:spPr>
            <a:xfrm>
              <a:off x="320836" y="1968921"/>
              <a:ext cx="184731" cy="230832"/>
            </a:xfrm>
            <a:prstGeom prst="rect">
              <a:avLst/>
            </a:prstGeom>
            <a:noFill/>
          </p:spPr>
          <p:txBody>
            <a:bodyPr wrap="none" rtlCol="0">
              <a:spAutoFit/>
            </a:bodyPr>
            <a:lstStyle/>
            <a:p>
              <a:pPr defTabSz="586130"/>
              <a:endParaRPr lang="en-US" sz="900" dirty="0">
                <a:solidFill>
                  <a:prstClr val="black"/>
                </a:solidFill>
                <a:latin typeface="Arial" panose="020B0604020202020204" pitchFamily="34" charset="0"/>
                <a:cs typeface="Arial" panose="020B0604020202020204" pitchFamily="34" charset="0"/>
              </a:endParaRPr>
            </a:p>
          </p:txBody>
        </p:sp>
      </p:grpSp>
      <p:grpSp>
        <p:nvGrpSpPr>
          <p:cNvPr id="63" name="Group 62"/>
          <p:cNvGrpSpPr/>
          <p:nvPr/>
        </p:nvGrpSpPr>
        <p:grpSpPr>
          <a:xfrm>
            <a:off x="2268495" y="5758937"/>
            <a:ext cx="7691908" cy="906121"/>
            <a:chOff x="2284261" y="5806235"/>
            <a:chExt cx="7691908" cy="906121"/>
          </a:xfrm>
        </p:grpSpPr>
        <p:sp>
          <p:nvSpPr>
            <p:cNvPr id="70" name="Rectangle 69"/>
            <p:cNvSpPr/>
            <p:nvPr/>
          </p:nvSpPr>
          <p:spPr>
            <a:xfrm>
              <a:off x="2284261" y="5806235"/>
              <a:ext cx="7691908" cy="90612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7" name="Rounded Rectangle 76"/>
            <p:cNvSpPr/>
            <p:nvPr/>
          </p:nvSpPr>
          <p:spPr>
            <a:xfrm>
              <a:off x="2417106" y="6197770"/>
              <a:ext cx="7362378" cy="35236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8" name="TextBox 77"/>
            <p:cNvSpPr txBox="1"/>
            <p:nvPr/>
          </p:nvSpPr>
          <p:spPr>
            <a:xfrm>
              <a:off x="2480168" y="6268572"/>
              <a:ext cx="877163" cy="230832"/>
            </a:xfrm>
            <a:prstGeom prst="rect">
              <a:avLst/>
            </a:prstGeom>
            <a:noFill/>
          </p:spPr>
          <p:txBody>
            <a:bodyPr wrap="none" rtlCol="0">
              <a:spAutoFit/>
            </a:bodyPr>
            <a:lstStyle/>
            <a:p>
              <a:r>
                <a:rPr lang="en-US" sz="900" dirty="0">
                  <a:solidFill>
                    <a:prstClr val="black"/>
                  </a:solidFill>
                  <a:latin typeface="Arial" panose="020B0604020202020204" pitchFamily="34" charset="0"/>
                  <a:cs typeface="Arial" panose="020B0604020202020204" pitchFamily="34" charset="0"/>
                </a:rPr>
                <a:t>Call Remarks</a:t>
              </a:r>
            </a:p>
          </p:txBody>
        </p:sp>
        <p:sp>
          <p:nvSpPr>
            <p:cNvPr id="84" name="Rectangle 83"/>
            <p:cNvSpPr/>
            <p:nvPr/>
          </p:nvSpPr>
          <p:spPr>
            <a:xfrm>
              <a:off x="8910989" y="6245977"/>
              <a:ext cx="808601" cy="268750"/>
            </a:xfrm>
            <a:prstGeom prst="rect">
              <a:avLst/>
            </a:prstGeom>
            <a:solidFill>
              <a:srgbClr val="56AD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800" dirty="0" smtClean="0">
                  <a:solidFill>
                    <a:prstClr val="white"/>
                  </a:solidFill>
                  <a:latin typeface="Arial" panose="020B0604020202020204" pitchFamily="34" charset="0"/>
                  <a:cs typeface="Arial" panose="020B0604020202020204" pitchFamily="34" charset="0"/>
                </a:rPr>
                <a:t>SUBMIT</a:t>
              </a:r>
              <a:endParaRPr lang="en-US" sz="800" dirty="0">
                <a:solidFill>
                  <a:prstClr val="white"/>
                </a:solidFill>
                <a:latin typeface="Arial" panose="020B0604020202020204" pitchFamily="34" charset="0"/>
                <a:cs typeface="Arial" panose="020B0604020202020204" pitchFamily="34" charset="0"/>
              </a:endParaRPr>
            </a:p>
          </p:txBody>
        </p:sp>
        <p:sp>
          <p:nvSpPr>
            <p:cNvPr id="85" name="Rounded Rectangle 84"/>
            <p:cNvSpPr/>
            <p:nvPr/>
          </p:nvSpPr>
          <p:spPr>
            <a:xfrm>
              <a:off x="2444560" y="5947598"/>
              <a:ext cx="129642" cy="129642"/>
            </a:xfrm>
            <a:prstGeom prst="round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6" name="TextBox 85"/>
            <p:cNvSpPr txBox="1"/>
            <p:nvPr/>
          </p:nvSpPr>
          <p:spPr>
            <a:xfrm>
              <a:off x="2615925" y="5897864"/>
              <a:ext cx="838691" cy="230832"/>
            </a:xfrm>
            <a:prstGeom prst="rect">
              <a:avLst/>
            </a:prstGeom>
            <a:noFill/>
          </p:spPr>
          <p:txBody>
            <a:bodyPr wrap="none" rtlCol="0">
              <a:spAutoFit/>
            </a:bodyPr>
            <a:lstStyle/>
            <a:p>
              <a:r>
                <a:rPr lang="en-US" sz="900" dirty="0" smtClean="0">
                  <a:solidFill>
                    <a:prstClr val="black"/>
                  </a:solidFill>
                  <a:latin typeface="Arial" panose="020B0604020202020204" pitchFamily="34" charset="0"/>
                  <a:cs typeface="Arial" panose="020B0604020202020204" pitchFamily="34" charset="0"/>
                </a:rPr>
                <a:t>Billing Query</a:t>
              </a:r>
              <a:endParaRPr lang="en-US" sz="900" dirty="0">
                <a:solidFill>
                  <a:prstClr val="black"/>
                </a:solidFill>
                <a:latin typeface="Arial" panose="020B0604020202020204" pitchFamily="34" charset="0"/>
                <a:cs typeface="Arial" panose="020B0604020202020204" pitchFamily="34" charset="0"/>
              </a:endParaRPr>
            </a:p>
          </p:txBody>
        </p:sp>
        <p:sp>
          <p:nvSpPr>
            <p:cNvPr id="87" name="Rounded Rectangle 86"/>
            <p:cNvSpPr/>
            <p:nvPr/>
          </p:nvSpPr>
          <p:spPr>
            <a:xfrm>
              <a:off x="3899406" y="5947598"/>
              <a:ext cx="129642" cy="129642"/>
            </a:xfrm>
            <a:prstGeom prst="round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8" name="TextBox 87"/>
            <p:cNvSpPr txBox="1"/>
            <p:nvPr/>
          </p:nvSpPr>
          <p:spPr>
            <a:xfrm>
              <a:off x="4081480" y="5897864"/>
              <a:ext cx="1152880" cy="230832"/>
            </a:xfrm>
            <a:prstGeom prst="rect">
              <a:avLst/>
            </a:prstGeom>
            <a:noFill/>
          </p:spPr>
          <p:txBody>
            <a:bodyPr wrap="none" rtlCol="0">
              <a:spAutoFit/>
            </a:bodyPr>
            <a:lstStyle/>
            <a:p>
              <a:r>
                <a:rPr lang="en-US" sz="900" dirty="0" smtClean="0">
                  <a:solidFill>
                    <a:prstClr val="black"/>
                  </a:solidFill>
                  <a:latin typeface="Arial" panose="020B0604020202020204" pitchFamily="34" charset="0"/>
                  <a:cs typeface="Arial" panose="020B0604020202020204" pitchFamily="34" charset="0"/>
                </a:rPr>
                <a:t>Change in address</a:t>
              </a:r>
              <a:endParaRPr lang="en-US" sz="900" dirty="0">
                <a:solidFill>
                  <a:prstClr val="black"/>
                </a:solidFill>
                <a:latin typeface="Arial" panose="020B0604020202020204" pitchFamily="34" charset="0"/>
                <a:cs typeface="Arial" panose="020B0604020202020204" pitchFamily="34" charset="0"/>
              </a:endParaRPr>
            </a:p>
          </p:txBody>
        </p:sp>
        <p:sp>
          <p:nvSpPr>
            <p:cNvPr id="95" name="Rounded Rectangle 94"/>
            <p:cNvSpPr/>
            <p:nvPr/>
          </p:nvSpPr>
          <p:spPr>
            <a:xfrm>
              <a:off x="5354252" y="5947598"/>
              <a:ext cx="129642" cy="129642"/>
            </a:xfrm>
            <a:prstGeom prst="round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6" name="TextBox 95"/>
            <p:cNvSpPr txBox="1"/>
            <p:nvPr/>
          </p:nvSpPr>
          <p:spPr>
            <a:xfrm>
              <a:off x="5549967" y="5897864"/>
              <a:ext cx="928459" cy="230832"/>
            </a:xfrm>
            <a:prstGeom prst="rect">
              <a:avLst/>
            </a:prstGeom>
            <a:noFill/>
          </p:spPr>
          <p:txBody>
            <a:bodyPr wrap="none" rtlCol="0">
              <a:spAutoFit/>
            </a:bodyPr>
            <a:lstStyle/>
            <a:p>
              <a:r>
                <a:rPr lang="en-US" sz="900" dirty="0" smtClean="0">
                  <a:solidFill>
                    <a:prstClr val="black"/>
                  </a:solidFill>
                  <a:latin typeface="Arial" panose="020B0604020202020204" pitchFamily="34" charset="0"/>
                  <a:cs typeface="Arial" panose="020B0604020202020204" pitchFamily="34" charset="0"/>
                </a:rPr>
                <a:t>Product Query</a:t>
              </a:r>
              <a:endParaRPr lang="en-US" sz="900" dirty="0">
                <a:solidFill>
                  <a:prstClr val="black"/>
                </a:solidFill>
                <a:latin typeface="Arial" panose="020B0604020202020204" pitchFamily="34" charset="0"/>
                <a:cs typeface="Arial" panose="020B0604020202020204" pitchFamily="34" charset="0"/>
              </a:endParaRPr>
            </a:p>
          </p:txBody>
        </p:sp>
        <p:sp>
          <p:nvSpPr>
            <p:cNvPr id="97" name="Rounded Rectangle 96"/>
            <p:cNvSpPr/>
            <p:nvPr/>
          </p:nvSpPr>
          <p:spPr>
            <a:xfrm>
              <a:off x="6809098" y="5947598"/>
              <a:ext cx="129642" cy="129642"/>
            </a:xfrm>
            <a:prstGeom prst="round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0" name="TextBox 109"/>
            <p:cNvSpPr txBox="1"/>
            <p:nvPr/>
          </p:nvSpPr>
          <p:spPr>
            <a:xfrm>
              <a:off x="7043456" y="5897864"/>
              <a:ext cx="947695" cy="230832"/>
            </a:xfrm>
            <a:prstGeom prst="rect">
              <a:avLst/>
            </a:prstGeom>
            <a:noFill/>
          </p:spPr>
          <p:txBody>
            <a:bodyPr wrap="none" rtlCol="0">
              <a:spAutoFit/>
            </a:bodyPr>
            <a:lstStyle/>
            <a:p>
              <a:r>
                <a:rPr lang="en-US" sz="900" dirty="0" smtClean="0">
                  <a:solidFill>
                    <a:prstClr val="black"/>
                  </a:solidFill>
                  <a:latin typeface="Arial" panose="020B0604020202020204" pitchFamily="34" charset="0"/>
                  <a:cs typeface="Arial" panose="020B0604020202020204" pitchFamily="34" charset="0"/>
                </a:rPr>
                <a:t>Delivery Query</a:t>
              </a:r>
              <a:endParaRPr lang="en-US" sz="900" dirty="0">
                <a:solidFill>
                  <a:prstClr val="black"/>
                </a:solidFill>
                <a:latin typeface="Arial" panose="020B0604020202020204" pitchFamily="34" charset="0"/>
                <a:cs typeface="Arial" panose="020B0604020202020204" pitchFamily="34" charset="0"/>
              </a:endParaRPr>
            </a:p>
          </p:txBody>
        </p:sp>
        <p:sp>
          <p:nvSpPr>
            <p:cNvPr id="111" name="Rounded Rectangle 110"/>
            <p:cNvSpPr/>
            <p:nvPr/>
          </p:nvSpPr>
          <p:spPr>
            <a:xfrm>
              <a:off x="8263944" y="5947598"/>
              <a:ext cx="129642" cy="129642"/>
            </a:xfrm>
            <a:prstGeom prst="round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2" name="TextBox 111"/>
            <p:cNvSpPr txBox="1"/>
            <p:nvPr/>
          </p:nvSpPr>
          <p:spPr>
            <a:xfrm>
              <a:off x="8435309" y="5897864"/>
              <a:ext cx="595035" cy="230832"/>
            </a:xfrm>
            <a:prstGeom prst="rect">
              <a:avLst/>
            </a:prstGeom>
            <a:noFill/>
          </p:spPr>
          <p:txBody>
            <a:bodyPr wrap="none" rtlCol="0">
              <a:spAutoFit/>
            </a:bodyPr>
            <a:lstStyle/>
            <a:p>
              <a:r>
                <a:rPr lang="en-US" sz="900" dirty="0" smtClean="0">
                  <a:solidFill>
                    <a:prstClr val="black"/>
                  </a:solidFill>
                  <a:latin typeface="Arial" panose="020B0604020202020204" pitchFamily="34" charset="0"/>
                  <a:cs typeface="Arial" panose="020B0604020202020204" pitchFamily="34" charset="0"/>
                </a:rPr>
                <a:t>General</a:t>
              </a:r>
              <a:endParaRPr lang="en-US" sz="900" dirty="0">
                <a:solidFill>
                  <a:prstClr val="black"/>
                </a:solidFill>
                <a:latin typeface="Arial" panose="020B0604020202020204" pitchFamily="34" charset="0"/>
                <a:cs typeface="Arial" panose="020B0604020202020204" pitchFamily="34" charset="0"/>
              </a:endParaRPr>
            </a:p>
          </p:txBody>
        </p:sp>
      </p:grpSp>
      <p:grpSp>
        <p:nvGrpSpPr>
          <p:cNvPr id="114" name="Group 113"/>
          <p:cNvGrpSpPr/>
          <p:nvPr/>
        </p:nvGrpSpPr>
        <p:grpSpPr>
          <a:xfrm>
            <a:off x="10096160" y="2395737"/>
            <a:ext cx="1775543" cy="302395"/>
            <a:chOff x="10111926" y="2443035"/>
            <a:chExt cx="1775543" cy="302395"/>
          </a:xfrm>
        </p:grpSpPr>
        <p:sp>
          <p:nvSpPr>
            <p:cNvPr id="115" name="Rounded Rectangle 114"/>
            <p:cNvSpPr/>
            <p:nvPr/>
          </p:nvSpPr>
          <p:spPr>
            <a:xfrm>
              <a:off x="10111926" y="2443035"/>
              <a:ext cx="1775543" cy="302395"/>
            </a:xfrm>
            <a:prstGeom prst="round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a:solidFill>
                    <a:prstClr val="white">
                      <a:lumMod val="75000"/>
                    </a:prstClr>
                  </a:solidFill>
                  <a:latin typeface="Arial" panose="020B0604020202020204" pitchFamily="34" charset="0"/>
                  <a:cs typeface="Arial" panose="020B0604020202020204" pitchFamily="34" charset="0"/>
                </a:rPr>
                <a:t>Select </a:t>
              </a:r>
              <a:r>
                <a:rPr lang="en-US" sz="900" dirty="0" smtClean="0">
                  <a:solidFill>
                    <a:prstClr val="white">
                      <a:lumMod val="75000"/>
                    </a:prstClr>
                  </a:solidFill>
                  <a:latin typeface="Arial" panose="020B0604020202020204" pitchFamily="34" charset="0"/>
                  <a:cs typeface="Arial" panose="020B0604020202020204" pitchFamily="34" charset="0"/>
                </a:rPr>
                <a:t>Disposition</a:t>
              </a:r>
              <a:endParaRPr lang="en-US" sz="900" dirty="0">
                <a:solidFill>
                  <a:prstClr val="white">
                    <a:lumMod val="75000"/>
                  </a:prstClr>
                </a:solidFill>
                <a:latin typeface="Arial" panose="020B0604020202020204" pitchFamily="34" charset="0"/>
                <a:cs typeface="Arial" panose="020B0604020202020204" pitchFamily="34" charset="0"/>
              </a:endParaRPr>
            </a:p>
          </p:txBody>
        </p:sp>
        <p:sp>
          <p:nvSpPr>
            <p:cNvPr id="116" name="Isosceles Triangle 115"/>
            <p:cNvSpPr/>
            <p:nvPr/>
          </p:nvSpPr>
          <p:spPr>
            <a:xfrm rot="10800000">
              <a:off x="11680475" y="2576192"/>
              <a:ext cx="84219" cy="72602"/>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solidFill>
                  <a:prstClr val="white"/>
                </a:solidFill>
              </a:endParaRPr>
            </a:p>
          </p:txBody>
        </p:sp>
      </p:grpSp>
      <p:sp>
        <p:nvSpPr>
          <p:cNvPr id="82" name="Rectangle 81"/>
          <p:cNvSpPr/>
          <p:nvPr/>
        </p:nvSpPr>
        <p:spPr>
          <a:xfrm>
            <a:off x="261254" y="1072474"/>
            <a:ext cx="1942062" cy="4539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1400" b="1" i="1" dirty="0" smtClean="0">
                <a:solidFill>
                  <a:schemeClr val="tx1">
                    <a:lumMod val="50000"/>
                    <a:lumOff val="50000"/>
                  </a:schemeClr>
                </a:solidFill>
                <a:latin typeface="Swis721 Cn BT" panose="020B0506020202030204" pitchFamily="34" charset="0"/>
                <a:cs typeface="Arial" panose="020B0604020202020204" pitchFamily="34" charset="0"/>
              </a:rPr>
              <a:t>TELECOM ENTERPRISE</a:t>
            </a:r>
            <a:endParaRPr lang="en-US" sz="1400" b="1" i="1" dirty="0">
              <a:solidFill>
                <a:schemeClr val="tx1">
                  <a:lumMod val="50000"/>
                  <a:lumOff val="50000"/>
                </a:schemeClr>
              </a:solidFill>
              <a:latin typeface="Swis721 Cn BT" panose="020B0506020202030204" pitchFamily="34" charset="0"/>
              <a:cs typeface="Arial" panose="020B0604020202020204" pitchFamily="34" charset="0"/>
            </a:endParaRPr>
          </a:p>
        </p:txBody>
      </p:sp>
      <p:pic>
        <p:nvPicPr>
          <p:cNvPr id="61" name="Picture 60"/>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55095" y="336931"/>
            <a:ext cx="942739" cy="855162"/>
          </a:xfrm>
          <a:prstGeom prst="rect">
            <a:avLst/>
          </a:prstGeom>
        </p:spPr>
      </p:pic>
      <p:pic>
        <p:nvPicPr>
          <p:cNvPr id="6" name="Picture 5"/>
          <p:cNvPicPr>
            <a:picLocks noChangeAspect="1"/>
          </p:cNvPicPr>
          <p:nvPr/>
        </p:nvPicPr>
        <p:blipFill>
          <a:blip r:embed="rId13"/>
          <a:stretch>
            <a:fillRect/>
          </a:stretch>
        </p:blipFill>
        <p:spPr>
          <a:xfrm>
            <a:off x="10010486" y="571267"/>
            <a:ext cx="1950763" cy="1341664"/>
          </a:xfrm>
          <a:prstGeom prst="rect">
            <a:avLst/>
          </a:prstGeom>
        </p:spPr>
      </p:pic>
      <p:sp>
        <p:nvSpPr>
          <p:cNvPr id="7" name="Rectangle 6"/>
          <p:cNvSpPr/>
          <p:nvPr/>
        </p:nvSpPr>
        <p:spPr>
          <a:xfrm>
            <a:off x="2304058" y="239653"/>
            <a:ext cx="2516253" cy="1958667"/>
          </a:xfrm>
          <a:prstGeom prst="rect">
            <a:avLst/>
          </a:prstGeom>
          <a:solidFill>
            <a:schemeClr val="bg1"/>
          </a:solidFill>
          <a:ln>
            <a:solidFill>
              <a:schemeClr val="bg1">
                <a:lumMod val="95000"/>
              </a:schemeClr>
            </a:solidFill>
          </a:ln>
          <a:effectLst>
            <a:outerShdw blurRad="50800" dist="38100" dir="8100000" algn="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p:cNvSpPr/>
          <p:nvPr/>
        </p:nvSpPr>
        <p:spPr>
          <a:xfrm>
            <a:off x="4879719" y="239653"/>
            <a:ext cx="2516253" cy="1958667"/>
          </a:xfrm>
          <a:prstGeom prst="rect">
            <a:avLst/>
          </a:prstGeom>
          <a:solidFill>
            <a:schemeClr val="bg1"/>
          </a:solidFill>
          <a:ln>
            <a:solidFill>
              <a:schemeClr val="bg1">
                <a:lumMod val="95000"/>
              </a:schemeClr>
            </a:solidFill>
          </a:ln>
          <a:effectLst>
            <a:outerShdw blurRad="50800" dist="38100" dir="8100000" algn="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p:cNvSpPr/>
          <p:nvPr/>
        </p:nvSpPr>
        <p:spPr>
          <a:xfrm>
            <a:off x="7455380" y="239653"/>
            <a:ext cx="2516253" cy="1958667"/>
          </a:xfrm>
          <a:prstGeom prst="rect">
            <a:avLst/>
          </a:prstGeom>
          <a:solidFill>
            <a:schemeClr val="bg1"/>
          </a:solidFill>
          <a:ln>
            <a:solidFill>
              <a:schemeClr val="bg1">
                <a:lumMod val="95000"/>
              </a:schemeClr>
            </a:solidFill>
          </a:ln>
          <a:effectLst>
            <a:outerShdw blurRad="50800" dist="38100" dir="8100000" algn="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1" name="Table 100"/>
          <p:cNvGraphicFramePr>
            <a:graphicFrameLocks noGrp="1"/>
          </p:cNvGraphicFramePr>
          <p:nvPr>
            <p:extLst/>
          </p:nvPr>
        </p:nvGraphicFramePr>
        <p:xfrm>
          <a:off x="2464402" y="294868"/>
          <a:ext cx="2239750" cy="1486976"/>
        </p:xfrm>
        <a:graphic>
          <a:graphicData uri="http://schemas.openxmlformats.org/drawingml/2006/table">
            <a:tbl>
              <a:tblPr>
                <a:tableStyleId>{5C22544A-7EE6-4342-B048-85BDC9FD1C3A}</a:tableStyleId>
              </a:tblPr>
              <a:tblGrid>
                <a:gridCol w="953865"/>
                <a:gridCol w="1285885"/>
              </a:tblGrid>
              <a:tr h="198540">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Mobile #</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+63</a:t>
                      </a:r>
                      <a:r>
                        <a:rPr lang="en-US" sz="8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 915 716 9206</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98540">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Subscriber</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Mr. John Doe</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98540">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Operating Status</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Active</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98540">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Status</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Active</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82068">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Email</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johndoe554@gmail.com</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19828">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Address</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sv-SE" sz="800" b="0" i="0" u="none" strike="noStrike" kern="1200" dirty="0" smtClean="0">
                          <a:solidFill>
                            <a:srgbClr val="000000"/>
                          </a:solidFill>
                          <a:effectLst/>
                          <a:latin typeface="Arial" panose="020B0604020202020204" pitchFamily="34" charset="0"/>
                          <a:ea typeface="+mn-ea"/>
                          <a:cs typeface="Arial" panose="020B0604020202020204" pitchFamily="34" charset="0"/>
                        </a:rPr>
                        <a:t>101 Dela Rosa Street, Legazpi Village, Makati</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90920">
                <a:tc>
                  <a:txBody>
                    <a:bodyPr/>
                    <a:lstStyle/>
                    <a:p>
                      <a:pPr marL="0" algn="l" defTabSz="914400" rtl="0" eaLnBrk="1" fontAlgn="b" latinLnBrk="0" hangingPunct="1"/>
                      <a:r>
                        <a:rPr lang="en-US" sz="800" b="0" i="0" u="none" strike="noStrike" kern="1200" dirty="0">
                          <a:solidFill>
                            <a:srgbClr val="000000"/>
                          </a:solidFill>
                          <a:effectLst/>
                          <a:latin typeface="Arial" panose="020B0604020202020204" pitchFamily="34" charset="0"/>
                          <a:ea typeface="+mn-ea"/>
                          <a:cs typeface="Arial" panose="020B0604020202020204" pitchFamily="34" charset="0"/>
                        </a:rPr>
                        <a:t>Alt Number</a:t>
                      </a: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+63</a:t>
                      </a:r>
                      <a:r>
                        <a:rPr lang="en-US" sz="8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 999 999 9999</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graphicFrame>
        <p:nvGraphicFramePr>
          <p:cNvPr id="102" name="Table 101"/>
          <p:cNvGraphicFramePr>
            <a:graphicFrameLocks noGrp="1"/>
          </p:cNvGraphicFramePr>
          <p:nvPr>
            <p:extLst/>
          </p:nvPr>
        </p:nvGraphicFramePr>
        <p:xfrm>
          <a:off x="4973094" y="294868"/>
          <a:ext cx="2355644" cy="1878483"/>
        </p:xfrm>
        <a:graphic>
          <a:graphicData uri="http://schemas.openxmlformats.org/drawingml/2006/table">
            <a:tbl>
              <a:tblPr>
                <a:tableStyleId>{5C22544A-7EE6-4342-B048-85BDC9FD1C3A}</a:tableStyleId>
              </a:tblPr>
              <a:tblGrid>
                <a:gridCol w="1089211"/>
                <a:gridCol w="1266433"/>
              </a:tblGrid>
              <a:tr h="205909">
                <a:tc>
                  <a:txBody>
                    <a:bodyPr/>
                    <a:lstStyle/>
                    <a:p>
                      <a:pPr algn="l" fontAlgn="b"/>
                      <a:r>
                        <a:rPr lang="en-US" sz="800" u="none" strike="noStrike" dirty="0" smtClean="0">
                          <a:effectLst/>
                          <a:latin typeface="Arial" panose="020B0604020202020204" pitchFamily="34" charset="0"/>
                          <a:cs typeface="Arial" panose="020B0604020202020204" pitchFamily="34" charset="0"/>
                        </a:rPr>
                        <a:t>Customer ID</a:t>
                      </a:r>
                      <a:r>
                        <a:rPr lang="en-US" sz="800" u="none" strike="noStrike" baseline="0" dirty="0" smtClean="0">
                          <a:effectLst/>
                          <a:latin typeface="Arial" panose="020B0604020202020204" pitchFamily="34" charset="0"/>
                          <a:cs typeface="Arial" panose="020B0604020202020204" pitchFamily="34" charset="0"/>
                        </a:rPr>
                        <a:t> #</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b="0" i="0" u="none" strike="noStrike" dirty="0" smtClean="0">
                          <a:solidFill>
                            <a:schemeClr val="dk1"/>
                          </a:solidFill>
                          <a:effectLst/>
                          <a:latin typeface="Arial" panose="020B0604020202020204" pitchFamily="34" charset="0"/>
                          <a:cs typeface="Arial" panose="020B0604020202020204" pitchFamily="34" charset="0"/>
                        </a:rPr>
                        <a:t>83085294</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u="none" strike="noStrike" dirty="0" smtClean="0">
                          <a:effectLst/>
                          <a:latin typeface="Arial" panose="020B0604020202020204" pitchFamily="34" charset="0"/>
                          <a:cs typeface="Arial" panose="020B0604020202020204" pitchFamily="34" charset="0"/>
                        </a:rPr>
                        <a:t>Tariff Plan</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b="0" i="0" u="sng" strike="noStrike" dirty="0" err="1" smtClean="0">
                          <a:solidFill>
                            <a:schemeClr val="dk1"/>
                          </a:solidFill>
                          <a:effectLst/>
                          <a:latin typeface="Arial" panose="020B0604020202020204" pitchFamily="34" charset="0"/>
                          <a:cs typeface="Arial" panose="020B0604020202020204" pitchFamily="34" charset="0"/>
                        </a:rPr>
                        <a:t>ThePLAN</a:t>
                      </a:r>
                      <a:r>
                        <a:rPr lang="en-US" sz="800" b="0" i="0" u="sng" strike="noStrike" baseline="0" dirty="0" smtClean="0">
                          <a:solidFill>
                            <a:schemeClr val="dk1"/>
                          </a:solidFill>
                          <a:effectLst/>
                          <a:latin typeface="Arial" panose="020B0604020202020204" pitchFamily="34" charset="0"/>
                          <a:cs typeface="Arial" panose="020B0604020202020204" pitchFamily="34" charset="0"/>
                        </a:rPr>
                        <a:t> PLUS 1499</a:t>
                      </a:r>
                      <a:endParaRPr lang="en-US" sz="800" b="0" i="0" u="sng"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b="0" i="0" u="none" strike="noStrike" dirty="0" smtClean="0">
                          <a:solidFill>
                            <a:srgbClr val="000000"/>
                          </a:solidFill>
                          <a:effectLst/>
                          <a:latin typeface="Arial" panose="020B0604020202020204" pitchFamily="34" charset="0"/>
                          <a:cs typeface="Arial" panose="020B0604020202020204" pitchFamily="34" charset="0"/>
                        </a:rPr>
                        <a:t>Activation Date</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b="0" i="0" u="none" strike="noStrike" dirty="0" smtClean="0">
                          <a:solidFill>
                            <a:srgbClr val="000000"/>
                          </a:solidFill>
                          <a:effectLst/>
                          <a:latin typeface="Arial" panose="020B0604020202020204" pitchFamily="34" charset="0"/>
                          <a:cs typeface="Arial" panose="020B0604020202020204" pitchFamily="34" charset="0"/>
                        </a:rPr>
                        <a:t>03-01-2019</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u="none" strike="noStrike" dirty="0" smtClean="0">
                          <a:effectLst/>
                          <a:latin typeface="Arial" panose="020B0604020202020204" pitchFamily="34" charset="0"/>
                          <a:cs typeface="Arial" panose="020B0604020202020204" pitchFamily="34" charset="0"/>
                        </a:rPr>
                        <a:t>Contract</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u="none" strike="noStrike" dirty="0" smtClean="0">
                          <a:effectLst/>
                          <a:latin typeface="Arial" panose="020B0604020202020204" pitchFamily="34" charset="0"/>
                          <a:cs typeface="Arial" panose="020B0604020202020204" pitchFamily="34" charset="0"/>
                        </a:rPr>
                        <a:t>24 Months</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u="none" strike="noStrike" dirty="0" smtClean="0">
                          <a:effectLst/>
                          <a:latin typeface="Arial" panose="020B0604020202020204" pitchFamily="34" charset="0"/>
                          <a:cs typeface="Arial" panose="020B0604020202020204" pitchFamily="34" charset="0"/>
                        </a:rPr>
                        <a:t>Handset</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b="0" i="0" u="sng" strike="noStrike" dirty="0" smtClean="0">
                          <a:solidFill>
                            <a:schemeClr val="dk1"/>
                          </a:solidFill>
                          <a:effectLst/>
                          <a:latin typeface="Arial" panose="020B0604020202020204" pitchFamily="34" charset="0"/>
                          <a:cs typeface="Arial" panose="020B0604020202020204" pitchFamily="34" charset="0"/>
                        </a:rPr>
                        <a:t>Huawei Nova 3i</a:t>
                      </a:r>
                      <a:endParaRPr lang="en-US" sz="800" b="0" i="0" u="sng"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u="none" strike="noStrike" dirty="0" smtClean="0">
                          <a:effectLst/>
                          <a:latin typeface="Arial" panose="020B0604020202020204" pitchFamily="34" charset="0"/>
                          <a:cs typeface="Arial" panose="020B0604020202020204" pitchFamily="34" charset="0"/>
                        </a:rPr>
                        <a:t>Unbilled Amount</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b="0" i="0" u="none" strike="noStrike" dirty="0" smtClean="0">
                          <a:solidFill>
                            <a:schemeClr val="dk1"/>
                          </a:solidFill>
                          <a:effectLst/>
                          <a:latin typeface="Arial" panose="020B0604020202020204" pitchFamily="34" charset="0"/>
                          <a:cs typeface="Arial" panose="020B0604020202020204" pitchFamily="34" charset="0"/>
                        </a:rPr>
                        <a:t>P 69.90</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u="none" strike="noStrike" dirty="0" smtClean="0">
                          <a:effectLst/>
                          <a:latin typeface="Arial" panose="020B0604020202020204" pitchFamily="34" charset="0"/>
                          <a:cs typeface="Arial" panose="020B0604020202020204" pitchFamily="34" charset="0"/>
                        </a:rPr>
                        <a:t>Last Payment Date</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b="0" i="0" u="none" strike="noStrike" dirty="0" smtClean="0">
                          <a:solidFill>
                            <a:schemeClr val="dk1"/>
                          </a:solidFill>
                          <a:effectLst/>
                          <a:latin typeface="Arial" panose="020B0604020202020204" pitchFamily="34" charset="0"/>
                          <a:cs typeface="Arial" panose="020B0604020202020204" pitchFamily="34" charset="0"/>
                        </a:rPr>
                        <a:t>04-04-2019</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31211">
                <a:tc>
                  <a:txBody>
                    <a:bodyPr/>
                    <a:lstStyle/>
                    <a:p>
                      <a:pPr algn="l" fontAlgn="b"/>
                      <a:r>
                        <a:rPr lang="en-US" sz="800" u="none" strike="noStrike" kern="1200" dirty="0" smtClean="0">
                          <a:solidFill>
                            <a:schemeClr val="dk1"/>
                          </a:solidFill>
                          <a:effectLst/>
                          <a:latin typeface="Arial" panose="020B0604020202020204" pitchFamily="34" charset="0"/>
                          <a:ea typeface="+mn-ea"/>
                          <a:cs typeface="Arial" panose="020B0604020202020204" pitchFamily="34" charset="0"/>
                        </a:rPr>
                        <a:t>Outstanding Balance</a:t>
                      </a:r>
                      <a:endParaRPr lang="en-US" sz="800" u="none" strike="noStrike" kern="1200" dirty="0">
                        <a:solidFill>
                          <a:schemeClr val="dk1"/>
                        </a:solidFill>
                        <a:effectLst/>
                        <a:latin typeface="Arial" panose="020B0604020202020204" pitchFamily="34" charset="0"/>
                        <a:ea typeface="+mn-ea"/>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u="none" strike="noStrike" kern="1200" dirty="0" smtClean="0">
                          <a:solidFill>
                            <a:schemeClr val="dk1"/>
                          </a:solidFill>
                          <a:effectLst/>
                          <a:latin typeface="Arial" panose="020B0604020202020204" pitchFamily="34" charset="0"/>
                          <a:ea typeface="+mn-ea"/>
                          <a:cs typeface="Arial" panose="020B0604020202020204" pitchFamily="34" charset="0"/>
                        </a:rPr>
                        <a:t>P1568.90</a:t>
                      </a:r>
                      <a:endParaRPr lang="en-US" sz="800" u="none" strike="noStrike" kern="1200" dirty="0">
                        <a:solidFill>
                          <a:schemeClr val="dk1"/>
                        </a:solidFill>
                        <a:effectLst/>
                        <a:latin typeface="Arial" panose="020B0604020202020204" pitchFamily="34" charset="0"/>
                        <a:ea typeface="+mn-ea"/>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u="none" strike="noStrike" kern="1200" dirty="0" smtClean="0">
                          <a:solidFill>
                            <a:schemeClr val="dk1"/>
                          </a:solidFill>
                          <a:effectLst/>
                          <a:latin typeface="Arial" panose="020B0604020202020204" pitchFamily="34" charset="0"/>
                          <a:ea typeface="+mn-ea"/>
                          <a:cs typeface="Arial" panose="020B0604020202020204" pitchFamily="34" charset="0"/>
                        </a:rPr>
                        <a:t>Bill Date</a:t>
                      </a:r>
                      <a:endParaRPr lang="en-US" sz="800" u="none" strike="noStrike" kern="1200" dirty="0">
                        <a:solidFill>
                          <a:schemeClr val="dk1"/>
                        </a:solidFill>
                        <a:effectLst/>
                        <a:latin typeface="Arial" panose="020B0604020202020204" pitchFamily="34" charset="0"/>
                        <a:ea typeface="+mn-ea"/>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u="none" strike="noStrike" kern="1200" dirty="0" smtClean="0">
                          <a:solidFill>
                            <a:schemeClr val="dk1"/>
                          </a:solidFill>
                          <a:effectLst/>
                          <a:latin typeface="Arial" panose="020B0604020202020204" pitchFamily="34" charset="0"/>
                          <a:ea typeface="+mn-ea"/>
                          <a:cs typeface="Arial" panose="020B0604020202020204" pitchFamily="34" charset="0"/>
                        </a:rPr>
                        <a:t>03-04-2019</a:t>
                      </a:r>
                      <a:endParaRPr lang="en-US" sz="800" u="none" strike="noStrike" kern="1200" dirty="0">
                        <a:solidFill>
                          <a:schemeClr val="dk1"/>
                        </a:solidFill>
                        <a:effectLst/>
                        <a:latin typeface="Arial" panose="020B0604020202020204" pitchFamily="34" charset="0"/>
                        <a:ea typeface="+mn-ea"/>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graphicFrame>
        <p:nvGraphicFramePr>
          <p:cNvPr id="103" name="Table 102"/>
          <p:cNvGraphicFramePr>
            <a:graphicFrameLocks noGrp="1"/>
          </p:cNvGraphicFramePr>
          <p:nvPr>
            <p:extLst/>
          </p:nvPr>
        </p:nvGraphicFramePr>
        <p:xfrm>
          <a:off x="7577841" y="294868"/>
          <a:ext cx="2185877" cy="1511776"/>
        </p:xfrm>
        <a:graphic>
          <a:graphicData uri="http://schemas.openxmlformats.org/drawingml/2006/table">
            <a:tbl>
              <a:tblPr>
                <a:tableStyleId>{5C22544A-7EE6-4342-B048-85BDC9FD1C3A}</a:tableStyleId>
              </a:tblPr>
              <a:tblGrid>
                <a:gridCol w="1371369"/>
                <a:gridCol w="814508"/>
              </a:tblGrid>
              <a:tr h="215968">
                <a:tc>
                  <a:txBody>
                    <a:bodyPr/>
                    <a:lstStyle/>
                    <a:p>
                      <a:pPr algn="l" fontAlgn="b"/>
                      <a:r>
                        <a:rPr lang="en-US" sz="800" b="0" i="0" u="none" strike="noStrike" dirty="0" smtClean="0">
                          <a:solidFill>
                            <a:srgbClr val="000000"/>
                          </a:solidFill>
                          <a:effectLst/>
                          <a:latin typeface="Arial" panose="020B0604020202020204" pitchFamily="34" charset="0"/>
                          <a:cs typeface="Arial" panose="020B0604020202020204" pitchFamily="34" charset="0"/>
                        </a:rPr>
                        <a:t>Mobile App</a:t>
                      </a:r>
                      <a:r>
                        <a:rPr lang="en-US" sz="800" b="0" i="0" u="none" strike="noStrike" baseline="0" dirty="0" smtClean="0">
                          <a:solidFill>
                            <a:srgbClr val="000000"/>
                          </a:solidFill>
                          <a:effectLst/>
                          <a:latin typeface="Arial" panose="020B0604020202020204" pitchFamily="34" charset="0"/>
                          <a:cs typeface="Arial" panose="020B0604020202020204" pitchFamily="34" charset="0"/>
                        </a:rPr>
                        <a:t> Registered</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none" strike="noStrike" smtClean="0">
                          <a:solidFill>
                            <a:srgbClr val="000000"/>
                          </a:solidFill>
                          <a:effectLst/>
                          <a:latin typeface="Arial" panose="020B0604020202020204" pitchFamily="34" charset="0"/>
                          <a:cs typeface="Arial" panose="020B0604020202020204" pitchFamily="34" charset="0"/>
                        </a:rPr>
                        <a:t>Y</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5968">
                <a:tc>
                  <a:txBody>
                    <a:bodyPr/>
                    <a:lstStyle/>
                    <a:p>
                      <a:pPr algn="l" fontAlgn="b"/>
                      <a:r>
                        <a:rPr lang="en-US" sz="800" b="0" i="0" u="none" strike="noStrike" dirty="0" err="1" smtClean="0">
                          <a:solidFill>
                            <a:srgbClr val="000000"/>
                          </a:solidFill>
                          <a:effectLst/>
                          <a:latin typeface="Arial" panose="020B0604020202020204" pitchFamily="34" charset="0"/>
                          <a:cs typeface="Arial" panose="020B0604020202020204" pitchFamily="34" charset="0"/>
                        </a:rPr>
                        <a:t>eKYC</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none" strike="noStrike" dirty="0" smtClean="0">
                          <a:solidFill>
                            <a:srgbClr val="000000"/>
                          </a:solidFill>
                          <a:effectLst/>
                          <a:latin typeface="Arial" panose="020B0604020202020204" pitchFamily="34" charset="0"/>
                          <a:cs typeface="Arial" panose="020B0604020202020204" pitchFamily="34" charset="0"/>
                        </a:rPr>
                        <a:t>N</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5968">
                <a:tc>
                  <a:txBody>
                    <a:bodyPr/>
                    <a:lstStyle/>
                    <a:p>
                      <a:pPr algn="l" fontAlgn="ctr"/>
                      <a:r>
                        <a:rPr lang="en-US" sz="800" b="0" i="0" u="none" strike="noStrike" smtClean="0">
                          <a:solidFill>
                            <a:srgbClr val="000000"/>
                          </a:solidFill>
                          <a:effectLst/>
                          <a:latin typeface="Arial" panose="020B0604020202020204" pitchFamily="34" charset="0"/>
                          <a:cs typeface="Arial" panose="020B0604020202020204" pitchFamily="34" charset="0"/>
                        </a:rPr>
                        <a:t>Self</a:t>
                      </a:r>
                      <a:r>
                        <a:rPr lang="en-US" sz="800" b="0" i="0" u="none" strike="noStrike" baseline="0" smtClean="0">
                          <a:solidFill>
                            <a:srgbClr val="000000"/>
                          </a:solidFill>
                          <a:effectLst/>
                          <a:latin typeface="Arial" panose="020B0604020202020204" pitchFamily="34" charset="0"/>
                          <a:cs typeface="Arial" panose="020B0604020202020204" pitchFamily="34" charset="0"/>
                        </a:rPr>
                        <a:t> Service Registered</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none" strike="noStrike" smtClean="0">
                          <a:solidFill>
                            <a:srgbClr val="000000"/>
                          </a:solidFill>
                          <a:effectLst/>
                          <a:latin typeface="Arial" panose="020B0604020202020204" pitchFamily="34" charset="0"/>
                          <a:cs typeface="Arial" panose="020B0604020202020204" pitchFamily="34" charset="0"/>
                        </a:rPr>
                        <a:t>Y</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5968">
                <a:tc>
                  <a:txBody>
                    <a:bodyPr/>
                    <a:lstStyle/>
                    <a:p>
                      <a:pPr algn="l" fontAlgn="ctr"/>
                      <a:r>
                        <a:rPr lang="en-US" sz="800" b="0" i="0" u="none" strike="noStrike" baseline="0" dirty="0" smtClean="0">
                          <a:solidFill>
                            <a:srgbClr val="000000"/>
                          </a:solidFill>
                          <a:effectLst/>
                          <a:latin typeface="Arial" panose="020B0604020202020204" pitchFamily="34" charset="0"/>
                          <a:cs typeface="Arial" panose="020B0604020202020204" pitchFamily="34" charset="0"/>
                        </a:rPr>
                        <a:t>Bill Type</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none" strike="noStrike" dirty="0" smtClean="0">
                          <a:solidFill>
                            <a:srgbClr val="000000"/>
                          </a:solidFill>
                          <a:effectLst/>
                          <a:latin typeface="Arial" panose="020B0604020202020204" pitchFamily="34" charset="0"/>
                          <a:cs typeface="Arial" panose="020B0604020202020204" pitchFamily="34" charset="0"/>
                        </a:rPr>
                        <a:t>E-Bill</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5968">
                <a:tc>
                  <a:txBody>
                    <a:bodyPr/>
                    <a:lstStyle/>
                    <a:p>
                      <a:pPr algn="l" fontAlgn="ctr"/>
                      <a:r>
                        <a:rPr lang="en-US" sz="800" b="0" i="0" u="none" strike="noStrike" smtClean="0">
                          <a:solidFill>
                            <a:srgbClr val="000000"/>
                          </a:solidFill>
                          <a:effectLst/>
                          <a:latin typeface="Arial" panose="020B0604020202020204" pitchFamily="34" charset="0"/>
                          <a:cs typeface="Arial" panose="020B0604020202020204" pitchFamily="34" charset="0"/>
                        </a:rPr>
                        <a:t>Credit Monitoring</a:t>
                      </a:r>
                      <a:r>
                        <a:rPr lang="en-US" sz="800" b="0" i="0" u="none" strike="noStrike" baseline="0" smtClean="0">
                          <a:solidFill>
                            <a:srgbClr val="000000"/>
                          </a:solidFill>
                          <a:effectLst/>
                          <a:latin typeface="Arial" panose="020B0604020202020204" pitchFamily="34" charset="0"/>
                          <a:cs typeface="Arial" panose="020B0604020202020204" pitchFamily="34" charset="0"/>
                        </a:rPr>
                        <a:t> Exposure</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none" strike="noStrike" dirty="0" smtClean="0">
                          <a:solidFill>
                            <a:srgbClr val="000000"/>
                          </a:solidFill>
                          <a:effectLst/>
                          <a:latin typeface="Arial" panose="020B0604020202020204" pitchFamily="34" charset="0"/>
                          <a:cs typeface="Arial" panose="020B0604020202020204" pitchFamily="34" charset="0"/>
                        </a:rPr>
                        <a:t>P3412.26</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5968">
                <a:tc>
                  <a:txBody>
                    <a:bodyPr/>
                    <a:lstStyle/>
                    <a:p>
                      <a:pPr algn="l" fontAlgn="ctr"/>
                      <a:r>
                        <a:rPr lang="en-US" sz="800" b="0" i="0" u="none" strike="noStrike" dirty="0" smtClean="0">
                          <a:solidFill>
                            <a:srgbClr val="000000"/>
                          </a:solidFill>
                          <a:effectLst/>
                          <a:latin typeface="Arial" panose="020B0604020202020204" pitchFamily="34" charset="0"/>
                          <a:cs typeface="Arial" panose="020B0604020202020204" pitchFamily="34" charset="0"/>
                        </a:rPr>
                        <a:t>Next Bill Date</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none" strike="noStrike" dirty="0" smtClean="0">
                          <a:solidFill>
                            <a:srgbClr val="000000"/>
                          </a:solidFill>
                          <a:effectLst/>
                          <a:latin typeface="Arial" panose="020B0604020202020204" pitchFamily="34" charset="0"/>
                          <a:cs typeface="Arial" panose="020B0604020202020204" pitchFamily="34" charset="0"/>
                        </a:rPr>
                        <a:t>03-05-2019</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5968">
                <a:tc>
                  <a:txBody>
                    <a:bodyPr/>
                    <a:lstStyle/>
                    <a:p>
                      <a:pPr algn="l" fontAlgn="ctr"/>
                      <a:r>
                        <a:rPr lang="en-US" sz="800" b="0" i="0" u="none" strike="noStrike" dirty="0" smtClean="0">
                          <a:solidFill>
                            <a:srgbClr val="000000"/>
                          </a:solidFill>
                          <a:effectLst/>
                          <a:latin typeface="Arial" panose="020B0604020202020204" pitchFamily="34" charset="0"/>
                          <a:cs typeface="Arial" panose="020B0604020202020204" pitchFamily="34" charset="0"/>
                        </a:rPr>
                        <a:t>Open SRs</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sng" strike="noStrike" dirty="0" smtClean="0">
                          <a:solidFill>
                            <a:srgbClr val="000000"/>
                          </a:solidFill>
                          <a:effectLst/>
                          <a:latin typeface="Arial" panose="020B0604020202020204" pitchFamily="34" charset="0"/>
                          <a:cs typeface="Arial" panose="020B0604020202020204" pitchFamily="34" charset="0"/>
                        </a:rPr>
                        <a:t>1</a:t>
                      </a:r>
                      <a:endParaRPr lang="en-US" sz="800" b="0" i="0" u="sng"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sp>
        <p:nvSpPr>
          <p:cNvPr id="10" name="Rectangle 9"/>
          <p:cNvSpPr/>
          <p:nvPr/>
        </p:nvSpPr>
        <p:spPr>
          <a:xfrm>
            <a:off x="10047392" y="2745944"/>
            <a:ext cx="1865089" cy="3554819"/>
          </a:xfrm>
          <a:prstGeom prst="rect">
            <a:avLst/>
          </a:prstGeom>
        </p:spPr>
        <p:txBody>
          <a:bodyPr wrap="square">
            <a:spAutoFit/>
          </a:bodyPr>
          <a:lstStyle/>
          <a:p>
            <a:r>
              <a:rPr lang="en-US" sz="900" b="1" cap="all" dirty="0">
                <a:solidFill>
                  <a:schemeClr val="bg1"/>
                </a:solidFill>
                <a:latin typeface="Arial" panose="020B0604020202020204" pitchFamily="34" charset="0"/>
                <a:cs typeface="Arial" panose="020B0604020202020204" pitchFamily="34" charset="0"/>
              </a:rPr>
              <a:t>HOW MUCH IS THE DELIVERY CHARGE FOR ONLINE SHOP ORDERS?</a:t>
            </a:r>
          </a:p>
          <a:p>
            <a:r>
              <a:rPr lang="en-US" sz="900" dirty="0">
                <a:solidFill>
                  <a:schemeClr val="bg1"/>
                </a:solidFill>
                <a:latin typeface="Arial" panose="020B0604020202020204" pitchFamily="34" charset="0"/>
                <a:cs typeface="Arial" panose="020B0604020202020204" pitchFamily="34" charset="0"/>
              </a:rPr>
              <a:t>For postpaid applications</a:t>
            </a:r>
          </a:p>
          <a:p>
            <a:r>
              <a:rPr lang="en-US" sz="900" dirty="0" smtClean="0">
                <a:solidFill>
                  <a:schemeClr val="bg1"/>
                </a:solidFill>
                <a:latin typeface="Arial" panose="020B0604020202020204" pitchFamily="34" charset="0"/>
                <a:cs typeface="Arial" panose="020B0604020202020204" pitchFamily="34" charset="0"/>
              </a:rPr>
              <a:t>We offer </a:t>
            </a:r>
            <a:r>
              <a:rPr lang="en-US" sz="900" dirty="0">
                <a:solidFill>
                  <a:schemeClr val="bg1"/>
                </a:solidFill>
                <a:latin typeface="Arial" panose="020B0604020202020204" pitchFamily="34" charset="0"/>
                <a:cs typeface="Arial" panose="020B0604020202020204" pitchFamily="34" charset="0"/>
              </a:rPr>
              <a:t>free shipping nationwide for postpaid applications.</a:t>
            </a:r>
          </a:p>
          <a:p>
            <a:r>
              <a:rPr lang="en-US" sz="900" dirty="0">
                <a:solidFill>
                  <a:schemeClr val="bg1"/>
                </a:solidFill>
                <a:latin typeface="Arial" panose="020B0604020202020204" pitchFamily="34" charset="0"/>
                <a:cs typeface="Arial" panose="020B0604020202020204" pitchFamily="34" charset="0"/>
              </a:rPr>
              <a:t>For accessories and apparel purchases</a:t>
            </a:r>
          </a:p>
          <a:p>
            <a:r>
              <a:rPr lang="en-US" sz="900" dirty="0" smtClean="0">
                <a:solidFill>
                  <a:schemeClr val="bg1"/>
                </a:solidFill>
                <a:latin typeface="Arial" panose="020B0604020202020204" pitchFamily="34" charset="0"/>
                <a:cs typeface="Arial" panose="020B0604020202020204" pitchFamily="34" charset="0"/>
              </a:rPr>
              <a:t>We offer </a:t>
            </a:r>
            <a:r>
              <a:rPr lang="en-US" sz="900" dirty="0">
                <a:solidFill>
                  <a:schemeClr val="bg1"/>
                </a:solidFill>
                <a:latin typeface="Arial" panose="020B0604020202020204" pitchFamily="34" charset="0"/>
                <a:cs typeface="Arial" panose="020B0604020202020204" pitchFamily="34" charset="0"/>
              </a:rPr>
              <a:t>free shipping nationwide for orders/deliveries amounting to P900 and above.</a:t>
            </a:r>
          </a:p>
          <a:p>
            <a:r>
              <a:rPr lang="en-US" sz="900" dirty="0">
                <a:solidFill>
                  <a:schemeClr val="bg1"/>
                </a:solidFill>
                <a:latin typeface="Arial" panose="020B0604020202020204" pitchFamily="34" charset="0"/>
                <a:cs typeface="Arial" panose="020B0604020202020204" pitchFamily="34" charset="0"/>
              </a:rPr>
              <a:t>A P70 shipping fee will be applied for orders below P900</a:t>
            </a:r>
            <a:r>
              <a:rPr lang="en-US" sz="900" dirty="0" smtClean="0">
                <a:solidFill>
                  <a:schemeClr val="bg1"/>
                </a:solidFill>
                <a:latin typeface="Arial" panose="020B0604020202020204" pitchFamily="34" charset="0"/>
                <a:cs typeface="Arial" panose="020B0604020202020204" pitchFamily="34" charset="0"/>
              </a:rPr>
              <a:t>.</a:t>
            </a:r>
          </a:p>
          <a:p>
            <a:endParaRPr lang="en-US" sz="900" dirty="0">
              <a:solidFill>
                <a:schemeClr val="bg1"/>
              </a:solidFill>
              <a:latin typeface="Arial" panose="020B0604020202020204" pitchFamily="34" charset="0"/>
              <a:cs typeface="Arial" panose="020B0604020202020204" pitchFamily="34" charset="0"/>
            </a:endParaRPr>
          </a:p>
          <a:p>
            <a:endParaRPr lang="en-US" sz="900" b="0" i="0" dirty="0" smtClean="0">
              <a:solidFill>
                <a:schemeClr val="bg1"/>
              </a:solidFill>
              <a:effectLst/>
              <a:latin typeface="Arial" panose="020B0604020202020204" pitchFamily="34" charset="0"/>
              <a:cs typeface="Arial" panose="020B0604020202020204" pitchFamily="34" charset="0"/>
            </a:endParaRPr>
          </a:p>
          <a:p>
            <a:r>
              <a:rPr lang="en-US" sz="900" b="1" cap="all" dirty="0" smtClean="0">
                <a:solidFill>
                  <a:schemeClr val="bg1"/>
                </a:solidFill>
                <a:latin typeface="Arial" panose="020B0604020202020204" pitchFamily="34" charset="0"/>
                <a:cs typeface="Arial" panose="020B0604020202020204" pitchFamily="34" charset="0"/>
              </a:rPr>
              <a:t>CAN YOU DELIVER </a:t>
            </a:r>
            <a:r>
              <a:rPr lang="en-US" sz="900" b="1" cap="all" dirty="0">
                <a:solidFill>
                  <a:schemeClr val="bg1"/>
                </a:solidFill>
                <a:latin typeface="Arial" panose="020B0604020202020204" pitchFamily="34" charset="0"/>
                <a:cs typeface="Arial" panose="020B0604020202020204" pitchFamily="34" charset="0"/>
              </a:rPr>
              <a:t>THE PACKAGE TO MY OFFICE?</a:t>
            </a:r>
          </a:p>
          <a:p>
            <a:r>
              <a:rPr lang="en-US" sz="900" dirty="0">
                <a:solidFill>
                  <a:schemeClr val="bg1"/>
                </a:solidFill>
                <a:latin typeface="Arial" panose="020B0604020202020204" pitchFamily="34" charset="0"/>
                <a:cs typeface="Arial" panose="020B0604020202020204" pitchFamily="34" charset="0"/>
              </a:rPr>
              <a:t>Yes. We will deliver your order at the address you provided during checkout, whether it is to your home or to your office. In case you want to change your delivery address after checkout, you may call (02) 730-1000. </a:t>
            </a:r>
          </a:p>
        </p:txBody>
      </p:sp>
      <p:cxnSp>
        <p:nvCxnSpPr>
          <p:cNvPr id="12" name="Straight Connector 11"/>
          <p:cNvCxnSpPr/>
          <p:nvPr/>
        </p:nvCxnSpPr>
        <p:spPr>
          <a:xfrm>
            <a:off x="10132736" y="4840787"/>
            <a:ext cx="1666999"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Isosceles Triangle 12"/>
          <p:cNvSpPr/>
          <p:nvPr/>
        </p:nvSpPr>
        <p:spPr>
          <a:xfrm flipV="1">
            <a:off x="10868253" y="6326652"/>
            <a:ext cx="274808" cy="112640"/>
          </a:xfrm>
          <a:prstGeom prst="triangle">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3" name="Picture 122"/>
          <p:cNvPicPr>
            <a:picLocks noChangeAspect="1"/>
          </p:cNvPicPr>
          <p:nvPr/>
        </p:nvPicPr>
        <p:blipFill>
          <a:blip r:embed="rId14">
            <a:extLst>
              <a:ext uri="{BEBA8EAE-BF5A-486C-A8C5-ECC9F3942E4B}">
                <a14:imgProps xmlns:a14="http://schemas.microsoft.com/office/drawing/2010/main">
                  <a14:imgLayer r:embed="rId15">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2471233" y="1875355"/>
            <a:ext cx="279035" cy="234030"/>
          </a:xfrm>
          <a:prstGeom prst="rect">
            <a:avLst/>
          </a:prstGeom>
        </p:spPr>
      </p:pic>
      <p:pic>
        <p:nvPicPr>
          <p:cNvPr id="14" name="Picture 13"/>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2798420" y="1875355"/>
            <a:ext cx="345949" cy="236503"/>
          </a:xfrm>
          <a:prstGeom prst="rect">
            <a:avLst/>
          </a:prstGeom>
        </p:spPr>
      </p:pic>
      <p:sp>
        <p:nvSpPr>
          <p:cNvPr id="124" name="Rectangle 123"/>
          <p:cNvSpPr/>
          <p:nvPr/>
        </p:nvSpPr>
        <p:spPr>
          <a:xfrm>
            <a:off x="2305567" y="2289543"/>
            <a:ext cx="1230858" cy="408589"/>
          </a:xfrm>
          <a:prstGeom prst="rect">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VERIFICATION</a:t>
            </a:r>
          </a:p>
        </p:txBody>
      </p:sp>
      <p:sp>
        <p:nvSpPr>
          <p:cNvPr id="126" name="Rectangle 125"/>
          <p:cNvSpPr/>
          <p:nvPr/>
        </p:nvSpPr>
        <p:spPr>
          <a:xfrm>
            <a:off x="3579785" y="2289543"/>
            <a:ext cx="1240491" cy="414550"/>
          </a:xfrm>
          <a:prstGeom prst="rect">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INTERACTION HISTORY</a:t>
            </a:r>
          </a:p>
        </p:txBody>
      </p:sp>
      <p:sp>
        <p:nvSpPr>
          <p:cNvPr id="127" name="Rectangle 126"/>
          <p:cNvSpPr/>
          <p:nvPr/>
        </p:nvSpPr>
        <p:spPr>
          <a:xfrm>
            <a:off x="4863636" y="2289543"/>
            <a:ext cx="1240491" cy="414550"/>
          </a:xfrm>
          <a:prstGeom prst="rect">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CDR</a:t>
            </a:r>
          </a:p>
        </p:txBody>
      </p:sp>
      <p:sp>
        <p:nvSpPr>
          <p:cNvPr id="128" name="Rectangle 127"/>
          <p:cNvSpPr/>
          <p:nvPr/>
        </p:nvSpPr>
        <p:spPr>
          <a:xfrm>
            <a:off x="6147487" y="2289543"/>
            <a:ext cx="1240491" cy="414550"/>
          </a:xfrm>
          <a:prstGeom prst="rect">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BILLING INFO</a:t>
            </a:r>
          </a:p>
        </p:txBody>
      </p:sp>
      <p:sp>
        <p:nvSpPr>
          <p:cNvPr id="129" name="Rectangle 128"/>
          <p:cNvSpPr/>
          <p:nvPr/>
        </p:nvSpPr>
        <p:spPr>
          <a:xfrm>
            <a:off x="7431338" y="2289543"/>
            <a:ext cx="1250576" cy="414550"/>
          </a:xfrm>
          <a:prstGeom prst="rect">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PAYMENT INFO</a:t>
            </a:r>
          </a:p>
        </p:txBody>
      </p:sp>
      <p:sp>
        <p:nvSpPr>
          <p:cNvPr id="130" name="Rectangle 129"/>
          <p:cNvSpPr/>
          <p:nvPr/>
        </p:nvSpPr>
        <p:spPr>
          <a:xfrm>
            <a:off x="8725274" y="2289543"/>
            <a:ext cx="1250576" cy="414550"/>
          </a:xfrm>
          <a:prstGeom prst="rect">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defTabSz="586130"/>
            <a:r>
              <a:rPr lang="en-US" sz="800" b="1" dirty="0" smtClean="0">
                <a:solidFill>
                  <a:prstClr val="white"/>
                </a:solidFill>
                <a:latin typeface="Arial" panose="020B0604020202020204" pitchFamily="34" charset="0"/>
                <a:cs typeface="Arial" panose="020B0604020202020204" pitchFamily="34" charset="0"/>
              </a:rPr>
              <a:t>RIGHT SELL</a:t>
            </a:r>
            <a:endParaRPr lang="en-US" sz="800" b="1" dirty="0">
              <a:solidFill>
                <a:prstClr val="white"/>
              </a:solidFill>
              <a:latin typeface="Arial" panose="020B0604020202020204" pitchFamily="34" charset="0"/>
              <a:cs typeface="Arial" panose="020B0604020202020204" pitchFamily="34" charset="0"/>
            </a:endParaRPr>
          </a:p>
        </p:txBody>
      </p:sp>
      <p:sp>
        <p:nvSpPr>
          <p:cNvPr id="132" name="Rectangle 131"/>
          <p:cNvSpPr/>
          <p:nvPr/>
        </p:nvSpPr>
        <p:spPr>
          <a:xfrm>
            <a:off x="247828" y="2677768"/>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CHANGE BILLING ADDRESS</a:t>
            </a:r>
          </a:p>
        </p:txBody>
      </p:sp>
      <p:sp>
        <p:nvSpPr>
          <p:cNvPr id="133" name="Rectangle 132"/>
          <p:cNvSpPr/>
          <p:nvPr/>
        </p:nvSpPr>
        <p:spPr>
          <a:xfrm>
            <a:off x="247828" y="2994322"/>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CHANGE BILLING CYCLE</a:t>
            </a:r>
          </a:p>
        </p:txBody>
      </p:sp>
      <p:sp>
        <p:nvSpPr>
          <p:cNvPr id="134" name="Rectangle 133"/>
          <p:cNvSpPr/>
          <p:nvPr/>
        </p:nvSpPr>
        <p:spPr>
          <a:xfrm>
            <a:off x="247828" y="3310876"/>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CHANGE BILLING PREFERENCE</a:t>
            </a:r>
          </a:p>
        </p:txBody>
      </p:sp>
      <p:sp>
        <p:nvSpPr>
          <p:cNvPr id="135" name="Rectangle 134"/>
          <p:cNvSpPr/>
          <p:nvPr/>
        </p:nvSpPr>
        <p:spPr>
          <a:xfrm>
            <a:off x="247828" y="3627430"/>
            <a:ext cx="1942062" cy="293691"/>
          </a:xfrm>
          <a:prstGeom prst="rect">
            <a:avLst/>
          </a:prstGeom>
          <a:solidFill>
            <a:srgbClr val="0029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PROMISE TO PAY</a:t>
            </a:r>
            <a:endParaRPr lang="en-US" sz="800" b="1" dirty="0">
              <a:solidFill>
                <a:prstClr val="white"/>
              </a:solidFill>
              <a:latin typeface="Arial" panose="020B0604020202020204" pitchFamily="34" charset="0"/>
              <a:cs typeface="Arial" panose="020B0604020202020204" pitchFamily="34" charset="0"/>
            </a:endParaRPr>
          </a:p>
        </p:txBody>
      </p:sp>
      <p:sp>
        <p:nvSpPr>
          <p:cNvPr id="136" name="Rectangle 135"/>
          <p:cNvSpPr/>
          <p:nvPr/>
        </p:nvSpPr>
        <p:spPr>
          <a:xfrm>
            <a:off x="247828" y="3943984"/>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SIM PROFILE</a:t>
            </a:r>
            <a:endParaRPr lang="en-US" sz="800" b="1" dirty="0">
              <a:solidFill>
                <a:prstClr val="white"/>
              </a:solidFill>
              <a:latin typeface="Arial" panose="020B0604020202020204" pitchFamily="34" charset="0"/>
              <a:cs typeface="Arial" panose="020B0604020202020204" pitchFamily="34" charset="0"/>
            </a:endParaRPr>
          </a:p>
        </p:txBody>
      </p:sp>
      <p:sp>
        <p:nvSpPr>
          <p:cNvPr id="137" name="Rectangle 136"/>
          <p:cNvSpPr/>
          <p:nvPr/>
        </p:nvSpPr>
        <p:spPr>
          <a:xfrm>
            <a:off x="247828" y="4260538"/>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TEMPORARY CREDIT LIMIT</a:t>
            </a:r>
            <a:endParaRPr lang="en-US" sz="800" b="1" dirty="0">
              <a:solidFill>
                <a:prstClr val="white"/>
              </a:solidFill>
              <a:latin typeface="Arial" panose="020B0604020202020204" pitchFamily="34" charset="0"/>
              <a:cs typeface="Arial" panose="020B0604020202020204" pitchFamily="34" charset="0"/>
            </a:endParaRPr>
          </a:p>
        </p:txBody>
      </p:sp>
      <p:sp>
        <p:nvSpPr>
          <p:cNvPr id="138" name="Rectangle 137"/>
          <p:cNvSpPr/>
          <p:nvPr/>
        </p:nvSpPr>
        <p:spPr>
          <a:xfrm>
            <a:off x="247828" y="4577092"/>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MI ACTIVATION / DEACTIVATION</a:t>
            </a:r>
          </a:p>
        </p:txBody>
      </p:sp>
      <p:sp>
        <p:nvSpPr>
          <p:cNvPr id="139" name="Rectangle 138"/>
          <p:cNvSpPr/>
          <p:nvPr/>
        </p:nvSpPr>
        <p:spPr>
          <a:xfrm>
            <a:off x="247828" y="4893646"/>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VAS </a:t>
            </a:r>
            <a:r>
              <a:rPr lang="en-US" sz="800" b="1" dirty="0">
                <a:solidFill>
                  <a:prstClr val="white"/>
                </a:solidFill>
                <a:latin typeface="Arial" panose="020B0604020202020204" pitchFamily="34" charset="0"/>
                <a:cs typeface="Arial" panose="020B0604020202020204" pitchFamily="34" charset="0"/>
              </a:rPr>
              <a:t>ACTIVATION / DEACTIVATION</a:t>
            </a:r>
          </a:p>
        </p:txBody>
      </p:sp>
      <p:sp>
        <p:nvSpPr>
          <p:cNvPr id="140" name="Rectangle 139"/>
          <p:cNvSpPr/>
          <p:nvPr/>
        </p:nvSpPr>
        <p:spPr>
          <a:xfrm>
            <a:off x="247828" y="5210200"/>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IR </a:t>
            </a:r>
            <a:r>
              <a:rPr lang="en-US" sz="800" b="1" dirty="0">
                <a:solidFill>
                  <a:prstClr val="white"/>
                </a:solidFill>
                <a:latin typeface="Arial" panose="020B0604020202020204" pitchFamily="34" charset="0"/>
                <a:cs typeface="Arial" panose="020B0604020202020204" pitchFamily="34" charset="0"/>
              </a:rPr>
              <a:t>ACTIVATION / DEACTIVATION</a:t>
            </a:r>
          </a:p>
        </p:txBody>
      </p:sp>
      <p:sp>
        <p:nvSpPr>
          <p:cNvPr id="141" name="Rectangle 140"/>
          <p:cNvSpPr/>
          <p:nvPr/>
        </p:nvSpPr>
        <p:spPr>
          <a:xfrm>
            <a:off x="247828" y="5526754"/>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FUP PURCHASE</a:t>
            </a:r>
            <a:endParaRPr lang="en-US" sz="800" b="1" dirty="0">
              <a:solidFill>
                <a:prstClr val="white"/>
              </a:solidFill>
              <a:latin typeface="Arial" panose="020B0604020202020204" pitchFamily="34" charset="0"/>
              <a:cs typeface="Arial" panose="020B0604020202020204" pitchFamily="34" charset="0"/>
            </a:endParaRPr>
          </a:p>
        </p:txBody>
      </p:sp>
      <p:sp>
        <p:nvSpPr>
          <p:cNvPr id="143" name="Rectangle 142"/>
          <p:cNvSpPr/>
          <p:nvPr/>
        </p:nvSpPr>
        <p:spPr>
          <a:xfrm>
            <a:off x="247828" y="5853898"/>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NETWORK COVERAGE</a:t>
            </a:r>
            <a:endParaRPr lang="en-US" sz="800" b="1" dirty="0">
              <a:solidFill>
                <a:prstClr val="white"/>
              </a:solidFill>
              <a:latin typeface="Arial" panose="020B0604020202020204" pitchFamily="34" charset="0"/>
              <a:cs typeface="Arial" panose="020B0604020202020204" pitchFamily="34" charset="0"/>
            </a:endParaRPr>
          </a:p>
        </p:txBody>
      </p:sp>
      <p:sp>
        <p:nvSpPr>
          <p:cNvPr id="89" name="Oval 88"/>
          <p:cNvSpPr/>
          <p:nvPr/>
        </p:nvSpPr>
        <p:spPr>
          <a:xfrm>
            <a:off x="9751879" y="2268652"/>
            <a:ext cx="191864" cy="19186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Arial" panose="020B0604020202020204" pitchFamily="34" charset="0"/>
                <a:cs typeface="Arial" panose="020B0604020202020204" pitchFamily="34" charset="0"/>
              </a:rPr>
              <a:t>1</a:t>
            </a:r>
            <a:endParaRPr lang="en-US" sz="1100" dirty="0">
              <a:latin typeface="Arial" panose="020B0604020202020204" pitchFamily="34" charset="0"/>
              <a:cs typeface="Arial" panose="020B0604020202020204" pitchFamily="34" charset="0"/>
            </a:endParaRPr>
          </a:p>
        </p:txBody>
      </p:sp>
      <p:sp>
        <p:nvSpPr>
          <p:cNvPr id="165" name="Rectangle 164"/>
          <p:cNvSpPr/>
          <p:nvPr/>
        </p:nvSpPr>
        <p:spPr>
          <a:xfrm>
            <a:off x="8552510" y="5382360"/>
            <a:ext cx="1311479" cy="300554"/>
          </a:xfrm>
          <a:prstGeom prst="rect">
            <a:avLst/>
          </a:prstGeom>
          <a:solidFill>
            <a:srgbClr val="56AD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1000" b="1" dirty="0" smtClean="0">
                <a:solidFill>
                  <a:prstClr val="white"/>
                </a:solidFill>
                <a:latin typeface="Arial" panose="020B0604020202020204" pitchFamily="34" charset="0"/>
                <a:cs typeface="Arial" panose="020B0604020202020204" pitchFamily="34" charset="0"/>
              </a:rPr>
              <a:t>SUBMIT</a:t>
            </a:r>
            <a:endParaRPr lang="en-US" sz="1000" b="1" dirty="0">
              <a:solidFill>
                <a:prstClr val="white"/>
              </a:solidFill>
              <a:latin typeface="Arial" panose="020B0604020202020204" pitchFamily="34" charset="0"/>
              <a:cs typeface="Arial" panose="020B0604020202020204" pitchFamily="34" charset="0"/>
            </a:endParaRPr>
          </a:p>
        </p:txBody>
      </p:sp>
      <p:sp>
        <p:nvSpPr>
          <p:cNvPr id="166" name="Rectangle 165"/>
          <p:cNvSpPr/>
          <p:nvPr/>
        </p:nvSpPr>
        <p:spPr>
          <a:xfrm>
            <a:off x="7610369" y="5373306"/>
            <a:ext cx="892041" cy="30960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1000" b="1" dirty="0" smtClean="0">
                <a:solidFill>
                  <a:prstClr val="white"/>
                </a:solidFill>
                <a:latin typeface="Arial" panose="020B0604020202020204" pitchFamily="34" charset="0"/>
                <a:cs typeface="Arial" panose="020B0604020202020204" pitchFamily="34" charset="0"/>
              </a:rPr>
              <a:t>CANCEL</a:t>
            </a:r>
            <a:endParaRPr lang="en-US" sz="1000" b="1" dirty="0">
              <a:solidFill>
                <a:prstClr val="white"/>
              </a:solidFill>
              <a:latin typeface="Arial" panose="020B0604020202020204" pitchFamily="34" charset="0"/>
              <a:cs typeface="Arial" panose="020B0604020202020204" pitchFamily="34" charset="0"/>
            </a:endParaRPr>
          </a:p>
        </p:txBody>
      </p:sp>
      <p:sp>
        <p:nvSpPr>
          <p:cNvPr id="187" name="Rectangle 186"/>
          <p:cNvSpPr/>
          <p:nvPr/>
        </p:nvSpPr>
        <p:spPr>
          <a:xfrm>
            <a:off x="2390772" y="2930301"/>
            <a:ext cx="1106393" cy="276999"/>
          </a:xfrm>
          <a:prstGeom prst="rect">
            <a:avLst/>
          </a:prstGeom>
          <a:noFill/>
        </p:spPr>
        <p:txBody>
          <a:bodyPr wrap="none">
            <a:spAutoFit/>
          </a:bodyPr>
          <a:lstStyle/>
          <a:p>
            <a:pPr>
              <a:defRPr/>
            </a:pPr>
            <a:r>
              <a:rPr lang="en-US" sz="1200" kern="0" dirty="0" smtClean="0">
                <a:latin typeface="corporate_a_condensedregular"/>
              </a:rPr>
              <a:t>PTP Duration</a:t>
            </a:r>
            <a:endParaRPr lang="en-US" sz="1200" kern="0" dirty="0" smtClean="0">
              <a:latin typeface="corporate_a_condensedregular"/>
            </a:endParaRPr>
          </a:p>
        </p:txBody>
      </p:sp>
      <p:sp>
        <p:nvSpPr>
          <p:cNvPr id="188" name="Rectangle 187"/>
          <p:cNvSpPr/>
          <p:nvPr/>
        </p:nvSpPr>
        <p:spPr>
          <a:xfrm>
            <a:off x="2390772" y="3402279"/>
            <a:ext cx="1111202" cy="276999"/>
          </a:xfrm>
          <a:prstGeom prst="rect">
            <a:avLst/>
          </a:prstGeom>
          <a:noFill/>
        </p:spPr>
        <p:txBody>
          <a:bodyPr wrap="none">
            <a:spAutoFit/>
          </a:bodyPr>
          <a:lstStyle/>
          <a:p>
            <a:pPr>
              <a:defRPr/>
            </a:pPr>
            <a:r>
              <a:rPr lang="en-US" sz="1200" kern="0" dirty="0" smtClean="0">
                <a:latin typeface="corporate_a_condensedregular"/>
              </a:rPr>
              <a:t>Bill Language</a:t>
            </a:r>
          </a:p>
        </p:txBody>
      </p:sp>
      <p:grpSp>
        <p:nvGrpSpPr>
          <p:cNvPr id="2" name="Group 1"/>
          <p:cNvGrpSpPr/>
          <p:nvPr/>
        </p:nvGrpSpPr>
        <p:grpSpPr>
          <a:xfrm>
            <a:off x="3659245" y="2885081"/>
            <a:ext cx="2680450" cy="401553"/>
            <a:chOff x="3659245" y="2885081"/>
            <a:chExt cx="2680450" cy="401553"/>
          </a:xfrm>
        </p:grpSpPr>
        <p:grpSp>
          <p:nvGrpSpPr>
            <p:cNvPr id="172" name="Group 171"/>
            <p:cNvGrpSpPr/>
            <p:nvPr/>
          </p:nvGrpSpPr>
          <p:grpSpPr>
            <a:xfrm>
              <a:off x="3659245" y="2885081"/>
              <a:ext cx="2680450" cy="401553"/>
              <a:chOff x="2553910" y="2952312"/>
              <a:chExt cx="2680450" cy="403412"/>
            </a:xfrm>
          </p:grpSpPr>
          <p:sp>
            <p:nvSpPr>
              <p:cNvPr id="185" name="TextBox 184"/>
              <p:cNvSpPr txBox="1"/>
              <p:nvPr/>
            </p:nvSpPr>
            <p:spPr>
              <a:xfrm>
                <a:off x="2553910" y="2952312"/>
                <a:ext cx="2680450" cy="403412"/>
              </a:xfrm>
              <a:prstGeom prst="rect">
                <a:avLst/>
              </a:prstGeom>
              <a:solidFill>
                <a:schemeClr val="bg1"/>
              </a:solidFill>
              <a:ln>
                <a:solidFill>
                  <a:schemeClr val="bg1">
                    <a:lumMod val="65000"/>
                  </a:schemeClr>
                </a:solidFill>
              </a:ln>
            </p:spPr>
            <p:txBody>
              <a:bodyPr wrap="square" rtlCol="0">
                <a:spAutoFit/>
              </a:bodyPr>
              <a:lstStyle/>
              <a:p>
                <a:endParaRPr lang="en-US" dirty="0"/>
              </a:p>
            </p:txBody>
          </p:sp>
          <p:sp>
            <p:nvSpPr>
              <p:cNvPr id="186" name="Rectangle 185"/>
              <p:cNvSpPr/>
              <p:nvPr/>
            </p:nvSpPr>
            <p:spPr>
              <a:xfrm>
                <a:off x="2577864" y="3024764"/>
                <a:ext cx="1576072" cy="278281"/>
              </a:xfrm>
              <a:prstGeom prst="rect">
                <a:avLst/>
              </a:prstGeom>
              <a:noFill/>
            </p:spPr>
            <p:txBody>
              <a:bodyPr wrap="none">
                <a:spAutoFit/>
              </a:bodyPr>
              <a:lstStyle/>
              <a:p>
                <a:pPr>
                  <a:defRPr/>
                </a:pPr>
                <a:r>
                  <a:rPr lang="en-US" sz="1200" kern="0" dirty="0" smtClean="0">
                    <a:solidFill>
                      <a:schemeClr val="bg1">
                        <a:lumMod val="65000"/>
                      </a:schemeClr>
                    </a:solidFill>
                    <a:latin typeface="corporate_a_condensedregular"/>
                  </a:rPr>
                  <a:t>Select PTP Duration</a:t>
                </a:r>
                <a:endParaRPr lang="en-US" sz="1200" kern="0" dirty="0" smtClean="0">
                  <a:solidFill>
                    <a:schemeClr val="bg1">
                      <a:lumMod val="65000"/>
                    </a:schemeClr>
                  </a:solidFill>
                  <a:latin typeface="corporate_a_condensedregular"/>
                </a:endParaRPr>
              </a:p>
            </p:txBody>
          </p:sp>
        </p:grpSp>
        <p:sp>
          <p:nvSpPr>
            <p:cNvPr id="193" name="Isosceles Triangle 192"/>
            <p:cNvSpPr/>
            <p:nvPr/>
          </p:nvSpPr>
          <p:spPr>
            <a:xfrm rot="10800000">
              <a:off x="6092445" y="3050792"/>
              <a:ext cx="122302" cy="105432"/>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solidFill>
                  <a:prstClr val="white"/>
                </a:solidFill>
              </a:endParaRPr>
            </a:p>
          </p:txBody>
        </p:sp>
      </p:grpSp>
      <p:sp>
        <p:nvSpPr>
          <p:cNvPr id="194" name="Rectangle 193"/>
          <p:cNvSpPr/>
          <p:nvPr/>
        </p:nvSpPr>
        <p:spPr>
          <a:xfrm>
            <a:off x="6492266" y="2862129"/>
            <a:ext cx="1384304" cy="954107"/>
          </a:xfrm>
          <a:prstGeom prst="rect">
            <a:avLst/>
          </a:prstGeom>
        </p:spPr>
        <p:txBody>
          <a:bodyPr wrap="square">
            <a:spAutoFit/>
          </a:bodyPr>
          <a:lstStyle/>
          <a:p>
            <a:r>
              <a:rPr lang="en-US" sz="800" dirty="0" smtClean="0">
                <a:solidFill>
                  <a:srgbClr val="000000"/>
                </a:solidFill>
                <a:latin typeface="Tondo"/>
              </a:rPr>
              <a:t>Dropdown options</a:t>
            </a:r>
          </a:p>
          <a:p>
            <a:r>
              <a:rPr lang="en-US" sz="800" dirty="0" smtClean="0">
                <a:solidFill>
                  <a:srgbClr val="000000"/>
                </a:solidFill>
                <a:latin typeface="Tondo"/>
              </a:rPr>
              <a:t>1</a:t>
            </a:r>
          </a:p>
          <a:p>
            <a:r>
              <a:rPr lang="en-US" sz="800" dirty="0" smtClean="0">
                <a:solidFill>
                  <a:srgbClr val="000000"/>
                </a:solidFill>
                <a:latin typeface="Tondo"/>
              </a:rPr>
              <a:t>2</a:t>
            </a:r>
          </a:p>
          <a:p>
            <a:r>
              <a:rPr lang="en-US" sz="800" dirty="0" smtClean="0">
                <a:solidFill>
                  <a:srgbClr val="000000"/>
                </a:solidFill>
                <a:latin typeface="Tondo"/>
              </a:rPr>
              <a:t>3</a:t>
            </a:r>
          </a:p>
          <a:p>
            <a:r>
              <a:rPr lang="en-US" sz="800" dirty="0" smtClean="0">
                <a:solidFill>
                  <a:srgbClr val="000000"/>
                </a:solidFill>
                <a:latin typeface="Tondo"/>
              </a:rPr>
              <a:t>4</a:t>
            </a:r>
          </a:p>
          <a:p>
            <a:r>
              <a:rPr lang="en-US" sz="800" dirty="0" smtClean="0">
                <a:solidFill>
                  <a:srgbClr val="000000"/>
                </a:solidFill>
                <a:latin typeface="Tondo"/>
              </a:rPr>
              <a:t>5</a:t>
            </a:r>
          </a:p>
          <a:p>
            <a:r>
              <a:rPr lang="en-US" sz="800" dirty="0" smtClean="0">
                <a:solidFill>
                  <a:srgbClr val="000000"/>
                </a:solidFill>
                <a:latin typeface="Tondo"/>
              </a:rPr>
              <a:t>6</a:t>
            </a:r>
          </a:p>
        </p:txBody>
      </p:sp>
      <p:sp>
        <p:nvSpPr>
          <p:cNvPr id="93" name="TextBox 92"/>
          <p:cNvSpPr txBox="1"/>
          <p:nvPr/>
        </p:nvSpPr>
        <p:spPr>
          <a:xfrm>
            <a:off x="3659245" y="3340525"/>
            <a:ext cx="2680450" cy="401553"/>
          </a:xfrm>
          <a:prstGeom prst="rect">
            <a:avLst/>
          </a:prstGeom>
          <a:solidFill>
            <a:schemeClr val="bg1"/>
          </a:solidFill>
          <a:ln>
            <a:solidFill>
              <a:schemeClr val="bg1">
                <a:lumMod val="65000"/>
              </a:schemeClr>
            </a:solidFill>
          </a:ln>
        </p:spPr>
        <p:txBody>
          <a:bodyPr wrap="square" rtlCol="0">
            <a:spAutoFit/>
          </a:bodyPr>
          <a:lstStyle/>
          <a:p>
            <a:endParaRPr lang="en-US" dirty="0"/>
          </a:p>
        </p:txBody>
      </p:sp>
      <p:sp>
        <p:nvSpPr>
          <p:cNvPr id="108" name="TextBox 107"/>
          <p:cNvSpPr txBox="1"/>
          <p:nvPr/>
        </p:nvSpPr>
        <p:spPr>
          <a:xfrm>
            <a:off x="3650407" y="3812733"/>
            <a:ext cx="2680450" cy="401553"/>
          </a:xfrm>
          <a:prstGeom prst="rect">
            <a:avLst/>
          </a:prstGeom>
          <a:solidFill>
            <a:schemeClr val="bg1"/>
          </a:solidFill>
          <a:ln>
            <a:solidFill>
              <a:schemeClr val="bg1">
                <a:lumMod val="65000"/>
              </a:schemeClr>
            </a:solidFill>
          </a:ln>
        </p:spPr>
        <p:txBody>
          <a:bodyPr wrap="square" rtlCol="0">
            <a:spAutoFit/>
          </a:bodyPr>
          <a:lstStyle/>
          <a:p>
            <a:endParaRPr lang="en-US" dirty="0"/>
          </a:p>
        </p:txBody>
      </p:sp>
      <p:sp>
        <p:nvSpPr>
          <p:cNvPr id="149" name="Rectangle 148"/>
          <p:cNvSpPr/>
          <p:nvPr/>
        </p:nvSpPr>
        <p:spPr>
          <a:xfrm>
            <a:off x="2390772" y="3891166"/>
            <a:ext cx="798617" cy="276999"/>
          </a:xfrm>
          <a:prstGeom prst="rect">
            <a:avLst/>
          </a:prstGeom>
          <a:noFill/>
        </p:spPr>
        <p:txBody>
          <a:bodyPr wrap="none">
            <a:spAutoFit/>
          </a:bodyPr>
          <a:lstStyle/>
          <a:p>
            <a:pPr>
              <a:defRPr/>
            </a:pPr>
            <a:r>
              <a:rPr lang="en-US" sz="1200" kern="0" dirty="0">
                <a:latin typeface="corporate_a_condensedregular"/>
              </a:rPr>
              <a:t>R</a:t>
            </a:r>
            <a:r>
              <a:rPr lang="en-US" sz="1200" kern="0" dirty="0" smtClean="0">
                <a:latin typeface="corporate_a_condensedregular"/>
              </a:rPr>
              <a:t>emarks</a:t>
            </a:r>
            <a:endParaRPr lang="en-US" sz="1200" kern="0" dirty="0" smtClean="0">
              <a:latin typeface="corporate_a_condensedregular"/>
            </a:endParaRPr>
          </a:p>
        </p:txBody>
      </p:sp>
      <p:grpSp>
        <p:nvGrpSpPr>
          <p:cNvPr id="152" name="Group 151"/>
          <p:cNvGrpSpPr/>
          <p:nvPr/>
        </p:nvGrpSpPr>
        <p:grpSpPr>
          <a:xfrm>
            <a:off x="-19946" y="5444657"/>
            <a:ext cx="365675" cy="427282"/>
            <a:chOff x="139917" y="5603711"/>
            <a:chExt cx="365675" cy="427282"/>
          </a:xfrm>
        </p:grpSpPr>
        <p:sp>
          <p:nvSpPr>
            <p:cNvPr id="153" name="Flowchart: Delay 152"/>
            <p:cNvSpPr/>
            <p:nvPr/>
          </p:nvSpPr>
          <p:spPr>
            <a:xfrm>
              <a:off x="151034" y="5603711"/>
              <a:ext cx="354558" cy="427282"/>
            </a:xfrm>
            <a:prstGeom prst="flowChartDelay">
              <a:avLst/>
            </a:prstGeom>
            <a:solidFill>
              <a:srgbClr val="E20A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4" name="Picture 153"/>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139917" y="5654116"/>
              <a:ext cx="324625" cy="324625"/>
            </a:xfrm>
            <a:prstGeom prst="rect">
              <a:avLst/>
            </a:prstGeom>
          </p:spPr>
        </p:pic>
      </p:grpSp>
    </p:spTree>
    <p:extLst>
      <p:ext uri="{BB962C8B-B14F-4D97-AF65-F5344CB8AC3E}">
        <p14:creationId xmlns:p14="http://schemas.microsoft.com/office/powerpoint/2010/main" val="422904058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Rectangle 61"/>
          <p:cNvSpPr/>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 name="Rectangle 2"/>
          <p:cNvSpPr/>
          <p:nvPr/>
        </p:nvSpPr>
        <p:spPr>
          <a:xfrm>
            <a:off x="185940" y="154407"/>
            <a:ext cx="11836042" cy="65124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sp>
        <p:nvSpPr>
          <p:cNvPr id="52" name="Rectangle 51"/>
          <p:cNvSpPr/>
          <p:nvPr/>
        </p:nvSpPr>
        <p:spPr>
          <a:xfrm>
            <a:off x="2266988" y="154407"/>
            <a:ext cx="7757432" cy="20684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sp>
        <p:nvSpPr>
          <p:cNvPr id="46" name="Rectangle 45"/>
          <p:cNvSpPr/>
          <p:nvPr/>
        </p:nvSpPr>
        <p:spPr>
          <a:xfrm>
            <a:off x="185940" y="2289543"/>
            <a:ext cx="2081048" cy="4375515"/>
          </a:xfrm>
          <a:prstGeom prst="rect">
            <a:avLst/>
          </a:prstGeom>
          <a:solidFill>
            <a:srgbClr val="56AD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pic>
        <p:nvPicPr>
          <p:cNvPr id="19" name="Picture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1617" y="1769514"/>
            <a:ext cx="400674" cy="400674"/>
          </a:xfrm>
          <a:prstGeom prst="rect">
            <a:avLst/>
          </a:prstGeom>
        </p:spPr>
      </p:pic>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9785" y="1769514"/>
            <a:ext cx="400674" cy="400674"/>
          </a:xfrm>
          <a:prstGeom prst="rect">
            <a:avLst/>
          </a:prstGeom>
        </p:spPr>
      </p:pic>
      <p:pic>
        <p:nvPicPr>
          <p:cNvPr id="21" name="Picture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75281" y="1769514"/>
            <a:ext cx="400674" cy="400674"/>
          </a:xfrm>
          <a:prstGeom prst="rect">
            <a:avLst/>
          </a:prstGeom>
        </p:spPr>
      </p:pic>
      <p:pic>
        <p:nvPicPr>
          <p:cNvPr id="23" name="Picture 2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93449" y="1769513"/>
            <a:ext cx="400674" cy="400674"/>
          </a:xfrm>
          <a:prstGeom prst="rect">
            <a:avLst/>
          </a:prstGeom>
        </p:spPr>
      </p:pic>
      <p:pic>
        <p:nvPicPr>
          <p:cNvPr id="74" name="Picture 7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5959" y="6191056"/>
            <a:ext cx="354173" cy="346794"/>
          </a:xfrm>
          <a:prstGeom prst="rect">
            <a:avLst/>
          </a:prstGeom>
        </p:spPr>
      </p:pic>
      <p:pic>
        <p:nvPicPr>
          <p:cNvPr id="75" name="Picture 7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19025" y="6191056"/>
            <a:ext cx="354173" cy="346794"/>
          </a:xfrm>
          <a:prstGeom prst="rect">
            <a:avLst/>
          </a:prstGeom>
        </p:spPr>
      </p:pic>
      <p:pic>
        <p:nvPicPr>
          <p:cNvPr id="76" name="Picture 7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52893" y="6191056"/>
            <a:ext cx="354173" cy="332037"/>
          </a:xfrm>
          <a:prstGeom prst="rect">
            <a:avLst/>
          </a:prstGeom>
        </p:spPr>
      </p:pic>
      <p:sp>
        <p:nvSpPr>
          <p:cNvPr id="83" name="Rectangle 82"/>
          <p:cNvSpPr/>
          <p:nvPr/>
        </p:nvSpPr>
        <p:spPr>
          <a:xfrm>
            <a:off x="9965423" y="2163814"/>
            <a:ext cx="2056451" cy="45036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pic>
        <p:nvPicPr>
          <p:cNvPr id="98" name="Picture 97"/>
          <p:cNvPicPr>
            <a:picLocks noChangeAspect="1"/>
          </p:cNvPicPr>
          <p:nvPr/>
        </p:nvPicPr>
        <p:blipFill>
          <a:blip r:embed="rId9">
            <a:extLst>
              <a:ext uri="{BEBA8EAE-BF5A-486C-A8C5-ECC9F3942E4B}">
                <a14:imgProps xmlns:a14="http://schemas.microsoft.com/office/drawing/2010/main">
                  <a14:imgLayer r:embed="rId10">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1852091" y="6194581"/>
            <a:ext cx="331349" cy="331349"/>
          </a:xfrm>
          <a:prstGeom prst="rect">
            <a:avLst/>
          </a:prstGeom>
        </p:spPr>
      </p:pic>
      <p:sp>
        <p:nvSpPr>
          <p:cNvPr id="109" name="Rectangle 108"/>
          <p:cNvSpPr/>
          <p:nvPr/>
        </p:nvSpPr>
        <p:spPr>
          <a:xfrm>
            <a:off x="10023912" y="2286478"/>
            <a:ext cx="1963490" cy="4251372"/>
          </a:xfrm>
          <a:prstGeom prst="rect">
            <a:avLst/>
          </a:prstGeom>
          <a:solidFill>
            <a:srgbClr val="56AD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1000" b="1" dirty="0">
              <a:solidFill>
                <a:prstClr val="white"/>
              </a:solidFill>
              <a:latin typeface="Arial" panose="020B0604020202020204" pitchFamily="34" charset="0"/>
              <a:cs typeface="Arial" panose="020B0604020202020204" pitchFamily="34" charset="0"/>
            </a:endParaRPr>
          </a:p>
        </p:txBody>
      </p:sp>
      <p:sp>
        <p:nvSpPr>
          <p:cNvPr id="94" name="Rectangle 93"/>
          <p:cNvSpPr/>
          <p:nvPr/>
        </p:nvSpPr>
        <p:spPr>
          <a:xfrm>
            <a:off x="2304058" y="2698132"/>
            <a:ext cx="7656345" cy="3044318"/>
          </a:xfrm>
          <a:prstGeom prst="rect">
            <a:avLst/>
          </a:prstGeom>
          <a:solidFill>
            <a:schemeClr val="bg1"/>
          </a:solidFill>
          <a:ln>
            <a:solidFill>
              <a:srgbClr val="56ADD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grpSp>
        <p:nvGrpSpPr>
          <p:cNvPr id="4" name="Group 3"/>
          <p:cNvGrpSpPr/>
          <p:nvPr/>
        </p:nvGrpSpPr>
        <p:grpSpPr>
          <a:xfrm>
            <a:off x="257774" y="2377291"/>
            <a:ext cx="1926025" cy="239055"/>
            <a:chOff x="257774" y="1966455"/>
            <a:chExt cx="1926025" cy="239055"/>
          </a:xfrm>
        </p:grpSpPr>
        <p:sp>
          <p:nvSpPr>
            <p:cNvPr id="50" name="Rounded Rectangle 49"/>
            <p:cNvSpPr/>
            <p:nvPr/>
          </p:nvSpPr>
          <p:spPr>
            <a:xfrm>
              <a:off x="257774" y="1968246"/>
              <a:ext cx="1824102" cy="23726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pic>
          <p:nvPicPr>
            <p:cNvPr id="28" name="Picture 27"/>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981315" y="1966455"/>
              <a:ext cx="202484" cy="237055"/>
            </a:xfrm>
            <a:prstGeom prst="rect">
              <a:avLst/>
            </a:prstGeom>
          </p:spPr>
        </p:pic>
        <p:sp>
          <p:nvSpPr>
            <p:cNvPr id="51" name="TextBox 50"/>
            <p:cNvSpPr txBox="1"/>
            <p:nvPr/>
          </p:nvSpPr>
          <p:spPr>
            <a:xfrm>
              <a:off x="320836" y="1968921"/>
              <a:ext cx="184731" cy="230832"/>
            </a:xfrm>
            <a:prstGeom prst="rect">
              <a:avLst/>
            </a:prstGeom>
            <a:noFill/>
          </p:spPr>
          <p:txBody>
            <a:bodyPr wrap="none" rtlCol="0">
              <a:spAutoFit/>
            </a:bodyPr>
            <a:lstStyle/>
            <a:p>
              <a:pPr defTabSz="586130"/>
              <a:endParaRPr lang="en-US" sz="900" dirty="0">
                <a:solidFill>
                  <a:prstClr val="black"/>
                </a:solidFill>
                <a:latin typeface="Arial" panose="020B0604020202020204" pitchFamily="34" charset="0"/>
                <a:cs typeface="Arial" panose="020B0604020202020204" pitchFamily="34" charset="0"/>
              </a:endParaRPr>
            </a:p>
          </p:txBody>
        </p:sp>
      </p:grpSp>
      <p:grpSp>
        <p:nvGrpSpPr>
          <p:cNvPr id="63" name="Group 62"/>
          <p:cNvGrpSpPr/>
          <p:nvPr/>
        </p:nvGrpSpPr>
        <p:grpSpPr>
          <a:xfrm>
            <a:off x="2268495" y="5758937"/>
            <a:ext cx="7691908" cy="906121"/>
            <a:chOff x="2284261" y="5806235"/>
            <a:chExt cx="7691908" cy="906121"/>
          </a:xfrm>
        </p:grpSpPr>
        <p:sp>
          <p:nvSpPr>
            <p:cNvPr id="70" name="Rectangle 69"/>
            <p:cNvSpPr/>
            <p:nvPr/>
          </p:nvSpPr>
          <p:spPr>
            <a:xfrm>
              <a:off x="2284261" y="5806235"/>
              <a:ext cx="7691908" cy="90612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7" name="Rounded Rectangle 76"/>
            <p:cNvSpPr/>
            <p:nvPr/>
          </p:nvSpPr>
          <p:spPr>
            <a:xfrm>
              <a:off x="2417106" y="6197770"/>
              <a:ext cx="7362378" cy="35236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8" name="TextBox 77"/>
            <p:cNvSpPr txBox="1"/>
            <p:nvPr/>
          </p:nvSpPr>
          <p:spPr>
            <a:xfrm>
              <a:off x="2480168" y="6268572"/>
              <a:ext cx="877163" cy="230832"/>
            </a:xfrm>
            <a:prstGeom prst="rect">
              <a:avLst/>
            </a:prstGeom>
            <a:noFill/>
          </p:spPr>
          <p:txBody>
            <a:bodyPr wrap="none" rtlCol="0">
              <a:spAutoFit/>
            </a:bodyPr>
            <a:lstStyle/>
            <a:p>
              <a:r>
                <a:rPr lang="en-US" sz="900" dirty="0">
                  <a:solidFill>
                    <a:prstClr val="black"/>
                  </a:solidFill>
                  <a:latin typeface="Arial" panose="020B0604020202020204" pitchFamily="34" charset="0"/>
                  <a:cs typeface="Arial" panose="020B0604020202020204" pitchFamily="34" charset="0"/>
                </a:rPr>
                <a:t>Call Remarks</a:t>
              </a:r>
            </a:p>
          </p:txBody>
        </p:sp>
        <p:sp>
          <p:nvSpPr>
            <p:cNvPr id="84" name="Rectangle 83"/>
            <p:cNvSpPr/>
            <p:nvPr/>
          </p:nvSpPr>
          <p:spPr>
            <a:xfrm>
              <a:off x="8910989" y="6245977"/>
              <a:ext cx="808601" cy="268750"/>
            </a:xfrm>
            <a:prstGeom prst="rect">
              <a:avLst/>
            </a:prstGeom>
            <a:solidFill>
              <a:srgbClr val="56AD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800" dirty="0" smtClean="0">
                  <a:solidFill>
                    <a:prstClr val="white"/>
                  </a:solidFill>
                  <a:latin typeface="Arial" panose="020B0604020202020204" pitchFamily="34" charset="0"/>
                  <a:cs typeface="Arial" panose="020B0604020202020204" pitchFamily="34" charset="0"/>
                </a:rPr>
                <a:t>SUBMIT</a:t>
              </a:r>
              <a:endParaRPr lang="en-US" sz="800" dirty="0">
                <a:solidFill>
                  <a:prstClr val="white"/>
                </a:solidFill>
                <a:latin typeface="Arial" panose="020B0604020202020204" pitchFamily="34" charset="0"/>
                <a:cs typeface="Arial" panose="020B0604020202020204" pitchFamily="34" charset="0"/>
              </a:endParaRPr>
            </a:p>
          </p:txBody>
        </p:sp>
        <p:sp>
          <p:nvSpPr>
            <p:cNvPr id="85" name="Rounded Rectangle 84"/>
            <p:cNvSpPr/>
            <p:nvPr/>
          </p:nvSpPr>
          <p:spPr>
            <a:xfrm>
              <a:off x="2444560" y="5947598"/>
              <a:ext cx="129642" cy="129642"/>
            </a:xfrm>
            <a:prstGeom prst="round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6" name="TextBox 85"/>
            <p:cNvSpPr txBox="1"/>
            <p:nvPr/>
          </p:nvSpPr>
          <p:spPr>
            <a:xfrm>
              <a:off x="2615925" y="5897864"/>
              <a:ext cx="838691" cy="230832"/>
            </a:xfrm>
            <a:prstGeom prst="rect">
              <a:avLst/>
            </a:prstGeom>
            <a:noFill/>
          </p:spPr>
          <p:txBody>
            <a:bodyPr wrap="none" rtlCol="0">
              <a:spAutoFit/>
            </a:bodyPr>
            <a:lstStyle/>
            <a:p>
              <a:r>
                <a:rPr lang="en-US" sz="900" dirty="0" smtClean="0">
                  <a:solidFill>
                    <a:prstClr val="black"/>
                  </a:solidFill>
                  <a:latin typeface="Arial" panose="020B0604020202020204" pitchFamily="34" charset="0"/>
                  <a:cs typeface="Arial" panose="020B0604020202020204" pitchFamily="34" charset="0"/>
                </a:rPr>
                <a:t>Billing Query</a:t>
              </a:r>
              <a:endParaRPr lang="en-US" sz="900" dirty="0">
                <a:solidFill>
                  <a:prstClr val="black"/>
                </a:solidFill>
                <a:latin typeface="Arial" panose="020B0604020202020204" pitchFamily="34" charset="0"/>
                <a:cs typeface="Arial" panose="020B0604020202020204" pitchFamily="34" charset="0"/>
              </a:endParaRPr>
            </a:p>
          </p:txBody>
        </p:sp>
        <p:sp>
          <p:nvSpPr>
            <p:cNvPr id="87" name="Rounded Rectangle 86"/>
            <p:cNvSpPr/>
            <p:nvPr/>
          </p:nvSpPr>
          <p:spPr>
            <a:xfrm>
              <a:off x="3899406" y="5947598"/>
              <a:ext cx="129642" cy="129642"/>
            </a:xfrm>
            <a:prstGeom prst="round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8" name="TextBox 87"/>
            <p:cNvSpPr txBox="1"/>
            <p:nvPr/>
          </p:nvSpPr>
          <p:spPr>
            <a:xfrm>
              <a:off x="4081480" y="5897864"/>
              <a:ext cx="1152880" cy="230832"/>
            </a:xfrm>
            <a:prstGeom prst="rect">
              <a:avLst/>
            </a:prstGeom>
            <a:noFill/>
          </p:spPr>
          <p:txBody>
            <a:bodyPr wrap="none" rtlCol="0">
              <a:spAutoFit/>
            </a:bodyPr>
            <a:lstStyle/>
            <a:p>
              <a:r>
                <a:rPr lang="en-US" sz="900" dirty="0" smtClean="0">
                  <a:solidFill>
                    <a:prstClr val="black"/>
                  </a:solidFill>
                  <a:latin typeface="Arial" panose="020B0604020202020204" pitchFamily="34" charset="0"/>
                  <a:cs typeface="Arial" panose="020B0604020202020204" pitchFamily="34" charset="0"/>
                </a:rPr>
                <a:t>Change in address</a:t>
              </a:r>
              <a:endParaRPr lang="en-US" sz="900" dirty="0">
                <a:solidFill>
                  <a:prstClr val="black"/>
                </a:solidFill>
                <a:latin typeface="Arial" panose="020B0604020202020204" pitchFamily="34" charset="0"/>
                <a:cs typeface="Arial" panose="020B0604020202020204" pitchFamily="34" charset="0"/>
              </a:endParaRPr>
            </a:p>
          </p:txBody>
        </p:sp>
        <p:sp>
          <p:nvSpPr>
            <p:cNvPr id="95" name="Rounded Rectangle 94"/>
            <p:cNvSpPr/>
            <p:nvPr/>
          </p:nvSpPr>
          <p:spPr>
            <a:xfrm>
              <a:off x="5354252" y="5947598"/>
              <a:ext cx="129642" cy="129642"/>
            </a:xfrm>
            <a:prstGeom prst="round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6" name="TextBox 95"/>
            <p:cNvSpPr txBox="1"/>
            <p:nvPr/>
          </p:nvSpPr>
          <p:spPr>
            <a:xfrm>
              <a:off x="5549967" y="5897864"/>
              <a:ext cx="928459" cy="230832"/>
            </a:xfrm>
            <a:prstGeom prst="rect">
              <a:avLst/>
            </a:prstGeom>
            <a:noFill/>
          </p:spPr>
          <p:txBody>
            <a:bodyPr wrap="none" rtlCol="0">
              <a:spAutoFit/>
            </a:bodyPr>
            <a:lstStyle/>
            <a:p>
              <a:r>
                <a:rPr lang="en-US" sz="900" dirty="0" smtClean="0">
                  <a:solidFill>
                    <a:prstClr val="black"/>
                  </a:solidFill>
                  <a:latin typeface="Arial" panose="020B0604020202020204" pitchFamily="34" charset="0"/>
                  <a:cs typeface="Arial" panose="020B0604020202020204" pitchFamily="34" charset="0"/>
                </a:rPr>
                <a:t>Product Query</a:t>
              </a:r>
              <a:endParaRPr lang="en-US" sz="900" dirty="0">
                <a:solidFill>
                  <a:prstClr val="black"/>
                </a:solidFill>
                <a:latin typeface="Arial" panose="020B0604020202020204" pitchFamily="34" charset="0"/>
                <a:cs typeface="Arial" panose="020B0604020202020204" pitchFamily="34" charset="0"/>
              </a:endParaRPr>
            </a:p>
          </p:txBody>
        </p:sp>
        <p:sp>
          <p:nvSpPr>
            <p:cNvPr id="97" name="Rounded Rectangle 96"/>
            <p:cNvSpPr/>
            <p:nvPr/>
          </p:nvSpPr>
          <p:spPr>
            <a:xfrm>
              <a:off x="6809098" y="5947598"/>
              <a:ext cx="129642" cy="129642"/>
            </a:xfrm>
            <a:prstGeom prst="round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0" name="TextBox 109"/>
            <p:cNvSpPr txBox="1"/>
            <p:nvPr/>
          </p:nvSpPr>
          <p:spPr>
            <a:xfrm>
              <a:off x="7043456" y="5897864"/>
              <a:ext cx="947695" cy="230832"/>
            </a:xfrm>
            <a:prstGeom prst="rect">
              <a:avLst/>
            </a:prstGeom>
            <a:noFill/>
          </p:spPr>
          <p:txBody>
            <a:bodyPr wrap="none" rtlCol="0">
              <a:spAutoFit/>
            </a:bodyPr>
            <a:lstStyle/>
            <a:p>
              <a:r>
                <a:rPr lang="en-US" sz="900" dirty="0" smtClean="0">
                  <a:solidFill>
                    <a:prstClr val="black"/>
                  </a:solidFill>
                  <a:latin typeface="Arial" panose="020B0604020202020204" pitchFamily="34" charset="0"/>
                  <a:cs typeface="Arial" panose="020B0604020202020204" pitchFamily="34" charset="0"/>
                </a:rPr>
                <a:t>Delivery Query</a:t>
              </a:r>
              <a:endParaRPr lang="en-US" sz="900" dirty="0">
                <a:solidFill>
                  <a:prstClr val="black"/>
                </a:solidFill>
                <a:latin typeface="Arial" panose="020B0604020202020204" pitchFamily="34" charset="0"/>
                <a:cs typeface="Arial" panose="020B0604020202020204" pitchFamily="34" charset="0"/>
              </a:endParaRPr>
            </a:p>
          </p:txBody>
        </p:sp>
        <p:sp>
          <p:nvSpPr>
            <p:cNvPr id="111" name="Rounded Rectangle 110"/>
            <p:cNvSpPr/>
            <p:nvPr/>
          </p:nvSpPr>
          <p:spPr>
            <a:xfrm>
              <a:off x="8263944" y="5947598"/>
              <a:ext cx="129642" cy="129642"/>
            </a:xfrm>
            <a:prstGeom prst="round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2" name="TextBox 111"/>
            <p:cNvSpPr txBox="1"/>
            <p:nvPr/>
          </p:nvSpPr>
          <p:spPr>
            <a:xfrm>
              <a:off x="8435309" y="5897864"/>
              <a:ext cx="595035" cy="230832"/>
            </a:xfrm>
            <a:prstGeom prst="rect">
              <a:avLst/>
            </a:prstGeom>
            <a:noFill/>
          </p:spPr>
          <p:txBody>
            <a:bodyPr wrap="none" rtlCol="0">
              <a:spAutoFit/>
            </a:bodyPr>
            <a:lstStyle/>
            <a:p>
              <a:r>
                <a:rPr lang="en-US" sz="900" dirty="0" smtClean="0">
                  <a:solidFill>
                    <a:prstClr val="black"/>
                  </a:solidFill>
                  <a:latin typeface="Arial" panose="020B0604020202020204" pitchFamily="34" charset="0"/>
                  <a:cs typeface="Arial" panose="020B0604020202020204" pitchFamily="34" charset="0"/>
                </a:rPr>
                <a:t>General</a:t>
              </a:r>
              <a:endParaRPr lang="en-US" sz="900" dirty="0">
                <a:solidFill>
                  <a:prstClr val="black"/>
                </a:solidFill>
                <a:latin typeface="Arial" panose="020B0604020202020204" pitchFamily="34" charset="0"/>
                <a:cs typeface="Arial" panose="020B0604020202020204" pitchFamily="34" charset="0"/>
              </a:endParaRPr>
            </a:p>
          </p:txBody>
        </p:sp>
      </p:grpSp>
      <p:grpSp>
        <p:nvGrpSpPr>
          <p:cNvPr id="114" name="Group 113"/>
          <p:cNvGrpSpPr/>
          <p:nvPr/>
        </p:nvGrpSpPr>
        <p:grpSpPr>
          <a:xfrm>
            <a:off x="10096160" y="2395737"/>
            <a:ext cx="1775543" cy="302395"/>
            <a:chOff x="10111926" y="2443035"/>
            <a:chExt cx="1775543" cy="302395"/>
          </a:xfrm>
        </p:grpSpPr>
        <p:sp>
          <p:nvSpPr>
            <p:cNvPr id="115" name="Rounded Rectangle 114"/>
            <p:cNvSpPr/>
            <p:nvPr/>
          </p:nvSpPr>
          <p:spPr>
            <a:xfrm>
              <a:off x="10111926" y="2443035"/>
              <a:ext cx="1775543" cy="302395"/>
            </a:xfrm>
            <a:prstGeom prst="round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a:solidFill>
                    <a:prstClr val="white">
                      <a:lumMod val="75000"/>
                    </a:prstClr>
                  </a:solidFill>
                  <a:latin typeface="Arial" panose="020B0604020202020204" pitchFamily="34" charset="0"/>
                  <a:cs typeface="Arial" panose="020B0604020202020204" pitchFamily="34" charset="0"/>
                </a:rPr>
                <a:t>Select </a:t>
              </a:r>
              <a:r>
                <a:rPr lang="en-US" sz="900" dirty="0" smtClean="0">
                  <a:solidFill>
                    <a:prstClr val="white">
                      <a:lumMod val="75000"/>
                    </a:prstClr>
                  </a:solidFill>
                  <a:latin typeface="Arial" panose="020B0604020202020204" pitchFamily="34" charset="0"/>
                  <a:cs typeface="Arial" panose="020B0604020202020204" pitchFamily="34" charset="0"/>
                </a:rPr>
                <a:t>Disposition</a:t>
              </a:r>
              <a:endParaRPr lang="en-US" sz="900" dirty="0">
                <a:solidFill>
                  <a:prstClr val="white">
                    <a:lumMod val="75000"/>
                  </a:prstClr>
                </a:solidFill>
                <a:latin typeface="Arial" panose="020B0604020202020204" pitchFamily="34" charset="0"/>
                <a:cs typeface="Arial" panose="020B0604020202020204" pitchFamily="34" charset="0"/>
              </a:endParaRPr>
            </a:p>
          </p:txBody>
        </p:sp>
        <p:sp>
          <p:nvSpPr>
            <p:cNvPr id="116" name="Isosceles Triangle 115"/>
            <p:cNvSpPr/>
            <p:nvPr/>
          </p:nvSpPr>
          <p:spPr>
            <a:xfrm rot="10800000">
              <a:off x="11680475" y="2576192"/>
              <a:ext cx="84219" cy="72602"/>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solidFill>
                  <a:prstClr val="white"/>
                </a:solidFill>
              </a:endParaRPr>
            </a:p>
          </p:txBody>
        </p:sp>
      </p:grpSp>
      <p:sp>
        <p:nvSpPr>
          <p:cNvPr id="82" name="Rectangle 81"/>
          <p:cNvSpPr/>
          <p:nvPr/>
        </p:nvSpPr>
        <p:spPr>
          <a:xfrm>
            <a:off x="261254" y="1072474"/>
            <a:ext cx="1942062" cy="4539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1400" b="1" i="1" dirty="0" smtClean="0">
                <a:solidFill>
                  <a:schemeClr val="tx1">
                    <a:lumMod val="50000"/>
                    <a:lumOff val="50000"/>
                  </a:schemeClr>
                </a:solidFill>
                <a:latin typeface="Swis721 Cn BT" panose="020B0506020202030204" pitchFamily="34" charset="0"/>
                <a:cs typeface="Arial" panose="020B0604020202020204" pitchFamily="34" charset="0"/>
              </a:rPr>
              <a:t>TELECOM ENTERPRISE</a:t>
            </a:r>
            <a:endParaRPr lang="en-US" sz="1400" b="1" i="1" dirty="0">
              <a:solidFill>
                <a:schemeClr val="tx1">
                  <a:lumMod val="50000"/>
                  <a:lumOff val="50000"/>
                </a:schemeClr>
              </a:solidFill>
              <a:latin typeface="Swis721 Cn BT" panose="020B0506020202030204" pitchFamily="34" charset="0"/>
              <a:cs typeface="Arial" panose="020B0604020202020204" pitchFamily="34" charset="0"/>
            </a:endParaRPr>
          </a:p>
        </p:txBody>
      </p:sp>
      <p:pic>
        <p:nvPicPr>
          <p:cNvPr id="61" name="Picture 60"/>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55095" y="336931"/>
            <a:ext cx="942739" cy="855162"/>
          </a:xfrm>
          <a:prstGeom prst="rect">
            <a:avLst/>
          </a:prstGeom>
        </p:spPr>
      </p:pic>
      <p:pic>
        <p:nvPicPr>
          <p:cNvPr id="6" name="Picture 5"/>
          <p:cNvPicPr>
            <a:picLocks noChangeAspect="1"/>
          </p:cNvPicPr>
          <p:nvPr/>
        </p:nvPicPr>
        <p:blipFill>
          <a:blip r:embed="rId13"/>
          <a:stretch>
            <a:fillRect/>
          </a:stretch>
        </p:blipFill>
        <p:spPr>
          <a:xfrm>
            <a:off x="10010486" y="571267"/>
            <a:ext cx="1950763" cy="1341664"/>
          </a:xfrm>
          <a:prstGeom prst="rect">
            <a:avLst/>
          </a:prstGeom>
        </p:spPr>
      </p:pic>
      <p:sp>
        <p:nvSpPr>
          <p:cNvPr id="7" name="Rectangle 6"/>
          <p:cNvSpPr/>
          <p:nvPr/>
        </p:nvSpPr>
        <p:spPr>
          <a:xfrm>
            <a:off x="2304058" y="239653"/>
            <a:ext cx="2516253" cy="1958667"/>
          </a:xfrm>
          <a:prstGeom prst="rect">
            <a:avLst/>
          </a:prstGeom>
          <a:solidFill>
            <a:schemeClr val="bg1"/>
          </a:solidFill>
          <a:ln>
            <a:solidFill>
              <a:schemeClr val="bg1">
                <a:lumMod val="95000"/>
              </a:schemeClr>
            </a:solidFill>
          </a:ln>
          <a:effectLst>
            <a:outerShdw blurRad="50800" dist="38100" dir="8100000" algn="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p:cNvSpPr/>
          <p:nvPr/>
        </p:nvSpPr>
        <p:spPr>
          <a:xfrm>
            <a:off x="4879719" y="239653"/>
            <a:ext cx="2516253" cy="1958667"/>
          </a:xfrm>
          <a:prstGeom prst="rect">
            <a:avLst/>
          </a:prstGeom>
          <a:solidFill>
            <a:schemeClr val="bg1"/>
          </a:solidFill>
          <a:ln>
            <a:solidFill>
              <a:schemeClr val="bg1">
                <a:lumMod val="95000"/>
              </a:schemeClr>
            </a:solidFill>
          </a:ln>
          <a:effectLst>
            <a:outerShdw blurRad="50800" dist="38100" dir="8100000" algn="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p:cNvSpPr/>
          <p:nvPr/>
        </p:nvSpPr>
        <p:spPr>
          <a:xfrm>
            <a:off x="7455380" y="239653"/>
            <a:ext cx="2516253" cy="1958667"/>
          </a:xfrm>
          <a:prstGeom prst="rect">
            <a:avLst/>
          </a:prstGeom>
          <a:solidFill>
            <a:schemeClr val="bg1"/>
          </a:solidFill>
          <a:ln>
            <a:solidFill>
              <a:schemeClr val="bg1">
                <a:lumMod val="95000"/>
              </a:schemeClr>
            </a:solidFill>
          </a:ln>
          <a:effectLst>
            <a:outerShdw blurRad="50800" dist="38100" dir="8100000" algn="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1" name="Table 100"/>
          <p:cNvGraphicFramePr>
            <a:graphicFrameLocks noGrp="1"/>
          </p:cNvGraphicFramePr>
          <p:nvPr>
            <p:extLst/>
          </p:nvPr>
        </p:nvGraphicFramePr>
        <p:xfrm>
          <a:off x="2464402" y="294868"/>
          <a:ext cx="2239750" cy="1486976"/>
        </p:xfrm>
        <a:graphic>
          <a:graphicData uri="http://schemas.openxmlformats.org/drawingml/2006/table">
            <a:tbl>
              <a:tblPr>
                <a:tableStyleId>{5C22544A-7EE6-4342-B048-85BDC9FD1C3A}</a:tableStyleId>
              </a:tblPr>
              <a:tblGrid>
                <a:gridCol w="953865"/>
                <a:gridCol w="1285885"/>
              </a:tblGrid>
              <a:tr h="198540">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Mobile #</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+63</a:t>
                      </a:r>
                      <a:r>
                        <a:rPr lang="en-US" sz="8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 915 716 9206</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98540">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Subscriber</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Mr. John Doe</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98540">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Operating Status</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Active</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98540">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Status</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Active</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82068">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Email</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johndoe554@gmail.com</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19828">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Address</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sv-SE" sz="800" b="0" i="0" u="none" strike="noStrike" kern="1200" dirty="0" smtClean="0">
                          <a:solidFill>
                            <a:srgbClr val="000000"/>
                          </a:solidFill>
                          <a:effectLst/>
                          <a:latin typeface="Arial" panose="020B0604020202020204" pitchFamily="34" charset="0"/>
                          <a:ea typeface="+mn-ea"/>
                          <a:cs typeface="Arial" panose="020B0604020202020204" pitchFamily="34" charset="0"/>
                        </a:rPr>
                        <a:t>101 Dela Rosa Street, Legazpi Village, Makati</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90920">
                <a:tc>
                  <a:txBody>
                    <a:bodyPr/>
                    <a:lstStyle/>
                    <a:p>
                      <a:pPr marL="0" algn="l" defTabSz="914400" rtl="0" eaLnBrk="1" fontAlgn="b" latinLnBrk="0" hangingPunct="1"/>
                      <a:r>
                        <a:rPr lang="en-US" sz="800" b="0" i="0" u="none" strike="noStrike" kern="1200" dirty="0">
                          <a:solidFill>
                            <a:srgbClr val="000000"/>
                          </a:solidFill>
                          <a:effectLst/>
                          <a:latin typeface="Arial" panose="020B0604020202020204" pitchFamily="34" charset="0"/>
                          <a:ea typeface="+mn-ea"/>
                          <a:cs typeface="Arial" panose="020B0604020202020204" pitchFamily="34" charset="0"/>
                        </a:rPr>
                        <a:t>Alt Number</a:t>
                      </a: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+63</a:t>
                      </a:r>
                      <a:r>
                        <a:rPr lang="en-US" sz="8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 999 999 9999</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graphicFrame>
        <p:nvGraphicFramePr>
          <p:cNvPr id="102" name="Table 101"/>
          <p:cNvGraphicFramePr>
            <a:graphicFrameLocks noGrp="1"/>
          </p:cNvGraphicFramePr>
          <p:nvPr>
            <p:extLst/>
          </p:nvPr>
        </p:nvGraphicFramePr>
        <p:xfrm>
          <a:off x="4973094" y="294868"/>
          <a:ext cx="2355644" cy="1878483"/>
        </p:xfrm>
        <a:graphic>
          <a:graphicData uri="http://schemas.openxmlformats.org/drawingml/2006/table">
            <a:tbl>
              <a:tblPr>
                <a:tableStyleId>{5C22544A-7EE6-4342-B048-85BDC9FD1C3A}</a:tableStyleId>
              </a:tblPr>
              <a:tblGrid>
                <a:gridCol w="1089211"/>
                <a:gridCol w="1266433"/>
              </a:tblGrid>
              <a:tr h="205909">
                <a:tc>
                  <a:txBody>
                    <a:bodyPr/>
                    <a:lstStyle/>
                    <a:p>
                      <a:pPr algn="l" fontAlgn="b"/>
                      <a:r>
                        <a:rPr lang="en-US" sz="800" u="none" strike="noStrike" dirty="0" smtClean="0">
                          <a:effectLst/>
                          <a:latin typeface="Arial" panose="020B0604020202020204" pitchFamily="34" charset="0"/>
                          <a:cs typeface="Arial" panose="020B0604020202020204" pitchFamily="34" charset="0"/>
                        </a:rPr>
                        <a:t>Customer ID</a:t>
                      </a:r>
                      <a:r>
                        <a:rPr lang="en-US" sz="800" u="none" strike="noStrike" baseline="0" dirty="0" smtClean="0">
                          <a:effectLst/>
                          <a:latin typeface="Arial" panose="020B0604020202020204" pitchFamily="34" charset="0"/>
                          <a:cs typeface="Arial" panose="020B0604020202020204" pitchFamily="34" charset="0"/>
                        </a:rPr>
                        <a:t> #</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b="0" i="0" u="none" strike="noStrike" dirty="0" smtClean="0">
                          <a:solidFill>
                            <a:schemeClr val="dk1"/>
                          </a:solidFill>
                          <a:effectLst/>
                          <a:latin typeface="Arial" panose="020B0604020202020204" pitchFamily="34" charset="0"/>
                          <a:cs typeface="Arial" panose="020B0604020202020204" pitchFamily="34" charset="0"/>
                        </a:rPr>
                        <a:t>83085294</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u="none" strike="noStrike" dirty="0" smtClean="0">
                          <a:effectLst/>
                          <a:latin typeface="Arial" panose="020B0604020202020204" pitchFamily="34" charset="0"/>
                          <a:cs typeface="Arial" panose="020B0604020202020204" pitchFamily="34" charset="0"/>
                        </a:rPr>
                        <a:t>Tariff Plan</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b="0" i="0" u="sng" strike="noStrike" dirty="0" err="1" smtClean="0">
                          <a:solidFill>
                            <a:schemeClr val="dk1"/>
                          </a:solidFill>
                          <a:effectLst/>
                          <a:latin typeface="Arial" panose="020B0604020202020204" pitchFamily="34" charset="0"/>
                          <a:cs typeface="Arial" panose="020B0604020202020204" pitchFamily="34" charset="0"/>
                        </a:rPr>
                        <a:t>ThePLAN</a:t>
                      </a:r>
                      <a:r>
                        <a:rPr lang="en-US" sz="800" b="0" i="0" u="sng" strike="noStrike" baseline="0" dirty="0" smtClean="0">
                          <a:solidFill>
                            <a:schemeClr val="dk1"/>
                          </a:solidFill>
                          <a:effectLst/>
                          <a:latin typeface="Arial" panose="020B0604020202020204" pitchFamily="34" charset="0"/>
                          <a:cs typeface="Arial" panose="020B0604020202020204" pitchFamily="34" charset="0"/>
                        </a:rPr>
                        <a:t> PLUS 1499</a:t>
                      </a:r>
                      <a:endParaRPr lang="en-US" sz="800" b="0" i="0" u="sng"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b="0" i="0" u="none" strike="noStrike" dirty="0" smtClean="0">
                          <a:solidFill>
                            <a:srgbClr val="000000"/>
                          </a:solidFill>
                          <a:effectLst/>
                          <a:latin typeface="Arial" panose="020B0604020202020204" pitchFamily="34" charset="0"/>
                          <a:cs typeface="Arial" panose="020B0604020202020204" pitchFamily="34" charset="0"/>
                        </a:rPr>
                        <a:t>Activation Date</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b="0" i="0" u="none" strike="noStrike" dirty="0" smtClean="0">
                          <a:solidFill>
                            <a:srgbClr val="000000"/>
                          </a:solidFill>
                          <a:effectLst/>
                          <a:latin typeface="Arial" panose="020B0604020202020204" pitchFamily="34" charset="0"/>
                          <a:cs typeface="Arial" panose="020B0604020202020204" pitchFamily="34" charset="0"/>
                        </a:rPr>
                        <a:t>03-01-2019</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u="none" strike="noStrike" dirty="0" smtClean="0">
                          <a:effectLst/>
                          <a:latin typeface="Arial" panose="020B0604020202020204" pitchFamily="34" charset="0"/>
                          <a:cs typeface="Arial" panose="020B0604020202020204" pitchFamily="34" charset="0"/>
                        </a:rPr>
                        <a:t>Contract</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u="none" strike="noStrike" dirty="0" smtClean="0">
                          <a:effectLst/>
                          <a:latin typeface="Arial" panose="020B0604020202020204" pitchFamily="34" charset="0"/>
                          <a:cs typeface="Arial" panose="020B0604020202020204" pitchFamily="34" charset="0"/>
                        </a:rPr>
                        <a:t>24 Months</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u="none" strike="noStrike" dirty="0" smtClean="0">
                          <a:effectLst/>
                          <a:latin typeface="Arial" panose="020B0604020202020204" pitchFamily="34" charset="0"/>
                          <a:cs typeface="Arial" panose="020B0604020202020204" pitchFamily="34" charset="0"/>
                        </a:rPr>
                        <a:t>Handset</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b="0" i="0" u="sng" strike="noStrike" dirty="0" smtClean="0">
                          <a:solidFill>
                            <a:schemeClr val="dk1"/>
                          </a:solidFill>
                          <a:effectLst/>
                          <a:latin typeface="Arial" panose="020B0604020202020204" pitchFamily="34" charset="0"/>
                          <a:cs typeface="Arial" panose="020B0604020202020204" pitchFamily="34" charset="0"/>
                        </a:rPr>
                        <a:t>Huawei Nova 3i</a:t>
                      </a:r>
                      <a:endParaRPr lang="en-US" sz="800" b="0" i="0" u="sng"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u="none" strike="noStrike" dirty="0" smtClean="0">
                          <a:effectLst/>
                          <a:latin typeface="Arial" panose="020B0604020202020204" pitchFamily="34" charset="0"/>
                          <a:cs typeface="Arial" panose="020B0604020202020204" pitchFamily="34" charset="0"/>
                        </a:rPr>
                        <a:t>Unbilled Amount</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b="0" i="0" u="none" strike="noStrike" dirty="0" smtClean="0">
                          <a:solidFill>
                            <a:schemeClr val="dk1"/>
                          </a:solidFill>
                          <a:effectLst/>
                          <a:latin typeface="Arial" panose="020B0604020202020204" pitchFamily="34" charset="0"/>
                          <a:cs typeface="Arial" panose="020B0604020202020204" pitchFamily="34" charset="0"/>
                        </a:rPr>
                        <a:t>P 69.90</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u="none" strike="noStrike" dirty="0" smtClean="0">
                          <a:effectLst/>
                          <a:latin typeface="Arial" panose="020B0604020202020204" pitchFamily="34" charset="0"/>
                          <a:cs typeface="Arial" panose="020B0604020202020204" pitchFamily="34" charset="0"/>
                        </a:rPr>
                        <a:t>Last Payment Date</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b="0" i="0" u="none" strike="noStrike" dirty="0" smtClean="0">
                          <a:solidFill>
                            <a:schemeClr val="dk1"/>
                          </a:solidFill>
                          <a:effectLst/>
                          <a:latin typeface="Arial" panose="020B0604020202020204" pitchFamily="34" charset="0"/>
                          <a:cs typeface="Arial" panose="020B0604020202020204" pitchFamily="34" charset="0"/>
                        </a:rPr>
                        <a:t>04-04-2019</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31211">
                <a:tc>
                  <a:txBody>
                    <a:bodyPr/>
                    <a:lstStyle/>
                    <a:p>
                      <a:pPr algn="l" fontAlgn="b"/>
                      <a:r>
                        <a:rPr lang="en-US" sz="800" u="none" strike="noStrike" kern="1200" dirty="0" smtClean="0">
                          <a:solidFill>
                            <a:schemeClr val="dk1"/>
                          </a:solidFill>
                          <a:effectLst/>
                          <a:latin typeface="Arial" panose="020B0604020202020204" pitchFamily="34" charset="0"/>
                          <a:ea typeface="+mn-ea"/>
                          <a:cs typeface="Arial" panose="020B0604020202020204" pitchFamily="34" charset="0"/>
                        </a:rPr>
                        <a:t>Outstanding Balance</a:t>
                      </a:r>
                      <a:endParaRPr lang="en-US" sz="800" u="none" strike="noStrike" kern="1200" dirty="0">
                        <a:solidFill>
                          <a:schemeClr val="dk1"/>
                        </a:solidFill>
                        <a:effectLst/>
                        <a:latin typeface="Arial" panose="020B0604020202020204" pitchFamily="34" charset="0"/>
                        <a:ea typeface="+mn-ea"/>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u="none" strike="noStrike" kern="1200" dirty="0" smtClean="0">
                          <a:solidFill>
                            <a:schemeClr val="dk1"/>
                          </a:solidFill>
                          <a:effectLst/>
                          <a:latin typeface="Arial" panose="020B0604020202020204" pitchFamily="34" charset="0"/>
                          <a:ea typeface="+mn-ea"/>
                          <a:cs typeface="Arial" panose="020B0604020202020204" pitchFamily="34" charset="0"/>
                        </a:rPr>
                        <a:t>P1568.90</a:t>
                      </a:r>
                      <a:endParaRPr lang="en-US" sz="800" u="none" strike="noStrike" kern="1200" dirty="0">
                        <a:solidFill>
                          <a:schemeClr val="dk1"/>
                        </a:solidFill>
                        <a:effectLst/>
                        <a:latin typeface="Arial" panose="020B0604020202020204" pitchFamily="34" charset="0"/>
                        <a:ea typeface="+mn-ea"/>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u="none" strike="noStrike" kern="1200" dirty="0" smtClean="0">
                          <a:solidFill>
                            <a:schemeClr val="dk1"/>
                          </a:solidFill>
                          <a:effectLst/>
                          <a:latin typeface="Arial" panose="020B0604020202020204" pitchFamily="34" charset="0"/>
                          <a:ea typeface="+mn-ea"/>
                          <a:cs typeface="Arial" panose="020B0604020202020204" pitchFamily="34" charset="0"/>
                        </a:rPr>
                        <a:t>Bill Date</a:t>
                      </a:r>
                      <a:endParaRPr lang="en-US" sz="800" u="none" strike="noStrike" kern="1200" dirty="0">
                        <a:solidFill>
                          <a:schemeClr val="dk1"/>
                        </a:solidFill>
                        <a:effectLst/>
                        <a:latin typeface="Arial" panose="020B0604020202020204" pitchFamily="34" charset="0"/>
                        <a:ea typeface="+mn-ea"/>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u="none" strike="noStrike" kern="1200" dirty="0" smtClean="0">
                          <a:solidFill>
                            <a:schemeClr val="dk1"/>
                          </a:solidFill>
                          <a:effectLst/>
                          <a:latin typeface="Arial" panose="020B0604020202020204" pitchFamily="34" charset="0"/>
                          <a:ea typeface="+mn-ea"/>
                          <a:cs typeface="Arial" panose="020B0604020202020204" pitchFamily="34" charset="0"/>
                        </a:rPr>
                        <a:t>03-04-2019</a:t>
                      </a:r>
                      <a:endParaRPr lang="en-US" sz="800" u="none" strike="noStrike" kern="1200" dirty="0">
                        <a:solidFill>
                          <a:schemeClr val="dk1"/>
                        </a:solidFill>
                        <a:effectLst/>
                        <a:latin typeface="Arial" panose="020B0604020202020204" pitchFamily="34" charset="0"/>
                        <a:ea typeface="+mn-ea"/>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graphicFrame>
        <p:nvGraphicFramePr>
          <p:cNvPr id="103" name="Table 102"/>
          <p:cNvGraphicFramePr>
            <a:graphicFrameLocks noGrp="1"/>
          </p:cNvGraphicFramePr>
          <p:nvPr>
            <p:extLst/>
          </p:nvPr>
        </p:nvGraphicFramePr>
        <p:xfrm>
          <a:off x="7577841" y="294868"/>
          <a:ext cx="2185877" cy="1511776"/>
        </p:xfrm>
        <a:graphic>
          <a:graphicData uri="http://schemas.openxmlformats.org/drawingml/2006/table">
            <a:tbl>
              <a:tblPr>
                <a:tableStyleId>{5C22544A-7EE6-4342-B048-85BDC9FD1C3A}</a:tableStyleId>
              </a:tblPr>
              <a:tblGrid>
                <a:gridCol w="1371369"/>
                <a:gridCol w="814508"/>
              </a:tblGrid>
              <a:tr h="215968">
                <a:tc>
                  <a:txBody>
                    <a:bodyPr/>
                    <a:lstStyle/>
                    <a:p>
                      <a:pPr algn="l" fontAlgn="b"/>
                      <a:r>
                        <a:rPr lang="en-US" sz="800" b="0" i="0" u="none" strike="noStrike" dirty="0" smtClean="0">
                          <a:solidFill>
                            <a:srgbClr val="000000"/>
                          </a:solidFill>
                          <a:effectLst/>
                          <a:latin typeface="Arial" panose="020B0604020202020204" pitchFamily="34" charset="0"/>
                          <a:cs typeface="Arial" panose="020B0604020202020204" pitchFamily="34" charset="0"/>
                        </a:rPr>
                        <a:t>Mobile App</a:t>
                      </a:r>
                      <a:r>
                        <a:rPr lang="en-US" sz="800" b="0" i="0" u="none" strike="noStrike" baseline="0" dirty="0" smtClean="0">
                          <a:solidFill>
                            <a:srgbClr val="000000"/>
                          </a:solidFill>
                          <a:effectLst/>
                          <a:latin typeface="Arial" panose="020B0604020202020204" pitchFamily="34" charset="0"/>
                          <a:cs typeface="Arial" panose="020B0604020202020204" pitchFamily="34" charset="0"/>
                        </a:rPr>
                        <a:t> Registered</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none" strike="noStrike" smtClean="0">
                          <a:solidFill>
                            <a:srgbClr val="000000"/>
                          </a:solidFill>
                          <a:effectLst/>
                          <a:latin typeface="Arial" panose="020B0604020202020204" pitchFamily="34" charset="0"/>
                          <a:cs typeface="Arial" panose="020B0604020202020204" pitchFamily="34" charset="0"/>
                        </a:rPr>
                        <a:t>Y</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5968">
                <a:tc>
                  <a:txBody>
                    <a:bodyPr/>
                    <a:lstStyle/>
                    <a:p>
                      <a:pPr algn="l" fontAlgn="b"/>
                      <a:r>
                        <a:rPr lang="en-US" sz="800" b="0" i="0" u="none" strike="noStrike" dirty="0" err="1" smtClean="0">
                          <a:solidFill>
                            <a:srgbClr val="000000"/>
                          </a:solidFill>
                          <a:effectLst/>
                          <a:latin typeface="Arial" panose="020B0604020202020204" pitchFamily="34" charset="0"/>
                          <a:cs typeface="Arial" panose="020B0604020202020204" pitchFamily="34" charset="0"/>
                        </a:rPr>
                        <a:t>eKYC</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none" strike="noStrike" dirty="0" smtClean="0">
                          <a:solidFill>
                            <a:srgbClr val="000000"/>
                          </a:solidFill>
                          <a:effectLst/>
                          <a:latin typeface="Arial" panose="020B0604020202020204" pitchFamily="34" charset="0"/>
                          <a:cs typeface="Arial" panose="020B0604020202020204" pitchFamily="34" charset="0"/>
                        </a:rPr>
                        <a:t>N</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5968">
                <a:tc>
                  <a:txBody>
                    <a:bodyPr/>
                    <a:lstStyle/>
                    <a:p>
                      <a:pPr algn="l" fontAlgn="ctr"/>
                      <a:r>
                        <a:rPr lang="en-US" sz="800" b="0" i="0" u="none" strike="noStrike" smtClean="0">
                          <a:solidFill>
                            <a:srgbClr val="000000"/>
                          </a:solidFill>
                          <a:effectLst/>
                          <a:latin typeface="Arial" panose="020B0604020202020204" pitchFamily="34" charset="0"/>
                          <a:cs typeface="Arial" panose="020B0604020202020204" pitchFamily="34" charset="0"/>
                        </a:rPr>
                        <a:t>Self</a:t>
                      </a:r>
                      <a:r>
                        <a:rPr lang="en-US" sz="800" b="0" i="0" u="none" strike="noStrike" baseline="0" smtClean="0">
                          <a:solidFill>
                            <a:srgbClr val="000000"/>
                          </a:solidFill>
                          <a:effectLst/>
                          <a:latin typeface="Arial" panose="020B0604020202020204" pitchFamily="34" charset="0"/>
                          <a:cs typeface="Arial" panose="020B0604020202020204" pitchFamily="34" charset="0"/>
                        </a:rPr>
                        <a:t> Service Registered</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none" strike="noStrike" smtClean="0">
                          <a:solidFill>
                            <a:srgbClr val="000000"/>
                          </a:solidFill>
                          <a:effectLst/>
                          <a:latin typeface="Arial" panose="020B0604020202020204" pitchFamily="34" charset="0"/>
                          <a:cs typeface="Arial" panose="020B0604020202020204" pitchFamily="34" charset="0"/>
                        </a:rPr>
                        <a:t>Y</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5968">
                <a:tc>
                  <a:txBody>
                    <a:bodyPr/>
                    <a:lstStyle/>
                    <a:p>
                      <a:pPr algn="l" fontAlgn="ctr"/>
                      <a:r>
                        <a:rPr lang="en-US" sz="800" b="0" i="0" u="none" strike="noStrike" baseline="0" dirty="0" smtClean="0">
                          <a:solidFill>
                            <a:srgbClr val="000000"/>
                          </a:solidFill>
                          <a:effectLst/>
                          <a:latin typeface="Arial" panose="020B0604020202020204" pitchFamily="34" charset="0"/>
                          <a:cs typeface="Arial" panose="020B0604020202020204" pitchFamily="34" charset="0"/>
                        </a:rPr>
                        <a:t>Bill Type</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none" strike="noStrike" dirty="0" smtClean="0">
                          <a:solidFill>
                            <a:srgbClr val="000000"/>
                          </a:solidFill>
                          <a:effectLst/>
                          <a:latin typeface="Arial" panose="020B0604020202020204" pitchFamily="34" charset="0"/>
                          <a:cs typeface="Arial" panose="020B0604020202020204" pitchFamily="34" charset="0"/>
                        </a:rPr>
                        <a:t>E-Bill</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5968">
                <a:tc>
                  <a:txBody>
                    <a:bodyPr/>
                    <a:lstStyle/>
                    <a:p>
                      <a:pPr algn="l" fontAlgn="ctr"/>
                      <a:r>
                        <a:rPr lang="en-US" sz="800" b="0" i="0" u="none" strike="noStrike" smtClean="0">
                          <a:solidFill>
                            <a:srgbClr val="000000"/>
                          </a:solidFill>
                          <a:effectLst/>
                          <a:latin typeface="Arial" panose="020B0604020202020204" pitchFamily="34" charset="0"/>
                          <a:cs typeface="Arial" panose="020B0604020202020204" pitchFamily="34" charset="0"/>
                        </a:rPr>
                        <a:t>Credit Monitoring</a:t>
                      </a:r>
                      <a:r>
                        <a:rPr lang="en-US" sz="800" b="0" i="0" u="none" strike="noStrike" baseline="0" smtClean="0">
                          <a:solidFill>
                            <a:srgbClr val="000000"/>
                          </a:solidFill>
                          <a:effectLst/>
                          <a:latin typeface="Arial" panose="020B0604020202020204" pitchFamily="34" charset="0"/>
                          <a:cs typeface="Arial" panose="020B0604020202020204" pitchFamily="34" charset="0"/>
                        </a:rPr>
                        <a:t> Exposure</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none" strike="noStrike" dirty="0" smtClean="0">
                          <a:solidFill>
                            <a:srgbClr val="000000"/>
                          </a:solidFill>
                          <a:effectLst/>
                          <a:latin typeface="Arial" panose="020B0604020202020204" pitchFamily="34" charset="0"/>
                          <a:cs typeface="Arial" panose="020B0604020202020204" pitchFamily="34" charset="0"/>
                        </a:rPr>
                        <a:t>P3412.26</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5968">
                <a:tc>
                  <a:txBody>
                    <a:bodyPr/>
                    <a:lstStyle/>
                    <a:p>
                      <a:pPr algn="l" fontAlgn="ctr"/>
                      <a:r>
                        <a:rPr lang="en-US" sz="800" b="0" i="0" u="none" strike="noStrike" dirty="0" smtClean="0">
                          <a:solidFill>
                            <a:srgbClr val="000000"/>
                          </a:solidFill>
                          <a:effectLst/>
                          <a:latin typeface="Arial" panose="020B0604020202020204" pitchFamily="34" charset="0"/>
                          <a:cs typeface="Arial" panose="020B0604020202020204" pitchFamily="34" charset="0"/>
                        </a:rPr>
                        <a:t>Next Bill Date</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none" strike="noStrike" dirty="0" smtClean="0">
                          <a:solidFill>
                            <a:srgbClr val="000000"/>
                          </a:solidFill>
                          <a:effectLst/>
                          <a:latin typeface="Arial" panose="020B0604020202020204" pitchFamily="34" charset="0"/>
                          <a:cs typeface="Arial" panose="020B0604020202020204" pitchFamily="34" charset="0"/>
                        </a:rPr>
                        <a:t>03-05-2019</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5968">
                <a:tc>
                  <a:txBody>
                    <a:bodyPr/>
                    <a:lstStyle/>
                    <a:p>
                      <a:pPr algn="l" fontAlgn="ctr"/>
                      <a:r>
                        <a:rPr lang="en-US" sz="800" b="0" i="0" u="none" strike="noStrike" dirty="0" smtClean="0">
                          <a:solidFill>
                            <a:srgbClr val="000000"/>
                          </a:solidFill>
                          <a:effectLst/>
                          <a:latin typeface="Arial" panose="020B0604020202020204" pitchFamily="34" charset="0"/>
                          <a:cs typeface="Arial" panose="020B0604020202020204" pitchFamily="34" charset="0"/>
                        </a:rPr>
                        <a:t>Open SRs</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sng" strike="noStrike" dirty="0" smtClean="0">
                          <a:solidFill>
                            <a:srgbClr val="000000"/>
                          </a:solidFill>
                          <a:effectLst/>
                          <a:latin typeface="Arial" panose="020B0604020202020204" pitchFamily="34" charset="0"/>
                          <a:cs typeface="Arial" panose="020B0604020202020204" pitchFamily="34" charset="0"/>
                        </a:rPr>
                        <a:t>1</a:t>
                      </a:r>
                      <a:endParaRPr lang="en-US" sz="800" b="0" i="0" u="sng"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sp>
        <p:nvSpPr>
          <p:cNvPr id="10" name="Rectangle 9"/>
          <p:cNvSpPr/>
          <p:nvPr/>
        </p:nvSpPr>
        <p:spPr>
          <a:xfrm>
            <a:off x="10047392" y="2745944"/>
            <a:ext cx="1865089" cy="3554819"/>
          </a:xfrm>
          <a:prstGeom prst="rect">
            <a:avLst/>
          </a:prstGeom>
        </p:spPr>
        <p:txBody>
          <a:bodyPr wrap="square">
            <a:spAutoFit/>
          </a:bodyPr>
          <a:lstStyle/>
          <a:p>
            <a:r>
              <a:rPr lang="en-US" sz="900" b="1" cap="all" dirty="0">
                <a:solidFill>
                  <a:schemeClr val="bg1"/>
                </a:solidFill>
                <a:latin typeface="Arial" panose="020B0604020202020204" pitchFamily="34" charset="0"/>
                <a:cs typeface="Arial" panose="020B0604020202020204" pitchFamily="34" charset="0"/>
              </a:rPr>
              <a:t>HOW MUCH IS THE DELIVERY CHARGE FOR ONLINE SHOP ORDERS?</a:t>
            </a:r>
          </a:p>
          <a:p>
            <a:r>
              <a:rPr lang="en-US" sz="900" dirty="0">
                <a:solidFill>
                  <a:schemeClr val="bg1"/>
                </a:solidFill>
                <a:latin typeface="Arial" panose="020B0604020202020204" pitchFamily="34" charset="0"/>
                <a:cs typeface="Arial" panose="020B0604020202020204" pitchFamily="34" charset="0"/>
              </a:rPr>
              <a:t>For postpaid applications</a:t>
            </a:r>
          </a:p>
          <a:p>
            <a:r>
              <a:rPr lang="en-US" sz="900" dirty="0" smtClean="0">
                <a:solidFill>
                  <a:schemeClr val="bg1"/>
                </a:solidFill>
                <a:latin typeface="Arial" panose="020B0604020202020204" pitchFamily="34" charset="0"/>
                <a:cs typeface="Arial" panose="020B0604020202020204" pitchFamily="34" charset="0"/>
              </a:rPr>
              <a:t>We offer </a:t>
            </a:r>
            <a:r>
              <a:rPr lang="en-US" sz="900" dirty="0">
                <a:solidFill>
                  <a:schemeClr val="bg1"/>
                </a:solidFill>
                <a:latin typeface="Arial" panose="020B0604020202020204" pitchFamily="34" charset="0"/>
                <a:cs typeface="Arial" panose="020B0604020202020204" pitchFamily="34" charset="0"/>
              </a:rPr>
              <a:t>free shipping nationwide for postpaid applications.</a:t>
            </a:r>
          </a:p>
          <a:p>
            <a:r>
              <a:rPr lang="en-US" sz="900" dirty="0">
                <a:solidFill>
                  <a:schemeClr val="bg1"/>
                </a:solidFill>
                <a:latin typeface="Arial" panose="020B0604020202020204" pitchFamily="34" charset="0"/>
                <a:cs typeface="Arial" panose="020B0604020202020204" pitchFamily="34" charset="0"/>
              </a:rPr>
              <a:t>For accessories and apparel purchases</a:t>
            </a:r>
          </a:p>
          <a:p>
            <a:r>
              <a:rPr lang="en-US" sz="900" dirty="0" smtClean="0">
                <a:solidFill>
                  <a:schemeClr val="bg1"/>
                </a:solidFill>
                <a:latin typeface="Arial" panose="020B0604020202020204" pitchFamily="34" charset="0"/>
                <a:cs typeface="Arial" panose="020B0604020202020204" pitchFamily="34" charset="0"/>
              </a:rPr>
              <a:t>We offer </a:t>
            </a:r>
            <a:r>
              <a:rPr lang="en-US" sz="900" dirty="0">
                <a:solidFill>
                  <a:schemeClr val="bg1"/>
                </a:solidFill>
                <a:latin typeface="Arial" panose="020B0604020202020204" pitchFamily="34" charset="0"/>
                <a:cs typeface="Arial" panose="020B0604020202020204" pitchFamily="34" charset="0"/>
              </a:rPr>
              <a:t>free shipping nationwide for orders/deliveries amounting to P900 and above.</a:t>
            </a:r>
          </a:p>
          <a:p>
            <a:r>
              <a:rPr lang="en-US" sz="900" dirty="0">
                <a:solidFill>
                  <a:schemeClr val="bg1"/>
                </a:solidFill>
                <a:latin typeface="Arial" panose="020B0604020202020204" pitchFamily="34" charset="0"/>
                <a:cs typeface="Arial" panose="020B0604020202020204" pitchFamily="34" charset="0"/>
              </a:rPr>
              <a:t>A P70 shipping fee will be applied for orders below P900</a:t>
            </a:r>
            <a:r>
              <a:rPr lang="en-US" sz="900" dirty="0" smtClean="0">
                <a:solidFill>
                  <a:schemeClr val="bg1"/>
                </a:solidFill>
                <a:latin typeface="Arial" panose="020B0604020202020204" pitchFamily="34" charset="0"/>
                <a:cs typeface="Arial" panose="020B0604020202020204" pitchFamily="34" charset="0"/>
              </a:rPr>
              <a:t>.</a:t>
            </a:r>
          </a:p>
          <a:p>
            <a:endParaRPr lang="en-US" sz="900" dirty="0">
              <a:solidFill>
                <a:schemeClr val="bg1"/>
              </a:solidFill>
              <a:latin typeface="Arial" panose="020B0604020202020204" pitchFamily="34" charset="0"/>
              <a:cs typeface="Arial" panose="020B0604020202020204" pitchFamily="34" charset="0"/>
            </a:endParaRPr>
          </a:p>
          <a:p>
            <a:endParaRPr lang="en-US" sz="900" b="0" i="0" dirty="0" smtClean="0">
              <a:solidFill>
                <a:schemeClr val="bg1"/>
              </a:solidFill>
              <a:effectLst/>
              <a:latin typeface="Arial" panose="020B0604020202020204" pitchFamily="34" charset="0"/>
              <a:cs typeface="Arial" panose="020B0604020202020204" pitchFamily="34" charset="0"/>
            </a:endParaRPr>
          </a:p>
          <a:p>
            <a:r>
              <a:rPr lang="en-US" sz="900" b="1" cap="all" dirty="0" smtClean="0">
                <a:solidFill>
                  <a:schemeClr val="bg1"/>
                </a:solidFill>
                <a:latin typeface="Arial" panose="020B0604020202020204" pitchFamily="34" charset="0"/>
                <a:cs typeface="Arial" panose="020B0604020202020204" pitchFamily="34" charset="0"/>
              </a:rPr>
              <a:t>CAN YOU DELIVER </a:t>
            </a:r>
            <a:r>
              <a:rPr lang="en-US" sz="900" b="1" cap="all" dirty="0">
                <a:solidFill>
                  <a:schemeClr val="bg1"/>
                </a:solidFill>
                <a:latin typeface="Arial" panose="020B0604020202020204" pitchFamily="34" charset="0"/>
                <a:cs typeface="Arial" panose="020B0604020202020204" pitchFamily="34" charset="0"/>
              </a:rPr>
              <a:t>THE PACKAGE TO MY OFFICE?</a:t>
            </a:r>
          </a:p>
          <a:p>
            <a:r>
              <a:rPr lang="en-US" sz="900" dirty="0">
                <a:solidFill>
                  <a:schemeClr val="bg1"/>
                </a:solidFill>
                <a:latin typeface="Arial" panose="020B0604020202020204" pitchFamily="34" charset="0"/>
                <a:cs typeface="Arial" panose="020B0604020202020204" pitchFamily="34" charset="0"/>
              </a:rPr>
              <a:t>Yes. We will deliver your order at the address you provided during checkout, whether it is to your home or to your office. In case you want to change your delivery address after checkout, you may call (02) 730-1000. </a:t>
            </a:r>
          </a:p>
        </p:txBody>
      </p:sp>
      <p:cxnSp>
        <p:nvCxnSpPr>
          <p:cNvPr id="12" name="Straight Connector 11"/>
          <p:cNvCxnSpPr/>
          <p:nvPr/>
        </p:nvCxnSpPr>
        <p:spPr>
          <a:xfrm>
            <a:off x="10132736" y="4840787"/>
            <a:ext cx="1666999"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Isosceles Triangle 12"/>
          <p:cNvSpPr/>
          <p:nvPr/>
        </p:nvSpPr>
        <p:spPr>
          <a:xfrm flipV="1">
            <a:off x="10868253" y="6326652"/>
            <a:ext cx="274808" cy="112640"/>
          </a:xfrm>
          <a:prstGeom prst="triangle">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3" name="Picture 122"/>
          <p:cNvPicPr>
            <a:picLocks noChangeAspect="1"/>
          </p:cNvPicPr>
          <p:nvPr/>
        </p:nvPicPr>
        <p:blipFill>
          <a:blip r:embed="rId14">
            <a:extLst>
              <a:ext uri="{BEBA8EAE-BF5A-486C-A8C5-ECC9F3942E4B}">
                <a14:imgProps xmlns:a14="http://schemas.microsoft.com/office/drawing/2010/main">
                  <a14:imgLayer r:embed="rId15">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2471233" y="1875355"/>
            <a:ext cx="279035" cy="234030"/>
          </a:xfrm>
          <a:prstGeom prst="rect">
            <a:avLst/>
          </a:prstGeom>
        </p:spPr>
      </p:pic>
      <p:pic>
        <p:nvPicPr>
          <p:cNvPr id="14" name="Picture 13"/>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2798420" y="1875355"/>
            <a:ext cx="345949" cy="236503"/>
          </a:xfrm>
          <a:prstGeom prst="rect">
            <a:avLst/>
          </a:prstGeom>
        </p:spPr>
      </p:pic>
      <p:sp>
        <p:nvSpPr>
          <p:cNvPr id="124" name="Rectangle 123"/>
          <p:cNvSpPr/>
          <p:nvPr/>
        </p:nvSpPr>
        <p:spPr>
          <a:xfrm>
            <a:off x="2305567" y="2289543"/>
            <a:ext cx="1230858" cy="408589"/>
          </a:xfrm>
          <a:prstGeom prst="rect">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VERIFICATION</a:t>
            </a:r>
          </a:p>
        </p:txBody>
      </p:sp>
      <p:sp>
        <p:nvSpPr>
          <p:cNvPr id="126" name="Rectangle 125"/>
          <p:cNvSpPr/>
          <p:nvPr/>
        </p:nvSpPr>
        <p:spPr>
          <a:xfrm>
            <a:off x="3579785" y="2289543"/>
            <a:ext cx="1240491" cy="414550"/>
          </a:xfrm>
          <a:prstGeom prst="rect">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INTERACTION HISTORY</a:t>
            </a:r>
          </a:p>
        </p:txBody>
      </p:sp>
      <p:sp>
        <p:nvSpPr>
          <p:cNvPr id="127" name="Rectangle 126"/>
          <p:cNvSpPr/>
          <p:nvPr/>
        </p:nvSpPr>
        <p:spPr>
          <a:xfrm>
            <a:off x="4863636" y="2289543"/>
            <a:ext cx="1240491" cy="414550"/>
          </a:xfrm>
          <a:prstGeom prst="rect">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CDR</a:t>
            </a:r>
          </a:p>
        </p:txBody>
      </p:sp>
      <p:sp>
        <p:nvSpPr>
          <p:cNvPr id="128" name="Rectangle 127"/>
          <p:cNvSpPr/>
          <p:nvPr/>
        </p:nvSpPr>
        <p:spPr>
          <a:xfrm>
            <a:off x="6147487" y="2289543"/>
            <a:ext cx="1240491" cy="414550"/>
          </a:xfrm>
          <a:prstGeom prst="rect">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BILLING INFO</a:t>
            </a:r>
          </a:p>
        </p:txBody>
      </p:sp>
      <p:sp>
        <p:nvSpPr>
          <p:cNvPr id="129" name="Rectangle 128"/>
          <p:cNvSpPr/>
          <p:nvPr/>
        </p:nvSpPr>
        <p:spPr>
          <a:xfrm>
            <a:off x="7431338" y="2289543"/>
            <a:ext cx="1250576" cy="414550"/>
          </a:xfrm>
          <a:prstGeom prst="rect">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PAYMENT INFO</a:t>
            </a:r>
          </a:p>
        </p:txBody>
      </p:sp>
      <p:sp>
        <p:nvSpPr>
          <p:cNvPr id="130" name="Rectangle 129"/>
          <p:cNvSpPr/>
          <p:nvPr/>
        </p:nvSpPr>
        <p:spPr>
          <a:xfrm>
            <a:off x="8725274" y="2289543"/>
            <a:ext cx="1250576" cy="414550"/>
          </a:xfrm>
          <a:prstGeom prst="rect">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defTabSz="586130"/>
            <a:r>
              <a:rPr lang="en-US" sz="800" b="1" dirty="0" smtClean="0">
                <a:solidFill>
                  <a:prstClr val="white"/>
                </a:solidFill>
                <a:latin typeface="Arial" panose="020B0604020202020204" pitchFamily="34" charset="0"/>
                <a:cs typeface="Arial" panose="020B0604020202020204" pitchFamily="34" charset="0"/>
              </a:rPr>
              <a:t>RIGHT SELL</a:t>
            </a:r>
            <a:endParaRPr lang="en-US" sz="800" b="1" dirty="0">
              <a:solidFill>
                <a:prstClr val="white"/>
              </a:solidFill>
              <a:latin typeface="Arial" panose="020B0604020202020204" pitchFamily="34" charset="0"/>
              <a:cs typeface="Arial" panose="020B0604020202020204" pitchFamily="34" charset="0"/>
            </a:endParaRPr>
          </a:p>
        </p:txBody>
      </p:sp>
      <p:sp>
        <p:nvSpPr>
          <p:cNvPr id="132" name="Rectangle 131"/>
          <p:cNvSpPr/>
          <p:nvPr/>
        </p:nvSpPr>
        <p:spPr>
          <a:xfrm>
            <a:off x="247828" y="2677768"/>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CHANGE BILLING ADDRESS</a:t>
            </a:r>
          </a:p>
        </p:txBody>
      </p:sp>
      <p:sp>
        <p:nvSpPr>
          <p:cNvPr id="133" name="Rectangle 132"/>
          <p:cNvSpPr/>
          <p:nvPr/>
        </p:nvSpPr>
        <p:spPr>
          <a:xfrm>
            <a:off x="247828" y="2994322"/>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CHANGE BILLING CYCLE</a:t>
            </a:r>
          </a:p>
        </p:txBody>
      </p:sp>
      <p:sp>
        <p:nvSpPr>
          <p:cNvPr id="134" name="Rectangle 133"/>
          <p:cNvSpPr/>
          <p:nvPr/>
        </p:nvSpPr>
        <p:spPr>
          <a:xfrm>
            <a:off x="247828" y="3310876"/>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CHANGE BILLING PREFERENCE</a:t>
            </a:r>
          </a:p>
        </p:txBody>
      </p:sp>
      <p:sp>
        <p:nvSpPr>
          <p:cNvPr id="135" name="Rectangle 134"/>
          <p:cNvSpPr/>
          <p:nvPr/>
        </p:nvSpPr>
        <p:spPr>
          <a:xfrm>
            <a:off x="247828" y="3627430"/>
            <a:ext cx="1942062" cy="293691"/>
          </a:xfrm>
          <a:prstGeom prst="rect">
            <a:avLst/>
          </a:prstGeom>
          <a:solidFill>
            <a:srgbClr val="0029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PROMISE TO PAY</a:t>
            </a:r>
            <a:endParaRPr lang="en-US" sz="800" b="1" dirty="0">
              <a:solidFill>
                <a:prstClr val="white"/>
              </a:solidFill>
              <a:latin typeface="Arial" panose="020B0604020202020204" pitchFamily="34" charset="0"/>
              <a:cs typeface="Arial" panose="020B0604020202020204" pitchFamily="34" charset="0"/>
            </a:endParaRPr>
          </a:p>
        </p:txBody>
      </p:sp>
      <p:sp>
        <p:nvSpPr>
          <p:cNvPr id="136" name="Rectangle 135"/>
          <p:cNvSpPr/>
          <p:nvPr/>
        </p:nvSpPr>
        <p:spPr>
          <a:xfrm>
            <a:off x="247828" y="3943984"/>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SIM PROFILE</a:t>
            </a:r>
            <a:endParaRPr lang="en-US" sz="800" b="1" dirty="0">
              <a:solidFill>
                <a:prstClr val="white"/>
              </a:solidFill>
              <a:latin typeface="Arial" panose="020B0604020202020204" pitchFamily="34" charset="0"/>
              <a:cs typeface="Arial" panose="020B0604020202020204" pitchFamily="34" charset="0"/>
            </a:endParaRPr>
          </a:p>
        </p:txBody>
      </p:sp>
      <p:sp>
        <p:nvSpPr>
          <p:cNvPr id="137" name="Rectangle 136"/>
          <p:cNvSpPr/>
          <p:nvPr/>
        </p:nvSpPr>
        <p:spPr>
          <a:xfrm>
            <a:off x="247828" y="4260538"/>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TEMPORARY CREDIT LIMIT</a:t>
            </a:r>
            <a:endParaRPr lang="en-US" sz="800" b="1" dirty="0">
              <a:solidFill>
                <a:prstClr val="white"/>
              </a:solidFill>
              <a:latin typeface="Arial" panose="020B0604020202020204" pitchFamily="34" charset="0"/>
              <a:cs typeface="Arial" panose="020B0604020202020204" pitchFamily="34" charset="0"/>
            </a:endParaRPr>
          </a:p>
        </p:txBody>
      </p:sp>
      <p:sp>
        <p:nvSpPr>
          <p:cNvPr id="138" name="Rectangle 137"/>
          <p:cNvSpPr/>
          <p:nvPr/>
        </p:nvSpPr>
        <p:spPr>
          <a:xfrm>
            <a:off x="247828" y="4577092"/>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MI ACTIVATION / DEACTIVATION</a:t>
            </a:r>
          </a:p>
        </p:txBody>
      </p:sp>
      <p:sp>
        <p:nvSpPr>
          <p:cNvPr id="139" name="Rectangle 138"/>
          <p:cNvSpPr/>
          <p:nvPr/>
        </p:nvSpPr>
        <p:spPr>
          <a:xfrm>
            <a:off x="247828" y="4893646"/>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VAS </a:t>
            </a:r>
            <a:r>
              <a:rPr lang="en-US" sz="800" b="1" dirty="0">
                <a:solidFill>
                  <a:prstClr val="white"/>
                </a:solidFill>
                <a:latin typeface="Arial" panose="020B0604020202020204" pitchFamily="34" charset="0"/>
                <a:cs typeface="Arial" panose="020B0604020202020204" pitchFamily="34" charset="0"/>
              </a:rPr>
              <a:t>ACTIVATION / DEACTIVATION</a:t>
            </a:r>
          </a:p>
        </p:txBody>
      </p:sp>
      <p:sp>
        <p:nvSpPr>
          <p:cNvPr id="140" name="Rectangle 139"/>
          <p:cNvSpPr/>
          <p:nvPr/>
        </p:nvSpPr>
        <p:spPr>
          <a:xfrm>
            <a:off x="247828" y="5210200"/>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IR </a:t>
            </a:r>
            <a:r>
              <a:rPr lang="en-US" sz="800" b="1" dirty="0">
                <a:solidFill>
                  <a:prstClr val="white"/>
                </a:solidFill>
                <a:latin typeface="Arial" panose="020B0604020202020204" pitchFamily="34" charset="0"/>
                <a:cs typeface="Arial" panose="020B0604020202020204" pitchFamily="34" charset="0"/>
              </a:rPr>
              <a:t>ACTIVATION / DEACTIVATION</a:t>
            </a:r>
          </a:p>
        </p:txBody>
      </p:sp>
      <p:sp>
        <p:nvSpPr>
          <p:cNvPr id="141" name="Rectangle 140"/>
          <p:cNvSpPr/>
          <p:nvPr/>
        </p:nvSpPr>
        <p:spPr>
          <a:xfrm>
            <a:off x="247828" y="5526754"/>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FUP PURCHASE</a:t>
            </a:r>
            <a:endParaRPr lang="en-US" sz="800" b="1" dirty="0">
              <a:solidFill>
                <a:prstClr val="white"/>
              </a:solidFill>
              <a:latin typeface="Arial" panose="020B0604020202020204" pitchFamily="34" charset="0"/>
              <a:cs typeface="Arial" panose="020B0604020202020204" pitchFamily="34" charset="0"/>
            </a:endParaRPr>
          </a:p>
        </p:txBody>
      </p:sp>
      <p:sp>
        <p:nvSpPr>
          <p:cNvPr id="143" name="Rectangle 142"/>
          <p:cNvSpPr/>
          <p:nvPr/>
        </p:nvSpPr>
        <p:spPr>
          <a:xfrm>
            <a:off x="247828" y="5853898"/>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NETWORK COVERAGE</a:t>
            </a:r>
            <a:endParaRPr lang="en-US" sz="800" b="1" dirty="0">
              <a:solidFill>
                <a:prstClr val="white"/>
              </a:solidFill>
              <a:latin typeface="Arial" panose="020B0604020202020204" pitchFamily="34" charset="0"/>
              <a:cs typeface="Arial" panose="020B0604020202020204" pitchFamily="34" charset="0"/>
            </a:endParaRPr>
          </a:p>
        </p:txBody>
      </p:sp>
      <p:sp>
        <p:nvSpPr>
          <p:cNvPr id="89" name="Oval 88"/>
          <p:cNvSpPr/>
          <p:nvPr/>
        </p:nvSpPr>
        <p:spPr>
          <a:xfrm>
            <a:off x="9751879" y="2268652"/>
            <a:ext cx="191864" cy="19186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Arial" panose="020B0604020202020204" pitchFamily="34" charset="0"/>
                <a:cs typeface="Arial" panose="020B0604020202020204" pitchFamily="34" charset="0"/>
              </a:rPr>
              <a:t>1</a:t>
            </a:r>
            <a:endParaRPr lang="en-US" sz="1100" dirty="0">
              <a:latin typeface="Arial" panose="020B0604020202020204" pitchFamily="34" charset="0"/>
              <a:cs typeface="Arial" panose="020B0604020202020204" pitchFamily="34" charset="0"/>
            </a:endParaRPr>
          </a:p>
        </p:txBody>
      </p:sp>
      <p:sp>
        <p:nvSpPr>
          <p:cNvPr id="165" name="Rectangle 164"/>
          <p:cNvSpPr/>
          <p:nvPr/>
        </p:nvSpPr>
        <p:spPr>
          <a:xfrm>
            <a:off x="8552510" y="5382360"/>
            <a:ext cx="1311479" cy="300554"/>
          </a:xfrm>
          <a:prstGeom prst="rect">
            <a:avLst/>
          </a:prstGeom>
          <a:solidFill>
            <a:srgbClr val="56AD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1000" b="1" dirty="0" smtClean="0">
                <a:solidFill>
                  <a:prstClr val="white"/>
                </a:solidFill>
                <a:latin typeface="Arial" panose="020B0604020202020204" pitchFamily="34" charset="0"/>
                <a:cs typeface="Arial" panose="020B0604020202020204" pitchFamily="34" charset="0"/>
              </a:rPr>
              <a:t>SUBMIT</a:t>
            </a:r>
            <a:endParaRPr lang="en-US" sz="1000" b="1" dirty="0">
              <a:solidFill>
                <a:prstClr val="white"/>
              </a:solidFill>
              <a:latin typeface="Arial" panose="020B0604020202020204" pitchFamily="34" charset="0"/>
              <a:cs typeface="Arial" panose="020B0604020202020204" pitchFamily="34" charset="0"/>
            </a:endParaRPr>
          </a:p>
        </p:txBody>
      </p:sp>
      <p:sp>
        <p:nvSpPr>
          <p:cNvPr id="166" name="Rectangle 165"/>
          <p:cNvSpPr/>
          <p:nvPr/>
        </p:nvSpPr>
        <p:spPr>
          <a:xfrm>
            <a:off x="7610369" y="5373306"/>
            <a:ext cx="892041" cy="30960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1000" b="1" dirty="0" smtClean="0">
                <a:solidFill>
                  <a:prstClr val="white"/>
                </a:solidFill>
                <a:latin typeface="Arial" panose="020B0604020202020204" pitchFamily="34" charset="0"/>
                <a:cs typeface="Arial" panose="020B0604020202020204" pitchFamily="34" charset="0"/>
              </a:rPr>
              <a:t>CANCEL</a:t>
            </a:r>
            <a:endParaRPr lang="en-US" sz="1000" b="1" dirty="0">
              <a:solidFill>
                <a:prstClr val="white"/>
              </a:solidFill>
              <a:latin typeface="Arial" panose="020B0604020202020204" pitchFamily="34" charset="0"/>
              <a:cs typeface="Arial" panose="020B0604020202020204" pitchFamily="34" charset="0"/>
            </a:endParaRPr>
          </a:p>
        </p:txBody>
      </p:sp>
      <p:sp>
        <p:nvSpPr>
          <p:cNvPr id="187" name="Rectangle 186"/>
          <p:cNvSpPr/>
          <p:nvPr/>
        </p:nvSpPr>
        <p:spPr>
          <a:xfrm>
            <a:off x="2390772" y="2930301"/>
            <a:ext cx="1106393" cy="276999"/>
          </a:xfrm>
          <a:prstGeom prst="rect">
            <a:avLst/>
          </a:prstGeom>
          <a:noFill/>
        </p:spPr>
        <p:txBody>
          <a:bodyPr wrap="none">
            <a:spAutoFit/>
          </a:bodyPr>
          <a:lstStyle/>
          <a:p>
            <a:pPr>
              <a:defRPr/>
            </a:pPr>
            <a:r>
              <a:rPr lang="en-US" sz="1200" kern="0" dirty="0" smtClean="0">
                <a:latin typeface="corporate_a_condensedregular"/>
              </a:rPr>
              <a:t>PTP Duration</a:t>
            </a:r>
            <a:endParaRPr lang="en-US" sz="1200" kern="0" dirty="0" smtClean="0">
              <a:latin typeface="corporate_a_condensedregular"/>
            </a:endParaRPr>
          </a:p>
        </p:txBody>
      </p:sp>
      <p:sp>
        <p:nvSpPr>
          <p:cNvPr id="188" name="Rectangle 187"/>
          <p:cNvSpPr/>
          <p:nvPr/>
        </p:nvSpPr>
        <p:spPr>
          <a:xfrm>
            <a:off x="2390772" y="3402279"/>
            <a:ext cx="1111202" cy="276999"/>
          </a:xfrm>
          <a:prstGeom prst="rect">
            <a:avLst/>
          </a:prstGeom>
          <a:noFill/>
        </p:spPr>
        <p:txBody>
          <a:bodyPr wrap="none">
            <a:spAutoFit/>
          </a:bodyPr>
          <a:lstStyle/>
          <a:p>
            <a:pPr>
              <a:defRPr/>
            </a:pPr>
            <a:r>
              <a:rPr lang="en-US" sz="1200" kern="0" dirty="0" smtClean="0">
                <a:latin typeface="corporate_a_condensedregular"/>
              </a:rPr>
              <a:t>Bill Language</a:t>
            </a:r>
          </a:p>
        </p:txBody>
      </p:sp>
      <p:grpSp>
        <p:nvGrpSpPr>
          <p:cNvPr id="2" name="Group 1"/>
          <p:cNvGrpSpPr/>
          <p:nvPr/>
        </p:nvGrpSpPr>
        <p:grpSpPr>
          <a:xfrm>
            <a:off x="3659245" y="2885081"/>
            <a:ext cx="2680450" cy="401553"/>
            <a:chOff x="3659245" y="2885081"/>
            <a:chExt cx="2680450" cy="401553"/>
          </a:xfrm>
        </p:grpSpPr>
        <p:grpSp>
          <p:nvGrpSpPr>
            <p:cNvPr id="172" name="Group 171"/>
            <p:cNvGrpSpPr/>
            <p:nvPr/>
          </p:nvGrpSpPr>
          <p:grpSpPr>
            <a:xfrm>
              <a:off x="3659245" y="2885081"/>
              <a:ext cx="2680450" cy="401553"/>
              <a:chOff x="2553910" y="2952312"/>
              <a:chExt cx="2680450" cy="403412"/>
            </a:xfrm>
          </p:grpSpPr>
          <p:sp>
            <p:nvSpPr>
              <p:cNvPr id="185" name="TextBox 184"/>
              <p:cNvSpPr txBox="1"/>
              <p:nvPr/>
            </p:nvSpPr>
            <p:spPr>
              <a:xfrm>
                <a:off x="2553910" y="2952312"/>
                <a:ext cx="2680450" cy="403412"/>
              </a:xfrm>
              <a:prstGeom prst="rect">
                <a:avLst/>
              </a:prstGeom>
              <a:solidFill>
                <a:schemeClr val="bg1"/>
              </a:solidFill>
              <a:ln>
                <a:solidFill>
                  <a:schemeClr val="bg1">
                    <a:lumMod val="65000"/>
                  </a:schemeClr>
                </a:solidFill>
              </a:ln>
            </p:spPr>
            <p:txBody>
              <a:bodyPr wrap="square" rtlCol="0">
                <a:spAutoFit/>
              </a:bodyPr>
              <a:lstStyle/>
              <a:p>
                <a:endParaRPr lang="en-US" dirty="0"/>
              </a:p>
            </p:txBody>
          </p:sp>
          <p:sp>
            <p:nvSpPr>
              <p:cNvPr id="186" name="Rectangle 185"/>
              <p:cNvSpPr/>
              <p:nvPr/>
            </p:nvSpPr>
            <p:spPr>
              <a:xfrm>
                <a:off x="2577864" y="3024764"/>
                <a:ext cx="1576072" cy="278281"/>
              </a:xfrm>
              <a:prstGeom prst="rect">
                <a:avLst/>
              </a:prstGeom>
              <a:noFill/>
            </p:spPr>
            <p:txBody>
              <a:bodyPr wrap="none">
                <a:spAutoFit/>
              </a:bodyPr>
              <a:lstStyle/>
              <a:p>
                <a:pPr>
                  <a:defRPr/>
                </a:pPr>
                <a:r>
                  <a:rPr lang="en-US" sz="1200" kern="0" dirty="0" smtClean="0">
                    <a:solidFill>
                      <a:schemeClr val="bg1">
                        <a:lumMod val="65000"/>
                      </a:schemeClr>
                    </a:solidFill>
                    <a:latin typeface="corporate_a_condensedregular"/>
                  </a:rPr>
                  <a:t>Select PTP Duration</a:t>
                </a:r>
                <a:endParaRPr lang="en-US" sz="1200" kern="0" dirty="0" smtClean="0">
                  <a:solidFill>
                    <a:schemeClr val="bg1">
                      <a:lumMod val="65000"/>
                    </a:schemeClr>
                  </a:solidFill>
                  <a:latin typeface="corporate_a_condensedregular"/>
                </a:endParaRPr>
              </a:p>
            </p:txBody>
          </p:sp>
        </p:grpSp>
        <p:sp>
          <p:nvSpPr>
            <p:cNvPr id="193" name="Isosceles Triangle 192"/>
            <p:cNvSpPr/>
            <p:nvPr/>
          </p:nvSpPr>
          <p:spPr>
            <a:xfrm rot="10800000">
              <a:off x="6092445" y="3050792"/>
              <a:ext cx="122302" cy="105432"/>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solidFill>
                  <a:prstClr val="white"/>
                </a:solidFill>
              </a:endParaRPr>
            </a:p>
          </p:txBody>
        </p:sp>
      </p:grpSp>
      <p:sp>
        <p:nvSpPr>
          <p:cNvPr id="194" name="Rectangle 193"/>
          <p:cNvSpPr/>
          <p:nvPr/>
        </p:nvSpPr>
        <p:spPr>
          <a:xfrm>
            <a:off x="6492266" y="2862129"/>
            <a:ext cx="1384304" cy="954107"/>
          </a:xfrm>
          <a:prstGeom prst="rect">
            <a:avLst/>
          </a:prstGeom>
        </p:spPr>
        <p:txBody>
          <a:bodyPr wrap="square">
            <a:spAutoFit/>
          </a:bodyPr>
          <a:lstStyle/>
          <a:p>
            <a:r>
              <a:rPr lang="en-US" sz="800" dirty="0" smtClean="0">
                <a:solidFill>
                  <a:srgbClr val="000000"/>
                </a:solidFill>
                <a:latin typeface="Tondo"/>
              </a:rPr>
              <a:t>Dropdown options</a:t>
            </a:r>
          </a:p>
          <a:p>
            <a:r>
              <a:rPr lang="en-US" sz="800" dirty="0" smtClean="0">
                <a:solidFill>
                  <a:srgbClr val="000000"/>
                </a:solidFill>
                <a:latin typeface="Tondo"/>
              </a:rPr>
              <a:t>1</a:t>
            </a:r>
          </a:p>
          <a:p>
            <a:r>
              <a:rPr lang="en-US" sz="800" dirty="0" smtClean="0">
                <a:solidFill>
                  <a:srgbClr val="000000"/>
                </a:solidFill>
                <a:latin typeface="Tondo"/>
              </a:rPr>
              <a:t>2</a:t>
            </a:r>
          </a:p>
          <a:p>
            <a:r>
              <a:rPr lang="en-US" sz="800" dirty="0" smtClean="0">
                <a:solidFill>
                  <a:srgbClr val="000000"/>
                </a:solidFill>
                <a:latin typeface="Tondo"/>
              </a:rPr>
              <a:t>3</a:t>
            </a:r>
          </a:p>
          <a:p>
            <a:r>
              <a:rPr lang="en-US" sz="800" dirty="0" smtClean="0">
                <a:solidFill>
                  <a:srgbClr val="000000"/>
                </a:solidFill>
                <a:latin typeface="Tondo"/>
              </a:rPr>
              <a:t>4</a:t>
            </a:r>
          </a:p>
          <a:p>
            <a:r>
              <a:rPr lang="en-US" sz="800" dirty="0" smtClean="0">
                <a:solidFill>
                  <a:srgbClr val="000000"/>
                </a:solidFill>
                <a:latin typeface="Tondo"/>
              </a:rPr>
              <a:t>5</a:t>
            </a:r>
          </a:p>
          <a:p>
            <a:r>
              <a:rPr lang="en-US" sz="800" dirty="0" smtClean="0">
                <a:solidFill>
                  <a:srgbClr val="000000"/>
                </a:solidFill>
                <a:latin typeface="Tondo"/>
              </a:rPr>
              <a:t>6</a:t>
            </a:r>
          </a:p>
        </p:txBody>
      </p:sp>
      <p:sp>
        <p:nvSpPr>
          <p:cNvPr id="93" name="TextBox 92"/>
          <p:cNvSpPr txBox="1"/>
          <p:nvPr/>
        </p:nvSpPr>
        <p:spPr>
          <a:xfrm>
            <a:off x="3659245" y="3340525"/>
            <a:ext cx="2680450" cy="401553"/>
          </a:xfrm>
          <a:prstGeom prst="rect">
            <a:avLst/>
          </a:prstGeom>
          <a:solidFill>
            <a:schemeClr val="bg1"/>
          </a:solidFill>
          <a:ln>
            <a:solidFill>
              <a:schemeClr val="bg1">
                <a:lumMod val="65000"/>
              </a:schemeClr>
            </a:solidFill>
          </a:ln>
        </p:spPr>
        <p:txBody>
          <a:bodyPr wrap="square" rtlCol="0">
            <a:spAutoFit/>
          </a:bodyPr>
          <a:lstStyle/>
          <a:p>
            <a:endParaRPr lang="en-US" dirty="0"/>
          </a:p>
        </p:txBody>
      </p:sp>
      <p:sp>
        <p:nvSpPr>
          <p:cNvPr id="108" name="TextBox 107"/>
          <p:cNvSpPr txBox="1"/>
          <p:nvPr/>
        </p:nvSpPr>
        <p:spPr>
          <a:xfrm>
            <a:off x="3650407" y="3812733"/>
            <a:ext cx="2680450" cy="401553"/>
          </a:xfrm>
          <a:prstGeom prst="rect">
            <a:avLst/>
          </a:prstGeom>
          <a:solidFill>
            <a:schemeClr val="bg1"/>
          </a:solidFill>
          <a:ln>
            <a:solidFill>
              <a:schemeClr val="bg1">
                <a:lumMod val="65000"/>
              </a:schemeClr>
            </a:solidFill>
          </a:ln>
        </p:spPr>
        <p:txBody>
          <a:bodyPr wrap="square" rtlCol="0">
            <a:spAutoFit/>
          </a:bodyPr>
          <a:lstStyle/>
          <a:p>
            <a:endParaRPr lang="en-US" dirty="0"/>
          </a:p>
        </p:txBody>
      </p:sp>
      <p:sp>
        <p:nvSpPr>
          <p:cNvPr id="149" name="Rectangle 148"/>
          <p:cNvSpPr/>
          <p:nvPr/>
        </p:nvSpPr>
        <p:spPr>
          <a:xfrm>
            <a:off x="2390772" y="3891166"/>
            <a:ext cx="798617" cy="276999"/>
          </a:xfrm>
          <a:prstGeom prst="rect">
            <a:avLst/>
          </a:prstGeom>
          <a:noFill/>
        </p:spPr>
        <p:txBody>
          <a:bodyPr wrap="none">
            <a:spAutoFit/>
          </a:bodyPr>
          <a:lstStyle/>
          <a:p>
            <a:pPr>
              <a:defRPr/>
            </a:pPr>
            <a:r>
              <a:rPr lang="en-US" sz="1200" kern="0" dirty="0">
                <a:latin typeface="corporate_a_condensedregular"/>
              </a:rPr>
              <a:t>R</a:t>
            </a:r>
            <a:r>
              <a:rPr lang="en-US" sz="1200" kern="0" dirty="0" smtClean="0">
                <a:latin typeface="corporate_a_condensedregular"/>
              </a:rPr>
              <a:t>emarks</a:t>
            </a:r>
            <a:endParaRPr lang="en-US" sz="1200" kern="0" dirty="0" smtClean="0">
              <a:latin typeface="corporate_a_condensedregular"/>
            </a:endParaRPr>
          </a:p>
        </p:txBody>
      </p:sp>
      <p:grpSp>
        <p:nvGrpSpPr>
          <p:cNvPr id="152" name="Group 151"/>
          <p:cNvGrpSpPr/>
          <p:nvPr/>
        </p:nvGrpSpPr>
        <p:grpSpPr>
          <a:xfrm>
            <a:off x="-19946" y="5444657"/>
            <a:ext cx="365675" cy="427282"/>
            <a:chOff x="139917" y="5603711"/>
            <a:chExt cx="365675" cy="427282"/>
          </a:xfrm>
        </p:grpSpPr>
        <p:sp>
          <p:nvSpPr>
            <p:cNvPr id="153" name="Flowchart: Delay 152"/>
            <p:cNvSpPr/>
            <p:nvPr/>
          </p:nvSpPr>
          <p:spPr>
            <a:xfrm>
              <a:off x="151034" y="5603711"/>
              <a:ext cx="354558" cy="427282"/>
            </a:xfrm>
            <a:prstGeom prst="flowChartDelay">
              <a:avLst/>
            </a:prstGeom>
            <a:solidFill>
              <a:srgbClr val="E20A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4" name="Picture 153"/>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139917" y="5654116"/>
              <a:ext cx="324625" cy="324625"/>
            </a:xfrm>
            <a:prstGeom prst="rect">
              <a:avLst/>
            </a:prstGeom>
          </p:spPr>
        </p:pic>
      </p:grpSp>
      <p:sp>
        <p:nvSpPr>
          <p:cNvPr id="90" name="Rectangle 89"/>
          <p:cNvSpPr/>
          <p:nvPr/>
        </p:nvSpPr>
        <p:spPr>
          <a:xfrm>
            <a:off x="2940" y="2397"/>
            <a:ext cx="12192000" cy="6855603"/>
          </a:xfrm>
          <a:prstGeom prst="rect">
            <a:avLst/>
          </a:prstGeom>
          <a:solidFill>
            <a:srgbClr val="40404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1" name="Rectangle 90"/>
          <p:cNvSpPr/>
          <p:nvPr/>
        </p:nvSpPr>
        <p:spPr>
          <a:xfrm>
            <a:off x="2355001" y="2361364"/>
            <a:ext cx="7424483" cy="1646076"/>
          </a:xfrm>
          <a:prstGeom prst="rect">
            <a:avLst/>
          </a:prstGeom>
          <a:solidFill>
            <a:schemeClr val="bg1"/>
          </a:solidFill>
          <a:ln>
            <a:solidFill>
              <a:srgbClr val="56ADD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sp>
        <p:nvSpPr>
          <p:cNvPr id="92" name="Rectangle 91"/>
          <p:cNvSpPr/>
          <p:nvPr/>
        </p:nvSpPr>
        <p:spPr>
          <a:xfrm>
            <a:off x="2496225" y="2987463"/>
            <a:ext cx="7139991" cy="307777"/>
          </a:xfrm>
          <a:prstGeom prst="rect">
            <a:avLst/>
          </a:prstGeom>
        </p:spPr>
        <p:txBody>
          <a:bodyPr wrap="square">
            <a:spAutoFit/>
          </a:bodyPr>
          <a:lstStyle/>
          <a:p>
            <a:pPr algn="ctr"/>
            <a:r>
              <a:rPr lang="en-US" sz="1400" dirty="0" smtClean="0">
                <a:solidFill>
                  <a:prstClr val="black"/>
                </a:solidFill>
                <a:latin typeface="Arial" panose="020B0604020202020204" pitchFamily="34" charset="0"/>
                <a:cs typeface="Arial" panose="020B0604020202020204" pitchFamily="34" charset="0"/>
              </a:rPr>
              <a:t>Promise to Pay </a:t>
            </a:r>
            <a:r>
              <a:rPr lang="en-US" sz="1400" dirty="0" smtClean="0">
                <a:solidFill>
                  <a:prstClr val="black"/>
                </a:solidFill>
                <a:latin typeface="Arial" panose="020B0604020202020204" pitchFamily="34" charset="0"/>
                <a:cs typeface="Arial" panose="020B0604020202020204" pitchFamily="34" charset="0"/>
              </a:rPr>
              <a:t>request has been accepted!</a:t>
            </a:r>
            <a:endParaRPr lang="en-US" sz="1400" dirty="0">
              <a:solidFill>
                <a:prstClr val="black"/>
              </a:solidFill>
            </a:endParaRPr>
          </a:p>
        </p:txBody>
      </p:sp>
    </p:spTree>
    <p:extLst>
      <p:ext uri="{BB962C8B-B14F-4D97-AF65-F5344CB8AC3E}">
        <p14:creationId xmlns:p14="http://schemas.microsoft.com/office/powerpoint/2010/main" val="394760239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Rectangle 61"/>
          <p:cNvSpPr/>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 name="Rectangle 2"/>
          <p:cNvSpPr/>
          <p:nvPr/>
        </p:nvSpPr>
        <p:spPr>
          <a:xfrm>
            <a:off x="185940" y="154407"/>
            <a:ext cx="11836042" cy="65124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sp>
        <p:nvSpPr>
          <p:cNvPr id="52" name="Rectangle 51"/>
          <p:cNvSpPr/>
          <p:nvPr/>
        </p:nvSpPr>
        <p:spPr>
          <a:xfrm>
            <a:off x="2266988" y="154407"/>
            <a:ext cx="7757432" cy="20684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sp>
        <p:nvSpPr>
          <p:cNvPr id="46" name="Rectangle 45"/>
          <p:cNvSpPr/>
          <p:nvPr/>
        </p:nvSpPr>
        <p:spPr>
          <a:xfrm>
            <a:off x="185940" y="2289543"/>
            <a:ext cx="2081048" cy="4375515"/>
          </a:xfrm>
          <a:prstGeom prst="rect">
            <a:avLst/>
          </a:prstGeom>
          <a:solidFill>
            <a:srgbClr val="56AD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pic>
        <p:nvPicPr>
          <p:cNvPr id="19" name="Picture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1617" y="1769514"/>
            <a:ext cx="400674" cy="400674"/>
          </a:xfrm>
          <a:prstGeom prst="rect">
            <a:avLst/>
          </a:prstGeom>
        </p:spPr>
      </p:pic>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9785" y="1769514"/>
            <a:ext cx="400674" cy="400674"/>
          </a:xfrm>
          <a:prstGeom prst="rect">
            <a:avLst/>
          </a:prstGeom>
        </p:spPr>
      </p:pic>
      <p:pic>
        <p:nvPicPr>
          <p:cNvPr id="21" name="Picture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75281" y="1769514"/>
            <a:ext cx="400674" cy="400674"/>
          </a:xfrm>
          <a:prstGeom prst="rect">
            <a:avLst/>
          </a:prstGeom>
        </p:spPr>
      </p:pic>
      <p:pic>
        <p:nvPicPr>
          <p:cNvPr id="23" name="Picture 2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93449" y="1769513"/>
            <a:ext cx="400674" cy="400674"/>
          </a:xfrm>
          <a:prstGeom prst="rect">
            <a:avLst/>
          </a:prstGeom>
        </p:spPr>
      </p:pic>
      <p:pic>
        <p:nvPicPr>
          <p:cNvPr id="74" name="Picture 7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5959" y="6191056"/>
            <a:ext cx="354173" cy="346794"/>
          </a:xfrm>
          <a:prstGeom prst="rect">
            <a:avLst/>
          </a:prstGeom>
        </p:spPr>
      </p:pic>
      <p:pic>
        <p:nvPicPr>
          <p:cNvPr id="75" name="Picture 7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19025" y="6191056"/>
            <a:ext cx="354173" cy="346794"/>
          </a:xfrm>
          <a:prstGeom prst="rect">
            <a:avLst/>
          </a:prstGeom>
        </p:spPr>
      </p:pic>
      <p:pic>
        <p:nvPicPr>
          <p:cNvPr id="76" name="Picture 7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52893" y="6191056"/>
            <a:ext cx="354173" cy="332037"/>
          </a:xfrm>
          <a:prstGeom prst="rect">
            <a:avLst/>
          </a:prstGeom>
        </p:spPr>
      </p:pic>
      <p:sp>
        <p:nvSpPr>
          <p:cNvPr id="83" name="Rectangle 82"/>
          <p:cNvSpPr/>
          <p:nvPr/>
        </p:nvSpPr>
        <p:spPr>
          <a:xfrm>
            <a:off x="9965423" y="2163814"/>
            <a:ext cx="2056451" cy="45036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pic>
        <p:nvPicPr>
          <p:cNvPr id="98" name="Picture 97"/>
          <p:cNvPicPr>
            <a:picLocks noChangeAspect="1"/>
          </p:cNvPicPr>
          <p:nvPr/>
        </p:nvPicPr>
        <p:blipFill>
          <a:blip r:embed="rId9">
            <a:extLst>
              <a:ext uri="{BEBA8EAE-BF5A-486C-A8C5-ECC9F3942E4B}">
                <a14:imgProps xmlns:a14="http://schemas.microsoft.com/office/drawing/2010/main">
                  <a14:imgLayer r:embed="rId10">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1852091" y="6194581"/>
            <a:ext cx="331349" cy="331349"/>
          </a:xfrm>
          <a:prstGeom prst="rect">
            <a:avLst/>
          </a:prstGeom>
        </p:spPr>
      </p:pic>
      <p:sp>
        <p:nvSpPr>
          <p:cNvPr id="109" name="Rectangle 108"/>
          <p:cNvSpPr/>
          <p:nvPr/>
        </p:nvSpPr>
        <p:spPr>
          <a:xfrm>
            <a:off x="10023912" y="2286478"/>
            <a:ext cx="1963490" cy="4251372"/>
          </a:xfrm>
          <a:prstGeom prst="rect">
            <a:avLst/>
          </a:prstGeom>
          <a:solidFill>
            <a:srgbClr val="56AD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1000" b="1" dirty="0">
              <a:solidFill>
                <a:prstClr val="white"/>
              </a:solidFill>
              <a:latin typeface="Arial" panose="020B0604020202020204" pitchFamily="34" charset="0"/>
              <a:cs typeface="Arial" panose="020B0604020202020204" pitchFamily="34" charset="0"/>
            </a:endParaRPr>
          </a:p>
        </p:txBody>
      </p:sp>
      <p:sp>
        <p:nvSpPr>
          <p:cNvPr id="94" name="Rectangle 93"/>
          <p:cNvSpPr/>
          <p:nvPr/>
        </p:nvSpPr>
        <p:spPr>
          <a:xfrm>
            <a:off x="2304058" y="2698132"/>
            <a:ext cx="7656345" cy="3044318"/>
          </a:xfrm>
          <a:prstGeom prst="rect">
            <a:avLst/>
          </a:prstGeom>
          <a:solidFill>
            <a:schemeClr val="bg1"/>
          </a:solidFill>
          <a:ln>
            <a:solidFill>
              <a:srgbClr val="56ADD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grpSp>
        <p:nvGrpSpPr>
          <p:cNvPr id="4" name="Group 3"/>
          <p:cNvGrpSpPr/>
          <p:nvPr/>
        </p:nvGrpSpPr>
        <p:grpSpPr>
          <a:xfrm>
            <a:off x="257774" y="2377291"/>
            <a:ext cx="1926025" cy="239055"/>
            <a:chOff x="257774" y="1966455"/>
            <a:chExt cx="1926025" cy="239055"/>
          </a:xfrm>
        </p:grpSpPr>
        <p:sp>
          <p:nvSpPr>
            <p:cNvPr id="50" name="Rounded Rectangle 49"/>
            <p:cNvSpPr/>
            <p:nvPr/>
          </p:nvSpPr>
          <p:spPr>
            <a:xfrm>
              <a:off x="257774" y="1968246"/>
              <a:ext cx="1824102" cy="23726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pic>
          <p:nvPicPr>
            <p:cNvPr id="28" name="Picture 27"/>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981315" y="1966455"/>
              <a:ext cx="202484" cy="237055"/>
            </a:xfrm>
            <a:prstGeom prst="rect">
              <a:avLst/>
            </a:prstGeom>
          </p:spPr>
        </p:pic>
        <p:sp>
          <p:nvSpPr>
            <p:cNvPr id="51" name="TextBox 50"/>
            <p:cNvSpPr txBox="1"/>
            <p:nvPr/>
          </p:nvSpPr>
          <p:spPr>
            <a:xfrm>
              <a:off x="320836" y="1968921"/>
              <a:ext cx="184731" cy="230832"/>
            </a:xfrm>
            <a:prstGeom prst="rect">
              <a:avLst/>
            </a:prstGeom>
            <a:noFill/>
          </p:spPr>
          <p:txBody>
            <a:bodyPr wrap="none" rtlCol="0">
              <a:spAutoFit/>
            </a:bodyPr>
            <a:lstStyle/>
            <a:p>
              <a:pPr defTabSz="586130"/>
              <a:endParaRPr lang="en-US" sz="900" dirty="0">
                <a:solidFill>
                  <a:prstClr val="black"/>
                </a:solidFill>
                <a:latin typeface="Arial" panose="020B0604020202020204" pitchFamily="34" charset="0"/>
                <a:cs typeface="Arial" panose="020B0604020202020204" pitchFamily="34" charset="0"/>
              </a:endParaRPr>
            </a:p>
          </p:txBody>
        </p:sp>
      </p:grpSp>
      <p:grpSp>
        <p:nvGrpSpPr>
          <p:cNvPr id="63" name="Group 62"/>
          <p:cNvGrpSpPr/>
          <p:nvPr/>
        </p:nvGrpSpPr>
        <p:grpSpPr>
          <a:xfrm>
            <a:off x="2268495" y="5758937"/>
            <a:ext cx="7691908" cy="906121"/>
            <a:chOff x="2284261" y="5806235"/>
            <a:chExt cx="7691908" cy="906121"/>
          </a:xfrm>
        </p:grpSpPr>
        <p:sp>
          <p:nvSpPr>
            <p:cNvPr id="70" name="Rectangle 69"/>
            <p:cNvSpPr/>
            <p:nvPr/>
          </p:nvSpPr>
          <p:spPr>
            <a:xfrm>
              <a:off x="2284261" y="5806235"/>
              <a:ext cx="7691908" cy="90612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7" name="Rounded Rectangle 76"/>
            <p:cNvSpPr/>
            <p:nvPr/>
          </p:nvSpPr>
          <p:spPr>
            <a:xfrm>
              <a:off x="2417106" y="6197770"/>
              <a:ext cx="7362378" cy="35236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8" name="TextBox 77"/>
            <p:cNvSpPr txBox="1"/>
            <p:nvPr/>
          </p:nvSpPr>
          <p:spPr>
            <a:xfrm>
              <a:off x="2480168" y="6268572"/>
              <a:ext cx="877163" cy="230832"/>
            </a:xfrm>
            <a:prstGeom prst="rect">
              <a:avLst/>
            </a:prstGeom>
            <a:noFill/>
          </p:spPr>
          <p:txBody>
            <a:bodyPr wrap="none" rtlCol="0">
              <a:spAutoFit/>
            </a:bodyPr>
            <a:lstStyle/>
            <a:p>
              <a:r>
                <a:rPr lang="en-US" sz="900" dirty="0">
                  <a:solidFill>
                    <a:prstClr val="black"/>
                  </a:solidFill>
                  <a:latin typeface="Arial" panose="020B0604020202020204" pitchFamily="34" charset="0"/>
                  <a:cs typeface="Arial" panose="020B0604020202020204" pitchFamily="34" charset="0"/>
                </a:rPr>
                <a:t>Call Remarks</a:t>
              </a:r>
            </a:p>
          </p:txBody>
        </p:sp>
        <p:sp>
          <p:nvSpPr>
            <p:cNvPr id="84" name="Rectangle 83"/>
            <p:cNvSpPr/>
            <p:nvPr/>
          </p:nvSpPr>
          <p:spPr>
            <a:xfrm>
              <a:off x="8910989" y="6245977"/>
              <a:ext cx="808601" cy="268750"/>
            </a:xfrm>
            <a:prstGeom prst="rect">
              <a:avLst/>
            </a:prstGeom>
            <a:solidFill>
              <a:srgbClr val="56AD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800" dirty="0" smtClean="0">
                  <a:solidFill>
                    <a:prstClr val="white"/>
                  </a:solidFill>
                  <a:latin typeface="Arial" panose="020B0604020202020204" pitchFamily="34" charset="0"/>
                  <a:cs typeface="Arial" panose="020B0604020202020204" pitchFamily="34" charset="0"/>
                </a:rPr>
                <a:t>SUBMIT</a:t>
              </a:r>
              <a:endParaRPr lang="en-US" sz="800" dirty="0">
                <a:solidFill>
                  <a:prstClr val="white"/>
                </a:solidFill>
                <a:latin typeface="Arial" panose="020B0604020202020204" pitchFamily="34" charset="0"/>
                <a:cs typeface="Arial" panose="020B0604020202020204" pitchFamily="34" charset="0"/>
              </a:endParaRPr>
            </a:p>
          </p:txBody>
        </p:sp>
        <p:sp>
          <p:nvSpPr>
            <p:cNvPr id="85" name="Rounded Rectangle 84"/>
            <p:cNvSpPr/>
            <p:nvPr/>
          </p:nvSpPr>
          <p:spPr>
            <a:xfrm>
              <a:off x="2444560" y="5947598"/>
              <a:ext cx="129642" cy="129642"/>
            </a:xfrm>
            <a:prstGeom prst="round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6" name="TextBox 85"/>
            <p:cNvSpPr txBox="1"/>
            <p:nvPr/>
          </p:nvSpPr>
          <p:spPr>
            <a:xfrm>
              <a:off x="2615925" y="5897864"/>
              <a:ext cx="838691" cy="230832"/>
            </a:xfrm>
            <a:prstGeom prst="rect">
              <a:avLst/>
            </a:prstGeom>
            <a:noFill/>
          </p:spPr>
          <p:txBody>
            <a:bodyPr wrap="none" rtlCol="0">
              <a:spAutoFit/>
            </a:bodyPr>
            <a:lstStyle/>
            <a:p>
              <a:r>
                <a:rPr lang="en-US" sz="900" dirty="0" smtClean="0">
                  <a:solidFill>
                    <a:prstClr val="black"/>
                  </a:solidFill>
                  <a:latin typeface="Arial" panose="020B0604020202020204" pitchFamily="34" charset="0"/>
                  <a:cs typeface="Arial" panose="020B0604020202020204" pitchFamily="34" charset="0"/>
                </a:rPr>
                <a:t>Billing Query</a:t>
              </a:r>
              <a:endParaRPr lang="en-US" sz="900" dirty="0">
                <a:solidFill>
                  <a:prstClr val="black"/>
                </a:solidFill>
                <a:latin typeface="Arial" panose="020B0604020202020204" pitchFamily="34" charset="0"/>
                <a:cs typeface="Arial" panose="020B0604020202020204" pitchFamily="34" charset="0"/>
              </a:endParaRPr>
            </a:p>
          </p:txBody>
        </p:sp>
        <p:sp>
          <p:nvSpPr>
            <p:cNvPr id="87" name="Rounded Rectangle 86"/>
            <p:cNvSpPr/>
            <p:nvPr/>
          </p:nvSpPr>
          <p:spPr>
            <a:xfrm>
              <a:off x="3899406" y="5947598"/>
              <a:ext cx="129642" cy="129642"/>
            </a:xfrm>
            <a:prstGeom prst="round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8" name="TextBox 87"/>
            <p:cNvSpPr txBox="1"/>
            <p:nvPr/>
          </p:nvSpPr>
          <p:spPr>
            <a:xfrm>
              <a:off x="4081480" y="5897864"/>
              <a:ext cx="1152880" cy="230832"/>
            </a:xfrm>
            <a:prstGeom prst="rect">
              <a:avLst/>
            </a:prstGeom>
            <a:noFill/>
          </p:spPr>
          <p:txBody>
            <a:bodyPr wrap="none" rtlCol="0">
              <a:spAutoFit/>
            </a:bodyPr>
            <a:lstStyle/>
            <a:p>
              <a:r>
                <a:rPr lang="en-US" sz="900" dirty="0" smtClean="0">
                  <a:solidFill>
                    <a:prstClr val="black"/>
                  </a:solidFill>
                  <a:latin typeface="Arial" panose="020B0604020202020204" pitchFamily="34" charset="0"/>
                  <a:cs typeface="Arial" panose="020B0604020202020204" pitchFamily="34" charset="0"/>
                </a:rPr>
                <a:t>Change in address</a:t>
              </a:r>
              <a:endParaRPr lang="en-US" sz="900" dirty="0">
                <a:solidFill>
                  <a:prstClr val="black"/>
                </a:solidFill>
                <a:latin typeface="Arial" panose="020B0604020202020204" pitchFamily="34" charset="0"/>
                <a:cs typeface="Arial" panose="020B0604020202020204" pitchFamily="34" charset="0"/>
              </a:endParaRPr>
            </a:p>
          </p:txBody>
        </p:sp>
        <p:sp>
          <p:nvSpPr>
            <p:cNvPr id="95" name="Rounded Rectangle 94"/>
            <p:cNvSpPr/>
            <p:nvPr/>
          </p:nvSpPr>
          <p:spPr>
            <a:xfrm>
              <a:off x="5354252" y="5947598"/>
              <a:ext cx="129642" cy="129642"/>
            </a:xfrm>
            <a:prstGeom prst="round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6" name="TextBox 95"/>
            <p:cNvSpPr txBox="1"/>
            <p:nvPr/>
          </p:nvSpPr>
          <p:spPr>
            <a:xfrm>
              <a:off x="5549967" y="5897864"/>
              <a:ext cx="928459" cy="230832"/>
            </a:xfrm>
            <a:prstGeom prst="rect">
              <a:avLst/>
            </a:prstGeom>
            <a:noFill/>
          </p:spPr>
          <p:txBody>
            <a:bodyPr wrap="none" rtlCol="0">
              <a:spAutoFit/>
            </a:bodyPr>
            <a:lstStyle/>
            <a:p>
              <a:r>
                <a:rPr lang="en-US" sz="900" dirty="0" smtClean="0">
                  <a:solidFill>
                    <a:prstClr val="black"/>
                  </a:solidFill>
                  <a:latin typeface="Arial" panose="020B0604020202020204" pitchFamily="34" charset="0"/>
                  <a:cs typeface="Arial" panose="020B0604020202020204" pitchFamily="34" charset="0"/>
                </a:rPr>
                <a:t>Product Query</a:t>
              </a:r>
              <a:endParaRPr lang="en-US" sz="900" dirty="0">
                <a:solidFill>
                  <a:prstClr val="black"/>
                </a:solidFill>
                <a:latin typeface="Arial" panose="020B0604020202020204" pitchFamily="34" charset="0"/>
                <a:cs typeface="Arial" panose="020B0604020202020204" pitchFamily="34" charset="0"/>
              </a:endParaRPr>
            </a:p>
          </p:txBody>
        </p:sp>
        <p:sp>
          <p:nvSpPr>
            <p:cNvPr id="97" name="Rounded Rectangle 96"/>
            <p:cNvSpPr/>
            <p:nvPr/>
          </p:nvSpPr>
          <p:spPr>
            <a:xfrm>
              <a:off x="6809098" y="5947598"/>
              <a:ext cx="129642" cy="129642"/>
            </a:xfrm>
            <a:prstGeom prst="round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0" name="TextBox 109"/>
            <p:cNvSpPr txBox="1"/>
            <p:nvPr/>
          </p:nvSpPr>
          <p:spPr>
            <a:xfrm>
              <a:off x="7043456" y="5897864"/>
              <a:ext cx="947695" cy="230832"/>
            </a:xfrm>
            <a:prstGeom prst="rect">
              <a:avLst/>
            </a:prstGeom>
            <a:noFill/>
          </p:spPr>
          <p:txBody>
            <a:bodyPr wrap="none" rtlCol="0">
              <a:spAutoFit/>
            </a:bodyPr>
            <a:lstStyle/>
            <a:p>
              <a:r>
                <a:rPr lang="en-US" sz="900" dirty="0" smtClean="0">
                  <a:solidFill>
                    <a:prstClr val="black"/>
                  </a:solidFill>
                  <a:latin typeface="Arial" panose="020B0604020202020204" pitchFamily="34" charset="0"/>
                  <a:cs typeface="Arial" panose="020B0604020202020204" pitchFamily="34" charset="0"/>
                </a:rPr>
                <a:t>Delivery Query</a:t>
              </a:r>
              <a:endParaRPr lang="en-US" sz="900" dirty="0">
                <a:solidFill>
                  <a:prstClr val="black"/>
                </a:solidFill>
                <a:latin typeface="Arial" panose="020B0604020202020204" pitchFamily="34" charset="0"/>
                <a:cs typeface="Arial" panose="020B0604020202020204" pitchFamily="34" charset="0"/>
              </a:endParaRPr>
            </a:p>
          </p:txBody>
        </p:sp>
        <p:sp>
          <p:nvSpPr>
            <p:cNvPr id="111" name="Rounded Rectangle 110"/>
            <p:cNvSpPr/>
            <p:nvPr/>
          </p:nvSpPr>
          <p:spPr>
            <a:xfrm>
              <a:off x="8263944" y="5947598"/>
              <a:ext cx="129642" cy="129642"/>
            </a:xfrm>
            <a:prstGeom prst="round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2" name="TextBox 111"/>
            <p:cNvSpPr txBox="1"/>
            <p:nvPr/>
          </p:nvSpPr>
          <p:spPr>
            <a:xfrm>
              <a:off x="8435309" y="5897864"/>
              <a:ext cx="595035" cy="230832"/>
            </a:xfrm>
            <a:prstGeom prst="rect">
              <a:avLst/>
            </a:prstGeom>
            <a:noFill/>
          </p:spPr>
          <p:txBody>
            <a:bodyPr wrap="none" rtlCol="0">
              <a:spAutoFit/>
            </a:bodyPr>
            <a:lstStyle/>
            <a:p>
              <a:r>
                <a:rPr lang="en-US" sz="900" dirty="0" smtClean="0">
                  <a:solidFill>
                    <a:prstClr val="black"/>
                  </a:solidFill>
                  <a:latin typeface="Arial" panose="020B0604020202020204" pitchFamily="34" charset="0"/>
                  <a:cs typeface="Arial" panose="020B0604020202020204" pitchFamily="34" charset="0"/>
                </a:rPr>
                <a:t>General</a:t>
              </a:r>
              <a:endParaRPr lang="en-US" sz="900" dirty="0">
                <a:solidFill>
                  <a:prstClr val="black"/>
                </a:solidFill>
                <a:latin typeface="Arial" panose="020B0604020202020204" pitchFamily="34" charset="0"/>
                <a:cs typeface="Arial" panose="020B0604020202020204" pitchFamily="34" charset="0"/>
              </a:endParaRPr>
            </a:p>
          </p:txBody>
        </p:sp>
      </p:grpSp>
      <p:grpSp>
        <p:nvGrpSpPr>
          <p:cNvPr id="114" name="Group 113"/>
          <p:cNvGrpSpPr/>
          <p:nvPr/>
        </p:nvGrpSpPr>
        <p:grpSpPr>
          <a:xfrm>
            <a:off x="10096160" y="2395737"/>
            <a:ext cx="1775543" cy="302395"/>
            <a:chOff x="10111926" y="2443035"/>
            <a:chExt cx="1775543" cy="302395"/>
          </a:xfrm>
        </p:grpSpPr>
        <p:sp>
          <p:nvSpPr>
            <p:cNvPr id="115" name="Rounded Rectangle 114"/>
            <p:cNvSpPr/>
            <p:nvPr/>
          </p:nvSpPr>
          <p:spPr>
            <a:xfrm>
              <a:off x="10111926" y="2443035"/>
              <a:ext cx="1775543" cy="302395"/>
            </a:xfrm>
            <a:prstGeom prst="round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a:solidFill>
                    <a:prstClr val="white">
                      <a:lumMod val="75000"/>
                    </a:prstClr>
                  </a:solidFill>
                  <a:latin typeface="Arial" panose="020B0604020202020204" pitchFamily="34" charset="0"/>
                  <a:cs typeface="Arial" panose="020B0604020202020204" pitchFamily="34" charset="0"/>
                </a:rPr>
                <a:t>Select </a:t>
              </a:r>
              <a:r>
                <a:rPr lang="en-US" sz="900" dirty="0" smtClean="0">
                  <a:solidFill>
                    <a:prstClr val="white">
                      <a:lumMod val="75000"/>
                    </a:prstClr>
                  </a:solidFill>
                  <a:latin typeface="Arial" panose="020B0604020202020204" pitchFamily="34" charset="0"/>
                  <a:cs typeface="Arial" panose="020B0604020202020204" pitchFamily="34" charset="0"/>
                </a:rPr>
                <a:t>Disposition</a:t>
              </a:r>
              <a:endParaRPr lang="en-US" sz="900" dirty="0">
                <a:solidFill>
                  <a:prstClr val="white">
                    <a:lumMod val="75000"/>
                  </a:prstClr>
                </a:solidFill>
                <a:latin typeface="Arial" panose="020B0604020202020204" pitchFamily="34" charset="0"/>
                <a:cs typeface="Arial" panose="020B0604020202020204" pitchFamily="34" charset="0"/>
              </a:endParaRPr>
            </a:p>
          </p:txBody>
        </p:sp>
        <p:sp>
          <p:nvSpPr>
            <p:cNvPr id="116" name="Isosceles Triangle 115"/>
            <p:cNvSpPr/>
            <p:nvPr/>
          </p:nvSpPr>
          <p:spPr>
            <a:xfrm rot="10800000">
              <a:off x="11680475" y="2576192"/>
              <a:ext cx="84219" cy="72602"/>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solidFill>
                  <a:prstClr val="white"/>
                </a:solidFill>
              </a:endParaRPr>
            </a:p>
          </p:txBody>
        </p:sp>
      </p:grpSp>
      <p:sp>
        <p:nvSpPr>
          <p:cNvPr id="82" name="Rectangle 81"/>
          <p:cNvSpPr/>
          <p:nvPr/>
        </p:nvSpPr>
        <p:spPr>
          <a:xfrm>
            <a:off x="261254" y="1072474"/>
            <a:ext cx="1942062" cy="4539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1400" b="1" i="1" dirty="0" smtClean="0">
                <a:solidFill>
                  <a:schemeClr val="tx1">
                    <a:lumMod val="50000"/>
                    <a:lumOff val="50000"/>
                  </a:schemeClr>
                </a:solidFill>
                <a:latin typeface="Swis721 Cn BT" panose="020B0506020202030204" pitchFamily="34" charset="0"/>
                <a:cs typeface="Arial" panose="020B0604020202020204" pitchFamily="34" charset="0"/>
              </a:rPr>
              <a:t>TELECOM ENTERPRISE</a:t>
            </a:r>
            <a:endParaRPr lang="en-US" sz="1400" b="1" i="1" dirty="0">
              <a:solidFill>
                <a:schemeClr val="tx1">
                  <a:lumMod val="50000"/>
                  <a:lumOff val="50000"/>
                </a:schemeClr>
              </a:solidFill>
              <a:latin typeface="Swis721 Cn BT" panose="020B0506020202030204" pitchFamily="34" charset="0"/>
              <a:cs typeface="Arial" panose="020B0604020202020204" pitchFamily="34" charset="0"/>
            </a:endParaRPr>
          </a:p>
        </p:txBody>
      </p:sp>
      <p:pic>
        <p:nvPicPr>
          <p:cNvPr id="61" name="Picture 60"/>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55095" y="336931"/>
            <a:ext cx="942739" cy="855162"/>
          </a:xfrm>
          <a:prstGeom prst="rect">
            <a:avLst/>
          </a:prstGeom>
        </p:spPr>
      </p:pic>
      <p:pic>
        <p:nvPicPr>
          <p:cNvPr id="6" name="Picture 5"/>
          <p:cNvPicPr>
            <a:picLocks noChangeAspect="1"/>
          </p:cNvPicPr>
          <p:nvPr/>
        </p:nvPicPr>
        <p:blipFill>
          <a:blip r:embed="rId13"/>
          <a:stretch>
            <a:fillRect/>
          </a:stretch>
        </p:blipFill>
        <p:spPr>
          <a:xfrm>
            <a:off x="10010486" y="571267"/>
            <a:ext cx="1950763" cy="1341664"/>
          </a:xfrm>
          <a:prstGeom prst="rect">
            <a:avLst/>
          </a:prstGeom>
        </p:spPr>
      </p:pic>
      <p:sp>
        <p:nvSpPr>
          <p:cNvPr id="7" name="Rectangle 6"/>
          <p:cNvSpPr/>
          <p:nvPr/>
        </p:nvSpPr>
        <p:spPr>
          <a:xfrm>
            <a:off x="2304058" y="239653"/>
            <a:ext cx="2516253" cy="1958667"/>
          </a:xfrm>
          <a:prstGeom prst="rect">
            <a:avLst/>
          </a:prstGeom>
          <a:solidFill>
            <a:schemeClr val="bg1"/>
          </a:solidFill>
          <a:ln>
            <a:solidFill>
              <a:schemeClr val="bg1">
                <a:lumMod val="95000"/>
              </a:schemeClr>
            </a:solidFill>
          </a:ln>
          <a:effectLst>
            <a:outerShdw blurRad="50800" dist="38100" dir="8100000" algn="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p:cNvSpPr/>
          <p:nvPr/>
        </p:nvSpPr>
        <p:spPr>
          <a:xfrm>
            <a:off x="4879719" y="239653"/>
            <a:ext cx="2516253" cy="1958667"/>
          </a:xfrm>
          <a:prstGeom prst="rect">
            <a:avLst/>
          </a:prstGeom>
          <a:solidFill>
            <a:schemeClr val="bg1"/>
          </a:solidFill>
          <a:ln>
            <a:solidFill>
              <a:schemeClr val="bg1">
                <a:lumMod val="95000"/>
              </a:schemeClr>
            </a:solidFill>
          </a:ln>
          <a:effectLst>
            <a:outerShdw blurRad="50800" dist="38100" dir="8100000" algn="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p:cNvSpPr/>
          <p:nvPr/>
        </p:nvSpPr>
        <p:spPr>
          <a:xfrm>
            <a:off x="7455380" y="239653"/>
            <a:ext cx="2516253" cy="1958667"/>
          </a:xfrm>
          <a:prstGeom prst="rect">
            <a:avLst/>
          </a:prstGeom>
          <a:solidFill>
            <a:schemeClr val="bg1"/>
          </a:solidFill>
          <a:ln>
            <a:solidFill>
              <a:schemeClr val="bg1">
                <a:lumMod val="95000"/>
              </a:schemeClr>
            </a:solidFill>
          </a:ln>
          <a:effectLst>
            <a:outerShdw blurRad="50800" dist="38100" dir="8100000" algn="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1" name="Table 100"/>
          <p:cNvGraphicFramePr>
            <a:graphicFrameLocks noGrp="1"/>
          </p:cNvGraphicFramePr>
          <p:nvPr>
            <p:extLst/>
          </p:nvPr>
        </p:nvGraphicFramePr>
        <p:xfrm>
          <a:off x="2464402" y="294868"/>
          <a:ext cx="2239750" cy="1486976"/>
        </p:xfrm>
        <a:graphic>
          <a:graphicData uri="http://schemas.openxmlformats.org/drawingml/2006/table">
            <a:tbl>
              <a:tblPr>
                <a:tableStyleId>{5C22544A-7EE6-4342-B048-85BDC9FD1C3A}</a:tableStyleId>
              </a:tblPr>
              <a:tblGrid>
                <a:gridCol w="953865"/>
                <a:gridCol w="1285885"/>
              </a:tblGrid>
              <a:tr h="198540">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Mobile #</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+63</a:t>
                      </a:r>
                      <a:r>
                        <a:rPr lang="en-US" sz="8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 915 716 9206</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98540">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Subscriber</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Mr. John Doe</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98540">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Operating Status</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Active</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98540">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Status</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Active</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82068">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Email</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johndoe554@gmail.com</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19828">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Address</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sv-SE" sz="800" b="0" i="0" u="none" strike="noStrike" kern="1200" dirty="0" smtClean="0">
                          <a:solidFill>
                            <a:srgbClr val="000000"/>
                          </a:solidFill>
                          <a:effectLst/>
                          <a:latin typeface="Arial" panose="020B0604020202020204" pitchFamily="34" charset="0"/>
                          <a:ea typeface="+mn-ea"/>
                          <a:cs typeface="Arial" panose="020B0604020202020204" pitchFamily="34" charset="0"/>
                        </a:rPr>
                        <a:t>101 Dela Rosa Street, Legazpi Village, Makati</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90920">
                <a:tc>
                  <a:txBody>
                    <a:bodyPr/>
                    <a:lstStyle/>
                    <a:p>
                      <a:pPr marL="0" algn="l" defTabSz="914400" rtl="0" eaLnBrk="1" fontAlgn="b" latinLnBrk="0" hangingPunct="1"/>
                      <a:r>
                        <a:rPr lang="en-US" sz="800" b="0" i="0" u="none" strike="noStrike" kern="1200" dirty="0">
                          <a:solidFill>
                            <a:srgbClr val="000000"/>
                          </a:solidFill>
                          <a:effectLst/>
                          <a:latin typeface="Arial" panose="020B0604020202020204" pitchFamily="34" charset="0"/>
                          <a:ea typeface="+mn-ea"/>
                          <a:cs typeface="Arial" panose="020B0604020202020204" pitchFamily="34" charset="0"/>
                        </a:rPr>
                        <a:t>Alt Number</a:t>
                      </a: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+63</a:t>
                      </a:r>
                      <a:r>
                        <a:rPr lang="en-US" sz="8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 999 999 9999</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graphicFrame>
        <p:nvGraphicFramePr>
          <p:cNvPr id="102" name="Table 101"/>
          <p:cNvGraphicFramePr>
            <a:graphicFrameLocks noGrp="1"/>
          </p:cNvGraphicFramePr>
          <p:nvPr>
            <p:extLst/>
          </p:nvPr>
        </p:nvGraphicFramePr>
        <p:xfrm>
          <a:off x="4973094" y="294868"/>
          <a:ext cx="2355644" cy="1878483"/>
        </p:xfrm>
        <a:graphic>
          <a:graphicData uri="http://schemas.openxmlformats.org/drawingml/2006/table">
            <a:tbl>
              <a:tblPr>
                <a:tableStyleId>{5C22544A-7EE6-4342-B048-85BDC9FD1C3A}</a:tableStyleId>
              </a:tblPr>
              <a:tblGrid>
                <a:gridCol w="1089211"/>
                <a:gridCol w="1266433"/>
              </a:tblGrid>
              <a:tr h="205909">
                <a:tc>
                  <a:txBody>
                    <a:bodyPr/>
                    <a:lstStyle/>
                    <a:p>
                      <a:pPr algn="l" fontAlgn="b"/>
                      <a:r>
                        <a:rPr lang="en-US" sz="800" u="none" strike="noStrike" dirty="0" smtClean="0">
                          <a:effectLst/>
                          <a:latin typeface="Arial" panose="020B0604020202020204" pitchFamily="34" charset="0"/>
                          <a:cs typeface="Arial" panose="020B0604020202020204" pitchFamily="34" charset="0"/>
                        </a:rPr>
                        <a:t>Customer ID</a:t>
                      </a:r>
                      <a:r>
                        <a:rPr lang="en-US" sz="800" u="none" strike="noStrike" baseline="0" dirty="0" smtClean="0">
                          <a:effectLst/>
                          <a:latin typeface="Arial" panose="020B0604020202020204" pitchFamily="34" charset="0"/>
                          <a:cs typeface="Arial" panose="020B0604020202020204" pitchFamily="34" charset="0"/>
                        </a:rPr>
                        <a:t> #</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b="0" i="0" u="none" strike="noStrike" dirty="0" smtClean="0">
                          <a:solidFill>
                            <a:schemeClr val="dk1"/>
                          </a:solidFill>
                          <a:effectLst/>
                          <a:latin typeface="Arial" panose="020B0604020202020204" pitchFamily="34" charset="0"/>
                          <a:cs typeface="Arial" panose="020B0604020202020204" pitchFamily="34" charset="0"/>
                        </a:rPr>
                        <a:t>83085294</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u="none" strike="noStrike" dirty="0" smtClean="0">
                          <a:effectLst/>
                          <a:latin typeface="Arial" panose="020B0604020202020204" pitchFamily="34" charset="0"/>
                          <a:cs typeface="Arial" panose="020B0604020202020204" pitchFamily="34" charset="0"/>
                        </a:rPr>
                        <a:t>Tariff Plan</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b="0" i="0" u="sng" strike="noStrike" dirty="0" err="1" smtClean="0">
                          <a:solidFill>
                            <a:schemeClr val="dk1"/>
                          </a:solidFill>
                          <a:effectLst/>
                          <a:latin typeface="Arial" panose="020B0604020202020204" pitchFamily="34" charset="0"/>
                          <a:cs typeface="Arial" panose="020B0604020202020204" pitchFamily="34" charset="0"/>
                        </a:rPr>
                        <a:t>ThePLAN</a:t>
                      </a:r>
                      <a:r>
                        <a:rPr lang="en-US" sz="800" b="0" i="0" u="sng" strike="noStrike" baseline="0" dirty="0" smtClean="0">
                          <a:solidFill>
                            <a:schemeClr val="dk1"/>
                          </a:solidFill>
                          <a:effectLst/>
                          <a:latin typeface="Arial" panose="020B0604020202020204" pitchFamily="34" charset="0"/>
                          <a:cs typeface="Arial" panose="020B0604020202020204" pitchFamily="34" charset="0"/>
                        </a:rPr>
                        <a:t> PLUS 1499</a:t>
                      </a:r>
                      <a:endParaRPr lang="en-US" sz="800" b="0" i="0" u="sng"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b="0" i="0" u="none" strike="noStrike" dirty="0" smtClean="0">
                          <a:solidFill>
                            <a:srgbClr val="000000"/>
                          </a:solidFill>
                          <a:effectLst/>
                          <a:latin typeface="Arial" panose="020B0604020202020204" pitchFamily="34" charset="0"/>
                          <a:cs typeface="Arial" panose="020B0604020202020204" pitchFamily="34" charset="0"/>
                        </a:rPr>
                        <a:t>Activation Date</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b="0" i="0" u="none" strike="noStrike" dirty="0" smtClean="0">
                          <a:solidFill>
                            <a:srgbClr val="000000"/>
                          </a:solidFill>
                          <a:effectLst/>
                          <a:latin typeface="Arial" panose="020B0604020202020204" pitchFamily="34" charset="0"/>
                          <a:cs typeface="Arial" panose="020B0604020202020204" pitchFamily="34" charset="0"/>
                        </a:rPr>
                        <a:t>03-01-2019</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u="none" strike="noStrike" dirty="0" smtClean="0">
                          <a:effectLst/>
                          <a:latin typeface="Arial" panose="020B0604020202020204" pitchFamily="34" charset="0"/>
                          <a:cs typeface="Arial" panose="020B0604020202020204" pitchFamily="34" charset="0"/>
                        </a:rPr>
                        <a:t>Contract</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u="none" strike="noStrike" dirty="0" smtClean="0">
                          <a:effectLst/>
                          <a:latin typeface="Arial" panose="020B0604020202020204" pitchFamily="34" charset="0"/>
                          <a:cs typeface="Arial" panose="020B0604020202020204" pitchFamily="34" charset="0"/>
                        </a:rPr>
                        <a:t>24 Months</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u="none" strike="noStrike" dirty="0" smtClean="0">
                          <a:effectLst/>
                          <a:latin typeface="Arial" panose="020B0604020202020204" pitchFamily="34" charset="0"/>
                          <a:cs typeface="Arial" panose="020B0604020202020204" pitchFamily="34" charset="0"/>
                        </a:rPr>
                        <a:t>Handset</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b="0" i="0" u="sng" strike="noStrike" dirty="0" smtClean="0">
                          <a:solidFill>
                            <a:schemeClr val="dk1"/>
                          </a:solidFill>
                          <a:effectLst/>
                          <a:latin typeface="Arial" panose="020B0604020202020204" pitchFamily="34" charset="0"/>
                          <a:cs typeface="Arial" panose="020B0604020202020204" pitchFamily="34" charset="0"/>
                        </a:rPr>
                        <a:t>Huawei Nova 3i</a:t>
                      </a:r>
                      <a:endParaRPr lang="en-US" sz="800" b="0" i="0" u="sng"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u="none" strike="noStrike" dirty="0" smtClean="0">
                          <a:effectLst/>
                          <a:latin typeface="Arial" panose="020B0604020202020204" pitchFamily="34" charset="0"/>
                          <a:cs typeface="Arial" panose="020B0604020202020204" pitchFamily="34" charset="0"/>
                        </a:rPr>
                        <a:t>Unbilled Amount</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b="0" i="0" u="none" strike="noStrike" dirty="0" smtClean="0">
                          <a:solidFill>
                            <a:schemeClr val="dk1"/>
                          </a:solidFill>
                          <a:effectLst/>
                          <a:latin typeface="Arial" panose="020B0604020202020204" pitchFamily="34" charset="0"/>
                          <a:cs typeface="Arial" panose="020B0604020202020204" pitchFamily="34" charset="0"/>
                        </a:rPr>
                        <a:t>P 69.90</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u="none" strike="noStrike" dirty="0" smtClean="0">
                          <a:effectLst/>
                          <a:latin typeface="Arial" panose="020B0604020202020204" pitchFamily="34" charset="0"/>
                          <a:cs typeface="Arial" panose="020B0604020202020204" pitchFamily="34" charset="0"/>
                        </a:rPr>
                        <a:t>Last Payment Date</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b="0" i="0" u="none" strike="noStrike" dirty="0" smtClean="0">
                          <a:solidFill>
                            <a:schemeClr val="dk1"/>
                          </a:solidFill>
                          <a:effectLst/>
                          <a:latin typeface="Arial" panose="020B0604020202020204" pitchFamily="34" charset="0"/>
                          <a:cs typeface="Arial" panose="020B0604020202020204" pitchFamily="34" charset="0"/>
                        </a:rPr>
                        <a:t>04-04-2019</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31211">
                <a:tc>
                  <a:txBody>
                    <a:bodyPr/>
                    <a:lstStyle/>
                    <a:p>
                      <a:pPr algn="l" fontAlgn="b"/>
                      <a:r>
                        <a:rPr lang="en-US" sz="800" u="none" strike="noStrike" kern="1200" dirty="0" smtClean="0">
                          <a:solidFill>
                            <a:schemeClr val="dk1"/>
                          </a:solidFill>
                          <a:effectLst/>
                          <a:latin typeface="Arial" panose="020B0604020202020204" pitchFamily="34" charset="0"/>
                          <a:ea typeface="+mn-ea"/>
                          <a:cs typeface="Arial" panose="020B0604020202020204" pitchFamily="34" charset="0"/>
                        </a:rPr>
                        <a:t>Outstanding Balance</a:t>
                      </a:r>
                      <a:endParaRPr lang="en-US" sz="800" u="none" strike="noStrike" kern="1200" dirty="0">
                        <a:solidFill>
                          <a:schemeClr val="dk1"/>
                        </a:solidFill>
                        <a:effectLst/>
                        <a:latin typeface="Arial" panose="020B0604020202020204" pitchFamily="34" charset="0"/>
                        <a:ea typeface="+mn-ea"/>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u="none" strike="noStrike" kern="1200" dirty="0" smtClean="0">
                          <a:solidFill>
                            <a:schemeClr val="dk1"/>
                          </a:solidFill>
                          <a:effectLst/>
                          <a:latin typeface="Arial" panose="020B0604020202020204" pitchFamily="34" charset="0"/>
                          <a:ea typeface="+mn-ea"/>
                          <a:cs typeface="Arial" panose="020B0604020202020204" pitchFamily="34" charset="0"/>
                        </a:rPr>
                        <a:t>P1568.90</a:t>
                      </a:r>
                      <a:endParaRPr lang="en-US" sz="800" u="none" strike="noStrike" kern="1200" dirty="0">
                        <a:solidFill>
                          <a:schemeClr val="dk1"/>
                        </a:solidFill>
                        <a:effectLst/>
                        <a:latin typeface="Arial" panose="020B0604020202020204" pitchFamily="34" charset="0"/>
                        <a:ea typeface="+mn-ea"/>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u="none" strike="noStrike" kern="1200" dirty="0" smtClean="0">
                          <a:solidFill>
                            <a:schemeClr val="dk1"/>
                          </a:solidFill>
                          <a:effectLst/>
                          <a:latin typeface="Arial" panose="020B0604020202020204" pitchFamily="34" charset="0"/>
                          <a:ea typeface="+mn-ea"/>
                          <a:cs typeface="Arial" panose="020B0604020202020204" pitchFamily="34" charset="0"/>
                        </a:rPr>
                        <a:t>Bill Date</a:t>
                      </a:r>
                      <a:endParaRPr lang="en-US" sz="800" u="none" strike="noStrike" kern="1200" dirty="0">
                        <a:solidFill>
                          <a:schemeClr val="dk1"/>
                        </a:solidFill>
                        <a:effectLst/>
                        <a:latin typeface="Arial" panose="020B0604020202020204" pitchFamily="34" charset="0"/>
                        <a:ea typeface="+mn-ea"/>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u="none" strike="noStrike" kern="1200" dirty="0" smtClean="0">
                          <a:solidFill>
                            <a:schemeClr val="dk1"/>
                          </a:solidFill>
                          <a:effectLst/>
                          <a:latin typeface="Arial" panose="020B0604020202020204" pitchFamily="34" charset="0"/>
                          <a:ea typeface="+mn-ea"/>
                          <a:cs typeface="Arial" panose="020B0604020202020204" pitchFamily="34" charset="0"/>
                        </a:rPr>
                        <a:t>03-04-2019</a:t>
                      </a:r>
                      <a:endParaRPr lang="en-US" sz="800" u="none" strike="noStrike" kern="1200" dirty="0">
                        <a:solidFill>
                          <a:schemeClr val="dk1"/>
                        </a:solidFill>
                        <a:effectLst/>
                        <a:latin typeface="Arial" panose="020B0604020202020204" pitchFamily="34" charset="0"/>
                        <a:ea typeface="+mn-ea"/>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graphicFrame>
        <p:nvGraphicFramePr>
          <p:cNvPr id="103" name="Table 102"/>
          <p:cNvGraphicFramePr>
            <a:graphicFrameLocks noGrp="1"/>
          </p:cNvGraphicFramePr>
          <p:nvPr>
            <p:extLst/>
          </p:nvPr>
        </p:nvGraphicFramePr>
        <p:xfrm>
          <a:off x="7577841" y="294868"/>
          <a:ext cx="2185877" cy="1511776"/>
        </p:xfrm>
        <a:graphic>
          <a:graphicData uri="http://schemas.openxmlformats.org/drawingml/2006/table">
            <a:tbl>
              <a:tblPr>
                <a:tableStyleId>{5C22544A-7EE6-4342-B048-85BDC9FD1C3A}</a:tableStyleId>
              </a:tblPr>
              <a:tblGrid>
                <a:gridCol w="1371369"/>
                <a:gridCol w="814508"/>
              </a:tblGrid>
              <a:tr h="215968">
                <a:tc>
                  <a:txBody>
                    <a:bodyPr/>
                    <a:lstStyle/>
                    <a:p>
                      <a:pPr algn="l" fontAlgn="b"/>
                      <a:r>
                        <a:rPr lang="en-US" sz="800" b="0" i="0" u="none" strike="noStrike" dirty="0" smtClean="0">
                          <a:solidFill>
                            <a:srgbClr val="000000"/>
                          </a:solidFill>
                          <a:effectLst/>
                          <a:latin typeface="Arial" panose="020B0604020202020204" pitchFamily="34" charset="0"/>
                          <a:cs typeface="Arial" panose="020B0604020202020204" pitchFamily="34" charset="0"/>
                        </a:rPr>
                        <a:t>Mobile App</a:t>
                      </a:r>
                      <a:r>
                        <a:rPr lang="en-US" sz="800" b="0" i="0" u="none" strike="noStrike" baseline="0" dirty="0" smtClean="0">
                          <a:solidFill>
                            <a:srgbClr val="000000"/>
                          </a:solidFill>
                          <a:effectLst/>
                          <a:latin typeface="Arial" panose="020B0604020202020204" pitchFamily="34" charset="0"/>
                          <a:cs typeface="Arial" panose="020B0604020202020204" pitchFamily="34" charset="0"/>
                        </a:rPr>
                        <a:t> Registered</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none" strike="noStrike" smtClean="0">
                          <a:solidFill>
                            <a:srgbClr val="000000"/>
                          </a:solidFill>
                          <a:effectLst/>
                          <a:latin typeface="Arial" panose="020B0604020202020204" pitchFamily="34" charset="0"/>
                          <a:cs typeface="Arial" panose="020B0604020202020204" pitchFamily="34" charset="0"/>
                        </a:rPr>
                        <a:t>Y</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5968">
                <a:tc>
                  <a:txBody>
                    <a:bodyPr/>
                    <a:lstStyle/>
                    <a:p>
                      <a:pPr algn="l" fontAlgn="b"/>
                      <a:r>
                        <a:rPr lang="en-US" sz="800" b="0" i="0" u="none" strike="noStrike" dirty="0" err="1" smtClean="0">
                          <a:solidFill>
                            <a:srgbClr val="000000"/>
                          </a:solidFill>
                          <a:effectLst/>
                          <a:latin typeface="Arial" panose="020B0604020202020204" pitchFamily="34" charset="0"/>
                          <a:cs typeface="Arial" panose="020B0604020202020204" pitchFamily="34" charset="0"/>
                        </a:rPr>
                        <a:t>eKYC</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none" strike="noStrike" dirty="0" smtClean="0">
                          <a:solidFill>
                            <a:srgbClr val="000000"/>
                          </a:solidFill>
                          <a:effectLst/>
                          <a:latin typeface="Arial" panose="020B0604020202020204" pitchFamily="34" charset="0"/>
                          <a:cs typeface="Arial" panose="020B0604020202020204" pitchFamily="34" charset="0"/>
                        </a:rPr>
                        <a:t>N</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5968">
                <a:tc>
                  <a:txBody>
                    <a:bodyPr/>
                    <a:lstStyle/>
                    <a:p>
                      <a:pPr algn="l" fontAlgn="ctr"/>
                      <a:r>
                        <a:rPr lang="en-US" sz="800" b="0" i="0" u="none" strike="noStrike" smtClean="0">
                          <a:solidFill>
                            <a:srgbClr val="000000"/>
                          </a:solidFill>
                          <a:effectLst/>
                          <a:latin typeface="Arial" panose="020B0604020202020204" pitchFamily="34" charset="0"/>
                          <a:cs typeface="Arial" panose="020B0604020202020204" pitchFamily="34" charset="0"/>
                        </a:rPr>
                        <a:t>Self</a:t>
                      </a:r>
                      <a:r>
                        <a:rPr lang="en-US" sz="800" b="0" i="0" u="none" strike="noStrike" baseline="0" smtClean="0">
                          <a:solidFill>
                            <a:srgbClr val="000000"/>
                          </a:solidFill>
                          <a:effectLst/>
                          <a:latin typeface="Arial" panose="020B0604020202020204" pitchFamily="34" charset="0"/>
                          <a:cs typeface="Arial" panose="020B0604020202020204" pitchFamily="34" charset="0"/>
                        </a:rPr>
                        <a:t> Service Registered</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none" strike="noStrike" smtClean="0">
                          <a:solidFill>
                            <a:srgbClr val="000000"/>
                          </a:solidFill>
                          <a:effectLst/>
                          <a:latin typeface="Arial" panose="020B0604020202020204" pitchFamily="34" charset="0"/>
                          <a:cs typeface="Arial" panose="020B0604020202020204" pitchFamily="34" charset="0"/>
                        </a:rPr>
                        <a:t>Y</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5968">
                <a:tc>
                  <a:txBody>
                    <a:bodyPr/>
                    <a:lstStyle/>
                    <a:p>
                      <a:pPr algn="l" fontAlgn="ctr"/>
                      <a:r>
                        <a:rPr lang="en-US" sz="800" b="0" i="0" u="none" strike="noStrike" baseline="0" dirty="0" smtClean="0">
                          <a:solidFill>
                            <a:srgbClr val="000000"/>
                          </a:solidFill>
                          <a:effectLst/>
                          <a:latin typeface="Arial" panose="020B0604020202020204" pitchFamily="34" charset="0"/>
                          <a:cs typeface="Arial" panose="020B0604020202020204" pitchFamily="34" charset="0"/>
                        </a:rPr>
                        <a:t>Bill Type</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none" strike="noStrike" dirty="0" smtClean="0">
                          <a:solidFill>
                            <a:srgbClr val="000000"/>
                          </a:solidFill>
                          <a:effectLst/>
                          <a:latin typeface="Arial" panose="020B0604020202020204" pitchFamily="34" charset="0"/>
                          <a:cs typeface="Arial" panose="020B0604020202020204" pitchFamily="34" charset="0"/>
                        </a:rPr>
                        <a:t>E-Bill</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5968">
                <a:tc>
                  <a:txBody>
                    <a:bodyPr/>
                    <a:lstStyle/>
                    <a:p>
                      <a:pPr algn="l" fontAlgn="ctr"/>
                      <a:r>
                        <a:rPr lang="en-US" sz="800" b="0" i="0" u="none" strike="noStrike" smtClean="0">
                          <a:solidFill>
                            <a:srgbClr val="000000"/>
                          </a:solidFill>
                          <a:effectLst/>
                          <a:latin typeface="Arial" panose="020B0604020202020204" pitchFamily="34" charset="0"/>
                          <a:cs typeface="Arial" panose="020B0604020202020204" pitchFamily="34" charset="0"/>
                        </a:rPr>
                        <a:t>Credit Monitoring</a:t>
                      </a:r>
                      <a:r>
                        <a:rPr lang="en-US" sz="800" b="0" i="0" u="none" strike="noStrike" baseline="0" smtClean="0">
                          <a:solidFill>
                            <a:srgbClr val="000000"/>
                          </a:solidFill>
                          <a:effectLst/>
                          <a:latin typeface="Arial" panose="020B0604020202020204" pitchFamily="34" charset="0"/>
                          <a:cs typeface="Arial" panose="020B0604020202020204" pitchFamily="34" charset="0"/>
                        </a:rPr>
                        <a:t> Exposure</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none" strike="noStrike" dirty="0" smtClean="0">
                          <a:solidFill>
                            <a:srgbClr val="000000"/>
                          </a:solidFill>
                          <a:effectLst/>
                          <a:latin typeface="Arial" panose="020B0604020202020204" pitchFamily="34" charset="0"/>
                          <a:cs typeface="Arial" panose="020B0604020202020204" pitchFamily="34" charset="0"/>
                        </a:rPr>
                        <a:t>P3412.26</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5968">
                <a:tc>
                  <a:txBody>
                    <a:bodyPr/>
                    <a:lstStyle/>
                    <a:p>
                      <a:pPr algn="l" fontAlgn="ctr"/>
                      <a:r>
                        <a:rPr lang="en-US" sz="800" b="0" i="0" u="none" strike="noStrike" dirty="0" smtClean="0">
                          <a:solidFill>
                            <a:srgbClr val="000000"/>
                          </a:solidFill>
                          <a:effectLst/>
                          <a:latin typeface="Arial" panose="020B0604020202020204" pitchFamily="34" charset="0"/>
                          <a:cs typeface="Arial" panose="020B0604020202020204" pitchFamily="34" charset="0"/>
                        </a:rPr>
                        <a:t>Next Bill Date</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none" strike="noStrike" dirty="0" smtClean="0">
                          <a:solidFill>
                            <a:srgbClr val="000000"/>
                          </a:solidFill>
                          <a:effectLst/>
                          <a:latin typeface="Arial" panose="020B0604020202020204" pitchFamily="34" charset="0"/>
                          <a:cs typeface="Arial" panose="020B0604020202020204" pitchFamily="34" charset="0"/>
                        </a:rPr>
                        <a:t>03-05-2019</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5968">
                <a:tc>
                  <a:txBody>
                    <a:bodyPr/>
                    <a:lstStyle/>
                    <a:p>
                      <a:pPr algn="l" fontAlgn="ctr"/>
                      <a:r>
                        <a:rPr lang="en-US" sz="800" b="0" i="0" u="none" strike="noStrike" dirty="0" smtClean="0">
                          <a:solidFill>
                            <a:srgbClr val="000000"/>
                          </a:solidFill>
                          <a:effectLst/>
                          <a:latin typeface="Arial" panose="020B0604020202020204" pitchFamily="34" charset="0"/>
                          <a:cs typeface="Arial" panose="020B0604020202020204" pitchFamily="34" charset="0"/>
                        </a:rPr>
                        <a:t>Open SRs</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sng" strike="noStrike" dirty="0" smtClean="0">
                          <a:solidFill>
                            <a:srgbClr val="000000"/>
                          </a:solidFill>
                          <a:effectLst/>
                          <a:latin typeface="Arial" panose="020B0604020202020204" pitchFamily="34" charset="0"/>
                          <a:cs typeface="Arial" panose="020B0604020202020204" pitchFamily="34" charset="0"/>
                        </a:rPr>
                        <a:t>1</a:t>
                      </a:r>
                      <a:endParaRPr lang="en-US" sz="800" b="0" i="0" u="sng"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sp>
        <p:nvSpPr>
          <p:cNvPr id="10" name="Rectangle 9"/>
          <p:cNvSpPr/>
          <p:nvPr/>
        </p:nvSpPr>
        <p:spPr>
          <a:xfrm>
            <a:off x="10047392" y="2745944"/>
            <a:ext cx="1865089" cy="3554819"/>
          </a:xfrm>
          <a:prstGeom prst="rect">
            <a:avLst/>
          </a:prstGeom>
        </p:spPr>
        <p:txBody>
          <a:bodyPr wrap="square">
            <a:spAutoFit/>
          </a:bodyPr>
          <a:lstStyle/>
          <a:p>
            <a:r>
              <a:rPr lang="en-US" sz="900" b="1" cap="all" dirty="0">
                <a:solidFill>
                  <a:schemeClr val="bg1"/>
                </a:solidFill>
                <a:latin typeface="Arial" panose="020B0604020202020204" pitchFamily="34" charset="0"/>
                <a:cs typeface="Arial" panose="020B0604020202020204" pitchFamily="34" charset="0"/>
              </a:rPr>
              <a:t>HOW MUCH IS THE DELIVERY CHARGE FOR ONLINE SHOP ORDERS?</a:t>
            </a:r>
          </a:p>
          <a:p>
            <a:r>
              <a:rPr lang="en-US" sz="900" dirty="0">
                <a:solidFill>
                  <a:schemeClr val="bg1"/>
                </a:solidFill>
                <a:latin typeface="Arial" panose="020B0604020202020204" pitchFamily="34" charset="0"/>
                <a:cs typeface="Arial" panose="020B0604020202020204" pitchFamily="34" charset="0"/>
              </a:rPr>
              <a:t>For postpaid applications</a:t>
            </a:r>
          </a:p>
          <a:p>
            <a:r>
              <a:rPr lang="en-US" sz="900" dirty="0" smtClean="0">
                <a:solidFill>
                  <a:schemeClr val="bg1"/>
                </a:solidFill>
                <a:latin typeface="Arial" panose="020B0604020202020204" pitchFamily="34" charset="0"/>
                <a:cs typeface="Arial" panose="020B0604020202020204" pitchFamily="34" charset="0"/>
              </a:rPr>
              <a:t>We offer </a:t>
            </a:r>
            <a:r>
              <a:rPr lang="en-US" sz="900" dirty="0">
                <a:solidFill>
                  <a:schemeClr val="bg1"/>
                </a:solidFill>
                <a:latin typeface="Arial" panose="020B0604020202020204" pitchFamily="34" charset="0"/>
                <a:cs typeface="Arial" panose="020B0604020202020204" pitchFamily="34" charset="0"/>
              </a:rPr>
              <a:t>free shipping nationwide for postpaid applications.</a:t>
            </a:r>
          </a:p>
          <a:p>
            <a:r>
              <a:rPr lang="en-US" sz="900" dirty="0">
                <a:solidFill>
                  <a:schemeClr val="bg1"/>
                </a:solidFill>
                <a:latin typeface="Arial" panose="020B0604020202020204" pitchFamily="34" charset="0"/>
                <a:cs typeface="Arial" panose="020B0604020202020204" pitchFamily="34" charset="0"/>
              </a:rPr>
              <a:t>For accessories and apparel purchases</a:t>
            </a:r>
          </a:p>
          <a:p>
            <a:r>
              <a:rPr lang="en-US" sz="900" dirty="0" smtClean="0">
                <a:solidFill>
                  <a:schemeClr val="bg1"/>
                </a:solidFill>
                <a:latin typeface="Arial" panose="020B0604020202020204" pitchFamily="34" charset="0"/>
                <a:cs typeface="Arial" panose="020B0604020202020204" pitchFamily="34" charset="0"/>
              </a:rPr>
              <a:t>We offer </a:t>
            </a:r>
            <a:r>
              <a:rPr lang="en-US" sz="900" dirty="0">
                <a:solidFill>
                  <a:schemeClr val="bg1"/>
                </a:solidFill>
                <a:latin typeface="Arial" panose="020B0604020202020204" pitchFamily="34" charset="0"/>
                <a:cs typeface="Arial" panose="020B0604020202020204" pitchFamily="34" charset="0"/>
              </a:rPr>
              <a:t>free shipping nationwide for orders/deliveries amounting to P900 and above.</a:t>
            </a:r>
          </a:p>
          <a:p>
            <a:r>
              <a:rPr lang="en-US" sz="900" dirty="0">
                <a:solidFill>
                  <a:schemeClr val="bg1"/>
                </a:solidFill>
                <a:latin typeface="Arial" panose="020B0604020202020204" pitchFamily="34" charset="0"/>
                <a:cs typeface="Arial" panose="020B0604020202020204" pitchFamily="34" charset="0"/>
              </a:rPr>
              <a:t>A P70 shipping fee will be applied for orders below P900</a:t>
            </a:r>
            <a:r>
              <a:rPr lang="en-US" sz="900" dirty="0" smtClean="0">
                <a:solidFill>
                  <a:schemeClr val="bg1"/>
                </a:solidFill>
                <a:latin typeface="Arial" panose="020B0604020202020204" pitchFamily="34" charset="0"/>
                <a:cs typeface="Arial" panose="020B0604020202020204" pitchFamily="34" charset="0"/>
              </a:rPr>
              <a:t>.</a:t>
            </a:r>
          </a:p>
          <a:p>
            <a:endParaRPr lang="en-US" sz="900" dirty="0">
              <a:solidFill>
                <a:schemeClr val="bg1"/>
              </a:solidFill>
              <a:latin typeface="Arial" panose="020B0604020202020204" pitchFamily="34" charset="0"/>
              <a:cs typeface="Arial" panose="020B0604020202020204" pitchFamily="34" charset="0"/>
            </a:endParaRPr>
          </a:p>
          <a:p>
            <a:endParaRPr lang="en-US" sz="900" b="0" i="0" dirty="0" smtClean="0">
              <a:solidFill>
                <a:schemeClr val="bg1"/>
              </a:solidFill>
              <a:effectLst/>
              <a:latin typeface="Arial" panose="020B0604020202020204" pitchFamily="34" charset="0"/>
              <a:cs typeface="Arial" panose="020B0604020202020204" pitchFamily="34" charset="0"/>
            </a:endParaRPr>
          </a:p>
          <a:p>
            <a:r>
              <a:rPr lang="en-US" sz="900" b="1" cap="all" dirty="0" smtClean="0">
                <a:solidFill>
                  <a:schemeClr val="bg1"/>
                </a:solidFill>
                <a:latin typeface="Arial" panose="020B0604020202020204" pitchFamily="34" charset="0"/>
                <a:cs typeface="Arial" panose="020B0604020202020204" pitchFamily="34" charset="0"/>
              </a:rPr>
              <a:t>CAN YOU DELIVER </a:t>
            </a:r>
            <a:r>
              <a:rPr lang="en-US" sz="900" b="1" cap="all" dirty="0">
                <a:solidFill>
                  <a:schemeClr val="bg1"/>
                </a:solidFill>
                <a:latin typeface="Arial" panose="020B0604020202020204" pitchFamily="34" charset="0"/>
                <a:cs typeface="Arial" panose="020B0604020202020204" pitchFamily="34" charset="0"/>
              </a:rPr>
              <a:t>THE PACKAGE TO MY OFFICE?</a:t>
            </a:r>
          </a:p>
          <a:p>
            <a:r>
              <a:rPr lang="en-US" sz="900" dirty="0">
                <a:solidFill>
                  <a:schemeClr val="bg1"/>
                </a:solidFill>
                <a:latin typeface="Arial" panose="020B0604020202020204" pitchFamily="34" charset="0"/>
                <a:cs typeface="Arial" panose="020B0604020202020204" pitchFamily="34" charset="0"/>
              </a:rPr>
              <a:t>Yes. We will deliver your order at the address you provided during checkout, whether it is to your home or to your office. In case you want to change your delivery address after checkout, you may call (02) 730-1000. </a:t>
            </a:r>
          </a:p>
        </p:txBody>
      </p:sp>
      <p:cxnSp>
        <p:nvCxnSpPr>
          <p:cNvPr id="12" name="Straight Connector 11"/>
          <p:cNvCxnSpPr/>
          <p:nvPr/>
        </p:nvCxnSpPr>
        <p:spPr>
          <a:xfrm>
            <a:off x="10132736" y="4840787"/>
            <a:ext cx="1666999"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Isosceles Triangle 12"/>
          <p:cNvSpPr/>
          <p:nvPr/>
        </p:nvSpPr>
        <p:spPr>
          <a:xfrm flipV="1">
            <a:off x="10868253" y="6326652"/>
            <a:ext cx="274808" cy="112640"/>
          </a:xfrm>
          <a:prstGeom prst="triangle">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3" name="Picture 122"/>
          <p:cNvPicPr>
            <a:picLocks noChangeAspect="1"/>
          </p:cNvPicPr>
          <p:nvPr/>
        </p:nvPicPr>
        <p:blipFill>
          <a:blip r:embed="rId14">
            <a:extLst>
              <a:ext uri="{BEBA8EAE-BF5A-486C-A8C5-ECC9F3942E4B}">
                <a14:imgProps xmlns:a14="http://schemas.microsoft.com/office/drawing/2010/main">
                  <a14:imgLayer r:embed="rId15">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2471233" y="1875355"/>
            <a:ext cx="279035" cy="234030"/>
          </a:xfrm>
          <a:prstGeom prst="rect">
            <a:avLst/>
          </a:prstGeom>
        </p:spPr>
      </p:pic>
      <p:pic>
        <p:nvPicPr>
          <p:cNvPr id="14" name="Picture 13"/>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2798420" y="1875355"/>
            <a:ext cx="345949" cy="236503"/>
          </a:xfrm>
          <a:prstGeom prst="rect">
            <a:avLst/>
          </a:prstGeom>
        </p:spPr>
      </p:pic>
      <p:sp>
        <p:nvSpPr>
          <p:cNvPr id="124" name="Rectangle 123"/>
          <p:cNvSpPr/>
          <p:nvPr/>
        </p:nvSpPr>
        <p:spPr>
          <a:xfrm>
            <a:off x="2305567" y="2289543"/>
            <a:ext cx="1005478" cy="408589"/>
          </a:xfrm>
          <a:prstGeom prst="rect">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VERIFICATION</a:t>
            </a:r>
          </a:p>
        </p:txBody>
      </p:sp>
      <p:sp>
        <p:nvSpPr>
          <p:cNvPr id="126" name="Rectangle 125"/>
          <p:cNvSpPr/>
          <p:nvPr/>
        </p:nvSpPr>
        <p:spPr>
          <a:xfrm>
            <a:off x="3403178" y="2289543"/>
            <a:ext cx="1013347" cy="414550"/>
          </a:xfrm>
          <a:prstGeom prst="rect">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INTERACTION HISTORY</a:t>
            </a:r>
          </a:p>
        </p:txBody>
      </p:sp>
      <p:sp>
        <p:nvSpPr>
          <p:cNvPr id="127" name="Rectangle 126"/>
          <p:cNvSpPr/>
          <p:nvPr/>
        </p:nvSpPr>
        <p:spPr>
          <a:xfrm>
            <a:off x="4508658" y="2289543"/>
            <a:ext cx="1013347" cy="414550"/>
          </a:xfrm>
          <a:prstGeom prst="rect">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CDR</a:t>
            </a:r>
          </a:p>
        </p:txBody>
      </p:sp>
      <p:sp>
        <p:nvSpPr>
          <p:cNvPr id="128" name="Rectangle 127"/>
          <p:cNvSpPr/>
          <p:nvPr/>
        </p:nvSpPr>
        <p:spPr>
          <a:xfrm>
            <a:off x="6719618" y="2289543"/>
            <a:ext cx="1013347" cy="414550"/>
          </a:xfrm>
          <a:prstGeom prst="rect">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BILLING INFO</a:t>
            </a:r>
          </a:p>
        </p:txBody>
      </p:sp>
      <p:sp>
        <p:nvSpPr>
          <p:cNvPr id="129" name="Rectangle 128"/>
          <p:cNvSpPr/>
          <p:nvPr/>
        </p:nvSpPr>
        <p:spPr>
          <a:xfrm>
            <a:off x="7825098" y="2289543"/>
            <a:ext cx="1021585" cy="414550"/>
          </a:xfrm>
          <a:prstGeom prst="rect">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PAYMENT INFO</a:t>
            </a:r>
          </a:p>
        </p:txBody>
      </p:sp>
      <p:sp>
        <p:nvSpPr>
          <p:cNvPr id="130" name="Rectangle 129"/>
          <p:cNvSpPr/>
          <p:nvPr/>
        </p:nvSpPr>
        <p:spPr>
          <a:xfrm>
            <a:off x="8938818" y="2289543"/>
            <a:ext cx="1021585" cy="414550"/>
          </a:xfrm>
          <a:prstGeom prst="rect">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defTabSz="586130"/>
            <a:r>
              <a:rPr lang="en-US" sz="800" b="1" dirty="0" smtClean="0">
                <a:solidFill>
                  <a:prstClr val="white"/>
                </a:solidFill>
                <a:latin typeface="Arial" panose="020B0604020202020204" pitchFamily="34" charset="0"/>
                <a:cs typeface="Arial" panose="020B0604020202020204" pitchFamily="34" charset="0"/>
              </a:rPr>
              <a:t>RIGHT SELL</a:t>
            </a:r>
            <a:endParaRPr lang="en-US" sz="800" b="1" dirty="0">
              <a:solidFill>
                <a:prstClr val="white"/>
              </a:solidFill>
              <a:latin typeface="Arial" panose="020B0604020202020204" pitchFamily="34" charset="0"/>
              <a:cs typeface="Arial" panose="020B0604020202020204" pitchFamily="34" charset="0"/>
            </a:endParaRPr>
          </a:p>
        </p:txBody>
      </p:sp>
      <p:sp>
        <p:nvSpPr>
          <p:cNvPr id="132" name="Rectangle 131"/>
          <p:cNvSpPr/>
          <p:nvPr/>
        </p:nvSpPr>
        <p:spPr>
          <a:xfrm>
            <a:off x="247828" y="2677768"/>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CHANGE BILLING ADDRESS</a:t>
            </a:r>
          </a:p>
        </p:txBody>
      </p:sp>
      <p:sp>
        <p:nvSpPr>
          <p:cNvPr id="133" name="Rectangle 132"/>
          <p:cNvSpPr/>
          <p:nvPr/>
        </p:nvSpPr>
        <p:spPr>
          <a:xfrm>
            <a:off x="247828" y="2994322"/>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CHANGE BILLING CYCLE</a:t>
            </a:r>
          </a:p>
        </p:txBody>
      </p:sp>
      <p:sp>
        <p:nvSpPr>
          <p:cNvPr id="134" name="Rectangle 133"/>
          <p:cNvSpPr/>
          <p:nvPr/>
        </p:nvSpPr>
        <p:spPr>
          <a:xfrm>
            <a:off x="247828" y="3310876"/>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CHANGE BILLING PREFERENCE</a:t>
            </a:r>
          </a:p>
        </p:txBody>
      </p:sp>
      <p:sp>
        <p:nvSpPr>
          <p:cNvPr id="135" name="Rectangle 134"/>
          <p:cNvSpPr/>
          <p:nvPr/>
        </p:nvSpPr>
        <p:spPr>
          <a:xfrm>
            <a:off x="247828" y="3627430"/>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PROMISE TO PAY</a:t>
            </a:r>
            <a:endParaRPr lang="en-US" sz="800" b="1" dirty="0">
              <a:solidFill>
                <a:prstClr val="white"/>
              </a:solidFill>
              <a:latin typeface="Arial" panose="020B0604020202020204" pitchFamily="34" charset="0"/>
              <a:cs typeface="Arial" panose="020B0604020202020204" pitchFamily="34" charset="0"/>
            </a:endParaRPr>
          </a:p>
        </p:txBody>
      </p:sp>
      <p:sp>
        <p:nvSpPr>
          <p:cNvPr id="136" name="Rectangle 135"/>
          <p:cNvSpPr/>
          <p:nvPr/>
        </p:nvSpPr>
        <p:spPr>
          <a:xfrm>
            <a:off x="247828" y="3943984"/>
            <a:ext cx="1942062" cy="293691"/>
          </a:xfrm>
          <a:prstGeom prst="rect">
            <a:avLst/>
          </a:prstGeom>
          <a:solidFill>
            <a:srgbClr val="0029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SIM PROFILE</a:t>
            </a:r>
            <a:endParaRPr lang="en-US" sz="800" b="1" dirty="0">
              <a:solidFill>
                <a:prstClr val="white"/>
              </a:solidFill>
              <a:latin typeface="Arial" panose="020B0604020202020204" pitchFamily="34" charset="0"/>
              <a:cs typeface="Arial" panose="020B0604020202020204" pitchFamily="34" charset="0"/>
            </a:endParaRPr>
          </a:p>
        </p:txBody>
      </p:sp>
      <p:sp>
        <p:nvSpPr>
          <p:cNvPr id="137" name="Rectangle 136"/>
          <p:cNvSpPr/>
          <p:nvPr/>
        </p:nvSpPr>
        <p:spPr>
          <a:xfrm>
            <a:off x="247828" y="4260538"/>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TEMPORARY CREDIT LIMIT</a:t>
            </a:r>
            <a:endParaRPr lang="en-US" sz="800" b="1" dirty="0">
              <a:solidFill>
                <a:prstClr val="white"/>
              </a:solidFill>
              <a:latin typeface="Arial" panose="020B0604020202020204" pitchFamily="34" charset="0"/>
              <a:cs typeface="Arial" panose="020B0604020202020204" pitchFamily="34" charset="0"/>
            </a:endParaRPr>
          </a:p>
        </p:txBody>
      </p:sp>
      <p:sp>
        <p:nvSpPr>
          <p:cNvPr id="138" name="Rectangle 137"/>
          <p:cNvSpPr/>
          <p:nvPr/>
        </p:nvSpPr>
        <p:spPr>
          <a:xfrm>
            <a:off x="247828" y="4577092"/>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MI ACTIVATION / DEACTIVATION</a:t>
            </a:r>
          </a:p>
        </p:txBody>
      </p:sp>
      <p:sp>
        <p:nvSpPr>
          <p:cNvPr id="139" name="Rectangle 138"/>
          <p:cNvSpPr/>
          <p:nvPr/>
        </p:nvSpPr>
        <p:spPr>
          <a:xfrm>
            <a:off x="247828" y="4893646"/>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VAS </a:t>
            </a:r>
            <a:r>
              <a:rPr lang="en-US" sz="800" b="1" dirty="0">
                <a:solidFill>
                  <a:prstClr val="white"/>
                </a:solidFill>
                <a:latin typeface="Arial" panose="020B0604020202020204" pitchFamily="34" charset="0"/>
                <a:cs typeface="Arial" panose="020B0604020202020204" pitchFamily="34" charset="0"/>
              </a:rPr>
              <a:t>ACTIVATION / DEACTIVATION</a:t>
            </a:r>
          </a:p>
        </p:txBody>
      </p:sp>
      <p:sp>
        <p:nvSpPr>
          <p:cNvPr id="140" name="Rectangle 139"/>
          <p:cNvSpPr/>
          <p:nvPr/>
        </p:nvSpPr>
        <p:spPr>
          <a:xfrm>
            <a:off x="247828" y="5210200"/>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IR </a:t>
            </a:r>
            <a:r>
              <a:rPr lang="en-US" sz="800" b="1" dirty="0">
                <a:solidFill>
                  <a:prstClr val="white"/>
                </a:solidFill>
                <a:latin typeface="Arial" panose="020B0604020202020204" pitchFamily="34" charset="0"/>
                <a:cs typeface="Arial" panose="020B0604020202020204" pitchFamily="34" charset="0"/>
              </a:rPr>
              <a:t>ACTIVATION / DEACTIVATION</a:t>
            </a:r>
          </a:p>
        </p:txBody>
      </p:sp>
      <p:sp>
        <p:nvSpPr>
          <p:cNvPr id="141" name="Rectangle 140"/>
          <p:cNvSpPr/>
          <p:nvPr/>
        </p:nvSpPr>
        <p:spPr>
          <a:xfrm>
            <a:off x="247828" y="5526754"/>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FUP PURCHASE</a:t>
            </a:r>
            <a:endParaRPr lang="en-US" sz="800" b="1" dirty="0">
              <a:solidFill>
                <a:prstClr val="white"/>
              </a:solidFill>
              <a:latin typeface="Arial" panose="020B0604020202020204" pitchFamily="34" charset="0"/>
              <a:cs typeface="Arial" panose="020B0604020202020204" pitchFamily="34" charset="0"/>
            </a:endParaRPr>
          </a:p>
        </p:txBody>
      </p:sp>
      <p:sp>
        <p:nvSpPr>
          <p:cNvPr id="143" name="Rectangle 142"/>
          <p:cNvSpPr/>
          <p:nvPr/>
        </p:nvSpPr>
        <p:spPr>
          <a:xfrm>
            <a:off x="247828" y="5853898"/>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NETWORK COVERAGE</a:t>
            </a:r>
            <a:endParaRPr lang="en-US" sz="800" b="1" dirty="0">
              <a:solidFill>
                <a:prstClr val="white"/>
              </a:solidFill>
              <a:latin typeface="Arial" panose="020B0604020202020204" pitchFamily="34" charset="0"/>
              <a:cs typeface="Arial" panose="020B0604020202020204" pitchFamily="34" charset="0"/>
            </a:endParaRPr>
          </a:p>
        </p:txBody>
      </p:sp>
      <p:sp>
        <p:nvSpPr>
          <p:cNvPr id="89" name="Oval 88"/>
          <p:cNvSpPr/>
          <p:nvPr/>
        </p:nvSpPr>
        <p:spPr>
          <a:xfrm>
            <a:off x="9751879" y="2268652"/>
            <a:ext cx="191864" cy="19186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Arial" panose="020B0604020202020204" pitchFamily="34" charset="0"/>
                <a:cs typeface="Arial" panose="020B0604020202020204" pitchFamily="34" charset="0"/>
              </a:rPr>
              <a:t>1</a:t>
            </a:r>
            <a:endParaRPr lang="en-US" sz="1100" dirty="0">
              <a:latin typeface="Arial" panose="020B0604020202020204" pitchFamily="34" charset="0"/>
              <a:cs typeface="Arial" panose="020B0604020202020204" pitchFamily="34" charset="0"/>
            </a:endParaRPr>
          </a:p>
        </p:txBody>
      </p:sp>
      <p:grpSp>
        <p:nvGrpSpPr>
          <p:cNvPr id="152" name="Group 151"/>
          <p:cNvGrpSpPr/>
          <p:nvPr/>
        </p:nvGrpSpPr>
        <p:grpSpPr>
          <a:xfrm>
            <a:off x="-19946" y="5444657"/>
            <a:ext cx="365675" cy="427282"/>
            <a:chOff x="139917" y="5603711"/>
            <a:chExt cx="365675" cy="427282"/>
          </a:xfrm>
        </p:grpSpPr>
        <p:sp>
          <p:nvSpPr>
            <p:cNvPr id="153" name="Flowchart: Delay 152"/>
            <p:cNvSpPr/>
            <p:nvPr/>
          </p:nvSpPr>
          <p:spPr>
            <a:xfrm>
              <a:off x="151034" y="5603711"/>
              <a:ext cx="354558" cy="427282"/>
            </a:xfrm>
            <a:prstGeom prst="flowChartDelay">
              <a:avLst/>
            </a:prstGeom>
            <a:solidFill>
              <a:srgbClr val="E20A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4" name="Picture 153"/>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139917" y="5654116"/>
              <a:ext cx="324625" cy="324625"/>
            </a:xfrm>
            <a:prstGeom prst="rect">
              <a:avLst/>
            </a:prstGeom>
          </p:spPr>
        </p:pic>
      </p:grpSp>
      <p:sp>
        <p:nvSpPr>
          <p:cNvPr id="5" name="Rectangle 4"/>
          <p:cNvSpPr/>
          <p:nvPr/>
        </p:nvSpPr>
        <p:spPr>
          <a:xfrm>
            <a:off x="2452928" y="3803021"/>
            <a:ext cx="2051837" cy="751208"/>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Arial" panose="020B0604020202020204" pitchFamily="34" charset="0"/>
                <a:cs typeface="Arial" panose="020B0604020202020204" pitchFamily="34" charset="0"/>
              </a:rPr>
              <a:t>REMOVE SIM PROFILE FROM WORKFLOW LIST</a:t>
            </a:r>
            <a:endParaRPr lang="en-US" sz="1400" b="1" dirty="0">
              <a:solidFill>
                <a:schemeClr val="tx1"/>
              </a:solidFill>
              <a:latin typeface="Arial" panose="020B0604020202020204" pitchFamily="34" charset="0"/>
              <a:cs typeface="Arial" panose="020B0604020202020204" pitchFamily="34" charset="0"/>
            </a:endParaRPr>
          </a:p>
        </p:txBody>
      </p:sp>
      <p:sp>
        <p:nvSpPr>
          <p:cNvPr id="90" name="Rectangle 89"/>
          <p:cNvSpPr/>
          <p:nvPr/>
        </p:nvSpPr>
        <p:spPr>
          <a:xfrm>
            <a:off x="5614138" y="2289543"/>
            <a:ext cx="1013347" cy="414550"/>
          </a:xfrm>
          <a:prstGeom prst="rect">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SIM PROFILE</a:t>
            </a:r>
            <a:endParaRPr lang="en-US" sz="800" b="1" dirty="0">
              <a:solidFill>
                <a:prstClr val="white"/>
              </a:solidFill>
              <a:latin typeface="Arial" panose="020B0604020202020204" pitchFamily="34" charset="0"/>
              <a:cs typeface="Arial" panose="020B0604020202020204" pitchFamily="34" charset="0"/>
            </a:endParaRPr>
          </a:p>
        </p:txBody>
      </p:sp>
      <p:sp>
        <p:nvSpPr>
          <p:cNvPr id="91" name="Rectangle 90"/>
          <p:cNvSpPr/>
          <p:nvPr/>
        </p:nvSpPr>
        <p:spPr>
          <a:xfrm>
            <a:off x="5070081" y="2755112"/>
            <a:ext cx="2051837" cy="751208"/>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Arial" panose="020B0604020202020204" pitchFamily="34" charset="0"/>
                <a:cs typeface="Arial" panose="020B0604020202020204" pitchFamily="34" charset="0"/>
              </a:rPr>
              <a:t>ADD SIM PROFILE IN DETAILS TAB</a:t>
            </a:r>
            <a:endParaRPr lang="en-US" sz="1400" b="1"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2208288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Rectangle 61"/>
          <p:cNvSpPr/>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 name="Rectangle 2"/>
          <p:cNvSpPr/>
          <p:nvPr/>
        </p:nvSpPr>
        <p:spPr>
          <a:xfrm>
            <a:off x="185940" y="154407"/>
            <a:ext cx="11836042" cy="65124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sp>
        <p:nvSpPr>
          <p:cNvPr id="52" name="Rectangle 51"/>
          <p:cNvSpPr/>
          <p:nvPr/>
        </p:nvSpPr>
        <p:spPr>
          <a:xfrm>
            <a:off x="2266988" y="154407"/>
            <a:ext cx="7757432" cy="20684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sp>
        <p:nvSpPr>
          <p:cNvPr id="46" name="Rectangle 45"/>
          <p:cNvSpPr/>
          <p:nvPr/>
        </p:nvSpPr>
        <p:spPr>
          <a:xfrm>
            <a:off x="185940" y="2289543"/>
            <a:ext cx="2081048" cy="4375515"/>
          </a:xfrm>
          <a:prstGeom prst="rect">
            <a:avLst/>
          </a:prstGeom>
          <a:solidFill>
            <a:srgbClr val="56AD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pic>
        <p:nvPicPr>
          <p:cNvPr id="19" name="Picture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1617" y="1769514"/>
            <a:ext cx="400674" cy="400674"/>
          </a:xfrm>
          <a:prstGeom prst="rect">
            <a:avLst/>
          </a:prstGeom>
        </p:spPr>
      </p:pic>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9785" y="1769514"/>
            <a:ext cx="400674" cy="400674"/>
          </a:xfrm>
          <a:prstGeom prst="rect">
            <a:avLst/>
          </a:prstGeom>
        </p:spPr>
      </p:pic>
      <p:pic>
        <p:nvPicPr>
          <p:cNvPr id="21" name="Picture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75281" y="1769514"/>
            <a:ext cx="400674" cy="400674"/>
          </a:xfrm>
          <a:prstGeom prst="rect">
            <a:avLst/>
          </a:prstGeom>
        </p:spPr>
      </p:pic>
      <p:pic>
        <p:nvPicPr>
          <p:cNvPr id="23" name="Picture 2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93449" y="1769513"/>
            <a:ext cx="400674" cy="400674"/>
          </a:xfrm>
          <a:prstGeom prst="rect">
            <a:avLst/>
          </a:prstGeom>
        </p:spPr>
      </p:pic>
      <p:pic>
        <p:nvPicPr>
          <p:cNvPr id="74" name="Picture 7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5959" y="6191056"/>
            <a:ext cx="354173" cy="346794"/>
          </a:xfrm>
          <a:prstGeom prst="rect">
            <a:avLst/>
          </a:prstGeom>
        </p:spPr>
      </p:pic>
      <p:pic>
        <p:nvPicPr>
          <p:cNvPr id="75" name="Picture 7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19025" y="6191056"/>
            <a:ext cx="354173" cy="346794"/>
          </a:xfrm>
          <a:prstGeom prst="rect">
            <a:avLst/>
          </a:prstGeom>
        </p:spPr>
      </p:pic>
      <p:pic>
        <p:nvPicPr>
          <p:cNvPr id="76" name="Picture 7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52893" y="6191056"/>
            <a:ext cx="354173" cy="332037"/>
          </a:xfrm>
          <a:prstGeom prst="rect">
            <a:avLst/>
          </a:prstGeom>
        </p:spPr>
      </p:pic>
      <p:sp>
        <p:nvSpPr>
          <p:cNvPr id="83" name="Rectangle 82"/>
          <p:cNvSpPr/>
          <p:nvPr/>
        </p:nvSpPr>
        <p:spPr>
          <a:xfrm>
            <a:off x="9965423" y="2163814"/>
            <a:ext cx="2056451" cy="45036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pic>
        <p:nvPicPr>
          <p:cNvPr id="98" name="Picture 97"/>
          <p:cNvPicPr>
            <a:picLocks noChangeAspect="1"/>
          </p:cNvPicPr>
          <p:nvPr/>
        </p:nvPicPr>
        <p:blipFill>
          <a:blip r:embed="rId9">
            <a:extLst>
              <a:ext uri="{BEBA8EAE-BF5A-486C-A8C5-ECC9F3942E4B}">
                <a14:imgProps xmlns:a14="http://schemas.microsoft.com/office/drawing/2010/main">
                  <a14:imgLayer r:embed="rId10">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1852091" y="6194581"/>
            <a:ext cx="331349" cy="331349"/>
          </a:xfrm>
          <a:prstGeom prst="rect">
            <a:avLst/>
          </a:prstGeom>
        </p:spPr>
      </p:pic>
      <p:sp>
        <p:nvSpPr>
          <p:cNvPr id="109" name="Rectangle 108"/>
          <p:cNvSpPr/>
          <p:nvPr/>
        </p:nvSpPr>
        <p:spPr>
          <a:xfrm>
            <a:off x="10023912" y="2286478"/>
            <a:ext cx="1963490" cy="4251372"/>
          </a:xfrm>
          <a:prstGeom prst="rect">
            <a:avLst/>
          </a:prstGeom>
          <a:solidFill>
            <a:srgbClr val="56AD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1000" b="1" dirty="0">
              <a:solidFill>
                <a:prstClr val="white"/>
              </a:solidFill>
              <a:latin typeface="Arial" panose="020B0604020202020204" pitchFamily="34" charset="0"/>
              <a:cs typeface="Arial" panose="020B0604020202020204" pitchFamily="34" charset="0"/>
            </a:endParaRPr>
          </a:p>
        </p:txBody>
      </p:sp>
      <p:sp>
        <p:nvSpPr>
          <p:cNvPr id="94" name="Rectangle 93"/>
          <p:cNvSpPr/>
          <p:nvPr/>
        </p:nvSpPr>
        <p:spPr>
          <a:xfrm>
            <a:off x="2304058" y="2698132"/>
            <a:ext cx="7656345" cy="3044318"/>
          </a:xfrm>
          <a:prstGeom prst="rect">
            <a:avLst/>
          </a:prstGeom>
          <a:solidFill>
            <a:schemeClr val="bg1"/>
          </a:solidFill>
          <a:ln>
            <a:solidFill>
              <a:srgbClr val="56ADD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grpSp>
        <p:nvGrpSpPr>
          <p:cNvPr id="4" name="Group 3"/>
          <p:cNvGrpSpPr/>
          <p:nvPr/>
        </p:nvGrpSpPr>
        <p:grpSpPr>
          <a:xfrm>
            <a:off x="257774" y="2377291"/>
            <a:ext cx="1926025" cy="239055"/>
            <a:chOff x="257774" y="1966455"/>
            <a:chExt cx="1926025" cy="239055"/>
          </a:xfrm>
        </p:grpSpPr>
        <p:sp>
          <p:nvSpPr>
            <p:cNvPr id="50" name="Rounded Rectangle 49"/>
            <p:cNvSpPr/>
            <p:nvPr/>
          </p:nvSpPr>
          <p:spPr>
            <a:xfrm>
              <a:off x="257774" y="1968246"/>
              <a:ext cx="1824102" cy="23726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pic>
          <p:nvPicPr>
            <p:cNvPr id="28" name="Picture 27"/>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981315" y="1966455"/>
              <a:ext cx="202484" cy="237055"/>
            </a:xfrm>
            <a:prstGeom prst="rect">
              <a:avLst/>
            </a:prstGeom>
          </p:spPr>
        </p:pic>
        <p:sp>
          <p:nvSpPr>
            <p:cNvPr id="51" name="TextBox 50"/>
            <p:cNvSpPr txBox="1"/>
            <p:nvPr/>
          </p:nvSpPr>
          <p:spPr>
            <a:xfrm>
              <a:off x="320836" y="1968921"/>
              <a:ext cx="184731" cy="230832"/>
            </a:xfrm>
            <a:prstGeom prst="rect">
              <a:avLst/>
            </a:prstGeom>
            <a:noFill/>
          </p:spPr>
          <p:txBody>
            <a:bodyPr wrap="none" rtlCol="0">
              <a:spAutoFit/>
            </a:bodyPr>
            <a:lstStyle/>
            <a:p>
              <a:pPr defTabSz="586130"/>
              <a:endParaRPr lang="en-US" sz="900" dirty="0">
                <a:solidFill>
                  <a:prstClr val="black"/>
                </a:solidFill>
                <a:latin typeface="Arial" panose="020B0604020202020204" pitchFamily="34" charset="0"/>
                <a:cs typeface="Arial" panose="020B0604020202020204" pitchFamily="34" charset="0"/>
              </a:endParaRPr>
            </a:p>
          </p:txBody>
        </p:sp>
      </p:grpSp>
      <p:grpSp>
        <p:nvGrpSpPr>
          <p:cNvPr id="63" name="Group 62"/>
          <p:cNvGrpSpPr/>
          <p:nvPr/>
        </p:nvGrpSpPr>
        <p:grpSpPr>
          <a:xfrm>
            <a:off x="2268495" y="5758937"/>
            <a:ext cx="7691908" cy="906121"/>
            <a:chOff x="2284261" y="5806235"/>
            <a:chExt cx="7691908" cy="906121"/>
          </a:xfrm>
        </p:grpSpPr>
        <p:sp>
          <p:nvSpPr>
            <p:cNvPr id="70" name="Rectangle 69"/>
            <p:cNvSpPr/>
            <p:nvPr/>
          </p:nvSpPr>
          <p:spPr>
            <a:xfrm>
              <a:off x="2284261" y="5806235"/>
              <a:ext cx="7691908" cy="90612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7" name="Rounded Rectangle 76"/>
            <p:cNvSpPr/>
            <p:nvPr/>
          </p:nvSpPr>
          <p:spPr>
            <a:xfrm>
              <a:off x="2417106" y="6197770"/>
              <a:ext cx="7362378" cy="35236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8" name="TextBox 77"/>
            <p:cNvSpPr txBox="1"/>
            <p:nvPr/>
          </p:nvSpPr>
          <p:spPr>
            <a:xfrm>
              <a:off x="2480168" y="6268572"/>
              <a:ext cx="877163" cy="230832"/>
            </a:xfrm>
            <a:prstGeom prst="rect">
              <a:avLst/>
            </a:prstGeom>
            <a:noFill/>
          </p:spPr>
          <p:txBody>
            <a:bodyPr wrap="none" rtlCol="0">
              <a:spAutoFit/>
            </a:bodyPr>
            <a:lstStyle/>
            <a:p>
              <a:r>
                <a:rPr lang="en-US" sz="900" dirty="0">
                  <a:solidFill>
                    <a:prstClr val="black"/>
                  </a:solidFill>
                  <a:latin typeface="Arial" panose="020B0604020202020204" pitchFamily="34" charset="0"/>
                  <a:cs typeface="Arial" panose="020B0604020202020204" pitchFamily="34" charset="0"/>
                </a:rPr>
                <a:t>Call Remarks</a:t>
              </a:r>
            </a:p>
          </p:txBody>
        </p:sp>
        <p:sp>
          <p:nvSpPr>
            <p:cNvPr id="84" name="Rectangle 83"/>
            <p:cNvSpPr/>
            <p:nvPr/>
          </p:nvSpPr>
          <p:spPr>
            <a:xfrm>
              <a:off x="8910989" y="6245977"/>
              <a:ext cx="808601" cy="268750"/>
            </a:xfrm>
            <a:prstGeom prst="rect">
              <a:avLst/>
            </a:prstGeom>
            <a:solidFill>
              <a:srgbClr val="56AD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800" dirty="0" smtClean="0">
                  <a:solidFill>
                    <a:prstClr val="white"/>
                  </a:solidFill>
                  <a:latin typeface="Arial" panose="020B0604020202020204" pitchFamily="34" charset="0"/>
                  <a:cs typeface="Arial" panose="020B0604020202020204" pitchFamily="34" charset="0"/>
                </a:rPr>
                <a:t>SUBMIT</a:t>
              </a:r>
              <a:endParaRPr lang="en-US" sz="800" dirty="0">
                <a:solidFill>
                  <a:prstClr val="white"/>
                </a:solidFill>
                <a:latin typeface="Arial" panose="020B0604020202020204" pitchFamily="34" charset="0"/>
                <a:cs typeface="Arial" panose="020B0604020202020204" pitchFamily="34" charset="0"/>
              </a:endParaRPr>
            </a:p>
          </p:txBody>
        </p:sp>
        <p:sp>
          <p:nvSpPr>
            <p:cNvPr id="85" name="Rounded Rectangle 84"/>
            <p:cNvSpPr/>
            <p:nvPr/>
          </p:nvSpPr>
          <p:spPr>
            <a:xfrm>
              <a:off x="2444560" y="5947598"/>
              <a:ext cx="129642" cy="129642"/>
            </a:xfrm>
            <a:prstGeom prst="round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6" name="TextBox 85"/>
            <p:cNvSpPr txBox="1"/>
            <p:nvPr/>
          </p:nvSpPr>
          <p:spPr>
            <a:xfrm>
              <a:off x="2615925" y="5897864"/>
              <a:ext cx="838691" cy="230832"/>
            </a:xfrm>
            <a:prstGeom prst="rect">
              <a:avLst/>
            </a:prstGeom>
            <a:noFill/>
          </p:spPr>
          <p:txBody>
            <a:bodyPr wrap="none" rtlCol="0">
              <a:spAutoFit/>
            </a:bodyPr>
            <a:lstStyle/>
            <a:p>
              <a:r>
                <a:rPr lang="en-US" sz="900" dirty="0" smtClean="0">
                  <a:solidFill>
                    <a:prstClr val="black"/>
                  </a:solidFill>
                  <a:latin typeface="Arial" panose="020B0604020202020204" pitchFamily="34" charset="0"/>
                  <a:cs typeface="Arial" panose="020B0604020202020204" pitchFamily="34" charset="0"/>
                </a:rPr>
                <a:t>Billing Query</a:t>
              </a:r>
              <a:endParaRPr lang="en-US" sz="900" dirty="0">
                <a:solidFill>
                  <a:prstClr val="black"/>
                </a:solidFill>
                <a:latin typeface="Arial" panose="020B0604020202020204" pitchFamily="34" charset="0"/>
                <a:cs typeface="Arial" panose="020B0604020202020204" pitchFamily="34" charset="0"/>
              </a:endParaRPr>
            </a:p>
          </p:txBody>
        </p:sp>
        <p:sp>
          <p:nvSpPr>
            <p:cNvPr id="87" name="Rounded Rectangle 86"/>
            <p:cNvSpPr/>
            <p:nvPr/>
          </p:nvSpPr>
          <p:spPr>
            <a:xfrm>
              <a:off x="3899406" y="5947598"/>
              <a:ext cx="129642" cy="129642"/>
            </a:xfrm>
            <a:prstGeom prst="round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8" name="TextBox 87"/>
            <p:cNvSpPr txBox="1"/>
            <p:nvPr/>
          </p:nvSpPr>
          <p:spPr>
            <a:xfrm>
              <a:off x="4081480" y="5897864"/>
              <a:ext cx="1152880" cy="230832"/>
            </a:xfrm>
            <a:prstGeom prst="rect">
              <a:avLst/>
            </a:prstGeom>
            <a:noFill/>
          </p:spPr>
          <p:txBody>
            <a:bodyPr wrap="none" rtlCol="0">
              <a:spAutoFit/>
            </a:bodyPr>
            <a:lstStyle/>
            <a:p>
              <a:r>
                <a:rPr lang="en-US" sz="900" dirty="0" smtClean="0">
                  <a:solidFill>
                    <a:prstClr val="black"/>
                  </a:solidFill>
                  <a:latin typeface="Arial" panose="020B0604020202020204" pitchFamily="34" charset="0"/>
                  <a:cs typeface="Arial" panose="020B0604020202020204" pitchFamily="34" charset="0"/>
                </a:rPr>
                <a:t>Change in address</a:t>
              </a:r>
              <a:endParaRPr lang="en-US" sz="900" dirty="0">
                <a:solidFill>
                  <a:prstClr val="black"/>
                </a:solidFill>
                <a:latin typeface="Arial" panose="020B0604020202020204" pitchFamily="34" charset="0"/>
                <a:cs typeface="Arial" panose="020B0604020202020204" pitchFamily="34" charset="0"/>
              </a:endParaRPr>
            </a:p>
          </p:txBody>
        </p:sp>
        <p:sp>
          <p:nvSpPr>
            <p:cNvPr id="95" name="Rounded Rectangle 94"/>
            <p:cNvSpPr/>
            <p:nvPr/>
          </p:nvSpPr>
          <p:spPr>
            <a:xfrm>
              <a:off x="5354252" y="5947598"/>
              <a:ext cx="129642" cy="129642"/>
            </a:xfrm>
            <a:prstGeom prst="round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6" name="TextBox 95"/>
            <p:cNvSpPr txBox="1"/>
            <p:nvPr/>
          </p:nvSpPr>
          <p:spPr>
            <a:xfrm>
              <a:off x="5549967" y="5897864"/>
              <a:ext cx="928459" cy="230832"/>
            </a:xfrm>
            <a:prstGeom prst="rect">
              <a:avLst/>
            </a:prstGeom>
            <a:noFill/>
          </p:spPr>
          <p:txBody>
            <a:bodyPr wrap="none" rtlCol="0">
              <a:spAutoFit/>
            </a:bodyPr>
            <a:lstStyle/>
            <a:p>
              <a:r>
                <a:rPr lang="en-US" sz="900" dirty="0" smtClean="0">
                  <a:solidFill>
                    <a:prstClr val="black"/>
                  </a:solidFill>
                  <a:latin typeface="Arial" panose="020B0604020202020204" pitchFamily="34" charset="0"/>
                  <a:cs typeface="Arial" panose="020B0604020202020204" pitchFamily="34" charset="0"/>
                </a:rPr>
                <a:t>Product Query</a:t>
              </a:r>
              <a:endParaRPr lang="en-US" sz="900" dirty="0">
                <a:solidFill>
                  <a:prstClr val="black"/>
                </a:solidFill>
                <a:latin typeface="Arial" panose="020B0604020202020204" pitchFamily="34" charset="0"/>
                <a:cs typeface="Arial" panose="020B0604020202020204" pitchFamily="34" charset="0"/>
              </a:endParaRPr>
            </a:p>
          </p:txBody>
        </p:sp>
        <p:sp>
          <p:nvSpPr>
            <p:cNvPr id="97" name="Rounded Rectangle 96"/>
            <p:cNvSpPr/>
            <p:nvPr/>
          </p:nvSpPr>
          <p:spPr>
            <a:xfrm>
              <a:off x="6809098" y="5947598"/>
              <a:ext cx="129642" cy="129642"/>
            </a:xfrm>
            <a:prstGeom prst="round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0" name="TextBox 109"/>
            <p:cNvSpPr txBox="1"/>
            <p:nvPr/>
          </p:nvSpPr>
          <p:spPr>
            <a:xfrm>
              <a:off x="7043456" y="5897864"/>
              <a:ext cx="947695" cy="230832"/>
            </a:xfrm>
            <a:prstGeom prst="rect">
              <a:avLst/>
            </a:prstGeom>
            <a:noFill/>
          </p:spPr>
          <p:txBody>
            <a:bodyPr wrap="none" rtlCol="0">
              <a:spAutoFit/>
            </a:bodyPr>
            <a:lstStyle/>
            <a:p>
              <a:r>
                <a:rPr lang="en-US" sz="900" dirty="0" smtClean="0">
                  <a:solidFill>
                    <a:prstClr val="black"/>
                  </a:solidFill>
                  <a:latin typeface="Arial" panose="020B0604020202020204" pitchFamily="34" charset="0"/>
                  <a:cs typeface="Arial" panose="020B0604020202020204" pitchFamily="34" charset="0"/>
                </a:rPr>
                <a:t>Delivery Query</a:t>
              </a:r>
              <a:endParaRPr lang="en-US" sz="900" dirty="0">
                <a:solidFill>
                  <a:prstClr val="black"/>
                </a:solidFill>
                <a:latin typeface="Arial" panose="020B0604020202020204" pitchFamily="34" charset="0"/>
                <a:cs typeface="Arial" panose="020B0604020202020204" pitchFamily="34" charset="0"/>
              </a:endParaRPr>
            </a:p>
          </p:txBody>
        </p:sp>
        <p:sp>
          <p:nvSpPr>
            <p:cNvPr id="111" name="Rounded Rectangle 110"/>
            <p:cNvSpPr/>
            <p:nvPr/>
          </p:nvSpPr>
          <p:spPr>
            <a:xfrm>
              <a:off x="8263944" y="5947598"/>
              <a:ext cx="129642" cy="129642"/>
            </a:xfrm>
            <a:prstGeom prst="round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2" name="TextBox 111"/>
            <p:cNvSpPr txBox="1"/>
            <p:nvPr/>
          </p:nvSpPr>
          <p:spPr>
            <a:xfrm>
              <a:off x="8435309" y="5897864"/>
              <a:ext cx="595035" cy="230832"/>
            </a:xfrm>
            <a:prstGeom prst="rect">
              <a:avLst/>
            </a:prstGeom>
            <a:noFill/>
          </p:spPr>
          <p:txBody>
            <a:bodyPr wrap="none" rtlCol="0">
              <a:spAutoFit/>
            </a:bodyPr>
            <a:lstStyle/>
            <a:p>
              <a:r>
                <a:rPr lang="en-US" sz="900" dirty="0" smtClean="0">
                  <a:solidFill>
                    <a:prstClr val="black"/>
                  </a:solidFill>
                  <a:latin typeface="Arial" panose="020B0604020202020204" pitchFamily="34" charset="0"/>
                  <a:cs typeface="Arial" panose="020B0604020202020204" pitchFamily="34" charset="0"/>
                </a:rPr>
                <a:t>General</a:t>
              </a:r>
              <a:endParaRPr lang="en-US" sz="900" dirty="0">
                <a:solidFill>
                  <a:prstClr val="black"/>
                </a:solidFill>
                <a:latin typeface="Arial" panose="020B0604020202020204" pitchFamily="34" charset="0"/>
                <a:cs typeface="Arial" panose="020B0604020202020204" pitchFamily="34" charset="0"/>
              </a:endParaRPr>
            </a:p>
          </p:txBody>
        </p:sp>
      </p:grpSp>
      <p:grpSp>
        <p:nvGrpSpPr>
          <p:cNvPr id="114" name="Group 113"/>
          <p:cNvGrpSpPr/>
          <p:nvPr/>
        </p:nvGrpSpPr>
        <p:grpSpPr>
          <a:xfrm>
            <a:off x="10096160" y="2395737"/>
            <a:ext cx="1775543" cy="302395"/>
            <a:chOff x="10111926" y="2443035"/>
            <a:chExt cx="1775543" cy="302395"/>
          </a:xfrm>
        </p:grpSpPr>
        <p:sp>
          <p:nvSpPr>
            <p:cNvPr id="115" name="Rounded Rectangle 114"/>
            <p:cNvSpPr/>
            <p:nvPr/>
          </p:nvSpPr>
          <p:spPr>
            <a:xfrm>
              <a:off x="10111926" y="2443035"/>
              <a:ext cx="1775543" cy="302395"/>
            </a:xfrm>
            <a:prstGeom prst="round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a:solidFill>
                    <a:prstClr val="white">
                      <a:lumMod val="75000"/>
                    </a:prstClr>
                  </a:solidFill>
                  <a:latin typeface="Arial" panose="020B0604020202020204" pitchFamily="34" charset="0"/>
                  <a:cs typeface="Arial" panose="020B0604020202020204" pitchFamily="34" charset="0"/>
                </a:rPr>
                <a:t>Select </a:t>
              </a:r>
              <a:r>
                <a:rPr lang="en-US" sz="900" dirty="0" smtClean="0">
                  <a:solidFill>
                    <a:prstClr val="white">
                      <a:lumMod val="75000"/>
                    </a:prstClr>
                  </a:solidFill>
                  <a:latin typeface="Arial" panose="020B0604020202020204" pitchFamily="34" charset="0"/>
                  <a:cs typeface="Arial" panose="020B0604020202020204" pitchFamily="34" charset="0"/>
                </a:rPr>
                <a:t>Disposition</a:t>
              </a:r>
              <a:endParaRPr lang="en-US" sz="900" dirty="0">
                <a:solidFill>
                  <a:prstClr val="white">
                    <a:lumMod val="75000"/>
                  </a:prstClr>
                </a:solidFill>
                <a:latin typeface="Arial" panose="020B0604020202020204" pitchFamily="34" charset="0"/>
                <a:cs typeface="Arial" panose="020B0604020202020204" pitchFamily="34" charset="0"/>
              </a:endParaRPr>
            </a:p>
          </p:txBody>
        </p:sp>
        <p:sp>
          <p:nvSpPr>
            <p:cNvPr id="116" name="Isosceles Triangle 115"/>
            <p:cNvSpPr/>
            <p:nvPr/>
          </p:nvSpPr>
          <p:spPr>
            <a:xfrm rot="10800000">
              <a:off x="11680475" y="2576192"/>
              <a:ext cx="84219" cy="72602"/>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solidFill>
                  <a:prstClr val="white"/>
                </a:solidFill>
              </a:endParaRPr>
            </a:p>
          </p:txBody>
        </p:sp>
      </p:grpSp>
      <p:sp>
        <p:nvSpPr>
          <p:cNvPr id="82" name="Rectangle 81"/>
          <p:cNvSpPr/>
          <p:nvPr/>
        </p:nvSpPr>
        <p:spPr>
          <a:xfrm>
            <a:off x="261254" y="1072474"/>
            <a:ext cx="1942062" cy="4539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1400" b="1" i="1" dirty="0" smtClean="0">
                <a:solidFill>
                  <a:schemeClr val="tx1">
                    <a:lumMod val="50000"/>
                    <a:lumOff val="50000"/>
                  </a:schemeClr>
                </a:solidFill>
                <a:latin typeface="Swis721 Cn BT" panose="020B0506020202030204" pitchFamily="34" charset="0"/>
                <a:cs typeface="Arial" panose="020B0604020202020204" pitchFamily="34" charset="0"/>
              </a:rPr>
              <a:t>TELECOM ENTERPRISE</a:t>
            </a:r>
            <a:endParaRPr lang="en-US" sz="1400" b="1" i="1" dirty="0">
              <a:solidFill>
                <a:schemeClr val="tx1">
                  <a:lumMod val="50000"/>
                  <a:lumOff val="50000"/>
                </a:schemeClr>
              </a:solidFill>
              <a:latin typeface="Swis721 Cn BT" panose="020B0506020202030204" pitchFamily="34" charset="0"/>
              <a:cs typeface="Arial" panose="020B0604020202020204" pitchFamily="34" charset="0"/>
            </a:endParaRPr>
          </a:p>
        </p:txBody>
      </p:sp>
      <p:pic>
        <p:nvPicPr>
          <p:cNvPr id="61" name="Picture 60"/>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55095" y="336931"/>
            <a:ext cx="942739" cy="855162"/>
          </a:xfrm>
          <a:prstGeom prst="rect">
            <a:avLst/>
          </a:prstGeom>
        </p:spPr>
      </p:pic>
      <p:pic>
        <p:nvPicPr>
          <p:cNvPr id="6" name="Picture 5"/>
          <p:cNvPicPr>
            <a:picLocks noChangeAspect="1"/>
          </p:cNvPicPr>
          <p:nvPr/>
        </p:nvPicPr>
        <p:blipFill>
          <a:blip r:embed="rId13"/>
          <a:stretch>
            <a:fillRect/>
          </a:stretch>
        </p:blipFill>
        <p:spPr>
          <a:xfrm>
            <a:off x="10010486" y="571267"/>
            <a:ext cx="1950763" cy="1341664"/>
          </a:xfrm>
          <a:prstGeom prst="rect">
            <a:avLst/>
          </a:prstGeom>
        </p:spPr>
      </p:pic>
      <p:sp>
        <p:nvSpPr>
          <p:cNvPr id="7" name="Rectangle 6"/>
          <p:cNvSpPr/>
          <p:nvPr/>
        </p:nvSpPr>
        <p:spPr>
          <a:xfrm>
            <a:off x="2304058" y="239653"/>
            <a:ext cx="2516253" cy="1958667"/>
          </a:xfrm>
          <a:prstGeom prst="rect">
            <a:avLst/>
          </a:prstGeom>
          <a:solidFill>
            <a:schemeClr val="bg1"/>
          </a:solidFill>
          <a:ln>
            <a:solidFill>
              <a:schemeClr val="bg1">
                <a:lumMod val="95000"/>
              </a:schemeClr>
            </a:solidFill>
          </a:ln>
          <a:effectLst>
            <a:outerShdw blurRad="50800" dist="38100" dir="8100000" algn="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p:cNvSpPr/>
          <p:nvPr/>
        </p:nvSpPr>
        <p:spPr>
          <a:xfrm>
            <a:off x="4879719" y="239653"/>
            <a:ext cx="2516253" cy="1958667"/>
          </a:xfrm>
          <a:prstGeom prst="rect">
            <a:avLst/>
          </a:prstGeom>
          <a:solidFill>
            <a:schemeClr val="bg1"/>
          </a:solidFill>
          <a:ln>
            <a:solidFill>
              <a:schemeClr val="bg1">
                <a:lumMod val="95000"/>
              </a:schemeClr>
            </a:solidFill>
          </a:ln>
          <a:effectLst>
            <a:outerShdw blurRad="50800" dist="38100" dir="8100000" algn="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p:cNvSpPr/>
          <p:nvPr/>
        </p:nvSpPr>
        <p:spPr>
          <a:xfrm>
            <a:off x="7455380" y="239653"/>
            <a:ext cx="2516253" cy="1958667"/>
          </a:xfrm>
          <a:prstGeom prst="rect">
            <a:avLst/>
          </a:prstGeom>
          <a:solidFill>
            <a:schemeClr val="bg1"/>
          </a:solidFill>
          <a:ln>
            <a:solidFill>
              <a:schemeClr val="bg1">
                <a:lumMod val="95000"/>
              </a:schemeClr>
            </a:solidFill>
          </a:ln>
          <a:effectLst>
            <a:outerShdw blurRad="50800" dist="38100" dir="8100000" algn="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1" name="Table 100"/>
          <p:cNvGraphicFramePr>
            <a:graphicFrameLocks noGrp="1"/>
          </p:cNvGraphicFramePr>
          <p:nvPr>
            <p:extLst/>
          </p:nvPr>
        </p:nvGraphicFramePr>
        <p:xfrm>
          <a:off x="2464402" y="294868"/>
          <a:ext cx="2239750" cy="1486976"/>
        </p:xfrm>
        <a:graphic>
          <a:graphicData uri="http://schemas.openxmlformats.org/drawingml/2006/table">
            <a:tbl>
              <a:tblPr>
                <a:tableStyleId>{5C22544A-7EE6-4342-B048-85BDC9FD1C3A}</a:tableStyleId>
              </a:tblPr>
              <a:tblGrid>
                <a:gridCol w="953865"/>
                <a:gridCol w="1285885"/>
              </a:tblGrid>
              <a:tr h="198540">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Mobile #</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+63</a:t>
                      </a:r>
                      <a:r>
                        <a:rPr lang="en-US" sz="8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 915 716 9206</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98540">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Subscriber</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Mr. John Doe</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98540">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Operating Status</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Active</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98540">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Status</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Active</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82068">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Email</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johndoe554@gmail.com</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19828">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Address</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sv-SE" sz="800" b="0" i="0" u="none" strike="noStrike" kern="1200" dirty="0" smtClean="0">
                          <a:solidFill>
                            <a:srgbClr val="000000"/>
                          </a:solidFill>
                          <a:effectLst/>
                          <a:latin typeface="Arial" panose="020B0604020202020204" pitchFamily="34" charset="0"/>
                          <a:ea typeface="+mn-ea"/>
                          <a:cs typeface="Arial" panose="020B0604020202020204" pitchFamily="34" charset="0"/>
                        </a:rPr>
                        <a:t>101 Dela Rosa Street, Legazpi Village, Makati</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90920">
                <a:tc>
                  <a:txBody>
                    <a:bodyPr/>
                    <a:lstStyle/>
                    <a:p>
                      <a:pPr marL="0" algn="l" defTabSz="914400" rtl="0" eaLnBrk="1" fontAlgn="b" latinLnBrk="0" hangingPunct="1"/>
                      <a:r>
                        <a:rPr lang="en-US" sz="800" b="0" i="0" u="none" strike="noStrike" kern="1200" dirty="0">
                          <a:solidFill>
                            <a:srgbClr val="000000"/>
                          </a:solidFill>
                          <a:effectLst/>
                          <a:latin typeface="Arial" panose="020B0604020202020204" pitchFamily="34" charset="0"/>
                          <a:ea typeface="+mn-ea"/>
                          <a:cs typeface="Arial" panose="020B0604020202020204" pitchFamily="34" charset="0"/>
                        </a:rPr>
                        <a:t>Alt Number</a:t>
                      </a: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+63</a:t>
                      </a:r>
                      <a:r>
                        <a:rPr lang="en-US" sz="8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 999 999 9999</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graphicFrame>
        <p:nvGraphicFramePr>
          <p:cNvPr id="102" name="Table 101"/>
          <p:cNvGraphicFramePr>
            <a:graphicFrameLocks noGrp="1"/>
          </p:cNvGraphicFramePr>
          <p:nvPr>
            <p:extLst/>
          </p:nvPr>
        </p:nvGraphicFramePr>
        <p:xfrm>
          <a:off x="4973094" y="294868"/>
          <a:ext cx="2355644" cy="1878483"/>
        </p:xfrm>
        <a:graphic>
          <a:graphicData uri="http://schemas.openxmlformats.org/drawingml/2006/table">
            <a:tbl>
              <a:tblPr>
                <a:tableStyleId>{5C22544A-7EE6-4342-B048-85BDC9FD1C3A}</a:tableStyleId>
              </a:tblPr>
              <a:tblGrid>
                <a:gridCol w="1089211"/>
                <a:gridCol w="1266433"/>
              </a:tblGrid>
              <a:tr h="205909">
                <a:tc>
                  <a:txBody>
                    <a:bodyPr/>
                    <a:lstStyle/>
                    <a:p>
                      <a:pPr algn="l" fontAlgn="b"/>
                      <a:r>
                        <a:rPr lang="en-US" sz="800" u="none" strike="noStrike" dirty="0" smtClean="0">
                          <a:effectLst/>
                          <a:latin typeface="Arial" panose="020B0604020202020204" pitchFamily="34" charset="0"/>
                          <a:cs typeface="Arial" panose="020B0604020202020204" pitchFamily="34" charset="0"/>
                        </a:rPr>
                        <a:t>Customer ID</a:t>
                      </a:r>
                      <a:r>
                        <a:rPr lang="en-US" sz="800" u="none" strike="noStrike" baseline="0" dirty="0" smtClean="0">
                          <a:effectLst/>
                          <a:latin typeface="Arial" panose="020B0604020202020204" pitchFamily="34" charset="0"/>
                          <a:cs typeface="Arial" panose="020B0604020202020204" pitchFamily="34" charset="0"/>
                        </a:rPr>
                        <a:t> #</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b="0" i="0" u="none" strike="noStrike" dirty="0" smtClean="0">
                          <a:solidFill>
                            <a:schemeClr val="dk1"/>
                          </a:solidFill>
                          <a:effectLst/>
                          <a:latin typeface="Arial" panose="020B0604020202020204" pitchFamily="34" charset="0"/>
                          <a:cs typeface="Arial" panose="020B0604020202020204" pitchFamily="34" charset="0"/>
                        </a:rPr>
                        <a:t>83085294</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u="none" strike="noStrike" dirty="0" smtClean="0">
                          <a:effectLst/>
                          <a:latin typeface="Arial" panose="020B0604020202020204" pitchFamily="34" charset="0"/>
                          <a:cs typeface="Arial" panose="020B0604020202020204" pitchFamily="34" charset="0"/>
                        </a:rPr>
                        <a:t>Tariff Plan</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b="0" i="0" u="sng" strike="noStrike" dirty="0" err="1" smtClean="0">
                          <a:solidFill>
                            <a:schemeClr val="dk1"/>
                          </a:solidFill>
                          <a:effectLst/>
                          <a:latin typeface="Arial" panose="020B0604020202020204" pitchFamily="34" charset="0"/>
                          <a:cs typeface="Arial" panose="020B0604020202020204" pitchFamily="34" charset="0"/>
                        </a:rPr>
                        <a:t>ThePLAN</a:t>
                      </a:r>
                      <a:r>
                        <a:rPr lang="en-US" sz="800" b="0" i="0" u="sng" strike="noStrike" baseline="0" dirty="0" smtClean="0">
                          <a:solidFill>
                            <a:schemeClr val="dk1"/>
                          </a:solidFill>
                          <a:effectLst/>
                          <a:latin typeface="Arial" panose="020B0604020202020204" pitchFamily="34" charset="0"/>
                          <a:cs typeface="Arial" panose="020B0604020202020204" pitchFamily="34" charset="0"/>
                        </a:rPr>
                        <a:t> PLUS 1499</a:t>
                      </a:r>
                      <a:endParaRPr lang="en-US" sz="800" b="0" i="0" u="sng"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b="0" i="0" u="none" strike="noStrike" dirty="0" smtClean="0">
                          <a:solidFill>
                            <a:srgbClr val="000000"/>
                          </a:solidFill>
                          <a:effectLst/>
                          <a:latin typeface="Arial" panose="020B0604020202020204" pitchFamily="34" charset="0"/>
                          <a:cs typeface="Arial" panose="020B0604020202020204" pitchFamily="34" charset="0"/>
                        </a:rPr>
                        <a:t>Activation Date</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b="0" i="0" u="none" strike="noStrike" dirty="0" smtClean="0">
                          <a:solidFill>
                            <a:srgbClr val="000000"/>
                          </a:solidFill>
                          <a:effectLst/>
                          <a:latin typeface="Arial" panose="020B0604020202020204" pitchFamily="34" charset="0"/>
                          <a:cs typeface="Arial" panose="020B0604020202020204" pitchFamily="34" charset="0"/>
                        </a:rPr>
                        <a:t>03-01-2019</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u="none" strike="noStrike" dirty="0" smtClean="0">
                          <a:effectLst/>
                          <a:latin typeface="Arial" panose="020B0604020202020204" pitchFamily="34" charset="0"/>
                          <a:cs typeface="Arial" panose="020B0604020202020204" pitchFamily="34" charset="0"/>
                        </a:rPr>
                        <a:t>Contract</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u="none" strike="noStrike" dirty="0" smtClean="0">
                          <a:effectLst/>
                          <a:latin typeface="Arial" panose="020B0604020202020204" pitchFamily="34" charset="0"/>
                          <a:cs typeface="Arial" panose="020B0604020202020204" pitchFamily="34" charset="0"/>
                        </a:rPr>
                        <a:t>24 Months</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u="none" strike="noStrike" dirty="0" smtClean="0">
                          <a:effectLst/>
                          <a:latin typeface="Arial" panose="020B0604020202020204" pitchFamily="34" charset="0"/>
                          <a:cs typeface="Arial" panose="020B0604020202020204" pitchFamily="34" charset="0"/>
                        </a:rPr>
                        <a:t>Handset</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b="0" i="0" u="sng" strike="noStrike" dirty="0" smtClean="0">
                          <a:solidFill>
                            <a:schemeClr val="dk1"/>
                          </a:solidFill>
                          <a:effectLst/>
                          <a:latin typeface="Arial" panose="020B0604020202020204" pitchFamily="34" charset="0"/>
                          <a:cs typeface="Arial" panose="020B0604020202020204" pitchFamily="34" charset="0"/>
                        </a:rPr>
                        <a:t>Huawei Nova 3i</a:t>
                      </a:r>
                      <a:endParaRPr lang="en-US" sz="800" b="0" i="0" u="sng"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u="none" strike="noStrike" dirty="0" smtClean="0">
                          <a:effectLst/>
                          <a:latin typeface="Arial" panose="020B0604020202020204" pitchFamily="34" charset="0"/>
                          <a:cs typeface="Arial" panose="020B0604020202020204" pitchFamily="34" charset="0"/>
                        </a:rPr>
                        <a:t>Unbilled Amount</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b="0" i="0" u="none" strike="noStrike" dirty="0" smtClean="0">
                          <a:solidFill>
                            <a:schemeClr val="dk1"/>
                          </a:solidFill>
                          <a:effectLst/>
                          <a:latin typeface="Arial" panose="020B0604020202020204" pitchFamily="34" charset="0"/>
                          <a:cs typeface="Arial" panose="020B0604020202020204" pitchFamily="34" charset="0"/>
                        </a:rPr>
                        <a:t>P 69.90</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u="none" strike="noStrike" dirty="0" smtClean="0">
                          <a:effectLst/>
                          <a:latin typeface="Arial" panose="020B0604020202020204" pitchFamily="34" charset="0"/>
                          <a:cs typeface="Arial" panose="020B0604020202020204" pitchFamily="34" charset="0"/>
                        </a:rPr>
                        <a:t>Last Payment Date</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b="0" i="0" u="none" strike="noStrike" dirty="0" smtClean="0">
                          <a:solidFill>
                            <a:schemeClr val="dk1"/>
                          </a:solidFill>
                          <a:effectLst/>
                          <a:latin typeface="Arial" panose="020B0604020202020204" pitchFamily="34" charset="0"/>
                          <a:cs typeface="Arial" panose="020B0604020202020204" pitchFamily="34" charset="0"/>
                        </a:rPr>
                        <a:t>04-04-2019</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31211">
                <a:tc>
                  <a:txBody>
                    <a:bodyPr/>
                    <a:lstStyle/>
                    <a:p>
                      <a:pPr algn="l" fontAlgn="b"/>
                      <a:r>
                        <a:rPr lang="en-US" sz="800" u="none" strike="noStrike" kern="1200" dirty="0" smtClean="0">
                          <a:solidFill>
                            <a:schemeClr val="dk1"/>
                          </a:solidFill>
                          <a:effectLst/>
                          <a:latin typeface="Arial" panose="020B0604020202020204" pitchFamily="34" charset="0"/>
                          <a:ea typeface="+mn-ea"/>
                          <a:cs typeface="Arial" panose="020B0604020202020204" pitchFamily="34" charset="0"/>
                        </a:rPr>
                        <a:t>Outstanding Balance</a:t>
                      </a:r>
                      <a:endParaRPr lang="en-US" sz="800" u="none" strike="noStrike" kern="1200" dirty="0">
                        <a:solidFill>
                          <a:schemeClr val="dk1"/>
                        </a:solidFill>
                        <a:effectLst/>
                        <a:latin typeface="Arial" panose="020B0604020202020204" pitchFamily="34" charset="0"/>
                        <a:ea typeface="+mn-ea"/>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u="none" strike="noStrike" kern="1200" dirty="0" smtClean="0">
                          <a:solidFill>
                            <a:schemeClr val="dk1"/>
                          </a:solidFill>
                          <a:effectLst/>
                          <a:latin typeface="Arial" panose="020B0604020202020204" pitchFamily="34" charset="0"/>
                          <a:ea typeface="+mn-ea"/>
                          <a:cs typeface="Arial" panose="020B0604020202020204" pitchFamily="34" charset="0"/>
                        </a:rPr>
                        <a:t>P1568.90</a:t>
                      </a:r>
                      <a:endParaRPr lang="en-US" sz="800" u="none" strike="noStrike" kern="1200" dirty="0">
                        <a:solidFill>
                          <a:schemeClr val="dk1"/>
                        </a:solidFill>
                        <a:effectLst/>
                        <a:latin typeface="Arial" panose="020B0604020202020204" pitchFamily="34" charset="0"/>
                        <a:ea typeface="+mn-ea"/>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u="none" strike="noStrike" kern="1200" dirty="0" smtClean="0">
                          <a:solidFill>
                            <a:schemeClr val="dk1"/>
                          </a:solidFill>
                          <a:effectLst/>
                          <a:latin typeface="Arial" panose="020B0604020202020204" pitchFamily="34" charset="0"/>
                          <a:ea typeface="+mn-ea"/>
                          <a:cs typeface="Arial" panose="020B0604020202020204" pitchFamily="34" charset="0"/>
                        </a:rPr>
                        <a:t>Bill Date</a:t>
                      </a:r>
                      <a:endParaRPr lang="en-US" sz="800" u="none" strike="noStrike" kern="1200" dirty="0">
                        <a:solidFill>
                          <a:schemeClr val="dk1"/>
                        </a:solidFill>
                        <a:effectLst/>
                        <a:latin typeface="Arial" panose="020B0604020202020204" pitchFamily="34" charset="0"/>
                        <a:ea typeface="+mn-ea"/>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u="none" strike="noStrike" kern="1200" dirty="0" smtClean="0">
                          <a:solidFill>
                            <a:schemeClr val="dk1"/>
                          </a:solidFill>
                          <a:effectLst/>
                          <a:latin typeface="Arial" panose="020B0604020202020204" pitchFamily="34" charset="0"/>
                          <a:ea typeface="+mn-ea"/>
                          <a:cs typeface="Arial" panose="020B0604020202020204" pitchFamily="34" charset="0"/>
                        </a:rPr>
                        <a:t>03-04-2019</a:t>
                      </a:r>
                      <a:endParaRPr lang="en-US" sz="800" u="none" strike="noStrike" kern="1200" dirty="0">
                        <a:solidFill>
                          <a:schemeClr val="dk1"/>
                        </a:solidFill>
                        <a:effectLst/>
                        <a:latin typeface="Arial" panose="020B0604020202020204" pitchFamily="34" charset="0"/>
                        <a:ea typeface="+mn-ea"/>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graphicFrame>
        <p:nvGraphicFramePr>
          <p:cNvPr id="103" name="Table 102"/>
          <p:cNvGraphicFramePr>
            <a:graphicFrameLocks noGrp="1"/>
          </p:cNvGraphicFramePr>
          <p:nvPr>
            <p:extLst/>
          </p:nvPr>
        </p:nvGraphicFramePr>
        <p:xfrm>
          <a:off x="7577841" y="294868"/>
          <a:ext cx="2185877" cy="1511776"/>
        </p:xfrm>
        <a:graphic>
          <a:graphicData uri="http://schemas.openxmlformats.org/drawingml/2006/table">
            <a:tbl>
              <a:tblPr>
                <a:tableStyleId>{5C22544A-7EE6-4342-B048-85BDC9FD1C3A}</a:tableStyleId>
              </a:tblPr>
              <a:tblGrid>
                <a:gridCol w="1371369"/>
                <a:gridCol w="814508"/>
              </a:tblGrid>
              <a:tr h="215968">
                <a:tc>
                  <a:txBody>
                    <a:bodyPr/>
                    <a:lstStyle/>
                    <a:p>
                      <a:pPr algn="l" fontAlgn="b"/>
                      <a:r>
                        <a:rPr lang="en-US" sz="800" b="0" i="0" u="none" strike="noStrike" dirty="0" smtClean="0">
                          <a:solidFill>
                            <a:srgbClr val="000000"/>
                          </a:solidFill>
                          <a:effectLst/>
                          <a:latin typeface="Arial" panose="020B0604020202020204" pitchFamily="34" charset="0"/>
                          <a:cs typeface="Arial" panose="020B0604020202020204" pitchFamily="34" charset="0"/>
                        </a:rPr>
                        <a:t>Mobile App</a:t>
                      </a:r>
                      <a:r>
                        <a:rPr lang="en-US" sz="800" b="0" i="0" u="none" strike="noStrike" baseline="0" dirty="0" smtClean="0">
                          <a:solidFill>
                            <a:srgbClr val="000000"/>
                          </a:solidFill>
                          <a:effectLst/>
                          <a:latin typeface="Arial" panose="020B0604020202020204" pitchFamily="34" charset="0"/>
                          <a:cs typeface="Arial" panose="020B0604020202020204" pitchFamily="34" charset="0"/>
                        </a:rPr>
                        <a:t> Registered</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none" strike="noStrike" smtClean="0">
                          <a:solidFill>
                            <a:srgbClr val="000000"/>
                          </a:solidFill>
                          <a:effectLst/>
                          <a:latin typeface="Arial" panose="020B0604020202020204" pitchFamily="34" charset="0"/>
                          <a:cs typeface="Arial" panose="020B0604020202020204" pitchFamily="34" charset="0"/>
                        </a:rPr>
                        <a:t>Y</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5968">
                <a:tc>
                  <a:txBody>
                    <a:bodyPr/>
                    <a:lstStyle/>
                    <a:p>
                      <a:pPr algn="l" fontAlgn="b"/>
                      <a:r>
                        <a:rPr lang="en-US" sz="800" b="0" i="0" u="none" strike="noStrike" dirty="0" err="1" smtClean="0">
                          <a:solidFill>
                            <a:srgbClr val="000000"/>
                          </a:solidFill>
                          <a:effectLst/>
                          <a:latin typeface="Arial" panose="020B0604020202020204" pitchFamily="34" charset="0"/>
                          <a:cs typeface="Arial" panose="020B0604020202020204" pitchFamily="34" charset="0"/>
                        </a:rPr>
                        <a:t>eKYC</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none" strike="noStrike" dirty="0" smtClean="0">
                          <a:solidFill>
                            <a:srgbClr val="000000"/>
                          </a:solidFill>
                          <a:effectLst/>
                          <a:latin typeface="Arial" panose="020B0604020202020204" pitchFamily="34" charset="0"/>
                          <a:cs typeface="Arial" panose="020B0604020202020204" pitchFamily="34" charset="0"/>
                        </a:rPr>
                        <a:t>N</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5968">
                <a:tc>
                  <a:txBody>
                    <a:bodyPr/>
                    <a:lstStyle/>
                    <a:p>
                      <a:pPr algn="l" fontAlgn="ctr"/>
                      <a:r>
                        <a:rPr lang="en-US" sz="800" b="0" i="0" u="none" strike="noStrike" smtClean="0">
                          <a:solidFill>
                            <a:srgbClr val="000000"/>
                          </a:solidFill>
                          <a:effectLst/>
                          <a:latin typeface="Arial" panose="020B0604020202020204" pitchFamily="34" charset="0"/>
                          <a:cs typeface="Arial" panose="020B0604020202020204" pitchFamily="34" charset="0"/>
                        </a:rPr>
                        <a:t>Self</a:t>
                      </a:r>
                      <a:r>
                        <a:rPr lang="en-US" sz="800" b="0" i="0" u="none" strike="noStrike" baseline="0" smtClean="0">
                          <a:solidFill>
                            <a:srgbClr val="000000"/>
                          </a:solidFill>
                          <a:effectLst/>
                          <a:latin typeface="Arial" panose="020B0604020202020204" pitchFamily="34" charset="0"/>
                          <a:cs typeface="Arial" panose="020B0604020202020204" pitchFamily="34" charset="0"/>
                        </a:rPr>
                        <a:t> Service Registered</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none" strike="noStrike" smtClean="0">
                          <a:solidFill>
                            <a:srgbClr val="000000"/>
                          </a:solidFill>
                          <a:effectLst/>
                          <a:latin typeface="Arial" panose="020B0604020202020204" pitchFamily="34" charset="0"/>
                          <a:cs typeface="Arial" panose="020B0604020202020204" pitchFamily="34" charset="0"/>
                        </a:rPr>
                        <a:t>Y</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5968">
                <a:tc>
                  <a:txBody>
                    <a:bodyPr/>
                    <a:lstStyle/>
                    <a:p>
                      <a:pPr algn="l" fontAlgn="ctr"/>
                      <a:r>
                        <a:rPr lang="en-US" sz="800" b="0" i="0" u="none" strike="noStrike" baseline="0" dirty="0" smtClean="0">
                          <a:solidFill>
                            <a:srgbClr val="000000"/>
                          </a:solidFill>
                          <a:effectLst/>
                          <a:latin typeface="Arial" panose="020B0604020202020204" pitchFamily="34" charset="0"/>
                          <a:cs typeface="Arial" panose="020B0604020202020204" pitchFamily="34" charset="0"/>
                        </a:rPr>
                        <a:t>Bill Type</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none" strike="noStrike" dirty="0" smtClean="0">
                          <a:solidFill>
                            <a:srgbClr val="000000"/>
                          </a:solidFill>
                          <a:effectLst/>
                          <a:latin typeface="Arial" panose="020B0604020202020204" pitchFamily="34" charset="0"/>
                          <a:cs typeface="Arial" panose="020B0604020202020204" pitchFamily="34" charset="0"/>
                        </a:rPr>
                        <a:t>E-Bill</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5968">
                <a:tc>
                  <a:txBody>
                    <a:bodyPr/>
                    <a:lstStyle/>
                    <a:p>
                      <a:pPr algn="l" fontAlgn="ctr"/>
                      <a:r>
                        <a:rPr lang="en-US" sz="800" b="0" i="0" u="none" strike="noStrike" smtClean="0">
                          <a:solidFill>
                            <a:srgbClr val="000000"/>
                          </a:solidFill>
                          <a:effectLst/>
                          <a:latin typeface="Arial" panose="020B0604020202020204" pitchFamily="34" charset="0"/>
                          <a:cs typeface="Arial" panose="020B0604020202020204" pitchFamily="34" charset="0"/>
                        </a:rPr>
                        <a:t>Credit Monitoring</a:t>
                      </a:r>
                      <a:r>
                        <a:rPr lang="en-US" sz="800" b="0" i="0" u="none" strike="noStrike" baseline="0" smtClean="0">
                          <a:solidFill>
                            <a:srgbClr val="000000"/>
                          </a:solidFill>
                          <a:effectLst/>
                          <a:latin typeface="Arial" panose="020B0604020202020204" pitchFamily="34" charset="0"/>
                          <a:cs typeface="Arial" panose="020B0604020202020204" pitchFamily="34" charset="0"/>
                        </a:rPr>
                        <a:t> Exposure</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none" strike="noStrike" dirty="0" smtClean="0">
                          <a:solidFill>
                            <a:srgbClr val="000000"/>
                          </a:solidFill>
                          <a:effectLst/>
                          <a:latin typeface="Arial" panose="020B0604020202020204" pitchFamily="34" charset="0"/>
                          <a:cs typeface="Arial" panose="020B0604020202020204" pitchFamily="34" charset="0"/>
                        </a:rPr>
                        <a:t>P3412.26</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5968">
                <a:tc>
                  <a:txBody>
                    <a:bodyPr/>
                    <a:lstStyle/>
                    <a:p>
                      <a:pPr algn="l" fontAlgn="ctr"/>
                      <a:r>
                        <a:rPr lang="en-US" sz="800" b="0" i="0" u="none" strike="noStrike" dirty="0" smtClean="0">
                          <a:solidFill>
                            <a:srgbClr val="000000"/>
                          </a:solidFill>
                          <a:effectLst/>
                          <a:latin typeface="Arial" panose="020B0604020202020204" pitchFamily="34" charset="0"/>
                          <a:cs typeface="Arial" panose="020B0604020202020204" pitchFamily="34" charset="0"/>
                        </a:rPr>
                        <a:t>Next Bill Date</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none" strike="noStrike" dirty="0" smtClean="0">
                          <a:solidFill>
                            <a:srgbClr val="000000"/>
                          </a:solidFill>
                          <a:effectLst/>
                          <a:latin typeface="Arial" panose="020B0604020202020204" pitchFamily="34" charset="0"/>
                          <a:cs typeface="Arial" panose="020B0604020202020204" pitchFamily="34" charset="0"/>
                        </a:rPr>
                        <a:t>03-05-2019</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5968">
                <a:tc>
                  <a:txBody>
                    <a:bodyPr/>
                    <a:lstStyle/>
                    <a:p>
                      <a:pPr algn="l" fontAlgn="ctr"/>
                      <a:r>
                        <a:rPr lang="en-US" sz="800" b="0" i="0" u="none" strike="noStrike" dirty="0" smtClean="0">
                          <a:solidFill>
                            <a:srgbClr val="000000"/>
                          </a:solidFill>
                          <a:effectLst/>
                          <a:latin typeface="Arial" panose="020B0604020202020204" pitchFamily="34" charset="0"/>
                          <a:cs typeface="Arial" panose="020B0604020202020204" pitchFamily="34" charset="0"/>
                        </a:rPr>
                        <a:t>Open SRs</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sng" strike="noStrike" dirty="0" smtClean="0">
                          <a:solidFill>
                            <a:srgbClr val="000000"/>
                          </a:solidFill>
                          <a:effectLst/>
                          <a:latin typeface="Arial" panose="020B0604020202020204" pitchFamily="34" charset="0"/>
                          <a:cs typeface="Arial" panose="020B0604020202020204" pitchFamily="34" charset="0"/>
                        </a:rPr>
                        <a:t>1</a:t>
                      </a:r>
                      <a:endParaRPr lang="en-US" sz="800" b="0" i="0" u="sng"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sp>
        <p:nvSpPr>
          <p:cNvPr id="10" name="Rectangle 9"/>
          <p:cNvSpPr/>
          <p:nvPr/>
        </p:nvSpPr>
        <p:spPr>
          <a:xfrm>
            <a:off x="10047392" y="2745944"/>
            <a:ext cx="1865089" cy="3554819"/>
          </a:xfrm>
          <a:prstGeom prst="rect">
            <a:avLst/>
          </a:prstGeom>
        </p:spPr>
        <p:txBody>
          <a:bodyPr wrap="square">
            <a:spAutoFit/>
          </a:bodyPr>
          <a:lstStyle/>
          <a:p>
            <a:r>
              <a:rPr lang="en-US" sz="900" b="1" cap="all" dirty="0">
                <a:solidFill>
                  <a:schemeClr val="bg1"/>
                </a:solidFill>
                <a:latin typeface="Arial" panose="020B0604020202020204" pitchFamily="34" charset="0"/>
                <a:cs typeface="Arial" panose="020B0604020202020204" pitchFamily="34" charset="0"/>
              </a:rPr>
              <a:t>HOW MUCH IS THE DELIVERY CHARGE FOR ONLINE SHOP ORDERS?</a:t>
            </a:r>
          </a:p>
          <a:p>
            <a:r>
              <a:rPr lang="en-US" sz="900" dirty="0">
                <a:solidFill>
                  <a:schemeClr val="bg1"/>
                </a:solidFill>
                <a:latin typeface="Arial" panose="020B0604020202020204" pitchFamily="34" charset="0"/>
                <a:cs typeface="Arial" panose="020B0604020202020204" pitchFamily="34" charset="0"/>
              </a:rPr>
              <a:t>For postpaid applications</a:t>
            </a:r>
          </a:p>
          <a:p>
            <a:r>
              <a:rPr lang="en-US" sz="900" dirty="0" smtClean="0">
                <a:solidFill>
                  <a:schemeClr val="bg1"/>
                </a:solidFill>
                <a:latin typeface="Arial" panose="020B0604020202020204" pitchFamily="34" charset="0"/>
                <a:cs typeface="Arial" panose="020B0604020202020204" pitchFamily="34" charset="0"/>
              </a:rPr>
              <a:t>We offer </a:t>
            </a:r>
            <a:r>
              <a:rPr lang="en-US" sz="900" dirty="0">
                <a:solidFill>
                  <a:schemeClr val="bg1"/>
                </a:solidFill>
                <a:latin typeface="Arial" panose="020B0604020202020204" pitchFamily="34" charset="0"/>
                <a:cs typeface="Arial" panose="020B0604020202020204" pitchFamily="34" charset="0"/>
              </a:rPr>
              <a:t>free shipping nationwide for postpaid applications.</a:t>
            </a:r>
          </a:p>
          <a:p>
            <a:r>
              <a:rPr lang="en-US" sz="900" dirty="0">
                <a:solidFill>
                  <a:schemeClr val="bg1"/>
                </a:solidFill>
                <a:latin typeface="Arial" panose="020B0604020202020204" pitchFamily="34" charset="0"/>
                <a:cs typeface="Arial" panose="020B0604020202020204" pitchFamily="34" charset="0"/>
              </a:rPr>
              <a:t>For accessories and apparel purchases</a:t>
            </a:r>
          </a:p>
          <a:p>
            <a:r>
              <a:rPr lang="en-US" sz="900" dirty="0" smtClean="0">
                <a:solidFill>
                  <a:schemeClr val="bg1"/>
                </a:solidFill>
                <a:latin typeface="Arial" panose="020B0604020202020204" pitchFamily="34" charset="0"/>
                <a:cs typeface="Arial" panose="020B0604020202020204" pitchFamily="34" charset="0"/>
              </a:rPr>
              <a:t>We offer </a:t>
            </a:r>
            <a:r>
              <a:rPr lang="en-US" sz="900" dirty="0">
                <a:solidFill>
                  <a:schemeClr val="bg1"/>
                </a:solidFill>
                <a:latin typeface="Arial" panose="020B0604020202020204" pitchFamily="34" charset="0"/>
                <a:cs typeface="Arial" panose="020B0604020202020204" pitchFamily="34" charset="0"/>
              </a:rPr>
              <a:t>free shipping nationwide for orders/deliveries amounting to P900 and above.</a:t>
            </a:r>
          </a:p>
          <a:p>
            <a:r>
              <a:rPr lang="en-US" sz="900" dirty="0">
                <a:solidFill>
                  <a:schemeClr val="bg1"/>
                </a:solidFill>
                <a:latin typeface="Arial" panose="020B0604020202020204" pitchFamily="34" charset="0"/>
                <a:cs typeface="Arial" panose="020B0604020202020204" pitchFamily="34" charset="0"/>
              </a:rPr>
              <a:t>A P70 shipping fee will be applied for orders below P900</a:t>
            </a:r>
            <a:r>
              <a:rPr lang="en-US" sz="900" dirty="0" smtClean="0">
                <a:solidFill>
                  <a:schemeClr val="bg1"/>
                </a:solidFill>
                <a:latin typeface="Arial" panose="020B0604020202020204" pitchFamily="34" charset="0"/>
                <a:cs typeface="Arial" panose="020B0604020202020204" pitchFamily="34" charset="0"/>
              </a:rPr>
              <a:t>.</a:t>
            </a:r>
          </a:p>
          <a:p>
            <a:endParaRPr lang="en-US" sz="900" dirty="0">
              <a:solidFill>
                <a:schemeClr val="bg1"/>
              </a:solidFill>
              <a:latin typeface="Arial" panose="020B0604020202020204" pitchFamily="34" charset="0"/>
              <a:cs typeface="Arial" panose="020B0604020202020204" pitchFamily="34" charset="0"/>
            </a:endParaRPr>
          </a:p>
          <a:p>
            <a:endParaRPr lang="en-US" sz="900" b="0" i="0" dirty="0" smtClean="0">
              <a:solidFill>
                <a:schemeClr val="bg1"/>
              </a:solidFill>
              <a:effectLst/>
              <a:latin typeface="Arial" panose="020B0604020202020204" pitchFamily="34" charset="0"/>
              <a:cs typeface="Arial" panose="020B0604020202020204" pitchFamily="34" charset="0"/>
            </a:endParaRPr>
          </a:p>
          <a:p>
            <a:r>
              <a:rPr lang="en-US" sz="900" b="1" cap="all" dirty="0" smtClean="0">
                <a:solidFill>
                  <a:schemeClr val="bg1"/>
                </a:solidFill>
                <a:latin typeface="Arial" panose="020B0604020202020204" pitchFamily="34" charset="0"/>
                <a:cs typeface="Arial" panose="020B0604020202020204" pitchFamily="34" charset="0"/>
              </a:rPr>
              <a:t>CAN YOU DELIVER </a:t>
            </a:r>
            <a:r>
              <a:rPr lang="en-US" sz="900" b="1" cap="all" dirty="0">
                <a:solidFill>
                  <a:schemeClr val="bg1"/>
                </a:solidFill>
                <a:latin typeface="Arial" panose="020B0604020202020204" pitchFamily="34" charset="0"/>
                <a:cs typeface="Arial" panose="020B0604020202020204" pitchFamily="34" charset="0"/>
              </a:rPr>
              <a:t>THE PACKAGE TO MY OFFICE?</a:t>
            </a:r>
          </a:p>
          <a:p>
            <a:r>
              <a:rPr lang="en-US" sz="900" dirty="0">
                <a:solidFill>
                  <a:schemeClr val="bg1"/>
                </a:solidFill>
                <a:latin typeface="Arial" panose="020B0604020202020204" pitchFamily="34" charset="0"/>
                <a:cs typeface="Arial" panose="020B0604020202020204" pitchFamily="34" charset="0"/>
              </a:rPr>
              <a:t>Yes. We will deliver your order at the address you provided during checkout, whether it is to your home or to your office. In case you want to change your delivery address after checkout, you may call (02) 730-1000. </a:t>
            </a:r>
          </a:p>
        </p:txBody>
      </p:sp>
      <p:cxnSp>
        <p:nvCxnSpPr>
          <p:cNvPr id="12" name="Straight Connector 11"/>
          <p:cNvCxnSpPr/>
          <p:nvPr/>
        </p:nvCxnSpPr>
        <p:spPr>
          <a:xfrm>
            <a:off x="10132736" y="4840787"/>
            <a:ext cx="1666999"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Isosceles Triangle 12"/>
          <p:cNvSpPr/>
          <p:nvPr/>
        </p:nvSpPr>
        <p:spPr>
          <a:xfrm flipV="1">
            <a:off x="10868253" y="6326652"/>
            <a:ext cx="274808" cy="112640"/>
          </a:xfrm>
          <a:prstGeom prst="triangle">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3" name="Picture 122"/>
          <p:cNvPicPr>
            <a:picLocks noChangeAspect="1"/>
          </p:cNvPicPr>
          <p:nvPr/>
        </p:nvPicPr>
        <p:blipFill>
          <a:blip r:embed="rId14">
            <a:extLst>
              <a:ext uri="{BEBA8EAE-BF5A-486C-A8C5-ECC9F3942E4B}">
                <a14:imgProps xmlns:a14="http://schemas.microsoft.com/office/drawing/2010/main">
                  <a14:imgLayer r:embed="rId15">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2471233" y="1875355"/>
            <a:ext cx="279035" cy="234030"/>
          </a:xfrm>
          <a:prstGeom prst="rect">
            <a:avLst/>
          </a:prstGeom>
        </p:spPr>
      </p:pic>
      <p:pic>
        <p:nvPicPr>
          <p:cNvPr id="14" name="Picture 13"/>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2798420" y="1875355"/>
            <a:ext cx="345949" cy="236503"/>
          </a:xfrm>
          <a:prstGeom prst="rect">
            <a:avLst/>
          </a:prstGeom>
        </p:spPr>
      </p:pic>
      <p:sp>
        <p:nvSpPr>
          <p:cNvPr id="124" name="Rectangle 123"/>
          <p:cNvSpPr/>
          <p:nvPr/>
        </p:nvSpPr>
        <p:spPr>
          <a:xfrm>
            <a:off x="2305567" y="2289543"/>
            <a:ext cx="1005478" cy="408589"/>
          </a:xfrm>
          <a:prstGeom prst="rect">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VERIFICATION</a:t>
            </a:r>
          </a:p>
        </p:txBody>
      </p:sp>
      <p:sp>
        <p:nvSpPr>
          <p:cNvPr id="126" name="Rectangle 125"/>
          <p:cNvSpPr/>
          <p:nvPr/>
        </p:nvSpPr>
        <p:spPr>
          <a:xfrm>
            <a:off x="3403178" y="2289543"/>
            <a:ext cx="1013347" cy="414550"/>
          </a:xfrm>
          <a:prstGeom prst="rect">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INTERACTION HISTORY</a:t>
            </a:r>
          </a:p>
        </p:txBody>
      </p:sp>
      <p:sp>
        <p:nvSpPr>
          <p:cNvPr id="127" name="Rectangle 126"/>
          <p:cNvSpPr/>
          <p:nvPr/>
        </p:nvSpPr>
        <p:spPr>
          <a:xfrm>
            <a:off x="4508658" y="2289543"/>
            <a:ext cx="1013347" cy="414550"/>
          </a:xfrm>
          <a:prstGeom prst="rect">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CDR</a:t>
            </a:r>
          </a:p>
        </p:txBody>
      </p:sp>
      <p:sp>
        <p:nvSpPr>
          <p:cNvPr id="128" name="Rectangle 127"/>
          <p:cNvSpPr/>
          <p:nvPr/>
        </p:nvSpPr>
        <p:spPr>
          <a:xfrm>
            <a:off x="6719618" y="2289543"/>
            <a:ext cx="1013347" cy="414550"/>
          </a:xfrm>
          <a:prstGeom prst="rect">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BILLING INFO</a:t>
            </a:r>
          </a:p>
        </p:txBody>
      </p:sp>
      <p:sp>
        <p:nvSpPr>
          <p:cNvPr id="129" name="Rectangle 128"/>
          <p:cNvSpPr/>
          <p:nvPr/>
        </p:nvSpPr>
        <p:spPr>
          <a:xfrm>
            <a:off x="7825098" y="2289543"/>
            <a:ext cx="1021585" cy="414550"/>
          </a:xfrm>
          <a:prstGeom prst="rect">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PAYMENT INFO</a:t>
            </a:r>
          </a:p>
        </p:txBody>
      </p:sp>
      <p:sp>
        <p:nvSpPr>
          <p:cNvPr id="130" name="Rectangle 129"/>
          <p:cNvSpPr/>
          <p:nvPr/>
        </p:nvSpPr>
        <p:spPr>
          <a:xfrm>
            <a:off x="8938818" y="2289543"/>
            <a:ext cx="1021585" cy="414550"/>
          </a:xfrm>
          <a:prstGeom prst="rect">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defTabSz="586130"/>
            <a:r>
              <a:rPr lang="en-US" sz="800" b="1" dirty="0" smtClean="0">
                <a:solidFill>
                  <a:prstClr val="white"/>
                </a:solidFill>
                <a:latin typeface="Arial" panose="020B0604020202020204" pitchFamily="34" charset="0"/>
                <a:cs typeface="Arial" panose="020B0604020202020204" pitchFamily="34" charset="0"/>
              </a:rPr>
              <a:t>RIGHT SELL</a:t>
            </a:r>
            <a:endParaRPr lang="en-US" sz="800" b="1" dirty="0">
              <a:solidFill>
                <a:prstClr val="white"/>
              </a:solidFill>
              <a:latin typeface="Arial" panose="020B0604020202020204" pitchFamily="34" charset="0"/>
              <a:cs typeface="Arial" panose="020B0604020202020204" pitchFamily="34" charset="0"/>
            </a:endParaRPr>
          </a:p>
        </p:txBody>
      </p:sp>
      <p:sp>
        <p:nvSpPr>
          <p:cNvPr id="132" name="Rectangle 131"/>
          <p:cNvSpPr/>
          <p:nvPr/>
        </p:nvSpPr>
        <p:spPr>
          <a:xfrm>
            <a:off x="247828" y="2677768"/>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CHANGE BILLING ADDRESS</a:t>
            </a:r>
          </a:p>
        </p:txBody>
      </p:sp>
      <p:sp>
        <p:nvSpPr>
          <p:cNvPr id="133" name="Rectangle 132"/>
          <p:cNvSpPr/>
          <p:nvPr/>
        </p:nvSpPr>
        <p:spPr>
          <a:xfrm>
            <a:off x="247828" y="2994322"/>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CHANGE BILLING CYCLE</a:t>
            </a:r>
          </a:p>
        </p:txBody>
      </p:sp>
      <p:sp>
        <p:nvSpPr>
          <p:cNvPr id="134" name="Rectangle 133"/>
          <p:cNvSpPr/>
          <p:nvPr/>
        </p:nvSpPr>
        <p:spPr>
          <a:xfrm>
            <a:off x="247828" y="3310876"/>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CHANGE BILLING PREFERENCE</a:t>
            </a:r>
          </a:p>
        </p:txBody>
      </p:sp>
      <p:sp>
        <p:nvSpPr>
          <p:cNvPr id="135" name="Rectangle 134"/>
          <p:cNvSpPr/>
          <p:nvPr/>
        </p:nvSpPr>
        <p:spPr>
          <a:xfrm>
            <a:off x="247828" y="3627430"/>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PROMISE TO PAY</a:t>
            </a:r>
            <a:endParaRPr lang="en-US" sz="800" b="1" dirty="0">
              <a:solidFill>
                <a:prstClr val="white"/>
              </a:solidFill>
              <a:latin typeface="Arial" panose="020B0604020202020204" pitchFamily="34" charset="0"/>
              <a:cs typeface="Arial" panose="020B0604020202020204" pitchFamily="34" charset="0"/>
            </a:endParaRPr>
          </a:p>
        </p:txBody>
      </p:sp>
      <p:sp>
        <p:nvSpPr>
          <p:cNvPr id="137" name="Rectangle 136"/>
          <p:cNvSpPr/>
          <p:nvPr/>
        </p:nvSpPr>
        <p:spPr>
          <a:xfrm>
            <a:off x="247828" y="4260538"/>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TEMPORARY CREDIT LIMIT</a:t>
            </a:r>
            <a:endParaRPr lang="en-US" sz="800" b="1" dirty="0">
              <a:solidFill>
                <a:prstClr val="white"/>
              </a:solidFill>
              <a:latin typeface="Arial" panose="020B0604020202020204" pitchFamily="34" charset="0"/>
              <a:cs typeface="Arial" panose="020B0604020202020204" pitchFamily="34" charset="0"/>
            </a:endParaRPr>
          </a:p>
        </p:txBody>
      </p:sp>
      <p:sp>
        <p:nvSpPr>
          <p:cNvPr id="138" name="Rectangle 137"/>
          <p:cNvSpPr/>
          <p:nvPr/>
        </p:nvSpPr>
        <p:spPr>
          <a:xfrm>
            <a:off x="247828" y="4577092"/>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MI ACTIVATION / DEACTIVATION</a:t>
            </a:r>
          </a:p>
        </p:txBody>
      </p:sp>
      <p:sp>
        <p:nvSpPr>
          <p:cNvPr id="139" name="Rectangle 138"/>
          <p:cNvSpPr/>
          <p:nvPr/>
        </p:nvSpPr>
        <p:spPr>
          <a:xfrm>
            <a:off x="247828" y="4893646"/>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VAS </a:t>
            </a:r>
            <a:r>
              <a:rPr lang="en-US" sz="800" b="1" dirty="0">
                <a:solidFill>
                  <a:prstClr val="white"/>
                </a:solidFill>
                <a:latin typeface="Arial" panose="020B0604020202020204" pitchFamily="34" charset="0"/>
                <a:cs typeface="Arial" panose="020B0604020202020204" pitchFamily="34" charset="0"/>
              </a:rPr>
              <a:t>ACTIVATION / DEACTIVATION</a:t>
            </a:r>
          </a:p>
        </p:txBody>
      </p:sp>
      <p:sp>
        <p:nvSpPr>
          <p:cNvPr id="140" name="Rectangle 139"/>
          <p:cNvSpPr/>
          <p:nvPr/>
        </p:nvSpPr>
        <p:spPr>
          <a:xfrm>
            <a:off x="247828" y="5210200"/>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IR </a:t>
            </a:r>
            <a:r>
              <a:rPr lang="en-US" sz="800" b="1" dirty="0">
                <a:solidFill>
                  <a:prstClr val="white"/>
                </a:solidFill>
                <a:latin typeface="Arial" panose="020B0604020202020204" pitchFamily="34" charset="0"/>
                <a:cs typeface="Arial" panose="020B0604020202020204" pitchFamily="34" charset="0"/>
              </a:rPr>
              <a:t>ACTIVATION / DEACTIVATION</a:t>
            </a:r>
          </a:p>
        </p:txBody>
      </p:sp>
      <p:sp>
        <p:nvSpPr>
          <p:cNvPr id="141" name="Rectangle 140"/>
          <p:cNvSpPr/>
          <p:nvPr/>
        </p:nvSpPr>
        <p:spPr>
          <a:xfrm>
            <a:off x="247828" y="5526754"/>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FUP PURCHASE</a:t>
            </a:r>
            <a:endParaRPr lang="en-US" sz="800" b="1" dirty="0">
              <a:solidFill>
                <a:prstClr val="white"/>
              </a:solidFill>
              <a:latin typeface="Arial" panose="020B0604020202020204" pitchFamily="34" charset="0"/>
              <a:cs typeface="Arial" panose="020B0604020202020204" pitchFamily="34" charset="0"/>
            </a:endParaRPr>
          </a:p>
        </p:txBody>
      </p:sp>
      <p:sp>
        <p:nvSpPr>
          <p:cNvPr id="143" name="Rectangle 142"/>
          <p:cNvSpPr/>
          <p:nvPr/>
        </p:nvSpPr>
        <p:spPr>
          <a:xfrm>
            <a:off x="247828" y="5853898"/>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NETWORK COVERAGE</a:t>
            </a:r>
            <a:endParaRPr lang="en-US" sz="800" b="1" dirty="0">
              <a:solidFill>
                <a:prstClr val="white"/>
              </a:solidFill>
              <a:latin typeface="Arial" panose="020B0604020202020204" pitchFamily="34" charset="0"/>
              <a:cs typeface="Arial" panose="020B0604020202020204" pitchFamily="34" charset="0"/>
            </a:endParaRPr>
          </a:p>
        </p:txBody>
      </p:sp>
      <p:sp>
        <p:nvSpPr>
          <p:cNvPr id="89" name="Oval 88"/>
          <p:cNvSpPr/>
          <p:nvPr/>
        </p:nvSpPr>
        <p:spPr>
          <a:xfrm>
            <a:off x="9751879" y="2268652"/>
            <a:ext cx="191864" cy="19186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Arial" panose="020B0604020202020204" pitchFamily="34" charset="0"/>
                <a:cs typeface="Arial" panose="020B0604020202020204" pitchFamily="34" charset="0"/>
              </a:rPr>
              <a:t>1</a:t>
            </a:r>
            <a:endParaRPr lang="en-US" sz="1100" dirty="0">
              <a:latin typeface="Arial" panose="020B0604020202020204" pitchFamily="34" charset="0"/>
              <a:cs typeface="Arial" panose="020B0604020202020204" pitchFamily="34" charset="0"/>
            </a:endParaRPr>
          </a:p>
        </p:txBody>
      </p:sp>
      <p:grpSp>
        <p:nvGrpSpPr>
          <p:cNvPr id="152" name="Group 151"/>
          <p:cNvGrpSpPr/>
          <p:nvPr/>
        </p:nvGrpSpPr>
        <p:grpSpPr>
          <a:xfrm>
            <a:off x="-19946" y="5444657"/>
            <a:ext cx="365675" cy="427282"/>
            <a:chOff x="139917" y="5603711"/>
            <a:chExt cx="365675" cy="427282"/>
          </a:xfrm>
        </p:grpSpPr>
        <p:sp>
          <p:nvSpPr>
            <p:cNvPr id="153" name="Flowchart: Delay 152"/>
            <p:cNvSpPr/>
            <p:nvPr/>
          </p:nvSpPr>
          <p:spPr>
            <a:xfrm>
              <a:off x="151034" y="5603711"/>
              <a:ext cx="354558" cy="427282"/>
            </a:xfrm>
            <a:prstGeom prst="flowChartDelay">
              <a:avLst/>
            </a:prstGeom>
            <a:solidFill>
              <a:srgbClr val="E20A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4" name="Picture 153"/>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139917" y="5654116"/>
              <a:ext cx="324625" cy="324625"/>
            </a:xfrm>
            <a:prstGeom prst="rect">
              <a:avLst/>
            </a:prstGeom>
          </p:spPr>
        </p:pic>
      </p:grpSp>
      <p:sp>
        <p:nvSpPr>
          <p:cNvPr id="90" name="Rectangle 89"/>
          <p:cNvSpPr/>
          <p:nvPr/>
        </p:nvSpPr>
        <p:spPr>
          <a:xfrm>
            <a:off x="5614138" y="2289543"/>
            <a:ext cx="1013347" cy="414550"/>
          </a:xfrm>
          <a:prstGeom prst="rect">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SIM PROFILE</a:t>
            </a:r>
            <a:endParaRPr lang="en-US" sz="800" b="1" dirty="0">
              <a:solidFill>
                <a:prstClr val="white"/>
              </a:solidFill>
              <a:latin typeface="Arial" panose="020B0604020202020204" pitchFamily="34" charset="0"/>
              <a:cs typeface="Arial" panose="020B0604020202020204" pitchFamily="34" charset="0"/>
            </a:endParaRPr>
          </a:p>
        </p:txBody>
      </p:sp>
      <p:sp>
        <p:nvSpPr>
          <p:cNvPr id="80" name="Rectangle 79"/>
          <p:cNvSpPr/>
          <p:nvPr/>
        </p:nvSpPr>
        <p:spPr>
          <a:xfrm>
            <a:off x="2375829" y="2757074"/>
            <a:ext cx="7478065" cy="261610"/>
          </a:xfrm>
          <a:prstGeom prst="rect">
            <a:avLst/>
          </a:prstGeom>
        </p:spPr>
        <p:txBody>
          <a:bodyPr wrap="square">
            <a:spAutoFit/>
          </a:bodyPr>
          <a:lstStyle/>
          <a:p>
            <a:pPr algn="ctr"/>
            <a:r>
              <a:rPr lang="en-US" sz="1100" b="1" dirty="0" smtClean="0">
                <a:solidFill>
                  <a:prstClr val="black"/>
                </a:solidFill>
                <a:latin typeface="Arial" panose="020B0604020202020204" pitchFamily="34" charset="0"/>
                <a:cs typeface="Arial" panose="020B0604020202020204" pitchFamily="34" charset="0"/>
              </a:rPr>
              <a:t>HANDSET      SIM</a:t>
            </a:r>
            <a:endParaRPr lang="en-US" sz="1100" dirty="0">
              <a:solidFill>
                <a:prstClr val="black"/>
              </a:solidFill>
              <a:latin typeface="Arial" panose="020B0604020202020204" pitchFamily="34" charset="0"/>
              <a:cs typeface="Arial" panose="020B0604020202020204" pitchFamily="34" charset="0"/>
            </a:endParaRPr>
          </a:p>
        </p:txBody>
      </p:sp>
      <p:cxnSp>
        <p:nvCxnSpPr>
          <p:cNvPr id="81" name="Straight Connector 80"/>
          <p:cNvCxnSpPr/>
          <p:nvPr/>
        </p:nvCxnSpPr>
        <p:spPr>
          <a:xfrm>
            <a:off x="5626020" y="2994322"/>
            <a:ext cx="478107" cy="0"/>
          </a:xfrm>
          <a:prstGeom prst="line">
            <a:avLst/>
          </a:prstGeom>
          <a:ln w="38100">
            <a:solidFill>
              <a:srgbClr val="56ADDA"/>
            </a:solidFill>
          </a:ln>
        </p:spPr>
        <p:style>
          <a:lnRef idx="1">
            <a:schemeClr val="accent1"/>
          </a:lnRef>
          <a:fillRef idx="0">
            <a:schemeClr val="accent1"/>
          </a:fillRef>
          <a:effectRef idx="0">
            <a:schemeClr val="accent1"/>
          </a:effectRef>
          <a:fontRef idx="minor">
            <a:schemeClr val="tx1"/>
          </a:fontRef>
        </p:style>
      </p:cxnSp>
      <p:graphicFrame>
        <p:nvGraphicFramePr>
          <p:cNvPr id="92" name="Table 91"/>
          <p:cNvGraphicFramePr>
            <a:graphicFrameLocks noGrp="1"/>
          </p:cNvGraphicFramePr>
          <p:nvPr>
            <p:extLst>
              <p:ext uri="{D42A27DB-BD31-4B8C-83A1-F6EECF244321}">
                <p14:modId xmlns:p14="http://schemas.microsoft.com/office/powerpoint/2010/main" val="4000628091"/>
              </p:ext>
            </p:extLst>
          </p:nvPr>
        </p:nvGraphicFramePr>
        <p:xfrm>
          <a:off x="2453822" y="3491243"/>
          <a:ext cx="2669507" cy="2125971"/>
        </p:xfrm>
        <a:graphic>
          <a:graphicData uri="http://schemas.openxmlformats.org/drawingml/2006/table">
            <a:tbl>
              <a:tblPr/>
              <a:tblGrid>
                <a:gridCol w="423849"/>
                <a:gridCol w="1035423"/>
                <a:gridCol w="1210235"/>
              </a:tblGrid>
              <a:tr h="452235">
                <a:tc>
                  <a:txBody>
                    <a:bodyPr/>
                    <a:lstStyle/>
                    <a:p>
                      <a:pPr algn="ctr" rtl="0" fontAlgn="ctr"/>
                      <a:r>
                        <a:rPr lang="en-US" sz="900" b="1" i="0" u="none" strike="noStrike" dirty="0" err="1" smtClean="0">
                          <a:solidFill>
                            <a:srgbClr val="FFFFFF"/>
                          </a:solidFill>
                          <a:effectLst/>
                          <a:latin typeface="Arial" panose="020B0604020202020204" pitchFamily="34" charset="0"/>
                        </a:rPr>
                        <a:t>Seq</a:t>
                      </a:r>
                      <a:endParaRPr lang="en-US" sz="900" b="1" i="0" u="none" strike="noStrike" dirty="0">
                        <a:solidFill>
                          <a:srgbClr val="FFFFFF"/>
                        </a:solidFill>
                        <a:effectLst/>
                        <a:latin typeface="Arial" panose="020B0604020202020204" pitchFamily="34" charset="0"/>
                      </a:endParaRPr>
                    </a:p>
                  </a:txBody>
                  <a:tcPr marL="6067" marR="6067" marT="606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E5681"/>
                    </a:solidFill>
                  </a:tcPr>
                </a:tc>
                <a:tc>
                  <a:txBody>
                    <a:bodyPr/>
                    <a:lstStyle/>
                    <a:p>
                      <a:pPr algn="ctr" rtl="0" fontAlgn="ctr"/>
                      <a:r>
                        <a:rPr lang="en-US" sz="900" b="1" i="0" u="none" strike="noStrike" dirty="0" smtClean="0">
                          <a:solidFill>
                            <a:srgbClr val="FFFFFF"/>
                          </a:solidFill>
                          <a:effectLst/>
                          <a:latin typeface="Arial" panose="020B0604020202020204" pitchFamily="34" charset="0"/>
                        </a:rPr>
                        <a:t>Parameter</a:t>
                      </a:r>
                      <a:endParaRPr lang="en-US" sz="900" b="1" i="0" u="none" strike="noStrike" dirty="0">
                        <a:solidFill>
                          <a:srgbClr val="FFFFFF"/>
                        </a:solidFill>
                        <a:effectLst/>
                        <a:latin typeface="Arial" panose="020B0604020202020204" pitchFamily="34" charset="0"/>
                      </a:endParaRPr>
                    </a:p>
                  </a:txBody>
                  <a:tcPr marL="6067" marR="6067" marT="606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E5681"/>
                    </a:solidFill>
                  </a:tcPr>
                </a:tc>
                <a:tc>
                  <a:txBody>
                    <a:bodyPr/>
                    <a:lstStyle/>
                    <a:p>
                      <a:pPr algn="ctr" rtl="0" fontAlgn="ctr"/>
                      <a:r>
                        <a:rPr lang="en-US" sz="900" b="1" i="0" u="none" strike="noStrike" dirty="0" smtClean="0">
                          <a:solidFill>
                            <a:srgbClr val="FFFFFF"/>
                          </a:solidFill>
                          <a:effectLst/>
                          <a:latin typeface="Arial" panose="020B0604020202020204" pitchFamily="34" charset="0"/>
                        </a:rPr>
                        <a:t>Description</a:t>
                      </a:r>
                      <a:endParaRPr lang="en-US" sz="900" b="1" i="0" u="none" strike="noStrike" dirty="0">
                        <a:solidFill>
                          <a:srgbClr val="FFFFFF"/>
                        </a:solidFill>
                        <a:effectLst/>
                        <a:latin typeface="Arial" panose="020B0604020202020204" pitchFamily="34" charset="0"/>
                      </a:endParaRPr>
                    </a:p>
                  </a:txBody>
                  <a:tcPr marL="6067" marR="6067" marT="606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E5681"/>
                    </a:solidFill>
                  </a:tcPr>
                </a:tc>
              </a:tr>
              <a:tr h="418434">
                <a:tc>
                  <a:txBody>
                    <a:bodyPr/>
                    <a:lstStyle/>
                    <a:p>
                      <a:pPr algn="ctr" rtl="0" fontAlgn="ctr"/>
                      <a:r>
                        <a:rPr lang="en-US" sz="900" b="0" i="0" u="none" strike="noStrike" dirty="0" smtClean="0">
                          <a:solidFill>
                            <a:srgbClr val="000000"/>
                          </a:solidFill>
                          <a:effectLst/>
                          <a:latin typeface="Arial" panose="020B0604020202020204" pitchFamily="34" charset="0"/>
                        </a:rPr>
                        <a:t>1</a:t>
                      </a:r>
                      <a:endParaRPr lang="en-US" sz="900" b="0" i="0" u="none" strike="noStrike" dirty="0">
                        <a:solidFill>
                          <a:srgbClr val="000000"/>
                        </a:solidFill>
                        <a:effectLst/>
                        <a:latin typeface="Arial" panose="020B0604020202020204" pitchFamily="34" charset="0"/>
                      </a:endParaRPr>
                    </a:p>
                  </a:txBody>
                  <a:tcPr marL="6067" marR="6067" marT="606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en-US" sz="900" b="0" i="0" u="none" strike="noStrike" dirty="0" smtClean="0">
                          <a:solidFill>
                            <a:srgbClr val="000000"/>
                          </a:solidFill>
                          <a:effectLst/>
                          <a:latin typeface="Arial" panose="020B0604020202020204" pitchFamily="34" charset="0"/>
                        </a:rPr>
                        <a:t>IMEI</a:t>
                      </a:r>
                      <a:endParaRPr lang="en-US" sz="900" b="0" i="0" u="none" strike="noStrike" dirty="0">
                        <a:solidFill>
                          <a:srgbClr val="000000"/>
                        </a:solidFill>
                        <a:effectLst/>
                        <a:latin typeface="Arial" panose="020B0604020202020204" pitchFamily="34" charset="0"/>
                      </a:endParaRPr>
                    </a:p>
                  </a:txBody>
                  <a:tcPr marL="6067" marR="6067" marT="606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en-US" sz="900" b="0" i="0" u="none" strike="noStrike" dirty="0" smtClean="0">
                          <a:solidFill>
                            <a:srgbClr val="000000"/>
                          </a:solidFill>
                          <a:effectLst/>
                          <a:latin typeface="Arial" panose="020B0604020202020204" pitchFamily="34" charset="0"/>
                        </a:rPr>
                        <a:t>3294860666889315</a:t>
                      </a:r>
                      <a:endParaRPr lang="en-US" sz="900" b="0" i="0" u="none" strike="noStrike" dirty="0">
                        <a:solidFill>
                          <a:srgbClr val="000000"/>
                        </a:solidFill>
                        <a:effectLst/>
                        <a:latin typeface="Arial" panose="020B0604020202020204" pitchFamily="34" charset="0"/>
                      </a:endParaRPr>
                    </a:p>
                  </a:txBody>
                  <a:tcPr marL="6067" marR="6067" marT="606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r>
              <a:tr h="418434">
                <a:tc>
                  <a:txBody>
                    <a:bodyPr/>
                    <a:lstStyle/>
                    <a:p>
                      <a:pPr algn="ctr" rtl="0" fontAlgn="ctr"/>
                      <a:r>
                        <a:rPr lang="en-US" sz="900" b="0" i="0" u="none" strike="noStrike" dirty="0" smtClean="0">
                          <a:solidFill>
                            <a:srgbClr val="000000"/>
                          </a:solidFill>
                          <a:effectLst/>
                          <a:latin typeface="Arial" panose="020B0604020202020204" pitchFamily="34" charset="0"/>
                        </a:rPr>
                        <a:t>2</a:t>
                      </a:r>
                      <a:endParaRPr lang="en-US" sz="900" b="0" i="0" u="none" strike="noStrike" dirty="0">
                        <a:solidFill>
                          <a:srgbClr val="000000"/>
                        </a:solidFill>
                        <a:effectLst/>
                        <a:latin typeface="Arial" panose="020B0604020202020204" pitchFamily="34" charset="0"/>
                      </a:endParaRPr>
                    </a:p>
                  </a:txBody>
                  <a:tcPr marL="6067" marR="6067" marT="606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en-US" sz="900" b="0" i="0" u="none" strike="noStrike" dirty="0" smtClean="0">
                          <a:solidFill>
                            <a:srgbClr val="000000"/>
                          </a:solidFill>
                          <a:effectLst/>
                          <a:latin typeface="Arial" panose="020B0604020202020204" pitchFamily="34" charset="0"/>
                        </a:rPr>
                        <a:t>Make</a:t>
                      </a:r>
                      <a:endParaRPr lang="en-US" sz="900" b="0" i="0" u="none" strike="noStrike" dirty="0">
                        <a:solidFill>
                          <a:srgbClr val="000000"/>
                        </a:solidFill>
                        <a:effectLst/>
                        <a:latin typeface="Arial" panose="020B0604020202020204" pitchFamily="34" charset="0"/>
                      </a:endParaRPr>
                    </a:p>
                  </a:txBody>
                  <a:tcPr marL="6067" marR="6067" marT="606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en-US" sz="900" b="0" i="0" u="none" strike="noStrike" dirty="0" smtClean="0">
                          <a:solidFill>
                            <a:srgbClr val="000000"/>
                          </a:solidFill>
                          <a:effectLst/>
                          <a:latin typeface="Arial" panose="020B0604020202020204" pitchFamily="34" charset="0"/>
                        </a:rPr>
                        <a:t>Huawei</a:t>
                      </a:r>
                      <a:endParaRPr lang="en-US" sz="900" b="0" i="0" u="none" strike="noStrike" dirty="0">
                        <a:solidFill>
                          <a:srgbClr val="000000"/>
                        </a:solidFill>
                        <a:effectLst/>
                        <a:latin typeface="Arial" panose="020B0604020202020204" pitchFamily="34" charset="0"/>
                      </a:endParaRPr>
                    </a:p>
                  </a:txBody>
                  <a:tcPr marL="6067" marR="6067" marT="606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r>
              <a:tr h="418434">
                <a:tc>
                  <a:txBody>
                    <a:bodyPr/>
                    <a:lstStyle/>
                    <a:p>
                      <a:pPr algn="ctr" rtl="0" fontAlgn="ctr"/>
                      <a:r>
                        <a:rPr lang="en-US" sz="900" b="0" i="0" u="none" strike="noStrike" dirty="0" smtClean="0">
                          <a:solidFill>
                            <a:srgbClr val="000000"/>
                          </a:solidFill>
                          <a:effectLst/>
                          <a:latin typeface="Arial" panose="020B0604020202020204" pitchFamily="34" charset="0"/>
                        </a:rPr>
                        <a:t>3</a:t>
                      </a:r>
                      <a:endParaRPr lang="en-US" sz="900" b="0" i="0" u="none" strike="noStrike" dirty="0">
                        <a:solidFill>
                          <a:srgbClr val="000000"/>
                        </a:solidFill>
                        <a:effectLst/>
                        <a:latin typeface="Arial" panose="020B0604020202020204" pitchFamily="34" charset="0"/>
                      </a:endParaRPr>
                    </a:p>
                  </a:txBody>
                  <a:tcPr marL="6067" marR="6067" marT="606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en-US" sz="900" b="0" i="0" u="none" strike="noStrike" dirty="0" smtClean="0">
                          <a:solidFill>
                            <a:srgbClr val="000000"/>
                          </a:solidFill>
                          <a:effectLst/>
                          <a:latin typeface="Arial" panose="020B0604020202020204" pitchFamily="34" charset="0"/>
                        </a:rPr>
                        <a:t>Model</a:t>
                      </a:r>
                      <a:endParaRPr lang="en-US" sz="900" b="0" i="0" u="none" strike="noStrike" dirty="0">
                        <a:solidFill>
                          <a:srgbClr val="000000"/>
                        </a:solidFill>
                        <a:effectLst/>
                        <a:latin typeface="Arial" panose="020B0604020202020204" pitchFamily="34" charset="0"/>
                      </a:endParaRPr>
                    </a:p>
                  </a:txBody>
                  <a:tcPr marL="6067" marR="6067" marT="606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en-US" sz="900" b="0" i="0" u="none" strike="noStrike" dirty="0" smtClean="0">
                          <a:solidFill>
                            <a:srgbClr val="000000"/>
                          </a:solidFill>
                          <a:effectLst/>
                          <a:latin typeface="Arial" panose="020B0604020202020204" pitchFamily="34" charset="0"/>
                        </a:rPr>
                        <a:t>Nova 3I</a:t>
                      </a:r>
                      <a:endParaRPr lang="en-US" sz="900" b="0" i="0" u="none" strike="noStrike" dirty="0">
                        <a:solidFill>
                          <a:srgbClr val="000000"/>
                        </a:solidFill>
                        <a:effectLst/>
                        <a:latin typeface="Arial" panose="020B0604020202020204" pitchFamily="34" charset="0"/>
                      </a:endParaRPr>
                    </a:p>
                  </a:txBody>
                  <a:tcPr marL="6067" marR="6067" marT="606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r>
              <a:tr h="418434">
                <a:tc>
                  <a:txBody>
                    <a:bodyPr/>
                    <a:lstStyle/>
                    <a:p>
                      <a:pPr algn="ctr" rtl="0" fontAlgn="ctr"/>
                      <a:r>
                        <a:rPr lang="en-US" sz="900" b="0" i="0" u="none" strike="noStrike" dirty="0" smtClean="0">
                          <a:solidFill>
                            <a:srgbClr val="000000"/>
                          </a:solidFill>
                          <a:effectLst/>
                          <a:latin typeface="Arial" panose="020B0604020202020204" pitchFamily="34" charset="0"/>
                        </a:rPr>
                        <a:t>4</a:t>
                      </a:r>
                      <a:endParaRPr lang="en-US" sz="900" b="0" i="0" u="none" strike="noStrike" dirty="0">
                        <a:solidFill>
                          <a:srgbClr val="000000"/>
                        </a:solidFill>
                        <a:effectLst/>
                        <a:latin typeface="Arial" panose="020B0604020202020204" pitchFamily="34" charset="0"/>
                      </a:endParaRPr>
                    </a:p>
                  </a:txBody>
                  <a:tcPr marL="6067" marR="6067" marT="606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en-US" sz="900" b="0" i="0" u="none" strike="noStrike" dirty="0" smtClean="0">
                          <a:solidFill>
                            <a:srgbClr val="000000"/>
                          </a:solidFill>
                          <a:effectLst/>
                          <a:latin typeface="Arial" panose="020B0604020202020204" pitchFamily="34" charset="0"/>
                        </a:rPr>
                        <a:t>4G</a:t>
                      </a:r>
                      <a:r>
                        <a:rPr lang="en-US" sz="900" b="0" i="0" u="none" strike="noStrike" baseline="0" dirty="0" smtClean="0">
                          <a:solidFill>
                            <a:srgbClr val="000000"/>
                          </a:solidFill>
                          <a:effectLst/>
                          <a:latin typeface="Arial" panose="020B0604020202020204" pitchFamily="34" charset="0"/>
                        </a:rPr>
                        <a:t> Compatibility</a:t>
                      </a:r>
                      <a:endParaRPr lang="en-US" sz="900" b="0" i="0" u="none" strike="noStrike" dirty="0">
                        <a:solidFill>
                          <a:srgbClr val="000000"/>
                        </a:solidFill>
                        <a:effectLst/>
                        <a:latin typeface="Arial" panose="020B0604020202020204" pitchFamily="34" charset="0"/>
                      </a:endParaRPr>
                    </a:p>
                  </a:txBody>
                  <a:tcPr marL="6067" marR="6067" marT="606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en-US" sz="900" b="0" i="0" u="none" strike="noStrike" dirty="0" smtClean="0">
                          <a:solidFill>
                            <a:srgbClr val="000000"/>
                          </a:solidFill>
                          <a:effectLst/>
                          <a:latin typeface="Arial" panose="020B0604020202020204" pitchFamily="34" charset="0"/>
                        </a:rPr>
                        <a:t>Yes</a:t>
                      </a:r>
                      <a:endParaRPr lang="en-US" sz="900" b="0" i="0" u="none" strike="noStrike" dirty="0">
                        <a:solidFill>
                          <a:srgbClr val="000000"/>
                        </a:solidFill>
                        <a:effectLst/>
                        <a:latin typeface="Arial" panose="020B0604020202020204" pitchFamily="34" charset="0"/>
                      </a:endParaRPr>
                    </a:p>
                  </a:txBody>
                  <a:tcPr marL="6067" marR="6067" marT="606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r>
            </a:tbl>
          </a:graphicData>
        </a:graphic>
      </p:graphicFrame>
      <p:sp>
        <p:nvSpPr>
          <p:cNvPr id="93" name="Rectangle 92"/>
          <p:cNvSpPr/>
          <p:nvPr/>
        </p:nvSpPr>
        <p:spPr>
          <a:xfrm>
            <a:off x="2407409" y="3207331"/>
            <a:ext cx="3455509" cy="276999"/>
          </a:xfrm>
          <a:prstGeom prst="rect">
            <a:avLst/>
          </a:prstGeom>
        </p:spPr>
        <p:txBody>
          <a:bodyPr wrap="square">
            <a:spAutoFit/>
          </a:bodyPr>
          <a:lstStyle/>
          <a:p>
            <a:r>
              <a:rPr lang="en-US" sz="1200" dirty="0" smtClean="0">
                <a:solidFill>
                  <a:prstClr val="black"/>
                </a:solidFill>
                <a:latin typeface="Arial" panose="020B0604020202020204" pitchFamily="34" charset="0"/>
                <a:cs typeface="Arial" panose="020B0604020202020204" pitchFamily="34" charset="0"/>
              </a:rPr>
              <a:t>Current Device</a:t>
            </a:r>
            <a:endParaRPr lang="en-US" sz="1200" dirty="0">
              <a:solidFill>
                <a:prstClr val="black"/>
              </a:solidFill>
              <a:latin typeface="Arial" panose="020B0604020202020204" pitchFamily="34" charset="0"/>
              <a:cs typeface="Arial" panose="020B0604020202020204" pitchFamily="34" charset="0"/>
            </a:endParaRPr>
          </a:p>
        </p:txBody>
      </p:sp>
      <p:sp>
        <p:nvSpPr>
          <p:cNvPr id="104" name="Rectangle 103"/>
          <p:cNvSpPr/>
          <p:nvPr/>
        </p:nvSpPr>
        <p:spPr>
          <a:xfrm>
            <a:off x="5130398" y="3231937"/>
            <a:ext cx="3455509" cy="276999"/>
          </a:xfrm>
          <a:prstGeom prst="rect">
            <a:avLst/>
          </a:prstGeom>
        </p:spPr>
        <p:txBody>
          <a:bodyPr wrap="square">
            <a:spAutoFit/>
          </a:bodyPr>
          <a:lstStyle/>
          <a:p>
            <a:r>
              <a:rPr lang="en-US" sz="1200" dirty="0" smtClean="0">
                <a:solidFill>
                  <a:prstClr val="black"/>
                </a:solidFill>
                <a:latin typeface="Arial" panose="020B0604020202020204" pitchFamily="34" charset="0"/>
                <a:cs typeface="Arial" panose="020B0604020202020204" pitchFamily="34" charset="0"/>
              </a:rPr>
              <a:t>Device History</a:t>
            </a:r>
            <a:endParaRPr lang="en-US" sz="1200" dirty="0">
              <a:solidFill>
                <a:prstClr val="black"/>
              </a:solidFill>
              <a:latin typeface="Arial" panose="020B0604020202020204" pitchFamily="34" charset="0"/>
              <a:cs typeface="Arial" panose="020B0604020202020204" pitchFamily="34" charset="0"/>
            </a:endParaRPr>
          </a:p>
        </p:txBody>
      </p:sp>
      <p:graphicFrame>
        <p:nvGraphicFramePr>
          <p:cNvPr id="105" name="Table 104"/>
          <p:cNvGraphicFramePr>
            <a:graphicFrameLocks noGrp="1"/>
          </p:cNvGraphicFramePr>
          <p:nvPr>
            <p:extLst>
              <p:ext uri="{D42A27DB-BD31-4B8C-83A1-F6EECF244321}">
                <p14:modId xmlns:p14="http://schemas.microsoft.com/office/powerpoint/2010/main" val="4229339978"/>
              </p:ext>
            </p:extLst>
          </p:nvPr>
        </p:nvGraphicFramePr>
        <p:xfrm>
          <a:off x="5195063" y="3486135"/>
          <a:ext cx="4661631" cy="2125971"/>
        </p:xfrm>
        <a:graphic>
          <a:graphicData uri="http://schemas.openxmlformats.org/drawingml/2006/table">
            <a:tbl>
              <a:tblPr/>
              <a:tblGrid>
                <a:gridCol w="735090"/>
                <a:gridCol w="779929"/>
                <a:gridCol w="699247"/>
                <a:gridCol w="1183342"/>
                <a:gridCol w="1264023"/>
              </a:tblGrid>
              <a:tr h="452235">
                <a:tc>
                  <a:txBody>
                    <a:bodyPr/>
                    <a:lstStyle/>
                    <a:p>
                      <a:pPr algn="ctr" rtl="0" fontAlgn="ctr"/>
                      <a:r>
                        <a:rPr lang="en-US" sz="900" b="1" i="0" u="none" strike="noStrike" dirty="0" smtClean="0">
                          <a:solidFill>
                            <a:srgbClr val="FFFFFF"/>
                          </a:solidFill>
                          <a:effectLst/>
                          <a:latin typeface="Arial" panose="020B0604020202020204" pitchFamily="34" charset="0"/>
                        </a:rPr>
                        <a:t>Make</a:t>
                      </a:r>
                      <a:endParaRPr lang="en-US" sz="900" b="1" i="0" u="none" strike="noStrike" dirty="0">
                        <a:solidFill>
                          <a:srgbClr val="FFFFFF"/>
                        </a:solidFill>
                        <a:effectLst/>
                        <a:latin typeface="Arial" panose="020B0604020202020204" pitchFamily="34" charset="0"/>
                      </a:endParaRPr>
                    </a:p>
                  </a:txBody>
                  <a:tcPr marL="6067" marR="6067" marT="606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E5681"/>
                    </a:solidFill>
                  </a:tcPr>
                </a:tc>
                <a:tc>
                  <a:txBody>
                    <a:bodyPr/>
                    <a:lstStyle/>
                    <a:p>
                      <a:pPr algn="ctr" rtl="0" fontAlgn="ctr"/>
                      <a:r>
                        <a:rPr lang="en-US" sz="900" b="1" i="0" u="none" strike="noStrike" dirty="0" smtClean="0">
                          <a:solidFill>
                            <a:srgbClr val="FFFFFF"/>
                          </a:solidFill>
                          <a:effectLst/>
                          <a:latin typeface="Arial" panose="020B0604020202020204" pitchFamily="34" charset="0"/>
                        </a:rPr>
                        <a:t>Model</a:t>
                      </a:r>
                      <a:endParaRPr lang="en-US" sz="900" b="1" i="0" u="none" strike="noStrike" dirty="0">
                        <a:solidFill>
                          <a:srgbClr val="FFFFFF"/>
                        </a:solidFill>
                        <a:effectLst/>
                        <a:latin typeface="Arial" panose="020B0604020202020204" pitchFamily="34" charset="0"/>
                      </a:endParaRPr>
                    </a:p>
                  </a:txBody>
                  <a:tcPr marL="6067" marR="6067" marT="606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E5681"/>
                    </a:solidFill>
                  </a:tcPr>
                </a:tc>
                <a:tc>
                  <a:txBody>
                    <a:bodyPr/>
                    <a:lstStyle/>
                    <a:p>
                      <a:pPr algn="ctr" rtl="0" fontAlgn="ctr"/>
                      <a:r>
                        <a:rPr lang="en-US" sz="900" b="1" i="0" u="none" strike="noStrike" dirty="0" smtClean="0">
                          <a:solidFill>
                            <a:srgbClr val="FFFFFF"/>
                          </a:solidFill>
                          <a:effectLst/>
                          <a:latin typeface="Arial" panose="020B0604020202020204" pitchFamily="34" charset="0"/>
                        </a:rPr>
                        <a:t>IMEI</a:t>
                      </a:r>
                      <a:endParaRPr lang="en-US" sz="900" b="1" i="0" u="none" strike="noStrike" dirty="0">
                        <a:solidFill>
                          <a:srgbClr val="FFFFFF"/>
                        </a:solidFill>
                        <a:effectLst/>
                        <a:latin typeface="Arial" panose="020B0604020202020204" pitchFamily="34" charset="0"/>
                      </a:endParaRPr>
                    </a:p>
                  </a:txBody>
                  <a:tcPr marL="6067" marR="6067" marT="606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E5681"/>
                    </a:solidFill>
                  </a:tcPr>
                </a:tc>
                <a:tc>
                  <a:txBody>
                    <a:bodyPr/>
                    <a:lstStyle/>
                    <a:p>
                      <a:pPr algn="ctr" rtl="0" fontAlgn="ctr"/>
                      <a:r>
                        <a:rPr lang="en-US" sz="900" b="1" i="0" u="none" strike="noStrike" dirty="0" smtClean="0">
                          <a:solidFill>
                            <a:srgbClr val="FFFFFF"/>
                          </a:solidFill>
                          <a:effectLst/>
                          <a:latin typeface="Arial" panose="020B0604020202020204" pitchFamily="34" charset="0"/>
                        </a:rPr>
                        <a:t>Activation Date</a:t>
                      </a:r>
                      <a:endParaRPr lang="en-US" sz="900" b="1" i="0" u="none" strike="noStrike" dirty="0">
                        <a:solidFill>
                          <a:srgbClr val="FFFFFF"/>
                        </a:solidFill>
                        <a:effectLst/>
                        <a:latin typeface="Arial" panose="020B0604020202020204" pitchFamily="34" charset="0"/>
                      </a:endParaRPr>
                    </a:p>
                  </a:txBody>
                  <a:tcPr marL="6067" marR="6067" marT="606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E5681"/>
                    </a:solidFill>
                  </a:tcPr>
                </a:tc>
                <a:tc>
                  <a:txBody>
                    <a:bodyPr/>
                    <a:lstStyle/>
                    <a:p>
                      <a:pPr algn="ctr" rtl="0" fontAlgn="ctr"/>
                      <a:r>
                        <a:rPr lang="en-US" sz="900" b="1" i="0" u="none" strike="noStrike" dirty="0" smtClean="0">
                          <a:solidFill>
                            <a:srgbClr val="FFFFFF"/>
                          </a:solidFill>
                          <a:effectLst/>
                          <a:latin typeface="Arial" panose="020B0604020202020204" pitchFamily="34" charset="0"/>
                        </a:rPr>
                        <a:t>Till Date</a:t>
                      </a:r>
                      <a:endParaRPr lang="en-US" sz="900" b="1" i="0" u="none" strike="noStrike" dirty="0">
                        <a:solidFill>
                          <a:srgbClr val="FFFFFF"/>
                        </a:solidFill>
                        <a:effectLst/>
                        <a:latin typeface="Arial" panose="020B0604020202020204" pitchFamily="34" charset="0"/>
                      </a:endParaRPr>
                    </a:p>
                  </a:txBody>
                  <a:tcPr marL="6067" marR="6067" marT="606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E5681"/>
                    </a:solidFill>
                  </a:tcPr>
                </a:tc>
              </a:tr>
              <a:tr h="418434">
                <a:tc>
                  <a:txBody>
                    <a:bodyPr/>
                    <a:lstStyle/>
                    <a:p>
                      <a:pPr algn="ctr" rtl="0" fontAlgn="ctr"/>
                      <a:r>
                        <a:rPr lang="en-US" sz="900" b="0" i="0" u="none" strike="noStrike" dirty="0" smtClean="0">
                          <a:solidFill>
                            <a:srgbClr val="000000"/>
                          </a:solidFill>
                          <a:effectLst/>
                          <a:latin typeface="Arial" panose="020B0604020202020204" pitchFamily="34" charset="0"/>
                        </a:rPr>
                        <a:t>Huawei</a:t>
                      </a:r>
                      <a:endParaRPr lang="en-US" sz="900" b="0" i="0" u="none" strike="noStrike" dirty="0">
                        <a:solidFill>
                          <a:srgbClr val="000000"/>
                        </a:solidFill>
                        <a:effectLst/>
                        <a:latin typeface="Arial" panose="020B0604020202020204" pitchFamily="34" charset="0"/>
                      </a:endParaRPr>
                    </a:p>
                  </a:txBody>
                  <a:tcPr marL="6067" marR="6067" marT="606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en-US" sz="900" b="0" i="0" u="none" strike="noStrike" dirty="0" smtClean="0">
                          <a:solidFill>
                            <a:srgbClr val="000000"/>
                          </a:solidFill>
                          <a:effectLst/>
                          <a:latin typeface="Arial" panose="020B0604020202020204" pitchFamily="34" charset="0"/>
                        </a:rPr>
                        <a:t>Nova 3I</a:t>
                      </a:r>
                      <a:endParaRPr lang="en-US" sz="900" b="0" i="0" u="none" strike="noStrike" dirty="0">
                        <a:solidFill>
                          <a:srgbClr val="000000"/>
                        </a:solidFill>
                        <a:effectLst/>
                        <a:latin typeface="Arial" panose="020B0604020202020204" pitchFamily="34" charset="0"/>
                      </a:endParaRPr>
                    </a:p>
                  </a:txBody>
                  <a:tcPr marL="6067" marR="6067" marT="606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en-US" sz="900" b="0" i="0" u="none" strike="noStrike" dirty="0" smtClean="0">
                          <a:solidFill>
                            <a:srgbClr val="000000"/>
                          </a:solidFill>
                          <a:effectLst/>
                          <a:latin typeface="Arial" panose="020B0604020202020204" pitchFamily="34" charset="0"/>
                        </a:rPr>
                        <a:t>66889315</a:t>
                      </a:r>
                      <a:endParaRPr lang="en-US" sz="900" b="0" i="0" u="none" strike="noStrike" dirty="0">
                        <a:solidFill>
                          <a:srgbClr val="000000"/>
                        </a:solidFill>
                        <a:effectLst/>
                        <a:latin typeface="Arial" panose="020B0604020202020204" pitchFamily="34" charset="0"/>
                      </a:endParaRPr>
                    </a:p>
                  </a:txBody>
                  <a:tcPr marL="6067" marR="6067" marT="606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en-US" sz="900" b="0" i="0" u="none" strike="noStrike" dirty="0" smtClean="0">
                          <a:solidFill>
                            <a:srgbClr val="000000"/>
                          </a:solidFill>
                          <a:effectLst/>
                          <a:latin typeface="Arial" panose="020B0604020202020204" pitchFamily="34" charset="0"/>
                        </a:rPr>
                        <a:t>14 Jul 2018 11:37:38</a:t>
                      </a:r>
                      <a:endParaRPr lang="en-US" sz="900" b="0" i="0" u="none" strike="noStrike" dirty="0">
                        <a:solidFill>
                          <a:srgbClr val="000000"/>
                        </a:solidFill>
                        <a:effectLst/>
                        <a:latin typeface="Arial" panose="020B0604020202020204" pitchFamily="34" charset="0"/>
                      </a:endParaRPr>
                    </a:p>
                  </a:txBody>
                  <a:tcPr marL="6067" marR="6067" marT="606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endParaRPr lang="en-US" sz="900" b="0" i="0" u="none" strike="noStrike" dirty="0">
                        <a:solidFill>
                          <a:srgbClr val="000000"/>
                        </a:solidFill>
                        <a:effectLst/>
                        <a:latin typeface="Arial" panose="020B0604020202020204" pitchFamily="34" charset="0"/>
                      </a:endParaRPr>
                    </a:p>
                  </a:txBody>
                  <a:tcPr marL="6067" marR="6067" marT="606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r>
              <a:tr h="418434">
                <a:tc>
                  <a:txBody>
                    <a:bodyPr/>
                    <a:lstStyle/>
                    <a:p>
                      <a:pPr algn="ctr" rtl="0" fontAlgn="ctr"/>
                      <a:r>
                        <a:rPr lang="en-US" sz="900" b="0" i="0" u="none" strike="noStrike" dirty="0" smtClean="0">
                          <a:solidFill>
                            <a:srgbClr val="000000"/>
                          </a:solidFill>
                          <a:effectLst/>
                          <a:latin typeface="Arial" panose="020B0604020202020204" pitchFamily="34" charset="0"/>
                        </a:rPr>
                        <a:t>Apple</a:t>
                      </a:r>
                      <a:endParaRPr lang="en-US" sz="900" b="0" i="0" u="none" strike="noStrike" dirty="0">
                        <a:solidFill>
                          <a:srgbClr val="000000"/>
                        </a:solidFill>
                        <a:effectLst/>
                        <a:latin typeface="Arial" panose="020B0604020202020204" pitchFamily="34" charset="0"/>
                      </a:endParaRPr>
                    </a:p>
                  </a:txBody>
                  <a:tcPr marL="6067" marR="6067" marT="606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en-US" sz="900" b="0" i="0" u="none" strike="noStrike" dirty="0" smtClean="0">
                          <a:solidFill>
                            <a:srgbClr val="000000"/>
                          </a:solidFill>
                          <a:effectLst/>
                          <a:latin typeface="Arial" panose="020B0604020202020204" pitchFamily="34" charset="0"/>
                        </a:rPr>
                        <a:t>iPhone 5S</a:t>
                      </a:r>
                      <a:endParaRPr lang="en-US" sz="900" b="0" i="0" u="none" strike="noStrike" dirty="0">
                        <a:solidFill>
                          <a:srgbClr val="000000"/>
                        </a:solidFill>
                        <a:effectLst/>
                        <a:latin typeface="Arial" panose="020B0604020202020204" pitchFamily="34" charset="0"/>
                      </a:endParaRPr>
                    </a:p>
                  </a:txBody>
                  <a:tcPr marL="6067" marR="6067" marT="606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en-US" sz="900" b="0" i="0" u="none" strike="noStrike" dirty="0" smtClean="0">
                          <a:solidFill>
                            <a:srgbClr val="000000"/>
                          </a:solidFill>
                          <a:effectLst/>
                          <a:latin typeface="Arial" panose="020B0604020202020204" pitchFamily="34" charset="0"/>
                        </a:rPr>
                        <a:t>35208607</a:t>
                      </a:r>
                      <a:endParaRPr lang="en-US" sz="900" b="0" i="0" u="none" strike="noStrike" dirty="0">
                        <a:solidFill>
                          <a:srgbClr val="000000"/>
                        </a:solidFill>
                        <a:effectLst/>
                        <a:latin typeface="Arial" panose="020B0604020202020204" pitchFamily="34" charset="0"/>
                      </a:endParaRPr>
                    </a:p>
                  </a:txBody>
                  <a:tcPr marL="6067" marR="6067" marT="606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en-US" sz="900" b="0" i="0" u="none" strike="noStrike" dirty="0" smtClean="0">
                          <a:solidFill>
                            <a:srgbClr val="000000"/>
                          </a:solidFill>
                          <a:effectLst/>
                          <a:latin typeface="Arial" panose="020B0604020202020204" pitchFamily="34" charset="0"/>
                        </a:rPr>
                        <a:t>14 Jul 2018 11:35:09</a:t>
                      </a:r>
                      <a:endParaRPr lang="en-US" sz="900" b="0" i="0" u="none" strike="noStrike" dirty="0">
                        <a:solidFill>
                          <a:srgbClr val="000000"/>
                        </a:solidFill>
                        <a:effectLst/>
                        <a:latin typeface="Arial" panose="020B0604020202020204" pitchFamily="34" charset="0"/>
                      </a:endParaRPr>
                    </a:p>
                  </a:txBody>
                  <a:tcPr marL="6067" marR="6067" marT="606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900" b="0" i="0" u="none" strike="noStrike" dirty="0" smtClean="0">
                          <a:solidFill>
                            <a:srgbClr val="000000"/>
                          </a:solidFill>
                          <a:effectLst/>
                          <a:latin typeface="Arial" panose="020B0604020202020204" pitchFamily="34" charset="0"/>
                        </a:rPr>
                        <a:t>14 Jul 2018 11:37:38</a:t>
                      </a:r>
                    </a:p>
                  </a:txBody>
                  <a:tcPr marL="6067" marR="6067" marT="606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r>
              <a:tr h="418434">
                <a:tc>
                  <a:txBody>
                    <a:bodyPr/>
                    <a:lstStyle/>
                    <a:p>
                      <a:pPr algn="ctr" rtl="0" fontAlgn="ctr"/>
                      <a:r>
                        <a:rPr lang="en-US" sz="900" b="0" i="0" u="none" strike="noStrike" dirty="0" smtClean="0">
                          <a:solidFill>
                            <a:srgbClr val="000000"/>
                          </a:solidFill>
                          <a:effectLst/>
                          <a:latin typeface="Arial" panose="020B0604020202020204" pitchFamily="34" charset="0"/>
                        </a:rPr>
                        <a:t>Lenovo</a:t>
                      </a:r>
                      <a:endParaRPr lang="en-US" sz="900" b="0" i="0" u="none" strike="noStrike" dirty="0">
                        <a:solidFill>
                          <a:srgbClr val="000000"/>
                        </a:solidFill>
                        <a:effectLst/>
                        <a:latin typeface="Arial" panose="020B0604020202020204" pitchFamily="34" charset="0"/>
                      </a:endParaRPr>
                    </a:p>
                  </a:txBody>
                  <a:tcPr marL="6067" marR="6067" marT="606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en-US" sz="900" b="0" i="0" u="none" strike="noStrike" dirty="0" smtClean="0">
                          <a:solidFill>
                            <a:srgbClr val="000000"/>
                          </a:solidFill>
                          <a:effectLst/>
                          <a:latin typeface="Arial" panose="020B0604020202020204" pitchFamily="34" charset="0"/>
                        </a:rPr>
                        <a:t>A6020a40</a:t>
                      </a:r>
                      <a:endParaRPr lang="en-US" sz="900" b="0" i="0" u="none" strike="noStrike" dirty="0">
                        <a:solidFill>
                          <a:srgbClr val="000000"/>
                        </a:solidFill>
                        <a:effectLst/>
                        <a:latin typeface="Arial" panose="020B0604020202020204" pitchFamily="34" charset="0"/>
                      </a:endParaRPr>
                    </a:p>
                  </a:txBody>
                  <a:tcPr marL="6067" marR="6067" marT="606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en-US" sz="900" b="0" i="0" u="none" strike="noStrike" dirty="0" smtClean="0">
                          <a:solidFill>
                            <a:srgbClr val="000000"/>
                          </a:solidFill>
                          <a:effectLst/>
                          <a:latin typeface="Arial" panose="020B0604020202020204" pitchFamily="34" charset="0"/>
                        </a:rPr>
                        <a:t>86317703</a:t>
                      </a:r>
                      <a:endParaRPr lang="en-US" sz="900" b="0" i="0" u="none" strike="noStrike" dirty="0">
                        <a:solidFill>
                          <a:srgbClr val="000000"/>
                        </a:solidFill>
                        <a:effectLst/>
                        <a:latin typeface="Arial" panose="020B0604020202020204" pitchFamily="34" charset="0"/>
                      </a:endParaRPr>
                    </a:p>
                  </a:txBody>
                  <a:tcPr marL="6067" marR="6067" marT="606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en-US" sz="900" b="0" i="0" u="none" strike="noStrike" dirty="0" smtClean="0">
                          <a:solidFill>
                            <a:srgbClr val="000000"/>
                          </a:solidFill>
                          <a:effectLst/>
                          <a:latin typeface="Arial" panose="020B0604020202020204" pitchFamily="34" charset="0"/>
                        </a:rPr>
                        <a:t>15</a:t>
                      </a:r>
                      <a:r>
                        <a:rPr lang="en-US" sz="900" b="0" i="0" u="none" strike="noStrike" baseline="0" dirty="0" smtClean="0">
                          <a:solidFill>
                            <a:srgbClr val="000000"/>
                          </a:solidFill>
                          <a:effectLst/>
                          <a:latin typeface="Arial" panose="020B0604020202020204" pitchFamily="34" charset="0"/>
                        </a:rPr>
                        <a:t> Jun 2018 22:56:50</a:t>
                      </a:r>
                      <a:endParaRPr lang="en-US" sz="900" b="0" i="0" u="none" strike="noStrike" dirty="0">
                        <a:solidFill>
                          <a:srgbClr val="000000"/>
                        </a:solidFill>
                        <a:effectLst/>
                        <a:latin typeface="Arial" panose="020B0604020202020204" pitchFamily="34" charset="0"/>
                      </a:endParaRPr>
                    </a:p>
                  </a:txBody>
                  <a:tcPr marL="6067" marR="6067" marT="606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en-US" sz="900" b="0" i="0" u="none" strike="noStrike" dirty="0" smtClean="0">
                          <a:solidFill>
                            <a:srgbClr val="000000"/>
                          </a:solidFill>
                          <a:effectLst/>
                          <a:latin typeface="Arial" panose="020B0604020202020204" pitchFamily="34" charset="0"/>
                        </a:rPr>
                        <a:t>14 Jul 2018 11:35:09</a:t>
                      </a:r>
                      <a:endParaRPr lang="en-US" sz="900" b="0" i="0" u="none" strike="noStrike" dirty="0">
                        <a:solidFill>
                          <a:srgbClr val="000000"/>
                        </a:solidFill>
                        <a:effectLst/>
                        <a:latin typeface="Arial" panose="020B0604020202020204" pitchFamily="34" charset="0"/>
                      </a:endParaRPr>
                    </a:p>
                  </a:txBody>
                  <a:tcPr marL="6067" marR="6067" marT="606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r>
              <a:tr h="418434">
                <a:tc>
                  <a:txBody>
                    <a:bodyPr/>
                    <a:lstStyle/>
                    <a:p>
                      <a:pPr algn="ctr" rtl="0" fontAlgn="ctr"/>
                      <a:r>
                        <a:rPr lang="en-US" sz="900" b="0" i="0" u="none" strike="noStrike" dirty="0" smtClean="0">
                          <a:solidFill>
                            <a:srgbClr val="000000"/>
                          </a:solidFill>
                          <a:effectLst/>
                          <a:latin typeface="Arial" panose="020B0604020202020204" pitchFamily="34" charset="0"/>
                        </a:rPr>
                        <a:t>Ericsson</a:t>
                      </a:r>
                      <a:endParaRPr lang="en-US" sz="900" b="0" i="0" u="none" strike="noStrike" dirty="0">
                        <a:solidFill>
                          <a:srgbClr val="000000"/>
                        </a:solidFill>
                        <a:effectLst/>
                        <a:latin typeface="Arial" panose="020B0604020202020204" pitchFamily="34" charset="0"/>
                      </a:endParaRPr>
                    </a:p>
                  </a:txBody>
                  <a:tcPr marL="6067" marR="6067" marT="606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en-US" sz="900" b="0" i="0" u="none" strike="noStrike" dirty="0" smtClean="0">
                          <a:solidFill>
                            <a:srgbClr val="000000"/>
                          </a:solidFill>
                          <a:effectLst/>
                          <a:latin typeface="Arial" panose="020B0604020202020204" pitchFamily="34" charset="0"/>
                        </a:rPr>
                        <a:t>N5321</a:t>
                      </a:r>
                      <a:endParaRPr lang="en-US" sz="900" b="0" i="0" u="none" strike="noStrike" dirty="0">
                        <a:solidFill>
                          <a:srgbClr val="000000"/>
                        </a:solidFill>
                        <a:effectLst/>
                        <a:latin typeface="Arial" panose="020B0604020202020204" pitchFamily="34" charset="0"/>
                      </a:endParaRPr>
                    </a:p>
                  </a:txBody>
                  <a:tcPr marL="6067" marR="6067" marT="606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en-US" sz="900" b="0" i="0" u="none" strike="noStrike" dirty="0" smtClean="0">
                          <a:solidFill>
                            <a:srgbClr val="000000"/>
                          </a:solidFill>
                          <a:effectLst/>
                          <a:latin typeface="Arial" panose="020B0604020202020204" pitchFamily="34" charset="0"/>
                        </a:rPr>
                        <a:t>35398005</a:t>
                      </a:r>
                      <a:endParaRPr lang="en-US" sz="900" b="0" i="0" u="none" strike="noStrike" dirty="0">
                        <a:solidFill>
                          <a:srgbClr val="000000"/>
                        </a:solidFill>
                        <a:effectLst/>
                        <a:latin typeface="Arial" panose="020B0604020202020204" pitchFamily="34" charset="0"/>
                      </a:endParaRPr>
                    </a:p>
                  </a:txBody>
                  <a:tcPr marL="6067" marR="6067" marT="606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en-US" sz="900" b="0" i="0" u="none" strike="noStrike" dirty="0" smtClean="0">
                          <a:solidFill>
                            <a:srgbClr val="000000"/>
                          </a:solidFill>
                          <a:effectLst/>
                          <a:latin typeface="Arial" panose="020B0604020202020204" pitchFamily="34" charset="0"/>
                        </a:rPr>
                        <a:t>15 Jun 2018 22:55:39</a:t>
                      </a:r>
                      <a:endParaRPr lang="en-US" sz="900" b="0" i="0" u="none" strike="noStrike" dirty="0">
                        <a:solidFill>
                          <a:srgbClr val="000000"/>
                        </a:solidFill>
                        <a:effectLst/>
                        <a:latin typeface="Arial" panose="020B0604020202020204" pitchFamily="34" charset="0"/>
                      </a:endParaRPr>
                    </a:p>
                  </a:txBody>
                  <a:tcPr marL="6067" marR="6067" marT="606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en-US" sz="900" b="0" i="0" u="none" strike="noStrike" dirty="0" smtClean="0">
                          <a:solidFill>
                            <a:srgbClr val="000000"/>
                          </a:solidFill>
                          <a:effectLst/>
                          <a:latin typeface="Arial" panose="020B0604020202020204" pitchFamily="34" charset="0"/>
                        </a:rPr>
                        <a:t>15 Jun 2018 22:56:50</a:t>
                      </a:r>
                      <a:endParaRPr lang="en-US" sz="900" b="0" i="0" u="none" strike="noStrike" dirty="0">
                        <a:solidFill>
                          <a:srgbClr val="000000"/>
                        </a:solidFill>
                        <a:effectLst/>
                        <a:latin typeface="Arial" panose="020B0604020202020204" pitchFamily="34" charset="0"/>
                      </a:endParaRPr>
                    </a:p>
                  </a:txBody>
                  <a:tcPr marL="6067" marR="6067" marT="606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r>
            </a:tbl>
          </a:graphicData>
        </a:graphic>
      </p:graphicFrame>
    </p:spTree>
    <p:extLst>
      <p:ext uri="{BB962C8B-B14F-4D97-AF65-F5344CB8AC3E}">
        <p14:creationId xmlns:p14="http://schemas.microsoft.com/office/powerpoint/2010/main" val="416165270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Rectangle 61"/>
          <p:cNvSpPr/>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 name="Rectangle 2"/>
          <p:cNvSpPr/>
          <p:nvPr/>
        </p:nvSpPr>
        <p:spPr>
          <a:xfrm>
            <a:off x="185940" y="154407"/>
            <a:ext cx="11836042" cy="65124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sp>
        <p:nvSpPr>
          <p:cNvPr id="52" name="Rectangle 51"/>
          <p:cNvSpPr/>
          <p:nvPr/>
        </p:nvSpPr>
        <p:spPr>
          <a:xfrm>
            <a:off x="2266988" y="154407"/>
            <a:ext cx="7757432" cy="20684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sp>
        <p:nvSpPr>
          <p:cNvPr id="46" name="Rectangle 45"/>
          <p:cNvSpPr/>
          <p:nvPr/>
        </p:nvSpPr>
        <p:spPr>
          <a:xfrm>
            <a:off x="185940" y="2289543"/>
            <a:ext cx="2081048" cy="4375515"/>
          </a:xfrm>
          <a:prstGeom prst="rect">
            <a:avLst/>
          </a:prstGeom>
          <a:solidFill>
            <a:srgbClr val="56AD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pic>
        <p:nvPicPr>
          <p:cNvPr id="19" name="Picture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1617" y="1769514"/>
            <a:ext cx="400674" cy="400674"/>
          </a:xfrm>
          <a:prstGeom prst="rect">
            <a:avLst/>
          </a:prstGeom>
        </p:spPr>
      </p:pic>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9785" y="1769514"/>
            <a:ext cx="400674" cy="400674"/>
          </a:xfrm>
          <a:prstGeom prst="rect">
            <a:avLst/>
          </a:prstGeom>
        </p:spPr>
      </p:pic>
      <p:pic>
        <p:nvPicPr>
          <p:cNvPr id="21" name="Picture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75281" y="1769514"/>
            <a:ext cx="400674" cy="400674"/>
          </a:xfrm>
          <a:prstGeom prst="rect">
            <a:avLst/>
          </a:prstGeom>
        </p:spPr>
      </p:pic>
      <p:pic>
        <p:nvPicPr>
          <p:cNvPr id="23" name="Picture 2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93449" y="1769513"/>
            <a:ext cx="400674" cy="400674"/>
          </a:xfrm>
          <a:prstGeom prst="rect">
            <a:avLst/>
          </a:prstGeom>
        </p:spPr>
      </p:pic>
      <p:pic>
        <p:nvPicPr>
          <p:cNvPr id="74" name="Picture 7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5959" y="6191056"/>
            <a:ext cx="354173" cy="346794"/>
          </a:xfrm>
          <a:prstGeom prst="rect">
            <a:avLst/>
          </a:prstGeom>
        </p:spPr>
      </p:pic>
      <p:pic>
        <p:nvPicPr>
          <p:cNvPr id="75" name="Picture 7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19025" y="6191056"/>
            <a:ext cx="354173" cy="346794"/>
          </a:xfrm>
          <a:prstGeom prst="rect">
            <a:avLst/>
          </a:prstGeom>
        </p:spPr>
      </p:pic>
      <p:pic>
        <p:nvPicPr>
          <p:cNvPr id="76" name="Picture 7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52893" y="6191056"/>
            <a:ext cx="354173" cy="332037"/>
          </a:xfrm>
          <a:prstGeom prst="rect">
            <a:avLst/>
          </a:prstGeom>
        </p:spPr>
      </p:pic>
      <p:sp>
        <p:nvSpPr>
          <p:cNvPr id="83" name="Rectangle 82"/>
          <p:cNvSpPr/>
          <p:nvPr/>
        </p:nvSpPr>
        <p:spPr>
          <a:xfrm>
            <a:off x="9965423" y="2163814"/>
            <a:ext cx="2056451" cy="45036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pic>
        <p:nvPicPr>
          <p:cNvPr id="98" name="Picture 97"/>
          <p:cNvPicPr>
            <a:picLocks noChangeAspect="1"/>
          </p:cNvPicPr>
          <p:nvPr/>
        </p:nvPicPr>
        <p:blipFill>
          <a:blip r:embed="rId9">
            <a:extLst>
              <a:ext uri="{BEBA8EAE-BF5A-486C-A8C5-ECC9F3942E4B}">
                <a14:imgProps xmlns:a14="http://schemas.microsoft.com/office/drawing/2010/main">
                  <a14:imgLayer r:embed="rId10">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1852091" y="6194581"/>
            <a:ext cx="331349" cy="331349"/>
          </a:xfrm>
          <a:prstGeom prst="rect">
            <a:avLst/>
          </a:prstGeom>
        </p:spPr>
      </p:pic>
      <p:sp>
        <p:nvSpPr>
          <p:cNvPr id="109" name="Rectangle 108"/>
          <p:cNvSpPr/>
          <p:nvPr/>
        </p:nvSpPr>
        <p:spPr>
          <a:xfrm>
            <a:off x="10023912" y="2286478"/>
            <a:ext cx="1963490" cy="4251372"/>
          </a:xfrm>
          <a:prstGeom prst="rect">
            <a:avLst/>
          </a:prstGeom>
          <a:solidFill>
            <a:srgbClr val="56AD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1000" b="1" dirty="0">
              <a:solidFill>
                <a:prstClr val="white"/>
              </a:solidFill>
              <a:latin typeface="Arial" panose="020B0604020202020204" pitchFamily="34" charset="0"/>
              <a:cs typeface="Arial" panose="020B0604020202020204" pitchFamily="34" charset="0"/>
            </a:endParaRPr>
          </a:p>
        </p:txBody>
      </p:sp>
      <p:sp>
        <p:nvSpPr>
          <p:cNvPr id="94" name="Rectangle 93"/>
          <p:cNvSpPr/>
          <p:nvPr/>
        </p:nvSpPr>
        <p:spPr>
          <a:xfrm>
            <a:off x="2304058" y="2698132"/>
            <a:ext cx="7656345" cy="3044318"/>
          </a:xfrm>
          <a:prstGeom prst="rect">
            <a:avLst/>
          </a:prstGeom>
          <a:solidFill>
            <a:schemeClr val="bg1"/>
          </a:solidFill>
          <a:ln>
            <a:solidFill>
              <a:srgbClr val="56ADD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grpSp>
        <p:nvGrpSpPr>
          <p:cNvPr id="4" name="Group 3"/>
          <p:cNvGrpSpPr/>
          <p:nvPr/>
        </p:nvGrpSpPr>
        <p:grpSpPr>
          <a:xfrm>
            <a:off x="257774" y="2377291"/>
            <a:ext cx="1926025" cy="239055"/>
            <a:chOff x="257774" y="1966455"/>
            <a:chExt cx="1926025" cy="239055"/>
          </a:xfrm>
        </p:grpSpPr>
        <p:sp>
          <p:nvSpPr>
            <p:cNvPr id="50" name="Rounded Rectangle 49"/>
            <p:cNvSpPr/>
            <p:nvPr/>
          </p:nvSpPr>
          <p:spPr>
            <a:xfrm>
              <a:off x="257774" y="1968246"/>
              <a:ext cx="1824102" cy="23726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pic>
          <p:nvPicPr>
            <p:cNvPr id="28" name="Picture 27"/>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981315" y="1966455"/>
              <a:ext cx="202484" cy="237055"/>
            </a:xfrm>
            <a:prstGeom prst="rect">
              <a:avLst/>
            </a:prstGeom>
          </p:spPr>
        </p:pic>
        <p:sp>
          <p:nvSpPr>
            <p:cNvPr id="51" name="TextBox 50"/>
            <p:cNvSpPr txBox="1"/>
            <p:nvPr/>
          </p:nvSpPr>
          <p:spPr>
            <a:xfrm>
              <a:off x="320836" y="1968921"/>
              <a:ext cx="184731" cy="230832"/>
            </a:xfrm>
            <a:prstGeom prst="rect">
              <a:avLst/>
            </a:prstGeom>
            <a:noFill/>
          </p:spPr>
          <p:txBody>
            <a:bodyPr wrap="none" rtlCol="0">
              <a:spAutoFit/>
            </a:bodyPr>
            <a:lstStyle/>
            <a:p>
              <a:pPr defTabSz="586130"/>
              <a:endParaRPr lang="en-US" sz="900" dirty="0">
                <a:solidFill>
                  <a:prstClr val="black"/>
                </a:solidFill>
                <a:latin typeface="Arial" panose="020B0604020202020204" pitchFamily="34" charset="0"/>
                <a:cs typeface="Arial" panose="020B0604020202020204" pitchFamily="34" charset="0"/>
              </a:endParaRPr>
            </a:p>
          </p:txBody>
        </p:sp>
      </p:grpSp>
      <p:grpSp>
        <p:nvGrpSpPr>
          <p:cNvPr id="63" name="Group 62"/>
          <p:cNvGrpSpPr/>
          <p:nvPr/>
        </p:nvGrpSpPr>
        <p:grpSpPr>
          <a:xfrm>
            <a:off x="2268495" y="5758937"/>
            <a:ext cx="7691908" cy="906121"/>
            <a:chOff x="2284261" y="5806235"/>
            <a:chExt cx="7691908" cy="906121"/>
          </a:xfrm>
        </p:grpSpPr>
        <p:sp>
          <p:nvSpPr>
            <p:cNvPr id="70" name="Rectangle 69"/>
            <p:cNvSpPr/>
            <p:nvPr/>
          </p:nvSpPr>
          <p:spPr>
            <a:xfrm>
              <a:off x="2284261" y="5806235"/>
              <a:ext cx="7691908" cy="90612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7" name="Rounded Rectangle 76"/>
            <p:cNvSpPr/>
            <p:nvPr/>
          </p:nvSpPr>
          <p:spPr>
            <a:xfrm>
              <a:off x="2417106" y="6197770"/>
              <a:ext cx="7362378" cy="35236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8" name="TextBox 77"/>
            <p:cNvSpPr txBox="1"/>
            <p:nvPr/>
          </p:nvSpPr>
          <p:spPr>
            <a:xfrm>
              <a:off x="2480168" y="6268572"/>
              <a:ext cx="877163" cy="230832"/>
            </a:xfrm>
            <a:prstGeom prst="rect">
              <a:avLst/>
            </a:prstGeom>
            <a:noFill/>
          </p:spPr>
          <p:txBody>
            <a:bodyPr wrap="none" rtlCol="0">
              <a:spAutoFit/>
            </a:bodyPr>
            <a:lstStyle/>
            <a:p>
              <a:r>
                <a:rPr lang="en-US" sz="900" dirty="0">
                  <a:solidFill>
                    <a:prstClr val="black"/>
                  </a:solidFill>
                  <a:latin typeface="Arial" panose="020B0604020202020204" pitchFamily="34" charset="0"/>
                  <a:cs typeface="Arial" panose="020B0604020202020204" pitchFamily="34" charset="0"/>
                </a:rPr>
                <a:t>Call Remarks</a:t>
              </a:r>
            </a:p>
          </p:txBody>
        </p:sp>
        <p:sp>
          <p:nvSpPr>
            <p:cNvPr id="84" name="Rectangle 83"/>
            <p:cNvSpPr/>
            <p:nvPr/>
          </p:nvSpPr>
          <p:spPr>
            <a:xfrm>
              <a:off x="8910989" y="6245977"/>
              <a:ext cx="808601" cy="268750"/>
            </a:xfrm>
            <a:prstGeom prst="rect">
              <a:avLst/>
            </a:prstGeom>
            <a:solidFill>
              <a:srgbClr val="56AD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800" dirty="0" smtClean="0">
                  <a:solidFill>
                    <a:prstClr val="white"/>
                  </a:solidFill>
                  <a:latin typeface="Arial" panose="020B0604020202020204" pitchFamily="34" charset="0"/>
                  <a:cs typeface="Arial" panose="020B0604020202020204" pitchFamily="34" charset="0"/>
                </a:rPr>
                <a:t>SUBMIT</a:t>
              </a:r>
              <a:endParaRPr lang="en-US" sz="800" dirty="0">
                <a:solidFill>
                  <a:prstClr val="white"/>
                </a:solidFill>
                <a:latin typeface="Arial" panose="020B0604020202020204" pitchFamily="34" charset="0"/>
                <a:cs typeface="Arial" panose="020B0604020202020204" pitchFamily="34" charset="0"/>
              </a:endParaRPr>
            </a:p>
          </p:txBody>
        </p:sp>
        <p:sp>
          <p:nvSpPr>
            <p:cNvPr id="85" name="Rounded Rectangle 84"/>
            <p:cNvSpPr/>
            <p:nvPr/>
          </p:nvSpPr>
          <p:spPr>
            <a:xfrm>
              <a:off x="2444560" y="5947598"/>
              <a:ext cx="129642" cy="129642"/>
            </a:xfrm>
            <a:prstGeom prst="round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6" name="TextBox 85"/>
            <p:cNvSpPr txBox="1"/>
            <p:nvPr/>
          </p:nvSpPr>
          <p:spPr>
            <a:xfrm>
              <a:off x="2615925" y="5897864"/>
              <a:ext cx="838691" cy="230832"/>
            </a:xfrm>
            <a:prstGeom prst="rect">
              <a:avLst/>
            </a:prstGeom>
            <a:noFill/>
          </p:spPr>
          <p:txBody>
            <a:bodyPr wrap="none" rtlCol="0">
              <a:spAutoFit/>
            </a:bodyPr>
            <a:lstStyle/>
            <a:p>
              <a:r>
                <a:rPr lang="en-US" sz="900" dirty="0" smtClean="0">
                  <a:solidFill>
                    <a:prstClr val="black"/>
                  </a:solidFill>
                  <a:latin typeface="Arial" panose="020B0604020202020204" pitchFamily="34" charset="0"/>
                  <a:cs typeface="Arial" panose="020B0604020202020204" pitchFamily="34" charset="0"/>
                </a:rPr>
                <a:t>Billing Query</a:t>
              </a:r>
              <a:endParaRPr lang="en-US" sz="900" dirty="0">
                <a:solidFill>
                  <a:prstClr val="black"/>
                </a:solidFill>
                <a:latin typeface="Arial" panose="020B0604020202020204" pitchFamily="34" charset="0"/>
                <a:cs typeface="Arial" panose="020B0604020202020204" pitchFamily="34" charset="0"/>
              </a:endParaRPr>
            </a:p>
          </p:txBody>
        </p:sp>
        <p:sp>
          <p:nvSpPr>
            <p:cNvPr id="87" name="Rounded Rectangle 86"/>
            <p:cNvSpPr/>
            <p:nvPr/>
          </p:nvSpPr>
          <p:spPr>
            <a:xfrm>
              <a:off x="3899406" y="5947598"/>
              <a:ext cx="129642" cy="129642"/>
            </a:xfrm>
            <a:prstGeom prst="round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8" name="TextBox 87"/>
            <p:cNvSpPr txBox="1"/>
            <p:nvPr/>
          </p:nvSpPr>
          <p:spPr>
            <a:xfrm>
              <a:off x="4081480" y="5897864"/>
              <a:ext cx="1152880" cy="230832"/>
            </a:xfrm>
            <a:prstGeom prst="rect">
              <a:avLst/>
            </a:prstGeom>
            <a:noFill/>
          </p:spPr>
          <p:txBody>
            <a:bodyPr wrap="none" rtlCol="0">
              <a:spAutoFit/>
            </a:bodyPr>
            <a:lstStyle/>
            <a:p>
              <a:r>
                <a:rPr lang="en-US" sz="900" dirty="0" smtClean="0">
                  <a:solidFill>
                    <a:prstClr val="black"/>
                  </a:solidFill>
                  <a:latin typeface="Arial" panose="020B0604020202020204" pitchFamily="34" charset="0"/>
                  <a:cs typeface="Arial" panose="020B0604020202020204" pitchFamily="34" charset="0"/>
                </a:rPr>
                <a:t>Change in address</a:t>
              </a:r>
              <a:endParaRPr lang="en-US" sz="900" dirty="0">
                <a:solidFill>
                  <a:prstClr val="black"/>
                </a:solidFill>
                <a:latin typeface="Arial" panose="020B0604020202020204" pitchFamily="34" charset="0"/>
                <a:cs typeface="Arial" panose="020B0604020202020204" pitchFamily="34" charset="0"/>
              </a:endParaRPr>
            </a:p>
          </p:txBody>
        </p:sp>
        <p:sp>
          <p:nvSpPr>
            <p:cNvPr id="95" name="Rounded Rectangle 94"/>
            <p:cNvSpPr/>
            <p:nvPr/>
          </p:nvSpPr>
          <p:spPr>
            <a:xfrm>
              <a:off x="5354252" y="5947598"/>
              <a:ext cx="129642" cy="129642"/>
            </a:xfrm>
            <a:prstGeom prst="round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6" name="TextBox 95"/>
            <p:cNvSpPr txBox="1"/>
            <p:nvPr/>
          </p:nvSpPr>
          <p:spPr>
            <a:xfrm>
              <a:off x="5549967" y="5897864"/>
              <a:ext cx="928459" cy="230832"/>
            </a:xfrm>
            <a:prstGeom prst="rect">
              <a:avLst/>
            </a:prstGeom>
            <a:noFill/>
          </p:spPr>
          <p:txBody>
            <a:bodyPr wrap="none" rtlCol="0">
              <a:spAutoFit/>
            </a:bodyPr>
            <a:lstStyle/>
            <a:p>
              <a:r>
                <a:rPr lang="en-US" sz="900" dirty="0" smtClean="0">
                  <a:solidFill>
                    <a:prstClr val="black"/>
                  </a:solidFill>
                  <a:latin typeface="Arial" panose="020B0604020202020204" pitchFamily="34" charset="0"/>
                  <a:cs typeface="Arial" panose="020B0604020202020204" pitchFamily="34" charset="0"/>
                </a:rPr>
                <a:t>Product Query</a:t>
              </a:r>
              <a:endParaRPr lang="en-US" sz="900" dirty="0">
                <a:solidFill>
                  <a:prstClr val="black"/>
                </a:solidFill>
                <a:latin typeface="Arial" panose="020B0604020202020204" pitchFamily="34" charset="0"/>
                <a:cs typeface="Arial" panose="020B0604020202020204" pitchFamily="34" charset="0"/>
              </a:endParaRPr>
            </a:p>
          </p:txBody>
        </p:sp>
        <p:sp>
          <p:nvSpPr>
            <p:cNvPr id="97" name="Rounded Rectangle 96"/>
            <p:cNvSpPr/>
            <p:nvPr/>
          </p:nvSpPr>
          <p:spPr>
            <a:xfrm>
              <a:off x="6809098" y="5947598"/>
              <a:ext cx="129642" cy="129642"/>
            </a:xfrm>
            <a:prstGeom prst="round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0" name="TextBox 109"/>
            <p:cNvSpPr txBox="1"/>
            <p:nvPr/>
          </p:nvSpPr>
          <p:spPr>
            <a:xfrm>
              <a:off x="7043456" y="5897864"/>
              <a:ext cx="947695" cy="230832"/>
            </a:xfrm>
            <a:prstGeom prst="rect">
              <a:avLst/>
            </a:prstGeom>
            <a:noFill/>
          </p:spPr>
          <p:txBody>
            <a:bodyPr wrap="none" rtlCol="0">
              <a:spAutoFit/>
            </a:bodyPr>
            <a:lstStyle/>
            <a:p>
              <a:r>
                <a:rPr lang="en-US" sz="900" dirty="0" smtClean="0">
                  <a:solidFill>
                    <a:prstClr val="black"/>
                  </a:solidFill>
                  <a:latin typeface="Arial" panose="020B0604020202020204" pitchFamily="34" charset="0"/>
                  <a:cs typeface="Arial" panose="020B0604020202020204" pitchFamily="34" charset="0"/>
                </a:rPr>
                <a:t>Delivery Query</a:t>
              </a:r>
              <a:endParaRPr lang="en-US" sz="900" dirty="0">
                <a:solidFill>
                  <a:prstClr val="black"/>
                </a:solidFill>
                <a:latin typeface="Arial" panose="020B0604020202020204" pitchFamily="34" charset="0"/>
                <a:cs typeface="Arial" panose="020B0604020202020204" pitchFamily="34" charset="0"/>
              </a:endParaRPr>
            </a:p>
          </p:txBody>
        </p:sp>
        <p:sp>
          <p:nvSpPr>
            <p:cNvPr id="111" name="Rounded Rectangle 110"/>
            <p:cNvSpPr/>
            <p:nvPr/>
          </p:nvSpPr>
          <p:spPr>
            <a:xfrm>
              <a:off x="8263944" y="5947598"/>
              <a:ext cx="129642" cy="129642"/>
            </a:xfrm>
            <a:prstGeom prst="round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2" name="TextBox 111"/>
            <p:cNvSpPr txBox="1"/>
            <p:nvPr/>
          </p:nvSpPr>
          <p:spPr>
            <a:xfrm>
              <a:off x="8435309" y="5897864"/>
              <a:ext cx="595035" cy="230832"/>
            </a:xfrm>
            <a:prstGeom prst="rect">
              <a:avLst/>
            </a:prstGeom>
            <a:noFill/>
          </p:spPr>
          <p:txBody>
            <a:bodyPr wrap="none" rtlCol="0">
              <a:spAutoFit/>
            </a:bodyPr>
            <a:lstStyle/>
            <a:p>
              <a:r>
                <a:rPr lang="en-US" sz="900" dirty="0" smtClean="0">
                  <a:solidFill>
                    <a:prstClr val="black"/>
                  </a:solidFill>
                  <a:latin typeface="Arial" panose="020B0604020202020204" pitchFamily="34" charset="0"/>
                  <a:cs typeface="Arial" panose="020B0604020202020204" pitchFamily="34" charset="0"/>
                </a:rPr>
                <a:t>General</a:t>
              </a:r>
              <a:endParaRPr lang="en-US" sz="900" dirty="0">
                <a:solidFill>
                  <a:prstClr val="black"/>
                </a:solidFill>
                <a:latin typeface="Arial" panose="020B0604020202020204" pitchFamily="34" charset="0"/>
                <a:cs typeface="Arial" panose="020B0604020202020204" pitchFamily="34" charset="0"/>
              </a:endParaRPr>
            </a:p>
          </p:txBody>
        </p:sp>
      </p:grpSp>
      <p:grpSp>
        <p:nvGrpSpPr>
          <p:cNvPr id="114" name="Group 113"/>
          <p:cNvGrpSpPr/>
          <p:nvPr/>
        </p:nvGrpSpPr>
        <p:grpSpPr>
          <a:xfrm>
            <a:off x="10096160" y="2395737"/>
            <a:ext cx="1775543" cy="302395"/>
            <a:chOff x="10111926" y="2443035"/>
            <a:chExt cx="1775543" cy="302395"/>
          </a:xfrm>
        </p:grpSpPr>
        <p:sp>
          <p:nvSpPr>
            <p:cNvPr id="115" name="Rounded Rectangle 114"/>
            <p:cNvSpPr/>
            <p:nvPr/>
          </p:nvSpPr>
          <p:spPr>
            <a:xfrm>
              <a:off x="10111926" y="2443035"/>
              <a:ext cx="1775543" cy="302395"/>
            </a:xfrm>
            <a:prstGeom prst="round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a:solidFill>
                    <a:prstClr val="white">
                      <a:lumMod val="75000"/>
                    </a:prstClr>
                  </a:solidFill>
                  <a:latin typeface="Arial" panose="020B0604020202020204" pitchFamily="34" charset="0"/>
                  <a:cs typeface="Arial" panose="020B0604020202020204" pitchFamily="34" charset="0"/>
                </a:rPr>
                <a:t>Select </a:t>
              </a:r>
              <a:r>
                <a:rPr lang="en-US" sz="900" dirty="0" smtClean="0">
                  <a:solidFill>
                    <a:prstClr val="white">
                      <a:lumMod val="75000"/>
                    </a:prstClr>
                  </a:solidFill>
                  <a:latin typeface="Arial" panose="020B0604020202020204" pitchFamily="34" charset="0"/>
                  <a:cs typeface="Arial" panose="020B0604020202020204" pitchFamily="34" charset="0"/>
                </a:rPr>
                <a:t>Disposition</a:t>
              </a:r>
              <a:endParaRPr lang="en-US" sz="900" dirty="0">
                <a:solidFill>
                  <a:prstClr val="white">
                    <a:lumMod val="75000"/>
                  </a:prstClr>
                </a:solidFill>
                <a:latin typeface="Arial" panose="020B0604020202020204" pitchFamily="34" charset="0"/>
                <a:cs typeface="Arial" panose="020B0604020202020204" pitchFamily="34" charset="0"/>
              </a:endParaRPr>
            </a:p>
          </p:txBody>
        </p:sp>
        <p:sp>
          <p:nvSpPr>
            <p:cNvPr id="116" name="Isosceles Triangle 115"/>
            <p:cNvSpPr/>
            <p:nvPr/>
          </p:nvSpPr>
          <p:spPr>
            <a:xfrm rot="10800000">
              <a:off x="11680475" y="2576192"/>
              <a:ext cx="84219" cy="72602"/>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solidFill>
                  <a:prstClr val="white"/>
                </a:solidFill>
              </a:endParaRPr>
            </a:p>
          </p:txBody>
        </p:sp>
      </p:grpSp>
      <p:sp>
        <p:nvSpPr>
          <p:cNvPr id="82" name="Rectangle 81"/>
          <p:cNvSpPr/>
          <p:nvPr/>
        </p:nvSpPr>
        <p:spPr>
          <a:xfrm>
            <a:off x="261254" y="1072474"/>
            <a:ext cx="1942062" cy="4539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1400" b="1" i="1" dirty="0" smtClean="0">
                <a:solidFill>
                  <a:schemeClr val="tx1">
                    <a:lumMod val="50000"/>
                    <a:lumOff val="50000"/>
                  </a:schemeClr>
                </a:solidFill>
                <a:latin typeface="Swis721 Cn BT" panose="020B0506020202030204" pitchFamily="34" charset="0"/>
                <a:cs typeface="Arial" panose="020B0604020202020204" pitchFamily="34" charset="0"/>
              </a:rPr>
              <a:t>TELECOM ENTERPRISE</a:t>
            </a:r>
            <a:endParaRPr lang="en-US" sz="1400" b="1" i="1" dirty="0">
              <a:solidFill>
                <a:schemeClr val="tx1">
                  <a:lumMod val="50000"/>
                  <a:lumOff val="50000"/>
                </a:schemeClr>
              </a:solidFill>
              <a:latin typeface="Swis721 Cn BT" panose="020B0506020202030204" pitchFamily="34" charset="0"/>
              <a:cs typeface="Arial" panose="020B0604020202020204" pitchFamily="34" charset="0"/>
            </a:endParaRPr>
          </a:p>
        </p:txBody>
      </p:sp>
      <p:pic>
        <p:nvPicPr>
          <p:cNvPr id="61" name="Picture 60"/>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55095" y="336931"/>
            <a:ext cx="942739" cy="855162"/>
          </a:xfrm>
          <a:prstGeom prst="rect">
            <a:avLst/>
          </a:prstGeom>
        </p:spPr>
      </p:pic>
      <p:pic>
        <p:nvPicPr>
          <p:cNvPr id="6" name="Picture 5"/>
          <p:cNvPicPr>
            <a:picLocks noChangeAspect="1"/>
          </p:cNvPicPr>
          <p:nvPr/>
        </p:nvPicPr>
        <p:blipFill>
          <a:blip r:embed="rId13"/>
          <a:stretch>
            <a:fillRect/>
          </a:stretch>
        </p:blipFill>
        <p:spPr>
          <a:xfrm>
            <a:off x="10010486" y="571267"/>
            <a:ext cx="1950763" cy="1341664"/>
          </a:xfrm>
          <a:prstGeom prst="rect">
            <a:avLst/>
          </a:prstGeom>
        </p:spPr>
      </p:pic>
      <p:sp>
        <p:nvSpPr>
          <p:cNvPr id="7" name="Rectangle 6"/>
          <p:cNvSpPr/>
          <p:nvPr/>
        </p:nvSpPr>
        <p:spPr>
          <a:xfrm>
            <a:off x="2304058" y="239653"/>
            <a:ext cx="2516253" cy="1958667"/>
          </a:xfrm>
          <a:prstGeom prst="rect">
            <a:avLst/>
          </a:prstGeom>
          <a:solidFill>
            <a:schemeClr val="bg1"/>
          </a:solidFill>
          <a:ln>
            <a:solidFill>
              <a:schemeClr val="bg1">
                <a:lumMod val="95000"/>
              </a:schemeClr>
            </a:solidFill>
          </a:ln>
          <a:effectLst>
            <a:outerShdw blurRad="50800" dist="38100" dir="8100000" algn="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p:cNvSpPr/>
          <p:nvPr/>
        </p:nvSpPr>
        <p:spPr>
          <a:xfrm>
            <a:off x="4879719" y="239653"/>
            <a:ext cx="2516253" cy="1958667"/>
          </a:xfrm>
          <a:prstGeom prst="rect">
            <a:avLst/>
          </a:prstGeom>
          <a:solidFill>
            <a:schemeClr val="bg1"/>
          </a:solidFill>
          <a:ln>
            <a:solidFill>
              <a:schemeClr val="bg1">
                <a:lumMod val="95000"/>
              </a:schemeClr>
            </a:solidFill>
          </a:ln>
          <a:effectLst>
            <a:outerShdw blurRad="50800" dist="38100" dir="8100000" algn="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p:cNvSpPr/>
          <p:nvPr/>
        </p:nvSpPr>
        <p:spPr>
          <a:xfrm>
            <a:off x="7455380" y="239653"/>
            <a:ext cx="2516253" cy="1958667"/>
          </a:xfrm>
          <a:prstGeom prst="rect">
            <a:avLst/>
          </a:prstGeom>
          <a:solidFill>
            <a:schemeClr val="bg1"/>
          </a:solidFill>
          <a:ln>
            <a:solidFill>
              <a:schemeClr val="bg1">
                <a:lumMod val="95000"/>
              </a:schemeClr>
            </a:solidFill>
          </a:ln>
          <a:effectLst>
            <a:outerShdw blurRad="50800" dist="38100" dir="8100000" algn="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1" name="Table 100"/>
          <p:cNvGraphicFramePr>
            <a:graphicFrameLocks noGrp="1"/>
          </p:cNvGraphicFramePr>
          <p:nvPr>
            <p:extLst/>
          </p:nvPr>
        </p:nvGraphicFramePr>
        <p:xfrm>
          <a:off x="2464402" y="294868"/>
          <a:ext cx="2239750" cy="1486976"/>
        </p:xfrm>
        <a:graphic>
          <a:graphicData uri="http://schemas.openxmlformats.org/drawingml/2006/table">
            <a:tbl>
              <a:tblPr>
                <a:tableStyleId>{5C22544A-7EE6-4342-B048-85BDC9FD1C3A}</a:tableStyleId>
              </a:tblPr>
              <a:tblGrid>
                <a:gridCol w="953865"/>
                <a:gridCol w="1285885"/>
              </a:tblGrid>
              <a:tr h="198540">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Mobile #</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+63</a:t>
                      </a:r>
                      <a:r>
                        <a:rPr lang="en-US" sz="8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 915 716 9206</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98540">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Subscriber</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Mr. John Doe</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98540">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Operating Status</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Active</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98540">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Status</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Active</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82068">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Email</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johndoe554@gmail.com</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19828">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Address</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sv-SE" sz="800" b="0" i="0" u="none" strike="noStrike" kern="1200" dirty="0" smtClean="0">
                          <a:solidFill>
                            <a:srgbClr val="000000"/>
                          </a:solidFill>
                          <a:effectLst/>
                          <a:latin typeface="Arial" panose="020B0604020202020204" pitchFamily="34" charset="0"/>
                          <a:ea typeface="+mn-ea"/>
                          <a:cs typeface="Arial" panose="020B0604020202020204" pitchFamily="34" charset="0"/>
                        </a:rPr>
                        <a:t>101 Dela Rosa Street, Legazpi Village, Makati</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90920">
                <a:tc>
                  <a:txBody>
                    <a:bodyPr/>
                    <a:lstStyle/>
                    <a:p>
                      <a:pPr marL="0" algn="l" defTabSz="914400" rtl="0" eaLnBrk="1" fontAlgn="b" latinLnBrk="0" hangingPunct="1"/>
                      <a:r>
                        <a:rPr lang="en-US" sz="800" b="0" i="0" u="none" strike="noStrike" kern="1200" dirty="0">
                          <a:solidFill>
                            <a:srgbClr val="000000"/>
                          </a:solidFill>
                          <a:effectLst/>
                          <a:latin typeface="Arial" panose="020B0604020202020204" pitchFamily="34" charset="0"/>
                          <a:ea typeface="+mn-ea"/>
                          <a:cs typeface="Arial" panose="020B0604020202020204" pitchFamily="34" charset="0"/>
                        </a:rPr>
                        <a:t>Alt Number</a:t>
                      </a: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+63</a:t>
                      </a:r>
                      <a:r>
                        <a:rPr lang="en-US" sz="8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 999 999 9999</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graphicFrame>
        <p:nvGraphicFramePr>
          <p:cNvPr id="102" name="Table 101"/>
          <p:cNvGraphicFramePr>
            <a:graphicFrameLocks noGrp="1"/>
          </p:cNvGraphicFramePr>
          <p:nvPr>
            <p:extLst/>
          </p:nvPr>
        </p:nvGraphicFramePr>
        <p:xfrm>
          <a:off x="4973094" y="294868"/>
          <a:ext cx="2355644" cy="1878483"/>
        </p:xfrm>
        <a:graphic>
          <a:graphicData uri="http://schemas.openxmlformats.org/drawingml/2006/table">
            <a:tbl>
              <a:tblPr>
                <a:tableStyleId>{5C22544A-7EE6-4342-B048-85BDC9FD1C3A}</a:tableStyleId>
              </a:tblPr>
              <a:tblGrid>
                <a:gridCol w="1089211"/>
                <a:gridCol w="1266433"/>
              </a:tblGrid>
              <a:tr h="205909">
                <a:tc>
                  <a:txBody>
                    <a:bodyPr/>
                    <a:lstStyle/>
                    <a:p>
                      <a:pPr algn="l" fontAlgn="b"/>
                      <a:r>
                        <a:rPr lang="en-US" sz="800" u="none" strike="noStrike" dirty="0" smtClean="0">
                          <a:effectLst/>
                          <a:latin typeface="Arial" panose="020B0604020202020204" pitchFamily="34" charset="0"/>
                          <a:cs typeface="Arial" panose="020B0604020202020204" pitchFamily="34" charset="0"/>
                        </a:rPr>
                        <a:t>Customer ID</a:t>
                      </a:r>
                      <a:r>
                        <a:rPr lang="en-US" sz="800" u="none" strike="noStrike" baseline="0" dirty="0" smtClean="0">
                          <a:effectLst/>
                          <a:latin typeface="Arial" panose="020B0604020202020204" pitchFamily="34" charset="0"/>
                          <a:cs typeface="Arial" panose="020B0604020202020204" pitchFamily="34" charset="0"/>
                        </a:rPr>
                        <a:t> #</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b="0" i="0" u="none" strike="noStrike" dirty="0" smtClean="0">
                          <a:solidFill>
                            <a:schemeClr val="dk1"/>
                          </a:solidFill>
                          <a:effectLst/>
                          <a:latin typeface="Arial" panose="020B0604020202020204" pitchFamily="34" charset="0"/>
                          <a:cs typeface="Arial" panose="020B0604020202020204" pitchFamily="34" charset="0"/>
                        </a:rPr>
                        <a:t>83085294</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u="none" strike="noStrike" dirty="0" smtClean="0">
                          <a:effectLst/>
                          <a:latin typeface="Arial" panose="020B0604020202020204" pitchFamily="34" charset="0"/>
                          <a:cs typeface="Arial" panose="020B0604020202020204" pitchFamily="34" charset="0"/>
                        </a:rPr>
                        <a:t>Tariff Plan</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b="0" i="0" u="sng" strike="noStrike" dirty="0" err="1" smtClean="0">
                          <a:solidFill>
                            <a:schemeClr val="dk1"/>
                          </a:solidFill>
                          <a:effectLst/>
                          <a:latin typeface="Arial" panose="020B0604020202020204" pitchFamily="34" charset="0"/>
                          <a:cs typeface="Arial" panose="020B0604020202020204" pitchFamily="34" charset="0"/>
                        </a:rPr>
                        <a:t>ThePLAN</a:t>
                      </a:r>
                      <a:r>
                        <a:rPr lang="en-US" sz="800" b="0" i="0" u="sng" strike="noStrike" baseline="0" dirty="0" smtClean="0">
                          <a:solidFill>
                            <a:schemeClr val="dk1"/>
                          </a:solidFill>
                          <a:effectLst/>
                          <a:latin typeface="Arial" panose="020B0604020202020204" pitchFamily="34" charset="0"/>
                          <a:cs typeface="Arial" panose="020B0604020202020204" pitchFamily="34" charset="0"/>
                        </a:rPr>
                        <a:t> PLUS 1499</a:t>
                      </a:r>
                      <a:endParaRPr lang="en-US" sz="800" b="0" i="0" u="sng"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b="0" i="0" u="none" strike="noStrike" dirty="0" smtClean="0">
                          <a:solidFill>
                            <a:srgbClr val="000000"/>
                          </a:solidFill>
                          <a:effectLst/>
                          <a:latin typeface="Arial" panose="020B0604020202020204" pitchFamily="34" charset="0"/>
                          <a:cs typeface="Arial" panose="020B0604020202020204" pitchFamily="34" charset="0"/>
                        </a:rPr>
                        <a:t>Activation Date</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b="0" i="0" u="none" strike="noStrike" dirty="0" smtClean="0">
                          <a:solidFill>
                            <a:srgbClr val="000000"/>
                          </a:solidFill>
                          <a:effectLst/>
                          <a:latin typeface="Arial" panose="020B0604020202020204" pitchFamily="34" charset="0"/>
                          <a:cs typeface="Arial" panose="020B0604020202020204" pitchFamily="34" charset="0"/>
                        </a:rPr>
                        <a:t>03-01-2019</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u="none" strike="noStrike" dirty="0" smtClean="0">
                          <a:effectLst/>
                          <a:latin typeface="Arial" panose="020B0604020202020204" pitchFamily="34" charset="0"/>
                          <a:cs typeface="Arial" panose="020B0604020202020204" pitchFamily="34" charset="0"/>
                        </a:rPr>
                        <a:t>Contract</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u="none" strike="noStrike" dirty="0" smtClean="0">
                          <a:effectLst/>
                          <a:latin typeface="Arial" panose="020B0604020202020204" pitchFamily="34" charset="0"/>
                          <a:cs typeface="Arial" panose="020B0604020202020204" pitchFamily="34" charset="0"/>
                        </a:rPr>
                        <a:t>24 Months</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u="none" strike="noStrike" dirty="0" smtClean="0">
                          <a:effectLst/>
                          <a:latin typeface="Arial" panose="020B0604020202020204" pitchFamily="34" charset="0"/>
                          <a:cs typeface="Arial" panose="020B0604020202020204" pitchFamily="34" charset="0"/>
                        </a:rPr>
                        <a:t>Handset</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b="0" i="0" u="sng" strike="noStrike" dirty="0" smtClean="0">
                          <a:solidFill>
                            <a:schemeClr val="dk1"/>
                          </a:solidFill>
                          <a:effectLst/>
                          <a:latin typeface="Arial" panose="020B0604020202020204" pitchFamily="34" charset="0"/>
                          <a:cs typeface="Arial" panose="020B0604020202020204" pitchFamily="34" charset="0"/>
                        </a:rPr>
                        <a:t>Huawei Nova 3i</a:t>
                      </a:r>
                      <a:endParaRPr lang="en-US" sz="800" b="0" i="0" u="sng"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u="none" strike="noStrike" dirty="0" smtClean="0">
                          <a:effectLst/>
                          <a:latin typeface="Arial" panose="020B0604020202020204" pitchFamily="34" charset="0"/>
                          <a:cs typeface="Arial" panose="020B0604020202020204" pitchFamily="34" charset="0"/>
                        </a:rPr>
                        <a:t>Unbilled Amount</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b="0" i="0" u="none" strike="noStrike" dirty="0" smtClean="0">
                          <a:solidFill>
                            <a:schemeClr val="dk1"/>
                          </a:solidFill>
                          <a:effectLst/>
                          <a:latin typeface="Arial" panose="020B0604020202020204" pitchFamily="34" charset="0"/>
                          <a:cs typeface="Arial" panose="020B0604020202020204" pitchFamily="34" charset="0"/>
                        </a:rPr>
                        <a:t>P 69.90</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u="none" strike="noStrike" dirty="0" smtClean="0">
                          <a:effectLst/>
                          <a:latin typeface="Arial" panose="020B0604020202020204" pitchFamily="34" charset="0"/>
                          <a:cs typeface="Arial" panose="020B0604020202020204" pitchFamily="34" charset="0"/>
                        </a:rPr>
                        <a:t>Last Payment Date</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b="0" i="0" u="none" strike="noStrike" dirty="0" smtClean="0">
                          <a:solidFill>
                            <a:schemeClr val="dk1"/>
                          </a:solidFill>
                          <a:effectLst/>
                          <a:latin typeface="Arial" panose="020B0604020202020204" pitchFamily="34" charset="0"/>
                          <a:cs typeface="Arial" panose="020B0604020202020204" pitchFamily="34" charset="0"/>
                        </a:rPr>
                        <a:t>04-04-2019</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31211">
                <a:tc>
                  <a:txBody>
                    <a:bodyPr/>
                    <a:lstStyle/>
                    <a:p>
                      <a:pPr algn="l" fontAlgn="b"/>
                      <a:r>
                        <a:rPr lang="en-US" sz="800" u="none" strike="noStrike" kern="1200" dirty="0" smtClean="0">
                          <a:solidFill>
                            <a:schemeClr val="dk1"/>
                          </a:solidFill>
                          <a:effectLst/>
                          <a:latin typeface="Arial" panose="020B0604020202020204" pitchFamily="34" charset="0"/>
                          <a:ea typeface="+mn-ea"/>
                          <a:cs typeface="Arial" panose="020B0604020202020204" pitchFamily="34" charset="0"/>
                        </a:rPr>
                        <a:t>Outstanding Balance</a:t>
                      </a:r>
                      <a:endParaRPr lang="en-US" sz="800" u="none" strike="noStrike" kern="1200" dirty="0">
                        <a:solidFill>
                          <a:schemeClr val="dk1"/>
                        </a:solidFill>
                        <a:effectLst/>
                        <a:latin typeface="Arial" panose="020B0604020202020204" pitchFamily="34" charset="0"/>
                        <a:ea typeface="+mn-ea"/>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u="none" strike="noStrike" kern="1200" dirty="0" smtClean="0">
                          <a:solidFill>
                            <a:schemeClr val="dk1"/>
                          </a:solidFill>
                          <a:effectLst/>
                          <a:latin typeface="Arial" panose="020B0604020202020204" pitchFamily="34" charset="0"/>
                          <a:ea typeface="+mn-ea"/>
                          <a:cs typeface="Arial" panose="020B0604020202020204" pitchFamily="34" charset="0"/>
                        </a:rPr>
                        <a:t>P1568.90</a:t>
                      </a:r>
                      <a:endParaRPr lang="en-US" sz="800" u="none" strike="noStrike" kern="1200" dirty="0">
                        <a:solidFill>
                          <a:schemeClr val="dk1"/>
                        </a:solidFill>
                        <a:effectLst/>
                        <a:latin typeface="Arial" panose="020B0604020202020204" pitchFamily="34" charset="0"/>
                        <a:ea typeface="+mn-ea"/>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u="none" strike="noStrike" kern="1200" dirty="0" smtClean="0">
                          <a:solidFill>
                            <a:schemeClr val="dk1"/>
                          </a:solidFill>
                          <a:effectLst/>
                          <a:latin typeface="Arial" panose="020B0604020202020204" pitchFamily="34" charset="0"/>
                          <a:ea typeface="+mn-ea"/>
                          <a:cs typeface="Arial" panose="020B0604020202020204" pitchFamily="34" charset="0"/>
                        </a:rPr>
                        <a:t>Bill Date</a:t>
                      </a:r>
                      <a:endParaRPr lang="en-US" sz="800" u="none" strike="noStrike" kern="1200" dirty="0">
                        <a:solidFill>
                          <a:schemeClr val="dk1"/>
                        </a:solidFill>
                        <a:effectLst/>
                        <a:latin typeface="Arial" panose="020B0604020202020204" pitchFamily="34" charset="0"/>
                        <a:ea typeface="+mn-ea"/>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u="none" strike="noStrike" kern="1200" dirty="0" smtClean="0">
                          <a:solidFill>
                            <a:schemeClr val="dk1"/>
                          </a:solidFill>
                          <a:effectLst/>
                          <a:latin typeface="Arial" panose="020B0604020202020204" pitchFamily="34" charset="0"/>
                          <a:ea typeface="+mn-ea"/>
                          <a:cs typeface="Arial" panose="020B0604020202020204" pitchFamily="34" charset="0"/>
                        </a:rPr>
                        <a:t>03-04-2019</a:t>
                      </a:r>
                      <a:endParaRPr lang="en-US" sz="800" u="none" strike="noStrike" kern="1200" dirty="0">
                        <a:solidFill>
                          <a:schemeClr val="dk1"/>
                        </a:solidFill>
                        <a:effectLst/>
                        <a:latin typeface="Arial" panose="020B0604020202020204" pitchFamily="34" charset="0"/>
                        <a:ea typeface="+mn-ea"/>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graphicFrame>
        <p:nvGraphicFramePr>
          <p:cNvPr id="103" name="Table 102"/>
          <p:cNvGraphicFramePr>
            <a:graphicFrameLocks noGrp="1"/>
          </p:cNvGraphicFramePr>
          <p:nvPr>
            <p:extLst/>
          </p:nvPr>
        </p:nvGraphicFramePr>
        <p:xfrm>
          <a:off x="7577841" y="294868"/>
          <a:ext cx="2185877" cy="1511776"/>
        </p:xfrm>
        <a:graphic>
          <a:graphicData uri="http://schemas.openxmlformats.org/drawingml/2006/table">
            <a:tbl>
              <a:tblPr>
                <a:tableStyleId>{5C22544A-7EE6-4342-B048-85BDC9FD1C3A}</a:tableStyleId>
              </a:tblPr>
              <a:tblGrid>
                <a:gridCol w="1371369"/>
                <a:gridCol w="814508"/>
              </a:tblGrid>
              <a:tr h="215968">
                <a:tc>
                  <a:txBody>
                    <a:bodyPr/>
                    <a:lstStyle/>
                    <a:p>
                      <a:pPr algn="l" fontAlgn="b"/>
                      <a:r>
                        <a:rPr lang="en-US" sz="800" b="0" i="0" u="none" strike="noStrike" dirty="0" smtClean="0">
                          <a:solidFill>
                            <a:srgbClr val="000000"/>
                          </a:solidFill>
                          <a:effectLst/>
                          <a:latin typeface="Arial" panose="020B0604020202020204" pitchFamily="34" charset="0"/>
                          <a:cs typeface="Arial" panose="020B0604020202020204" pitchFamily="34" charset="0"/>
                        </a:rPr>
                        <a:t>Mobile App</a:t>
                      </a:r>
                      <a:r>
                        <a:rPr lang="en-US" sz="800" b="0" i="0" u="none" strike="noStrike" baseline="0" dirty="0" smtClean="0">
                          <a:solidFill>
                            <a:srgbClr val="000000"/>
                          </a:solidFill>
                          <a:effectLst/>
                          <a:latin typeface="Arial" panose="020B0604020202020204" pitchFamily="34" charset="0"/>
                          <a:cs typeface="Arial" panose="020B0604020202020204" pitchFamily="34" charset="0"/>
                        </a:rPr>
                        <a:t> Registered</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none" strike="noStrike" smtClean="0">
                          <a:solidFill>
                            <a:srgbClr val="000000"/>
                          </a:solidFill>
                          <a:effectLst/>
                          <a:latin typeface="Arial" panose="020B0604020202020204" pitchFamily="34" charset="0"/>
                          <a:cs typeface="Arial" panose="020B0604020202020204" pitchFamily="34" charset="0"/>
                        </a:rPr>
                        <a:t>Y</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5968">
                <a:tc>
                  <a:txBody>
                    <a:bodyPr/>
                    <a:lstStyle/>
                    <a:p>
                      <a:pPr algn="l" fontAlgn="b"/>
                      <a:r>
                        <a:rPr lang="en-US" sz="800" b="0" i="0" u="none" strike="noStrike" dirty="0" err="1" smtClean="0">
                          <a:solidFill>
                            <a:srgbClr val="000000"/>
                          </a:solidFill>
                          <a:effectLst/>
                          <a:latin typeface="Arial" panose="020B0604020202020204" pitchFamily="34" charset="0"/>
                          <a:cs typeface="Arial" panose="020B0604020202020204" pitchFamily="34" charset="0"/>
                        </a:rPr>
                        <a:t>eKYC</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none" strike="noStrike" dirty="0" smtClean="0">
                          <a:solidFill>
                            <a:srgbClr val="000000"/>
                          </a:solidFill>
                          <a:effectLst/>
                          <a:latin typeface="Arial" panose="020B0604020202020204" pitchFamily="34" charset="0"/>
                          <a:cs typeface="Arial" panose="020B0604020202020204" pitchFamily="34" charset="0"/>
                        </a:rPr>
                        <a:t>N</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5968">
                <a:tc>
                  <a:txBody>
                    <a:bodyPr/>
                    <a:lstStyle/>
                    <a:p>
                      <a:pPr algn="l" fontAlgn="ctr"/>
                      <a:r>
                        <a:rPr lang="en-US" sz="800" b="0" i="0" u="none" strike="noStrike" smtClean="0">
                          <a:solidFill>
                            <a:srgbClr val="000000"/>
                          </a:solidFill>
                          <a:effectLst/>
                          <a:latin typeface="Arial" panose="020B0604020202020204" pitchFamily="34" charset="0"/>
                          <a:cs typeface="Arial" panose="020B0604020202020204" pitchFamily="34" charset="0"/>
                        </a:rPr>
                        <a:t>Self</a:t>
                      </a:r>
                      <a:r>
                        <a:rPr lang="en-US" sz="800" b="0" i="0" u="none" strike="noStrike" baseline="0" smtClean="0">
                          <a:solidFill>
                            <a:srgbClr val="000000"/>
                          </a:solidFill>
                          <a:effectLst/>
                          <a:latin typeface="Arial" panose="020B0604020202020204" pitchFamily="34" charset="0"/>
                          <a:cs typeface="Arial" panose="020B0604020202020204" pitchFamily="34" charset="0"/>
                        </a:rPr>
                        <a:t> Service Registered</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none" strike="noStrike" smtClean="0">
                          <a:solidFill>
                            <a:srgbClr val="000000"/>
                          </a:solidFill>
                          <a:effectLst/>
                          <a:latin typeface="Arial" panose="020B0604020202020204" pitchFamily="34" charset="0"/>
                          <a:cs typeface="Arial" panose="020B0604020202020204" pitchFamily="34" charset="0"/>
                        </a:rPr>
                        <a:t>Y</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5968">
                <a:tc>
                  <a:txBody>
                    <a:bodyPr/>
                    <a:lstStyle/>
                    <a:p>
                      <a:pPr algn="l" fontAlgn="ctr"/>
                      <a:r>
                        <a:rPr lang="en-US" sz="800" b="0" i="0" u="none" strike="noStrike" baseline="0" dirty="0" smtClean="0">
                          <a:solidFill>
                            <a:srgbClr val="000000"/>
                          </a:solidFill>
                          <a:effectLst/>
                          <a:latin typeface="Arial" panose="020B0604020202020204" pitchFamily="34" charset="0"/>
                          <a:cs typeface="Arial" panose="020B0604020202020204" pitchFamily="34" charset="0"/>
                        </a:rPr>
                        <a:t>Bill Type</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none" strike="noStrike" dirty="0" smtClean="0">
                          <a:solidFill>
                            <a:srgbClr val="000000"/>
                          </a:solidFill>
                          <a:effectLst/>
                          <a:latin typeface="Arial" panose="020B0604020202020204" pitchFamily="34" charset="0"/>
                          <a:cs typeface="Arial" panose="020B0604020202020204" pitchFamily="34" charset="0"/>
                        </a:rPr>
                        <a:t>E-Bill</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5968">
                <a:tc>
                  <a:txBody>
                    <a:bodyPr/>
                    <a:lstStyle/>
                    <a:p>
                      <a:pPr algn="l" fontAlgn="ctr"/>
                      <a:r>
                        <a:rPr lang="en-US" sz="800" b="0" i="0" u="none" strike="noStrike" smtClean="0">
                          <a:solidFill>
                            <a:srgbClr val="000000"/>
                          </a:solidFill>
                          <a:effectLst/>
                          <a:latin typeface="Arial" panose="020B0604020202020204" pitchFamily="34" charset="0"/>
                          <a:cs typeface="Arial" panose="020B0604020202020204" pitchFamily="34" charset="0"/>
                        </a:rPr>
                        <a:t>Credit Monitoring</a:t>
                      </a:r>
                      <a:r>
                        <a:rPr lang="en-US" sz="800" b="0" i="0" u="none" strike="noStrike" baseline="0" smtClean="0">
                          <a:solidFill>
                            <a:srgbClr val="000000"/>
                          </a:solidFill>
                          <a:effectLst/>
                          <a:latin typeface="Arial" panose="020B0604020202020204" pitchFamily="34" charset="0"/>
                          <a:cs typeface="Arial" panose="020B0604020202020204" pitchFamily="34" charset="0"/>
                        </a:rPr>
                        <a:t> Exposure</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none" strike="noStrike" dirty="0" smtClean="0">
                          <a:solidFill>
                            <a:srgbClr val="000000"/>
                          </a:solidFill>
                          <a:effectLst/>
                          <a:latin typeface="Arial" panose="020B0604020202020204" pitchFamily="34" charset="0"/>
                          <a:cs typeface="Arial" panose="020B0604020202020204" pitchFamily="34" charset="0"/>
                        </a:rPr>
                        <a:t>P3412.26</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5968">
                <a:tc>
                  <a:txBody>
                    <a:bodyPr/>
                    <a:lstStyle/>
                    <a:p>
                      <a:pPr algn="l" fontAlgn="ctr"/>
                      <a:r>
                        <a:rPr lang="en-US" sz="800" b="0" i="0" u="none" strike="noStrike" dirty="0" smtClean="0">
                          <a:solidFill>
                            <a:srgbClr val="000000"/>
                          </a:solidFill>
                          <a:effectLst/>
                          <a:latin typeface="Arial" panose="020B0604020202020204" pitchFamily="34" charset="0"/>
                          <a:cs typeface="Arial" panose="020B0604020202020204" pitchFamily="34" charset="0"/>
                        </a:rPr>
                        <a:t>Next Bill Date</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none" strike="noStrike" dirty="0" smtClean="0">
                          <a:solidFill>
                            <a:srgbClr val="000000"/>
                          </a:solidFill>
                          <a:effectLst/>
                          <a:latin typeface="Arial" panose="020B0604020202020204" pitchFamily="34" charset="0"/>
                          <a:cs typeface="Arial" panose="020B0604020202020204" pitchFamily="34" charset="0"/>
                        </a:rPr>
                        <a:t>03-05-2019</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5968">
                <a:tc>
                  <a:txBody>
                    <a:bodyPr/>
                    <a:lstStyle/>
                    <a:p>
                      <a:pPr algn="l" fontAlgn="ctr"/>
                      <a:r>
                        <a:rPr lang="en-US" sz="800" b="0" i="0" u="none" strike="noStrike" dirty="0" smtClean="0">
                          <a:solidFill>
                            <a:srgbClr val="000000"/>
                          </a:solidFill>
                          <a:effectLst/>
                          <a:latin typeface="Arial" panose="020B0604020202020204" pitchFamily="34" charset="0"/>
                          <a:cs typeface="Arial" panose="020B0604020202020204" pitchFamily="34" charset="0"/>
                        </a:rPr>
                        <a:t>Open SRs</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sng" strike="noStrike" dirty="0" smtClean="0">
                          <a:solidFill>
                            <a:srgbClr val="000000"/>
                          </a:solidFill>
                          <a:effectLst/>
                          <a:latin typeface="Arial" panose="020B0604020202020204" pitchFamily="34" charset="0"/>
                          <a:cs typeface="Arial" panose="020B0604020202020204" pitchFamily="34" charset="0"/>
                        </a:rPr>
                        <a:t>1</a:t>
                      </a:r>
                      <a:endParaRPr lang="en-US" sz="800" b="0" i="0" u="sng"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sp>
        <p:nvSpPr>
          <p:cNvPr id="10" name="Rectangle 9"/>
          <p:cNvSpPr/>
          <p:nvPr/>
        </p:nvSpPr>
        <p:spPr>
          <a:xfrm>
            <a:off x="10047392" y="2745944"/>
            <a:ext cx="1865089" cy="3554819"/>
          </a:xfrm>
          <a:prstGeom prst="rect">
            <a:avLst/>
          </a:prstGeom>
        </p:spPr>
        <p:txBody>
          <a:bodyPr wrap="square">
            <a:spAutoFit/>
          </a:bodyPr>
          <a:lstStyle/>
          <a:p>
            <a:r>
              <a:rPr lang="en-US" sz="900" b="1" cap="all" dirty="0">
                <a:solidFill>
                  <a:schemeClr val="bg1"/>
                </a:solidFill>
                <a:latin typeface="Arial" panose="020B0604020202020204" pitchFamily="34" charset="0"/>
                <a:cs typeface="Arial" panose="020B0604020202020204" pitchFamily="34" charset="0"/>
              </a:rPr>
              <a:t>HOW MUCH IS THE DELIVERY CHARGE FOR ONLINE SHOP ORDERS?</a:t>
            </a:r>
          </a:p>
          <a:p>
            <a:r>
              <a:rPr lang="en-US" sz="900" dirty="0">
                <a:solidFill>
                  <a:schemeClr val="bg1"/>
                </a:solidFill>
                <a:latin typeface="Arial" panose="020B0604020202020204" pitchFamily="34" charset="0"/>
                <a:cs typeface="Arial" panose="020B0604020202020204" pitchFamily="34" charset="0"/>
              </a:rPr>
              <a:t>For postpaid applications</a:t>
            </a:r>
          </a:p>
          <a:p>
            <a:r>
              <a:rPr lang="en-US" sz="900" dirty="0" smtClean="0">
                <a:solidFill>
                  <a:schemeClr val="bg1"/>
                </a:solidFill>
                <a:latin typeface="Arial" panose="020B0604020202020204" pitchFamily="34" charset="0"/>
                <a:cs typeface="Arial" panose="020B0604020202020204" pitchFamily="34" charset="0"/>
              </a:rPr>
              <a:t>We offer </a:t>
            </a:r>
            <a:r>
              <a:rPr lang="en-US" sz="900" dirty="0">
                <a:solidFill>
                  <a:schemeClr val="bg1"/>
                </a:solidFill>
                <a:latin typeface="Arial" panose="020B0604020202020204" pitchFamily="34" charset="0"/>
                <a:cs typeface="Arial" panose="020B0604020202020204" pitchFamily="34" charset="0"/>
              </a:rPr>
              <a:t>free shipping nationwide for postpaid applications.</a:t>
            </a:r>
          </a:p>
          <a:p>
            <a:r>
              <a:rPr lang="en-US" sz="900" dirty="0">
                <a:solidFill>
                  <a:schemeClr val="bg1"/>
                </a:solidFill>
                <a:latin typeface="Arial" panose="020B0604020202020204" pitchFamily="34" charset="0"/>
                <a:cs typeface="Arial" panose="020B0604020202020204" pitchFamily="34" charset="0"/>
              </a:rPr>
              <a:t>For accessories and apparel purchases</a:t>
            </a:r>
          </a:p>
          <a:p>
            <a:r>
              <a:rPr lang="en-US" sz="900" dirty="0" smtClean="0">
                <a:solidFill>
                  <a:schemeClr val="bg1"/>
                </a:solidFill>
                <a:latin typeface="Arial" panose="020B0604020202020204" pitchFamily="34" charset="0"/>
                <a:cs typeface="Arial" panose="020B0604020202020204" pitchFamily="34" charset="0"/>
              </a:rPr>
              <a:t>We offer </a:t>
            </a:r>
            <a:r>
              <a:rPr lang="en-US" sz="900" dirty="0">
                <a:solidFill>
                  <a:schemeClr val="bg1"/>
                </a:solidFill>
                <a:latin typeface="Arial" panose="020B0604020202020204" pitchFamily="34" charset="0"/>
                <a:cs typeface="Arial" panose="020B0604020202020204" pitchFamily="34" charset="0"/>
              </a:rPr>
              <a:t>free shipping nationwide for orders/deliveries amounting to P900 and above.</a:t>
            </a:r>
          </a:p>
          <a:p>
            <a:r>
              <a:rPr lang="en-US" sz="900" dirty="0">
                <a:solidFill>
                  <a:schemeClr val="bg1"/>
                </a:solidFill>
                <a:latin typeface="Arial" panose="020B0604020202020204" pitchFamily="34" charset="0"/>
                <a:cs typeface="Arial" panose="020B0604020202020204" pitchFamily="34" charset="0"/>
              </a:rPr>
              <a:t>A P70 shipping fee will be applied for orders below P900</a:t>
            </a:r>
            <a:r>
              <a:rPr lang="en-US" sz="900" dirty="0" smtClean="0">
                <a:solidFill>
                  <a:schemeClr val="bg1"/>
                </a:solidFill>
                <a:latin typeface="Arial" panose="020B0604020202020204" pitchFamily="34" charset="0"/>
                <a:cs typeface="Arial" panose="020B0604020202020204" pitchFamily="34" charset="0"/>
              </a:rPr>
              <a:t>.</a:t>
            </a:r>
          </a:p>
          <a:p>
            <a:endParaRPr lang="en-US" sz="900" dirty="0">
              <a:solidFill>
                <a:schemeClr val="bg1"/>
              </a:solidFill>
              <a:latin typeface="Arial" panose="020B0604020202020204" pitchFamily="34" charset="0"/>
              <a:cs typeface="Arial" panose="020B0604020202020204" pitchFamily="34" charset="0"/>
            </a:endParaRPr>
          </a:p>
          <a:p>
            <a:endParaRPr lang="en-US" sz="900" b="0" i="0" dirty="0" smtClean="0">
              <a:solidFill>
                <a:schemeClr val="bg1"/>
              </a:solidFill>
              <a:effectLst/>
              <a:latin typeface="Arial" panose="020B0604020202020204" pitchFamily="34" charset="0"/>
              <a:cs typeface="Arial" panose="020B0604020202020204" pitchFamily="34" charset="0"/>
            </a:endParaRPr>
          </a:p>
          <a:p>
            <a:r>
              <a:rPr lang="en-US" sz="900" b="1" cap="all" dirty="0" smtClean="0">
                <a:solidFill>
                  <a:schemeClr val="bg1"/>
                </a:solidFill>
                <a:latin typeface="Arial" panose="020B0604020202020204" pitchFamily="34" charset="0"/>
                <a:cs typeface="Arial" panose="020B0604020202020204" pitchFamily="34" charset="0"/>
              </a:rPr>
              <a:t>CAN YOU DELIVER </a:t>
            </a:r>
            <a:r>
              <a:rPr lang="en-US" sz="900" b="1" cap="all" dirty="0">
                <a:solidFill>
                  <a:schemeClr val="bg1"/>
                </a:solidFill>
                <a:latin typeface="Arial" panose="020B0604020202020204" pitchFamily="34" charset="0"/>
                <a:cs typeface="Arial" panose="020B0604020202020204" pitchFamily="34" charset="0"/>
              </a:rPr>
              <a:t>THE PACKAGE TO MY OFFICE?</a:t>
            </a:r>
          </a:p>
          <a:p>
            <a:r>
              <a:rPr lang="en-US" sz="900" dirty="0">
                <a:solidFill>
                  <a:schemeClr val="bg1"/>
                </a:solidFill>
                <a:latin typeface="Arial" panose="020B0604020202020204" pitchFamily="34" charset="0"/>
                <a:cs typeface="Arial" panose="020B0604020202020204" pitchFamily="34" charset="0"/>
              </a:rPr>
              <a:t>Yes. We will deliver your order at the address you provided during checkout, whether it is to your home or to your office. In case you want to change your delivery address after checkout, you may call (02) 730-1000. </a:t>
            </a:r>
          </a:p>
        </p:txBody>
      </p:sp>
      <p:cxnSp>
        <p:nvCxnSpPr>
          <p:cNvPr id="12" name="Straight Connector 11"/>
          <p:cNvCxnSpPr/>
          <p:nvPr/>
        </p:nvCxnSpPr>
        <p:spPr>
          <a:xfrm>
            <a:off x="10132736" y="4840787"/>
            <a:ext cx="1666999"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Isosceles Triangle 12"/>
          <p:cNvSpPr/>
          <p:nvPr/>
        </p:nvSpPr>
        <p:spPr>
          <a:xfrm flipV="1">
            <a:off x="10868253" y="6326652"/>
            <a:ext cx="274808" cy="112640"/>
          </a:xfrm>
          <a:prstGeom prst="triangle">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3" name="Picture 122"/>
          <p:cNvPicPr>
            <a:picLocks noChangeAspect="1"/>
          </p:cNvPicPr>
          <p:nvPr/>
        </p:nvPicPr>
        <p:blipFill>
          <a:blip r:embed="rId14">
            <a:extLst>
              <a:ext uri="{BEBA8EAE-BF5A-486C-A8C5-ECC9F3942E4B}">
                <a14:imgProps xmlns:a14="http://schemas.microsoft.com/office/drawing/2010/main">
                  <a14:imgLayer r:embed="rId15">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2471233" y="1875355"/>
            <a:ext cx="279035" cy="234030"/>
          </a:xfrm>
          <a:prstGeom prst="rect">
            <a:avLst/>
          </a:prstGeom>
        </p:spPr>
      </p:pic>
      <p:pic>
        <p:nvPicPr>
          <p:cNvPr id="14" name="Picture 13"/>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2798420" y="1875355"/>
            <a:ext cx="345949" cy="236503"/>
          </a:xfrm>
          <a:prstGeom prst="rect">
            <a:avLst/>
          </a:prstGeom>
        </p:spPr>
      </p:pic>
      <p:sp>
        <p:nvSpPr>
          <p:cNvPr id="124" name="Rectangle 123"/>
          <p:cNvSpPr/>
          <p:nvPr/>
        </p:nvSpPr>
        <p:spPr>
          <a:xfrm>
            <a:off x="2305567" y="2289543"/>
            <a:ext cx="1005478" cy="408589"/>
          </a:xfrm>
          <a:prstGeom prst="rect">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VERIFICATION</a:t>
            </a:r>
          </a:p>
        </p:txBody>
      </p:sp>
      <p:sp>
        <p:nvSpPr>
          <p:cNvPr id="126" name="Rectangle 125"/>
          <p:cNvSpPr/>
          <p:nvPr/>
        </p:nvSpPr>
        <p:spPr>
          <a:xfrm>
            <a:off x="3403178" y="2289543"/>
            <a:ext cx="1013347" cy="414550"/>
          </a:xfrm>
          <a:prstGeom prst="rect">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INTERACTION HISTORY</a:t>
            </a:r>
          </a:p>
        </p:txBody>
      </p:sp>
      <p:sp>
        <p:nvSpPr>
          <p:cNvPr id="127" name="Rectangle 126"/>
          <p:cNvSpPr/>
          <p:nvPr/>
        </p:nvSpPr>
        <p:spPr>
          <a:xfrm>
            <a:off x="4508658" y="2289543"/>
            <a:ext cx="1013347" cy="414550"/>
          </a:xfrm>
          <a:prstGeom prst="rect">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CDR</a:t>
            </a:r>
          </a:p>
        </p:txBody>
      </p:sp>
      <p:sp>
        <p:nvSpPr>
          <p:cNvPr id="128" name="Rectangle 127"/>
          <p:cNvSpPr/>
          <p:nvPr/>
        </p:nvSpPr>
        <p:spPr>
          <a:xfrm>
            <a:off x="6719618" y="2289543"/>
            <a:ext cx="1013347" cy="414550"/>
          </a:xfrm>
          <a:prstGeom prst="rect">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BILLING INFO</a:t>
            </a:r>
          </a:p>
        </p:txBody>
      </p:sp>
      <p:sp>
        <p:nvSpPr>
          <p:cNvPr id="129" name="Rectangle 128"/>
          <p:cNvSpPr/>
          <p:nvPr/>
        </p:nvSpPr>
        <p:spPr>
          <a:xfrm>
            <a:off x="7825098" y="2289543"/>
            <a:ext cx="1021585" cy="414550"/>
          </a:xfrm>
          <a:prstGeom prst="rect">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PAYMENT INFO</a:t>
            </a:r>
          </a:p>
        </p:txBody>
      </p:sp>
      <p:sp>
        <p:nvSpPr>
          <p:cNvPr id="130" name="Rectangle 129"/>
          <p:cNvSpPr/>
          <p:nvPr/>
        </p:nvSpPr>
        <p:spPr>
          <a:xfrm>
            <a:off x="8938818" y="2289543"/>
            <a:ext cx="1021585" cy="414550"/>
          </a:xfrm>
          <a:prstGeom prst="rect">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defTabSz="586130"/>
            <a:r>
              <a:rPr lang="en-US" sz="800" b="1" dirty="0" smtClean="0">
                <a:solidFill>
                  <a:prstClr val="white"/>
                </a:solidFill>
                <a:latin typeface="Arial" panose="020B0604020202020204" pitchFamily="34" charset="0"/>
                <a:cs typeface="Arial" panose="020B0604020202020204" pitchFamily="34" charset="0"/>
              </a:rPr>
              <a:t>RIGHT SELL</a:t>
            </a:r>
            <a:endParaRPr lang="en-US" sz="800" b="1" dirty="0">
              <a:solidFill>
                <a:prstClr val="white"/>
              </a:solidFill>
              <a:latin typeface="Arial" panose="020B0604020202020204" pitchFamily="34" charset="0"/>
              <a:cs typeface="Arial" panose="020B0604020202020204" pitchFamily="34" charset="0"/>
            </a:endParaRPr>
          </a:p>
        </p:txBody>
      </p:sp>
      <p:sp>
        <p:nvSpPr>
          <p:cNvPr id="132" name="Rectangle 131"/>
          <p:cNvSpPr/>
          <p:nvPr/>
        </p:nvSpPr>
        <p:spPr>
          <a:xfrm>
            <a:off x="247828" y="2677768"/>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CHANGE BILLING ADDRESS</a:t>
            </a:r>
          </a:p>
        </p:txBody>
      </p:sp>
      <p:sp>
        <p:nvSpPr>
          <p:cNvPr id="133" name="Rectangle 132"/>
          <p:cNvSpPr/>
          <p:nvPr/>
        </p:nvSpPr>
        <p:spPr>
          <a:xfrm>
            <a:off x="247828" y="2994322"/>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CHANGE BILLING CYCLE</a:t>
            </a:r>
          </a:p>
        </p:txBody>
      </p:sp>
      <p:sp>
        <p:nvSpPr>
          <p:cNvPr id="134" name="Rectangle 133"/>
          <p:cNvSpPr/>
          <p:nvPr/>
        </p:nvSpPr>
        <p:spPr>
          <a:xfrm>
            <a:off x="247828" y="3310876"/>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CHANGE BILLING PREFERENCE</a:t>
            </a:r>
          </a:p>
        </p:txBody>
      </p:sp>
      <p:sp>
        <p:nvSpPr>
          <p:cNvPr id="135" name="Rectangle 134"/>
          <p:cNvSpPr/>
          <p:nvPr/>
        </p:nvSpPr>
        <p:spPr>
          <a:xfrm>
            <a:off x="247828" y="3627430"/>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PROMISE TO PAY</a:t>
            </a:r>
            <a:endParaRPr lang="en-US" sz="800" b="1" dirty="0">
              <a:solidFill>
                <a:prstClr val="white"/>
              </a:solidFill>
              <a:latin typeface="Arial" panose="020B0604020202020204" pitchFamily="34" charset="0"/>
              <a:cs typeface="Arial" panose="020B0604020202020204" pitchFamily="34" charset="0"/>
            </a:endParaRPr>
          </a:p>
        </p:txBody>
      </p:sp>
      <p:sp>
        <p:nvSpPr>
          <p:cNvPr id="137" name="Rectangle 136"/>
          <p:cNvSpPr/>
          <p:nvPr/>
        </p:nvSpPr>
        <p:spPr>
          <a:xfrm>
            <a:off x="247828" y="4260538"/>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TEMPORARY CREDIT LIMIT</a:t>
            </a:r>
            <a:endParaRPr lang="en-US" sz="800" b="1" dirty="0">
              <a:solidFill>
                <a:prstClr val="white"/>
              </a:solidFill>
              <a:latin typeface="Arial" panose="020B0604020202020204" pitchFamily="34" charset="0"/>
              <a:cs typeface="Arial" panose="020B0604020202020204" pitchFamily="34" charset="0"/>
            </a:endParaRPr>
          </a:p>
        </p:txBody>
      </p:sp>
      <p:sp>
        <p:nvSpPr>
          <p:cNvPr id="138" name="Rectangle 137"/>
          <p:cNvSpPr/>
          <p:nvPr/>
        </p:nvSpPr>
        <p:spPr>
          <a:xfrm>
            <a:off x="247828" y="4577092"/>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MI ACTIVATION / DEACTIVATION</a:t>
            </a:r>
          </a:p>
        </p:txBody>
      </p:sp>
      <p:sp>
        <p:nvSpPr>
          <p:cNvPr id="139" name="Rectangle 138"/>
          <p:cNvSpPr/>
          <p:nvPr/>
        </p:nvSpPr>
        <p:spPr>
          <a:xfrm>
            <a:off x="247828" y="4893646"/>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VAS </a:t>
            </a:r>
            <a:r>
              <a:rPr lang="en-US" sz="800" b="1" dirty="0">
                <a:solidFill>
                  <a:prstClr val="white"/>
                </a:solidFill>
                <a:latin typeface="Arial" panose="020B0604020202020204" pitchFamily="34" charset="0"/>
                <a:cs typeface="Arial" panose="020B0604020202020204" pitchFamily="34" charset="0"/>
              </a:rPr>
              <a:t>ACTIVATION / DEACTIVATION</a:t>
            </a:r>
          </a:p>
        </p:txBody>
      </p:sp>
      <p:sp>
        <p:nvSpPr>
          <p:cNvPr id="140" name="Rectangle 139"/>
          <p:cNvSpPr/>
          <p:nvPr/>
        </p:nvSpPr>
        <p:spPr>
          <a:xfrm>
            <a:off x="247828" y="5210200"/>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IR </a:t>
            </a:r>
            <a:r>
              <a:rPr lang="en-US" sz="800" b="1" dirty="0">
                <a:solidFill>
                  <a:prstClr val="white"/>
                </a:solidFill>
                <a:latin typeface="Arial" panose="020B0604020202020204" pitchFamily="34" charset="0"/>
                <a:cs typeface="Arial" panose="020B0604020202020204" pitchFamily="34" charset="0"/>
              </a:rPr>
              <a:t>ACTIVATION / DEACTIVATION</a:t>
            </a:r>
          </a:p>
        </p:txBody>
      </p:sp>
      <p:sp>
        <p:nvSpPr>
          <p:cNvPr id="141" name="Rectangle 140"/>
          <p:cNvSpPr/>
          <p:nvPr/>
        </p:nvSpPr>
        <p:spPr>
          <a:xfrm>
            <a:off x="247828" y="5526754"/>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FUP PURCHASE</a:t>
            </a:r>
            <a:endParaRPr lang="en-US" sz="800" b="1" dirty="0">
              <a:solidFill>
                <a:prstClr val="white"/>
              </a:solidFill>
              <a:latin typeface="Arial" panose="020B0604020202020204" pitchFamily="34" charset="0"/>
              <a:cs typeface="Arial" panose="020B0604020202020204" pitchFamily="34" charset="0"/>
            </a:endParaRPr>
          </a:p>
        </p:txBody>
      </p:sp>
      <p:sp>
        <p:nvSpPr>
          <p:cNvPr id="143" name="Rectangle 142"/>
          <p:cNvSpPr/>
          <p:nvPr/>
        </p:nvSpPr>
        <p:spPr>
          <a:xfrm>
            <a:off x="247828" y="5853898"/>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NETWORK COVERAGE</a:t>
            </a:r>
            <a:endParaRPr lang="en-US" sz="800" b="1" dirty="0">
              <a:solidFill>
                <a:prstClr val="white"/>
              </a:solidFill>
              <a:latin typeface="Arial" panose="020B0604020202020204" pitchFamily="34" charset="0"/>
              <a:cs typeface="Arial" panose="020B0604020202020204" pitchFamily="34" charset="0"/>
            </a:endParaRPr>
          </a:p>
        </p:txBody>
      </p:sp>
      <p:sp>
        <p:nvSpPr>
          <p:cNvPr id="89" name="Oval 88"/>
          <p:cNvSpPr/>
          <p:nvPr/>
        </p:nvSpPr>
        <p:spPr>
          <a:xfrm>
            <a:off x="9751879" y="2268652"/>
            <a:ext cx="191864" cy="19186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Arial" panose="020B0604020202020204" pitchFamily="34" charset="0"/>
                <a:cs typeface="Arial" panose="020B0604020202020204" pitchFamily="34" charset="0"/>
              </a:rPr>
              <a:t>1</a:t>
            </a:r>
            <a:endParaRPr lang="en-US" sz="1100" dirty="0">
              <a:latin typeface="Arial" panose="020B0604020202020204" pitchFamily="34" charset="0"/>
              <a:cs typeface="Arial" panose="020B0604020202020204" pitchFamily="34" charset="0"/>
            </a:endParaRPr>
          </a:p>
        </p:txBody>
      </p:sp>
      <p:grpSp>
        <p:nvGrpSpPr>
          <p:cNvPr id="152" name="Group 151"/>
          <p:cNvGrpSpPr/>
          <p:nvPr/>
        </p:nvGrpSpPr>
        <p:grpSpPr>
          <a:xfrm>
            <a:off x="-19946" y="5444657"/>
            <a:ext cx="365675" cy="427282"/>
            <a:chOff x="139917" y="5603711"/>
            <a:chExt cx="365675" cy="427282"/>
          </a:xfrm>
        </p:grpSpPr>
        <p:sp>
          <p:nvSpPr>
            <p:cNvPr id="153" name="Flowchart: Delay 152"/>
            <p:cNvSpPr/>
            <p:nvPr/>
          </p:nvSpPr>
          <p:spPr>
            <a:xfrm>
              <a:off x="151034" y="5603711"/>
              <a:ext cx="354558" cy="427282"/>
            </a:xfrm>
            <a:prstGeom prst="flowChartDelay">
              <a:avLst/>
            </a:prstGeom>
            <a:solidFill>
              <a:srgbClr val="E20A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4" name="Picture 153"/>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139917" y="5654116"/>
              <a:ext cx="324625" cy="324625"/>
            </a:xfrm>
            <a:prstGeom prst="rect">
              <a:avLst/>
            </a:prstGeom>
          </p:spPr>
        </p:pic>
      </p:grpSp>
      <p:sp>
        <p:nvSpPr>
          <p:cNvPr id="90" name="Rectangle 89"/>
          <p:cNvSpPr/>
          <p:nvPr/>
        </p:nvSpPr>
        <p:spPr>
          <a:xfrm>
            <a:off x="5614138" y="2289543"/>
            <a:ext cx="1013347" cy="414550"/>
          </a:xfrm>
          <a:prstGeom prst="rect">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SIM PROFILE</a:t>
            </a:r>
            <a:endParaRPr lang="en-US" sz="800" b="1" dirty="0">
              <a:solidFill>
                <a:prstClr val="white"/>
              </a:solidFill>
              <a:latin typeface="Arial" panose="020B0604020202020204" pitchFamily="34" charset="0"/>
              <a:cs typeface="Arial" panose="020B0604020202020204" pitchFamily="34" charset="0"/>
            </a:endParaRPr>
          </a:p>
        </p:txBody>
      </p:sp>
      <p:sp>
        <p:nvSpPr>
          <p:cNvPr id="91" name="Rectangle 90"/>
          <p:cNvSpPr/>
          <p:nvPr/>
        </p:nvSpPr>
        <p:spPr>
          <a:xfrm>
            <a:off x="2375829" y="2757074"/>
            <a:ext cx="7478065" cy="261610"/>
          </a:xfrm>
          <a:prstGeom prst="rect">
            <a:avLst/>
          </a:prstGeom>
        </p:spPr>
        <p:txBody>
          <a:bodyPr wrap="square">
            <a:spAutoFit/>
          </a:bodyPr>
          <a:lstStyle/>
          <a:p>
            <a:pPr algn="ctr"/>
            <a:r>
              <a:rPr lang="en-US" sz="1100" b="1" dirty="0" smtClean="0">
                <a:solidFill>
                  <a:prstClr val="black"/>
                </a:solidFill>
                <a:latin typeface="Arial" panose="020B0604020202020204" pitchFamily="34" charset="0"/>
                <a:cs typeface="Arial" panose="020B0604020202020204" pitchFamily="34" charset="0"/>
              </a:rPr>
              <a:t>HANDSET      SIM</a:t>
            </a:r>
            <a:endParaRPr lang="en-US" sz="1100" dirty="0">
              <a:solidFill>
                <a:prstClr val="black"/>
              </a:solidFill>
              <a:latin typeface="Arial" panose="020B0604020202020204" pitchFamily="34" charset="0"/>
              <a:cs typeface="Arial" panose="020B0604020202020204" pitchFamily="34" charset="0"/>
            </a:endParaRPr>
          </a:p>
        </p:txBody>
      </p:sp>
      <p:cxnSp>
        <p:nvCxnSpPr>
          <p:cNvPr id="106" name="Straight Connector 105"/>
          <p:cNvCxnSpPr/>
          <p:nvPr/>
        </p:nvCxnSpPr>
        <p:spPr>
          <a:xfrm>
            <a:off x="6342119" y="2994322"/>
            <a:ext cx="478107" cy="0"/>
          </a:xfrm>
          <a:prstGeom prst="line">
            <a:avLst/>
          </a:prstGeom>
          <a:ln w="38100">
            <a:solidFill>
              <a:srgbClr val="56ADDA"/>
            </a:solidFill>
          </a:ln>
        </p:spPr>
        <p:style>
          <a:lnRef idx="1">
            <a:schemeClr val="accent1"/>
          </a:lnRef>
          <a:fillRef idx="0">
            <a:schemeClr val="accent1"/>
          </a:fillRef>
          <a:effectRef idx="0">
            <a:schemeClr val="accent1"/>
          </a:effectRef>
          <a:fontRef idx="minor">
            <a:schemeClr val="tx1"/>
          </a:fontRef>
        </p:style>
      </p:cxnSp>
      <p:graphicFrame>
        <p:nvGraphicFramePr>
          <p:cNvPr id="107" name="Table 106"/>
          <p:cNvGraphicFramePr>
            <a:graphicFrameLocks noGrp="1"/>
          </p:cNvGraphicFramePr>
          <p:nvPr>
            <p:extLst>
              <p:ext uri="{D42A27DB-BD31-4B8C-83A1-F6EECF244321}">
                <p14:modId xmlns:p14="http://schemas.microsoft.com/office/powerpoint/2010/main" val="2649571169"/>
              </p:ext>
            </p:extLst>
          </p:nvPr>
        </p:nvGraphicFramePr>
        <p:xfrm>
          <a:off x="2537770" y="3187633"/>
          <a:ext cx="3924889" cy="2339121"/>
        </p:xfrm>
        <a:graphic>
          <a:graphicData uri="http://schemas.openxmlformats.org/drawingml/2006/table">
            <a:tbl>
              <a:tblPr/>
              <a:tblGrid>
                <a:gridCol w="1809679"/>
                <a:gridCol w="2115210"/>
              </a:tblGrid>
              <a:tr h="357033">
                <a:tc>
                  <a:txBody>
                    <a:bodyPr/>
                    <a:lstStyle/>
                    <a:p>
                      <a:pPr algn="ctr" rtl="0" fontAlgn="ctr"/>
                      <a:r>
                        <a:rPr lang="en-US" sz="900" b="1" i="0" u="none" strike="noStrike" dirty="0" smtClean="0">
                          <a:solidFill>
                            <a:srgbClr val="FFFFFF"/>
                          </a:solidFill>
                          <a:effectLst/>
                          <a:latin typeface="Arial" panose="020B0604020202020204" pitchFamily="34" charset="0"/>
                        </a:rPr>
                        <a:t>Parameter</a:t>
                      </a:r>
                      <a:endParaRPr lang="en-US" sz="900" b="1" i="0" u="none" strike="noStrike" dirty="0">
                        <a:solidFill>
                          <a:srgbClr val="FFFFFF"/>
                        </a:solidFill>
                        <a:effectLst/>
                        <a:latin typeface="Arial" panose="020B0604020202020204" pitchFamily="34" charset="0"/>
                      </a:endParaRPr>
                    </a:p>
                  </a:txBody>
                  <a:tcPr marL="6067" marR="6067" marT="606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E5681"/>
                    </a:solidFill>
                  </a:tcPr>
                </a:tc>
                <a:tc>
                  <a:txBody>
                    <a:bodyPr/>
                    <a:lstStyle/>
                    <a:p>
                      <a:pPr algn="ctr" rtl="0" fontAlgn="ctr"/>
                      <a:r>
                        <a:rPr lang="en-US" sz="900" b="1" i="0" u="none" strike="noStrike" dirty="0" smtClean="0">
                          <a:solidFill>
                            <a:srgbClr val="FFFFFF"/>
                          </a:solidFill>
                          <a:effectLst/>
                          <a:latin typeface="Arial" panose="020B0604020202020204" pitchFamily="34" charset="0"/>
                        </a:rPr>
                        <a:t>Description</a:t>
                      </a:r>
                      <a:endParaRPr lang="en-US" sz="900" b="1" i="0" u="none" strike="noStrike" dirty="0">
                        <a:solidFill>
                          <a:srgbClr val="FFFFFF"/>
                        </a:solidFill>
                        <a:effectLst/>
                        <a:latin typeface="Arial" panose="020B0604020202020204" pitchFamily="34" charset="0"/>
                      </a:endParaRPr>
                    </a:p>
                  </a:txBody>
                  <a:tcPr marL="6067" marR="6067" marT="606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E5681"/>
                    </a:solidFill>
                  </a:tcPr>
                </a:tc>
              </a:tr>
              <a:tr h="330348">
                <a:tc>
                  <a:txBody>
                    <a:bodyPr/>
                    <a:lstStyle/>
                    <a:p>
                      <a:pPr marL="0" algn="ctr" defTabSz="914400" rtl="0" eaLnBrk="1" fontAlgn="ctr" latinLnBrk="0" hangingPunct="1"/>
                      <a:r>
                        <a:rPr lang="en-US" sz="900" b="0" i="0" u="none" strike="noStrike" kern="1200" dirty="0">
                          <a:solidFill>
                            <a:srgbClr val="000000"/>
                          </a:solidFill>
                          <a:effectLst/>
                          <a:latin typeface="Arial" panose="020B0604020202020204" pitchFamily="34" charset="0"/>
                          <a:ea typeface="+mn-ea"/>
                          <a:cs typeface="+mn-cs"/>
                        </a:rPr>
                        <a:t>SIM Capacity </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marL="0" algn="ctr" defTabSz="914400" rtl="0" eaLnBrk="1" fontAlgn="ctr" latinLnBrk="0" hangingPunct="1"/>
                      <a:r>
                        <a:rPr lang="en-US" sz="900" b="0" i="0" u="none" strike="noStrike" kern="1200" dirty="0">
                          <a:solidFill>
                            <a:srgbClr val="000000"/>
                          </a:solidFill>
                          <a:effectLst/>
                          <a:latin typeface="Arial" panose="020B0604020202020204" pitchFamily="34" charset="0"/>
                          <a:ea typeface="+mn-ea"/>
                          <a:cs typeface="+mn-cs"/>
                        </a:rPr>
                        <a:t>64K USIM MICRO 2 IN 1</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r>
              <a:tr h="330348">
                <a:tc>
                  <a:txBody>
                    <a:bodyPr/>
                    <a:lstStyle/>
                    <a:p>
                      <a:pPr marL="0" algn="ctr" defTabSz="914400" rtl="0" eaLnBrk="1" fontAlgn="ctr" latinLnBrk="0" hangingPunct="1"/>
                      <a:r>
                        <a:rPr lang="en-US" sz="900" b="0" i="0" u="none" strike="noStrike" kern="1200" dirty="0">
                          <a:solidFill>
                            <a:srgbClr val="000000"/>
                          </a:solidFill>
                          <a:effectLst/>
                          <a:latin typeface="Arial" panose="020B0604020202020204" pitchFamily="34" charset="0"/>
                          <a:ea typeface="+mn-ea"/>
                          <a:cs typeface="+mn-cs"/>
                        </a:rPr>
                        <a:t>HRL Type</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marL="0" algn="ctr" defTabSz="914400" rtl="0" eaLnBrk="1" fontAlgn="ctr" latinLnBrk="0" hangingPunct="1"/>
                      <a:r>
                        <a:rPr lang="en-US" sz="900" b="0" i="0" u="none" strike="noStrike" kern="1200" dirty="0">
                          <a:solidFill>
                            <a:srgbClr val="000000"/>
                          </a:solidFill>
                          <a:effectLst/>
                          <a:latin typeface="Arial" panose="020B0604020202020204" pitchFamily="34" charset="0"/>
                          <a:ea typeface="+mn-ea"/>
                          <a:cs typeface="+mn-cs"/>
                        </a:rPr>
                        <a:t>GHLR4 </a:t>
                      </a:r>
                      <a:r>
                        <a:rPr lang="en-US" sz="900" b="0" i="0" u="none" strike="noStrike" kern="1200" dirty="0" smtClean="0">
                          <a:solidFill>
                            <a:srgbClr val="000000"/>
                          </a:solidFill>
                          <a:effectLst/>
                          <a:latin typeface="Arial" panose="020B0604020202020204" pitchFamily="34" charset="0"/>
                          <a:ea typeface="+mn-ea"/>
                          <a:cs typeface="+mn-cs"/>
                        </a:rPr>
                        <a:t>(4G</a:t>
                      </a:r>
                      <a:r>
                        <a:rPr lang="en-US" sz="900" b="0" i="0" u="none" strike="noStrike" kern="1200" dirty="0">
                          <a:solidFill>
                            <a:srgbClr val="000000"/>
                          </a:solidFill>
                          <a:effectLst/>
                          <a:latin typeface="Arial" panose="020B0604020202020204" pitchFamily="34" charset="0"/>
                          <a:ea typeface="+mn-ea"/>
                          <a:cs typeface="+mn-cs"/>
                        </a:rPr>
                        <a:t>)</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r>
              <a:tr h="330348">
                <a:tc>
                  <a:txBody>
                    <a:bodyPr/>
                    <a:lstStyle/>
                    <a:p>
                      <a:pPr marL="0" algn="ctr" defTabSz="914400" rtl="0" eaLnBrk="1" fontAlgn="ctr" latinLnBrk="0" hangingPunct="1"/>
                      <a:r>
                        <a:rPr lang="en-US" sz="900" b="0" i="0" u="none" strike="noStrike" kern="1200" dirty="0">
                          <a:solidFill>
                            <a:srgbClr val="000000"/>
                          </a:solidFill>
                          <a:effectLst/>
                          <a:latin typeface="Arial" panose="020B0604020202020204" pitchFamily="34" charset="0"/>
                          <a:ea typeface="+mn-ea"/>
                          <a:cs typeface="+mn-cs"/>
                        </a:rPr>
                        <a:t>CCID</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marL="0" algn="ctr" defTabSz="914400" rtl="0" eaLnBrk="1" fontAlgn="ctr" latinLnBrk="0" hangingPunct="1"/>
                      <a:r>
                        <a:rPr lang="en-US" sz="900" b="0" i="0" u="none" strike="noStrike" kern="1200" dirty="0">
                          <a:solidFill>
                            <a:srgbClr val="000000"/>
                          </a:solidFill>
                          <a:effectLst/>
                          <a:latin typeface="Arial" panose="020B0604020202020204" pitchFamily="34" charset="0"/>
                          <a:ea typeface="+mn-ea"/>
                          <a:cs typeface="+mn-cs"/>
                        </a:rPr>
                        <a:t>896019150515592000</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r>
              <a:tr h="330348">
                <a:tc>
                  <a:txBody>
                    <a:bodyPr/>
                    <a:lstStyle/>
                    <a:p>
                      <a:pPr marL="0" algn="ctr" defTabSz="914400" rtl="0" eaLnBrk="1" fontAlgn="ctr" latinLnBrk="0" hangingPunct="1"/>
                      <a:r>
                        <a:rPr lang="en-US" sz="900" b="0" i="0" u="none" strike="noStrike" kern="1200" dirty="0">
                          <a:solidFill>
                            <a:srgbClr val="000000"/>
                          </a:solidFill>
                          <a:effectLst/>
                          <a:latin typeface="Arial" panose="020B0604020202020204" pitchFamily="34" charset="0"/>
                          <a:ea typeface="+mn-ea"/>
                          <a:cs typeface="+mn-cs"/>
                        </a:rPr>
                        <a:t>IMSI</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marL="0" algn="ctr" defTabSz="914400" rtl="0" eaLnBrk="1" fontAlgn="ctr" latinLnBrk="0" hangingPunct="1"/>
                      <a:r>
                        <a:rPr lang="en-US" sz="900" b="0" i="0" u="none" strike="noStrike" kern="1200" dirty="0">
                          <a:solidFill>
                            <a:srgbClr val="000000"/>
                          </a:solidFill>
                          <a:effectLst/>
                          <a:latin typeface="Arial" panose="020B0604020202020204" pitchFamily="34" charset="0"/>
                          <a:ea typeface="+mn-ea"/>
                          <a:cs typeface="+mn-cs"/>
                        </a:rPr>
                        <a:t>502193907446687</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r>
              <a:tr h="330348">
                <a:tc>
                  <a:txBody>
                    <a:bodyPr/>
                    <a:lstStyle/>
                    <a:p>
                      <a:pPr marL="0" algn="ctr" defTabSz="914400" rtl="0" eaLnBrk="1" fontAlgn="ctr" latinLnBrk="0" hangingPunct="1"/>
                      <a:r>
                        <a:rPr lang="en-US" sz="900" b="0" i="0" u="none" strike="noStrike" kern="1200" dirty="0">
                          <a:solidFill>
                            <a:srgbClr val="000000"/>
                          </a:solidFill>
                          <a:effectLst/>
                          <a:latin typeface="Arial" panose="020B0604020202020204" pitchFamily="34" charset="0"/>
                          <a:ea typeface="+mn-ea"/>
                          <a:cs typeface="+mn-cs"/>
                        </a:rPr>
                        <a:t>PUK1</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marL="0" algn="ctr" defTabSz="914400" rtl="0" eaLnBrk="1" fontAlgn="ctr" latinLnBrk="0" hangingPunct="1"/>
                      <a:r>
                        <a:rPr lang="en-US" sz="900" b="0" i="0" u="none" strike="noStrike" kern="1200" dirty="0">
                          <a:solidFill>
                            <a:srgbClr val="000000"/>
                          </a:solidFill>
                          <a:effectLst/>
                          <a:latin typeface="Arial" panose="020B0604020202020204" pitchFamily="34" charset="0"/>
                          <a:ea typeface="+mn-ea"/>
                          <a:cs typeface="+mn-cs"/>
                        </a:rPr>
                        <a:t>25976773</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r>
              <a:tr h="330348">
                <a:tc>
                  <a:txBody>
                    <a:bodyPr/>
                    <a:lstStyle/>
                    <a:p>
                      <a:pPr marL="0" algn="ctr" defTabSz="914400" rtl="0" eaLnBrk="1" fontAlgn="ctr" latinLnBrk="0" hangingPunct="1"/>
                      <a:r>
                        <a:rPr lang="en-US" sz="900" b="0" i="0" u="none" strike="noStrike" kern="1200" dirty="0">
                          <a:solidFill>
                            <a:srgbClr val="000000"/>
                          </a:solidFill>
                          <a:effectLst/>
                          <a:latin typeface="Arial" panose="020B0604020202020204" pitchFamily="34" charset="0"/>
                          <a:ea typeface="+mn-ea"/>
                          <a:cs typeface="+mn-cs"/>
                        </a:rPr>
                        <a:t>PUK2</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marL="0" algn="ctr" defTabSz="914400" rtl="0" eaLnBrk="1" fontAlgn="ctr" latinLnBrk="0" hangingPunct="1"/>
                      <a:r>
                        <a:rPr lang="en-US" sz="900" b="0" i="0" u="none" strike="noStrike" kern="1200" dirty="0">
                          <a:solidFill>
                            <a:srgbClr val="000000"/>
                          </a:solidFill>
                          <a:effectLst/>
                          <a:latin typeface="Arial" panose="020B0604020202020204" pitchFamily="34" charset="0"/>
                          <a:ea typeface="+mn-ea"/>
                          <a:cs typeface="+mn-cs"/>
                        </a:rPr>
                        <a:t>56831361</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r>
            </a:tbl>
          </a:graphicData>
        </a:graphic>
      </p:graphicFrame>
    </p:spTree>
    <p:extLst>
      <p:ext uri="{BB962C8B-B14F-4D97-AF65-F5344CB8AC3E}">
        <p14:creationId xmlns:p14="http://schemas.microsoft.com/office/powerpoint/2010/main" val="33591331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Rectangle 61"/>
          <p:cNvSpPr/>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 name="Rectangle 2"/>
          <p:cNvSpPr/>
          <p:nvPr/>
        </p:nvSpPr>
        <p:spPr>
          <a:xfrm>
            <a:off x="185940" y="154407"/>
            <a:ext cx="11836042" cy="65124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sp>
        <p:nvSpPr>
          <p:cNvPr id="52" name="Rectangle 51"/>
          <p:cNvSpPr/>
          <p:nvPr/>
        </p:nvSpPr>
        <p:spPr>
          <a:xfrm>
            <a:off x="2266988" y="154407"/>
            <a:ext cx="7757432" cy="20684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sp>
        <p:nvSpPr>
          <p:cNvPr id="46" name="Rectangle 45"/>
          <p:cNvSpPr/>
          <p:nvPr/>
        </p:nvSpPr>
        <p:spPr>
          <a:xfrm>
            <a:off x="185940" y="2289543"/>
            <a:ext cx="2081048" cy="4375515"/>
          </a:xfrm>
          <a:prstGeom prst="rect">
            <a:avLst/>
          </a:prstGeom>
          <a:solidFill>
            <a:srgbClr val="56AD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pic>
        <p:nvPicPr>
          <p:cNvPr id="19" name="Picture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1617" y="1769514"/>
            <a:ext cx="400674" cy="400674"/>
          </a:xfrm>
          <a:prstGeom prst="rect">
            <a:avLst/>
          </a:prstGeom>
        </p:spPr>
      </p:pic>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9785" y="1769514"/>
            <a:ext cx="400674" cy="400674"/>
          </a:xfrm>
          <a:prstGeom prst="rect">
            <a:avLst/>
          </a:prstGeom>
        </p:spPr>
      </p:pic>
      <p:pic>
        <p:nvPicPr>
          <p:cNvPr id="21" name="Picture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75281" y="1769514"/>
            <a:ext cx="400674" cy="400674"/>
          </a:xfrm>
          <a:prstGeom prst="rect">
            <a:avLst/>
          </a:prstGeom>
        </p:spPr>
      </p:pic>
      <p:pic>
        <p:nvPicPr>
          <p:cNvPr id="23" name="Picture 2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93449" y="1769513"/>
            <a:ext cx="400674" cy="400674"/>
          </a:xfrm>
          <a:prstGeom prst="rect">
            <a:avLst/>
          </a:prstGeom>
        </p:spPr>
      </p:pic>
      <p:pic>
        <p:nvPicPr>
          <p:cNvPr id="74" name="Picture 7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5959" y="6191056"/>
            <a:ext cx="354173" cy="346794"/>
          </a:xfrm>
          <a:prstGeom prst="rect">
            <a:avLst/>
          </a:prstGeom>
        </p:spPr>
      </p:pic>
      <p:pic>
        <p:nvPicPr>
          <p:cNvPr id="75" name="Picture 7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19025" y="6191056"/>
            <a:ext cx="354173" cy="346794"/>
          </a:xfrm>
          <a:prstGeom prst="rect">
            <a:avLst/>
          </a:prstGeom>
        </p:spPr>
      </p:pic>
      <p:pic>
        <p:nvPicPr>
          <p:cNvPr id="76" name="Picture 7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52893" y="6191056"/>
            <a:ext cx="354173" cy="332037"/>
          </a:xfrm>
          <a:prstGeom prst="rect">
            <a:avLst/>
          </a:prstGeom>
        </p:spPr>
      </p:pic>
      <p:sp>
        <p:nvSpPr>
          <p:cNvPr id="83" name="Rectangle 82"/>
          <p:cNvSpPr/>
          <p:nvPr/>
        </p:nvSpPr>
        <p:spPr>
          <a:xfrm>
            <a:off x="9965423" y="2163814"/>
            <a:ext cx="2056451" cy="45036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sp>
        <p:nvSpPr>
          <p:cNvPr id="90" name="Rectangle 89"/>
          <p:cNvSpPr/>
          <p:nvPr/>
        </p:nvSpPr>
        <p:spPr>
          <a:xfrm>
            <a:off x="3579785" y="2289543"/>
            <a:ext cx="1240491" cy="414550"/>
          </a:xfrm>
          <a:prstGeom prst="rect">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defTabSz="586130"/>
            <a:r>
              <a:rPr lang="en-US" sz="800" b="1" dirty="0" smtClean="0">
                <a:solidFill>
                  <a:prstClr val="white"/>
                </a:solidFill>
                <a:latin typeface="Arial" panose="020B0604020202020204" pitchFamily="34" charset="0"/>
                <a:cs typeface="Arial" panose="020B0604020202020204" pitchFamily="34" charset="0"/>
              </a:rPr>
              <a:t>INTERACTION HISTORY</a:t>
            </a:r>
            <a:endParaRPr lang="en-US" sz="800" b="1" dirty="0">
              <a:solidFill>
                <a:prstClr val="white"/>
              </a:solidFill>
              <a:latin typeface="Arial" panose="020B0604020202020204" pitchFamily="34" charset="0"/>
              <a:cs typeface="Arial" panose="020B0604020202020204" pitchFamily="34" charset="0"/>
            </a:endParaRPr>
          </a:p>
        </p:txBody>
      </p:sp>
      <p:sp>
        <p:nvSpPr>
          <p:cNvPr id="91" name="Rectangle 90"/>
          <p:cNvSpPr/>
          <p:nvPr/>
        </p:nvSpPr>
        <p:spPr>
          <a:xfrm>
            <a:off x="4863636" y="2289543"/>
            <a:ext cx="1240491" cy="414550"/>
          </a:xfrm>
          <a:prstGeom prst="rect">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defTabSz="586130"/>
            <a:r>
              <a:rPr lang="en-US" sz="800" b="1" dirty="0" smtClean="0">
                <a:solidFill>
                  <a:prstClr val="white"/>
                </a:solidFill>
                <a:latin typeface="Arial" panose="020B0604020202020204" pitchFamily="34" charset="0"/>
                <a:cs typeface="Arial" panose="020B0604020202020204" pitchFamily="34" charset="0"/>
              </a:rPr>
              <a:t>CDR</a:t>
            </a:r>
            <a:endParaRPr lang="en-US" sz="800" b="1" dirty="0">
              <a:solidFill>
                <a:prstClr val="white"/>
              </a:solidFill>
              <a:latin typeface="Arial" panose="020B0604020202020204" pitchFamily="34" charset="0"/>
              <a:cs typeface="Arial" panose="020B0604020202020204" pitchFamily="34" charset="0"/>
            </a:endParaRPr>
          </a:p>
        </p:txBody>
      </p:sp>
      <p:sp>
        <p:nvSpPr>
          <p:cNvPr id="92" name="Rectangle 91"/>
          <p:cNvSpPr/>
          <p:nvPr/>
        </p:nvSpPr>
        <p:spPr>
          <a:xfrm>
            <a:off x="6147487" y="2289543"/>
            <a:ext cx="1240491" cy="414550"/>
          </a:xfrm>
          <a:prstGeom prst="rect">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defTabSz="586130"/>
            <a:r>
              <a:rPr lang="en-US" sz="800" b="1" dirty="0" smtClean="0">
                <a:solidFill>
                  <a:prstClr val="white"/>
                </a:solidFill>
                <a:latin typeface="Arial" panose="020B0604020202020204" pitchFamily="34" charset="0"/>
                <a:cs typeface="Arial" panose="020B0604020202020204" pitchFamily="34" charset="0"/>
              </a:rPr>
              <a:t>BILLING INFO</a:t>
            </a:r>
            <a:endParaRPr lang="en-US" sz="800" b="1" dirty="0">
              <a:solidFill>
                <a:prstClr val="white"/>
              </a:solidFill>
              <a:latin typeface="Arial" panose="020B0604020202020204" pitchFamily="34" charset="0"/>
              <a:cs typeface="Arial" panose="020B0604020202020204" pitchFamily="34" charset="0"/>
            </a:endParaRPr>
          </a:p>
        </p:txBody>
      </p:sp>
      <p:sp>
        <p:nvSpPr>
          <p:cNvPr id="93" name="Rectangle 92"/>
          <p:cNvSpPr/>
          <p:nvPr/>
        </p:nvSpPr>
        <p:spPr>
          <a:xfrm>
            <a:off x="7431338" y="2289543"/>
            <a:ext cx="1250576" cy="414550"/>
          </a:xfrm>
          <a:prstGeom prst="rect">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defTabSz="586130"/>
            <a:r>
              <a:rPr lang="en-US" sz="800" b="1" dirty="0" smtClean="0">
                <a:solidFill>
                  <a:prstClr val="white"/>
                </a:solidFill>
                <a:latin typeface="Arial" panose="020B0604020202020204" pitchFamily="34" charset="0"/>
                <a:cs typeface="Arial" panose="020B0604020202020204" pitchFamily="34" charset="0"/>
              </a:rPr>
              <a:t>PAYMENT INFO</a:t>
            </a:r>
            <a:endParaRPr lang="en-US" sz="800" b="1" dirty="0">
              <a:solidFill>
                <a:prstClr val="white"/>
              </a:solidFill>
              <a:latin typeface="Arial" panose="020B0604020202020204" pitchFamily="34" charset="0"/>
              <a:cs typeface="Arial" panose="020B0604020202020204" pitchFamily="34" charset="0"/>
            </a:endParaRPr>
          </a:p>
        </p:txBody>
      </p:sp>
      <p:pic>
        <p:nvPicPr>
          <p:cNvPr id="98" name="Picture 97"/>
          <p:cNvPicPr>
            <a:picLocks noChangeAspect="1"/>
          </p:cNvPicPr>
          <p:nvPr/>
        </p:nvPicPr>
        <p:blipFill>
          <a:blip r:embed="rId9">
            <a:extLst>
              <a:ext uri="{BEBA8EAE-BF5A-486C-A8C5-ECC9F3942E4B}">
                <a14:imgProps xmlns:a14="http://schemas.microsoft.com/office/drawing/2010/main">
                  <a14:imgLayer r:embed="rId10">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1852091" y="6194581"/>
            <a:ext cx="331349" cy="331349"/>
          </a:xfrm>
          <a:prstGeom prst="rect">
            <a:avLst/>
          </a:prstGeom>
        </p:spPr>
      </p:pic>
      <p:sp>
        <p:nvSpPr>
          <p:cNvPr id="109" name="Rectangle 108"/>
          <p:cNvSpPr/>
          <p:nvPr/>
        </p:nvSpPr>
        <p:spPr>
          <a:xfrm>
            <a:off x="10023912" y="2286478"/>
            <a:ext cx="1963490" cy="4251372"/>
          </a:xfrm>
          <a:prstGeom prst="rect">
            <a:avLst/>
          </a:prstGeom>
          <a:solidFill>
            <a:srgbClr val="56AD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1000" b="1" dirty="0">
              <a:solidFill>
                <a:prstClr val="white"/>
              </a:solidFill>
              <a:latin typeface="Arial" panose="020B0604020202020204" pitchFamily="34" charset="0"/>
              <a:cs typeface="Arial" panose="020B0604020202020204" pitchFamily="34" charset="0"/>
            </a:endParaRPr>
          </a:p>
        </p:txBody>
      </p:sp>
      <p:sp>
        <p:nvSpPr>
          <p:cNvPr id="94" name="Rectangle 93"/>
          <p:cNvSpPr/>
          <p:nvPr/>
        </p:nvSpPr>
        <p:spPr>
          <a:xfrm>
            <a:off x="2304058" y="2698132"/>
            <a:ext cx="7656345" cy="3044318"/>
          </a:xfrm>
          <a:prstGeom prst="rect">
            <a:avLst/>
          </a:prstGeom>
          <a:solidFill>
            <a:schemeClr val="bg1"/>
          </a:solidFill>
          <a:ln>
            <a:solidFill>
              <a:srgbClr val="56ADD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grpSp>
        <p:nvGrpSpPr>
          <p:cNvPr id="4" name="Group 3"/>
          <p:cNvGrpSpPr/>
          <p:nvPr/>
        </p:nvGrpSpPr>
        <p:grpSpPr>
          <a:xfrm>
            <a:off x="257774" y="2377291"/>
            <a:ext cx="1926025" cy="239055"/>
            <a:chOff x="257774" y="1966455"/>
            <a:chExt cx="1926025" cy="239055"/>
          </a:xfrm>
        </p:grpSpPr>
        <p:sp>
          <p:nvSpPr>
            <p:cNvPr id="50" name="Rounded Rectangle 49"/>
            <p:cNvSpPr/>
            <p:nvPr/>
          </p:nvSpPr>
          <p:spPr>
            <a:xfrm>
              <a:off x="257774" y="1968246"/>
              <a:ext cx="1824102" cy="23726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pic>
          <p:nvPicPr>
            <p:cNvPr id="28" name="Picture 27"/>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981315" y="1966455"/>
              <a:ext cx="202484" cy="237055"/>
            </a:xfrm>
            <a:prstGeom prst="rect">
              <a:avLst/>
            </a:prstGeom>
          </p:spPr>
        </p:pic>
        <p:sp>
          <p:nvSpPr>
            <p:cNvPr id="51" name="TextBox 50"/>
            <p:cNvSpPr txBox="1"/>
            <p:nvPr/>
          </p:nvSpPr>
          <p:spPr>
            <a:xfrm>
              <a:off x="320836" y="1968921"/>
              <a:ext cx="184731" cy="230832"/>
            </a:xfrm>
            <a:prstGeom prst="rect">
              <a:avLst/>
            </a:prstGeom>
            <a:noFill/>
          </p:spPr>
          <p:txBody>
            <a:bodyPr wrap="none" rtlCol="0">
              <a:spAutoFit/>
            </a:bodyPr>
            <a:lstStyle/>
            <a:p>
              <a:pPr defTabSz="586130"/>
              <a:endParaRPr lang="en-US" sz="900" dirty="0">
                <a:solidFill>
                  <a:prstClr val="black"/>
                </a:solidFill>
                <a:latin typeface="Arial" panose="020B0604020202020204" pitchFamily="34" charset="0"/>
                <a:cs typeface="Arial" panose="020B0604020202020204" pitchFamily="34" charset="0"/>
              </a:endParaRPr>
            </a:p>
          </p:txBody>
        </p:sp>
      </p:grpSp>
      <p:grpSp>
        <p:nvGrpSpPr>
          <p:cNvPr id="63" name="Group 62"/>
          <p:cNvGrpSpPr/>
          <p:nvPr/>
        </p:nvGrpSpPr>
        <p:grpSpPr>
          <a:xfrm>
            <a:off x="2268495" y="5758937"/>
            <a:ext cx="7691908" cy="906121"/>
            <a:chOff x="2284261" y="5806235"/>
            <a:chExt cx="7691908" cy="906121"/>
          </a:xfrm>
        </p:grpSpPr>
        <p:sp>
          <p:nvSpPr>
            <p:cNvPr id="70" name="Rectangle 69"/>
            <p:cNvSpPr/>
            <p:nvPr/>
          </p:nvSpPr>
          <p:spPr>
            <a:xfrm>
              <a:off x="2284261" y="5806235"/>
              <a:ext cx="7691908" cy="90612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7" name="Rounded Rectangle 76"/>
            <p:cNvSpPr/>
            <p:nvPr/>
          </p:nvSpPr>
          <p:spPr>
            <a:xfrm>
              <a:off x="2417106" y="6197770"/>
              <a:ext cx="7362378" cy="35236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8" name="TextBox 77"/>
            <p:cNvSpPr txBox="1"/>
            <p:nvPr/>
          </p:nvSpPr>
          <p:spPr>
            <a:xfrm>
              <a:off x="2480168" y="6268572"/>
              <a:ext cx="877163" cy="230832"/>
            </a:xfrm>
            <a:prstGeom prst="rect">
              <a:avLst/>
            </a:prstGeom>
            <a:noFill/>
          </p:spPr>
          <p:txBody>
            <a:bodyPr wrap="none" rtlCol="0">
              <a:spAutoFit/>
            </a:bodyPr>
            <a:lstStyle/>
            <a:p>
              <a:r>
                <a:rPr lang="en-US" sz="900" dirty="0">
                  <a:solidFill>
                    <a:prstClr val="black"/>
                  </a:solidFill>
                  <a:latin typeface="Arial" panose="020B0604020202020204" pitchFamily="34" charset="0"/>
                  <a:cs typeface="Arial" panose="020B0604020202020204" pitchFamily="34" charset="0"/>
                </a:rPr>
                <a:t>Call Remarks</a:t>
              </a:r>
            </a:p>
          </p:txBody>
        </p:sp>
        <p:sp>
          <p:nvSpPr>
            <p:cNvPr id="84" name="Rectangle 83"/>
            <p:cNvSpPr/>
            <p:nvPr/>
          </p:nvSpPr>
          <p:spPr>
            <a:xfrm>
              <a:off x="8910989" y="6245977"/>
              <a:ext cx="808601" cy="268750"/>
            </a:xfrm>
            <a:prstGeom prst="rect">
              <a:avLst/>
            </a:prstGeom>
            <a:solidFill>
              <a:srgbClr val="56AD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800" dirty="0" smtClean="0">
                  <a:solidFill>
                    <a:prstClr val="white"/>
                  </a:solidFill>
                  <a:latin typeface="Arial" panose="020B0604020202020204" pitchFamily="34" charset="0"/>
                  <a:cs typeface="Arial" panose="020B0604020202020204" pitchFamily="34" charset="0"/>
                </a:rPr>
                <a:t>SUBMIT</a:t>
              </a:r>
              <a:endParaRPr lang="en-US" sz="800" dirty="0">
                <a:solidFill>
                  <a:prstClr val="white"/>
                </a:solidFill>
                <a:latin typeface="Arial" panose="020B0604020202020204" pitchFamily="34" charset="0"/>
                <a:cs typeface="Arial" panose="020B0604020202020204" pitchFamily="34" charset="0"/>
              </a:endParaRPr>
            </a:p>
          </p:txBody>
        </p:sp>
        <p:sp>
          <p:nvSpPr>
            <p:cNvPr id="85" name="Rounded Rectangle 84"/>
            <p:cNvSpPr/>
            <p:nvPr/>
          </p:nvSpPr>
          <p:spPr>
            <a:xfrm>
              <a:off x="2444560" y="5947598"/>
              <a:ext cx="129642" cy="129642"/>
            </a:xfrm>
            <a:prstGeom prst="round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6" name="TextBox 85"/>
            <p:cNvSpPr txBox="1"/>
            <p:nvPr/>
          </p:nvSpPr>
          <p:spPr>
            <a:xfrm>
              <a:off x="2615925" y="5897864"/>
              <a:ext cx="838691" cy="230832"/>
            </a:xfrm>
            <a:prstGeom prst="rect">
              <a:avLst/>
            </a:prstGeom>
            <a:noFill/>
          </p:spPr>
          <p:txBody>
            <a:bodyPr wrap="none" rtlCol="0">
              <a:spAutoFit/>
            </a:bodyPr>
            <a:lstStyle/>
            <a:p>
              <a:r>
                <a:rPr lang="en-US" sz="900" dirty="0" smtClean="0">
                  <a:solidFill>
                    <a:prstClr val="black"/>
                  </a:solidFill>
                  <a:latin typeface="Arial" panose="020B0604020202020204" pitchFamily="34" charset="0"/>
                  <a:cs typeface="Arial" panose="020B0604020202020204" pitchFamily="34" charset="0"/>
                </a:rPr>
                <a:t>Billing Query</a:t>
              </a:r>
              <a:endParaRPr lang="en-US" sz="900" dirty="0">
                <a:solidFill>
                  <a:prstClr val="black"/>
                </a:solidFill>
                <a:latin typeface="Arial" panose="020B0604020202020204" pitchFamily="34" charset="0"/>
                <a:cs typeface="Arial" panose="020B0604020202020204" pitchFamily="34" charset="0"/>
              </a:endParaRPr>
            </a:p>
          </p:txBody>
        </p:sp>
        <p:sp>
          <p:nvSpPr>
            <p:cNvPr id="87" name="Rounded Rectangle 86"/>
            <p:cNvSpPr/>
            <p:nvPr/>
          </p:nvSpPr>
          <p:spPr>
            <a:xfrm>
              <a:off x="3899406" y="5947598"/>
              <a:ext cx="129642" cy="129642"/>
            </a:xfrm>
            <a:prstGeom prst="round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8" name="TextBox 87"/>
            <p:cNvSpPr txBox="1"/>
            <p:nvPr/>
          </p:nvSpPr>
          <p:spPr>
            <a:xfrm>
              <a:off x="4081480" y="5897864"/>
              <a:ext cx="1152880" cy="230832"/>
            </a:xfrm>
            <a:prstGeom prst="rect">
              <a:avLst/>
            </a:prstGeom>
            <a:noFill/>
          </p:spPr>
          <p:txBody>
            <a:bodyPr wrap="none" rtlCol="0">
              <a:spAutoFit/>
            </a:bodyPr>
            <a:lstStyle/>
            <a:p>
              <a:r>
                <a:rPr lang="en-US" sz="900" dirty="0" smtClean="0">
                  <a:solidFill>
                    <a:prstClr val="black"/>
                  </a:solidFill>
                  <a:latin typeface="Arial" panose="020B0604020202020204" pitchFamily="34" charset="0"/>
                  <a:cs typeface="Arial" panose="020B0604020202020204" pitchFamily="34" charset="0"/>
                </a:rPr>
                <a:t>Change in address</a:t>
              </a:r>
              <a:endParaRPr lang="en-US" sz="900" dirty="0">
                <a:solidFill>
                  <a:prstClr val="black"/>
                </a:solidFill>
                <a:latin typeface="Arial" panose="020B0604020202020204" pitchFamily="34" charset="0"/>
                <a:cs typeface="Arial" panose="020B0604020202020204" pitchFamily="34" charset="0"/>
              </a:endParaRPr>
            </a:p>
          </p:txBody>
        </p:sp>
        <p:sp>
          <p:nvSpPr>
            <p:cNvPr id="95" name="Rounded Rectangle 94"/>
            <p:cNvSpPr/>
            <p:nvPr/>
          </p:nvSpPr>
          <p:spPr>
            <a:xfrm>
              <a:off x="5354252" y="5947598"/>
              <a:ext cx="129642" cy="129642"/>
            </a:xfrm>
            <a:prstGeom prst="round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6" name="TextBox 95"/>
            <p:cNvSpPr txBox="1"/>
            <p:nvPr/>
          </p:nvSpPr>
          <p:spPr>
            <a:xfrm>
              <a:off x="5549967" y="5897864"/>
              <a:ext cx="928459" cy="230832"/>
            </a:xfrm>
            <a:prstGeom prst="rect">
              <a:avLst/>
            </a:prstGeom>
            <a:noFill/>
          </p:spPr>
          <p:txBody>
            <a:bodyPr wrap="none" rtlCol="0">
              <a:spAutoFit/>
            </a:bodyPr>
            <a:lstStyle/>
            <a:p>
              <a:r>
                <a:rPr lang="en-US" sz="900" dirty="0" smtClean="0">
                  <a:solidFill>
                    <a:prstClr val="black"/>
                  </a:solidFill>
                  <a:latin typeface="Arial" panose="020B0604020202020204" pitchFamily="34" charset="0"/>
                  <a:cs typeface="Arial" panose="020B0604020202020204" pitchFamily="34" charset="0"/>
                </a:rPr>
                <a:t>Product Query</a:t>
              </a:r>
              <a:endParaRPr lang="en-US" sz="900" dirty="0">
                <a:solidFill>
                  <a:prstClr val="black"/>
                </a:solidFill>
                <a:latin typeface="Arial" panose="020B0604020202020204" pitchFamily="34" charset="0"/>
                <a:cs typeface="Arial" panose="020B0604020202020204" pitchFamily="34" charset="0"/>
              </a:endParaRPr>
            </a:p>
          </p:txBody>
        </p:sp>
        <p:sp>
          <p:nvSpPr>
            <p:cNvPr id="97" name="Rounded Rectangle 96"/>
            <p:cNvSpPr/>
            <p:nvPr/>
          </p:nvSpPr>
          <p:spPr>
            <a:xfrm>
              <a:off x="6809098" y="5947598"/>
              <a:ext cx="129642" cy="129642"/>
            </a:xfrm>
            <a:prstGeom prst="round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0" name="TextBox 109"/>
            <p:cNvSpPr txBox="1"/>
            <p:nvPr/>
          </p:nvSpPr>
          <p:spPr>
            <a:xfrm>
              <a:off x="7043456" y="5897864"/>
              <a:ext cx="947695" cy="230832"/>
            </a:xfrm>
            <a:prstGeom prst="rect">
              <a:avLst/>
            </a:prstGeom>
            <a:noFill/>
          </p:spPr>
          <p:txBody>
            <a:bodyPr wrap="none" rtlCol="0">
              <a:spAutoFit/>
            </a:bodyPr>
            <a:lstStyle/>
            <a:p>
              <a:r>
                <a:rPr lang="en-US" sz="900" dirty="0" smtClean="0">
                  <a:solidFill>
                    <a:prstClr val="black"/>
                  </a:solidFill>
                  <a:latin typeface="Arial" panose="020B0604020202020204" pitchFamily="34" charset="0"/>
                  <a:cs typeface="Arial" panose="020B0604020202020204" pitchFamily="34" charset="0"/>
                </a:rPr>
                <a:t>Delivery Query</a:t>
              </a:r>
              <a:endParaRPr lang="en-US" sz="900" dirty="0">
                <a:solidFill>
                  <a:prstClr val="black"/>
                </a:solidFill>
                <a:latin typeface="Arial" panose="020B0604020202020204" pitchFamily="34" charset="0"/>
                <a:cs typeface="Arial" panose="020B0604020202020204" pitchFamily="34" charset="0"/>
              </a:endParaRPr>
            </a:p>
          </p:txBody>
        </p:sp>
        <p:sp>
          <p:nvSpPr>
            <p:cNvPr id="111" name="Rounded Rectangle 110"/>
            <p:cNvSpPr/>
            <p:nvPr/>
          </p:nvSpPr>
          <p:spPr>
            <a:xfrm>
              <a:off x="8263944" y="5947598"/>
              <a:ext cx="129642" cy="129642"/>
            </a:xfrm>
            <a:prstGeom prst="round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2" name="TextBox 111"/>
            <p:cNvSpPr txBox="1"/>
            <p:nvPr/>
          </p:nvSpPr>
          <p:spPr>
            <a:xfrm>
              <a:off x="8435309" y="5897864"/>
              <a:ext cx="595035" cy="230832"/>
            </a:xfrm>
            <a:prstGeom prst="rect">
              <a:avLst/>
            </a:prstGeom>
            <a:noFill/>
          </p:spPr>
          <p:txBody>
            <a:bodyPr wrap="none" rtlCol="0">
              <a:spAutoFit/>
            </a:bodyPr>
            <a:lstStyle/>
            <a:p>
              <a:r>
                <a:rPr lang="en-US" sz="900" dirty="0" smtClean="0">
                  <a:solidFill>
                    <a:prstClr val="black"/>
                  </a:solidFill>
                  <a:latin typeface="Arial" panose="020B0604020202020204" pitchFamily="34" charset="0"/>
                  <a:cs typeface="Arial" panose="020B0604020202020204" pitchFamily="34" charset="0"/>
                </a:rPr>
                <a:t>General</a:t>
              </a:r>
              <a:endParaRPr lang="en-US" sz="900" dirty="0">
                <a:solidFill>
                  <a:prstClr val="black"/>
                </a:solidFill>
                <a:latin typeface="Arial" panose="020B0604020202020204" pitchFamily="34" charset="0"/>
                <a:cs typeface="Arial" panose="020B0604020202020204" pitchFamily="34" charset="0"/>
              </a:endParaRPr>
            </a:p>
          </p:txBody>
        </p:sp>
      </p:grpSp>
      <p:grpSp>
        <p:nvGrpSpPr>
          <p:cNvPr id="114" name="Group 113"/>
          <p:cNvGrpSpPr/>
          <p:nvPr/>
        </p:nvGrpSpPr>
        <p:grpSpPr>
          <a:xfrm>
            <a:off x="10096160" y="2395737"/>
            <a:ext cx="1775543" cy="302395"/>
            <a:chOff x="10111926" y="2443035"/>
            <a:chExt cx="1775543" cy="302395"/>
          </a:xfrm>
        </p:grpSpPr>
        <p:sp>
          <p:nvSpPr>
            <p:cNvPr id="115" name="Rounded Rectangle 114"/>
            <p:cNvSpPr/>
            <p:nvPr/>
          </p:nvSpPr>
          <p:spPr>
            <a:xfrm>
              <a:off x="10111926" y="2443035"/>
              <a:ext cx="1775543" cy="302395"/>
            </a:xfrm>
            <a:prstGeom prst="round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a:solidFill>
                    <a:prstClr val="white">
                      <a:lumMod val="75000"/>
                    </a:prstClr>
                  </a:solidFill>
                  <a:latin typeface="Arial" panose="020B0604020202020204" pitchFamily="34" charset="0"/>
                  <a:cs typeface="Arial" panose="020B0604020202020204" pitchFamily="34" charset="0"/>
                </a:rPr>
                <a:t>Select </a:t>
              </a:r>
              <a:r>
                <a:rPr lang="en-US" sz="900" dirty="0" smtClean="0">
                  <a:solidFill>
                    <a:prstClr val="white">
                      <a:lumMod val="75000"/>
                    </a:prstClr>
                  </a:solidFill>
                  <a:latin typeface="Arial" panose="020B0604020202020204" pitchFamily="34" charset="0"/>
                  <a:cs typeface="Arial" panose="020B0604020202020204" pitchFamily="34" charset="0"/>
                </a:rPr>
                <a:t>Disposition</a:t>
              </a:r>
              <a:endParaRPr lang="en-US" sz="900" dirty="0">
                <a:solidFill>
                  <a:prstClr val="white">
                    <a:lumMod val="75000"/>
                  </a:prstClr>
                </a:solidFill>
                <a:latin typeface="Arial" panose="020B0604020202020204" pitchFamily="34" charset="0"/>
                <a:cs typeface="Arial" panose="020B0604020202020204" pitchFamily="34" charset="0"/>
              </a:endParaRPr>
            </a:p>
          </p:txBody>
        </p:sp>
        <p:sp>
          <p:nvSpPr>
            <p:cNvPr id="116" name="Isosceles Triangle 115"/>
            <p:cNvSpPr/>
            <p:nvPr/>
          </p:nvSpPr>
          <p:spPr>
            <a:xfrm rot="10800000">
              <a:off x="11680475" y="2576192"/>
              <a:ext cx="84219" cy="72602"/>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solidFill>
                  <a:prstClr val="white"/>
                </a:solidFill>
              </a:endParaRPr>
            </a:p>
          </p:txBody>
        </p:sp>
      </p:grpSp>
      <p:sp>
        <p:nvSpPr>
          <p:cNvPr id="82" name="Rectangle 81"/>
          <p:cNvSpPr/>
          <p:nvPr/>
        </p:nvSpPr>
        <p:spPr>
          <a:xfrm>
            <a:off x="261254" y="1072474"/>
            <a:ext cx="1942062" cy="4539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1400" b="1" i="1" dirty="0" smtClean="0">
                <a:solidFill>
                  <a:schemeClr val="tx1">
                    <a:lumMod val="50000"/>
                    <a:lumOff val="50000"/>
                  </a:schemeClr>
                </a:solidFill>
                <a:latin typeface="Swis721 Cn BT" panose="020B0506020202030204" pitchFamily="34" charset="0"/>
                <a:cs typeface="Arial" panose="020B0604020202020204" pitchFamily="34" charset="0"/>
              </a:rPr>
              <a:t>TELECOM ENTERPRISE</a:t>
            </a:r>
            <a:endParaRPr lang="en-US" sz="1400" b="1" i="1" dirty="0">
              <a:solidFill>
                <a:schemeClr val="tx1">
                  <a:lumMod val="50000"/>
                  <a:lumOff val="50000"/>
                </a:schemeClr>
              </a:solidFill>
              <a:latin typeface="Swis721 Cn BT" panose="020B0506020202030204" pitchFamily="34" charset="0"/>
              <a:cs typeface="Arial" panose="020B0604020202020204" pitchFamily="34" charset="0"/>
            </a:endParaRPr>
          </a:p>
        </p:txBody>
      </p:sp>
      <p:pic>
        <p:nvPicPr>
          <p:cNvPr id="61" name="Picture 60"/>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55095" y="336931"/>
            <a:ext cx="942739" cy="855162"/>
          </a:xfrm>
          <a:prstGeom prst="rect">
            <a:avLst/>
          </a:prstGeom>
        </p:spPr>
      </p:pic>
      <p:pic>
        <p:nvPicPr>
          <p:cNvPr id="6" name="Picture 5"/>
          <p:cNvPicPr>
            <a:picLocks noChangeAspect="1"/>
          </p:cNvPicPr>
          <p:nvPr/>
        </p:nvPicPr>
        <p:blipFill>
          <a:blip r:embed="rId13"/>
          <a:stretch>
            <a:fillRect/>
          </a:stretch>
        </p:blipFill>
        <p:spPr>
          <a:xfrm>
            <a:off x="10010486" y="571267"/>
            <a:ext cx="1950763" cy="1341664"/>
          </a:xfrm>
          <a:prstGeom prst="rect">
            <a:avLst/>
          </a:prstGeom>
        </p:spPr>
      </p:pic>
      <p:sp>
        <p:nvSpPr>
          <p:cNvPr id="7" name="Rectangle 6"/>
          <p:cNvSpPr/>
          <p:nvPr/>
        </p:nvSpPr>
        <p:spPr>
          <a:xfrm>
            <a:off x="2304058" y="239653"/>
            <a:ext cx="2516253" cy="1958667"/>
          </a:xfrm>
          <a:prstGeom prst="rect">
            <a:avLst/>
          </a:prstGeom>
          <a:solidFill>
            <a:schemeClr val="bg1"/>
          </a:solidFill>
          <a:ln>
            <a:solidFill>
              <a:schemeClr val="bg1">
                <a:lumMod val="95000"/>
              </a:schemeClr>
            </a:solidFill>
          </a:ln>
          <a:effectLst>
            <a:outerShdw blurRad="50800" dist="38100" dir="8100000" algn="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p:cNvSpPr/>
          <p:nvPr/>
        </p:nvSpPr>
        <p:spPr>
          <a:xfrm>
            <a:off x="4879719" y="239653"/>
            <a:ext cx="2516253" cy="1958667"/>
          </a:xfrm>
          <a:prstGeom prst="rect">
            <a:avLst/>
          </a:prstGeom>
          <a:solidFill>
            <a:schemeClr val="bg1"/>
          </a:solidFill>
          <a:ln>
            <a:solidFill>
              <a:schemeClr val="bg1">
                <a:lumMod val="95000"/>
              </a:schemeClr>
            </a:solidFill>
          </a:ln>
          <a:effectLst>
            <a:outerShdw blurRad="50800" dist="38100" dir="8100000" algn="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p:cNvSpPr/>
          <p:nvPr/>
        </p:nvSpPr>
        <p:spPr>
          <a:xfrm>
            <a:off x="7455380" y="239653"/>
            <a:ext cx="2516253" cy="1958667"/>
          </a:xfrm>
          <a:prstGeom prst="rect">
            <a:avLst/>
          </a:prstGeom>
          <a:solidFill>
            <a:schemeClr val="bg1"/>
          </a:solidFill>
          <a:ln>
            <a:solidFill>
              <a:schemeClr val="bg1">
                <a:lumMod val="95000"/>
              </a:schemeClr>
            </a:solidFill>
          </a:ln>
          <a:effectLst>
            <a:outerShdw blurRad="50800" dist="38100" dir="8100000" algn="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2" name="Table 101"/>
          <p:cNvGraphicFramePr>
            <a:graphicFrameLocks noGrp="1"/>
          </p:cNvGraphicFramePr>
          <p:nvPr>
            <p:extLst/>
          </p:nvPr>
        </p:nvGraphicFramePr>
        <p:xfrm>
          <a:off x="4973094" y="294868"/>
          <a:ext cx="1089211" cy="1878483"/>
        </p:xfrm>
        <a:graphic>
          <a:graphicData uri="http://schemas.openxmlformats.org/drawingml/2006/table">
            <a:tbl>
              <a:tblPr>
                <a:tableStyleId>{5C22544A-7EE6-4342-B048-85BDC9FD1C3A}</a:tableStyleId>
              </a:tblPr>
              <a:tblGrid>
                <a:gridCol w="1089211"/>
              </a:tblGrid>
              <a:tr h="205909">
                <a:tc>
                  <a:txBody>
                    <a:bodyPr/>
                    <a:lstStyle/>
                    <a:p>
                      <a:pPr algn="l" fontAlgn="b"/>
                      <a:r>
                        <a:rPr lang="en-US" sz="800" u="none" strike="noStrike" dirty="0" smtClean="0">
                          <a:effectLst/>
                          <a:latin typeface="Arial" panose="020B0604020202020204" pitchFamily="34" charset="0"/>
                          <a:cs typeface="Arial" panose="020B0604020202020204" pitchFamily="34" charset="0"/>
                        </a:rPr>
                        <a:t>Customer ID</a:t>
                      </a:r>
                      <a:r>
                        <a:rPr lang="en-US" sz="800" u="none" strike="noStrike" baseline="0" dirty="0" smtClean="0">
                          <a:effectLst/>
                          <a:latin typeface="Arial" panose="020B0604020202020204" pitchFamily="34" charset="0"/>
                          <a:cs typeface="Arial" panose="020B0604020202020204" pitchFamily="34" charset="0"/>
                        </a:rPr>
                        <a:t> #</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u="none" strike="noStrike" dirty="0" smtClean="0">
                          <a:effectLst/>
                          <a:latin typeface="Arial" panose="020B0604020202020204" pitchFamily="34" charset="0"/>
                          <a:cs typeface="Arial" panose="020B0604020202020204" pitchFamily="34" charset="0"/>
                        </a:rPr>
                        <a:t>Tariff Plan</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b="0" i="0" u="none" strike="noStrike" dirty="0" smtClean="0">
                          <a:solidFill>
                            <a:srgbClr val="000000"/>
                          </a:solidFill>
                          <a:effectLst/>
                          <a:latin typeface="Arial" panose="020B0604020202020204" pitchFamily="34" charset="0"/>
                          <a:cs typeface="Arial" panose="020B0604020202020204" pitchFamily="34" charset="0"/>
                        </a:rPr>
                        <a:t>Activation Date</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u="none" strike="noStrike" dirty="0" smtClean="0">
                          <a:effectLst/>
                          <a:latin typeface="Arial" panose="020B0604020202020204" pitchFamily="34" charset="0"/>
                          <a:cs typeface="Arial" panose="020B0604020202020204" pitchFamily="34" charset="0"/>
                        </a:rPr>
                        <a:t>Contract</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u="none" strike="noStrike" dirty="0" smtClean="0">
                          <a:effectLst/>
                          <a:latin typeface="Arial" panose="020B0604020202020204" pitchFamily="34" charset="0"/>
                          <a:cs typeface="Arial" panose="020B0604020202020204" pitchFamily="34" charset="0"/>
                        </a:rPr>
                        <a:t>Handset</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u="none" strike="noStrike" dirty="0" smtClean="0">
                          <a:effectLst/>
                          <a:latin typeface="Arial" panose="020B0604020202020204" pitchFamily="34" charset="0"/>
                          <a:cs typeface="Arial" panose="020B0604020202020204" pitchFamily="34" charset="0"/>
                        </a:rPr>
                        <a:t>Unbilled Amount</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u="none" strike="noStrike" dirty="0" smtClean="0">
                          <a:effectLst/>
                          <a:latin typeface="Arial" panose="020B0604020202020204" pitchFamily="34" charset="0"/>
                          <a:cs typeface="Arial" panose="020B0604020202020204" pitchFamily="34" charset="0"/>
                        </a:rPr>
                        <a:t>Last Payment Date</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31211">
                <a:tc>
                  <a:txBody>
                    <a:bodyPr/>
                    <a:lstStyle/>
                    <a:p>
                      <a:pPr algn="l" fontAlgn="b"/>
                      <a:r>
                        <a:rPr lang="en-US" sz="800" u="none" strike="noStrike" kern="1200" dirty="0" smtClean="0">
                          <a:solidFill>
                            <a:schemeClr val="dk1"/>
                          </a:solidFill>
                          <a:effectLst/>
                          <a:latin typeface="Arial" panose="020B0604020202020204" pitchFamily="34" charset="0"/>
                          <a:ea typeface="+mn-ea"/>
                          <a:cs typeface="Arial" panose="020B0604020202020204" pitchFamily="34" charset="0"/>
                        </a:rPr>
                        <a:t>Outstanding Balance</a:t>
                      </a:r>
                      <a:endParaRPr lang="en-US" sz="800" u="none" strike="noStrike" kern="1200" dirty="0">
                        <a:solidFill>
                          <a:schemeClr val="dk1"/>
                        </a:solidFill>
                        <a:effectLst/>
                        <a:latin typeface="Arial" panose="020B0604020202020204" pitchFamily="34" charset="0"/>
                        <a:ea typeface="+mn-ea"/>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u="none" strike="noStrike" kern="1200" dirty="0" smtClean="0">
                          <a:solidFill>
                            <a:schemeClr val="dk1"/>
                          </a:solidFill>
                          <a:effectLst/>
                          <a:latin typeface="Arial" panose="020B0604020202020204" pitchFamily="34" charset="0"/>
                          <a:ea typeface="+mn-ea"/>
                          <a:cs typeface="Arial" panose="020B0604020202020204" pitchFamily="34" charset="0"/>
                        </a:rPr>
                        <a:t>Bill Date</a:t>
                      </a:r>
                      <a:endParaRPr lang="en-US" sz="800" u="none" strike="noStrike" kern="1200" dirty="0">
                        <a:solidFill>
                          <a:schemeClr val="dk1"/>
                        </a:solidFill>
                        <a:effectLst/>
                        <a:latin typeface="Arial" panose="020B0604020202020204" pitchFamily="34" charset="0"/>
                        <a:ea typeface="+mn-ea"/>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graphicFrame>
        <p:nvGraphicFramePr>
          <p:cNvPr id="103" name="Table 102"/>
          <p:cNvGraphicFramePr>
            <a:graphicFrameLocks noGrp="1"/>
          </p:cNvGraphicFramePr>
          <p:nvPr>
            <p:extLst/>
          </p:nvPr>
        </p:nvGraphicFramePr>
        <p:xfrm>
          <a:off x="7577841" y="294868"/>
          <a:ext cx="1371369" cy="1511776"/>
        </p:xfrm>
        <a:graphic>
          <a:graphicData uri="http://schemas.openxmlformats.org/drawingml/2006/table">
            <a:tbl>
              <a:tblPr>
                <a:tableStyleId>{5C22544A-7EE6-4342-B048-85BDC9FD1C3A}</a:tableStyleId>
              </a:tblPr>
              <a:tblGrid>
                <a:gridCol w="1371369"/>
              </a:tblGrid>
              <a:tr h="215968">
                <a:tc>
                  <a:txBody>
                    <a:bodyPr/>
                    <a:lstStyle/>
                    <a:p>
                      <a:pPr algn="l" fontAlgn="b"/>
                      <a:r>
                        <a:rPr lang="en-US" sz="800" b="0" i="0" u="none" strike="noStrike" dirty="0" smtClean="0">
                          <a:solidFill>
                            <a:srgbClr val="000000"/>
                          </a:solidFill>
                          <a:effectLst/>
                          <a:latin typeface="Arial" panose="020B0604020202020204" pitchFamily="34" charset="0"/>
                          <a:cs typeface="Arial" panose="020B0604020202020204" pitchFamily="34" charset="0"/>
                        </a:rPr>
                        <a:t>Mobile App</a:t>
                      </a:r>
                      <a:r>
                        <a:rPr lang="en-US" sz="800" b="0" i="0" u="none" strike="noStrike" baseline="0" dirty="0" smtClean="0">
                          <a:solidFill>
                            <a:srgbClr val="000000"/>
                          </a:solidFill>
                          <a:effectLst/>
                          <a:latin typeface="Arial" panose="020B0604020202020204" pitchFamily="34" charset="0"/>
                          <a:cs typeface="Arial" panose="020B0604020202020204" pitchFamily="34" charset="0"/>
                        </a:rPr>
                        <a:t> Registered</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5968">
                <a:tc>
                  <a:txBody>
                    <a:bodyPr/>
                    <a:lstStyle/>
                    <a:p>
                      <a:pPr algn="l" fontAlgn="b"/>
                      <a:r>
                        <a:rPr lang="en-US" sz="800" b="0" i="0" u="none" strike="noStrike" dirty="0" err="1" smtClean="0">
                          <a:solidFill>
                            <a:srgbClr val="000000"/>
                          </a:solidFill>
                          <a:effectLst/>
                          <a:latin typeface="Arial" panose="020B0604020202020204" pitchFamily="34" charset="0"/>
                          <a:cs typeface="Arial" panose="020B0604020202020204" pitchFamily="34" charset="0"/>
                        </a:rPr>
                        <a:t>eKYC</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5968">
                <a:tc>
                  <a:txBody>
                    <a:bodyPr/>
                    <a:lstStyle/>
                    <a:p>
                      <a:pPr algn="l" fontAlgn="ctr"/>
                      <a:r>
                        <a:rPr lang="en-US" sz="800" b="0" i="0" u="none" strike="noStrike" smtClean="0">
                          <a:solidFill>
                            <a:srgbClr val="000000"/>
                          </a:solidFill>
                          <a:effectLst/>
                          <a:latin typeface="Arial" panose="020B0604020202020204" pitchFamily="34" charset="0"/>
                          <a:cs typeface="Arial" panose="020B0604020202020204" pitchFamily="34" charset="0"/>
                        </a:rPr>
                        <a:t>Self</a:t>
                      </a:r>
                      <a:r>
                        <a:rPr lang="en-US" sz="800" b="0" i="0" u="none" strike="noStrike" baseline="0" smtClean="0">
                          <a:solidFill>
                            <a:srgbClr val="000000"/>
                          </a:solidFill>
                          <a:effectLst/>
                          <a:latin typeface="Arial" panose="020B0604020202020204" pitchFamily="34" charset="0"/>
                          <a:cs typeface="Arial" panose="020B0604020202020204" pitchFamily="34" charset="0"/>
                        </a:rPr>
                        <a:t> Service Registered</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5968">
                <a:tc>
                  <a:txBody>
                    <a:bodyPr/>
                    <a:lstStyle/>
                    <a:p>
                      <a:pPr algn="l" fontAlgn="ctr"/>
                      <a:r>
                        <a:rPr lang="en-US" sz="800" b="0" i="0" u="none" strike="noStrike" baseline="0" dirty="0" smtClean="0">
                          <a:solidFill>
                            <a:srgbClr val="000000"/>
                          </a:solidFill>
                          <a:effectLst/>
                          <a:latin typeface="Arial" panose="020B0604020202020204" pitchFamily="34" charset="0"/>
                          <a:cs typeface="Arial" panose="020B0604020202020204" pitchFamily="34" charset="0"/>
                        </a:rPr>
                        <a:t>Bill Type</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5968">
                <a:tc>
                  <a:txBody>
                    <a:bodyPr/>
                    <a:lstStyle/>
                    <a:p>
                      <a:pPr algn="l" fontAlgn="ctr"/>
                      <a:r>
                        <a:rPr lang="en-US" sz="800" b="0" i="0" u="none" strike="noStrike" smtClean="0">
                          <a:solidFill>
                            <a:srgbClr val="000000"/>
                          </a:solidFill>
                          <a:effectLst/>
                          <a:latin typeface="Arial" panose="020B0604020202020204" pitchFamily="34" charset="0"/>
                          <a:cs typeface="Arial" panose="020B0604020202020204" pitchFamily="34" charset="0"/>
                        </a:rPr>
                        <a:t>Credit Monitoring</a:t>
                      </a:r>
                      <a:r>
                        <a:rPr lang="en-US" sz="800" b="0" i="0" u="none" strike="noStrike" baseline="0" smtClean="0">
                          <a:solidFill>
                            <a:srgbClr val="000000"/>
                          </a:solidFill>
                          <a:effectLst/>
                          <a:latin typeface="Arial" panose="020B0604020202020204" pitchFamily="34" charset="0"/>
                          <a:cs typeface="Arial" panose="020B0604020202020204" pitchFamily="34" charset="0"/>
                        </a:rPr>
                        <a:t> Exposure</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5968">
                <a:tc>
                  <a:txBody>
                    <a:bodyPr/>
                    <a:lstStyle/>
                    <a:p>
                      <a:pPr algn="l" fontAlgn="ctr"/>
                      <a:r>
                        <a:rPr lang="en-US" sz="800" b="0" i="0" u="none" strike="noStrike" dirty="0" smtClean="0">
                          <a:solidFill>
                            <a:srgbClr val="000000"/>
                          </a:solidFill>
                          <a:effectLst/>
                          <a:latin typeface="Arial" panose="020B0604020202020204" pitchFamily="34" charset="0"/>
                          <a:cs typeface="Arial" panose="020B0604020202020204" pitchFamily="34" charset="0"/>
                        </a:rPr>
                        <a:t>Next Bill Date</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5968">
                <a:tc>
                  <a:txBody>
                    <a:bodyPr/>
                    <a:lstStyle/>
                    <a:p>
                      <a:pPr algn="l" fontAlgn="ctr"/>
                      <a:r>
                        <a:rPr lang="en-US" sz="800" b="0" i="0" u="none" strike="noStrike" dirty="0" smtClean="0">
                          <a:solidFill>
                            <a:srgbClr val="000000"/>
                          </a:solidFill>
                          <a:effectLst/>
                          <a:latin typeface="Arial" panose="020B0604020202020204" pitchFamily="34" charset="0"/>
                          <a:cs typeface="Arial" panose="020B0604020202020204" pitchFamily="34" charset="0"/>
                        </a:rPr>
                        <a:t>Open SRs</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sp>
        <p:nvSpPr>
          <p:cNvPr id="66" name="Rectangle 65"/>
          <p:cNvSpPr/>
          <p:nvPr/>
        </p:nvSpPr>
        <p:spPr>
          <a:xfrm>
            <a:off x="8725274" y="2289543"/>
            <a:ext cx="1250576" cy="414550"/>
          </a:xfrm>
          <a:prstGeom prst="rect">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defTabSz="586130"/>
            <a:r>
              <a:rPr lang="en-US" sz="800" b="1" dirty="0" smtClean="0">
                <a:solidFill>
                  <a:prstClr val="white"/>
                </a:solidFill>
                <a:latin typeface="Arial" panose="020B0604020202020204" pitchFamily="34" charset="0"/>
                <a:cs typeface="Arial" panose="020B0604020202020204" pitchFamily="34" charset="0"/>
              </a:rPr>
              <a:t>RIGHT SELL</a:t>
            </a:r>
            <a:endParaRPr lang="en-US" sz="800" b="1" dirty="0">
              <a:solidFill>
                <a:prstClr val="white"/>
              </a:solidFill>
              <a:latin typeface="Arial" panose="020B0604020202020204" pitchFamily="34" charset="0"/>
              <a:cs typeface="Arial" panose="020B0604020202020204" pitchFamily="34" charset="0"/>
            </a:endParaRPr>
          </a:p>
        </p:txBody>
      </p:sp>
      <p:grpSp>
        <p:nvGrpSpPr>
          <p:cNvPr id="2" name="Group 1"/>
          <p:cNvGrpSpPr/>
          <p:nvPr/>
        </p:nvGrpSpPr>
        <p:grpSpPr>
          <a:xfrm>
            <a:off x="-12483" y="2677768"/>
            <a:ext cx="2202373" cy="3469821"/>
            <a:chOff x="-12483" y="2677768"/>
            <a:chExt cx="2202373" cy="3469821"/>
          </a:xfrm>
        </p:grpSpPr>
        <p:sp>
          <p:nvSpPr>
            <p:cNvPr id="64" name="Rectangle 63"/>
            <p:cNvSpPr/>
            <p:nvPr/>
          </p:nvSpPr>
          <p:spPr>
            <a:xfrm>
              <a:off x="247828" y="2677768"/>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CHANGE </a:t>
              </a:r>
              <a:r>
                <a:rPr lang="en-US" sz="800" b="1" dirty="0" smtClean="0">
                  <a:solidFill>
                    <a:prstClr val="white"/>
                  </a:solidFill>
                  <a:latin typeface="Arial" panose="020B0604020202020204" pitchFamily="34" charset="0"/>
                  <a:cs typeface="Arial" panose="020B0604020202020204" pitchFamily="34" charset="0"/>
                </a:rPr>
                <a:t>BILLING ADDRESS</a:t>
              </a:r>
              <a:endParaRPr lang="en-US" sz="800" b="1" dirty="0">
                <a:solidFill>
                  <a:prstClr val="white"/>
                </a:solidFill>
                <a:latin typeface="Arial" panose="020B0604020202020204" pitchFamily="34" charset="0"/>
                <a:cs typeface="Arial" panose="020B0604020202020204" pitchFamily="34" charset="0"/>
              </a:endParaRPr>
            </a:p>
          </p:txBody>
        </p:sp>
        <p:sp>
          <p:nvSpPr>
            <p:cNvPr id="104" name="Rectangle 103"/>
            <p:cNvSpPr/>
            <p:nvPr/>
          </p:nvSpPr>
          <p:spPr>
            <a:xfrm>
              <a:off x="247828" y="2994322"/>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CHANGE </a:t>
              </a:r>
              <a:r>
                <a:rPr lang="en-US" sz="800" b="1" dirty="0" smtClean="0">
                  <a:solidFill>
                    <a:prstClr val="white"/>
                  </a:solidFill>
                  <a:latin typeface="Arial" panose="020B0604020202020204" pitchFamily="34" charset="0"/>
                  <a:cs typeface="Arial" panose="020B0604020202020204" pitchFamily="34" charset="0"/>
                </a:rPr>
                <a:t>BILLING CYCLE</a:t>
              </a:r>
              <a:endParaRPr lang="en-US" sz="800" b="1" dirty="0">
                <a:solidFill>
                  <a:prstClr val="white"/>
                </a:solidFill>
                <a:latin typeface="Arial" panose="020B0604020202020204" pitchFamily="34" charset="0"/>
                <a:cs typeface="Arial" panose="020B0604020202020204" pitchFamily="34" charset="0"/>
              </a:endParaRPr>
            </a:p>
          </p:txBody>
        </p:sp>
        <p:sp>
          <p:nvSpPr>
            <p:cNvPr id="105" name="Rectangle 104"/>
            <p:cNvSpPr/>
            <p:nvPr/>
          </p:nvSpPr>
          <p:spPr>
            <a:xfrm>
              <a:off x="247828" y="3310876"/>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CHANGE </a:t>
              </a:r>
              <a:r>
                <a:rPr lang="en-US" sz="800" b="1" dirty="0" smtClean="0">
                  <a:solidFill>
                    <a:prstClr val="white"/>
                  </a:solidFill>
                  <a:latin typeface="Arial" panose="020B0604020202020204" pitchFamily="34" charset="0"/>
                  <a:cs typeface="Arial" panose="020B0604020202020204" pitchFamily="34" charset="0"/>
                </a:rPr>
                <a:t>BILLING PREFERENCE</a:t>
              </a:r>
              <a:endParaRPr lang="en-US" sz="800" b="1" dirty="0">
                <a:solidFill>
                  <a:prstClr val="white"/>
                </a:solidFill>
                <a:latin typeface="Arial" panose="020B0604020202020204" pitchFamily="34" charset="0"/>
                <a:cs typeface="Arial" panose="020B0604020202020204" pitchFamily="34" charset="0"/>
              </a:endParaRPr>
            </a:p>
          </p:txBody>
        </p:sp>
        <p:sp>
          <p:nvSpPr>
            <p:cNvPr id="106" name="Rectangle 105"/>
            <p:cNvSpPr/>
            <p:nvPr/>
          </p:nvSpPr>
          <p:spPr>
            <a:xfrm>
              <a:off x="247828" y="3627430"/>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PROMISE TO PAY</a:t>
              </a:r>
              <a:endParaRPr lang="en-US" sz="800" b="1" dirty="0">
                <a:solidFill>
                  <a:prstClr val="white"/>
                </a:solidFill>
                <a:latin typeface="Arial" panose="020B0604020202020204" pitchFamily="34" charset="0"/>
                <a:cs typeface="Arial" panose="020B0604020202020204" pitchFamily="34" charset="0"/>
              </a:endParaRPr>
            </a:p>
          </p:txBody>
        </p:sp>
        <p:sp>
          <p:nvSpPr>
            <p:cNvPr id="107" name="Rectangle 106"/>
            <p:cNvSpPr/>
            <p:nvPr/>
          </p:nvSpPr>
          <p:spPr>
            <a:xfrm>
              <a:off x="247828" y="3943984"/>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SIM PROFILE</a:t>
              </a:r>
              <a:endParaRPr lang="en-US" sz="800" b="1" dirty="0">
                <a:solidFill>
                  <a:prstClr val="white"/>
                </a:solidFill>
                <a:latin typeface="Arial" panose="020B0604020202020204" pitchFamily="34" charset="0"/>
                <a:cs typeface="Arial" panose="020B0604020202020204" pitchFamily="34" charset="0"/>
              </a:endParaRPr>
            </a:p>
          </p:txBody>
        </p:sp>
        <p:sp>
          <p:nvSpPr>
            <p:cNvPr id="108" name="Rectangle 107"/>
            <p:cNvSpPr/>
            <p:nvPr/>
          </p:nvSpPr>
          <p:spPr>
            <a:xfrm>
              <a:off x="247828" y="4260538"/>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TEMPORARY CREDIT LIMIT</a:t>
              </a:r>
              <a:endParaRPr lang="en-US" sz="800" b="1" dirty="0">
                <a:solidFill>
                  <a:prstClr val="white"/>
                </a:solidFill>
                <a:latin typeface="Arial" panose="020B0604020202020204" pitchFamily="34" charset="0"/>
                <a:cs typeface="Arial" panose="020B0604020202020204" pitchFamily="34" charset="0"/>
              </a:endParaRPr>
            </a:p>
          </p:txBody>
        </p:sp>
        <p:sp>
          <p:nvSpPr>
            <p:cNvPr id="113" name="Rectangle 112"/>
            <p:cNvSpPr/>
            <p:nvPr/>
          </p:nvSpPr>
          <p:spPr>
            <a:xfrm>
              <a:off x="247828" y="4577092"/>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MI ACTIVATION / DEACTIVATION</a:t>
              </a:r>
            </a:p>
          </p:txBody>
        </p:sp>
        <p:sp>
          <p:nvSpPr>
            <p:cNvPr id="117" name="Rectangle 116"/>
            <p:cNvSpPr/>
            <p:nvPr/>
          </p:nvSpPr>
          <p:spPr>
            <a:xfrm>
              <a:off x="247828" y="4893646"/>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VAS </a:t>
              </a:r>
              <a:r>
                <a:rPr lang="en-US" sz="800" b="1" dirty="0">
                  <a:solidFill>
                    <a:prstClr val="white"/>
                  </a:solidFill>
                  <a:latin typeface="Arial" panose="020B0604020202020204" pitchFamily="34" charset="0"/>
                  <a:cs typeface="Arial" panose="020B0604020202020204" pitchFamily="34" charset="0"/>
                </a:rPr>
                <a:t>ACTIVATION / DEACTIVATION</a:t>
              </a:r>
            </a:p>
          </p:txBody>
        </p:sp>
        <p:sp>
          <p:nvSpPr>
            <p:cNvPr id="118" name="Rectangle 117"/>
            <p:cNvSpPr/>
            <p:nvPr/>
          </p:nvSpPr>
          <p:spPr>
            <a:xfrm>
              <a:off x="247828" y="5210200"/>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IR </a:t>
              </a:r>
              <a:r>
                <a:rPr lang="en-US" sz="800" b="1" dirty="0">
                  <a:solidFill>
                    <a:prstClr val="white"/>
                  </a:solidFill>
                  <a:latin typeface="Arial" panose="020B0604020202020204" pitchFamily="34" charset="0"/>
                  <a:cs typeface="Arial" panose="020B0604020202020204" pitchFamily="34" charset="0"/>
                </a:rPr>
                <a:t>ACTIVATION / DEACTIVATION</a:t>
              </a:r>
            </a:p>
          </p:txBody>
        </p:sp>
        <p:sp>
          <p:nvSpPr>
            <p:cNvPr id="119" name="Rectangle 118"/>
            <p:cNvSpPr/>
            <p:nvPr/>
          </p:nvSpPr>
          <p:spPr>
            <a:xfrm>
              <a:off x="247828" y="5526754"/>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FUP PURCHASE</a:t>
              </a:r>
              <a:endParaRPr lang="en-US" sz="800" b="1" dirty="0">
                <a:solidFill>
                  <a:prstClr val="white"/>
                </a:solidFill>
                <a:latin typeface="Arial" panose="020B0604020202020204" pitchFamily="34" charset="0"/>
                <a:cs typeface="Arial" panose="020B0604020202020204" pitchFamily="34" charset="0"/>
              </a:endParaRPr>
            </a:p>
          </p:txBody>
        </p:sp>
        <p:grpSp>
          <p:nvGrpSpPr>
            <p:cNvPr id="120" name="Group 119"/>
            <p:cNvGrpSpPr/>
            <p:nvPr/>
          </p:nvGrpSpPr>
          <p:grpSpPr>
            <a:xfrm>
              <a:off x="-12483" y="5451311"/>
              <a:ext cx="365675" cy="427282"/>
              <a:chOff x="-612009" y="4545963"/>
              <a:chExt cx="365675" cy="427282"/>
            </a:xfrm>
          </p:grpSpPr>
          <p:sp>
            <p:nvSpPr>
              <p:cNvPr id="121" name="Flowchart: Delay 120"/>
              <p:cNvSpPr/>
              <p:nvPr/>
            </p:nvSpPr>
            <p:spPr>
              <a:xfrm>
                <a:off x="-600892" y="4545963"/>
                <a:ext cx="354558" cy="427282"/>
              </a:xfrm>
              <a:prstGeom prst="flowChartDelay">
                <a:avLst/>
              </a:prstGeom>
              <a:solidFill>
                <a:srgbClr val="E20A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2" name="Picture 121"/>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612009" y="4596368"/>
                <a:ext cx="324625" cy="324625"/>
              </a:xfrm>
              <a:prstGeom prst="rect">
                <a:avLst/>
              </a:prstGeom>
            </p:spPr>
          </p:pic>
        </p:grpSp>
        <p:sp>
          <p:nvSpPr>
            <p:cNvPr id="67" name="Rectangle 66"/>
            <p:cNvSpPr/>
            <p:nvPr/>
          </p:nvSpPr>
          <p:spPr>
            <a:xfrm>
              <a:off x="247828" y="5853898"/>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NETWORK COVERAGE</a:t>
              </a:r>
              <a:endParaRPr lang="en-US" sz="800" b="1" dirty="0">
                <a:solidFill>
                  <a:prstClr val="white"/>
                </a:solidFill>
                <a:latin typeface="Arial" panose="020B0604020202020204" pitchFamily="34" charset="0"/>
                <a:cs typeface="Arial" panose="020B0604020202020204" pitchFamily="34" charset="0"/>
              </a:endParaRPr>
            </a:p>
          </p:txBody>
        </p:sp>
      </p:grpSp>
      <p:pic>
        <p:nvPicPr>
          <p:cNvPr id="68" name="Picture 67"/>
          <p:cNvPicPr>
            <a:picLocks noChangeAspect="1"/>
          </p:cNvPicPr>
          <p:nvPr/>
        </p:nvPicPr>
        <p:blipFill>
          <a:blip r:embed="rId15"/>
          <a:stretch>
            <a:fillRect/>
          </a:stretch>
        </p:blipFill>
        <p:spPr>
          <a:xfrm>
            <a:off x="2420143" y="3009275"/>
            <a:ext cx="7412972" cy="2218546"/>
          </a:xfrm>
          <a:prstGeom prst="rect">
            <a:avLst/>
          </a:prstGeom>
        </p:spPr>
      </p:pic>
      <p:graphicFrame>
        <p:nvGraphicFramePr>
          <p:cNvPr id="69" name="Table 68"/>
          <p:cNvGraphicFramePr>
            <a:graphicFrameLocks noGrp="1"/>
          </p:cNvGraphicFramePr>
          <p:nvPr>
            <p:extLst/>
          </p:nvPr>
        </p:nvGraphicFramePr>
        <p:xfrm>
          <a:off x="2464402" y="294868"/>
          <a:ext cx="2239750" cy="1486976"/>
        </p:xfrm>
        <a:graphic>
          <a:graphicData uri="http://schemas.openxmlformats.org/drawingml/2006/table">
            <a:tbl>
              <a:tblPr>
                <a:tableStyleId>{5C22544A-7EE6-4342-B048-85BDC9FD1C3A}</a:tableStyleId>
              </a:tblPr>
              <a:tblGrid>
                <a:gridCol w="953865"/>
                <a:gridCol w="1285885"/>
              </a:tblGrid>
              <a:tr h="198540">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Mobile #</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+63</a:t>
                      </a:r>
                      <a:r>
                        <a:rPr lang="en-US" sz="8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 915 716 9206</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98540">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Subscriber</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Mr. John Doe</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98540">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Operating Status</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98540">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Status</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82068">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Email</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19828">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Address</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90920">
                <a:tc>
                  <a:txBody>
                    <a:bodyPr/>
                    <a:lstStyle/>
                    <a:p>
                      <a:pPr marL="0" algn="l" defTabSz="914400" rtl="0" eaLnBrk="1" fontAlgn="b" latinLnBrk="0" hangingPunct="1"/>
                      <a:r>
                        <a:rPr lang="en-US" sz="800" b="0" i="0" u="none" strike="noStrike" kern="1200" dirty="0">
                          <a:solidFill>
                            <a:srgbClr val="000000"/>
                          </a:solidFill>
                          <a:effectLst/>
                          <a:latin typeface="Arial" panose="020B0604020202020204" pitchFamily="34" charset="0"/>
                          <a:ea typeface="+mn-ea"/>
                          <a:cs typeface="Arial" panose="020B0604020202020204" pitchFamily="34" charset="0"/>
                        </a:rPr>
                        <a:t>Alt Number</a:t>
                      </a: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sp>
        <p:nvSpPr>
          <p:cNvPr id="71" name="Rounded Rectangle 70"/>
          <p:cNvSpPr/>
          <p:nvPr/>
        </p:nvSpPr>
        <p:spPr>
          <a:xfrm>
            <a:off x="3718753" y="4177340"/>
            <a:ext cx="897231" cy="267135"/>
          </a:xfrm>
          <a:prstGeom prst="roundRect">
            <a:avLst/>
          </a:prstGeom>
          <a:solidFill>
            <a:srgbClr val="92D050"/>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smtClean="0">
                <a:solidFill>
                  <a:schemeClr val="bg1"/>
                </a:solidFill>
                <a:latin typeface="Arial" panose="020B0604020202020204" pitchFamily="34" charset="0"/>
                <a:cs typeface="Arial" panose="020B0604020202020204" pitchFamily="34" charset="0"/>
              </a:rPr>
              <a:t>●●●●</a:t>
            </a:r>
            <a:endParaRPr lang="en-US" sz="900" dirty="0">
              <a:solidFill>
                <a:schemeClr val="bg1"/>
              </a:solidFill>
              <a:latin typeface="Arial" panose="020B0604020202020204" pitchFamily="34" charset="0"/>
              <a:cs typeface="Arial" panose="020B0604020202020204" pitchFamily="34" charset="0"/>
            </a:endParaRPr>
          </a:p>
        </p:txBody>
      </p:sp>
      <p:sp>
        <p:nvSpPr>
          <p:cNvPr id="72" name="Rounded Rectangle 71"/>
          <p:cNvSpPr/>
          <p:nvPr/>
        </p:nvSpPr>
        <p:spPr>
          <a:xfrm>
            <a:off x="6051186" y="3757105"/>
            <a:ext cx="897231" cy="267135"/>
          </a:xfrm>
          <a:prstGeom prst="roundRect">
            <a:avLst/>
          </a:prstGeom>
          <a:solidFill>
            <a:srgbClr val="92D050"/>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a:solidFill>
                  <a:schemeClr val="bg1"/>
                </a:solidFill>
                <a:latin typeface="Arial" panose="020B0604020202020204" pitchFamily="34" charset="0"/>
                <a:cs typeface="Arial" panose="020B0604020202020204" pitchFamily="34" charset="0"/>
              </a:rPr>
              <a:t>●●●●</a:t>
            </a:r>
          </a:p>
        </p:txBody>
      </p:sp>
      <p:sp>
        <p:nvSpPr>
          <p:cNvPr id="73" name="Rectangle 72"/>
          <p:cNvSpPr/>
          <p:nvPr/>
        </p:nvSpPr>
        <p:spPr>
          <a:xfrm>
            <a:off x="2305567" y="2289543"/>
            <a:ext cx="1230858" cy="408589"/>
          </a:xfrm>
          <a:prstGeom prst="rect">
            <a:avLst/>
          </a:prstGeom>
          <a:solidFill>
            <a:srgbClr val="0029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VERIFICATION</a:t>
            </a:r>
          </a:p>
        </p:txBody>
      </p:sp>
    </p:spTree>
    <p:extLst>
      <p:ext uri="{BB962C8B-B14F-4D97-AF65-F5344CB8AC3E}">
        <p14:creationId xmlns:p14="http://schemas.microsoft.com/office/powerpoint/2010/main" val="15216675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Rectangle 61"/>
          <p:cNvSpPr/>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 name="Rectangle 2"/>
          <p:cNvSpPr/>
          <p:nvPr/>
        </p:nvSpPr>
        <p:spPr>
          <a:xfrm>
            <a:off x="185940" y="154407"/>
            <a:ext cx="11836042" cy="65124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sp>
        <p:nvSpPr>
          <p:cNvPr id="52" name="Rectangle 51"/>
          <p:cNvSpPr/>
          <p:nvPr/>
        </p:nvSpPr>
        <p:spPr>
          <a:xfrm>
            <a:off x="2266988" y="154407"/>
            <a:ext cx="7757432" cy="20684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sp>
        <p:nvSpPr>
          <p:cNvPr id="46" name="Rectangle 45"/>
          <p:cNvSpPr/>
          <p:nvPr/>
        </p:nvSpPr>
        <p:spPr>
          <a:xfrm>
            <a:off x="185940" y="2289543"/>
            <a:ext cx="2081048" cy="4375515"/>
          </a:xfrm>
          <a:prstGeom prst="rect">
            <a:avLst/>
          </a:prstGeom>
          <a:solidFill>
            <a:srgbClr val="56AD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pic>
        <p:nvPicPr>
          <p:cNvPr id="19" name="Picture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1617" y="1769514"/>
            <a:ext cx="400674" cy="400674"/>
          </a:xfrm>
          <a:prstGeom prst="rect">
            <a:avLst/>
          </a:prstGeom>
        </p:spPr>
      </p:pic>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9785" y="1769514"/>
            <a:ext cx="400674" cy="400674"/>
          </a:xfrm>
          <a:prstGeom prst="rect">
            <a:avLst/>
          </a:prstGeom>
        </p:spPr>
      </p:pic>
      <p:pic>
        <p:nvPicPr>
          <p:cNvPr id="21" name="Picture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75281" y="1769514"/>
            <a:ext cx="400674" cy="400674"/>
          </a:xfrm>
          <a:prstGeom prst="rect">
            <a:avLst/>
          </a:prstGeom>
        </p:spPr>
      </p:pic>
      <p:pic>
        <p:nvPicPr>
          <p:cNvPr id="23" name="Picture 2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93449" y="1769513"/>
            <a:ext cx="400674" cy="400674"/>
          </a:xfrm>
          <a:prstGeom prst="rect">
            <a:avLst/>
          </a:prstGeom>
        </p:spPr>
      </p:pic>
      <p:pic>
        <p:nvPicPr>
          <p:cNvPr id="74" name="Picture 7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5959" y="6191056"/>
            <a:ext cx="354173" cy="346794"/>
          </a:xfrm>
          <a:prstGeom prst="rect">
            <a:avLst/>
          </a:prstGeom>
        </p:spPr>
      </p:pic>
      <p:pic>
        <p:nvPicPr>
          <p:cNvPr id="75" name="Picture 7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19025" y="6191056"/>
            <a:ext cx="354173" cy="346794"/>
          </a:xfrm>
          <a:prstGeom prst="rect">
            <a:avLst/>
          </a:prstGeom>
        </p:spPr>
      </p:pic>
      <p:pic>
        <p:nvPicPr>
          <p:cNvPr id="76" name="Picture 7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52893" y="6191056"/>
            <a:ext cx="354173" cy="332037"/>
          </a:xfrm>
          <a:prstGeom prst="rect">
            <a:avLst/>
          </a:prstGeom>
        </p:spPr>
      </p:pic>
      <p:sp>
        <p:nvSpPr>
          <p:cNvPr id="83" name="Rectangle 82"/>
          <p:cNvSpPr/>
          <p:nvPr/>
        </p:nvSpPr>
        <p:spPr>
          <a:xfrm>
            <a:off x="9965423" y="2163814"/>
            <a:ext cx="2056451" cy="45036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pic>
        <p:nvPicPr>
          <p:cNvPr id="98" name="Picture 97"/>
          <p:cNvPicPr>
            <a:picLocks noChangeAspect="1"/>
          </p:cNvPicPr>
          <p:nvPr/>
        </p:nvPicPr>
        <p:blipFill>
          <a:blip r:embed="rId9">
            <a:extLst>
              <a:ext uri="{BEBA8EAE-BF5A-486C-A8C5-ECC9F3942E4B}">
                <a14:imgProps xmlns:a14="http://schemas.microsoft.com/office/drawing/2010/main">
                  <a14:imgLayer r:embed="rId10">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1852091" y="6194581"/>
            <a:ext cx="331349" cy="331349"/>
          </a:xfrm>
          <a:prstGeom prst="rect">
            <a:avLst/>
          </a:prstGeom>
        </p:spPr>
      </p:pic>
      <p:sp>
        <p:nvSpPr>
          <p:cNvPr id="109" name="Rectangle 108"/>
          <p:cNvSpPr/>
          <p:nvPr/>
        </p:nvSpPr>
        <p:spPr>
          <a:xfrm>
            <a:off x="10023912" y="2286478"/>
            <a:ext cx="1963490" cy="4251372"/>
          </a:xfrm>
          <a:prstGeom prst="rect">
            <a:avLst/>
          </a:prstGeom>
          <a:solidFill>
            <a:srgbClr val="56AD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1000" b="1" dirty="0">
              <a:solidFill>
                <a:prstClr val="white"/>
              </a:solidFill>
              <a:latin typeface="Arial" panose="020B0604020202020204" pitchFamily="34" charset="0"/>
              <a:cs typeface="Arial" panose="020B0604020202020204" pitchFamily="34" charset="0"/>
            </a:endParaRPr>
          </a:p>
        </p:txBody>
      </p:sp>
      <p:sp>
        <p:nvSpPr>
          <p:cNvPr id="94" name="Rectangle 93"/>
          <p:cNvSpPr/>
          <p:nvPr/>
        </p:nvSpPr>
        <p:spPr>
          <a:xfrm>
            <a:off x="2304058" y="2698132"/>
            <a:ext cx="7656345" cy="3044318"/>
          </a:xfrm>
          <a:prstGeom prst="rect">
            <a:avLst/>
          </a:prstGeom>
          <a:solidFill>
            <a:schemeClr val="bg1"/>
          </a:solidFill>
          <a:ln>
            <a:solidFill>
              <a:srgbClr val="56ADD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grpSp>
        <p:nvGrpSpPr>
          <p:cNvPr id="4" name="Group 3"/>
          <p:cNvGrpSpPr/>
          <p:nvPr/>
        </p:nvGrpSpPr>
        <p:grpSpPr>
          <a:xfrm>
            <a:off x="257774" y="2377291"/>
            <a:ext cx="1926025" cy="239055"/>
            <a:chOff x="257774" y="1966455"/>
            <a:chExt cx="1926025" cy="239055"/>
          </a:xfrm>
        </p:grpSpPr>
        <p:sp>
          <p:nvSpPr>
            <p:cNvPr id="50" name="Rounded Rectangle 49"/>
            <p:cNvSpPr/>
            <p:nvPr/>
          </p:nvSpPr>
          <p:spPr>
            <a:xfrm>
              <a:off x="257774" y="1968246"/>
              <a:ext cx="1824102" cy="23726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pic>
          <p:nvPicPr>
            <p:cNvPr id="28" name="Picture 27"/>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981315" y="1966455"/>
              <a:ext cx="202484" cy="237055"/>
            </a:xfrm>
            <a:prstGeom prst="rect">
              <a:avLst/>
            </a:prstGeom>
          </p:spPr>
        </p:pic>
        <p:sp>
          <p:nvSpPr>
            <p:cNvPr id="51" name="TextBox 50"/>
            <p:cNvSpPr txBox="1"/>
            <p:nvPr/>
          </p:nvSpPr>
          <p:spPr>
            <a:xfrm>
              <a:off x="320836" y="1968921"/>
              <a:ext cx="184731" cy="230832"/>
            </a:xfrm>
            <a:prstGeom prst="rect">
              <a:avLst/>
            </a:prstGeom>
            <a:noFill/>
          </p:spPr>
          <p:txBody>
            <a:bodyPr wrap="none" rtlCol="0">
              <a:spAutoFit/>
            </a:bodyPr>
            <a:lstStyle/>
            <a:p>
              <a:pPr defTabSz="586130"/>
              <a:endParaRPr lang="en-US" sz="900" dirty="0">
                <a:solidFill>
                  <a:prstClr val="black"/>
                </a:solidFill>
                <a:latin typeface="Arial" panose="020B0604020202020204" pitchFamily="34" charset="0"/>
                <a:cs typeface="Arial" panose="020B0604020202020204" pitchFamily="34" charset="0"/>
              </a:endParaRPr>
            </a:p>
          </p:txBody>
        </p:sp>
      </p:grpSp>
      <p:grpSp>
        <p:nvGrpSpPr>
          <p:cNvPr id="63" name="Group 62"/>
          <p:cNvGrpSpPr/>
          <p:nvPr/>
        </p:nvGrpSpPr>
        <p:grpSpPr>
          <a:xfrm>
            <a:off x="2268495" y="5758937"/>
            <a:ext cx="7691908" cy="906121"/>
            <a:chOff x="2284261" y="5806235"/>
            <a:chExt cx="7691908" cy="906121"/>
          </a:xfrm>
        </p:grpSpPr>
        <p:sp>
          <p:nvSpPr>
            <p:cNvPr id="70" name="Rectangle 69"/>
            <p:cNvSpPr/>
            <p:nvPr/>
          </p:nvSpPr>
          <p:spPr>
            <a:xfrm>
              <a:off x="2284261" y="5806235"/>
              <a:ext cx="7691908" cy="90612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7" name="Rounded Rectangle 76"/>
            <p:cNvSpPr/>
            <p:nvPr/>
          </p:nvSpPr>
          <p:spPr>
            <a:xfrm>
              <a:off x="2417106" y="6197770"/>
              <a:ext cx="7362378" cy="35236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8" name="TextBox 77"/>
            <p:cNvSpPr txBox="1"/>
            <p:nvPr/>
          </p:nvSpPr>
          <p:spPr>
            <a:xfrm>
              <a:off x="2480168" y="6268572"/>
              <a:ext cx="877163" cy="230832"/>
            </a:xfrm>
            <a:prstGeom prst="rect">
              <a:avLst/>
            </a:prstGeom>
            <a:noFill/>
          </p:spPr>
          <p:txBody>
            <a:bodyPr wrap="none" rtlCol="0">
              <a:spAutoFit/>
            </a:bodyPr>
            <a:lstStyle/>
            <a:p>
              <a:r>
                <a:rPr lang="en-US" sz="900" dirty="0">
                  <a:solidFill>
                    <a:prstClr val="black"/>
                  </a:solidFill>
                  <a:latin typeface="Arial" panose="020B0604020202020204" pitchFamily="34" charset="0"/>
                  <a:cs typeface="Arial" panose="020B0604020202020204" pitchFamily="34" charset="0"/>
                </a:rPr>
                <a:t>Call Remarks</a:t>
              </a:r>
            </a:p>
          </p:txBody>
        </p:sp>
        <p:sp>
          <p:nvSpPr>
            <p:cNvPr id="84" name="Rectangle 83"/>
            <p:cNvSpPr/>
            <p:nvPr/>
          </p:nvSpPr>
          <p:spPr>
            <a:xfrm>
              <a:off x="8910989" y="6245977"/>
              <a:ext cx="808601" cy="268750"/>
            </a:xfrm>
            <a:prstGeom prst="rect">
              <a:avLst/>
            </a:prstGeom>
            <a:solidFill>
              <a:srgbClr val="56AD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800" dirty="0" smtClean="0">
                  <a:solidFill>
                    <a:prstClr val="white"/>
                  </a:solidFill>
                  <a:latin typeface="Arial" panose="020B0604020202020204" pitchFamily="34" charset="0"/>
                  <a:cs typeface="Arial" panose="020B0604020202020204" pitchFamily="34" charset="0"/>
                </a:rPr>
                <a:t>SUBMIT</a:t>
              </a:r>
              <a:endParaRPr lang="en-US" sz="800" dirty="0">
                <a:solidFill>
                  <a:prstClr val="white"/>
                </a:solidFill>
                <a:latin typeface="Arial" panose="020B0604020202020204" pitchFamily="34" charset="0"/>
                <a:cs typeface="Arial" panose="020B0604020202020204" pitchFamily="34" charset="0"/>
              </a:endParaRPr>
            </a:p>
          </p:txBody>
        </p:sp>
        <p:sp>
          <p:nvSpPr>
            <p:cNvPr id="85" name="Rounded Rectangle 84"/>
            <p:cNvSpPr/>
            <p:nvPr/>
          </p:nvSpPr>
          <p:spPr>
            <a:xfrm>
              <a:off x="2444560" y="5947598"/>
              <a:ext cx="129642" cy="129642"/>
            </a:xfrm>
            <a:prstGeom prst="round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6" name="TextBox 85"/>
            <p:cNvSpPr txBox="1"/>
            <p:nvPr/>
          </p:nvSpPr>
          <p:spPr>
            <a:xfrm>
              <a:off x="2615925" y="5897864"/>
              <a:ext cx="838691" cy="230832"/>
            </a:xfrm>
            <a:prstGeom prst="rect">
              <a:avLst/>
            </a:prstGeom>
            <a:noFill/>
          </p:spPr>
          <p:txBody>
            <a:bodyPr wrap="none" rtlCol="0">
              <a:spAutoFit/>
            </a:bodyPr>
            <a:lstStyle/>
            <a:p>
              <a:r>
                <a:rPr lang="en-US" sz="900" dirty="0" smtClean="0">
                  <a:solidFill>
                    <a:prstClr val="black"/>
                  </a:solidFill>
                  <a:latin typeface="Arial" panose="020B0604020202020204" pitchFamily="34" charset="0"/>
                  <a:cs typeface="Arial" panose="020B0604020202020204" pitchFamily="34" charset="0"/>
                </a:rPr>
                <a:t>Billing Query</a:t>
              </a:r>
              <a:endParaRPr lang="en-US" sz="900" dirty="0">
                <a:solidFill>
                  <a:prstClr val="black"/>
                </a:solidFill>
                <a:latin typeface="Arial" panose="020B0604020202020204" pitchFamily="34" charset="0"/>
                <a:cs typeface="Arial" panose="020B0604020202020204" pitchFamily="34" charset="0"/>
              </a:endParaRPr>
            </a:p>
          </p:txBody>
        </p:sp>
        <p:sp>
          <p:nvSpPr>
            <p:cNvPr id="87" name="Rounded Rectangle 86"/>
            <p:cNvSpPr/>
            <p:nvPr/>
          </p:nvSpPr>
          <p:spPr>
            <a:xfrm>
              <a:off x="3899406" y="5947598"/>
              <a:ext cx="129642" cy="129642"/>
            </a:xfrm>
            <a:prstGeom prst="round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8" name="TextBox 87"/>
            <p:cNvSpPr txBox="1"/>
            <p:nvPr/>
          </p:nvSpPr>
          <p:spPr>
            <a:xfrm>
              <a:off x="4081480" y="5897864"/>
              <a:ext cx="1152880" cy="230832"/>
            </a:xfrm>
            <a:prstGeom prst="rect">
              <a:avLst/>
            </a:prstGeom>
            <a:noFill/>
          </p:spPr>
          <p:txBody>
            <a:bodyPr wrap="none" rtlCol="0">
              <a:spAutoFit/>
            </a:bodyPr>
            <a:lstStyle/>
            <a:p>
              <a:r>
                <a:rPr lang="en-US" sz="900" dirty="0" smtClean="0">
                  <a:solidFill>
                    <a:prstClr val="black"/>
                  </a:solidFill>
                  <a:latin typeface="Arial" panose="020B0604020202020204" pitchFamily="34" charset="0"/>
                  <a:cs typeface="Arial" panose="020B0604020202020204" pitchFamily="34" charset="0"/>
                </a:rPr>
                <a:t>Change in address</a:t>
              </a:r>
              <a:endParaRPr lang="en-US" sz="900" dirty="0">
                <a:solidFill>
                  <a:prstClr val="black"/>
                </a:solidFill>
                <a:latin typeface="Arial" panose="020B0604020202020204" pitchFamily="34" charset="0"/>
                <a:cs typeface="Arial" panose="020B0604020202020204" pitchFamily="34" charset="0"/>
              </a:endParaRPr>
            </a:p>
          </p:txBody>
        </p:sp>
        <p:sp>
          <p:nvSpPr>
            <p:cNvPr id="95" name="Rounded Rectangle 94"/>
            <p:cNvSpPr/>
            <p:nvPr/>
          </p:nvSpPr>
          <p:spPr>
            <a:xfrm>
              <a:off x="5354252" y="5947598"/>
              <a:ext cx="129642" cy="129642"/>
            </a:xfrm>
            <a:prstGeom prst="round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6" name="TextBox 95"/>
            <p:cNvSpPr txBox="1"/>
            <p:nvPr/>
          </p:nvSpPr>
          <p:spPr>
            <a:xfrm>
              <a:off x="5549967" y="5897864"/>
              <a:ext cx="928459" cy="230832"/>
            </a:xfrm>
            <a:prstGeom prst="rect">
              <a:avLst/>
            </a:prstGeom>
            <a:noFill/>
          </p:spPr>
          <p:txBody>
            <a:bodyPr wrap="none" rtlCol="0">
              <a:spAutoFit/>
            </a:bodyPr>
            <a:lstStyle/>
            <a:p>
              <a:r>
                <a:rPr lang="en-US" sz="900" dirty="0" smtClean="0">
                  <a:solidFill>
                    <a:prstClr val="black"/>
                  </a:solidFill>
                  <a:latin typeface="Arial" panose="020B0604020202020204" pitchFamily="34" charset="0"/>
                  <a:cs typeface="Arial" panose="020B0604020202020204" pitchFamily="34" charset="0"/>
                </a:rPr>
                <a:t>Product Query</a:t>
              </a:r>
              <a:endParaRPr lang="en-US" sz="900" dirty="0">
                <a:solidFill>
                  <a:prstClr val="black"/>
                </a:solidFill>
                <a:latin typeface="Arial" panose="020B0604020202020204" pitchFamily="34" charset="0"/>
                <a:cs typeface="Arial" panose="020B0604020202020204" pitchFamily="34" charset="0"/>
              </a:endParaRPr>
            </a:p>
          </p:txBody>
        </p:sp>
        <p:sp>
          <p:nvSpPr>
            <p:cNvPr id="97" name="Rounded Rectangle 96"/>
            <p:cNvSpPr/>
            <p:nvPr/>
          </p:nvSpPr>
          <p:spPr>
            <a:xfrm>
              <a:off x="6809098" y="5947598"/>
              <a:ext cx="129642" cy="129642"/>
            </a:xfrm>
            <a:prstGeom prst="round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0" name="TextBox 109"/>
            <p:cNvSpPr txBox="1"/>
            <p:nvPr/>
          </p:nvSpPr>
          <p:spPr>
            <a:xfrm>
              <a:off x="7043456" y="5897864"/>
              <a:ext cx="947695" cy="230832"/>
            </a:xfrm>
            <a:prstGeom prst="rect">
              <a:avLst/>
            </a:prstGeom>
            <a:noFill/>
          </p:spPr>
          <p:txBody>
            <a:bodyPr wrap="none" rtlCol="0">
              <a:spAutoFit/>
            </a:bodyPr>
            <a:lstStyle/>
            <a:p>
              <a:r>
                <a:rPr lang="en-US" sz="900" dirty="0" smtClean="0">
                  <a:solidFill>
                    <a:prstClr val="black"/>
                  </a:solidFill>
                  <a:latin typeface="Arial" panose="020B0604020202020204" pitchFamily="34" charset="0"/>
                  <a:cs typeface="Arial" panose="020B0604020202020204" pitchFamily="34" charset="0"/>
                </a:rPr>
                <a:t>Delivery Query</a:t>
              </a:r>
              <a:endParaRPr lang="en-US" sz="900" dirty="0">
                <a:solidFill>
                  <a:prstClr val="black"/>
                </a:solidFill>
                <a:latin typeface="Arial" panose="020B0604020202020204" pitchFamily="34" charset="0"/>
                <a:cs typeface="Arial" panose="020B0604020202020204" pitchFamily="34" charset="0"/>
              </a:endParaRPr>
            </a:p>
          </p:txBody>
        </p:sp>
        <p:sp>
          <p:nvSpPr>
            <p:cNvPr id="111" name="Rounded Rectangle 110"/>
            <p:cNvSpPr/>
            <p:nvPr/>
          </p:nvSpPr>
          <p:spPr>
            <a:xfrm>
              <a:off x="8263944" y="5947598"/>
              <a:ext cx="129642" cy="129642"/>
            </a:xfrm>
            <a:prstGeom prst="round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2" name="TextBox 111"/>
            <p:cNvSpPr txBox="1"/>
            <p:nvPr/>
          </p:nvSpPr>
          <p:spPr>
            <a:xfrm>
              <a:off x="8435309" y="5897864"/>
              <a:ext cx="595035" cy="230832"/>
            </a:xfrm>
            <a:prstGeom prst="rect">
              <a:avLst/>
            </a:prstGeom>
            <a:noFill/>
          </p:spPr>
          <p:txBody>
            <a:bodyPr wrap="none" rtlCol="0">
              <a:spAutoFit/>
            </a:bodyPr>
            <a:lstStyle/>
            <a:p>
              <a:r>
                <a:rPr lang="en-US" sz="900" dirty="0" smtClean="0">
                  <a:solidFill>
                    <a:prstClr val="black"/>
                  </a:solidFill>
                  <a:latin typeface="Arial" panose="020B0604020202020204" pitchFamily="34" charset="0"/>
                  <a:cs typeface="Arial" panose="020B0604020202020204" pitchFamily="34" charset="0"/>
                </a:rPr>
                <a:t>General</a:t>
              </a:r>
              <a:endParaRPr lang="en-US" sz="900" dirty="0">
                <a:solidFill>
                  <a:prstClr val="black"/>
                </a:solidFill>
                <a:latin typeface="Arial" panose="020B0604020202020204" pitchFamily="34" charset="0"/>
                <a:cs typeface="Arial" panose="020B0604020202020204" pitchFamily="34" charset="0"/>
              </a:endParaRPr>
            </a:p>
          </p:txBody>
        </p:sp>
      </p:grpSp>
      <p:grpSp>
        <p:nvGrpSpPr>
          <p:cNvPr id="114" name="Group 113"/>
          <p:cNvGrpSpPr/>
          <p:nvPr/>
        </p:nvGrpSpPr>
        <p:grpSpPr>
          <a:xfrm>
            <a:off x="10096160" y="2395737"/>
            <a:ext cx="1775543" cy="302395"/>
            <a:chOff x="10111926" y="2443035"/>
            <a:chExt cx="1775543" cy="302395"/>
          </a:xfrm>
        </p:grpSpPr>
        <p:sp>
          <p:nvSpPr>
            <p:cNvPr id="115" name="Rounded Rectangle 114"/>
            <p:cNvSpPr/>
            <p:nvPr/>
          </p:nvSpPr>
          <p:spPr>
            <a:xfrm>
              <a:off x="10111926" y="2443035"/>
              <a:ext cx="1775543" cy="302395"/>
            </a:xfrm>
            <a:prstGeom prst="round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a:solidFill>
                    <a:prstClr val="white">
                      <a:lumMod val="75000"/>
                    </a:prstClr>
                  </a:solidFill>
                  <a:latin typeface="Arial" panose="020B0604020202020204" pitchFamily="34" charset="0"/>
                  <a:cs typeface="Arial" panose="020B0604020202020204" pitchFamily="34" charset="0"/>
                </a:rPr>
                <a:t>Select </a:t>
              </a:r>
              <a:r>
                <a:rPr lang="en-US" sz="900" dirty="0" smtClean="0">
                  <a:solidFill>
                    <a:prstClr val="white">
                      <a:lumMod val="75000"/>
                    </a:prstClr>
                  </a:solidFill>
                  <a:latin typeface="Arial" panose="020B0604020202020204" pitchFamily="34" charset="0"/>
                  <a:cs typeface="Arial" panose="020B0604020202020204" pitchFamily="34" charset="0"/>
                </a:rPr>
                <a:t>Disposition</a:t>
              </a:r>
              <a:endParaRPr lang="en-US" sz="900" dirty="0">
                <a:solidFill>
                  <a:prstClr val="white">
                    <a:lumMod val="75000"/>
                  </a:prstClr>
                </a:solidFill>
                <a:latin typeface="Arial" panose="020B0604020202020204" pitchFamily="34" charset="0"/>
                <a:cs typeface="Arial" panose="020B0604020202020204" pitchFamily="34" charset="0"/>
              </a:endParaRPr>
            </a:p>
          </p:txBody>
        </p:sp>
        <p:sp>
          <p:nvSpPr>
            <p:cNvPr id="116" name="Isosceles Triangle 115"/>
            <p:cNvSpPr/>
            <p:nvPr/>
          </p:nvSpPr>
          <p:spPr>
            <a:xfrm rot="10800000">
              <a:off x="11680475" y="2576192"/>
              <a:ext cx="84219" cy="72602"/>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solidFill>
                  <a:prstClr val="white"/>
                </a:solidFill>
              </a:endParaRPr>
            </a:p>
          </p:txBody>
        </p:sp>
      </p:grpSp>
      <p:sp>
        <p:nvSpPr>
          <p:cNvPr id="82" name="Rectangle 81"/>
          <p:cNvSpPr/>
          <p:nvPr/>
        </p:nvSpPr>
        <p:spPr>
          <a:xfrm>
            <a:off x="261254" y="1072474"/>
            <a:ext cx="1942062" cy="4539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1400" b="1" i="1" dirty="0" smtClean="0">
                <a:solidFill>
                  <a:schemeClr val="tx1">
                    <a:lumMod val="50000"/>
                    <a:lumOff val="50000"/>
                  </a:schemeClr>
                </a:solidFill>
                <a:latin typeface="Swis721 Cn BT" panose="020B0506020202030204" pitchFamily="34" charset="0"/>
                <a:cs typeface="Arial" panose="020B0604020202020204" pitchFamily="34" charset="0"/>
              </a:rPr>
              <a:t>TELECOM ENTERPRISE</a:t>
            </a:r>
            <a:endParaRPr lang="en-US" sz="1400" b="1" i="1" dirty="0">
              <a:solidFill>
                <a:schemeClr val="tx1">
                  <a:lumMod val="50000"/>
                  <a:lumOff val="50000"/>
                </a:schemeClr>
              </a:solidFill>
              <a:latin typeface="Swis721 Cn BT" panose="020B0506020202030204" pitchFamily="34" charset="0"/>
              <a:cs typeface="Arial" panose="020B0604020202020204" pitchFamily="34" charset="0"/>
            </a:endParaRPr>
          </a:p>
        </p:txBody>
      </p:sp>
      <p:pic>
        <p:nvPicPr>
          <p:cNvPr id="61" name="Picture 60"/>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55095" y="336931"/>
            <a:ext cx="942739" cy="855162"/>
          </a:xfrm>
          <a:prstGeom prst="rect">
            <a:avLst/>
          </a:prstGeom>
        </p:spPr>
      </p:pic>
      <p:pic>
        <p:nvPicPr>
          <p:cNvPr id="6" name="Picture 5"/>
          <p:cNvPicPr>
            <a:picLocks noChangeAspect="1"/>
          </p:cNvPicPr>
          <p:nvPr/>
        </p:nvPicPr>
        <p:blipFill>
          <a:blip r:embed="rId13"/>
          <a:stretch>
            <a:fillRect/>
          </a:stretch>
        </p:blipFill>
        <p:spPr>
          <a:xfrm>
            <a:off x="10010486" y="571267"/>
            <a:ext cx="1950763" cy="1341664"/>
          </a:xfrm>
          <a:prstGeom prst="rect">
            <a:avLst/>
          </a:prstGeom>
        </p:spPr>
      </p:pic>
      <p:sp>
        <p:nvSpPr>
          <p:cNvPr id="7" name="Rectangle 6"/>
          <p:cNvSpPr/>
          <p:nvPr/>
        </p:nvSpPr>
        <p:spPr>
          <a:xfrm>
            <a:off x="2304058" y="239653"/>
            <a:ext cx="2516253" cy="1958667"/>
          </a:xfrm>
          <a:prstGeom prst="rect">
            <a:avLst/>
          </a:prstGeom>
          <a:solidFill>
            <a:schemeClr val="bg1"/>
          </a:solidFill>
          <a:ln>
            <a:solidFill>
              <a:schemeClr val="bg1">
                <a:lumMod val="95000"/>
              </a:schemeClr>
            </a:solidFill>
          </a:ln>
          <a:effectLst>
            <a:outerShdw blurRad="50800" dist="38100" dir="8100000" algn="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p:cNvSpPr/>
          <p:nvPr/>
        </p:nvSpPr>
        <p:spPr>
          <a:xfrm>
            <a:off x="4879719" y="239653"/>
            <a:ext cx="2516253" cy="1958667"/>
          </a:xfrm>
          <a:prstGeom prst="rect">
            <a:avLst/>
          </a:prstGeom>
          <a:solidFill>
            <a:schemeClr val="bg1"/>
          </a:solidFill>
          <a:ln>
            <a:solidFill>
              <a:schemeClr val="bg1">
                <a:lumMod val="95000"/>
              </a:schemeClr>
            </a:solidFill>
          </a:ln>
          <a:effectLst>
            <a:outerShdw blurRad="50800" dist="38100" dir="8100000" algn="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p:cNvSpPr/>
          <p:nvPr/>
        </p:nvSpPr>
        <p:spPr>
          <a:xfrm>
            <a:off x="7455380" y="239653"/>
            <a:ext cx="2516253" cy="1958667"/>
          </a:xfrm>
          <a:prstGeom prst="rect">
            <a:avLst/>
          </a:prstGeom>
          <a:solidFill>
            <a:schemeClr val="bg1"/>
          </a:solidFill>
          <a:ln>
            <a:solidFill>
              <a:schemeClr val="bg1">
                <a:lumMod val="95000"/>
              </a:schemeClr>
            </a:solidFill>
          </a:ln>
          <a:effectLst>
            <a:outerShdw blurRad="50800" dist="38100" dir="8100000" algn="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1" name="Table 100"/>
          <p:cNvGraphicFramePr>
            <a:graphicFrameLocks noGrp="1"/>
          </p:cNvGraphicFramePr>
          <p:nvPr>
            <p:extLst/>
          </p:nvPr>
        </p:nvGraphicFramePr>
        <p:xfrm>
          <a:off x="2464402" y="294868"/>
          <a:ext cx="2239750" cy="1486976"/>
        </p:xfrm>
        <a:graphic>
          <a:graphicData uri="http://schemas.openxmlformats.org/drawingml/2006/table">
            <a:tbl>
              <a:tblPr>
                <a:tableStyleId>{5C22544A-7EE6-4342-B048-85BDC9FD1C3A}</a:tableStyleId>
              </a:tblPr>
              <a:tblGrid>
                <a:gridCol w="953865"/>
                <a:gridCol w="1285885"/>
              </a:tblGrid>
              <a:tr h="198540">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Mobile #</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+63</a:t>
                      </a:r>
                      <a:r>
                        <a:rPr lang="en-US" sz="8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 915 716 9206</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98540">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Subscriber</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Mr. John Doe</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98540">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Operating Status</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Active</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98540">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Status</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Active</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82068">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Email</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johndoe554@gmail.com</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19828">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Address</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sv-SE" sz="800" b="0" i="0" u="none" strike="noStrike" kern="1200" dirty="0" smtClean="0">
                          <a:solidFill>
                            <a:srgbClr val="000000"/>
                          </a:solidFill>
                          <a:effectLst/>
                          <a:latin typeface="Arial" panose="020B0604020202020204" pitchFamily="34" charset="0"/>
                          <a:ea typeface="+mn-ea"/>
                          <a:cs typeface="Arial" panose="020B0604020202020204" pitchFamily="34" charset="0"/>
                        </a:rPr>
                        <a:t>101 Dela Rosa Street, Legazpi Village, Makati</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90920">
                <a:tc>
                  <a:txBody>
                    <a:bodyPr/>
                    <a:lstStyle/>
                    <a:p>
                      <a:pPr marL="0" algn="l" defTabSz="914400" rtl="0" eaLnBrk="1" fontAlgn="b" latinLnBrk="0" hangingPunct="1"/>
                      <a:r>
                        <a:rPr lang="en-US" sz="800" b="0" i="0" u="none" strike="noStrike" kern="1200" dirty="0">
                          <a:solidFill>
                            <a:srgbClr val="000000"/>
                          </a:solidFill>
                          <a:effectLst/>
                          <a:latin typeface="Arial" panose="020B0604020202020204" pitchFamily="34" charset="0"/>
                          <a:ea typeface="+mn-ea"/>
                          <a:cs typeface="Arial" panose="020B0604020202020204" pitchFamily="34" charset="0"/>
                        </a:rPr>
                        <a:t>Alt Number</a:t>
                      </a: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+63</a:t>
                      </a:r>
                      <a:r>
                        <a:rPr lang="en-US" sz="8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 999 999 9999</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graphicFrame>
        <p:nvGraphicFramePr>
          <p:cNvPr id="102" name="Table 101"/>
          <p:cNvGraphicFramePr>
            <a:graphicFrameLocks noGrp="1"/>
          </p:cNvGraphicFramePr>
          <p:nvPr>
            <p:extLst/>
          </p:nvPr>
        </p:nvGraphicFramePr>
        <p:xfrm>
          <a:off x="4973094" y="294868"/>
          <a:ext cx="2355644" cy="1878483"/>
        </p:xfrm>
        <a:graphic>
          <a:graphicData uri="http://schemas.openxmlformats.org/drawingml/2006/table">
            <a:tbl>
              <a:tblPr>
                <a:tableStyleId>{5C22544A-7EE6-4342-B048-85BDC9FD1C3A}</a:tableStyleId>
              </a:tblPr>
              <a:tblGrid>
                <a:gridCol w="1089211"/>
                <a:gridCol w="1266433"/>
              </a:tblGrid>
              <a:tr h="205909">
                <a:tc>
                  <a:txBody>
                    <a:bodyPr/>
                    <a:lstStyle/>
                    <a:p>
                      <a:pPr algn="l" fontAlgn="b"/>
                      <a:r>
                        <a:rPr lang="en-US" sz="800" u="none" strike="noStrike" dirty="0" smtClean="0">
                          <a:effectLst/>
                          <a:latin typeface="Arial" panose="020B0604020202020204" pitchFamily="34" charset="0"/>
                          <a:cs typeface="Arial" panose="020B0604020202020204" pitchFamily="34" charset="0"/>
                        </a:rPr>
                        <a:t>Customer ID</a:t>
                      </a:r>
                      <a:r>
                        <a:rPr lang="en-US" sz="800" u="none" strike="noStrike" baseline="0" dirty="0" smtClean="0">
                          <a:effectLst/>
                          <a:latin typeface="Arial" panose="020B0604020202020204" pitchFamily="34" charset="0"/>
                          <a:cs typeface="Arial" panose="020B0604020202020204" pitchFamily="34" charset="0"/>
                        </a:rPr>
                        <a:t> #</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b="0" i="0" u="none" strike="noStrike" dirty="0" smtClean="0">
                          <a:solidFill>
                            <a:schemeClr val="dk1"/>
                          </a:solidFill>
                          <a:effectLst/>
                          <a:latin typeface="Arial" panose="020B0604020202020204" pitchFamily="34" charset="0"/>
                          <a:cs typeface="Arial" panose="020B0604020202020204" pitchFamily="34" charset="0"/>
                        </a:rPr>
                        <a:t>83085294</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u="none" strike="noStrike" dirty="0" smtClean="0">
                          <a:effectLst/>
                          <a:latin typeface="Arial" panose="020B0604020202020204" pitchFamily="34" charset="0"/>
                          <a:cs typeface="Arial" panose="020B0604020202020204" pitchFamily="34" charset="0"/>
                        </a:rPr>
                        <a:t>Tariff Plan</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b="0" i="0" u="sng" strike="noStrike" dirty="0" err="1" smtClean="0">
                          <a:solidFill>
                            <a:schemeClr val="dk1"/>
                          </a:solidFill>
                          <a:effectLst/>
                          <a:latin typeface="Arial" panose="020B0604020202020204" pitchFamily="34" charset="0"/>
                          <a:cs typeface="Arial" panose="020B0604020202020204" pitchFamily="34" charset="0"/>
                        </a:rPr>
                        <a:t>ThePLAN</a:t>
                      </a:r>
                      <a:r>
                        <a:rPr lang="en-US" sz="800" b="0" i="0" u="sng" strike="noStrike" baseline="0" dirty="0" smtClean="0">
                          <a:solidFill>
                            <a:schemeClr val="dk1"/>
                          </a:solidFill>
                          <a:effectLst/>
                          <a:latin typeface="Arial" panose="020B0604020202020204" pitchFamily="34" charset="0"/>
                          <a:cs typeface="Arial" panose="020B0604020202020204" pitchFamily="34" charset="0"/>
                        </a:rPr>
                        <a:t> PLUS 1499</a:t>
                      </a:r>
                      <a:endParaRPr lang="en-US" sz="800" b="0" i="0" u="sng"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b="0" i="0" u="none" strike="noStrike" dirty="0" smtClean="0">
                          <a:solidFill>
                            <a:srgbClr val="000000"/>
                          </a:solidFill>
                          <a:effectLst/>
                          <a:latin typeface="Arial" panose="020B0604020202020204" pitchFamily="34" charset="0"/>
                          <a:cs typeface="Arial" panose="020B0604020202020204" pitchFamily="34" charset="0"/>
                        </a:rPr>
                        <a:t>Activation Date</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b="0" i="0" u="none" strike="noStrike" dirty="0" smtClean="0">
                          <a:solidFill>
                            <a:srgbClr val="000000"/>
                          </a:solidFill>
                          <a:effectLst/>
                          <a:latin typeface="Arial" panose="020B0604020202020204" pitchFamily="34" charset="0"/>
                          <a:cs typeface="Arial" panose="020B0604020202020204" pitchFamily="34" charset="0"/>
                        </a:rPr>
                        <a:t>03-01-2019</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u="none" strike="noStrike" dirty="0" smtClean="0">
                          <a:effectLst/>
                          <a:latin typeface="Arial" panose="020B0604020202020204" pitchFamily="34" charset="0"/>
                          <a:cs typeface="Arial" panose="020B0604020202020204" pitchFamily="34" charset="0"/>
                        </a:rPr>
                        <a:t>Contract</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u="none" strike="noStrike" dirty="0" smtClean="0">
                          <a:effectLst/>
                          <a:latin typeface="Arial" panose="020B0604020202020204" pitchFamily="34" charset="0"/>
                          <a:cs typeface="Arial" panose="020B0604020202020204" pitchFamily="34" charset="0"/>
                        </a:rPr>
                        <a:t>24 Months</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u="none" strike="noStrike" dirty="0" smtClean="0">
                          <a:effectLst/>
                          <a:latin typeface="Arial" panose="020B0604020202020204" pitchFamily="34" charset="0"/>
                          <a:cs typeface="Arial" panose="020B0604020202020204" pitchFamily="34" charset="0"/>
                        </a:rPr>
                        <a:t>Handset</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b="0" i="0" u="sng" strike="noStrike" dirty="0" smtClean="0">
                          <a:solidFill>
                            <a:schemeClr val="dk1"/>
                          </a:solidFill>
                          <a:effectLst/>
                          <a:latin typeface="Arial" panose="020B0604020202020204" pitchFamily="34" charset="0"/>
                          <a:cs typeface="Arial" panose="020B0604020202020204" pitchFamily="34" charset="0"/>
                        </a:rPr>
                        <a:t>Huawei Nova 3i</a:t>
                      </a:r>
                      <a:endParaRPr lang="en-US" sz="800" b="0" i="0" u="sng"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u="none" strike="noStrike" dirty="0" smtClean="0">
                          <a:effectLst/>
                          <a:latin typeface="Arial" panose="020B0604020202020204" pitchFamily="34" charset="0"/>
                          <a:cs typeface="Arial" panose="020B0604020202020204" pitchFamily="34" charset="0"/>
                        </a:rPr>
                        <a:t>Unbilled Amount</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b="0" i="0" u="none" strike="noStrike" dirty="0" smtClean="0">
                          <a:solidFill>
                            <a:schemeClr val="dk1"/>
                          </a:solidFill>
                          <a:effectLst/>
                          <a:latin typeface="Arial" panose="020B0604020202020204" pitchFamily="34" charset="0"/>
                          <a:cs typeface="Arial" panose="020B0604020202020204" pitchFamily="34" charset="0"/>
                        </a:rPr>
                        <a:t>P 69.90</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u="none" strike="noStrike" dirty="0" smtClean="0">
                          <a:effectLst/>
                          <a:latin typeface="Arial" panose="020B0604020202020204" pitchFamily="34" charset="0"/>
                          <a:cs typeface="Arial" panose="020B0604020202020204" pitchFamily="34" charset="0"/>
                        </a:rPr>
                        <a:t>Last Payment Date</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b="0" i="0" u="none" strike="noStrike" dirty="0" smtClean="0">
                          <a:solidFill>
                            <a:schemeClr val="dk1"/>
                          </a:solidFill>
                          <a:effectLst/>
                          <a:latin typeface="Arial" panose="020B0604020202020204" pitchFamily="34" charset="0"/>
                          <a:cs typeface="Arial" panose="020B0604020202020204" pitchFamily="34" charset="0"/>
                        </a:rPr>
                        <a:t>04-04-2019</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31211">
                <a:tc>
                  <a:txBody>
                    <a:bodyPr/>
                    <a:lstStyle/>
                    <a:p>
                      <a:pPr algn="l" fontAlgn="b"/>
                      <a:r>
                        <a:rPr lang="en-US" sz="800" u="none" strike="noStrike" kern="1200" dirty="0" smtClean="0">
                          <a:solidFill>
                            <a:schemeClr val="dk1"/>
                          </a:solidFill>
                          <a:effectLst/>
                          <a:latin typeface="Arial" panose="020B0604020202020204" pitchFamily="34" charset="0"/>
                          <a:ea typeface="+mn-ea"/>
                          <a:cs typeface="Arial" panose="020B0604020202020204" pitchFamily="34" charset="0"/>
                        </a:rPr>
                        <a:t>Outstanding Balance</a:t>
                      </a:r>
                      <a:endParaRPr lang="en-US" sz="800" u="none" strike="noStrike" kern="1200" dirty="0">
                        <a:solidFill>
                          <a:schemeClr val="dk1"/>
                        </a:solidFill>
                        <a:effectLst/>
                        <a:latin typeface="Arial" panose="020B0604020202020204" pitchFamily="34" charset="0"/>
                        <a:ea typeface="+mn-ea"/>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u="none" strike="noStrike" kern="1200" dirty="0" smtClean="0">
                          <a:solidFill>
                            <a:schemeClr val="dk1"/>
                          </a:solidFill>
                          <a:effectLst/>
                          <a:latin typeface="Arial" panose="020B0604020202020204" pitchFamily="34" charset="0"/>
                          <a:ea typeface="+mn-ea"/>
                          <a:cs typeface="Arial" panose="020B0604020202020204" pitchFamily="34" charset="0"/>
                        </a:rPr>
                        <a:t>P1568.90</a:t>
                      </a:r>
                      <a:endParaRPr lang="en-US" sz="800" u="none" strike="noStrike" kern="1200" dirty="0">
                        <a:solidFill>
                          <a:schemeClr val="dk1"/>
                        </a:solidFill>
                        <a:effectLst/>
                        <a:latin typeface="Arial" panose="020B0604020202020204" pitchFamily="34" charset="0"/>
                        <a:ea typeface="+mn-ea"/>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u="none" strike="noStrike" kern="1200" dirty="0" smtClean="0">
                          <a:solidFill>
                            <a:schemeClr val="dk1"/>
                          </a:solidFill>
                          <a:effectLst/>
                          <a:latin typeface="Arial" panose="020B0604020202020204" pitchFamily="34" charset="0"/>
                          <a:ea typeface="+mn-ea"/>
                          <a:cs typeface="Arial" panose="020B0604020202020204" pitchFamily="34" charset="0"/>
                        </a:rPr>
                        <a:t>Bill Date</a:t>
                      </a:r>
                      <a:endParaRPr lang="en-US" sz="800" u="none" strike="noStrike" kern="1200" dirty="0">
                        <a:solidFill>
                          <a:schemeClr val="dk1"/>
                        </a:solidFill>
                        <a:effectLst/>
                        <a:latin typeface="Arial" panose="020B0604020202020204" pitchFamily="34" charset="0"/>
                        <a:ea typeface="+mn-ea"/>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u="none" strike="noStrike" kern="1200" dirty="0" smtClean="0">
                          <a:solidFill>
                            <a:schemeClr val="dk1"/>
                          </a:solidFill>
                          <a:effectLst/>
                          <a:latin typeface="Arial" panose="020B0604020202020204" pitchFamily="34" charset="0"/>
                          <a:ea typeface="+mn-ea"/>
                          <a:cs typeface="Arial" panose="020B0604020202020204" pitchFamily="34" charset="0"/>
                        </a:rPr>
                        <a:t>03-04-2019</a:t>
                      </a:r>
                      <a:endParaRPr lang="en-US" sz="800" u="none" strike="noStrike" kern="1200" dirty="0">
                        <a:solidFill>
                          <a:schemeClr val="dk1"/>
                        </a:solidFill>
                        <a:effectLst/>
                        <a:latin typeface="Arial" panose="020B0604020202020204" pitchFamily="34" charset="0"/>
                        <a:ea typeface="+mn-ea"/>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graphicFrame>
        <p:nvGraphicFramePr>
          <p:cNvPr id="103" name="Table 102"/>
          <p:cNvGraphicFramePr>
            <a:graphicFrameLocks noGrp="1"/>
          </p:cNvGraphicFramePr>
          <p:nvPr>
            <p:extLst/>
          </p:nvPr>
        </p:nvGraphicFramePr>
        <p:xfrm>
          <a:off x="7577841" y="294868"/>
          <a:ext cx="2185877" cy="1511776"/>
        </p:xfrm>
        <a:graphic>
          <a:graphicData uri="http://schemas.openxmlformats.org/drawingml/2006/table">
            <a:tbl>
              <a:tblPr>
                <a:tableStyleId>{5C22544A-7EE6-4342-B048-85BDC9FD1C3A}</a:tableStyleId>
              </a:tblPr>
              <a:tblGrid>
                <a:gridCol w="1371369"/>
                <a:gridCol w="814508"/>
              </a:tblGrid>
              <a:tr h="215968">
                <a:tc>
                  <a:txBody>
                    <a:bodyPr/>
                    <a:lstStyle/>
                    <a:p>
                      <a:pPr algn="l" fontAlgn="b"/>
                      <a:r>
                        <a:rPr lang="en-US" sz="800" b="0" i="0" u="none" strike="noStrike" dirty="0" smtClean="0">
                          <a:solidFill>
                            <a:srgbClr val="000000"/>
                          </a:solidFill>
                          <a:effectLst/>
                          <a:latin typeface="Arial" panose="020B0604020202020204" pitchFamily="34" charset="0"/>
                          <a:cs typeface="Arial" panose="020B0604020202020204" pitchFamily="34" charset="0"/>
                        </a:rPr>
                        <a:t>Mobile App</a:t>
                      </a:r>
                      <a:r>
                        <a:rPr lang="en-US" sz="800" b="0" i="0" u="none" strike="noStrike" baseline="0" dirty="0" smtClean="0">
                          <a:solidFill>
                            <a:srgbClr val="000000"/>
                          </a:solidFill>
                          <a:effectLst/>
                          <a:latin typeface="Arial" panose="020B0604020202020204" pitchFamily="34" charset="0"/>
                          <a:cs typeface="Arial" panose="020B0604020202020204" pitchFamily="34" charset="0"/>
                        </a:rPr>
                        <a:t> Registered</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none" strike="noStrike" smtClean="0">
                          <a:solidFill>
                            <a:srgbClr val="000000"/>
                          </a:solidFill>
                          <a:effectLst/>
                          <a:latin typeface="Arial" panose="020B0604020202020204" pitchFamily="34" charset="0"/>
                          <a:cs typeface="Arial" panose="020B0604020202020204" pitchFamily="34" charset="0"/>
                        </a:rPr>
                        <a:t>Y</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5968">
                <a:tc>
                  <a:txBody>
                    <a:bodyPr/>
                    <a:lstStyle/>
                    <a:p>
                      <a:pPr algn="l" fontAlgn="b"/>
                      <a:r>
                        <a:rPr lang="en-US" sz="800" b="0" i="0" u="none" strike="noStrike" dirty="0" err="1" smtClean="0">
                          <a:solidFill>
                            <a:srgbClr val="000000"/>
                          </a:solidFill>
                          <a:effectLst/>
                          <a:latin typeface="Arial" panose="020B0604020202020204" pitchFamily="34" charset="0"/>
                          <a:cs typeface="Arial" panose="020B0604020202020204" pitchFamily="34" charset="0"/>
                        </a:rPr>
                        <a:t>eKYC</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none" strike="noStrike" dirty="0" smtClean="0">
                          <a:solidFill>
                            <a:srgbClr val="000000"/>
                          </a:solidFill>
                          <a:effectLst/>
                          <a:latin typeface="Arial" panose="020B0604020202020204" pitchFamily="34" charset="0"/>
                          <a:cs typeface="Arial" panose="020B0604020202020204" pitchFamily="34" charset="0"/>
                        </a:rPr>
                        <a:t>N</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5968">
                <a:tc>
                  <a:txBody>
                    <a:bodyPr/>
                    <a:lstStyle/>
                    <a:p>
                      <a:pPr algn="l" fontAlgn="ctr"/>
                      <a:r>
                        <a:rPr lang="en-US" sz="800" b="0" i="0" u="none" strike="noStrike" smtClean="0">
                          <a:solidFill>
                            <a:srgbClr val="000000"/>
                          </a:solidFill>
                          <a:effectLst/>
                          <a:latin typeface="Arial" panose="020B0604020202020204" pitchFamily="34" charset="0"/>
                          <a:cs typeface="Arial" panose="020B0604020202020204" pitchFamily="34" charset="0"/>
                        </a:rPr>
                        <a:t>Self</a:t>
                      </a:r>
                      <a:r>
                        <a:rPr lang="en-US" sz="800" b="0" i="0" u="none" strike="noStrike" baseline="0" smtClean="0">
                          <a:solidFill>
                            <a:srgbClr val="000000"/>
                          </a:solidFill>
                          <a:effectLst/>
                          <a:latin typeface="Arial" panose="020B0604020202020204" pitchFamily="34" charset="0"/>
                          <a:cs typeface="Arial" panose="020B0604020202020204" pitchFamily="34" charset="0"/>
                        </a:rPr>
                        <a:t> Service Registered</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none" strike="noStrike" smtClean="0">
                          <a:solidFill>
                            <a:srgbClr val="000000"/>
                          </a:solidFill>
                          <a:effectLst/>
                          <a:latin typeface="Arial" panose="020B0604020202020204" pitchFamily="34" charset="0"/>
                          <a:cs typeface="Arial" panose="020B0604020202020204" pitchFamily="34" charset="0"/>
                        </a:rPr>
                        <a:t>Y</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5968">
                <a:tc>
                  <a:txBody>
                    <a:bodyPr/>
                    <a:lstStyle/>
                    <a:p>
                      <a:pPr algn="l" fontAlgn="ctr"/>
                      <a:r>
                        <a:rPr lang="en-US" sz="800" b="0" i="0" u="none" strike="noStrike" baseline="0" dirty="0" smtClean="0">
                          <a:solidFill>
                            <a:srgbClr val="000000"/>
                          </a:solidFill>
                          <a:effectLst/>
                          <a:latin typeface="Arial" panose="020B0604020202020204" pitchFamily="34" charset="0"/>
                          <a:cs typeface="Arial" panose="020B0604020202020204" pitchFamily="34" charset="0"/>
                        </a:rPr>
                        <a:t>Bill Type</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none" strike="noStrike" dirty="0" smtClean="0">
                          <a:solidFill>
                            <a:srgbClr val="000000"/>
                          </a:solidFill>
                          <a:effectLst/>
                          <a:latin typeface="Arial" panose="020B0604020202020204" pitchFamily="34" charset="0"/>
                          <a:cs typeface="Arial" panose="020B0604020202020204" pitchFamily="34" charset="0"/>
                        </a:rPr>
                        <a:t>E-Bill</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5968">
                <a:tc>
                  <a:txBody>
                    <a:bodyPr/>
                    <a:lstStyle/>
                    <a:p>
                      <a:pPr algn="l" fontAlgn="ctr"/>
                      <a:r>
                        <a:rPr lang="en-US" sz="800" b="0" i="0" u="none" strike="noStrike" smtClean="0">
                          <a:solidFill>
                            <a:srgbClr val="000000"/>
                          </a:solidFill>
                          <a:effectLst/>
                          <a:latin typeface="Arial" panose="020B0604020202020204" pitchFamily="34" charset="0"/>
                          <a:cs typeface="Arial" panose="020B0604020202020204" pitchFamily="34" charset="0"/>
                        </a:rPr>
                        <a:t>Credit Monitoring</a:t>
                      </a:r>
                      <a:r>
                        <a:rPr lang="en-US" sz="800" b="0" i="0" u="none" strike="noStrike" baseline="0" smtClean="0">
                          <a:solidFill>
                            <a:srgbClr val="000000"/>
                          </a:solidFill>
                          <a:effectLst/>
                          <a:latin typeface="Arial" panose="020B0604020202020204" pitchFamily="34" charset="0"/>
                          <a:cs typeface="Arial" panose="020B0604020202020204" pitchFamily="34" charset="0"/>
                        </a:rPr>
                        <a:t> Exposure</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none" strike="noStrike" dirty="0" smtClean="0">
                          <a:solidFill>
                            <a:srgbClr val="000000"/>
                          </a:solidFill>
                          <a:effectLst/>
                          <a:latin typeface="Arial" panose="020B0604020202020204" pitchFamily="34" charset="0"/>
                          <a:cs typeface="Arial" panose="020B0604020202020204" pitchFamily="34" charset="0"/>
                        </a:rPr>
                        <a:t>P3412.26</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5968">
                <a:tc>
                  <a:txBody>
                    <a:bodyPr/>
                    <a:lstStyle/>
                    <a:p>
                      <a:pPr algn="l" fontAlgn="ctr"/>
                      <a:r>
                        <a:rPr lang="en-US" sz="800" b="0" i="0" u="none" strike="noStrike" dirty="0" smtClean="0">
                          <a:solidFill>
                            <a:srgbClr val="000000"/>
                          </a:solidFill>
                          <a:effectLst/>
                          <a:latin typeface="Arial" panose="020B0604020202020204" pitchFamily="34" charset="0"/>
                          <a:cs typeface="Arial" panose="020B0604020202020204" pitchFamily="34" charset="0"/>
                        </a:rPr>
                        <a:t>Next Bill Date</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none" strike="noStrike" dirty="0" smtClean="0">
                          <a:solidFill>
                            <a:srgbClr val="000000"/>
                          </a:solidFill>
                          <a:effectLst/>
                          <a:latin typeface="Arial" panose="020B0604020202020204" pitchFamily="34" charset="0"/>
                          <a:cs typeface="Arial" panose="020B0604020202020204" pitchFamily="34" charset="0"/>
                        </a:rPr>
                        <a:t>03-05-2019</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5968">
                <a:tc>
                  <a:txBody>
                    <a:bodyPr/>
                    <a:lstStyle/>
                    <a:p>
                      <a:pPr algn="l" fontAlgn="ctr"/>
                      <a:r>
                        <a:rPr lang="en-US" sz="800" b="0" i="0" u="none" strike="noStrike" dirty="0" smtClean="0">
                          <a:solidFill>
                            <a:srgbClr val="000000"/>
                          </a:solidFill>
                          <a:effectLst/>
                          <a:latin typeface="Arial" panose="020B0604020202020204" pitchFamily="34" charset="0"/>
                          <a:cs typeface="Arial" panose="020B0604020202020204" pitchFamily="34" charset="0"/>
                        </a:rPr>
                        <a:t>Open SRs</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sng" strike="noStrike" dirty="0" smtClean="0">
                          <a:solidFill>
                            <a:srgbClr val="000000"/>
                          </a:solidFill>
                          <a:effectLst/>
                          <a:latin typeface="Arial" panose="020B0604020202020204" pitchFamily="34" charset="0"/>
                          <a:cs typeface="Arial" panose="020B0604020202020204" pitchFamily="34" charset="0"/>
                        </a:rPr>
                        <a:t>1</a:t>
                      </a:r>
                      <a:endParaRPr lang="en-US" sz="800" b="0" i="0" u="sng"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sp>
        <p:nvSpPr>
          <p:cNvPr id="10" name="Rectangle 9"/>
          <p:cNvSpPr/>
          <p:nvPr/>
        </p:nvSpPr>
        <p:spPr>
          <a:xfrm>
            <a:off x="10047392" y="2745944"/>
            <a:ext cx="1865089" cy="3554819"/>
          </a:xfrm>
          <a:prstGeom prst="rect">
            <a:avLst/>
          </a:prstGeom>
        </p:spPr>
        <p:txBody>
          <a:bodyPr wrap="square">
            <a:spAutoFit/>
          </a:bodyPr>
          <a:lstStyle/>
          <a:p>
            <a:r>
              <a:rPr lang="en-US" sz="900" b="1" cap="all" dirty="0">
                <a:solidFill>
                  <a:schemeClr val="bg1"/>
                </a:solidFill>
                <a:latin typeface="Arial" panose="020B0604020202020204" pitchFamily="34" charset="0"/>
                <a:cs typeface="Arial" panose="020B0604020202020204" pitchFamily="34" charset="0"/>
              </a:rPr>
              <a:t>HOW MUCH IS THE DELIVERY CHARGE FOR ONLINE SHOP ORDERS?</a:t>
            </a:r>
          </a:p>
          <a:p>
            <a:r>
              <a:rPr lang="en-US" sz="900" dirty="0">
                <a:solidFill>
                  <a:schemeClr val="bg1"/>
                </a:solidFill>
                <a:latin typeface="Arial" panose="020B0604020202020204" pitchFamily="34" charset="0"/>
                <a:cs typeface="Arial" panose="020B0604020202020204" pitchFamily="34" charset="0"/>
              </a:rPr>
              <a:t>For postpaid applications</a:t>
            </a:r>
          </a:p>
          <a:p>
            <a:r>
              <a:rPr lang="en-US" sz="900" dirty="0" smtClean="0">
                <a:solidFill>
                  <a:schemeClr val="bg1"/>
                </a:solidFill>
                <a:latin typeface="Arial" panose="020B0604020202020204" pitchFamily="34" charset="0"/>
                <a:cs typeface="Arial" panose="020B0604020202020204" pitchFamily="34" charset="0"/>
              </a:rPr>
              <a:t>We offer </a:t>
            </a:r>
            <a:r>
              <a:rPr lang="en-US" sz="900" dirty="0">
                <a:solidFill>
                  <a:schemeClr val="bg1"/>
                </a:solidFill>
                <a:latin typeface="Arial" panose="020B0604020202020204" pitchFamily="34" charset="0"/>
                <a:cs typeface="Arial" panose="020B0604020202020204" pitchFamily="34" charset="0"/>
              </a:rPr>
              <a:t>free shipping nationwide for postpaid applications.</a:t>
            </a:r>
          </a:p>
          <a:p>
            <a:r>
              <a:rPr lang="en-US" sz="900" dirty="0">
                <a:solidFill>
                  <a:schemeClr val="bg1"/>
                </a:solidFill>
                <a:latin typeface="Arial" panose="020B0604020202020204" pitchFamily="34" charset="0"/>
                <a:cs typeface="Arial" panose="020B0604020202020204" pitchFamily="34" charset="0"/>
              </a:rPr>
              <a:t>For accessories and apparel purchases</a:t>
            </a:r>
          </a:p>
          <a:p>
            <a:r>
              <a:rPr lang="en-US" sz="900" dirty="0" smtClean="0">
                <a:solidFill>
                  <a:schemeClr val="bg1"/>
                </a:solidFill>
                <a:latin typeface="Arial" panose="020B0604020202020204" pitchFamily="34" charset="0"/>
                <a:cs typeface="Arial" panose="020B0604020202020204" pitchFamily="34" charset="0"/>
              </a:rPr>
              <a:t>We offer </a:t>
            </a:r>
            <a:r>
              <a:rPr lang="en-US" sz="900" dirty="0">
                <a:solidFill>
                  <a:schemeClr val="bg1"/>
                </a:solidFill>
                <a:latin typeface="Arial" panose="020B0604020202020204" pitchFamily="34" charset="0"/>
                <a:cs typeface="Arial" panose="020B0604020202020204" pitchFamily="34" charset="0"/>
              </a:rPr>
              <a:t>free shipping nationwide for orders/deliveries amounting to P900 and above.</a:t>
            </a:r>
          </a:p>
          <a:p>
            <a:r>
              <a:rPr lang="en-US" sz="900" dirty="0">
                <a:solidFill>
                  <a:schemeClr val="bg1"/>
                </a:solidFill>
                <a:latin typeface="Arial" panose="020B0604020202020204" pitchFamily="34" charset="0"/>
                <a:cs typeface="Arial" panose="020B0604020202020204" pitchFamily="34" charset="0"/>
              </a:rPr>
              <a:t>A P70 shipping fee will be applied for orders below P900</a:t>
            </a:r>
            <a:r>
              <a:rPr lang="en-US" sz="900" dirty="0" smtClean="0">
                <a:solidFill>
                  <a:schemeClr val="bg1"/>
                </a:solidFill>
                <a:latin typeface="Arial" panose="020B0604020202020204" pitchFamily="34" charset="0"/>
                <a:cs typeface="Arial" panose="020B0604020202020204" pitchFamily="34" charset="0"/>
              </a:rPr>
              <a:t>.</a:t>
            </a:r>
          </a:p>
          <a:p>
            <a:endParaRPr lang="en-US" sz="900" dirty="0">
              <a:solidFill>
                <a:schemeClr val="bg1"/>
              </a:solidFill>
              <a:latin typeface="Arial" panose="020B0604020202020204" pitchFamily="34" charset="0"/>
              <a:cs typeface="Arial" panose="020B0604020202020204" pitchFamily="34" charset="0"/>
            </a:endParaRPr>
          </a:p>
          <a:p>
            <a:endParaRPr lang="en-US" sz="900" b="0" i="0" dirty="0" smtClean="0">
              <a:solidFill>
                <a:schemeClr val="bg1"/>
              </a:solidFill>
              <a:effectLst/>
              <a:latin typeface="Arial" panose="020B0604020202020204" pitchFamily="34" charset="0"/>
              <a:cs typeface="Arial" panose="020B0604020202020204" pitchFamily="34" charset="0"/>
            </a:endParaRPr>
          </a:p>
          <a:p>
            <a:r>
              <a:rPr lang="en-US" sz="900" b="1" cap="all" dirty="0" smtClean="0">
                <a:solidFill>
                  <a:schemeClr val="bg1"/>
                </a:solidFill>
                <a:latin typeface="Arial" panose="020B0604020202020204" pitchFamily="34" charset="0"/>
                <a:cs typeface="Arial" panose="020B0604020202020204" pitchFamily="34" charset="0"/>
              </a:rPr>
              <a:t>CAN YOU DELIVER </a:t>
            </a:r>
            <a:r>
              <a:rPr lang="en-US" sz="900" b="1" cap="all" dirty="0">
                <a:solidFill>
                  <a:schemeClr val="bg1"/>
                </a:solidFill>
                <a:latin typeface="Arial" panose="020B0604020202020204" pitchFamily="34" charset="0"/>
                <a:cs typeface="Arial" panose="020B0604020202020204" pitchFamily="34" charset="0"/>
              </a:rPr>
              <a:t>THE PACKAGE TO MY OFFICE?</a:t>
            </a:r>
          </a:p>
          <a:p>
            <a:r>
              <a:rPr lang="en-US" sz="900" dirty="0">
                <a:solidFill>
                  <a:schemeClr val="bg1"/>
                </a:solidFill>
                <a:latin typeface="Arial" panose="020B0604020202020204" pitchFamily="34" charset="0"/>
                <a:cs typeface="Arial" panose="020B0604020202020204" pitchFamily="34" charset="0"/>
              </a:rPr>
              <a:t>Yes. We will deliver your order at the address you provided during checkout, whether it is to your home or to your office. In case you want to change your delivery address after checkout, you may call (02) 730-1000. </a:t>
            </a:r>
          </a:p>
        </p:txBody>
      </p:sp>
      <p:cxnSp>
        <p:nvCxnSpPr>
          <p:cNvPr id="12" name="Straight Connector 11"/>
          <p:cNvCxnSpPr/>
          <p:nvPr/>
        </p:nvCxnSpPr>
        <p:spPr>
          <a:xfrm>
            <a:off x="10132736" y="4840787"/>
            <a:ext cx="1666999"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Isosceles Triangle 12"/>
          <p:cNvSpPr/>
          <p:nvPr/>
        </p:nvSpPr>
        <p:spPr>
          <a:xfrm flipV="1">
            <a:off x="10868253" y="6326652"/>
            <a:ext cx="274808" cy="112640"/>
          </a:xfrm>
          <a:prstGeom prst="triangle">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3" name="Picture 122"/>
          <p:cNvPicPr>
            <a:picLocks noChangeAspect="1"/>
          </p:cNvPicPr>
          <p:nvPr/>
        </p:nvPicPr>
        <p:blipFill>
          <a:blip r:embed="rId14">
            <a:extLst>
              <a:ext uri="{BEBA8EAE-BF5A-486C-A8C5-ECC9F3942E4B}">
                <a14:imgProps xmlns:a14="http://schemas.microsoft.com/office/drawing/2010/main">
                  <a14:imgLayer r:embed="rId15">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2471233" y="1875355"/>
            <a:ext cx="279035" cy="234030"/>
          </a:xfrm>
          <a:prstGeom prst="rect">
            <a:avLst/>
          </a:prstGeom>
        </p:spPr>
      </p:pic>
      <p:pic>
        <p:nvPicPr>
          <p:cNvPr id="14" name="Picture 13"/>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2798420" y="1875355"/>
            <a:ext cx="345949" cy="236503"/>
          </a:xfrm>
          <a:prstGeom prst="rect">
            <a:avLst/>
          </a:prstGeom>
        </p:spPr>
      </p:pic>
      <p:sp>
        <p:nvSpPr>
          <p:cNvPr id="124" name="Rectangle 123"/>
          <p:cNvSpPr/>
          <p:nvPr/>
        </p:nvSpPr>
        <p:spPr>
          <a:xfrm>
            <a:off x="2305567" y="2289543"/>
            <a:ext cx="1230858" cy="408589"/>
          </a:xfrm>
          <a:prstGeom prst="rect">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VERIFICATION</a:t>
            </a:r>
          </a:p>
        </p:txBody>
      </p:sp>
      <p:sp>
        <p:nvSpPr>
          <p:cNvPr id="126" name="Rectangle 125"/>
          <p:cNvSpPr/>
          <p:nvPr/>
        </p:nvSpPr>
        <p:spPr>
          <a:xfrm>
            <a:off x="3579785" y="2289543"/>
            <a:ext cx="1240491" cy="414550"/>
          </a:xfrm>
          <a:prstGeom prst="rect">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INTERACTION HISTORY</a:t>
            </a:r>
          </a:p>
        </p:txBody>
      </p:sp>
      <p:sp>
        <p:nvSpPr>
          <p:cNvPr id="127" name="Rectangle 126"/>
          <p:cNvSpPr/>
          <p:nvPr/>
        </p:nvSpPr>
        <p:spPr>
          <a:xfrm>
            <a:off x="4863636" y="2289543"/>
            <a:ext cx="1240491" cy="414550"/>
          </a:xfrm>
          <a:prstGeom prst="rect">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CDR</a:t>
            </a:r>
          </a:p>
        </p:txBody>
      </p:sp>
      <p:sp>
        <p:nvSpPr>
          <p:cNvPr id="128" name="Rectangle 127"/>
          <p:cNvSpPr/>
          <p:nvPr/>
        </p:nvSpPr>
        <p:spPr>
          <a:xfrm>
            <a:off x="6147487" y="2289543"/>
            <a:ext cx="1240491" cy="414550"/>
          </a:xfrm>
          <a:prstGeom prst="rect">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BILLING INFO</a:t>
            </a:r>
          </a:p>
        </p:txBody>
      </p:sp>
      <p:sp>
        <p:nvSpPr>
          <p:cNvPr id="129" name="Rectangle 128"/>
          <p:cNvSpPr/>
          <p:nvPr/>
        </p:nvSpPr>
        <p:spPr>
          <a:xfrm>
            <a:off x="7431338" y="2289543"/>
            <a:ext cx="1250576" cy="414550"/>
          </a:xfrm>
          <a:prstGeom prst="rect">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PAYMENT INFO</a:t>
            </a:r>
          </a:p>
        </p:txBody>
      </p:sp>
      <p:sp>
        <p:nvSpPr>
          <p:cNvPr id="130" name="Rectangle 129"/>
          <p:cNvSpPr/>
          <p:nvPr/>
        </p:nvSpPr>
        <p:spPr>
          <a:xfrm>
            <a:off x="8725274" y="2289543"/>
            <a:ext cx="1250576" cy="414550"/>
          </a:xfrm>
          <a:prstGeom prst="rect">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defTabSz="586130"/>
            <a:r>
              <a:rPr lang="en-US" sz="800" b="1" dirty="0" smtClean="0">
                <a:solidFill>
                  <a:prstClr val="white"/>
                </a:solidFill>
                <a:latin typeface="Arial" panose="020B0604020202020204" pitchFamily="34" charset="0"/>
                <a:cs typeface="Arial" panose="020B0604020202020204" pitchFamily="34" charset="0"/>
              </a:rPr>
              <a:t>RIGHT SELL</a:t>
            </a:r>
            <a:endParaRPr lang="en-US" sz="800" b="1" dirty="0">
              <a:solidFill>
                <a:prstClr val="white"/>
              </a:solidFill>
              <a:latin typeface="Arial" panose="020B0604020202020204" pitchFamily="34" charset="0"/>
              <a:cs typeface="Arial" panose="020B0604020202020204" pitchFamily="34" charset="0"/>
            </a:endParaRPr>
          </a:p>
        </p:txBody>
      </p:sp>
      <p:sp>
        <p:nvSpPr>
          <p:cNvPr id="132" name="Rectangle 131"/>
          <p:cNvSpPr/>
          <p:nvPr/>
        </p:nvSpPr>
        <p:spPr>
          <a:xfrm>
            <a:off x="247828" y="2677768"/>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CHANGE BILLING ADDRESS</a:t>
            </a:r>
          </a:p>
        </p:txBody>
      </p:sp>
      <p:sp>
        <p:nvSpPr>
          <p:cNvPr id="133" name="Rectangle 132"/>
          <p:cNvSpPr/>
          <p:nvPr/>
        </p:nvSpPr>
        <p:spPr>
          <a:xfrm>
            <a:off x="247828" y="2994322"/>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CHANGE BILLING CYCLE</a:t>
            </a:r>
          </a:p>
        </p:txBody>
      </p:sp>
      <p:sp>
        <p:nvSpPr>
          <p:cNvPr id="134" name="Rectangle 133"/>
          <p:cNvSpPr/>
          <p:nvPr/>
        </p:nvSpPr>
        <p:spPr>
          <a:xfrm>
            <a:off x="247828" y="3310876"/>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CHANGE BILLING PREFERENCE</a:t>
            </a:r>
          </a:p>
        </p:txBody>
      </p:sp>
      <p:sp>
        <p:nvSpPr>
          <p:cNvPr id="135" name="Rectangle 134"/>
          <p:cNvSpPr/>
          <p:nvPr/>
        </p:nvSpPr>
        <p:spPr>
          <a:xfrm>
            <a:off x="247828" y="3627430"/>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PROMISE TO PAY</a:t>
            </a:r>
            <a:endParaRPr lang="en-US" sz="800" b="1" dirty="0">
              <a:solidFill>
                <a:prstClr val="white"/>
              </a:solidFill>
              <a:latin typeface="Arial" panose="020B0604020202020204" pitchFamily="34" charset="0"/>
              <a:cs typeface="Arial" panose="020B0604020202020204" pitchFamily="34" charset="0"/>
            </a:endParaRPr>
          </a:p>
        </p:txBody>
      </p:sp>
      <p:sp>
        <p:nvSpPr>
          <p:cNvPr id="136" name="Rectangle 135"/>
          <p:cNvSpPr/>
          <p:nvPr/>
        </p:nvSpPr>
        <p:spPr>
          <a:xfrm>
            <a:off x="247828" y="3943984"/>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SIM PROFILE</a:t>
            </a:r>
            <a:endParaRPr lang="en-US" sz="800" b="1" dirty="0">
              <a:solidFill>
                <a:prstClr val="white"/>
              </a:solidFill>
              <a:latin typeface="Arial" panose="020B0604020202020204" pitchFamily="34" charset="0"/>
              <a:cs typeface="Arial" panose="020B0604020202020204" pitchFamily="34" charset="0"/>
            </a:endParaRPr>
          </a:p>
        </p:txBody>
      </p:sp>
      <p:sp>
        <p:nvSpPr>
          <p:cNvPr id="137" name="Rectangle 136"/>
          <p:cNvSpPr/>
          <p:nvPr/>
        </p:nvSpPr>
        <p:spPr>
          <a:xfrm>
            <a:off x="247828" y="4260538"/>
            <a:ext cx="1942062" cy="293691"/>
          </a:xfrm>
          <a:prstGeom prst="rect">
            <a:avLst/>
          </a:prstGeom>
          <a:solidFill>
            <a:srgbClr val="0029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TEMPORARY CREDIT LIMIT</a:t>
            </a:r>
            <a:endParaRPr lang="en-US" sz="800" b="1" dirty="0">
              <a:solidFill>
                <a:prstClr val="white"/>
              </a:solidFill>
              <a:latin typeface="Arial" panose="020B0604020202020204" pitchFamily="34" charset="0"/>
              <a:cs typeface="Arial" panose="020B0604020202020204" pitchFamily="34" charset="0"/>
            </a:endParaRPr>
          </a:p>
        </p:txBody>
      </p:sp>
      <p:sp>
        <p:nvSpPr>
          <p:cNvPr id="138" name="Rectangle 137"/>
          <p:cNvSpPr/>
          <p:nvPr/>
        </p:nvSpPr>
        <p:spPr>
          <a:xfrm>
            <a:off x="247828" y="4577092"/>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MI ACTIVATION / DEACTIVATION</a:t>
            </a:r>
          </a:p>
        </p:txBody>
      </p:sp>
      <p:sp>
        <p:nvSpPr>
          <p:cNvPr id="139" name="Rectangle 138"/>
          <p:cNvSpPr/>
          <p:nvPr/>
        </p:nvSpPr>
        <p:spPr>
          <a:xfrm>
            <a:off x="247828" y="4893646"/>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VAS </a:t>
            </a:r>
            <a:r>
              <a:rPr lang="en-US" sz="800" b="1" dirty="0">
                <a:solidFill>
                  <a:prstClr val="white"/>
                </a:solidFill>
                <a:latin typeface="Arial" panose="020B0604020202020204" pitchFamily="34" charset="0"/>
                <a:cs typeface="Arial" panose="020B0604020202020204" pitchFamily="34" charset="0"/>
              </a:rPr>
              <a:t>ACTIVATION / DEACTIVATION</a:t>
            </a:r>
          </a:p>
        </p:txBody>
      </p:sp>
      <p:sp>
        <p:nvSpPr>
          <p:cNvPr id="140" name="Rectangle 139"/>
          <p:cNvSpPr/>
          <p:nvPr/>
        </p:nvSpPr>
        <p:spPr>
          <a:xfrm>
            <a:off x="247828" y="5210200"/>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IR </a:t>
            </a:r>
            <a:r>
              <a:rPr lang="en-US" sz="800" b="1" dirty="0">
                <a:solidFill>
                  <a:prstClr val="white"/>
                </a:solidFill>
                <a:latin typeface="Arial" panose="020B0604020202020204" pitchFamily="34" charset="0"/>
                <a:cs typeface="Arial" panose="020B0604020202020204" pitchFamily="34" charset="0"/>
              </a:rPr>
              <a:t>ACTIVATION / DEACTIVATION</a:t>
            </a:r>
          </a:p>
        </p:txBody>
      </p:sp>
      <p:sp>
        <p:nvSpPr>
          <p:cNvPr id="141" name="Rectangle 140"/>
          <p:cNvSpPr/>
          <p:nvPr/>
        </p:nvSpPr>
        <p:spPr>
          <a:xfrm>
            <a:off x="247828" y="5526754"/>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FUP PURCHASE</a:t>
            </a:r>
            <a:endParaRPr lang="en-US" sz="800" b="1" dirty="0">
              <a:solidFill>
                <a:prstClr val="white"/>
              </a:solidFill>
              <a:latin typeface="Arial" panose="020B0604020202020204" pitchFamily="34" charset="0"/>
              <a:cs typeface="Arial" panose="020B0604020202020204" pitchFamily="34" charset="0"/>
            </a:endParaRPr>
          </a:p>
        </p:txBody>
      </p:sp>
      <p:sp>
        <p:nvSpPr>
          <p:cNvPr id="143" name="Rectangle 142"/>
          <p:cNvSpPr/>
          <p:nvPr/>
        </p:nvSpPr>
        <p:spPr>
          <a:xfrm>
            <a:off x="247828" y="5853898"/>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NETWORK COVERAGE</a:t>
            </a:r>
            <a:endParaRPr lang="en-US" sz="800" b="1" dirty="0">
              <a:solidFill>
                <a:prstClr val="white"/>
              </a:solidFill>
              <a:latin typeface="Arial" panose="020B0604020202020204" pitchFamily="34" charset="0"/>
              <a:cs typeface="Arial" panose="020B0604020202020204" pitchFamily="34" charset="0"/>
            </a:endParaRPr>
          </a:p>
        </p:txBody>
      </p:sp>
      <p:sp>
        <p:nvSpPr>
          <p:cNvPr id="89" name="Oval 88"/>
          <p:cNvSpPr/>
          <p:nvPr/>
        </p:nvSpPr>
        <p:spPr>
          <a:xfrm>
            <a:off x="9751879" y="2268652"/>
            <a:ext cx="191864" cy="19186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Arial" panose="020B0604020202020204" pitchFamily="34" charset="0"/>
                <a:cs typeface="Arial" panose="020B0604020202020204" pitchFamily="34" charset="0"/>
              </a:rPr>
              <a:t>1</a:t>
            </a:r>
            <a:endParaRPr lang="en-US" sz="1100" dirty="0">
              <a:latin typeface="Arial" panose="020B0604020202020204" pitchFamily="34" charset="0"/>
              <a:cs typeface="Arial" panose="020B0604020202020204" pitchFamily="34" charset="0"/>
            </a:endParaRPr>
          </a:p>
        </p:txBody>
      </p:sp>
      <p:sp>
        <p:nvSpPr>
          <p:cNvPr id="165" name="Rectangle 164"/>
          <p:cNvSpPr/>
          <p:nvPr/>
        </p:nvSpPr>
        <p:spPr>
          <a:xfrm>
            <a:off x="8552510" y="5382360"/>
            <a:ext cx="1311479" cy="300554"/>
          </a:xfrm>
          <a:prstGeom prst="rect">
            <a:avLst/>
          </a:prstGeom>
          <a:solidFill>
            <a:srgbClr val="56AD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1000" b="1" dirty="0" smtClean="0">
                <a:solidFill>
                  <a:prstClr val="white"/>
                </a:solidFill>
                <a:latin typeface="Arial" panose="020B0604020202020204" pitchFamily="34" charset="0"/>
                <a:cs typeface="Arial" panose="020B0604020202020204" pitchFamily="34" charset="0"/>
              </a:rPr>
              <a:t>SUBMIT</a:t>
            </a:r>
            <a:endParaRPr lang="en-US" sz="1000" b="1" dirty="0">
              <a:solidFill>
                <a:prstClr val="white"/>
              </a:solidFill>
              <a:latin typeface="Arial" panose="020B0604020202020204" pitchFamily="34" charset="0"/>
              <a:cs typeface="Arial" panose="020B0604020202020204" pitchFamily="34" charset="0"/>
            </a:endParaRPr>
          </a:p>
        </p:txBody>
      </p:sp>
      <p:sp>
        <p:nvSpPr>
          <p:cNvPr id="166" name="Rectangle 165"/>
          <p:cNvSpPr/>
          <p:nvPr/>
        </p:nvSpPr>
        <p:spPr>
          <a:xfrm>
            <a:off x="7610369" y="5373306"/>
            <a:ext cx="892041" cy="30960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1000" b="1" dirty="0" smtClean="0">
                <a:solidFill>
                  <a:prstClr val="white"/>
                </a:solidFill>
                <a:latin typeface="Arial" panose="020B0604020202020204" pitchFamily="34" charset="0"/>
                <a:cs typeface="Arial" panose="020B0604020202020204" pitchFamily="34" charset="0"/>
              </a:rPr>
              <a:t>CANCEL</a:t>
            </a:r>
            <a:endParaRPr lang="en-US" sz="1000" b="1" dirty="0">
              <a:solidFill>
                <a:prstClr val="white"/>
              </a:solidFill>
              <a:latin typeface="Arial" panose="020B0604020202020204" pitchFamily="34" charset="0"/>
              <a:cs typeface="Arial" panose="020B0604020202020204" pitchFamily="34" charset="0"/>
            </a:endParaRPr>
          </a:p>
        </p:txBody>
      </p:sp>
      <p:grpSp>
        <p:nvGrpSpPr>
          <p:cNvPr id="152" name="Group 151"/>
          <p:cNvGrpSpPr/>
          <p:nvPr/>
        </p:nvGrpSpPr>
        <p:grpSpPr>
          <a:xfrm>
            <a:off x="-19946" y="5444657"/>
            <a:ext cx="365675" cy="427282"/>
            <a:chOff x="139917" y="5603711"/>
            <a:chExt cx="365675" cy="427282"/>
          </a:xfrm>
        </p:grpSpPr>
        <p:sp>
          <p:nvSpPr>
            <p:cNvPr id="153" name="Flowchart: Delay 152"/>
            <p:cNvSpPr/>
            <p:nvPr/>
          </p:nvSpPr>
          <p:spPr>
            <a:xfrm>
              <a:off x="151034" y="5603711"/>
              <a:ext cx="354558" cy="427282"/>
            </a:xfrm>
            <a:prstGeom prst="flowChartDelay">
              <a:avLst/>
            </a:prstGeom>
            <a:solidFill>
              <a:srgbClr val="E20A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4" name="Picture 153"/>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139917" y="5654116"/>
              <a:ext cx="324625" cy="324625"/>
            </a:xfrm>
            <a:prstGeom prst="rect">
              <a:avLst/>
            </a:prstGeom>
          </p:spPr>
        </p:pic>
      </p:grpSp>
      <p:sp>
        <p:nvSpPr>
          <p:cNvPr id="79" name="Rectangle 78"/>
          <p:cNvSpPr/>
          <p:nvPr/>
        </p:nvSpPr>
        <p:spPr>
          <a:xfrm>
            <a:off x="2390772" y="2930301"/>
            <a:ext cx="670376" cy="276999"/>
          </a:xfrm>
          <a:prstGeom prst="rect">
            <a:avLst/>
          </a:prstGeom>
          <a:noFill/>
        </p:spPr>
        <p:txBody>
          <a:bodyPr wrap="none">
            <a:spAutoFit/>
          </a:bodyPr>
          <a:lstStyle/>
          <a:p>
            <a:pPr>
              <a:defRPr/>
            </a:pPr>
            <a:r>
              <a:rPr lang="en-US" sz="1200" kern="0" dirty="0" smtClean="0">
                <a:latin typeface="corporate_a_condensedregular"/>
              </a:rPr>
              <a:t>Source</a:t>
            </a:r>
            <a:endParaRPr lang="en-US" sz="1200" kern="0" dirty="0" smtClean="0">
              <a:latin typeface="corporate_a_condensedregular"/>
            </a:endParaRPr>
          </a:p>
        </p:txBody>
      </p:sp>
      <p:sp>
        <p:nvSpPr>
          <p:cNvPr id="80" name="Rectangle 79"/>
          <p:cNvSpPr/>
          <p:nvPr/>
        </p:nvSpPr>
        <p:spPr>
          <a:xfrm>
            <a:off x="2390772" y="3402279"/>
            <a:ext cx="712054" cy="276999"/>
          </a:xfrm>
          <a:prstGeom prst="rect">
            <a:avLst/>
          </a:prstGeom>
          <a:noFill/>
        </p:spPr>
        <p:txBody>
          <a:bodyPr wrap="none">
            <a:spAutoFit/>
          </a:bodyPr>
          <a:lstStyle/>
          <a:p>
            <a:pPr>
              <a:defRPr/>
            </a:pPr>
            <a:r>
              <a:rPr lang="en-US" sz="1200" kern="0" dirty="0" smtClean="0">
                <a:latin typeface="corporate_a_condensedregular"/>
              </a:rPr>
              <a:t>Reason</a:t>
            </a:r>
            <a:endParaRPr lang="en-US" sz="1200" kern="0" dirty="0" smtClean="0">
              <a:latin typeface="corporate_a_condensedregular"/>
            </a:endParaRPr>
          </a:p>
        </p:txBody>
      </p:sp>
      <p:grpSp>
        <p:nvGrpSpPr>
          <p:cNvPr id="81" name="Group 80"/>
          <p:cNvGrpSpPr/>
          <p:nvPr/>
        </p:nvGrpSpPr>
        <p:grpSpPr>
          <a:xfrm>
            <a:off x="3659245" y="2885081"/>
            <a:ext cx="2680450" cy="401553"/>
            <a:chOff x="3659245" y="2885081"/>
            <a:chExt cx="2680450" cy="401553"/>
          </a:xfrm>
        </p:grpSpPr>
        <p:grpSp>
          <p:nvGrpSpPr>
            <p:cNvPr id="90" name="Group 89"/>
            <p:cNvGrpSpPr/>
            <p:nvPr/>
          </p:nvGrpSpPr>
          <p:grpSpPr>
            <a:xfrm>
              <a:off x="3659245" y="2885081"/>
              <a:ext cx="2680450" cy="401553"/>
              <a:chOff x="2553910" y="2952312"/>
              <a:chExt cx="2680450" cy="403412"/>
            </a:xfrm>
          </p:grpSpPr>
          <p:sp>
            <p:nvSpPr>
              <p:cNvPr id="92" name="TextBox 91"/>
              <p:cNvSpPr txBox="1"/>
              <p:nvPr/>
            </p:nvSpPr>
            <p:spPr>
              <a:xfrm>
                <a:off x="2553910" y="2952312"/>
                <a:ext cx="2680450" cy="403412"/>
              </a:xfrm>
              <a:prstGeom prst="rect">
                <a:avLst/>
              </a:prstGeom>
              <a:solidFill>
                <a:schemeClr val="bg1"/>
              </a:solidFill>
              <a:ln>
                <a:solidFill>
                  <a:schemeClr val="bg1">
                    <a:lumMod val="65000"/>
                  </a:schemeClr>
                </a:solidFill>
              </a:ln>
            </p:spPr>
            <p:txBody>
              <a:bodyPr wrap="square" rtlCol="0">
                <a:spAutoFit/>
              </a:bodyPr>
              <a:lstStyle/>
              <a:p>
                <a:endParaRPr lang="en-US" dirty="0"/>
              </a:p>
            </p:txBody>
          </p:sp>
          <p:sp>
            <p:nvSpPr>
              <p:cNvPr id="93" name="Rectangle 92"/>
              <p:cNvSpPr/>
              <p:nvPr/>
            </p:nvSpPr>
            <p:spPr>
              <a:xfrm>
                <a:off x="2577864" y="3024764"/>
                <a:ext cx="1140056" cy="278281"/>
              </a:xfrm>
              <a:prstGeom prst="rect">
                <a:avLst/>
              </a:prstGeom>
              <a:noFill/>
            </p:spPr>
            <p:txBody>
              <a:bodyPr wrap="none">
                <a:spAutoFit/>
              </a:bodyPr>
              <a:lstStyle/>
              <a:p>
                <a:pPr>
                  <a:defRPr/>
                </a:pPr>
                <a:r>
                  <a:rPr lang="en-US" sz="1200" kern="0" dirty="0" smtClean="0">
                    <a:solidFill>
                      <a:schemeClr val="bg1">
                        <a:lumMod val="65000"/>
                      </a:schemeClr>
                    </a:solidFill>
                    <a:latin typeface="corporate_a_condensedregular"/>
                  </a:rPr>
                  <a:t>Select Source</a:t>
                </a:r>
                <a:endParaRPr lang="en-US" sz="1200" kern="0" dirty="0" smtClean="0">
                  <a:solidFill>
                    <a:schemeClr val="bg1">
                      <a:lumMod val="65000"/>
                    </a:schemeClr>
                  </a:solidFill>
                  <a:latin typeface="corporate_a_condensedregular"/>
                </a:endParaRPr>
              </a:p>
            </p:txBody>
          </p:sp>
        </p:grpSp>
        <p:sp>
          <p:nvSpPr>
            <p:cNvPr id="91" name="Isosceles Triangle 90"/>
            <p:cNvSpPr/>
            <p:nvPr/>
          </p:nvSpPr>
          <p:spPr>
            <a:xfrm rot="10800000">
              <a:off x="6092445" y="3050792"/>
              <a:ext cx="122302" cy="105432"/>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solidFill>
                  <a:prstClr val="white"/>
                </a:solidFill>
              </a:endParaRPr>
            </a:p>
          </p:txBody>
        </p:sp>
      </p:grpSp>
      <p:sp>
        <p:nvSpPr>
          <p:cNvPr id="104" name="Rectangle 103"/>
          <p:cNvSpPr/>
          <p:nvPr/>
        </p:nvSpPr>
        <p:spPr>
          <a:xfrm>
            <a:off x="6453864" y="2770736"/>
            <a:ext cx="1384304" cy="707886"/>
          </a:xfrm>
          <a:prstGeom prst="rect">
            <a:avLst/>
          </a:prstGeom>
        </p:spPr>
        <p:txBody>
          <a:bodyPr wrap="square">
            <a:spAutoFit/>
          </a:bodyPr>
          <a:lstStyle/>
          <a:p>
            <a:r>
              <a:rPr lang="en-US" sz="800" dirty="0" smtClean="0">
                <a:solidFill>
                  <a:srgbClr val="000000"/>
                </a:solidFill>
                <a:latin typeface="Tondo"/>
              </a:rPr>
              <a:t>Dropdown options</a:t>
            </a:r>
          </a:p>
          <a:p>
            <a:r>
              <a:rPr lang="en-US" sz="800" dirty="0" smtClean="0">
                <a:solidFill>
                  <a:srgbClr val="000000"/>
                </a:solidFill>
                <a:latin typeface="Tondo"/>
              </a:rPr>
              <a:t>Call In</a:t>
            </a:r>
          </a:p>
          <a:p>
            <a:r>
              <a:rPr lang="en-US" sz="800" dirty="0" smtClean="0">
                <a:solidFill>
                  <a:srgbClr val="000000"/>
                </a:solidFill>
                <a:latin typeface="Tondo"/>
              </a:rPr>
              <a:t>Email</a:t>
            </a:r>
          </a:p>
          <a:p>
            <a:r>
              <a:rPr lang="en-US" sz="800" dirty="0" smtClean="0">
                <a:solidFill>
                  <a:srgbClr val="000000"/>
                </a:solidFill>
                <a:latin typeface="Tondo"/>
              </a:rPr>
              <a:t>Chat</a:t>
            </a:r>
          </a:p>
          <a:p>
            <a:r>
              <a:rPr lang="en-US" sz="800" dirty="0" smtClean="0">
                <a:solidFill>
                  <a:srgbClr val="000000"/>
                </a:solidFill>
                <a:latin typeface="Tondo"/>
              </a:rPr>
              <a:t>Walk-in</a:t>
            </a:r>
          </a:p>
        </p:txBody>
      </p:sp>
      <p:sp>
        <p:nvSpPr>
          <p:cNvPr id="106" name="TextBox 105"/>
          <p:cNvSpPr txBox="1"/>
          <p:nvPr/>
        </p:nvSpPr>
        <p:spPr>
          <a:xfrm>
            <a:off x="3650407" y="3812733"/>
            <a:ext cx="2680450" cy="401553"/>
          </a:xfrm>
          <a:prstGeom prst="rect">
            <a:avLst/>
          </a:prstGeom>
          <a:solidFill>
            <a:schemeClr val="bg1"/>
          </a:solidFill>
          <a:ln>
            <a:solidFill>
              <a:schemeClr val="bg1">
                <a:lumMod val="65000"/>
              </a:schemeClr>
            </a:solidFill>
          </a:ln>
        </p:spPr>
        <p:txBody>
          <a:bodyPr wrap="square" rtlCol="0">
            <a:spAutoFit/>
          </a:bodyPr>
          <a:lstStyle/>
          <a:p>
            <a:endParaRPr lang="en-US" dirty="0"/>
          </a:p>
        </p:txBody>
      </p:sp>
      <p:sp>
        <p:nvSpPr>
          <p:cNvPr id="107" name="Rectangle 106"/>
          <p:cNvSpPr/>
          <p:nvPr/>
        </p:nvSpPr>
        <p:spPr>
          <a:xfrm>
            <a:off x="2390772" y="3891166"/>
            <a:ext cx="1047082" cy="276999"/>
          </a:xfrm>
          <a:prstGeom prst="rect">
            <a:avLst/>
          </a:prstGeom>
          <a:noFill/>
        </p:spPr>
        <p:txBody>
          <a:bodyPr wrap="none">
            <a:spAutoFit/>
          </a:bodyPr>
          <a:lstStyle/>
          <a:p>
            <a:pPr>
              <a:defRPr/>
            </a:pPr>
            <a:r>
              <a:rPr lang="en-US" sz="1200" kern="0" dirty="0" smtClean="0">
                <a:latin typeface="corporate_a_condensedregular"/>
              </a:rPr>
              <a:t>TCL Amount</a:t>
            </a:r>
            <a:endParaRPr lang="en-US" sz="1200" kern="0" dirty="0" smtClean="0">
              <a:latin typeface="corporate_a_condensedregular"/>
            </a:endParaRPr>
          </a:p>
        </p:txBody>
      </p:sp>
      <p:grpSp>
        <p:nvGrpSpPr>
          <p:cNvPr id="108" name="Group 107"/>
          <p:cNvGrpSpPr/>
          <p:nvPr/>
        </p:nvGrpSpPr>
        <p:grpSpPr>
          <a:xfrm>
            <a:off x="3650407" y="3346982"/>
            <a:ext cx="2680450" cy="401553"/>
            <a:chOff x="3659245" y="2885081"/>
            <a:chExt cx="2680450" cy="401553"/>
          </a:xfrm>
        </p:grpSpPr>
        <p:grpSp>
          <p:nvGrpSpPr>
            <p:cNvPr id="113" name="Group 112"/>
            <p:cNvGrpSpPr/>
            <p:nvPr/>
          </p:nvGrpSpPr>
          <p:grpSpPr>
            <a:xfrm>
              <a:off x="3659245" y="2885081"/>
              <a:ext cx="2680450" cy="401553"/>
              <a:chOff x="2553910" y="2952312"/>
              <a:chExt cx="2680450" cy="403412"/>
            </a:xfrm>
          </p:grpSpPr>
          <p:sp>
            <p:nvSpPr>
              <p:cNvPr id="118" name="TextBox 117"/>
              <p:cNvSpPr txBox="1"/>
              <p:nvPr/>
            </p:nvSpPr>
            <p:spPr>
              <a:xfrm>
                <a:off x="2553910" y="2952312"/>
                <a:ext cx="2680450" cy="403412"/>
              </a:xfrm>
              <a:prstGeom prst="rect">
                <a:avLst/>
              </a:prstGeom>
              <a:solidFill>
                <a:schemeClr val="bg1"/>
              </a:solidFill>
              <a:ln>
                <a:solidFill>
                  <a:schemeClr val="bg1">
                    <a:lumMod val="65000"/>
                  </a:schemeClr>
                </a:solidFill>
              </a:ln>
            </p:spPr>
            <p:txBody>
              <a:bodyPr wrap="square" rtlCol="0">
                <a:spAutoFit/>
              </a:bodyPr>
              <a:lstStyle/>
              <a:p>
                <a:endParaRPr lang="en-US" dirty="0"/>
              </a:p>
            </p:txBody>
          </p:sp>
          <p:sp>
            <p:nvSpPr>
              <p:cNvPr id="119" name="Rectangle 118"/>
              <p:cNvSpPr/>
              <p:nvPr/>
            </p:nvSpPr>
            <p:spPr>
              <a:xfrm>
                <a:off x="2577864" y="3024764"/>
                <a:ext cx="1181734" cy="278281"/>
              </a:xfrm>
              <a:prstGeom prst="rect">
                <a:avLst/>
              </a:prstGeom>
              <a:noFill/>
            </p:spPr>
            <p:txBody>
              <a:bodyPr wrap="none">
                <a:spAutoFit/>
              </a:bodyPr>
              <a:lstStyle/>
              <a:p>
                <a:pPr>
                  <a:defRPr/>
                </a:pPr>
                <a:r>
                  <a:rPr lang="en-US" sz="1200" kern="0" dirty="0" smtClean="0">
                    <a:solidFill>
                      <a:schemeClr val="bg1">
                        <a:lumMod val="65000"/>
                      </a:schemeClr>
                    </a:solidFill>
                    <a:latin typeface="corporate_a_condensedregular"/>
                  </a:rPr>
                  <a:t>Select Reason</a:t>
                </a:r>
                <a:endParaRPr lang="en-US" sz="1200" kern="0" dirty="0" smtClean="0">
                  <a:solidFill>
                    <a:schemeClr val="bg1">
                      <a:lumMod val="65000"/>
                    </a:schemeClr>
                  </a:solidFill>
                  <a:latin typeface="corporate_a_condensedregular"/>
                </a:endParaRPr>
              </a:p>
            </p:txBody>
          </p:sp>
        </p:grpSp>
        <p:sp>
          <p:nvSpPr>
            <p:cNvPr id="117" name="Isosceles Triangle 116"/>
            <p:cNvSpPr/>
            <p:nvPr/>
          </p:nvSpPr>
          <p:spPr>
            <a:xfrm rot="10800000">
              <a:off x="6092445" y="3050792"/>
              <a:ext cx="122302" cy="105432"/>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solidFill>
                  <a:prstClr val="white"/>
                </a:solidFill>
              </a:endParaRPr>
            </a:p>
          </p:txBody>
        </p:sp>
      </p:grpSp>
      <p:sp>
        <p:nvSpPr>
          <p:cNvPr id="120" name="Rectangle 119"/>
          <p:cNvSpPr/>
          <p:nvPr/>
        </p:nvSpPr>
        <p:spPr>
          <a:xfrm>
            <a:off x="7297610" y="3232822"/>
            <a:ext cx="1384304" cy="707886"/>
          </a:xfrm>
          <a:prstGeom prst="rect">
            <a:avLst/>
          </a:prstGeom>
        </p:spPr>
        <p:txBody>
          <a:bodyPr wrap="square">
            <a:spAutoFit/>
          </a:bodyPr>
          <a:lstStyle/>
          <a:p>
            <a:r>
              <a:rPr lang="en-US" sz="800" dirty="0" smtClean="0">
                <a:solidFill>
                  <a:srgbClr val="000000"/>
                </a:solidFill>
                <a:latin typeface="Tondo"/>
              </a:rPr>
              <a:t>Dropdown options</a:t>
            </a:r>
          </a:p>
          <a:p>
            <a:r>
              <a:rPr lang="en-US" sz="800" dirty="0" smtClean="0">
                <a:solidFill>
                  <a:srgbClr val="000000"/>
                </a:solidFill>
                <a:latin typeface="Tondo"/>
              </a:rPr>
              <a:t>Abroad</a:t>
            </a:r>
          </a:p>
          <a:p>
            <a:r>
              <a:rPr lang="en-US" sz="800" dirty="0" smtClean="0">
                <a:solidFill>
                  <a:srgbClr val="000000"/>
                </a:solidFill>
                <a:latin typeface="Tondo"/>
              </a:rPr>
              <a:t>Dispute</a:t>
            </a:r>
          </a:p>
          <a:p>
            <a:r>
              <a:rPr lang="en-US" sz="800" dirty="0" smtClean="0">
                <a:solidFill>
                  <a:srgbClr val="000000"/>
                </a:solidFill>
                <a:latin typeface="Tondo"/>
              </a:rPr>
              <a:t>MNP</a:t>
            </a:r>
          </a:p>
          <a:p>
            <a:r>
              <a:rPr lang="en-US" sz="800" dirty="0" smtClean="0">
                <a:solidFill>
                  <a:srgbClr val="000000"/>
                </a:solidFill>
                <a:latin typeface="Tondo"/>
              </a:rPr>
              <a:t>Payment Agency</a:t>
            </a:r>
          </a:p>
        </p:txBody>
      </p:sp>
      <p:sp>
        <p:nvSpPr>
          <p:cNvPr id="122" name="TextBox 121"/>
          <p:cNvSpPr txBox="1"/>
          <p:nvPr/>
        </p:nvSpPr>
        <p:spPr>
          <a:xfrm>
            <a:off x="3641523" y="4276883"/>
            <a:ext cx="2680450" cy="401553"/>
          </a:xfrm>
          <a:prstGeom prst="rect">
            <a:avLst/>
          </a:prstGeom>
          <a:solidFill>
            <a:schemeClr val="bg1"/>
          </a:solidFill>
          <a:ln>
            <a:solidFill>
              <a:schemeClr val="bg1">
                <a:lumMod val="65000"/>
              </a:schemeClr>
            </a:solidFill>
          </a:ln>
        </p:spPr>
        <p:txBody>
          <a:bodyPr wrap="square" rtlCol="0">
            <a:spAutoFit/>
          </a:bodyPr>
          <a:lstStyle/>
          <a:p>
            <a:endParaRPr lang="en-US" dirty="0"/>
          </a:p>
        </p:txBody>
      </p:sp>
      <p:sp>
        <p:nvSpPr>
          <p:cNvPr id="125" name="Rectangle 124"/>
          <p:cNvSpPr/>
          <p:nvPr/>
        </p:nvSpPr>
        <p:spPr>
          <a:xfrm>
            <a:off x="2381888" y="4355316"/>
            <a:ext cx="798617" cy="276999"/>
          </a:xfrm>
          <a:prstGeom prst="rect">
            <a:avLst/>
          </a:prstGeom>
          <a:noFill/>
        </p:spPr>
        <p:txBody>
          <a:bodyPr wrap="none">
            <a:spAutoFit/>
          </a:bodyPr>
          <a:lstStyle/>
          <a:p>
            <a:pPr>
              <a:defRPr/>
            </a:pPr>
            <a:r>
              <a:rPr lang="en-US" sz="1200" kern="0" dirty="0" smtClean="0">
                <a:latin typeface="corporate_a_condensedregular"/>
              </a:rPr>
              <a:t>Remarks</a:t>
            </a:r>
            <a:endParaRPr lang="en-US" sz="1200" kern="0" dirty="0" smtClean="0">
              <a:latin typeface="corporate_a_condensedregular"/>
            </a:endParaRPr>
          </a:p>
        </p:txBody>
      </p:sp>
      <p:sp>
        <p:nvSpPr>
          <p:cNvPr id="131" name="Rectangle 130"/>
          <p:cNvSpPr/>
          <p:nvPr/>
        </p:nvSpPr>
        <p:spPr>
          <a:xfrm>
            <a:off x="3681902" y="3880552"/>
            <a:ext cx="1694695" cy="276999"/>
          </a:xfrm>
          <a:prstGeom prst="rect">
            <a:avLst/>
          </a:prstGeom>
          <a:noFill/>
        </p:spPr>
        <p:txBody>
          <a:bodyPr wrap="none">
            <a:spAutoFit/>
          </a:bodyPr>
          <a:lstStyle/>
          <a:p>
            <a:pPr>
              <a:defRPr/>
            </a:pPr>
            <a:r>
              <a:rPr lang="en-US" sz="1200" kern="0" dirty="0" smtClean="0">
                <a:solidFill>
                  <a:schemeClr val="bg1">
                    <a:lumMod val="65000"/>
                  </a:schemeClr>
                </a:solidFill>
                <a:latin typeface="corporate_a_condensedregular"/>
              </a:rPr>
              <a:t>TCL greater than CCL</a:t>
            </a:r>
            <a:endParaRPr lang="en-US" sz="1200" kern="0" dirty="0" smtClean="0">
              <a:solidFill>
                <a:schemeClr val="bg1">
                  <a:lumMod val="65000"/>
                </a:schemeClr>
              </a:solidFill>
              <a:latin typeface="corporate_a_condensedregular"/>
            </a:endParaRPr>
          </a:p>
        </p:txBody>
      </p:sp>
    </p:spTree>
    <p:extLst>
      <p:ext uri="{BB962C8B-B14F-4D97-AF65-F5344CB8AC3E}">
        <p14:creationId xmlns:p14="http://schemas.microsoft.com/office/powerpoint/2010/main" val="353143135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Rectangle 61"/>
          <p:cNvSpPr/>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 name="Rectangle 2"/>
          <p:cNvSpPr/>
          <p:nvPr/>
        </p:nvSpPr>
        <p:spPr>
          <a:xfrm>
            <a:off x="185940" y="154407"/>
            <a:ext cx="11836042" cy="65124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sp>
        <p:nvSpPr>
          <p:cNvPr id="52" name="Rectangle 51"/>
          <p:cNvSpPr/>
          <p:nvPr/>
        </p:nvSpPr>
        <p:spPr>
          <a:xfrm>
            <a:off x="2266988" y="154407"/>
            <a:ext cx="7757432" cy="20684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sp>
        <p:nvSpPr>
          <p:cNvPr id="46" name="Rectangle 45"/>
          <p:cNvSpPr/>
          <p:nvPr/>
        </p:nvSpPr>
        <p:spPr>
          <a:xfrm>
            <a:off x="185940" y="2289543"/>
            <a:ext cx="2081048" cy="4375515"/>
          </a:xfrm>
          <a:prstGeom prst="rect">
            <a:avLst/>
          </a:prstGeom>
          <a:solidFill>
            <a:srgbClr val="56AD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pic>
        <p:nvPicPr>
          <p:cNvPr id="19" name="Picture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1617" y="1769514"/>
            <a:ext cx="400674" cy="400674"/>
          </a:xfrm>
          <a:prstGeom prst="rect">
            <a:avLst/>
          </a:prstGeom>
        </p:spPr>
      </p:pic>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9785" y="1769514"/>
            <a:ext cx="400674" cy="400674"/>
          </a:xfrm>
          <a:prstGeom prst="rect">
            <a:avLst/>
          </a:prstGeom>
        </p:spPr>
      </p:pic>
      <p:pic>
        <p:nvPicPr>
          <p:cNvPr id="21" name="Picture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75281" y="1769514"/>
            <a:ext cx="400674" cy="400674"/>
          </a:xfrm>
          <a:prstGeom prst="rect">
            <a:avLst/>
          </a:prstGeom>
        </p:spPr>
      </p:pic>
      <p:pic>
        <p:nvPicPr>
          <p:cNvPr id="23" name="Picture 2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93449" y="1769513"/>
            <a:ext cx="400674" cy="400674"/>
          </a:xfrm>
          <a:prstGeom prst="rect">
            <a:avLst/>
          </a:prstGeom>
        </p:spPr>
      </p:pic>
      <p:pic>
        <p:nvPicPr>
          <p:cNvPr id="74" name="Picture 7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5959" y="6191056"/>
            <a:ext cx="354173" cy="346794"/>
          </a:xfrm>
          <a:prstGeom prst="rect">
            <a:avLst/>
          </a:prstGeom>
        </p:spPr>
      </p:pic>
      <p:pic>
        <p:nvPicPr>
          <p:cNvPr id="75" name="Picture 7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19025" y="6191056"/>
            <a:ext cx="354173" cy="346794"/>
          </a:xfrm>
          <a:prstGeom prst="rect">
            <a:avLst/>
          </a:prstGeom>
        </p:spPr>
      </p:pic>
      <p:pic>
        <p:nvPicPr>
          <p:cNvPr id="76" name="Picture 7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52893" y="6191056"/>
            <a:ext cx="354173" cy="332037"/>
          </a:xfrm>
          <a:prstGeom prst="rect">
            <a:avLst/>
          </a:prstGeom>
        </p:spPr>
      </p:pic>
      <p:sp>
        <p:nvSpPr>
          <p:cNvPr id="83" name="Rectangle 82"/>
          <p:cNvSpPr/>
          <p:nvPr/>
        </p:nvSpPr>
        <p:spPr>
          <a:xfrm>
            <a:off x="9965423" y="2163814"/>
            <a:ext cx="2056451" cy="45036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pic>
        <p:nvPicPr>
          <p:cNvPr id="98" name="Picture 97"/>
          <p:cNvPicPr>
            <a:picLocks noChangeAspect="1"/>
          </p:cNvPicPr>
          <p:nvPr/>
        </p:nvPicPr>
        <p:blipFill>
          <a:blip r:embed="rId9">
            <a:extLst>
              <a:ext uri="{BEBA8EAE-BF5A-486C-A8C5-ECC9F3942E4B}">
                <a14:imgProps xmlns:a14="http://schemas.microsoft.com/office/drawing/2010/main">
                  <a14:imgLayer r:embed="rId10">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1852091" y="6194581"/>
            <a:ext cx="331349" cy="331349"/>
          </a:xfrm>
          <a:prstGeom prst="rect">
            <a:avLst/>
          </a:prstGeom>
        </p:spPr>
      </p:pic>
      <p:sp>
        <p:nvSpPr>
          <p:cNvPr id="109" name="Rectangle 108"/>
          <p:cNvSpPr/>
          <p:nvPr/>
        </p:nvSpPr>
        <p:spPr>
          <a:xfrm>
            <a:off x="10023912" y="2286478"/>
            <a:ext cx="1963490" cy="4251372"/>
          </a:xfrm>
          <a:prstGeom prst="rect">
            <a:avLst/>
          </a:prstGeom>
          <a:solidFill>
            <a:srgbClr val="56AD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1000" b="1" dirty="0">
              <a:solidFill>
                <a:prstClr val="white"/>
              </a:solidFill>
              <a:latin typeface="Arial" panose="020B0604020202020204" pitchFamily="34" charset="0"/>
              <a:cs typeface="Arial" panose="020B0604020202020204" pitchFamily="34" charset="0"/>
            </a:endParaRPr>
          </a:p>
        </p:txBody>
      </p:sp>
      <p:sp>
        <p:nvSpPr>
          <p:cNvPr id="94" name="Rectangle 93"/>
          <p:cNvSpPr/>
          <p:nvPr/>
        </p:nvSpPr>
        <p:spPr>
          <a:xfrm>
            <a:off x="2304058" y="2698132"/>
            <a:ext cx="7656345" cy="3044318"/>
          </a:xfrm>
          <a:prstGeom prst="rect">
            <a:avLst/>
          </a:prstGeom>
          <a:solidFill>
            <a:schemeClr val="bg1"/>
          </a:solidFill>
          <a:ln>
            <a:solidFill>
              <a:srgbClr val="56ADD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grpSp>
        <p:nvGrpSpPr>
          <p:cNvPr id="4" name="Group 3"/>
          <p:cNvGrpSpPr/>
          <p:nvPr/>
        </p:nvGrpSpPr>
        <p:grpSpPr>
          <a:xfrm>
            <a:off x="257774" y="2377291"/>
            <a:ext cx="1926025" cy="239055"/>
            <a:chOff x="257774" y="1966455"/>
            <a:chExt cx="1926025" cy="239055"/>
          </a:xfrm>
        </p:grpSpPr>
        <p:sp>
          <p:nvSpPr>
            <p:cNvPr id="50" name="Rounded Rectangle 49"/>
            <p:cNvSpPr/>
            <p:nvPr/>
          </p:nvSpPr>
          <p:spPr>
            <a:xfrm>
              <a:off x="257774" y="1968246"/>
              <a:ext cx="1824102" cy="23726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pic>
          <p:nvPicPr>
            <p:cNvPr id="28" name="Picture 27"/>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981315" y="1966455"/>
              <a:ext cx="202484" cy="237055"/>
            </a:xfrm>
            <a:prstGeom prst="rect">
              <a:avLst/>
            </a:prstGeom>
          </p:spPr>
        </p:pic>
        <p:sp>
          <p:nvSpPr>
            <p:cNvPr id="51" name="TextBox 50"/>
            <p:cNvSpPr txBox="1"/>
            <p:nvPr/>
          </p:nvSpPr>
          <p:spPr>
            <a:xfrm>
              <a:off x="320836" y="1968921"/>
              <a:ext cx="184731" cy="230832"/>
            </a:xfrm>
            <a:prstGeom prst="rect">
              <a:avLst/>
            </a:prstGeom>
            <a:noFill/>
          </p:spPr>
          <p:txBody>
            <a:bodyPr wrap="none" rtlCol="0">
              <a:spAutoFit/>
            </a:bodyPr>
            <a:lstStyle/>
            <a:p>
              <a:pPr defTabSz="586130"/>
              <a:endParaRPr lang="en-US" sz="900" dirty="0">
                <a:solidFill>
                  <a:prstClr val="black"/>
                </a:solidFill>
                <a:latin typeface="Arial" panose="020B0604020202020204" pitchFamily="34" charset="0"/>
                <a:cs typeface="Arial" panose="020B0604020202020204" pitchFamily="34" charset="0"/>
              </a:endParaRPr>
            </a:p>
          </p:txBody>
        </p:sp>
      </p:grpSp>
      <p:grpSp>
        <p:nvGrpSpPr>
          <p:cNvPr id="63" name="Group 62"/>
          <p:cNvGrpSpPr/>
          <p:nvPr/>
        </p:nvGrpSpPr>
        <p:grpSpPr>
          <a:xfrm>
            <a:off x="2268495" y="5758937"/>
            <a:ext cx="7691908" cy="906121"/>
            <a:chOff x="2284261" y="5806235"/>
            <a:chExt cx="7691908" cy="906121"/>
          </a:xfrm>
        </p:grpSpPr>
        <p:sp>
          <p:nvSpPr>
            <p:cNvPr id="70" name="Rectangle 69"/>
            <p:cNvSpPr/>
            <p:nvPr/>
          </p:nvSpPr>
          <p:spPr>
            <a:xfrm>
              <a:off x="2284261" y="5806235"/>
              <a:ext cx="7691908" cy="90612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7" name="Rounded Rectangle 76"/>
            <p:cNvSpPr/>
            <p:nvPr/>
          </p:nvSpPr>
          <p:spPr>
            <a:xfrm>
              <a:off x="2417106" y="6197770"/>
              <a:ext cx="7362378" cy="35236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8" name="TextBox 77"/>
            <p:cNvSpPr txBox="1"/>
            <p:nvPr/>
          </p:nvSpPr>
          <p:spPr>
            <a:xfrm>
              <a:off x="2480168" y="6268572"/>
              <a:ext cx="877163" cy="230832"/>
            </a:xfrm>
            <a:prstGeom prst="rect">
              <a:avLst/>
            </a:prstGeom>
            <a:noFill/>
          </p:spPr>
          <p:txBody>
            <a:bodyPr wrap="none" rtlCol="0">
              <a:spAutoFit/>
            </a:bodyPr>
            <a:lstStyle/>
            <a:p>
              <a:r>
                <a:rPr lang="en-US" sz="900" dirty="0">
                  <a:solidFill>
                    <a:prstClr val="black"/>
                  </a:solidFill>
                  <a:latin typeface="Arial" panose="020B0604020202020204" pitchFamily="34" charset="0"/>
                  <a:cs typeface="Arial" panose="020B0604020202020204" pitchFamily="34" charset="0"/>
                </a:rPr>
                <a:t>Call Remarks</a:t>
              </a:r>
            </a:p>
          </p:txBody>
        </p:sp>
        <p:sp>
          <p:nvSpPr>
            <p:cNvPr id="84" name="Rectangle 83"/>
            <p:cNvSpPr/>
            <p:nvPr/>
          </p:nvSpPr>
          <p:spPr>
            <a:xfrm>
              <a:off x="8910989" y="6245977"/>
              <a:ext cx="808601" cy="268750"/>
            </a:xfrm>
            <a:prstGeom prst="rect">
              <a:avLst/>
            </a:prstGeom>
            <a:solidFill>
              <a:srgbClr val="56AD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800" dirty="0" smtClean="0">
                  <a:solidFill>
                    <a:prstClr val="white"/>
                  </a:solidFill>
                  <a:latin typeface="Arial" panose="020B0604020202020204" pitchFamily="34" charset="0"/>
                  <a:cs typeface="Arial" panose="020B0604020202020204" pitchFamily="34" charset="0"/>
                </a:rPr>
                <a:t>SUBMIT</a:t>
              </a:r>
              <a:endParaRPr lang="en-US" sz="800" dirty="0">
                <a:solidFill>
                  <a:prstClr val="white"/>
                </a:solidFill>
                <a:latin typeface="Arial" panose="020B0604020202020204" pitchFamily="34" charset="0"/>
                <a:cs typeface="Arial" panose="020B0604020202020204" pitchFamily="34" charset="0"/>
              </a:endParaRPr>
            </a:p>
          </p:txBody>
        </p:sp>
        <p:sp>
          <p:nvSpPr>
            <p:cNvPr id="85" name="Rounded Rectangle 84"/>
            <p:cNvSpPr/>
            <p:nvPr/>
          </p:nvSpPr>
          <p:spPr>
            <a:xfrm>
              <a:off x="2444560" y="5947598"/>
              <a:ext cx="129642" cy="129642"/>
            </a:xfrm>
            <a:prstGeom prst="round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6" name="TextBox 85"/>
            <p:cNvSpPr txBox="1"/>
            <p:nvPr/>
          </p:nvSpPr>
          <p:spPr>
            <a:xfrm>
              <a:off x="2615925" y="5897864"/>
              <a:ext cx="838691" cy="230832"/>
            </a:xfrm>
            <a:prstGeom prst="rect">
              <a:avLst/>
            </a:prstGeom>
            <a:noFill/>
          </p:spPr>
          <p:txBody>
            <a:bodyPr wrap="none" rtlCol="0">
              <a:spAutoFit/>
            </a:bodyPr>
            <a:lstStyle/>
            <a:p>
              <a:r>
                <a:rPr lang="en-US" sz="900" dirty="0" smtClean="0">
                  <a:solidFill>
                    <a:prstClr val="black"/>
                  </a:solidFill>
                  <a:latin typeface="Arial" panose="020B0604020202020204" pitchFamily="34" charset="0"/>
                  <a:cs typeface="Arial" panose="020B0604020202020204" pitchFamily="34" charset="0"/>
                </a:rPr>
                <a:t>Billing Query</a:t>
              </a:r>
              <a:endParaRPr lang="en-US" sz="900" dirty="0">
                <a:solidFill>
                  <a:prstClr val="black"/>
                </a:solidFill>
                <a:latin typeface="Arial" panose="020B0604020202020204" pitchFamily="34" charset="0"/>
                <a:cs typeface="Arial" panose="020B0604020202020204" pitchFamily="34" charset="0"/>
              </a:endParaRPr>
            </a:p>
          </p:txBody>
        </p:sp>
        <p:sp>
          <p:nvSpPr>
            <p:cNvPr id="87" name="Rounded Rectangle 86"/>
            <p:cNvSpPr/>
            <p:nvPr/>
          </p:nvSpPr>
          <p:spPr>
            <a:xfrm>
              <a:off x="3899406" y="5947598"/>
              <a:ext cx="129642" cy="129642"/>
            </a:xfrm>
            <a:prstGeom prst="round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8" name="TextBox 87"/>
            <p:cNvSpPr txBox="1"/>
            <p:nvPr/>
          </p:nvSpPr>
          <p:spPr>
            <a:xfrm>
              <a:off x="4081480" y="5897864"/>
              <a:ext cx="1152880" cy="230832"/>
            </a:xfrm>
            <a:prstGeom prst="rect">
              <a:avLst/>
            </a:prstGeom>
            <a:noFill/>
          </p:spPr>
          <p:txBody>
            <a:bodyPr wrap="none" rtlCol="0">
              <a:spAutoFit/>
            </a:bodyPr>
            <a:lstStyle/>
            <a:p>
              <a:r>
                <a:rPr lang="en-US" sz="900" dirty="0" smtClean="0">
                  <a:solidFill>
                    <a:prstClr val="black"/>
                  </a:solidFill>
                  <a:latin typeface="Arial" panose="020B0604020202020204" pitchFamily="34" charset="0"/>
                  <a:cs typeface="Arial" panose="020B0604020202020204" pitchFamily="34" charset="0"/>
                </a:rPr>
                <a:t>Change in address</a:t>
              </a:r>
              <a:endParaRPr lang="en-US" sz="900" dirty="0">
                <a:solidFill>
                  <a:prstClr val="black"/>
                </a:solidFill>
                <a:latin typeface="Arial" panose="020B0604020202020204" pitchFamily="34" charset="0"/>
                <a:cs typeface="Arial" panose="020B0604020202020204" pitchFamily="34" charset="0"/>
              </a:endParaRPr>
            </a:p>
          </p:txBody>
        </p:sp>
        <p:sp>
          <p:nvSpPr>
            <p:cNvPr id="95" name="Rounded Rectangle 94"/>
            <p:cNvSpPr/>
            <p:nvPr/>
          </p:nvSpPr>
          <p:spPr>
            <a:xfrm>
              <a:off x="5354252" y="5947598"/>
              <a:ext cx="129642" cy="129642"/>
            </a:xfrm>
            <a:prstGeom prst="round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6" name="TextBox 95"/>
            <p:cNvSpPr txBox="1"/>
            <p:nvPr/>
          </p:nvSpPr>
          <p:spPr>
            <a:xfrm>
              <a:off x="5549967" y="5897864"/>
              <a:ext cx="928459" cy="230832"/>
            </a:xfrm>
            <a:prstGeom prst="rect">
              <a:avLst/>
            </a:prstGeom>
            <a:noFill/>
          </p:spPr>
          <p:txBody>
            <a:bodyPr wrap="none" rtlCol="0">
              <a:spAutoFit/>
            </a:bodyPr>
            <a:lstStyle/>
            <a:p>
              <a:r>
                <a:rPr lang="en-US" sz="900" dirty="0" smtClean="0">
                  <a:solidFill>
                    <a:prstClr val="black"/>
                  </a:solidFill>
                  <a:latin typeface="Arial" panose="020B0604020202020204" pitchFamily="34" charset="0"/>
                  <a:cs typeface="Arial" panose="020B0604020202020204" pitchFamily="34" charset="0"/>
                </a:rPr>
                <a:t>Product Query</a:t>
              </a:r>
              <a:endParaRPr lang="en-US" sz="900" dirty="0">
                <a:solidFill>
                  <a:prstClr val="black"/>
                </a:solidFill>
                <a:latin typeface="Arial" panose="020B0604020202020204" pitchFamily="34" charset="0"/>
                <a:cs typeface="Arial" panose="020B0604020202020204" pitchFamily="34" charset="0"/>
              </a:endParaRPr>
            </a:p>
          </p:txBody>
        </p:sp>
        <p:sp>
          <p:nvSpPr>
            <p:cNvPr id="97" name="Rounded Rectangle 96"/>
            <p:cNvSpPr/>
            <p:nvPr/>
          </p:nvSpPr>
          <p:spPr>
            <a:xfrm>
              <a:off x="6809098" y="5947598"/>
              <a:ext cx="129642" cy="129642"/>
            </a:xfrm>
            <a:prstGeom prst="round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0" name="TextBox 109"/>
            <p:cNvSpPr txBox="1"/>
            <p:nvPr/>
          </p:nvSpPr>
          <p:spPr>
            <a:xfrm>
              <a:off x="7043456" y="5897864"/>
              <a:ext cx="947695" cy="230832"/>
            </a:xfrm>
            <a:prstGeom prst="rect">
              <a:avLst/>
            </a:prstGeom>
            <a:noFill/>
          </p:spPr>
          <p:txBody>
            <a:bodyPr wrap="none" rtlCol="0">
              <a:spAutoFit/>
            </a:bodyPr>
            <a:lstStyle/>
            <a:p>
              <a:r>
                <a:rPr lang="en-US" sz="900" dirty="0" smtClean="0">
                  <a:solidFill>
                    <a:prstClr val="black"/>
                  </a:solidFill>
                  <a:latin typeface="Arial" panose="020B0604020202020204" pitchFamily="34" charset="0"/>
                  <a:cs typeface="Arial" panose="020B0604020202020204" pitchFamily="34" charset="0"/>
                </a:rPr>
                <a:t>Delivery Query</a:t>
              </a:r>
              <a:endParaRPr lang="en-US" sz="900" dirty="0">
                <a:solidFill>
                  <a:prstClr val="black"/>
                </a:solidFill>
                <a:latin typeface="Arial" panose="020B0604020202020204" pitchFamily="34" charset="0"/>
                <a:cs typeface="Arial" panose="020B0604020202020204" pitchFamily="34" charset="0"/>
              </a:endParaRPr>
            </a:p>
          </p:txBody>
        </p:sp>
        <p:sp>
          <p:nvSpPr>
            <p:cNvPr id="111" name="Rounded Rectangle 110"/>
            <p:cNvSpPr/>
            <p:nvPr/>
          </p:nvSpPr>
          <p:spPr>
            <a:xfrm>
              <a:off x="8263944" y="5947598"/>
              <a:ext cx="129642" cy="129642"/>
            </a:xfrm>
            <a:prstGeom prst="round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2" name="TextBox 111"/>
            <p:cNvSpPr txBox="1"/>
            <p:nvPr/>
          </p:nvSpPr>
          <p:spPr>
            <a:xfrm>
              <a:off x="8435309" y="5897864"/>
              <a:ext cx="595035" cy="230832"/>
            </a:xfrm>
            <a:prstGeom prst="rect">
              <a:avLst/>
            </a:prstGeom>
            <a:noFill/>
          </p:spPr>
          <p:txBody>
            <a:bodyPr wrap="none" rtlCol="0">
              <a:spAutoFit/>
            </a:bodyPr>
            <a:lstStyle/>
            <a:p>
              <a:r>
                <a:rPr lang="en-US" sz="900" dirty="0" smtClean="0">
                  <a:solidFill>
                    <a:prstClr val="black"/>
                  </a:solidFill>
                  <a:latin typeface="Arial" panose="020B0604020202020204" pitchFamily="34" charset="0"/>
                  <a:cs typeface="Arial" panose="020B0604020202020204" pitchFamily="34" charset="0"/>
                </a:rPr>
                <a:t>General</a:t>
              </a:r>
              <a:endParaRPr lang="en-US" sz="900" dirty="0">
                <a:solidFill>
                  <a:prstClr val="black"/>
                </a:solidFill>
                <a:latin typeface="Arial" panose="020B0604020202020204" pitchFamily="34" charset="0"/>
                <a:cs typeface="Arial" panose="020B0604020202020204" pitchFamily="34" charset="0"/>
              </a:endParaRPr>
            </a:p>
          </p:txBody>
        </p:sp>
      </p:grpSp>
      <p:grpSp>
        <p:nvGrpSpPr>
          <p:cNvPr id="114" name="Group 113"/>
          <p:cNvGrpSpPr/>
          <p:nvPr/>
        </p:nvGrpSpPr>
        <p:grpSpPr>
          <a:xfrm>
            <a:off x="10096160" y="2395737"/>
            <a:ext cx="1775543" cy="302395"/>
            <a:chOff x="10111926" y="2443035"/>
            <a:chExt cx="1775543" cy="302395"/>
          </a:xfrm>
        </p:grpSpPr>
        <p:sp>
          <p:nvSpPr>
            <p:cNvPr id="115" name="Rounded Rectangle 114"/>
            <p:cNvSpPr/>
            <p:nvPr/>
          </p:nvSpPr>
          <p:spPr>
            <a:xfrm>
              <a:off x="10111926" y="2443035"/>
              <a:ext cx="1775543" cy="302395"/>
            </a:xfrm>
            <a:prstGeom prst="round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a:solidFill>
                    <a:prstClr val="white">
                      <a:lumMod val="75000"/>
                    </a:prstClr>
                  </a:solidFill>
                  <a:latin typeface="Arial" panose="020B0604020202020204" pitchFamily="34" charset="0"/>
                  <a:cs typeface="Arial" panose="020B0604020202020204" pitchFamily="34" charset="0"/>
                </a:rPr>
                <a:t>Select </a:t>
              </a:r>
              <a:r>
                <a:rPr lang="en-US" sz="900" dirty="0" smtClean="0">
                  <a:solidFill>
                    <a:prstClr val="white">
                      <a:lumMod val="75000"/>
                    </a:prstClr>
                  </a:solidFill>
                  <a:latin typeface="Arial" panose="020B0604020202020204" pitchFamily="34" charset="0"/>
                  <a:cs typeface="Arial" panose="020B0604020202020204" pitchFamily="34" charset="0"/>
                </a:rPr>
                <a:t>Disposition</a:t>
              </a:r>
              <a:endParaRPr lang="en-US" sz="900" dirty="0">
                <a:solidFill>
                  <a:prstClr val="white">
                    <a:lumMod val="75000"/>
                  </a:prstClr>
                </a:solidFill>
                <a:latin typeface="Arial" panose="020B0604020202020204" pitchFamily="34" charset="0"/>
                <a:cs typeface="Arial" panose="020B0604020202020204" pitchFamily="34" charset="0"/>
              </a:endParaRPr>
            </a:p>
          </p:txBody>
        </p:sp>
        <p:sp>
          <p:nvSpPr>
            <p:cNvPr id="116" name="Isosceles Triangle 115"/>
            <p:cNvSpPr/>
            <p:nvPr/>
          </p:nvSpPr>
          <p:spPr>
            <a:xfrm rot="10800000">
              <a:off x="11680475" y="2576192"/>
              <a:ext cx="84219" cy="72602"/>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solidFill>
                  <a:prstClr val="white"/>
                </a:solidFill>
              </a:endParaRPr>
            </a:p>
          </p:txBody>
        </p:sp>
      </p:grpSp>
      <p:sp>
        <p:nvSpPr>
          <p:cNvPr id="82" name="Rectangle 81"/>
          <p:cNvSpPr/>
          <p:nvPr/>
        </p:nvSpPr>
        <p:spPr>
          <a:xfrm>
            <a:off x="261254" y="1072474"/>
            <a:ext cx="1942062" cy="4539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1400" b="1" i="1" dirty="0" smtClean="0">
                <a:solidFill>
                  <a:schemeClr val="tx1">
                    <a:lumMod val="50000"/>
                    <a:lumOff val="50000"/>
                  </a:schemeClr>
                </a:solidFill>
                <a:latin typeface="Swis721 Cn BT" panose="020B0506020202030204" pitchFamily="34" charset="0"/>
                <a:cs typeface="Arial" panose="020B0604020202020204" pitchFamily="34" charset="0"/>
              </a:rPr>
              <a:t>TELECOM ENTERPRISE</a:t>
            </a:r>
            <a:endParaRPr lang="en-US" sz="1400" b="1" i="1" dirty="0">
              <a:solidFill>
                <a:schemeClr val="tx1">
                  <a:lumMod val="50000"/>
                  <a:lumOff val="50000"/>
                </a:schemeClr>
              </a:solidFill>
              <a:latin typeface="Swis721 Cn BT" panose="020B0506020202030204" pitchFamily="34" charset="0"/>
              <a:cs typeface="Arial" panose="020B0604020202020204" pitchFamily="34" charset="0"/>
            </a:endParaRPr>
          </a:p>
        </p:txBody>
      </p:sp>
      <p:pic>
        <p:nvPicPr>
          <p:cNvPr id="61" name="Picture 60"/>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55095" y="336931"/>
            <a:ext cx="942739" cy="855162"/>
          </a:xfrm>
          <a:prstGeom prst="rect">
            <a:avLst/>
          </a:prstGeom>
        </p:spPr>
      </p:pic>
      <p:pic>
        <p:nvPicPr>
          <p:cNvPr id="6" name="Picture 5"/>
          <p:cNvPicPr>
            <a:picLocks noChangeAspect="1"/>
          </p:cNvPicPr>
          <p:nvPr/>
        </p:nvPicPr>
        <p:blipFill>
          <a:blip r:embed="rId13"/>
          <a:stretch>
            <a:fillRect/>
          </a:stretch>
        </p:blipFill>
        <p:spPr>
          <a:xfrm>
            <a:off x="10010486" y="571267"/>
            <a:ext cx="1950763" cy="1341664"/>
          </a:xfrm>
          <a:prstGeom prst="rect">
            <a:avLst/>
          </a:prstGeom>
        </p:spPr>
      </p:pic>
      <p:sp>
        <p:nvSpPr>
          <p:cNvPr id="7" name="Rectangle 6"/>
          <p:cNvSpPr/>
          <p:nvPr/>
        </p:nvSpPr>
        <p:spPr>
          <a:xfrm>
            <a:off x="2304058" y="239653"/>
            <a:ext cx="2516253" cy="1958667"/>
          </a:xfrm>
          <a:prstGeom prst="rect">
            <a:avLst/>
          </a:prstGeom>
          <a:solidFill>
            <a:schemeClr val="bg1"/>
          </a:solidFill>
          <a:ln>
            <a:solidFill>
              <a:schemeClr val="bg1">
                <a:lumMod val="95000"/>
              </a:schemeClr>
            </a:solidFill>
          </a:ln>
          <a:effectLst>
            <a:outerShdw blurRad="50800" dist="38100" dir="8100000" algn="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p:cNvSpPr/>
          <p:nvPr/>
        </p:nvSpPr>
        <p:spPr>
          <a:xfrm>
            <a:off x="4879719" y="239653"/>
            <a:ext cx="2516253" cy="1958667"/>
          </a:xfrm>
          <a:prstGeom prst="rect">
            <a:avLst/>
          </a:prstGeom>
          <a:solidFill>
            <a:schemeClr val="bg1"/>
          </a:solidFill>
          <a:ln>
            <a:solidFill>
              <a:schemeClr val="bg1">
                <a:lumMod val="95000"/>
              </a:schemeClr>
            </a:solidFill>
          </a:ln>
          <a:effectLst>
            <a:outerShdw blurRad="50800" dist="38100" dir="8100000" algn="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p:cNvSpPr/>
          <p:nvPr/>
        </p:nvSpPr>
        <p:spPr>
          <a:xfrm>
            <a:off x="7455380" y="239653"/>
            <a:ext cx="2516253" cy="1958667"/>
          </a:xfrm>
          <a:prstGeom prst="rect">
            <a:avLst/>
          </a:prstGeom>
          <a:solidFill>
            <a:schemeClr val="bg1"/>
          </a:solidFill>
          <a:ln>
            <a:solidFill>
              <a:schemeClr val="bg1">
                <a:lumMod val="95000"/>
              </a:schemeClr>
            </a:solidFill>
          </a:ln>
          <a:effectLst>
            <a:outerShdw blurRad="50800" dist="38100" dir="8100000" algn="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1" name="Table 100"/>
          <p:cNvGraphicFramePr>
            <a:graphicFrameLocks noGrp="1"/>
          </p:cNvGraphicFramePr>
          <p:nvPr>
            <p:extLst/>
          </p:nvPr>
        </p:nvGraphicFramePr>
        <p:xfrm>
          <a:off x="2464402" y="294868"/>
          <a:ext cx="2239750" cy="1486976"/>
        </p:xfrm>
        <a:graphic>
          <a:graphicData uri="http://schemas.openxmlformats.org/drawingml/2006/table">
            <a:tbl>
              <a:tblPr>
                <a:tableStyleId>{5C22544A-7EE6-4342-B048-85BDC9FD1C3A}</a:tableStyleId>
              </a:tblPr>
              <a:tblGrid>
                <a:gridCol w="953865"/>
                <a:gridCol w="1285885"/>
              </a:tblGrid>
              <a:tr h="198540">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Mobile #</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+63</a:t>
                      </a:r>
                      <a:r>
                        <a:rPr lang="en-US" sz="8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 915 716 9206</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98540">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Subscriber</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Mr. John Doe</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98540">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Operating Status</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Active</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98540">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Status</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Active</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82068">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Email</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johndoe554@gmail.com</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19828">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Address</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sv-SE" sz="800" b="0" i="0" u="none" strike="noStrike" kern="1200" dirty="0" smtClean="0">
                          <a:solidFill>
                            <a:srgbClr val="000000"/>
                          </a:solidFill>
                          <a:effectLst/>
                          <a:latin typeface="Arial" panose="020B0604020202020204" pitchFamily="34" charset="0"/>
                          <a:ea typeface="+mn-ea"/>
                          <a:cs typeface="Arial" panose="020B0604020202020204" pitchFamily="34" charset="0"/>
                        </a:rPr>
                        <a:t>101 Dela Rosa Street, Legazpi Village, Makati</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90920">
                <a:tc>
                  <a:txBody>
                    <a:bodyPr/>
                    <a:lstStyle/>
                    <a:p>
                      <a:pPr marL="0" algn="l" defTabSz="914400" rtl="0" eaLnBrk="1" fontAlgn="b" latinLnBrk="0" hangingPunct="1"/>
                      <a:r>
                        <a:rPr lang="en-US" sz="800" b="0" i="0" u="none" strike="noStrike" kern="1200" dirty="0">
                          <a:solidFill>
                            <a:srgbClr val="000000"/>
                          </a:solidFill>
                          <a:effectLst/>
                          <a:latin typeface="Arial" panose="020B0604020202020204" pitchFamily="34" charset="0"/>
                          <a:ea typeface="+mn-ea"/>
                          <a:cs typeface="Arial" panose="020B0604020202020204" pitchFamily="34" charset="0"/>
                        </a:rPr>
                        <a:t>Alt Number</a:t>
                      </a: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+63</a:t>
                      </a:r>
                      <a:r>
                        <a:rPr lang="en-US" sz="8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 999 999 9999</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graphicFrame>
        <p:nvGraphicFramePr>
          <p:cNvPr id="102" name="Table 101"/>
          <p:cNvGraphicFramePr>
            <a:graphicFrameLocks noGrp="1"/>
          </p:cNvGraphicFramePr>
          <p:nvPr>
            <p:extLst/>
          </p:nvPr>
        </p:nvGraphicFramePr>
        <p:xfrm>
          <a:off x="4973094" y="294868"/>
          <a:ext cx="2355644" cy="1878483"/>
        </p:xfrm>
        <a:graphic>
          <a:graphicData uri="http://schemas.openxmlformats.org/drawingml/2006/table">
            <a:tbl>
              <a:tblPr>
                <a:tableStyleId>{5C22544A-7EE6-4342-B048-85BDC9FD1C3A}</a:tableStyleId>
              </a:tblPr>
              <a:tblGrid>
                <a:gridCol w="1089211"/>
                <a:gridCol w="1266433"/>
              </a:tblGrid>
              <a:tr h="205909">
                <a:tc>
                  <a:txBody>
                    <a:bodyPr/>
                    <a:lstStyle/>
                    <a:p>
                      <a:pPr algn="l" fontAlgn="b"/>
                      <a:r>
                        <a:rPr lang="en-US" sz="800" u="none" strike="noStrike" dirty="0" smtClean="0">
                          <a:effectLst/>
                          <a:latin typeface="Arial" panose="020B0604020202020204" pitchFamily="34" charset="0"/>
                          <a:cs typeface="Arial" panose="020B0604020202020204" pitchFamily="34" charset="0"/>
                        </a:rPr>
                        <a:t>Customer ID</a:t>
                      </a:r>
                      <a:r>
                        <a:rPr lang="en-US" sz="800" u="none" strike="noStrike" baseline="0" dirty="0" smtClean="0">
                          <a:effectLst/>
                          <a:latin typeface="Arial" panose="020B0604020202020204" pitchFamily="34" charset="0"/>
                          <a:cs typeface="Arial" panose="020B0604020202020204" pitchFamily="34" charset="0"/>
                        </a:rPr>
                        <a:t> #</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b="0" i="0" u="none" strike="noStrike" dirty="0" smtClean="0">
                          <a:solidFill>
                            <a:schemeClr val="dk1"/>
                          </a:solidFill>
                          <a:effectLst/>
                          <a:latin typeface="Arial" panose="020B0604020202020204" pitchFamily="34" charset="0"/>
                          <a:cs typeface="Arial" panose="020B0604020202020204" pitchFamily="34" charset="0"/>
                        </a:rPr>
                        <a:t>83085294</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u="none" strike="noStrike" dirty="0" smtClean="0">
                          <a:effectLst/>
                          <a:latin typeface="Arial" panose="020B0604020202020204" pitchFamily="34" charset="0"/>
                          <a:cs typeface="Arial" panose="020B0604020202020204" pitchFamily="34" charset="0"/>
                        </a:rPr>
                        <a:t>Tariff Plan</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b="0" i="0" u="sng" strike="noStrike" dirty="0" err="1" smtClean="0">
                          <a:solidFill>
                            <a:schemeClr val="dk1"/>
                          </a:solidFill>
                          <a:effectLst/>
                          <a:latin typeface="Arial" panose="020B0604020202020204" pitchFamily="34" charset="0"/>
                          <a:cs typeface="Arial" panose="020B0604020202020204" pitchFamily="34" charset="0"/>
                        </a:rPr>
                        <a:t>ThePLAN</a:t>
                      </a:r>
                      <a:r>
                        <a:rPr lang="en-US" sz="800" b="0" i="0" u="sng" strike="noStrike" baseline="0" dirty="0" smtClean="0">
                          <a:solidFill>
                            <a:schemeClr val="dk1"/>
                          </a:solidFill>
                          <a:effectLst/>
                          <a:latin typeface="Arial" panose="020B0604020202020204" pitchFamily="34" charset="0"/>
                          <a:cs typeface="Arial" panose="020B0604020202020204" pitchFamily="34" charset="0"/>
                        </a:rPr>
                        <a:t> PLUS 1499</a:t>
                      </a:r>
                      <a:endParaRPr lang="en-US" sz="800" b="0" i="0" u="sng"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b="0" i="0" u="none" strike="noStrike" dirty="0" smtClean="0">
                          <a:solidFill>
                            <a:srgbClr val="000000"/>
                          </a:solidFill>
                          <a:effectLst/>
                          <a:latin typeface="Arial" panose="020B0604020202020204" pitchFamily="34" charset="0"/>
                          <a:cs typeface="Arial" panose="020B0604020202020204" pitchFamily="34" charset="0"/>
                        </a:rPr>
                        <a:t>Activation Date</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b="0" i="0" u="none" strike="noStrike" dirty="0" smtClean="0">
                          <a:solidFill>
                            <a:srgbClr val="000000"/>
                          </a:solidFill>
                          <a:effectLst/>
                          <a:latin typeface="Arial" panose="020B0604020202020204" pitchFamily="34" charset="0"/>
                          <a:cs typeface="Arial" panose="020B0604020202020204" pitchFamily="34" charset="0"/>
                        </a:rPr>
                        <a:t>03-01-2019</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u="none" strike="noStrike" dirty="0" smtClean="0">
                          <a:effectLst/>
                          <a:latin typeface="Arial" panose="020B0604020202020204" pitchFamily="34" charset="0"/>
                          <a:cs typeface="Arial" panose="020B0604020202020204" pitchFamily="34" charset="0"/>
                        </a:rPr>
                        <a:t>Contract</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u="none" strike="noStrike" dirty="0" smtClean="0">
                          <a:effectLst/>
                          <a:latin typeface="Arial" panose="020B0604020202020204" pitchFamily="34" charset="0"/>
                          <a:cs typeface="Arial" panose="020B0604020202020204" pitchFamily="34" charset="0"/>
                        </a:rPr>
                        <a:t>24 Months</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u="none" strike="noStrike" dirty="0" smtClean="0">
                          <a:effectLst/>
                          <a:latin typeface="Arial" panose="020B0604020202020204" pitchFamily="34" charset="0"/>
                          <a:cs typeface="Arial" panose="020B0604020202020204" pitchFamily="34" charset="0"/>
                        </a:rPr>
                        <a:t>Handset</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b="0" i="0" u="sng" strike="noStrike" dirty="0" smtClean="0">
                          <a:solidFill>
                            <a:schemeClr val="dk1"/>
                          </a:solidFill>
                          <a:effectLst/>
                          <a:latin typeface="Arial" panose="020B0604020202020204" pitchFamily="34" charset="0"/>
                          <a:cs typeface="Arial" panose="020B0604020202020204" pitchFamily="34" charset="0"/>
                        </a:rPr>
                        <a:t>Huawei Nova 3i</a:t>
                      </a:r>
                      <a:endParaRPr lang="en-US" sz="800" b="0" i="0" u="sng"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u="none" strike="noStrike" dirty="0" smtClean="0">
                          <a:effectLst/>
                          <a:latin typeface="Arial" panose="020B0604020202020204" pitchFamily="34" charset="0"/>
                          <a:cs typeface="Arial" panose="020B0604020202020204" pitchFamily="34" charset="0"/>
                        </a:rPr>
                        <a:t>Unbilled Amount</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b="0" i="0" u="none" strike="noStrike" dirty="0" smtClean="0">
                          <a:solidFill>
                            <a:schemeClr val="dk1"/>
                          </a:solidFill>
                          <a:effectLst/>
                          <a:latin typeface="Arial" panose="020B0604020202020204" pitchFamily="34" charset="0"/>
                          <a:cs typeface="Arial" panose="020B0604020202020204" pitchFamily="34" charset="0"/>
                        </a:rPr>
                        <a:t>P 69.90</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u="none" strike="noStrike" dirty="0" smtClean="0">
                          <a:effectLst/>
                          <a:latin typeface="Arial" panose="020B0604020202020204" pitchFamily="34" charset="0"/>
                          <a:cs typeface="Arial" panose="020B0604020202020204" pitchFamily="34" charset="0"/>
                        </a:rPr>
                        <a:t>Last Payment Date</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b="0" i="0" u="none" strike="noStrike" dirty="0" smtClean="0">
                          <a:solidFill>
                            <a:schemeClr val="dk1"/>
                          </a:solidFill>
                          <a:effectLst/>
                          <a:latin typeface="Arial" panose="020B0604020202020204" pitchFamily="34" charset="0"/>
                          <a:cs typeface="Arial" panose="020B0604020202020204" pitchFamily="34" charset="0"/>
                        </a:rPr>
                        <a:t>04-04-2019</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31211">
                <a:tc>
                  <a:txBody>
                    <a:bodyPr/>
                    <a:lstStyle/>
                    <a:p>
                      <a:pPr algn="l" fontAlgn="b"/>
                      <a:r>
                        <a:rPr lang="en-US" sz="800" u="none" strike="noStrike" kern="1200" dirty="0" smtClean="0">
                          <a:solidFill>
                            <a:schemeClr val="dk1"/>
                          </a:solidFill>
                          <a:effectLst/>
                          <a:latin typeface="Arial" panose="020B0604020202020204" pitchFamily="34" charset="0"/>
                          <a:ea typeface="+mn-ea"/>
                          <a:cs typeface="Arial" panose="020B0604020202020204" pitchFamily="34" charset="0"/>
                        </a:rPr>
                        <a:t>Outstanding Balance</a:t>
                      </a:r>
                      <a:endParaRPr lang="en-US" sz="800" u="none" strike="noStrike" kern="1200" dirty="0">
                        <a:solidFill>
                          <a:schemeClr val="dk1"/>
                        </a:solidFill>
                        <a:effectLst/>
                        <a:latin typeface="Arial" panose="020B0604020202020204" pitchFamily="34" charset="0"/>
                        <a:ea typeface="+mn-ea"/>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u="none" strike="noStrike" kern="1200" dirty="0" smtClean="0">
                          <a:solidFill>
                            <a:schemeClr val="dk1"/>
                          </a:solidFill>
                          <a:effectLst/>
                          <a:latin typeface="Arial" panose="020B0604020202020204" pitchFamily="34" charset="0"/>
                          <a:ea typeface="+mn-ea"/>
                          <a:cs typeface="Arial" panose="020B0604020202020204" pitchFamily="34" charset="0"/>
                        </a:rPr>
                        <a:t>P1568.90</a:t>
                      </a:r>
                      <a:endParaRPr lang="en-US" sz="800" u="none" strike="noStrike" kern="1200" dirty="0">
                        <a:solidFill>
                          <a:schemeClr val="dk1"/>
                        </a:solidFill>
                        <a:effectLst/>
                        <a:latin typeface="Arial" panose="020B0604020202020204" pitchFamily="34" charset="0"/>
                        <a:ea typeface="+mn-ea"/>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u="none" strike="noStrike" kern="1200" dirty="0" smtClean="0">
                          <a:solidFill>
                            <a:schemeClr val="dk1"/>
                          </a:solidFill>
                          <a:effectLst/>
                          <a:latin typeface="Arial" panose="020B0604020202020204" pitchFamily="34" charset="0"/>
                          <a:ea typeface="+mn-ea"/>
                          <a:cs typeface="Arial" panose="020B0604020202020204" pitchFamily="34" charset="0"/>
                        </a:rPr>
                        <a:t>Bill Date</a:t>
                      </a:r>
                      <a:endParaRPr lang="en-US" sz="800" u="none" strike="noStrike" kern="1200" dirty="0">
                        <a:solidFill>
                          <a:schemeClr val="dk1"/>
                        </a:solidFill>
                        <a:effectLst/>
                        <a:latin typeface="Arial" panose="020B0604020202020204" pitchFamily="34" charset="0"/>
                        <a:ea typeface="+mn-ea"/>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u="none" strike="noStrike" kern="1200" dirty="0" smtClean="0">
                          <a:solidFill>
                            <a:schemeClr val="dk1"/>
                          </a:solidFill>
                          <a:effectLst/>
                          <a:latin typeface="Arial" panose="020B0604020202020204" pitchFamily="34" charset="0"/>
                          <a:ea typeface="+mn-ea"/>
                          <a:cs typeface="Arial" panose="020B0604020202020204" pitchFamily="34" charset="0"/>
                        </a:rPr>
                        <a:t>03-04-2019</a:t>
                      </a:r>
                      <a:endParaRPr lang="en-US" sz="800" u="none" strike="noStrike" kern="1200" dirty="0">
                        <a:solidFill>
                          <a:schemeClr val="dk1"/>
                        </a:solidFill>
                        <a:effectLst/>
                        <a:latin typeface="Arial" panose="020B0604020202020204" pitchFamily="34" charset="0"/>
                        <a:ea typeface="+mn-ea"/>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graphicFrame>
        <p:nvGraphicFramePr>
          <p:cNvPr id="103" name="Table 102"/>
          <p:cNvGraphicFramePr>
            <a:graphicFrameLocks noGrp="1"/>
          </p:cNvGraphicFramePr>
          <p:nvPr>
            <p:extLst/>
          </p:nvPr>
        </p:nvGraphicFramePr>
        <p:xfrm>
          <a:off x="7577841" y="294868"/>
          <a:ext cx="2185877" cy="1511776"/>
        </p:xfrm>
        <a:graphic>
          <a:graphicData uri="http://schemas.openxmlformats.org/drawingml/2006/table">
            <a:tbl>
              <a:tblPr>
                <a:tableStyleId>{5C22544A-7EE6-4342-B048-85BDC9FD1C3A}</a:tableStyleId>
              </a:tblPr>
              <a:tblGrid>
                <a:gridCol w="1371369"/>
                <a:gridCol w="814508"/>
              </a:tblGrid>
              <a:tr h="215968">
                <a:tc>
                  <a:txBody>
                    <a:bodyPr/>
                    <a:lstStyle/>
                    <a:p>
                      <a:pPr algn="l" fontAlgn="b"/>
                      <a:r>
                        <a:rPr lang="en-US" sz="800" b="0" i="0" u="none" strike="noStrike" dirty="0" smtClean="0">
                          <a:solidFill>
                            <a:srgbClr val="000000"/>
                          </a:solidFill>
                          <a:effectLst/>
                          <a:latin typeface="Arial" panose="020B0604020202020204" pitchFamily="34" charset="0"/>
                          <a:cs typeface="Arial" panose="020B0604020202020204" pitchFamily="34" charset="0"/>
                        </a:rPr>
                        <a:t>Mobile App</a:t>
                      </a:r>
                      <a:r>
                        <a:rPr lang="en-US" sz="800" b="0" i="0" u="none" strike="noStrike" baseline="0" dirty="0" smtClean="0">
                          <a:solidFill>
                            <a:srgbClr val="000000"/>
                          </a:solidFill>
                          <a:effectLst/>
                          <a:latin typeface="Arial" panose="020B0604020202020204" pitchFamily="34" charset="0"/>
                          <a:cs typeface="Arial" panose="020B0604020202020204" pitchFamily="34" charset="0"/>
                        </a:rPr>
                        <a:t> Registered</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none" strike="noStrike" smtClean="0">
                          <a:solidFill>
                            <a:srgbClr val="000000"/>
                          </a:solidFill>
                          <a:effectLst/>
                          <a:latin typeface="Arial" panose="020B0604020202020204" pitchFamily="34" charset="0"/>
                          <a:cs typeface="Arial" panose="020B0604020202020204" pitchFamily="34" charset="0"/>
                        </a:rPr>
                        <a:t>Y</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5968">
                <a:tc>
                  <a:txBody>
                    <a:bodyPr/>
                    <a:lstStyle/>
                    <a:p>
                      <a:pPr algn="l" fontAlgn="b"/>
                      <a:r>
                        <a:rPr lang="en-US" sz="800" b="0" i="0" u="none" strike="noStrike" dirty="0" err="1" smtClean="0">
                          <a:solidFill>
                            <a:srgbClr val="000000"/>
                          </a:solidFill>
                          <a:effectLst/>
                          <a:latin typeface="Arial" panose="020B0604020202020204" pitchFamily="34" charset="0"/>
                          <a:cs typeface="Arial" panose="020B0604020202020204" pitchFamily="34" charset="0"/>
                        </a:rPr>
                        <a:t>eKYC</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none" strike="noStrike" dirty="0" smtClean="0">
                          <a:solidFill>
                            <a:srgbClr val="000000"/>
                          </a:solidFill>
                          <a:effectLst/>
                          <a:latin typeface="Arial" panose="020B0604020202020204" pitchFamily="34" charset="0"/>
                          <a:cs typeface="Arial" panose="020B0604020202020204" pitchFamily="34" charset="0"/>
                        </a:rPr>
                        <a:t>N</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5968">
                <a:tc>
                  <a:txBody>
                    <a:bodyPr/>
                    <a:lstStyle/>
                    <a:p>
                      <a:pPr algn="l" fontAlgn="ctr"/>
                      <a:r>
                        <a:rPr lang="en-US" sz="800" b="0" i="0" u="none" strike="noStrike" smtClean="0">
                          <a:solidFill>
                            <a:srgbClr val="000000"/>
                          </a:solidFill>
                          <a:effectLst/>
                          <a:latin typeface="Arial" panose="020B0604020202020204" pitchFamily="34" charset="0"/>
                          <a:cs typeface="Arial" panose="020B0604020202020204" pitchFamily="34" charset="0"/>
                        </a:rPr>
                        <a:t>Self</a:t>
                      </a:r>
                      <a:r>
                        <a:rPr lang="en-US" sz="800" b="0" i="0" u="none" strike="noStrike" baseline="0" smtClean="0">
                          <a:solidFill>
                            <a:srgbClr val="000000"/>
                          </a:solidFill>
                          <a:effectLst/>
                          <a:latin typeface="Arial" panose="020B0604020202020204" pitchFamily="34" charset="0"/>
                          <a:cs typeface="Arial" panose="020B0604020202020204" pitchFamily="34" charset="0"/>
                        </a:rPr>
                        <a:t> Service Registered</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none" strike="noStrike" smtClean="0">
                          <a:solidFill>
                            <a:srgbClr val="000000"/>
                          </a:solidFill>
                          <a:effectLst/>
                          <a:latin typeface="Arial" panose="020B0604020202020204" pitchFamily="34" charset="0"/>
                          <a:cs typeface="Arial" panose="020B0604020202020204" pitchFamily="34" charset="0"/>
                        </a:rPr>
                        <a:t>Y</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5968">
                <a:tc>
                  <a:txBody>
                    <a:bodyPr/>
                    <a:lstStyle/>
                    <a:p>
                      <a:pPr algn="l" fontAlgn="ctr"/>
                      <a:r>
                        <a:rPr lang="en-US" sz="800" b="0" i="0" u="none" strike="noStrike" baseline="0" dirty="0" smtClean="0">
                          <a:solidFill>
                            <a:srgbClr val="000000"/>
                          </a:solidFill>
                          <a:effectLst/>
                          <a:latin typeface="Arial" panose="020B0604020202020204" pitchFamily="34" charset="0"/>
                          <a:cs typeface="Arial" panose="020B0604020202020204" pitchFamily="34" charset="0"/>
                        </a:rPr>
                        <a:t>Bill Type</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none" strike="noStrike" dirty="0" smtClean="0">
                          <a:solidFill>
                            <a:srgbClr val="000000"/>
                          </a:solidFill>
                          <a:effectLst/>
                          <a:latin typeface="Arial" panose="020B0604020202020204" pitchFamily="34" charset="0"/>
                          <a:cs typeface="Arial" panose="020B0604020202020204" pitchFamily="34" charset="0"/>
                        </a:rPr>
                        <a:t>E-Bill</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5968">
                <a:tc>
                  <a:txBody>
                    <a:bodyPr/>
                    <a:lstStyle/>
                    <a:p>
                      <a:pPr algn="l" fontAlgn="ctr"/>
                      <a:r>
                        <a:rPr lang="en-US" sz="800" b="0" i="0" u="none" strike="noStrike" smtClean="0">
                          <a:solidFill>
                            <a:srgbClr val="000000"/>
                          </a:solidFill>
                          <a:effectLst/>
                          <a:latin typeface="Arial" panose="020B0604020202020204" pitchFamily="34" charset="0"/>
                          <a:cs typeface="Arial" panose="020B0604020202020204" pitchFamily="34" charset="0"/>
                        </a:rPr>
                        <a:t>Credit Monitoring</a:t>
                      </a:r>
                      <a:r>
                        <a:rPr lang="en-US" sz="800" b="0" i="0" u="none" strike="noStrike" baseline="0" smtClean="0">
                          <a:solidFill>
                            <a:srgbClr val="000000"/>
                          </a:solidFill>
                          <a:effectLst/>
                          <a:latin typeface="Arial" panose="020B0604020202020204" pitchFamily="34" charset="0"/>
                          <a:cs typeface="Arial" panose="020B0604020202020204" pitchFamily="34" charset="0"/>
                        </a:rPr>
                        <a:t> Exposure</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none" strike="noStrike" dirty="0" smtClean="0">
                          <a:solidFill>
                            <a:srgbClr val="000000"/>
                          </a:solidFill>
                          <a:effectLst/>
                          <a:latin typeface="Arial" panose="020B0604020202020204" pitchFamily="34" charset="0"/>
                          <a:cs typeface="Arial" panose="020B0604020202020204" pitchFamily="34" charset="0"/>
                        </a:rPr>
                        <a:t>P3412.26</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5968">
                <a:tc>
                  <a:txBody>
                    <a:bodyPr/>
                    <a:lstStyle/>
                    <a:p>
                      <a:pPr algn="l" fontAlgn="ctr"/>
                      <a:r>
                        <a:rPr lang="en-US" sz="800" b="0" i="0" u="none" strike="noStrike" dirty="0" smtClean="0">
                          <a:solidFill>
                            <a:srgbClr val="000000"/>
                          </a:solidFill>
                          <a:effectLst/>
                          <a:latin typeface="Arial" panose="020B0604020202020204" pitchFamily="34" charset="0"/>
                          <a:cs typeface="Arial" panose="020B0604020202020204" pitchFamily="34" charset="0"/>
                        </a:rPr>
                        <a:t>Next Bill Date</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none" strike="noStrike" dirty="0" smtClean="0">
                          <a:solidFill>
                            <a:srgbClr val="000000"/>
                          </a:solidFill>
                          <a:effectLst/>
                          <a:latin typeface="Arial" panose="020B0604020202020204" pitchFamily="34" charset="0"/>
                          <a:cs typeface="Arial" panose="020B0604020202020204" pitchFamily="34" charset="0"/>
                        </a:rPr>
                        <a:t>03-05-2019</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5968">
                <a:tc>
                  <a:txBody>
                    <a:bodyPr/>
                    <a:lstStyle/>
                    <a:p>
                      <a:pPr algn="l" fontAlgn="ctr"/>
                      <a:r>
                        <a:rPr lang="en-US" sz="800" b="0" i="0" u="none" strike="noStrike" dirty="0" smtClean="0">
                          <a:solidFill>
                            <a:srgbClr val="000000"/>
                          </a:solidFill>
                          <a:effectLst/>
                          <a:latin typeface="Arial" panose="020B0604020202020204" pitchFamily="34" charset="0"/>
                          <a:cs typeface="Arial" panose="020B0604020202020204" pitchFamily="34" charset="0"/>
                        </a:rPr>
                        <a:t>Open SRs</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sng" strike="noStrike" dirty="0" smtClean="0">
                          <a:solidFill>
                            <a:srgbClr val="000000"/>
                          </a:solidFill>
                          <a:effectLst/>
                          <a:latin typeface="Arial" panose="020B0604020202020204" pitchFamily="34" charset="0"/>
                          <a:cs typeface="Arial" panose="020B0604020202020204" pitchFamily="34" charset="0"/>
                        </a:rPr>
                        <a:t>1</a:t>
                      </a:r>
                      <a:endParaRPr lang="en-US" sz="800" b="0" i="0" u="sng"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sp>
        <p:nvSpPr>
          <p:cNvPr id="10" name="Rectangle 9"/>
          <p:cNvSpPr/>
          <p:nvPr/>
        </p:nvSpPr>
        <p:spPr>
          <a:xfrm>
            <a:off x="10047392" y="2745944"/>
            <a:ext cx="1865089" cy="3554819"/>
          </a:xfrm>
          <a:prstGeom prst="rect">
            <a:avLst/>
          </a:prstGeom>
        </p:spPr>
        <p:txBody>
          <a:bodyPr wrap="square">
            <a:spAutoFit/>
          </a:bodyPr>
          <a:lstStyle/>
          <a:p>
            <a:r>
              <a:rPr lang="en-US" sz="900" b="1" cap="all" dirty="0">
                <a:solidFill>
                  <a:schemeClr val="bg1"/>
                </a:solidFill>
                <a:latin typeface="Arial" panose="020B0604020202020204" pitchFamily="34" charset="0"/>
                <a:cs typeface="Arial" panose="020B0604020202020204" pitchFamily="34" charset="0"/>
              </a:rPr>
              <a:t>HOW MUCH IS THE DELIVERY CHARGE FOR ONLINE SHOP ORDERS?</a:t>
            </a:r>
          </a:p>
          <a:p>
            <a:r>
              <a:rPr lang="en-US" sz="900" dirty="0">
                <a:solidFill>
                  <a:schemeClr val="bg1"/>
                </a:solidFill>
                <a:latin typeface="Arial" panose="020B0604020202020204" pitchFamily="34" charset="0"/>
                <a:cs typeface="Arial" panose="020B0604020202020204" pitchFamily="34" charset="0"/>
              </a:rPr>
              <a:t>For postpaid applications</a:t>
            </a:r>
          </a:p>
          <a:p>
            <a:r>
              <a:rPr lang="en-US" sz="900" dirty="0" smtClean="0">
                <a:solidFill>
                  <a:schemeClr val="bg1"/>
                </a:solidFill>
                <a:latin typeface="Arial" panose="020B0604020202020204" pitchFamily="34" charset="0"/>
                <a:cs typeface="Arial" panose="020B0604020202020204" pitchFamily="34" charset="0"/>
              </a:rPr>
              <a:t>We offer </a:t>
            </a:r>
            <a:r>
              <a:rPr lang="en-US" sz="900" dirty="0">
                <a:solidFill>
                  <a:schemeClr val="bg1"/>
                </a:solidFill>
                <a:latin typeface="Arial" panose="020B0604020202020204" pitchFamily="34" charset="0"/>
                <a:cs typeface="Arial" panose="020B0604020202020204" pitchFamily="34" charset="0"/>
              </a:rPr>
              <a:t>free shipping nationwide for postpaid applications.</a:t>
            </a:r>
          </a:p>
          <a:p>
            <a:r>
              <a:rPr lang="en-US" sz="900" dirty="0">
                <a:solidFill>
                  <a:schemeClr val="bg1"/>
                </a:solidFill>
                <a:latin typeface="Arial" panose="020B0604020202020204" pitchFamily="34" charset="0"/>
                <a:cs typeface="Arial" panose="020B0604020202020204" pitchFamily="34" charset="0"/>
              </a:rPr>
              <a:t>For accessories and apparel purchases</a:t>
            </a:r>
          </a:p>
          <a:p>
            <a:r>
              <a:rPr lang="en-US" sz="900" dirty="0" smtClean="0">
                <a:solidFill>
                  <a:schemeClr val="bg1"/>
                </a:solidFill>
                <a:latin typeface="Arial" panose="020B0604020202020204" pitchFamily="34" charset="0"/>
                <a:cs typeface="Arial" panose="020B0604020202020204" pitchFamily="34" charset="0"/>
              </a:rPr>
              <a:t>We offer </a:t>
            </a:r>
            <a:r>
              <a:rPr lang="en-US" sz="900" dirty="0">
                <a:solidFill>
                  <a:schemeClr val="bg1"/>
                </a:solidFill>
                <a:latin typeface="Arial" panose="020B0604020202020204" pitchFamily="34" charset="0"/>
                <a:cs typeface="Arial" panose="020B0604020202020204" pitchFamily="34" charset="0"/>
              </a:rPr>
              <a:t>free shipping nationwide for orders/deliveries amounting to P900 and above.</a:t>
            </a:r>
          </a:p>
          <a:p>
            <a:r>
              <a:rPr lang="en-US" sz="900" dirty="0">
                <a:solidFill>
                  <a:schemeClr val="bg1"/>
                </a:solidFill>
                <a:latin typeface="Arial" panose="020B0604020202020204" pitchFamily="34" charset="0"/>
                <a:cs typeface="Arial" panose="020B0604020202020204" pitchFamily="34" charset="0"/>
              </a:rPr>
              <a:t>A P70 shipping fee will be applied for orders below P900</a:t>
            </a:r>
            <a:r>
              <a:rPr lang="en-US" sz="900" dirty="0" smtClean="0">
                <a:solidFill>
                  <a:schemeClr val="bg1"/>
                </a:solidFill>
                <a:latin typeface="Arial" panose="020B0604020202020204" pitchFamily="34" charset="0"/>
                <a:cs typeface="Arial" panose="020B0604020202020204" pitchFamily="34" charset="0"/>
              </a:rPr>
              <a:t>.</a:t>
            </a:r>
          </a:p>
          <a:p>
            <a:endParaRPr lang="en-US" sz="900" dirty="0">
              <a:solidFill>
                <a:schemeClr val="bg1"/>
              </a:solidFill>
              <a:latin typeface="Arial" panose="020B0604020202020204" pitchFamily="34" charset="0"/>
              <a:cs typeface="Arial" panose="020B0604020202020204" pitchFamily="34" charset="0"/>
            </a:endParaRPr>
          </a:p>
          <a:p>
            <a:endParaRPr lang="en-US" sz="900" b="0" i="0" dirty="0" smtClean="0">
              <a:solidFill>
                <a:schemeClr val="bg1"/>
              </a:solidFill>
              <a:effectLst/>
              <a:latin typeface="Arial" panose="020B0604020202020204" pitchFamily="34" charset="0"/>
              <a:cs typeface="Arial" panose="020B0604020202020204" pitchFamily="34" charset="0"/>
            </a:endParaRPr>
          </a:p>
          <a:p>
            <a:r>
              <a:rPr lang="en-US" sz="900" b="1" cap="all" dirty="0" smtClean="0">
                <a:solidFill>
                  <a:schemeClr val="bg1"/>
                </a:solidFill>
                <a:latin typeface="Arial" panose="020B0604020202020204" pitchFamily="34" charset="0"/>
                <a:cs typeface="Arial" panose="020B0604020202020204" pitchFamily="34" charset="0"/>
              </a:rPr>
              <a:t>CAN YOU DELIVER </a:t>
            </a:r>
            <a:r>
              <a:rPr lang="en-US" sz="900" b="1" cap="all" dirty="0">
                <a:solidFill>
                  <a:schemeClr val="bg1"/>
                </a:solidFill>
                <a:latin typeface="Arial" panose="020B0604020202020204" pitchFamily="34" charset="0"/>
                <a:cs typeface="Arial" panose="020B0604020202020204" pitchFamily="34" charset="0"/>
              </a:rPr>
              <a:t>THE PACKAGE TO MY OFFICE?</a:t>
            </a:r>
          </a:p>
          <a:p>
            <a:r>
              <a:rPr lang="en-US" sz="900" dirty="0">
                <a:solidFill>
                  <a:schemeClr val="bg1"/>
                </a:solidFill>
                <a:latin typeface="Arial" panose="020B0604020202020204" pitchFamily="34" charset="0"/>
                <a:cs typeface="Arial" panose="020B0604020202020204" pitchFamily="34" charset="0"/>
              </a:rPr>
              <a:t>Yes. We will deliver your order at the address you provided during checkout, whether it is to your home or to your office. In case you want to change your delivery address after checkout, you may call (02) 730-1000. </a:t>
            </a:r>
          </a:p>
        </p:txBody>
      </p:sp>
      <p:cxnSp>
        <p:nvCxnSpPr>
          <p:cNvPr id="12" name="Straight Connector 11"/>
          <p:cNvCxnSpPr/>
          <p:nvPr/>
        </p:nvCxnSpPr>
        <p:spPr>
          <a:xfrm>
            <a:off x="10132736" y="4840787"/>
            <a:ext cx="1666999"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Isosceles Triangle 12"/>
          <p:cNvSpPr/>
          <p:nvPr/>
        </p:nvSpPr>
        <p:spPr>
          <a:xfrm flipV="1">
            <a:off x="10868253" y="6326652"/>
            <a:ext cx="274808" cy="112640"/>
          </a:xfrm>
          <a:prstGeom prst="triangle">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3" name="Picture 122"/>
          <p:cNvPicPr>
            <a:picLocks noChangeAspect="1"/>
          </p:cNvPicPr>
          <p:nvPr/>
        </p:nvPicPr>
        <p:blipFill>
          <a:blip r:embed="rId14">
            <a:extLst>
              <a:ext uri="{BEBA8EAE-BF5A-486C-A8C5-ECC9F3942E4B}">
                <a14:imgProps xmlns:a14="http://schemas.microsoft.com/office/drawing/2010/main">
                  <a14:imgLayer r:embed="rId15">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2471233" y="1875355"/>
            <a:ext cx="279035" cy="234030"/>
          </a:xfrm>
          <a:prstGeom prst="rect">
            <a:avLst/>
          </a:prstGeom>
        </p:spPr>
      </p:pic>
      <p:pic>
        <p:nvPicPr>
          <p:cNvPr id="14" name="Picture 13"/>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2798420" y="1875355"/>
            <a:ext cx="345949" cy="236503"/>
          </a:xfrm>
          <a:prstGeom prst="rect">
            <a:avLst/>
          </a:prstGeom>
        </p:spPr>
      </p:pic>
      <p:sp>
        <p:nvSpPr>
          <p:cNvPr id="124" name="Rectangle 123"/>
          <p:cNvSpPr/>
          <p:nvPr/>
        </p:nvSpPr>
        <p:spPr>
          <a:xfrm>
            <a:off x="2305567" y="2289543"/>
            <a:ext cx="1230858" cy="408589"/>
          </a:xfrm>
          <a:prstGeom prst="rect">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VERIFICATION</a:t>
            </a:r>
          </a:p>
        </p:txBody>
      </p:sp>
      <p:sp>
        <p:nvSpPr>
          <p:cNvPr id="126" name="Rectangle 125"/>
          <p:cNvSpPr/>
          <p:nvPr/>
        </p:nvSpPr>
        <p:spPr>
          <a:xfrm>
            <a:off x="3579785" y="2289543"/>
            <a:ext cx="1240491" cy="414550"/>
          </a:xfrm>
          <a:prstGeom prst="rect">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INTERACTION HISTORY</a:t>
            </a:r>
          </a:p>
        </p:txBody>
      </p:sp>
      <p:sp>
        <p:nvSpPr>
          <p:cNvPr id="127" name="Rectangle 126"/>
          <p:cNvSpPr/>
          <p:nvPr/>
        </p:nvSpPr>
        <p:spPr>
          <a:xfrm>
            <a:off x="4863636" y="2289543"/>
            <a:ext cx="1240491" cy="414550"/>
          </a:xfrm>
          <a:prstGeom prst="rect">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CDR</a:t>
            </a:r>
          </a:p>
        </p:txBody>
      </p:sp>
      <p:sp>
        <p:nvSpPr>
          <p:cNvPr id="128" name="Rectangle 127"/>
          <p:cNvSpPr/>
          <p:nvPr/>
        </p:nvSpPr>
        <p:spPr>
          <a:xfrm>
            <a:off x="6147487" y="2289543"/>
            <a:ext cx="1240491" cy="414550"/>
          </a:xfrm>
          <a:prstGeom prst="rect">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BILLING INFO</a:t>
            </a:r>
          </a:p>
        </p:txBody>
      </p:sp>
      <p:sp>
        <p:nvSpPr>
          <p:cNvPr id="129" name="Rectangle 128"/>
          <p:cNvSpPr/>
          <p:nvPr/>
        </p:nvSpPr>
        <p:spPr>
          <a:xfrm>
            <a:off x="7431338" y="2289543"/>
            <a:ext cx="1250576" cy="414550"/>
          </a:xfrm>
          <a:prstGeom prst="rect">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PAYMENT INFO</a:t>
            </a:r>
          </a:p>
        </p:txBody>
      </p:sp>
      <p:sp>
        <p:nvSpPr>
          <p:cNvPr id="130" name="Rectangle 129"/>
          <p:cNvSpPr/>
          <p:nvPr/>
        </p:nvSpPr>
        <p:spPr>
          <a:xfrm>
            <a:off x="8725274" y="2289543"/>
            <a:ext cx="1250576" cy="414550"/>
          </a:xfrm>
          <a:prstGeom prst="rect">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defTabSz="586130"/>
            <a:r>
              <a:rPr lang="en-US" sz="800" b="1" dirty="0" smtClean="0">
                <a:solidFill>
                  <a:prstClr val="white"/>
                </a:solidFill>
                <a:latin typeface="Arial" panose="020B0604020202020204" pitchFamily="34" charset="0"/>
                <a:cs typeface="Arial" panose="020B0604020202020204" pitchFamily="34" charset="0"/>
              </a:rPr>
              <a:t>RIGHT SELL</a:t>
            </a:r>
            <a:endParaRPr lang="en-US" sz="800" b="1" dirty="0">
              <a:solidFill>
                <a:prstClr val="white"/>
              </a:solidFill>
              <a:latin typeface="Arial" panose="020B0604020202020204" pitchFamily="34" charset="0"/>
              <a:cs typeface="Arial" panose="020B0604020202020204" pitchFamily="34" charset="0"/>
            </a:endParaRPr>
          </a:p>
        </p:txBody>
      </p:sp>
      <p:sp>
        <p:nvSpPr>
          <p:cNvPr id="132" name="Rectangle 131"/>
          <p:cNvSpPr/>
          <p:nvPr/>
        </p:nvSpPr>
        <p:spPr>
          <a:xfrm>
            <a:off x="247828" y="2677768"/>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CHANGE BILLING ADDRESS</a:t>
            </a:r>
          </a:p>
        </p:txBody>
      </p:sp>
      <p:sp>
        <p:nvSpPr>
          <p:cNvPr id="133" name="Rectangle 132"/>
          <p:cNvSpPr/>
          <p:nvPr/>
        </p:nvSpPr>
        <p:spPr>
          <a:xfrm>
            <a:off x="247828" y="2994322"/>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CHANGE BILLING CYCLE</a:t>
            </a:r>
          </a:p>
        </p:txBody>
      </p:sp>
      <p:sp>
        <p:nvSpPr>
          <p:cNvPr id="134" name="Rectangle 133"/>
          <p:cNvSpPr/>
          <p:nvPr/>
        </p:nvSpPr>
        <p:spPr>
          <a:xfrm>
            <a:off x="247828" y="3310876"/>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CHANGE BILLING PREFERENCE</a:t>
            </a:r>
          </a:p>
        </p:txBody>
      </p:sp>
      <p:sp>
        <p:nvSpPr>
          <p:cNvPr id="135" name="Rectangle 134"/>
          <p:cNvSpPr/>
          <p:nvPr/>
        </p:nvSpPr>
        <p:spPr>
          <a:xfrm>
            <a:off x="247828" y="3627430"/>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PROMISE TO PAY</a:t>
            </a:r>
            <a:endParaRPr lang="en-US" sz="800" b="1" dirty="0">
              <a:solidFill>
                <a:prstClr val="white"/>
              </a:solidFill>
              <a:latin typeface="Arial" panose="020B0604020202020204" pitchFamily="34" charset="0"/>
              <a:cs typeface="Arial" panose="020B0604020202020204" pitchFamily="34" charset="0"/>
            </a:endParaRPr>
          </a:p>
        </p:txBody>
      </p:sp>
      <p:sp>
        <p:nvSpPr>
          <p:cNvPr id="136" name="Rectangle 135"/>
          <p:cNvSpPr/>
          <p:nvPr/>
        </p:nvSpPr>
        <p:spPr>
          <a:xfrm>
            <a:off x="247828" y="3943984"/>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SIM PROFILE</a:t>
            </a:r>
            <a:endParaRPr lang="en-US" sz="800" b="1" dirty="0">
              <a:solidFill>
                <a:prstClr val="white"/>
              </a:solidFill>
              <a:latin typeface="Arial" panose="020B0604020202020204" pitchFamily="34" charset="0"/>
              <a:cs typeface="Arial" panose="020B0604020202020204" pitchFamily="34" charset="0"/>
            </a:endParaRPr>
          </a:p>
        </p:txBody>
      </p:sp>
      <p:sp>
        <p:nvSpPr>
          <p:cNvPr id="137" name="Rectangle 136"/>
          <p:cNvSpPr/>
          <p:nvPr/>
        </p:nvSpPr>
        <p:spPr>
          <a:xfrm>
            <a:off x="247828" y="4260538"/>
            <a:ext cx="1942062" cy="293691"/>
          </a:xfrm>
          <a:prstGeom prst="rect">
            <a:avLst/>
          </a:prstGeom>
          <a:solidFill>
            <a:srgbClr val="0029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TEMPORARY CREDIT LIMIT</a:t>
            </a:r>
            <a:endParaRPr lang="en-US" sz="800" b="1" dirty="0">
              <a:solidFill>
                <a:prstClr val="white"/>
              </a:solidFill>
              <a:latin typeface="Arial" panose="020B0604020202020204" pitchFamily="34" charset="0"/>
              <a:cs typeface="Arial" panose="020B0604020202020204" pitchFamily="34" charset="0"/>
            </a:endParaRPr>
          </a:p>
        </p:txBody>
      </p:sp>
      <p:sp>
        <p:nvSpPr>
          <p:cNvPr id="138" name="Rectangle 137"/>
          <p:cNvSpPr/>
          <p:nvPr/>
        </p:nvSpPr>
        <p:spPr>
          <a:xfrm>
            <a:off x="247828" y="4577092"/>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MI ACTIVATION / DEACTIVATION</a:t>
            </a:r>
          </a:p>
        </p:txBody>
      </p:sp>
      <p:sp>
        <p:nvSpPr>
          <p:cNvPr id="139" name="Rectangle 138"/>
          <p:cNvSpPr/>
          <p:nvPr/>
        </p:nvSpPr>
        <p:spPr>
          <a:xfrm>
            <a:off x="247828" y="4893646"/>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VAS </a:t>
            </a:r>
            <a:r>
              <a:rPr lang="en-US" sz="800" b="1" dirty="0">
                <a:solidFill>
                  <a:prstClr val="white"/>
                </a:solidFill>
                <a:latin typeface="Arial" panose="020B0604020202020204" pitchFamily="34" charset="0"/>
                <a:cs typeface="Arial" panose="020B0604020202020204" pitchFamily="34" charset="0"/>
              </a:rPr>
              <a:t>ACTIVATION / DEACTIVATION</a:t>
            </a:r>
          </a:p>
        </p:txBody>
      </p:sp>
      <p:sp>
        <p:nvSpPr>
          <p:cNvPr id="140" name="Rectangle 139"/>
          <p:cNvSpPr/>
          <p:nvPr/>
        </p:nvSpPr>
        <p:spPr>
          <a:xfrm>
            <a:off x="247828" y="5210200"/>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IR </a:t>
            </a:r>
            <a:r>
              <a:rPr lang="en-US" sz="800" b="1" dirty="0">
                <a:solidFill>
                  <a:prstClr val="white"/>
                </a:solidFill>
                <a:latin typeface="Arial" panose="020B0604020202020204" pitchFamily="34" charset="0"/>
                <a:cs typeface="Arial" panose="020B0604020202020204" pitchFamily="34" charset="0"/>
              </a:rPr>
              <a:t>ACTIVATION / DEACTIVATION</a:t>
            </a:r>
          </a:p>
        </p:txBody>
      </p:sp>
      <p:sp>
        <p:nvSpPr>
          <p:cNvPr id="141" name="Rectangle 140"/>
          <p:cNvSpPr/>
          <p:nvPr/>
        </p:nvSpPr>
        <p:spPr>
          <a:xfrm>
            <a:off x="247828" y="5526754"/>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FUP PURCHASE</a:t>
            </a:r>
            <a:endParaRPr lang="en-US" sz="800" b="1" dirty="0">
              <a:solidFill>
                <a:prstClr val="white"/>
              </a:solidFill>
              <a:latin typeface="Arial" panose="020B0604020202020204" pitchFamily="34" charset="0"/>
              <a:cs typeface="Arial" panose="020B0604020202020204" pitchFamily="34" charset="0"/>
            </a:endParaRPr>
          </a:p>
        </p:txBody>
      </p:sp>
      <p:sp>
        <p:nvSpPr>
          <p:cNvPr id="143" name="Rectangle 142"/>
          <p:cNvSpPr/>
          <p:nvPr/>
        </p:nvSpPr>
        <p:spPr>
          <a:xfrm>
            <a:off x="247828" y="5853898"/>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NETWORK COVERAGE</a:t>
            </a:r>
            <a:endParaRPr lang="en-US" sz="800" b="1" dirty="0">
              <a:solidFill>
                <a:prstClr val="white"/>
              </a:solidFill>
              <a:latin typeface="Arial" panose="020B0604020202020204" pitchFamily="34" charset="0"/>
              <a:cs typeface="Arial" panose="020B0604020202020204" pitchFamily="34" charset="0"/>
            </a:endParaRPr>
          </a:p>
        </p:txBody>
      </p:sp>
      <p:sp>
        <p:nvSpPr>
          <p:cNvPr id="89" name="Oval 88"/>
          <p:cNvSpPr/>
          <p:nvPr/>
        </p:nvSpPr>
        <p:spPr>
          <a:xfrm>
            <a:off x="9751879" y="2268652"/>
            <a:ext cx="191864" cy="19186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Arial" panose="020B0604020202020204" pitchFamily="34" charset="0"/>
                <a:cs typeface="Arial" panose="020B0604020202020204" pitchFamily="34" charset="0"/>
              </a:rPr>
              <a:t>1</a:t>
            </a:r>
            <a:endParaRPr lang="en-US" sz="1100" dirty="0">
              <a:latin typeface="Arial" panose="020B0604020202020204" pitchFamily="34" charset="0"/>
              <a:cs typeface="Arial" panose="020B0604020202020204" pitchFamily="34" charset="0"/>
            </a:endParaRPr>
          </a:p>
        </p:txBody>
      </p:sp>
      <p:sp>
        <p:nvSpPr>
          <p:cNvPr id="165" name="Rectangle 164"/>
          <p:cNvSpPr/>
          <p:nvPr/>
        </p:nvSpPr>
        <p:spPr>
          <a:xfrm>
            <a:off x="8552510" y="5382360"/>
            <a:ext cx="1311479" cy="300554"/>
          </a:xfrm>
          <a:prstGeom prst="rect">
            <a:avLst/>
          </a:prstGeom>
          <a:solidFill>
            <a:srgbClr val="56AD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1000" b="1" dirty="0" smtClean="0">
                <a:solidFill>
                  <a:prstClr val="white"/>
                </a:solidFill>
                <a:latin typeface="Arial" panose="020B0604020202020204" pitchFamily="34" charset="0"/>
                <a:cs typeface="Arial" panose="020B0604020202020204" pitchFamily="34" charset="0"/>
              </a:rPr>
              <a:t>SUBMIT</a:t>
            </a:r>
            <a:endParaRPr lang="en-US" sz="1000" b="1" dirty="0">
              <a:solidFill>
                <a:prstClr val="white"/>
              </a:solidFill>
              <a:latin typeface="Arial" panose="020B0604020202020204" pitchFamily="34" charset="0"/>
              <a:cs typeface="Arial" panose="020B0604020202020204" pitchFamily="34" charset="0"/>
            </a:endParaRPr>
          </a:p>
        </p:txBody>
      </p:sp>
      <p:sp>
        <p:nvSpPr>
          <p:cNvPr id="166" name="Rectangle 165"/>
          <p:cNvSpPr/>
          <p:nvPr/>
        </p:nvSpPr>
        <p:spPr>
          <a:xfrm>
            <a:off x="7610369" y="5373306"/>
            <a:ext cx="892041" cy="30960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1000" b="1" dirty="0" smtClean="0">
                <a:solidFill>
                  <a:prstClr val="white"/>
                </a:solidFill>
                <a:latin typeface="Arial" panose="020B0604020202020204" pitchFamily="34" charset="0"/>
                <a:cs typeface="Arial" panose="020B0604020202020204" pitchFamily="34" charset="0"/>
              </a:rPr>
              <a:t>CANCEL</a:t>
            </a:r>
            <a:endParaRPr lang="en-US" sz="1000" b="1" dirty="0">
              <a:solidFill>
                <a:prstClr val="white"/>
              </a:solidFill>
              <a:latin typeface="Arial" panose="020B0604020202020204" pitchFamily="34" charset="0"/>
              <a:cs typeface="Arial" panose="020B0604020202020204" pitchFamily="34" charset="0"/>
            </a:endParaRPr>
          </a:p>
        </p:txBody>
      </p:sp>
      <p:grpSp>
        <p:nvGrpSpPr>
          <p:cNvPr id="152" name="Group 151"/>
          <p:cNvGrpSpPr/>
          <p:nvPr/>
        </p:nvGrpSpPr>
        <p:grpSpPr>
          <a:xfrm>
            <a:off x="-19946" y="5444657"/>
            <a:ext cx="365675" cy="427282"/>
            <a:chOff x="139917" y="5603711"/>
            <a:chExt cx="365675" cy="427282"/>
          </a:xfrm>
        </p:grpSpPr>
        <p:sp>
          <p:nvSpPr>
            <p:cNvPr id="153" name="Flowchart: Delay 152"/>
            <p:cNvSpPr/>
            <p:nvPr/>
          </p:nvSpPr>
          <p:spPr>
            <a:xfrm>
              <a:off x="151034" y="5603711"/>
              <a:ext cx="354558" cy="427282"/>
            </a:xfrm>
            <a:prstGeom prst="flowChartDelay">
              <a:avLst/>
            </a:prstGeom>
            <a:solidFill>
              <a:srgbClr val="E20A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4" name="Picture 153"/>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139917" y="5654116"/>
              <a:ext cx="324625" cy="324625"/>
            </a:xfrm>
            <a:prstGeom prst="rect">
              <a:avLst/>
            </a:prstGeom>
          </p:spPr>
        </p:pic>
      </p:grpSp>
      <p:sp>
        <p:nvSpPr>
          <p:cNvPr id="79" name="Rectangle 78"/>
          <p:cNvSpPr/>
          <p:nvPr/>
        </p:nvSpPr>
        <p:spPr>
          <a:xfrm>
            <a:off x="2390772" y="2930301"/>
            <a:ext cx="670376" cy="276999"/>
          </a:xfrm>
          <a:prstGeom prst="rect">
            <a:avLst/>
          </a:prstGeom>
          <a:noFill/>
        </p:spPr>
        <p:txBody>
          <a:bodyPr wrap="none">
            <a:spAutoFit/>
          </a:bodyPr>
          <a:lstStyle/>
          <a:p>
            <a:pPr>
              <a:defRPr/>
            </a:pPr>
            <a:r>
              <a:rPr lang="en-US" sz="1200" kern="0" dirty="0" smtClean="0">
                <a:latin typeface="corporate_a_condensedregular"/>
              </a:rPr>
              <a:t>Source</a:t>
            </a:r>
            <a:endParaRPr lang="en-US" sz="1200" kern="0" dirty="0" smtClean="0">
              <a:latin typeface="corporate_a_condensedregular"/>
            </a:endParaRPr>
          </a:p>
        </p:txBody>
      </p:sp>
      <p:sp>
        <p:nvSpPr>
          <p:cNvPr id="80" name="Rectangle 79"/>
          <p:cNvSpPr/>
          <p:nvPr/>
        </p:nvSpPr>
        <p:spPr>
          <a:xfrm>
            <a:off x="2390772" y="3402279"/>
            <a:ext cx="712054" cy="276999"/>
          </a:xfrm>
          <a:prstGeom prst="rect">
            <a:avLst/>
          </a:prstGeom>
          <a:noFill/>
        </p:spPr>
        <p:txBody>
          <a:bodyPr wrap="none">
            <a:spAutoFit/>
          </a:bodyPr>
          <a:lstStyle/>
          <a:p>
            <a:pPr>
              <a:defRPr/>
            </a:pPr>
            <a:r>
              <a:rPr lang="en-US" sz="1200" kern="0" dirty="0" smtClean="0">
                <a:latin typeface="corporate_a_condensedregular"/>
              </a:rPr>
              <a:t>Reason</a:t>
            </a:r>
            <a:endParaRPr lang="en-US" sz="1200" kern="0" dirty="0" smtClean="0">
              <a:latin typeface="corporate_a_condensedregular"/>
            </a:endParaRPr>
          </a:p>
        </p:txBody>
      </p:sp>
      <p:grpSp>
        <p:nvGrpSpPr>
          <p:cNvPr id="81" name="Group 80"/>
          <p:cNvGrpSpPr/>
          <p:nvPr/>
        </p:nvGrpSpPr>
        <p:grpSpPr>
          <a:xfrm>
            <a:off x="3659245" y="2885081"/>
            <a:ext cx="2680450" cy="401553"/>
            <a:chOff x="3659245" y="2885081"/>
            <a:chExt cx="2680450" cy="401553"/>
          </a:xfrm>
        </p:grpSpPr>
        <p:grpSp>
          <p:nvGrpSpPr>
            <p:cNvPr id="90" name="Group 89"/>
            <p:cNvGrpSpPr/>
            <p:nvPr/>
          </p:nvGrpSpPr>
          <p:grpSpPr>
            <a:xfrm>
              <a:off x="3659245" y="2885081"/>
              <a:ext cx="2680450" cy="401553"/>
              <a:chOff x="2553910" y="2952312"/>
              <a:chExt cx="2680450" cy="403412"/>
            </a:xfrm>
          </p:grpSpPr>
          <p:sp>
            <p:nvSpPr>
              <p:cNvPr id="92" name="TextBox 91"/>
              <p:cNvSpPr txBox="1"/>
              <p:nvPr/>
            </p:nvSpPr>
            <p:spPr>
              <a:xfrm>
                <a:off x="2553910" y="2952312"/>
                <a:ext cx="2680450" cy="403412"/>
              </a:xfrm>
              <a:prstGeom prst="rect">
                <a:avLst/>
              </a:prstGeom>
              <a:solidFill>
                <a:schemeClr val="bg1"/>
              </a:solidFill>
              <a:ln>
                <a:solidFill>
                  <a:schemeClr val="bg1">
                    <a:lumMod val="65000"/>
                  </a:schemeClr>
                </a:solidFill>
              </a:ln>
            </p:spPr>
            <p:txBody>
              <a:bodyPr wrap="square" rtlCol="0">
                <a:spAutoFit/>
              </a:bodyPr>
              <a:lstStyle/>
              <a:p>
                <a:endParaRPr lang="en-US" dirty="0"/>
              </a:p>
            </p:txBody>
          </p:sp>
          <p:sp>
            <p:nvSpPr>
              <p:cNvPr id="93" name="Rectangle 92"/>
              <p:cNvSpPr/>
              <p:nvPr/>
            </p:nvSpPr>
            <p:spPr>
              <a:xfrm>
                <a:off x="2577864" y="3024764"/>
                <a:ext cx="1140056" cy="278281"/>
              </a:xfrm>
              <a:prstGeom prst="rect">
                <a:avLst/>
              </a:prstGeom>
              <a:noFill/>
            </p:spPr>
            <p:txBody>
              <a:bodyPr wrap="none">
                <a:spAutoFit/>
              </a:bodyPr>
              <a:lstStyle/>
              <a:p>
                <a:pPr>
                  <a:defRPr/>
                </a:pPr>
                <a:r>
                  <a:rPr lang="en-US" sz="1200" kern="0" dirty="0" smtClean="0">
                    <a:solidFill>
                      <a:schemeClr val="bg1">
                        <a:lumMod val="65000"/>
                      </a:schemeClr>
                    </a:solidFill>
                    <a:latin typeface="corporate_a_condensedregular"/>
                  </a:rPr>
                  <a:t>Select Source</a:t>
                </a:r>
                <a:endParaRPr lang="en-US" sz="1200" kern="0" dirty="0" smtClean="0">
                  <a:solidFill>
                    <a:schemeClr val="bg1">
                      <a:lumMod val="65000"/>
                    </a:schemeClr>
                  </a:solidFill>
                  <a:latin typeface="corporate_a_condensedregular"/>
                </a:endParaRPr>
              </a:p>
            </p:txBody>
          </p:sp>
        </p:grpSp>
        <p:sp>
          <p:nvSpPr>
            <p:cNvPr id="91" name="Isosceles Triangle 90"/>
            <p:cNvSpPr/>
            <p:nvPr/>
          </p:nvSpPr>
          <p:spPr>
            <a:xfrm rot="10800000">
              <a:off x="6092445" y="3050792"/>
              <a:ext cx="122302" cy="105432"/>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solidFill>
                  <a:prstClr val="white"/>
                </a:solidFill>
              </a:endParaRPr>
            </a:p>
          </p:txBody>
        </p:sp>
      </p:grpSp>
      <p:sp>
        <p:nvSpPr>
          <p:cNvPr id="104" name="Rectangle 103"/>
          <p:cNvSpPr/>
          <p:nvPr/>
        </p:nvSpPr>
        <p:spPr>
          <a:xfrm>
            <a:off x="6453864" y="2770736"/>
            <a:ext cx="1384304" cy="707886"/>
          </a:xfrm>
          <a:prstGeom prst="rect">
            <a:avLst/>
          </a:prstGeom>
        </p:spPr>
        <p:txBody>
          <a:bodyPr wrap="square">
            <a:spAutoFit/>
          </a:bodyPr>
          <a:lstStyle/>
          <a:p>
            <a:r>
              <a:rPr lang="en-US" sz="800" dirty="0" smtClean="0">
                <a:solidFill>
                  <a:srgbClr val="000000"/>
                </a:solidFill>
                <a:latin typeface="Tondo"/>
              </a:rPr>
              <a:t>Dropdown options</a:t>
            </a:r>
          </a:p>
          <a:p>
            <a:r>
              <a:rPr lang="en-US" sz="800" dirty="0" smtClean="0">
                <a:solidFill>
                  <a:srgbClr val="000000"/>
                </a:solidFill>
                <a:latin typeface="Tondo"/>
              </a:rPr>
              <a:t>Call In</a:t>
            </a:r>
          </a:p>
          <a:p>
            <a:r>
              <a:rPr lang="en-US" sz="800" dirty="0" smtClean="0">
                <a:solidFill>
                  <a:srgbClr val="000000"/>
                </a:solidFill>
                <a:latin typeface="Tondo"/>
              </a:rPr>
              <a:t>Email</a:t>
            </a:r>
          </a:p>
          <a:p>
            <a:r>
              <a:rPr lang="en-US" sz="800" dirty="0" smtClean="0">
                <a:solidFill>
                  <a:srgbClr val="000000"/>
                </a:solidFill>
                <a:latin typeface="Tondo"/>
              </a:rPr>
              <a:t>Chat</a:t>
            </a:r>
          </a:p>
          <a:p>
            <a:r>
              <a:rPr lang="en-US" sz="800" dirty="0" smtClean="0">
                <a:solidFill>
                  <a:srgbClr val="000000"/>
                </a:solidFill>
                <a:latin typeface="Tondo"/>
              </a:rPr>
              <a:t>Walk-in</a:t>
            </a:r>
          </a:p>
        </p:txBody>
      </p:sp>
      <p:sp>
        <p:nvSpPr>
          <p:cNvPr id="106" name="TextBox 105"/>
          <p:cNvSpPr txBox="1"/>
          <p:nvPr/>
        </p:nvSpPr>
        <p:spPr>
          <a:xfrm>
            <a:off x="3650407" y="3812733"/>
            <a:ext cx="2680450" cy="401553"/>
          </a:xfrm>
          <a:prstGeom prst="rect">
            <a:avLst/>
          </a:prstGeom>
          <a:solidFill>
            <a:schemeClr val="bg1"/>
          </a:solidFill>
          <a:ln>
            <a:solidFill>
              <a:schemeClr val="bg1">
                <a:lumMod val="65000"/>
              </a:schemeClr>
            </a:solidFill>
          </a:ln>
        </p:spPr>
        <p:txBody>
          <a:bodyPr wrap="square" rtlCol="0">
            <a:spAutoFit/>
          </a:bodyPr>
          <a:lstStyle/>
          <a:p>
            <a:endParaRPr lang="en-US" dirty="0"/>
          </a:p>
        </p:txBody>
      </p:sp>
      <p:sp>
        <p:nvSpPr>
          <p:cNvPr id="107" name="Rectangle 106"/>
          <p:cNvSpPr/>
          <p:nvPr/>
        </p:nvSpPr>
        <p:spPr>
          <a:xfrm>
            <a:off x="2390772" y="3891166"/>
            <a:ext cx="1047082" cy="276999"/>
          </a:xfrm>
          <a:prstGeom prst="rect">
            <a:avLst/>
          </a:prstGeom>
          <a:noFill/>
        </p:spPr>
        <p:txBody>
          <a:bodyPr wrap="none">
            <a:spAutoFit/>
          </a:bodyPr>
          <a:lstStyle/>
          <a:p>
            <a:pPr>
              <a:defRPr/>
            </a:pPr>
            <a:r>
              <a:rPr lang="en-US" sz="1200" kern="0" dirty="0" smtClean="0">
                <a:latin typeface="corporate_a_condensedregular"/>
              </a:rPr>
              <a:t>TCL Amount</a:t>
            </a:r>
            <a:endParaRPr lang="en-US" sz="1200" kern="0" dirty="0" smtClean="0">
              <a:latin typeface="corporate_a_condensedregular"/>
            </a:endParaRPr>
          </a:p>
        </p:txBody>
      </p:sp>
      <p:grpSp>
        <p:nvGrpSpPr>
          <p:cNvPr id="108" name="Group 107"/>
          <p:cNvGrpSpPr/>
          <p:nvPr/>
        </p:nvGrpSpPr>
        <p:grpSpPr>
          <a:xfrm>
            <a:off x="3650407" y="3346982"/>
            <a:ext cx="2680450" cy="401553"/>
            <a:chOff x="3659245" y="2885081"/>
            <a:chExt cx="2680450" cy="401553"/>
          </a:xfrm>
        </p:grpSpPr>
        <p:grpSp>
          <p:nvGrpSpPr>
            <p:cNvPr id="113" name="Group 112"/>
            <p:cNvGrpSpPr/>
            <p:nvPr/>
          </p:nvGrpSpPr>
          <p:grpSpPr>
            <a:xfrm>
              <a:off x="3659245" y="2885081"/>
              <a:ext cx="2680450" cy="401553"/>
              <a:chOff x="2553910" y="2952312"/>
              <a:chExt cx="2680450" cy="403412"/>
            </a:xfrm>
          </p:grpSpPr>
          <p:sp>
            <p:nvSpPr>
              <p:cNvPr id="118" name="TextBox 117"/>
              <p:cNvSpPr txBox="1"/>
              <p:nvPr/>
            </p:nvSpPr>
            <p:spPr>
              <a:xfrm>
                <a:off x="2553910" y="2952312"/>
                <a:ext cx="2680450" cy="403412"/>
              </a:xfrm>
              <a:prstGeom prst="rect">
                <a:avLst/>
              </a:prstGeom>
              <a:solidFill>
                <a:schemeClr val="bg1"/>
              </a:solidFill>
              <a:ln>
                <a:solidFill>
                  <a:schemeClr val="bg1">
                    <a:lumMod val="65000"/>
                  </a:schemeClr>
                </a:solidFill>
              </a:ln>
            </p:spPr>
            <p:txBody>
              <a:bodyPr wrap="square" rtlCol="0">
                <a:spAutoFit/>
              </a:bodyPr>
              <a:lstStyle/>
              <a:p>
                <a:endParaRPr lang="en-US" dirty="0"/>
              </a:p>
            </p:txBody>
          </p:sp>
          <p:sp>
            <p:nvSpPr>
              <p:cNvPr id="119" name="Rectangle 118"/>
              <p:cNvSpPr/>
              <p:nvPr/>
            </p:nvSpPr>
            <p:spPr>
              <a:xfrm>
                <a:off x="2577864" y="3024764"/>
                <a:ext cx="1181734" cy="278281"/>
              </a:xfrm>
              <a:prstGeom prst="rect">
                <a:avLst/>
              </a:prstGeom>
              <a:noFill/>
            </p:spPr>
            <p:txBody>
              <a:bodyPr wrap="none">
                <a:spAutoFit/>
              </a:bodyPr>
              <a:lstStyle/>
              <a:p>
                <a:pPr>
                  <a:defRPr/>
                </a:pPr>
                <a:r>
                  <a:rPr lang="en-US" sz="1200" kern="0" dirty="0" smtClean="0">
                    <a:solidFill>
                      <a:schemeClr val="bg1">
                        <a:lumMod val="65000"/>
                      </a:schemeClr>
                    </a:solidFill>
                    <a:latin typeface="corporate_a_condensedregular"/>
                  </a:rPr>
                  <a:t>Select Reason</a:t>
                </a:r>
                <a:endParaRPr lang="en-US" sz="1200" kern="0" dirty="0" smtClean="0">
                  <a:solidFill>
                    <a:schemeClr val="bg1">
                      <a:lumMod val="65000"/>
                    </a:schemeClr>
                  </a:solidFill>
                  <a:latin typeface="corporate_a_condensedregular"/>
                </a:endParaRPr>
              </a:p>
            </p:txBody>
          </p:sp>
        </p:grpSp>
        <p:sp>
          <p:nvSpPr>
            <p:cNvPr id="117" name="Isosceles Triangle 116"/>
            <p:cNvSpPr/>
            <p:nvPr/>
          </p:nvSpPr>
          <p:spPr>
            <a:xfrm rot="10800000">
              <a:off x="6092445" y="3050792"/>
              <a:ext cx="122302" cy="105432"/>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solidFill>
                  <a:prstClr val="white"/>
                </a:solidFill>
              </a:endParaRPr>
            </a:p>
          </p:txBody>
        </p:sp>
      </p:grpSp>
      <p:sp>
        <p:nvSpPr>
          <p:cNvPr id="120" name="Rectangle 119"/>
          <p:cNvSpPr/>
          <p:nvPr/>
        </p:nvSpPr>
        <p:spPr>
          <a:xfrm>
            <a:off x="7297610" y="3232822"/>
            <a:ext cx="1384304" cy="707886"/>
          </a:xfrm>
          <a:prstGeom prst="rect">
            <a:avLst/>
          </a:prstGeom>
        </p:spPr>
        <p:txBody>
          <a:bodyPr wrap="square">
            <a:spAutoFit/>
          </a:bodyPr>
          <a:lstStyle/>
          <a:p>
            <a:r>
              <a:rPr lang="en-US" sz="800" dirty="0" smtClean="0">
                <a:solidFill>
                  <a:srgbClr val="000000"/>
                </a:solidFill>
                <a:latin typeface="Tondo"/>
              </a:rPr>
              <a:t>Dropdown options</a:t>
            </a:r>
          </a:p>
          <a:p>
            <a:r>
              <a:rPr lang="en-US" sz="800" dirty="0" smtClean="0">
                <a:solidFill>
                  <a:srgbClr val="000000"/>
                </a:solidFill>
                <a:latin typeface="Tondo"/>
              </a:rPr>
              <a:t>Abroad</a:t>
            </a:r>
          </a:p>
          <a:p>
            <a:r>
              <a:rPr lang="en-US" sz="800" dirty="0" smtClean="0">
                <a:solidFill>
                  <a:srgbClr val="000000"/>
                </a:solidFill>
                <a:latin typeface="Tondo"/>
              </a:rPr>
              <a:t>Dispute</a:t>
            </a:r>
          </a:p>
          <a:p>
            <a:r>
              <a:rPr lang="en-US" sz="800" dirty="0" smtClean="0">
                <a:solidFill>
                  <a:srgbClr val="000000"/>
                </a:solidFill>
                <a:latin typeface="Tondo"/>
              </a:rPr>
              <a:t>MNP</a:t>
            </a:r>
          </a:p>
          <a:p>
            <a:r>
              <a:rPr lang="en-US" sz="800" dirty="0" smtClean="0">
                <a:solidFill>
                  <a:srgbClr val="000000"/>
                </a:solidFill>
                <a:latin typeface="Tondo"/>
              </a:rPr>
              <a:t>Payment Agency</a:t>
            </a:r>
          </a:p>
        </p:txBody>
      </p:sp>
      <p:sp>
        <p:nvSpPr>
          <p:cNvPr id="122" name="TextBox 121"/>
          <p:cNvSpPr txBox="1"/>
          <p:nvPr/>
        </p:nvSpPr>
        <p:spPr>
          <a:xfrm>
            <a:off x="3641523" y="4276883"/>
            <a:ext cx="2680450" cy="401553"/>
          </a:xfrm>
          <a:prstGeom prst="rect">
            <a:avLst/>
          </a:prstGeom>
          <a:solidFill>
            <a:schemeClr val="bg1"/>
          </a:solidFill>
          <a:ln>
            <a:solidFill>
              <a:schemeClr val="bg1">
                <a:lumMod val="65000"/>
              </a:schemeClr>
            </a:solidFill>
          </a:ln>
        </p:spPr>
        <p:txBody>
          <a:bodyPr wrap="square" rtlCol="0">
            <a:spAutoFit/>
          </a:bodyPr>
          <a:lstStyle/>
          <a:p>
            <a:endParaRPr lang="en-US" dirty="0"/>
          </a:p>
        </p:txBody>
      </p:sp>
      <p:sp>
        <p:nvSpPr>
          <p:cNvPr id="125" name="Rectangle 124"/>
          <p:cNvSpPr/>
          <p:nvPr/>
        </p:nvSpPr>
        <p:spPr>
          <a:xfrm>
            <a:off x="2381888" y="4355316"/>
            <a:ext cx="798617" cy="276999"/>
          </a:xfrm>
          <a:prstGeom prst="rect">
            <a:avLst/>
          </a:prstGeom>
          <a:noFill/>
        </p:spPr>
        <p:txBody>
          <a:bodyPr wrap="none">
            <a:spAutoFit/>
          </a:bodyPr>
          <a:lstStyle/>
          <a:p>
            <a:pPr>
              <a:defRPr/>
            </a:pPr>
            <a:r>
              <a:rPr lang="en-US" sz="1200" kern="0" dirty="0" smtClean="0">
                <a:latin typeface="corporate_a_condensedregular"/>
              </a:rPr>
              <a:t>Remarks</a:t>
            </a:r>
            <a:endParaRPr lang="en-US" sz="1200" kern="0" dirty="0" smtClean="0">
              <a:latin typeface="corporate_a_condensedregular"/>
            </a:endParaRPr>
          </a:p>
        </p:txBody>
      </p:sp>
      <p:sp>
        <p:nvSpPr>
          <p:cNvPr id="131" name="Rectangle 130"/>
          <p:cNvSpPr/>
          <p:nvPr/>
        </p:nvSpPr>
        <p:spPr>
          <a:xfrm>
            <a:off x="3681902" y="3880552"/>
            <a:ext cx="1694695" cy="276999"/>
          </a:xfrm>
          <a:prstGeom prst="rect">
            <a:avLst/>
          </a:prstGeom>
          <a:noFill/>
        </p:spPr>
        <p:txBody>
          <a:bodyPr wrap="none">
            <a:spAutoFit/>
          </a:bodyPr>
          <a:lstStyle/>
          <a:p>
            <a:pPr>
              <a:defRPr/>
            </a:pPr>
            <a:r>
              <a:rPr lang="en-US" sz="1200" kern="0" dirty="0" smtClean="0">
                <a:solidFill>
                  <a:schemeClr val="bg1">
                    <a:lumMod val="65000"/>
                  </a:schemeClr>
                </a:solidFill>
                <a:latin typeface="corporate_a_condensedregular"/>
              </a:rPr>
              <a:t>TCL greater than CCL</a:t>
            </a:r>
            <a:endParaRPr lang="en-US" sz="1200" kern="0" dirty="0" smtClean="0">
              <a:solidFill>
                <a:schemeClr val="bg1">
                  <a:lumMod val="65000"/>
                </a:schemeClr>
              </a:solidFill>
              <a:latin typeface="corporate_a_condensedregular"/>
            </a:endParaRPr>
          </a:p>
        </p:txBody>
      </p:sp>
      <p:sp>
        <p:nvSpPr>
          <p:cNvPr id="105" name="Rectangle 104"/>
          <p:cNvSpPr/>
          <p:nvPr/>
        </p:nvSpPr>
        <p:spPr>
          <a:xfrm>
            <a:off x="2940" y="2397"/>
            <a:ext cx="12192000" cy="6855603"/>
          </a:xfrm>
          <a:prstGeom prst="rect">
            <a:avLst/>
          </a:prstGeom>
          <a:solidFill>
            <a:srgbClr val="40404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21" name="Rectangle 120"/>
          <p:cNvSpPr/>
          <p:nvPr/>
        </p:nvSpPr>
        <p:spPr>
          <a:xfrm>
            <a:off x="2355001" y="2361364"/>
            <a:ext cx="7424483" cy="1646076"/>
          </a:xfrm>
          <a:prstGeom prst="rect">
            <a:avLst/>
          </a:prstGeom>
          <a:solidFill>
            <a:schemeClr val="bg1"/>
          </a:solidFill>
          <a:ln>
            <a:solidFill>
              <a:srgbClr val="56ADD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sp>
        <p:nvSpPr>
          <p:cNvPr id="142" name="Rectangle 141"/>
          <p:cNvSpPr/>
          <p:nvPr/>
        </p:nvSpPr>
        <p:spPr>
          <a:xfrm>
            <a:off x="2496225" y="2987463"/>
            <a:ext cx="7139991" cy="307777"/>
          </a:xfrm>
          <a:prstGeom prst="rect">
            <a:avLst/>
          </a:prstGeom>
        </p:spPr>
        <p:txBody>
          <a:bodyPr wrap="square">
            <a:spAutoFit/>
          </a:bodyPr>
          <a:lstStyle/>
          <a:p>
            <a:pPr algn="ctr"/>
            <a:r>
              <a:rPr lang="en-US" sz="1400" dirty="0" smtClean="0">
                <a:solidFill>
                  <a:prstClr val="black"/>
                </a:solidFill>
                <a:latin typeface="Arial" panose="020B0604020202020204" pitchFamily="34" charset="0"/>
                <a:cs typeface="Arial" panose="020B0604020202020204" pitchFamily="34" charset="0"/>
              </a:rPr>
              <a:t>Temporary Credit </a:t>
            </a:r>
            <a:r>
              <a:rPr lang="en-US" sz="1400" dirty="0" smtClean="0">
                <a:solidFill>
                  <a:prstClr val="black"/>
                </a:solidFill>
                <a:latin typeface="Arial" panose="020B0604020202020204" pitchFamily="34" charset="0"/>
                <a:cs typeface="Arial" panose="020B0604020202020204" pitchFamily="34" charset="0"/>
              </a:rPr>
              <a:t>Limit request has been accepted!</a:t>
            </a:r>
            <a:endParaRPr lang="en-US" sz="1400" dirty="0">
              <a:solidFill>
                <a:prstClr val="black"/>
              </a:solidFill>
            </a:endParaRPr>
          </a:p>
        </p:txBody>
      </p:sp>
    </p:spTree>
    <p:extLst>
      <p:ext uri="{BB962C8B-B14F-4D97-AF65-F5344CB8AC3E}">
        <p14:creationId xmlns:p14="http://schemas.microsoft.com/office/powerpoint/2010/main" val="327199562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Rectangle 61"/>
          <p:cNvSpPr/>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 name="Rectangle 2"/>
          <p:cNvSpPr/>
          <p:nvPr/>
        </p:nvSpPr>
        <p:spPr>
          <a:xfrm>
            <a:off x="185940" y="154407"/>
            <a:ext cx="11836042" cy="65124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sp>
        <p:nvSpPr>
          <p:cNvPr id="52" name="Rectangle 51"/>
          <p:cNvSpPr/>
          <p:nvPr/>
        </p:nvSpPr>
        <p:spPr>
          <a:xfrm>
            <a:off x="2266988" y="154407"/>
            <a:ext cx="7757432" cy="20684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sp>
        <p:nvSpPr>
          <p:cNvPr id="46" name="Rectangle 45"/>
          <p:cNvSpPr/>
          <p:nvPr/>
        </p:nvSpPr>
        <p:spPr>
          <a:xfrm>
            <a:off x="185940" y="2289543"/>
            <a:ext cx="2081048" cy="4375515"/>
          </a:xfrm>
          <a:prstGeom prst="rect">
            <a:avLst/>
          </a:prstGeom>
          <a:solidFill>
            <a:srgbClr val="56AD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pic>
        <p:nvPicPr>
          <p:cNvPr id="19" name="Picture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1617" y="1769514"/>
            <a:ext cx="400674" cy="400674"/>
          </a:xfrm>
          <a:prstGeom prst="rect">
            <a:avLst/>
          </a:prstGeom>
        </p:spPr>
      </p:pic>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9785" y="1769514"/>
            <a:ext cx="400674" cy="400674"/>
          </a:xfrm>
          <a:prstGeom prst="rect">
            <a:avLst/>
          </a:prstGeom>
        </p:spPr>
      </p:pic>
      <p:pic>
        <p:nvPicPr>
          <p:cNvPr id="21" name="Picture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75281" y="1769514"/>
            <a:ext cx="400674" cy="400674"/>
          </a:xfrm>
          <a:prstGeom prst="rect">
            <a:avLst/>
          </a:prstGeom>
        </p:spPr>
      </p:pic>
      <p:pic>
        <p:nvPicPr>
          <p:cNvPr id="23" name="Picture 2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93449" y="1769513"/>
            <a:ext cx="400674" cy="400674"/>
          </a:xfrm>
          <a:prstGeom prst="rect">
            <a:avLst/>
          </a:prstGeom>
        </p:spPr>
      </p:pic>
      <p:pic>
        <p:nvPicPr>
          <p:cNvPr id="74" name="Picture 7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5959" y="6191056"/>
            <a:ext cx="354173" cy="346794"/>
          </a:xfrm>
          <a:prstGeom prst="rect">
            <a:avLst/>
          </a:prstGeom>
        </p:spPr>
      </p:pic>
      <p:pic>
        <p:nvPicPr>
          <p:cNvPr id="75" name="Picture 7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19025" y="6191056"/>
            <a:ext cx="354173" cy="346794"/>
          </a:xfrm>
          <a:prstGeom prst="rect">
            <a:avLst/>
          </a:prstGeom>
        </p:spPr>
      </p:pic>
      <p:pic>
        <p:nvPicPr>
          <p:cNvPr id="76" name="Picture 7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52893" y="6191056"/>
            <a:ext cx="354173" cy="332037"/>
          </a:xfrm>
          <a:prstGeom prst="rect">
            <a:avLst/>
          </a:prstGeom>
        </p:spPr>
      </p:pic>
      <p:sp>
        <p:nvSpPr>
          <p:cNvPr id="83" name="Rectangle 82"/>
          <p:cNvSpPr/>
          <p:nvPr/>
        </p:nvSpPr>
        <p:spPr>
          <a:xfrm>
            <a:off x="9965423" y="2163814"/>
            <a:ext cx="2056451" cy="45036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pic>
        <p:nvPicPr>
          <p:cNvPr id="98" name="Picture 97"/>
          <p:cNvPicPr>
            <a:picLocks noChangeAspect="1"/>
          </p:cNvPicPr>
          <p:nvPr/>
        </p:nvPicPr>
        <p:blipFill>
          <a:blip r:embed="rId9">
            <a:extLst>
              <a:ext uri="{BEBA8EAE-BF5A-486C-A8C5-ECC9F3942E4B}">
                <a14:imgProps xmlns:a14="http://schemas.microsoft.com/office/drawing/2010/main">
                  <a14:imgLayer r:embed="rId10">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1852091" y="6194581"/>
            <a:ext cx="331349" cy="331349"/>
          </a:xfrm>
          <a:prstGeom prst="rect">
            <a:avLst/>
          </a:prstGeom>
        </p:spPr>
      </p:pic>
      <p:sp>
        <p:nvSpPr>
          <p:cNvPr id="109" name="Rectangle 108"/>
          <p:cNvSpPr/>
          <p:nvPr/>
        </p:nvSpPr>
        <p:spPr>
          <a:xfrm>
            <a:off x="10023912" y="2286478"/>
            <a:ext cx="1963490" cy="4251372"/>
          </a:xfrm>
          <a:prstGeom prst="rect">
            <a:avLst/>
          </a:prstGeom>
          <a:solidFill>
            <a:srgbClr val="56AD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1000" b="1" dirty="0">
              <a:solidFill>
                <a:prstClr val="white"/>
              </a:solidFill>
              <a:latin typeface="Arial" panose="020B0604020202020204" pitchFamily="34" charset="0"/>
              <a:cs typeface="Arial" panose="020B0604020202020204" pitchFamily="34" charset="0"/>
            </a:endParaRPr>
          </a:p>
        </p:txBody>
      </p:sp>
      <p:sp>
        <p:nvSpPr>
          <p:cNvPr id="94" name="Rectangle 93"/>
          <p:cNvSpPr/>
          <p:nvPr/>
        </p:nvSpPr>
        <p:spPr>
          <a:xfrm>
            <a:off x="2304058" y="2698132"/>
            <a:ext cx="7656345" cy="3044318"/>
          </a:xfrm>
          <a:prstGeom prst="rect">
            <a:avLst/>
          </a:prstGeom>
          <a:solidFill>
            <a:schemeClr val="bg1"/>
          </a:solidFill>
          <a:ln>
            <a:solidFill>
              <a:srgbClr val="56ADD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grpSp>
        <p:nvGrpSpPr>
          <p:cNvPr id="4" name="Group 3"/>
          <p:cNvGrpSpPr/>
          <p:nvPr/>
        </p:nvGrpSpPr>
        <p:grpSpPr>
          <a:xfrm>
            <a:off x="257774" y="2377291"/>
            <a:ext cx="1926025" cy="239055"/>
            <a:chOff x="257774" y="1966455"/>
            <a:chExt cx="1926025" cy="239055"/>
          </a:xfrm>
        </p:grpSpPr>
        <p:sp>
          <p:nvSpPr>
            <p:cNvPr id="50" name="Rounded Rectangle 49"/>
            <p:cNvSpPr/>
            <p:nvPr/>
          </p:nvSpPr>
          <p:spPr>
            <a:xfrm>
              <a:off x="257774" y="1968246"/>
              <a:ext cx="1824102" cy="23726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pic>
          <p:nvPicPr>
            <p:cNvPr id="28" name="Picture 27"/>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981315" y="1966455"/>
              <a:ext cx="202484" cy="237055"/>
            </a:xfrm>
            <a:prstGeom prst="rect">
              <a:avLst/>
            </a:prstGeom>
          </p:spPr>
        </p:pic>
        <p:sp>
          <p:nvSpPr>
            <p:cNvPr id="51" name="TextBox 50"/>
            <p:cNvSpPr txBox="1"/>
            <p:nvPr/>
          </p:nvSpPr>
          <p:spPr>
            <a:xfrm>
              <a:off x="320836" y="1968921"/>
              <a:ext cx="184731" cy="230832"/>
            </a:xfrm>
            <a:prstGeom prst="rect">
              <a:avLst/>
            </a:prstGeom>
            <a:noFill/>
          </p:spPr>
          <p:txBody>
            <a:bodyPr wrap="none" rtlCol="0">
              <a:spAutoFit/>
            </a:bodyPr>
            <a:lstStyle/>
            <a:p>
              <a:pPr defTabSz="586130"/>
              <a:endParaRPr lang="en-US" sz="900" dirty="0">
                <a:solidFill>
                  <a:prstClr val="black"/>
                </a:solidFill>
                <a:latin typeface="Arial" panose="020B0604020202020204" pitchFamily="34" charset="0"/>
                <a:cs typeface="Arial" panose="020B0604020202020204" pitchFamily="34" charset="0"/>
              </a:endParaRPr>
            </a:p>
          </p:txBody>
        </p:sp>
      </p:grpSp>
      <p:grpSp>
        <p:nvGrpSpPr>
          <p:cNvPr id="63" name="Group 62"/>
          <p:cNvGrpSpPr/>
          <p:nvPr/>
        </p:nvGrpSpPr>
        <p:grpSpPr>
          <a:xfrm>
            <a:off x="2268495" y="5758937"/>
            <a:ext cx="7691908" cy="906121"/>
            <a:chOff x="2284261" y="5806235"/>
            <a:chExt cx="7691908" cy="906121"/>
          </a:xfrm>
        </p:grpSpPr>
        <p:sp>
          <p:nvSpPr>
            <p:cNvPr id="70" name="Rectangle 69"/>
            <p:cNvSpPr/>
            <p:nvPr/>
          </p:nvSpPr>
          <p:spPr>
            <a:xfrm>
              <a:off x="2284261" y="5806235"/>
              <a:ext cx="7691908" cy="90612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7" name="Rounded Rectangle 76"/>
            <p:cNvSpPr/>
            <p:nvPr/>
          </p:nvSpPr>
          <p:spPr>
            <a:xfrm>
              <a:off x="2417106" y="6197770"/>
              <a:ext cx="7362378" cy="35236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8" name="TextBox 77"/>
            <p:cNvSpPr txBox="1"/>
            <p:nvPr/>
          </p:nvSpPr>
          <p:spPr>
            <a:xfrm>
              <a:off x="2480168" y="6268572"/>
              <a:ext cx="877163" cy="230832"/>
            </a:xfrm>
            <a:prstGeom prst="rect">
              <a:avLst/>
            </a:prstGeom>
            <a:noFill/>
          </p:spPr>
          <p:txBody>
            <a:bodyPr wrap="none" rtlCol="0">
              <a:spAutoFit/>
            </a:bodyPr>
            <a:lstStyle/>
            <a:p>
              <a:r>
                <a:rPr lang="en-US" sz="900" dirty="0">
                  <a:solidFill>
                    <a:prstClr val="black"/>
                  </a:solidFill>
                  <a:latin typeface="Arial" panose="020B0604020202020204" pitchFamily="34" charset="0"/>
                  <a:cs typeface="Arial" panose="020B0604020202020204" pitchFamily="34" charset="0"/>
                </a:rPr>
                <a:t>Call Remarks</a:t>
              </a:r>
            </a:p>
          </p:txBody>
        </p:sp>
        <p:sp>
          <p:nvSpPr>
            <p:cNvPr id="84" name="Rectangle 83"/>
            <p:cNvSpPr/>
            <p:nvPr/>
          </p:nvSpPr>
          <p:spPr>
            <a:xfrm>
              <a:off x="8910989" y="6245977"/>
              <a:ext cx="808601" cy="268750"/>
            </a:xfrm>
            <a:prstGeom prst="rect">
              <a:avLst/>
            </a:prstGeom>
            <a:solidFill>
              <a:srgbClr val="56AD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800" dirty="0" smtClean="0">
                  <a:solidFill>
                    <a:prstClr val="white"/>
                  </a:solidFill>
                  <a:latin typeface="Arial" panose="020B0604020202020204" pitchFamily="34" charset="0"/>
                  <a:cs typeface="Arial" panose="020B0604020202020204" pitchFamily="34" charset="0"/>
                </a:rPr>
                <a:t>SUBMIT</a:t>
              </a:r>
              <a:endParaRPr lang="en-US" sz="800" dirty="0">
                <a:solidFill>
                  <a:prstClr val="white"/>
                </a:solidFill>
                <a:latin typeface="Arial" panose="020B0604020202020204" pitchFamily="34" charset="0"/>
                <a:cs typeface="Arial" panose="020B0604020202020204" pitchFamily="34" charset="0"/>
              </a:endParaRPr>
            </a:p>
          </p:txBody>
        </p:sp>
        <p:sp>
          <p:nvSpPr>
            <p:cNvPr id="85" name="Rounded Rectangle 84"/>
            <p:cNvSpPr/>
            <p:nvPr/>
          </p:nvSpPr>
          <p:spPr>
            <a:xfrm>
              <a:off x="2444560" y="5947598"/>
              <a:ext cx="129642" cy="129642"/>
            </a:xfrm>
            <a:prstGeom prst="round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6" name="TextBox 85"/>
            <p:cNvSpPr txBox="1"/>
            <p:nvPr/>
          </p:nvSpPr>
          <p:spPr>
            <a:xfrm>
              <a:off x="2615925" y="5897864"/>
              <a:ext cx="838691" cy="230832"/>
            </a:xfrm>
            <a:prstGeom prst="rect">
              <a:avLst/>
            </a:prstGeom>
            <a:noFill/>
          </p:spPr>
          <p:txBody>
            <a:bodyPr wrap="none" rtlCol="0">
              <a:spAutoFit/>
            </a:bodyPr>
            <a:lstStyle/>
            <a:p>
              <a:r>
                <a:rPr lang="en-US" sz="900" dirty="0" smtClean="0">
                  <a:solidFill>
                    <a:prstClr val="black"/>
                  </a:solidFill>
                  <a:latin typeface="Arial" panose="020B0604020202020204" pitchFamily="34" charset="0"/>
                  <a:cs typeface="Arial" panose="020B0604020202020204" pitchFamily="34" charset="0"/>
                </a:rPr>
                <a:t>Billing Query</a:t>
              </a:r>
              <a:endParaRPr lang="en-US" sz="900" dirty="0">
                <a:solidFill>
                  <a:prstClr val="black"/>
                </a:solidFill>
                <a:latin typeface="Arial" panose="020B0604020202020204" pitchFamily="34" charset="0"/>
                <a:cs typeface="Arial" panose="020B0604020202020204" pitchFamily="34" charset="0"/>
              </a:endParaRPr>
            </a:p>
          </p:txBody>
        </p:sp>
        <p:sp>
          <p:nvSpPr>
            <p:cNvPr id="87" name="Rounded Rectangle 86"/>
            <p:cNvSpPr/>
            <p:nvPr/>
          </p:nvSpPr>
          <p:spPr>
            <a:xfrm>
              <a:off x="3899406" y="5947598"/>
              <a:ext cx="129642" cy="129642"/>
            </a:xfrm>
            <a:prstGeom prst="round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8" name="TextBox 87"/>
            <p:cNvSpPr txBox="1"/>
            <p:nvPr/>
          </p:nvSpPr>
          <p:spPr>
            <a:xfrm>
              <a:off x="4081480" y="5897864"/>
              <a:ext cx="1152880" cy="230832"/>
            </a:xfrm>
            <a:prstGeom prst="rect">
              <a:avLst/>
            </a:prstGeom>
            <a:noFill/>
          </p:spPr>
          <p:txBody>
            <a:bodyPr wrap="none" rtlCol="0">
              <a:spAutoFit/>
            </a:bodyPr>
            <a:lstStyle/>
            <a:p>
              <a:r>
                <a:rPr lang="en-US" sz="900" dirty="0" smtClean="0">
                  <a:solidFill>
                    <a:prstClr val="black"/>
                  </a:solidFill>
                  <a:latin typeface="Arial" panose="020B0604020202020204" pitchFamily="34" charset="0"/>
                  <a:cs typeface="Arial" panose="020B0604020202020204" pitchFamily="34" charset="0"/>
                </a:rPr>
                <a:t>Change in address</a:t>
              </a:r>
              <a:endParaRPr lang="en-US" sz="900" dirty="0">
                <a:solidFill>
                  <a:prstClr val="black"/>
                </a:solidFill>
                <a:latin typeface="Arial" panose="020B0604020202020204" pitchFamily="34" charset="0"/>
                <a:cs typeface="Arial" panose="020B0604020202020204" pitchFamily="34" charset="0"/>
              </a:endParaRPr>
            </a:p>
          </p:txBody>
        </p:sp>
        <p:sp>
          <p:nvSpPr>
            <p:cNvPr id="95" name="Rounded Rectangle 94"/>
            <p:cNvSpPr/>
            <p:nvPr/>
          </p:nvSpPr>
          <p:spPr>
            <a:xfrm>
              <a:off x="5354252" y="5947598"/>
              <a:ext cx="129642" cy="129642"/>
            </a:xfrm>
            <a:prstGeom prst="round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6" name="TextBox 95"/>
            <p:cNvSpPr txBox="1"/>
            <p:nvPr/>
          </p:nvSpPr>
          <p:spPr>
            <a:xfrm>
              <a:off x="5549967" y="5897864"/>
              <a:ext cx="928459" cy="230832"/>
            </a:xfrm>
            <a:prstGeom prst="rect">
              <a:avLst/>
            </a:prstGeom>
            <a:noFill/>
          </p:spPr>
          <p:txBody>
            <a:bodyPr wrap="none" rtlCol="0">
              <a:spAutoFit/>
            </a:bodyPr>
            <a:lstStyle/>
            <a:p>
              <a:r>
                <a:rPr lang="en-US" sz="900" dirty="0" smtClean="0">
                  <a:solidFill>
                    <a:prstClr val="black"/>
                  </a:solidFill>
                  <a:latin typeface="Arial" panose="020B0604020202020204" pitchFamily="34" charset="0"/>
                  <a:cs typeface="Arial" panose="020B0604020202020204" pitchFamily="34" charset="0"/>
                </a:rPr>
                <a:t>Product Query</a:t>
              </a:r>
              <a:endParaRPr lang="en-US" sz="900" dirty="0">
                <a:solidFill>
                  <a:prstClr val="black"/>
                </a:solidFill>
                <a:latin typeface="Arial" panose="020B0604020202020204" pitchFamily="34" charset="0"/>
                <a:cs typeface="Arial" panose="020B0604020202020204" pitchFamily="34" charset="0"/>
              </a:endParaRPr>
            </a:p>
          </p:txBody>
        </p:sp>
        <p:sp>
          <p:nvSpPr>
            <p:cNvPr id="97" name="Rounded Rectangle 96"/>
            <p:cNvSpPr/>
            <p:nvPr/>
          </p:nvSpPr>
          <p:spPr>
            <a:xfrm>
              <a:off x="6809098" y="5947598"/>
              <a:ext cx="129642" cy="129642"/>
            </a:xfrm>
            <a:prstGeom prst="round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0" name="TextBox 109"/>
            <p:cNvSpPr txBox="1"/>
            <p:nvPr/>
          </p:nvSpPr>
          <p:spPr>
            <a:xfrm>
              <a:off x="7043456" y="5897864"/>
              <a:ext cx="947695" cy="230832"/>
            </a:xfrm>
            <a:prstGeom prst="rect">
              <a:avLst/>
            </a:prstGeom>
            <a:noFill/>
          </p:spPr>
          <p:txBody>
            <a:bodyPr wrap="none" rtlCol="0">
              <a:spAutoFit/>
            </a:bodyPr>
            <a:lstStyle/>
            <a:p>
              <a:r>
                <a:rPr lang="en-US" sz="900" dirty="0" smtClean="0">
                  <a:solidFill>
                    <a:prstClr val="black"/>
                  </a:solidFill>
                  <a:latin typeface="Arial" panose="020B0604020202020204" pitchFamily="34" charset="0"/>
                  <a:cs typeface="Arial" panose="020B0604020202020204" pitchFamily="34" charset="0"/>
                </a:rPr>
                <a:t>Delivery Query</a:t>
              </a:r>
              <a:endParaRPr lang="en-US" sz="900" dirty="0">
                <a:solidFill>
                  <a:prstClr val="black"/>
                </a:solidFill>
                <a:latin typeface="Arial" panose="020B0604020202020204" pitchFamily="34" charset="0"/>
                <a:cs typeface="Arial" panose="020B0604020202020204" pitchFamily="34" charset="0"/>
              </a:endParaRPr>
            </a:p>
          </p:txBody>
        </p:sp>
        <p:sp>
          <p:nvSpPr>
            <p:cNvPr id="111" name="Rounded Rectangle 110"/>
            <p:cNvSpPr/>
            <p:nvPr/>
          </p:nvSpPr>
          <p:spPr>
            <a:xfrm>
              <a:off x="8263944" y="5947598"/>
              <a:ext cx="129642" cy="129642"/>
            </a:xfrm>
            <a:prstGeom prst="round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2" name="TextBox 111"/>
            <p:cNvSpPr txBox="1"/>
            <p:nvPr/>
          </p:nvSpPr>
          <p:spPr>
            <a:xfrm>
              <a:off x="8435309" y="5897864"/>
              <a:ext cx="595035" cy="230832"/>
            </a:xfrm>
            <a:prstGeom prst="rect">
              <a:avLst/>
            </a:prstGeom>
            <a:noFill/>
          </p:spPr>
          <p:txBody>
            <a:bodyPr wrap="none" rtlCol="0">
              <a:spAutoFit/>
            </a:bodyPr>
            <a:lstStyle/>
            <a:p>
              <a:r>
                <a:rPr lang="en-US" sz="900" dirty="0" smtClean="0">
                  <a:solidFill>
                    <a:prstClr val="black"/>
                  </a:solidFill>
                  <a:latin typeface="Arial" panose="020B0604020202020204" pitchFamily="34" charset="0"/>
                  <a:cs typeface="Arial" panose="020B0604020202020204" pitchFamily="34" charset="0"/>
                </a:rPr>
                <a:t>General</a:t>
              </a:r>
              <a:endParaRPr lang="en-US" sz="900" dirty="0">
                <a:solidFill>
                  <a:prstClr val="black"/>
                </a:solidFill>
                <a:latin typeface="Arial" panose="020B0604020202020204" pitchFamily="34" charset="0"/>
                <a:cs typeface="Arial" panose="020B0604020202020204" pitchFamily="34" charset="0"/>
              </a:endParaRPr>
            </a:p>
          </p:txBody>
        </p:sp>
      </p:grpSp>
      <p:grpSp>
        <p:nvGrpSpPr>
          <p:cNvPr id="114" name="Group 113"/>
          <p:cNvGrpSpPr/>
          <p:nvPr/>
        </p:nvGrpSpPr>
        <p:grpSpPr>
          <a:xfrm>
            <a:off x="10096160" y="2395737"/>
            <a:ext cx="1775543" cy="302395"/>
            <a:chOff x="10111926" y="2443035"/>
            <a:chExt cx="1775543" cy="302395"/>
          </a:xfrm>
        </p:grpSpPr>
        <p:sp>
          <p:nvSpPr>
            <p:cNvPr id="115" name="Rounded Rectangle 114"/>
            <p:cNvSpPr/>
            <p:nvPr/>
          </p:nvSpPr>
          <p:spPr>
            <a:xfrm>
              <a:off x="10111926" y="2443035"/>
              <a:ext cx="1775543" cy="302395"/>
            </a:xfrm>
            <a:prstGeom prst="round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a:solidFill>
                    <a:prstClr val="white">
                      <a:lumMod val="75000"/>
                    </a:prstClr>
                  </a:solidFill>
                  <a:latin typeface="Arial" panose="020B0604020202020204" pitchFamily="34" charset="0"/>
                  <a:cs typeface="Arial" panose="020B0604020202020204" pitchFamily="34" charset="0"/>
                </a:rPr>
                <a:t>Select </a:t>
              </a:r>
              <a:r>
                <a:rPr lang="en-US" sz="900" dirty="0" smtClean="0">
                  <a:solidFill>
                    <a:prstClr val="white">
                      <a:lumMod val="75000"/>
                    </a:prstClr>
                  </a:solidFill>
                  <a:latin typeface="Arial" panose="020B0604020202020204" pitchFamily="34" charset="0"/>
                  <a:cs typeface="Arial" panose="020B0604020202020204" pitchFamily="34" charset="0"/>
                </a:rPr>
                <a:t>Disposition</a:t>
              </a:r>
              <a:endParaRPr lang="en-US" sz="900" dirty="0">
                <a:solidFill>
                  <a:prstClr val="white">
                    <a:lumMod val="75000"/>
                  </a:prstClr>
                </a:solidFill>
                <a:latin typeface="Arial" panose="020B0604020202020204" pitchFamily="34" charset="0"/>
                <a:cs typeface="Arial" panose="020B0604020202020204" pitchFamily="34" charset="0"/>
              </a:endParaRPr>
            </a:p>
          </p:txBody>
        </p:sp>
        <p:sp>
          <p:nvSpPr>
            <p:cNvPr id="116" name="Isosceles Triangle 115"/>
            <p:cNvSpPr/>
            <p:nvPr/>
          </p:nvSpPr>
          <p:spPr>
            <a:xfrm rot="10800000">
              <a:off x="11680475" y="2576192"/>
              <a:ext cx="84219" cy="72602"/>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solidFill>
                  <a:prstClr val="white"/>
                </a:solidFill>
              </a:endParaRPr>
            </a:p>
          </p:txBody>
        </p:sp>
      </p:grpSp>
      <p:sp>
        <p:nvSpPr>
          <p:cNvPr id="82" name="Rectangle 81"/>
          <p:cNvSpPr/>
          <p:nvPr/>
        </p:nvSpPr>
        <p:spPr>
          <a:xfrm>
            <a:off x="261254" y="1072474"/>
            <a:ext cx="1942062" cy="4539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1400" b="1" i="1" dirty="0" smtClean="0">
                <a:solidFill>
                  <a:schemeClr val="tx1">
                    <a:lumMod val="50000"/>
                    <a:lumOff val="50000"/>
                  </a:schemeClr>
                </a:solidFill>
                <a:latin typeface="Swis721 Cn BT" panose="020B0506020202030204" pitchFamily="34" charset="0"/>
                <a:cs typeface="Arial" panose="020B0604020202020204" pitchFamily="34" charset="0"/>
              </a:rPr>
              <a:t>TELECOM ENTERPRISE</a:t>
            </a:r>
            <a:endParaRPr lang="en-US" sz="1400" b="1" i="1" dirty="0">
              <a:solidFill>
                <a:schemeClr val="tx1">
                  <a:lumMod val="50000"/>
                  <a:lumOff val="50000"/>
                </a:schemeClr>
              </a:solidFill>
              <a:latin typeface="Swis721 Cn BT" panose="020B0506020202030204" pitchFamily="34" charset="0"/>
              <a:cs typeface="Arial" panose="020B0604020202020204" pitchFamily="34" charset="0"/>
            </a:endParaRPr>
          </a:p>
        </p:txBody>
      </p:sp>
      <p:pic>
        <p:nvPicPr>
          <p:cNvPr id="61" name="Picture 60"/>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55095" y="336931"/>
            <a:ext cx="942739" cy="855162"/>
          </a:xfrm>
          <a:prstGeom prst="rect">
            <a:avLst/>
          </a:prstGeom>
        </p:spPr>
      </p:pic>
      <p:pic>
        <p:nvPicPr>
          <p:cNvPr id="6" name="Picture 5"/>
          <p:cNvPicPr>
            <a:picLocks noChangeAspect="1"/>
          </p:cNvPicPr>
          <p:nvPr/>
        </p:nvPicPr>
        <p:blipFill>
          <a:blip r:embed="rId13"/>
          <a:stretch>
            <a:fillRect/>
          </a:stretch>
        </p:blipFill>
        <p:spPr>
          <a:xfrm>
            <a:off x="10010486" y="571267"/>
            <a:ext cx="1950763" cy="1341664"/>
          </a:xfrm>
          <a:prstGeom prst="rect">
            <a:avLst/>
          </a:prstGeom>
        </p:spPr>
      </p:pic>
      <p:sp>
        <p:nvSpPr>
          <p:cNvPr id="7" name="Rectangle 6"/>
          <p:cNvSpPr/>
          <p:nvPr/>
        </p:nvSpPr>
        <p:spPr>
          <a:xfrm>
            <a:off x="2304058" y="239653"/>
            <a:ext cx="2516253" cy="1958667"/>
          </a:xfrm>
          <a:prstGeom prst="rect">
            <a:avLst/>
          </a:prstGeom>
          <a:solidFill>
            <a:schemeClr val="bg1"/>
          </a:solidFill>
          <a:ln>
            <a:solidFill>
              <a:schemeClr val="bg1">
                <a:lumMod val="95000"/>
              </a:schemeClr>
            </a:solidFill>
          </a:ln>
          <a:effectLst>
            <a:outerShdw blurRad="50800" dist="38100" dir="8100000" algn="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p:cNvSpPr/>
          <p:nvPr/>
        </p:nvSpPr>
        <p:spPr>
          <a:xfrm>
            <a:off x="4879719" y="239653"/>
            <a:ext cx="2516253" cy="1958667"/>
          </a:xfrm>
          <a:prstGeom prst="rect">
            <a:avLst/>
          </a:prstGeom>
          <a:solidFill>
            <a:schemeClr val="bg1"/>
          </a:solidFill>
          <a:ln>
            <a:solidFill>
              <a:schemeClr val="bg1">
                <a:lumMod val="95000"/>
              </a:schemeClr>
            </a:solidFill>
          </a:ln>
          <a:effectLst>
            <a:outerShdw blurRad="50800" dist="38100" dir="8100000" algn="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p:cNvSpPr/>
          <p:nvPr/>
        </p:nvSpPr>
        <p:spPr>
          <a:xfrm>
            <a:off x="7455380" y="239653"/>
            <a:ext cx="2516253" cy="1958667"/>
          </a:xfrm>
          <a:prstGeom prst="rect">
            <a:avLst/>
          </a:prstGeom>
          <a:solidFill>
            <a:schemeClr val="bg1"/>
          </a:solidFill>
          <a:ln>
            <a:solidFill>
              <a:schemeClr val="bg1">
                <a:lumMod val="95000"/>
              </a:schemeClr>
            </a:solidFill>
          </a:ln>
          <a:effectLst>
            <a:outerShdw blurRad="50800" dist="38100" dir="8100000" algn="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1" name="Table 100"/>
          <p:cNvGraphicFramePr>
            <a:graphicFrameLocks noGrp="1"/>
          </p:cNvGraphicFramePr>
          <p:nvPr>
            <p:extLst/>
          </p:nvPr>
        </p:nvGraphicFramePr>
        <p:xfrm>
          <a:off x="2464402" y="294868"/>
          <a:ext cx="2239750" cy="1486976"/>
        </p:xfrm>
        <a:graphic>
          <a:graphicData uri="http://schemas.openxmlformats.org/drawingml/2006/table">
            <a:tbl>
              <a:tblPr>
                <a:tableStyleId>{5C22544A-7EE6-4342-B048-85BDC9FD1C3A}</a:tableStyleId>
              </a:tblPr>
              <a:tblGrid>
                <a:gridCol w="953865"/>
                <a:gridCol w="1285885"/>
              </a:tblGrid>
              <a:tr h="198540">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Mobile #</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+63</a:t>
                      </a:r>
                      <a:r>
                        <a:rPr lang="en-US" sz="8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 915 716 9206</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98540">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Subscriber</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Mr. John Doe</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98540">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Operating Status</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Active</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98540">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Status</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Active</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82068">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Email</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johndoe554@gmail.com</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19828">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Address</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sv-SE" sz="800" b="0" i="0" u="none" strike="noStrike" kern="1200" dirty="0" smtClean="0">
                          <a:solidFill>
                            <a:srgbClr val="000000"/>
                          </a:solidFill>
                          <a:effectLst/>
                          <a:latin typeface="Arial" panose="020B0604020202020204" pitchFamily="34" charset="0"/>
                          <a:ea typeface="+mn-ea"/>
                          <a:cs typeface="Arial" panose="020B0604020202020204" pitchFamily="34" charset="0"/>
                        </a:rPr>
                        <a:t>101 Dela Rosa Street, Legazpi Village, Makati</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90920">
                <a:tc>
                  <a:txBody>
                    <a:bodyPr/>
                    <a:lstStyle/>
                    <a:p>
                      <a:pPr marL="0" algn="l" defTabSz="914400" rtl="0" eaLnBrk="1" fontAlgn="b" latinLnBrk="0" hangingPunct="1"/>
                      <a:r>
                        <a:rPr lang="en-US" sz="800" b="0" i="0" u="none" strike="noStrike" kern="1200" dirty="0">
                          <a:solidFill>
                            <a:srgbClr val="000000"/>
                          </a:solidFill>
                          <a:effectLst/>
                          <a:latin typeface="Arial" panose="020B0604020202020204" pitchFamily="34" charset="0"/>
                          <a:ea typeface="+mn-ea"/>
                          <a:cs typeface="Arial" panose="020B0604020202020204" pitchFamily="34" charset="0"/>
                        </a:rPr>
                        <a:t>Alt Number</a:t>
                      </a: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+63</a:t>
                      </a:r>
                      <a:r>
                        <a:rPr lang="en-US" sz="8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 999 999 9999</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graphicFrame>
        <p:nvGraphicFramePr>
          <p:cNvPr id="102" name="Table 101"/>
          <p:cNvGraphicFramePr>
            <a:graphicFrameLocks noGrp="1"/>
          </p:cNvGraphicFramePr>
          <p:nvPr>
            <p:extLst/>
          </p:nvPr>
        </p:nvGraphicFramePr>
        <p:xfrm>
          <a:off x="4973094" y="294868"/>
          <a:ext cx="2355644" cy="1878483"/>
        </p:xfrm>
        <a:graphic>
          <a:graphicData uri="http://schemas.openxmlformats.org/drawingml/2006/table">
            <a:tbl>
              <a:tblPr>
                <a:tableStyleId>{5C22544A-7EE6-4342-B048-85BDC9FD1C3A}</a:tableStyleId>
              </a:tblPr>
              <a:tblGrid>
                <a:gridCol w="1089211"/>
                <a:gridCol w="1266433"/>
              </a:tblGrid>
              <a:tr h="205909">
                <a:tc>
                  <a:txBody>
                    <a:bodyPr/>
                    <a:lstStyle/>
                    <a:p>
                      <a:pPr algn="l" fontAlgn="b"/>
                      <a:r>
                        <a:rPr lang="en-US" sz="800" u="none" strike="noStrike" dirty="0" smtClean="0">
                          <a:effectLst/>
                          <a:latin typeface="Arial" panose="020B0604020202020204" pitchFamily="34" charset="0"/>
                          <a:cs typeface="Arial" panose="020B0604020202020204" pitchFamily="34" charset="0"/>
                        </a:rPr>
                        <a:t>Customer ID</a:t>
                      </a:r>
                      <a:r>
                        <a:rPr lang="en-US" sz="800" u="none" strike="noStrike" baseline="0" dirty="0" smtClean="0">
                          <a:effectLst/>
                          <a:latin typeface="Arial" panose="020B0604020202020204" pitchFamily="34" charset="0"/>
                          <a:cs typeface="Arial" panose="020B0604020202020204" pitchFamily="34" charset="0"/>
                        </a:rPr>
                        <a:t> #</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b="0" i="0" u="none" strike="noStrike" dirty="0" smtClean="0">
                          <a:solidFill>
                            <a:schemeClr val="dk1"/>
                          </a:solidFill>
                          <a:effectLst/>
                          <a:latin typeface="Arial" panose="020B0604020202020204" pitchFamily="34" charset="0"/>
                          <a:cs typeface="Arial" panose="020B0604020202020204" pitchFamily="34" charset="0"/>
                        </a:rPr>
                        <a:t>83085294</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u="none" strike="noStrike" dirty="0" smtClean="0">
                          <a:effectLst/>
                          <a:latin typeface="Arial" panose="020B0604020202020204" pitchFamily="34" charset="0"/>
                          <a:cs typeface="Arial" panose="020B0604020202020204" pitchFamily="34" charset="0"/>
                        </a:rPr>
                        <a:t>Tariff Plan</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b="0" i="0" u="sng" strike="noStrike" dirty="0" err="1" smtClean="0">
                          <a:solidFill>
                            <a:schemeClr val="dk1"/>
                          </a:solidFill>
                          <a:effectLst/>
                          <a:latin typeface="Arial" panose="020B0604020202020204" pitchFamily="34" charset="0"/>
                          <a:cs typeface="Arial" panose="020B0604020202020204" pitchFamily="34" charset="0"/>
                        </a:rPr>
                        <a:t>ThePLAN</a:t>
                      </a:r>
                      <a:r>
                        <a:rPr lang="en-US" sz="800" b="0" i="0" u="sng" strike="noStrike" baseline="0" dirty="0" smtClean="0">
                          <a:solidFill>
                            <a:schemeClr val="dk1"/>
                          </a:solidFill>
                          <a:effectLst/>
                          <a:latin typeface="Arial" panose="020B0604020202020204" pitchFamily="34" charset="0"/>
                          <a:cs typeface="Arial" panose="020B0604020202020204" pitchFamily="34" charset="0"/>
                        </a:rPr>
                        <a:t> PLUS 1499</a:t>
                      </a:r>
                      <a:endParaRPr lang="en-US" sz="800" b="0" i="0" u="sng"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b="0" i="0" u="none" strike="noStrike" dirty="0" smtClean="0">
                          <a:solidFill>
                            <a:srgbClr val="000000"/>
                          </a:solidFill>
                          <a:effectLst/>
                          <a:latin typeface="Arial" panose="020B0604020202020204" pitchFamily="34" charset="0"/>
                          <a:cs typeface="Arial" panose="020B0604020202020204" pitchFamily="34" charset="0"/>
                        </a:rPr>
                        <a:t>Activation Date</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b="0" i="0" u="none" strike="noStrike" dirty="0" smtClean="0">
                          <a:solidFill>
                            <a:srgbClr val="000000"/>
                          </a:solidFill>
                          <a:effectLst/>
                          <a:latin typeface="Arial" panose="020B0604020202020204" pitchFamily="34" charset="0"/>
                          <a:cs typeface="Arial" panose="020B0604020202020204" pitchFamily="34" charset="0"/>
                        </a:rPr>
                        <a:t>03-01-2019</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u="none" strike="noStrike" dirty="0" smtClean="0">
                          <a:effectLst/>
                          <a:latin typeface="Arial" panose="020B0604020202020204" pitchFamily="34" charset="0"/>
                          <a:cs typeface="Arial" panose="020B0604020202020204" pitchFamily="34" charset="0"/>
                        </a:rPr>
                        <a:t>Contract</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u="none" strike="noStrike" dirty="0" smtClean="0">
                          <a:effectLst/>
                          <a:latin typeface="Arial" panose="020B0604020202020204" pitchFamily="34" charset="0"/>
                          <a:cs typeface="Arial" panose="020B0604020202020204" pitchFamily="34" charset="0"/>
                        </a:rPr>
                        <a:t>24 Months</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u="none" strike="noStrike" dirty="0" smtClean="0">
                          <a:effectLst/>
                          <a:latin typeface="Arial" panose="020B0604020202020204" pitchFamily="34" charset="0"/>
                          <a:cs typeface="Arial" panose="020B0604020202020204" pitchFamily="34" charset="0"/>
                        </a:rPr>
                        <a:t>Handset</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b="0" i="0" u="sng" strike="noStrike" dirty="0" smtClean="0">
                          <a:solidFill>
                            <a:schemeClr val="dk1"/>
                          </a:solidFill>
                          <a:effectLst/>
                          <a:latin typeface="Arial" panose="020B0604020202020204" pitchFamily="34" charset="0"/>
                          <a:cs typeface="Arial" panose="020B0604020202020204" pitchFamily="34" charset="0"/>
                        </a:rPr>
                        <a:t>Huawei Nova 3i</a:t>
                      </a:r>
                      <a:endParaRPr lang="en-US" sz="800" b="0" i="0" u="sng"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u="none" strike="noStrike" dirty="0" smtClean="0">
                          <a:effectLst/>
                          <a:latin typeface="Arial" panose="020B0604020202020204" pitchFamily="34" charset="0"/>
                          <a:cs typeface="Arial" panose="020B0604020202020204" pitchFamily="34" charset="0"/>
                        </a:rPr>
                        <a:t>Unbilled Amount</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b="0" i="0" u="none" strike="noStrike" dirty="0" smtClean="0">
                          <a:solidFill>
                            <a:schemeClr val="dk1"/>
                          </a:solidFill>
                          <a:effectLst/>
                          <a:latin typeface="Arial" panose="020B0604020202020204" pitchFamily="34" charset="0"/>
                          <a:cs typeface="Arial" panose="020B0604020202020204" pitchFamily="34" charset="0"/>
                        </a:rPr>
                        <a:t>P 69.90</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u="none" strike="noStrike" dirty="0" smtClean="0">
                          <a:effectLst/>
                          <a:latin typeface="Arial" panose="020B0604020202020204" pitchFamily="34" charset="0"/>
                          <a:cs typeface="Arial" panose="020B0604020202020204" pitchFamily="34" charset="0"/>
                        </a:rPr>
                        <a:t>Last Payment Date</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b="0" i="0" u="none" strike="noStrike" dirty="0" smtClean="0">
                          <a:solidFill>
                            <a:schemeClr val="dk1"/>
                          </a:solidFill>
                          <a:effectLst/>
                          <a:latin typeface="Arial" panose="020B0604020202020204" pitchFamily="34" charset="0"/>
                          <a:cs typeface="Arial" panose="020B0604020202020204" pitchFamily="34" charset="0"/>
                        </a:rPr>
                        <a:t>04-04-2019</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31211">
                <a:tc>
                  <a:txBody>
                    <a:bodyPr/>
                    <a:lstStyle/>
                    <a:p>
                      <a:pPr algn="l" fontAlgn="b"/>
                      <a:r>
                        <a:rPr lang="en-US" sz="800" u="none" strike="noStrike" kern="1200" dirty="0" smtClean="0">
                          <a:solidFill>
                            <a:schemeClr val="dk1"/>
                          </a:solidFill>
                          <a:effectLst/>
                          <a:latin typeface="Arial" panose="020B0604020202020204" pitchFamily="34" charset="0"/>
                          <a:ea typeface="+mn-ea"/>
                          <a:cs typeface="Arial" panose="020B0604020202020204" pitchFamily="34" charset="0"/>
                        </a:rPr>
                        <a:t>Outstanding Balance</a:t>
                      </a:r>
                      <a:endParaRPr lang="en-US" sz="800" u="none" strike="noStrike" kern="1200" dirty="0">
                        <a:solidFill>
                          <a:schemeClr val="dk1"/>
                        </a:solidFill>
                        <a:effectLst/>
                        <a:latin typeface="Arial" panose="020B0604020202020204" pitchFamily="34" charset="0"/>
                        <a:ea typeface="+mn-ea"/>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u="none" strike="noStrike" kern="1200" dirty="0" smtClean="0">
                          <a:solidFill>
                            <a:schemeClr val="dk1"/>
                          </a:solidFill>
                          <a:effectLst/>
                          <a:latin typeface="Arial" panose="020B0604020202020204" pitchFamily="34" charset="0"/>
                          <a:ea typeface="+mn-ea"/>
                          <a:cs typeface="Arial" panose="020B0604020202020204" pitchFamily="34" charset="0"/>
                        </a:rPr>
                        <a:t>P1568.90</a:t>
                      </a:r>
                      <a:endParaRPr lang="en-US" sz="800" u="none" strike="noStrike" kern="1200" dirty="0">
                        <a:solidFill>
                          <a:schemeClr val="dk1"/>
                        </a:solidFill>
                        <a:effectLst/>
                        <a:latin typeface="Arial" panose="020B0604020202020204" pitchFamily="34" charset="0"/>
                        <a:ea typeface="+mn-ea"/>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u="none" strike="noStrike" kern="1200" dirty="0" smtClean="0">
                          <a:solidFill>
                            <a:schemeClr val="dk1"/>
                          </a:solidFill>
                          <a:effectLst/>
                          <a:latin typeface="Arial" panose="020B0604020202020204" pitchFamily="34" charset="0"/>
                          <a:ea typeface="+mn-ea"/>
                          <a:cs typeface="Arial" panose="020B0604020202020204" pitchFamily="34" charset="0"/>
                        </a:rPr>
                        <a:t>Bill Date</a:t>
                      </a:r>
                      <a:endParaRPr lang="en-US" sz="800" u="none" strike="noStrike" kern="1200" dirty="0">
                        <a:solidFill>
                          <a:schemeClr val="dk1"/>
                        </a:solidFill>
                        <a:effectLst/>
                        <a:latin typeface="Arial" panose="020B0604020202020204" pitchFamily="34" charset="0"/>
                        <a:ea typeface="+mn-ea"/>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u="none" strike="noStrike" kern="1200" dirty="0" smtClean="0">
                          <a:solidFill>
                            <a:schemeClr val="dk1"/>
                          </a:solidFill>
                          <a:effectLst/>
                          <a:latin typeface="Arial" panose="020B0604020202020204" pitchFamily="34" charset="0"/>
                          <a:ea typeface="+mn-ea"/>
                          <a:cs typeface="Arial" panose="020B0604020202020204" pitchFamily="34" charset="0"/>
                        </a:rPr>
                        <a:t>03-04-2019</a:t>
                      </a:r>
                      <a:endParaRPr lang="en-US" sz="800" u="none" strike="noStrike" kern="1200" dirty="0">
                        <a:solidFill>
                          <a:schemeClr val="dk1"/>
                        </a:solidFill>
                        <a:effectLst/>
                        <a:latin typeface="Arial" panose="020B0604020202020204" pitchFamily="34" charset="0"/>
                        <a:ea typeface="+mn-ea"/>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graphicFrame>
        <p:nvGraphicFramePr>
          <p:cNvPr id="103" name="Table 102"/>
          <p:cNvGraphicFramePr>
            <a:graphicFrameLocks noGrp="1"/>
          </p:cNvGraphicFramePr>
          <p:nvPr>
            <p:extLst/>
          </p:nvPr>
        </p:nvGraphicFramePr>
        <p:xfrm>
          <a:off x="7577841" y="294868"/>
          <a:ext cx="2185877" cy="1511776"/>
        </p:xfrm>
        <a:graphic>
          <a:graphicData uri="http://schemas.openxmlformats.org/drawingml/2006/table">
            <a:tbl>
              <a:tblPr>
                <a:tableStyleId>{5C22544A-7EE6-4342-B048-85BDC9FD1C3A}</a:tableStyleId>
              </a:tblPr>
              <a:tblGrid>
                <a:gridCol w="1371369"/>
                <a:gridCol w="814508"/>
              </a:tblGrid>
              <a:tr h="215968">
                <a:tc>
                  <a:txBody>
                    <a:bodyPr/>
                    <a:lstStyle/>
                    <a:p>
                      <a:pPr algn="l" fontAlgn="b"/>
                      <a:r>
                        <a:rPr lang="en-US" sz="800" b="0" i="0" u="none" strike="noStrike" dirty="0" smtClean="0">
                          <a:solidFill>
                            <a:srgbClr val="000000"/>
                          </a:solidFill>
                          <a:effectLst/>
                          <a:latin typeface="Arial" panose="020B0604020202020204" pitchFamily="34" charset="0"/>
                          <a:cs typeface="Arial" panose="020B0604020202020204" pitchFamily="34" charset="0"/>
                        </a:rPr>
                        <a:t>Mobile App</a:t>
                      </a:r>
                      <a:r>
                        <a:rPr lang="en-US" sz="800" b="0" i="0" u="none" strike="noStrike" baseline="0" dirty="0" smtClean="0">
                          <a:solidFill>
                            <a:srgbClr val="000000"/>
                          </a:solidFill>
                          <a:effectLst/>
                          <a:latin typeface="Arial" panose="020B0604020202020204" pitchFamily="34" charset="0"/>
                          <a:cs typeface="Arial" panose="020B0604020202020204" pitchFamily="34" charset="0"/>
                        </a:rPr>
                        <a:t> Registered</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none" strike="noStrike" smtClean="0">
                          <a:solidFill>
                            <a:srgbClr val="000000"/>
                          </a:solidFill>
                          <a:effectLst/>
                          <a:latin typeface="Arial" panose="020B0604020202020204" pitchFamily="34" charset="0"/>
                          <a:cs typeface="Arial" panose="020B0604020202020204" pitchFamily="34" charset="0"/>
                        </a:rPr>
                        <a:t>Y</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5968">
                <a:tc>
                  <a:txBody>
                    <a:bodyPr/>
                    <a:lstStyle/>
                    <a:p>
                      <a:pPr algn="l" fontAlgn="b"/>
                      <a:r>
                        <a:rPr lang="en-US" sz="800" b="0" i="0" u="none" strike="noStrike" dirty="0" err="1" smtClean="0">
                          <a:solidFill>
                            <a:srgbClr val="000000"/>
                          </a:solidFill>
                          <a:effectLst/>
                          <a:latin typeface="Arial" panose="020B0604020202020204" pitchFamily="34" charset="0"/>
                          <a:cs typeface="Arial" panose="020B0604020202020204" pitchFamily="34" charset="0"/>
                        </a:rPr>
                        <a:t>eKYC</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none" strike="noStrike" dirty="0" smtClean="0">
                          <a:solidFill>
                            <a:srgbClr val="000000"/>
                          </a:solidFill>
                          <a:effectLst/>
                          <a:latin typeface="Arial" panose="020B0604020202020204" pitchFamily="34" charset="0"/>
                          <a:cs typeface="Arial" panose="020B0604020202020204" pitchFamily="34" charset="0"/>
                        </a:rPr>
                        <a:t>N</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5968">
                <a:tc>
                  <a:txBody>
                    <a:bodyPr/>
                    <a:lstStyle/>
                    <a:p>
                      <a:pPr algn="l" fontAlgn="ctr"/>
                      <a:r>
                        <a:rPr lang="en-US" sz="800" b="0" i="0" u="none" strike="noStrike" smtClean="0">
                          <a:solidFill>
                            <a:srgbClr val="000000"/>
                          </a:solidFill>
                          <a:effectLst/>
                          <a:latin typeface="Arial" panose="020B0604020202020204" pitchFamily="34" charset="0"/>
                          <a:cs typeface="Arial" panose="020B0604020202020204" pitchFamily="34" charset="0"/>
                        </a:rPr>
                        <a:t>Self</a:t>
                      </a:r>
                      <a:r>
                        <a:rPr lang="en-US" sz="800" b="0" i="0" u="none" strike="noStrike" baseline="0" smtClean="0">
                          <a:solidFill>
                            <a:srgbClr val="000000"/>
                          </a:solidFill>
                          <a:effectLst/>
                          <a:latin typeface="Arial" panose="020B0604020202020204" pitchFamily="34" charset="0"/>
                          <a:cs typeface="Arial" panose="020B0604020202020204" pitchFamily="34" charset="0"/>
                        </a:rPr>
                        <a:t> Service Registered</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none" strike="noStrike" smtClean="0">
                          <a:solidFill>
                            <a:srgbClr val="000000"/>
                          </a:solidFill>
                          <a:effectLst/>
                          <a:latin typeface="Arial" panose="020B0604020202020204" pitchFamily="34" charset="0"/>
                          <a:cs typeface="Arial" panose="020B0604020202020204" pitchFamily="34" charset="0"/>
                        </a:rPr>
                        <a:t>Y</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5968">
                <a:tc>
                  <a:txBody>
                    <a:bodyPr/>
                    <a:lstStyle/>
                    <a:p>
                      <a:pPr algn="l" fontAlgn="ctr"/>
                      <a:r>
                        <a:rPr lang="en-US" sz="800" b="0" i="0" u="none" strike="noStrike" baseline="0" dirty="0" smtClean="0">
                          <a:solidFill>
                            <a:srgbClr val="000000"/>
                          </a:solidFill>
                          <a:effectLst/>
                          <a:latin typeface="Arial" panose="020B0604020202020204" pitchFamily="34" charset="0"/>
                          <a:cs typeface="Arial" panose="020B0604020202020204" pitchFamily="34" charset="0"/>
                        </a:rPr>
                        <a:t>Bill Type</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none" strike="noStrike" dirty="0" smtClean="0">
                          <a:solidFill>
                            <a:srgbClr val="000000"/>
                          </a:solidFill>
                          <a:effectLst/>
                          <a:latin typeface="Arial" panose="020B0604020202020204" pitchFamily="34" charset="0"/>
                          <a:cs typeface="Arial" panose="020B0604020202020204" pitchFamily="34" charset="0"/>
                        </a:rPr>
                        <a:t>E-Bill</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5968">
                <a:tc>
                  <a:txBody>
                    <a:bodyPr/>
                    <a:lstStyle/>
                    <a:p>
                      <a:pPr algn="l" fontAlgn="ctr"/>
                      <a:r>
                        <a:rPr lang="en-US" sz="800" b="0" i="0" u="none" strike="noStrike" smtClean="0">
                          <a:solidFill>
                            <a:srgbClr val="000000"/>
                          </a:solidFill>
                          <a:effectLst/>
                          <a:latin typeface="Arial" panose="020B0604020202020204" pitchFamily="34" charset="0"/>
                          <a:cs typeface="Arial" panose="020B0604020202020204" pitchFamily="34" charset="0"/>
                        </a:rPr>
                        <a:t>Credit Monitoring</a:t>
                      </a:r>
                      <a:r>
                        <a:rPr lang="en-US" sz="800" b="0" i="0" u="none" strike="noStrike" baseline="0" smtClean="0">
                          <a:solidFill>
                            <a:srgbClr val="000000"/>
                          </a:solidFill>
                          <a:effectLst/>
                          <a:latin typeface="Arial" panose="020B0604020202020204" pitchFamily="34" charset="0"/>
                          <a:cs typeface="Arial" panose="020B0604020202020204" pitchFamily="34" charset="0"/>
                        </a:rPr>
                        <a:t> Exposure</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none" strike="noStrike" dirty="0" smtClean="0">
                          <a:solidFill>
                            <a:srgbClr val="000000"/>
                          </a:solidFill>
                          <a:effectLst/>
                          <a:latin typeface="Arial" panose="020B0604020202020204" pitchFamily="34" charset="0"/>
                          <a:cs typeface="Arial" panose="020B0604020202020204" pitchFamily="34" charset="0"/>
                        </a:rPr>
                        <a:t>P3412.26</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5968">
                <a:tc>
                  <a:txBody>
                    <a:bodyPr/>
                    <a:lstStyle/>
                    <a:p>
                      <a:pPr algn="l" fontAlgn="ctr"/>
                      <a:r>
                        <a:rPr lang="en-US" sz="800" b="0" i="0" u="none" strike="noStrike" dirty="0" smtClean="0">
                          <a:solidFill>
                            <a:srgbClr val="000000"/>
                          </a:solidFill>
                          <a:effectLst/>
                          <a:latin typeface="Arial" panose="020B0604020202020204" pitchFamily="34" charset="0"/>
                          <a:cs typeface="Arial" panose="020B0604020202020204" pitchFamily="34" charset="0"/>
                        </a:rPr>
                        <a:t>Next Bill Date</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none" strike="noStrike" dirty="0" smtClean="0">
                          <a:solidFill>
                            <a:srgbClr val="000000"/>
                          </a:solidFill>
                          <a:effectLst/>
                          <a:latin typeface="Arial" panose="020B0604020202020204" pitchFamily="34" charset="0"/>
                          <a:cs typeface="Arial" panose="020B0604020202020204" pitchFamily="34" charset="0"/>
                        </a:rPr>
                        <a:t>03-05-2019</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5968">
                <a:tc>
                  <a:txBody>
                    <a:bodyPr/>
                    <a:lstStyle/>
                    <a:p>
                      <a:pPr algn="l" fontAlgn="ctr"/>
                      <a:r>
                        <a:rPr lang="en-US" sz="800" b="0" i="0" u="none" strike="noStrike" dirty="0" smtClean="0">
                          <a:solidFill>
                            <a:srgbClr val="000000"/>
                          </a:solidFill>
                          <a:effectLst/>
                          <a:latin typeface="Arial" panose="020B0604020202020204" pitchFamily="34" charset="0"/>
                          <a:cs typeface="Arial" panose="020B0604020202020204" pitchFamily="34" charset="0"/>
                        </a:rPr>
                        <a:t>Open SRs</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sng" strike="noStrike" dirty="0" smtClean="0">
                          <a:solidFill>
                            <a:srgbClr val="000000"/>
                          </a:solidFill>
                          <a:effectLst/>
                          <a:latin typeface="Arial" panose="020B0604020202020204" pitchFamily="34" charset="0"/>
                          <a:cs typeface="Arial" panose="020B0604020202020204" pitchFamily="34" charset="0"/>
                        </a:rPr>
                        <a:t>1</a:t>
                      </a:r>
                      <a:endParaRPr lang="en-US" sz="800" b="0" i="0" u="sng"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sp>
        <p:nvSpPr>
          <p:cNvPr id="10" name="Rectangle 9"/>
          <p:cNvSpPr/>
          <p:nvPr/>
        </p:nvSpPr>
        <p:spPr>
          <a:xfrm>
            <a:off x="10047392" y="2745944"/>
            <a:ext cx="1865089" cy="3554819"/>
          </a:xfrm>
          <a:prstGeom prst="rect">
            <a:avLst/>
          </a:prstGeom>
        </p:spPr>
        <p:txBody>
          <a:bodyPr wrap="square">
            <a:spAutoFit/>
          </a:bodyPr>
          <a:lstStyle/>
          <a:p>
            <a:r>
              <a:rPr lang="en-US" sz="900" b="1" cap="all" dirty="0">
                <a:solidFill>
                  <a:schemeClr val="bg1"/>
                </a:solidFill>
                <a:latin typeface="Arial" panose="020B0604020202020204" pitchFamily="34" charset="0"/>
                <a:cs typeface="Arial" panose="020B0604020202020204" pitchFamily="34" charset="0"/>
              </a:rPr>
              <a:t>HOW MUCH IS THE DELIVERY CHARGE FOR ONLINE SHOP ORDERS?</a:t>
            </a:r>
          </a:p>
          <a:p>
            <a:r>
              <a:rPr lang="en-US" sz="900" dirty="0">
                <a:solidFill>
                  <a:schemeClr val="bg1"/>
                </a:solidFill>
                <a:latin typeface="Arial" panose="020B0604020202020204" pitchFamily="34" charset="0"/>
                <a:cs typeface="Arial" panose="020B0604020202020204" pitchFamily="34" charset="0"/>
              </a:rPr>
              <a:t>For postpaid applications</a:t>
            </a:r>
          </a:p>
          <a:p>
            <a:r>
              <a:rPr lang="en-US" sz="900" dirty="0" smtClean="0">
                <a:solidFill>
                  <a:schemeClr val="bg1"/>
                </a:solidFill>
                <a:latin typeface="Arial" panose="020B0604020202020204" pitchFamily="34" charset="0"/>
                <a:cs typeface="Arial" panose="020B0604020202020204" pitchFamily="34" charset="0"/>
              </a:rPr>
              <a:t>We offer </a:t>
            </a:r>
            <a:r>
              <a:rPr lang="en-US" sz="900" dirty="0">
                <a:solidFill>
                  <a:schemeClr val="bg1"/>
                </a:solidFill>
                <a:latin typeface="Arial" panose="020B0604020202020204" pitchFamily="34" charset="0"/>
                <a:cs typeface="Arial" panose="020B0604020202020204" pitchFamily="34" charset="0"/>
              </a:rPr>
              <a:t>free shipping nationwide for postpaid applications.</a:t>
            </a:r>
          </a:p>
          <a:p>
            <a:r>
              <a:rPr lang="en-US" sz="900" dirty="0">
                <a:solidFill>
                  <a:schemeClr val="bg1"/>
                </a:solidFill>
                <a:latin typeface="Arial" panose="020B0604020202020204" pitchFamily="34" charset="0"/>
                <a:cs typeface="Arial" panose="020B0604020202020204" pitchFamily="34" charset="0"/>
              </a:rPr>
              <a:t>For accessories and apparel purchases</a:t>
            </a:r>
          </a:p>
          <a:p>
            <a:r>
              <a:rPr lang="en-US" sz="900" dirty="0" smtClean="0">
                <a:solidFill>
                  <a:schemeClr val="bg1"/>
                </a:solidFill>
                <a:latin typeface="Arial" panose="020B0604020202020204" pitchFamily="34" charset="0"/>
                <a:cs typeface="Arial" panose="020B0604020202020204" pitchFamily="34" charset="0"/>
              </a:rPr>
              <a:t>We offer </a:t>
            </a:r>
            <a:r>
              <a:rPr lang="en-US" sz="900" dirty="0">
                <a:solidFill>
                  <a:schemeClr val="bg1"/>
                </a:solidFill>
                <a:latin typeface="Arial" panose="020B0604020202020204" pitchFamily="34" charset="0"/>
                <a:cs typeface="Arial" panose="020B0604020202020204" pitchFamily="34" charset="0"/>
              </a:rPr>
              <a:t>free shipping nationwide for orders/deliveries amounting to P900 and above.</a:t>
            </a:r>
          </a:p>
          <a:p>
            <a:r>
              <a:rPr lang="en-US" sz="900" dirty="0">
                <a:solidFill>
                  <a:schemeClr val="bg1"/>
                </a:solidFill>
                <a:latin typeface="Arial" panose="020B0604020202020204" pitchFamily="34" charset="0"/>
                <a:cs typeface="Arial" panose="020B0604020202020204" pitchFamily="34" charset="0"/>
              </a:rPr>
              <a:t>A P70 shipping fee will be applied for orders below P900</a:t>
            </a:r>
            <a:r>
              <a:rPr lang="en-US" sz="900" dirty="0" smtClean="0">
                <a:solidFill>
                  <a:schemeClr val="bg1"/>
                </a:solidFill>
                <a:latin typeface="Arial" panose="020B0604020202020204" pitchFamily="34" charset="0"/>
                <a:cs typeface="Arial" panose="020B0604020202020204" pitchFamily="34" charset="0"/>
              </a:rPr>
              <a:t>.</a:t>
            </a:r>
          </a:p>
          <a:p>
            <a:endParaRPr lang="en-US" sz="900" dirty="0">
              <a:solidFill>
                <a:schemeClr val="bg1"/>
              </a:solidFill>
              <a:latin typeface="Arial" panose="020B0604020202020204" pitchFamily="34" charset="0"/>
              <a:cs typeface="Arial" panose="020B0604020202020204" pitchFamily="34" charset="0"/>
            </a:endParaRPr>
          </a:p>
          <a:p>
            <a:endParaRPr lang="en-US" sz="900" b="0" i="0" dirty="0" smtClean="0">
              <a:solidFill>
                <a:schemeClr val="bg1"/>
              </a:solidFill>
              <a:effectLst/>
              <a:latin typeface="Arial" panose="020B0604020202020204" pitchFamily="34" charset="0"/>
              <a:cs typeface="Arial" panose="020B0604020202020204" pitchFamily="34" charset="0"/>
            </a:endParaRPr>
          </a:p>
          <a:p>
            <a:r>
              <a:rPr lang="en-US" sz="900" b="1" cap="all" dirty="0" smtClean="0">
                <a:solidFill>
                  <a:schemeClr val="bg1"/>
                </a:solidFill>
                <a:latin typeface="Arial" panose="020B0604020202020204" pitchFamily="34" charset="0"/>
                <a:cs typeface="Arial" panose="020B0604020202020204" pitchFamily="34" charset="0"/>
              </a:rPr>
              <a:t>CAN YOU DELIVER </a:t>
            </a:r>
            <a:r>
              <a:rPr lang="en-US" sz="900" b="1" cap="all" dirty="0">
                <a:solidFill>
                  <a:schemeClr val="bg1"/>
                </a:solidFill>
                <a:latin typeface="Arial" panose="020B0604020202020204" pitchFamily="34" charset="0"/>
                <a:cs typeface="Arial" panose="020B0604020202020204" pitchFamily="34" charset="0"/>
              </a:rPr>
              <a:t>THE PACKAGE TO MY OFFICE?</a:t>
            </a:r>
          </a:p>
          <a:p>
            <a:r>
              <a:rPr lang="en-US" sz="900" dirty="0">
                <a:solidFill>
                  <a:schemeClr val="bg1"/>
                </a:solidFill>
                <a:latin typeface="Arial" panose="020B0604020202020204" pitchFamily="34" charset="0"/>
                <a:cs typeface="Arial" panose="020B0604020202020204" pitchFamily="34" charset="0"/>
              </a:rPr>
              <a:t>Yes. We will deliver your order at the address you provided during checkout, whether it is to your home or to your office. In case you want to change your delivery address after checkout, you may call (02) 730-1000. </a:t>
            </a:r>
          </a:p>
        </p:txBody>
      </p:sp>
      <p:cxnSp>
        <p:nvCxnSpPr>
          <p:cNvPr id="12" name="Straight Connector 11"/>
          <p:cNvCxnSpPr/>
          <p:nvPr/>
        </p:nvCxnSpPr>
        <p:spPr>
          <a:xfrm>
            <a:off x="10132736" y="4840787"/>
            <a:ext cx="1666999"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Isosceles Triangle 12"/>
          <p:cNvSpPr/>
          <p:nvPr/>
        </p:nvSpPr>
        <p:spPr>
          <a:xfrm flipV="1">
            <a:off x="10868253" y="6326652"/>
            <a:ext cx="274808" cy="112640"/>
          </a:xfrm>
          <a:prstGeom prst="triangle">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3" name="Picture 122"/>
          <p:cNvPicPr>
            <a:picLocks noChangeAspect="1"/>
          </p:cNvPicPr>
          <p:nvPr/>
        </p:nvPicPr>
        <p:blipFill>
          <a:blip r:embed="rId14">
            <a:extLst>
              <a:ext uri="{BEBA8EAE-BF5A-486C-A8C5-ECC9F3942E4B}">
                <a14:imgProps xmlns:a14="http://schemas.microsoft.com/office/drawing/2010/main">
                  <a14:imgLayer r:embed="rId15">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2471233" y="1875355"/>
            <a:ext cx="279035" cy="234030"/>
          </a:xfrm>
          <a:prstGeom prst="rect">
            <a:avLst/>
          </a:prstGeom>
        </p:spPr>
      </p:pic>
      <p:pic>
        <p:nvPicPr>
          <p:cNvPr id="14" name="Picture 13"/>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2798420" y="1875355"/>
            <a:ext cx="345949" cy="236503"/>
          </a:xfrm>
          <a:prstGeom prst="rect">
            <a:avLst/>
          </a:prstGeom>
        </p:spPr>
      </p:pic>
      <p:sp>
        <p:nvSpPr>
          <p:cNvPr id="124" name="Rectangle 123"/>
          <p:cNvSpPr/>
          <p:nvPr/>
        </p:nvSpPr>
        <p:spPr>
          <a:xfrm>
            <a:off x="2305567" y="2289543"/>
            <a:ext cx="1230858" cy="408589"/>
          </a:xfrm>
          <a:prstGeom prst="rect">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VERIFICATION</a:t>
            </a:r>
          </a:p>
        </p:txBody>
      </p:sp>
      <p:sp>
        <p:nvSpPr>
          <p:cNvPr id="126" name="Rectangle 125"/>
          <p:cNvSpPr/>
          <p:nvPr/>
        </p:nvSpPr>
        <p:spPr>
          <a:xfrm>
            <a:off x="3579785" y="2289543"/>
            <a:ext cx="1240491" cy="414550"/>
          </a:xfrm>
          <a:prstGeom prst="rect">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INTERACTION HISTORY</a:t>
            </a:r>
          </a:p>
        </p:txBody>
      </p:sp>
      <p:sp>
        <p:nvSpPr>
          <p:cNvPr id="127" name="Rectangle 126"/>
          <p:cNvSpPr/>
          <p:nvPr/>
        </p:nvSpPr>
        <p:spPr>
          <a:xfrm>
            <a:off x="4863636" y="2289543"/>
            <a:ext cx="1240491" cy="414550"/>
          </a:xfrm>
          <a:prstGeom prst="rect">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CDR</a:t>
            </a:r>
          </a:p>
        </p:txBody>
      </p:sp>
      <p:sp>
        <p:nvSpPr>
          <p:cNvPr id="128" name="Rectangle 127"/>
          <p:cNvSpPr/>
          <p:nvPr/>
        </p:nvSpPr>
        <p:spPr>
          <a:xfrm>
            <a:off x="6147487" y="2289543"/>
            <a:ext cx="1240491" cy="414550"/>
          </a:xfrm>
          <a:prstGeom prst="rect">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BILLING INFO</a:t>
            </a:r>
          </a:p>
        </p:txBody>
      </p:sp>
      <p:sp>
        <p:nvSpPr>
          <p:cNvPr id="129" name="Rectangle 128"/>
          <p:cNvSpPr/>
          <p:nvPr/>
        </p:nvSpPr>
        <p:spPr>
          <a:xfrm>
            <a:off x="7431338" y="2289543"/>
            <a:ext cx="1250576" cy="414550"/>
          </a:xfrm>
          <a:prstGeom prst="rect">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PAYMENT INFO</a:t>
            </a:r>
          </a:p>
        </p:txBody>
      </p:sp>
      <p:sp>
        <p:nvSpPr>
          <p:cNvPr id="130" name="Rectangle 129"/>
          <p:cNvSpPr/>
          <p:nvPr/>
        </p:nvSpPr>
        <p:spPr>
          <a:xfrm>
            <a:off x="8725274" y="2289543"/>
            <a:ext cx="1250576" cy="414550"/>
          </a:xfrm>
          <a:prstGeom prst="rect">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defTabSz="586130"/>
            <a:r>
              <a:rPr lang="en-US" sz="800" b="1" dirty="0" smtClean="0">
                <a:solidFill>
                  <a:prstClr val="white"/>
                </a:solidFill>
                <a:latin typeface="Arial" panose="020B0604020202020204" pitchFamily="34" charset="0"/>
                <a:cs typeface="Arial" panose="020B0604020202020204" pitchFamily="34" charset="0"/>
              </a:rPr>
              <a:t>RIGHT SELL</a:t>
            </a:r>
            <a:endParaRPr lang="en-US" sz="800" b="1" dirty="0">
              <a:solidFill>
                <a:prstClr val="white"/>
              </a:solidFill>
              <a:latin typeface="Arial" panose="020B0604020202020204" pitchFamily="34" charset="0"/>
              <a:cs typeface="Arial" panose="020B0604020202020204" pitchFamily="34" charset="0"/>
            </a:endParaRPr>
          </a:p>
        </p:txBody>
      </p:sp>
      <p:sp>
        <p:nvSpPr>
          <p:cNvPr id="132" name="Rectangle 131"/>
          <p:cNvSpPr/>
          <p:nvPr/>
        </p:nvSpPr>
        <p:spPr>
          <a:xfrm>
            <a:off x="247828" y="2677768"/>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CHANGE BILLING ADDRESS</a:t>
            </a:r>
          </a:p>
        </p:txBody>
      </p:sp>
      <p:sp>
        <p:nvSpPr>
          <p:cNvPr id="133" name="Rectangle 132"/>
          <p:cNvSpPr/>
          <p:nvPr/>
        </p:nvSpPr>
        <p:spPr>
          <a:xfrm>
            <a:off x="247828" y="2994322"/>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CHANGE BILLING CYCLE</a:t>
            </a:r>
          </a:p>
        </p:txBody>
      </p:sp>
      <p:sp>
        <p:nvSpPr>
          <p:cNvPr id="134" name="Rectangle 133"/>
          <p:cNvSpPr/>
          <p:nvPr/>
        </p:nvSpPr>
        <p:spPr>
          <a:xfrm>
            <a:off x="247828" y="3310876"/>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CHANGE BILLING PREFERENCE</a:t>
            </a:r>
          </a:p>
        </p:txBody>
      </p:sp>
      <p:sp>
        <p:nvSpPr>
          <p:cNvPr id="135" name="Rectangle 134"/>
          <p:cNvSpPr/>
          <p:nvPr/>
        </p:nvSpPr>
        <p:spPr>
          <a:xfrm>
            <a:off x="247828" y="3627430"/>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PROMISE TO PAY</a:t>
            </a:r>
            <a:endParaRPr lang="en-US" sz="800" b="1" dirty="0">
              <a:solidFill>
                <a:prstClr val="white"/>
              </a:solidFill>
              <a:latin typeface="Arial" panose="020B0604020202020204" pitchFamily="34" charset="0"/>
              <a:cs typeface="Arial" panose="020B0604020202020204" pitchFamily="34" charset="0"/>
            </a:endParaRPr>
          </a:p>
        </p:txBody>
      </p:sp>
      <p:sp>
        <p:nvSpPr>
          <p:cNvPr id="136" name="Rectangle 135"/>
          <p:cNvSpPr/>
          <p:nvPr/>
        </p:nvSpPr>
        <p:spPr>
          <a:xfrm>
            <a:off x="247828" y="3943984"/>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SIM PROFILE</a:t>
            </a:r>
            <a:endParaRPr lang="en-US" sz="800" b="1" dirty="0">
              <a:solidFill>
                <a:prstClr val="white"/>
              </a:solidFill>
              <a:latin typeface="Arial" panose="020B0604020202020204" pitchFamily="34" charset="0"/>
              <a:cs typeface="Arial" panose="020B0604020202020204" pitchFamily="34" charset="0"/>
            </a:endParaRPr>
          </a:p>
        </p:txBody>
      </p:sp>
      <p:sp>
        <p:nvSpPr>
          <p:cNvPr id="137" name="Rectangle 136"/>
          <p:cNvSpPr/>
          <p:nvPr/>
        </p:nvSpPr>
        <p:spPr>
          <a:xfrm>
            <a:off x="247828" y="4260538"/>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TEMPORARY CREDIT LIMIT</a:t>
            </a:r>
            <a:endParaRPr lang="en-US" sz="800" b="1" dirty="0">
              <a:solidFill>
                <a:prstClr val="white"/>
              </a:solidFill>
              <a:latin typeface="Arial" panose="020B0604020202020204" pitchFamily="34" charset="0"/>
              <a:cs typeface="Arial" panose="020B0604020202020204" pitchFamily="34" charset="0"/>
            </a:endParaRPr>
          </a:p>
        </p:txBody>
      </p:sp>
      <p:sp>
        <p:nvSpPr>
          <p:cNvPr id="138" name="Rectangle 137"/>
          <p:cNvSpPr/>
          <p:nvPr/>
        </p:nvSpPr>
        <p:spPr>
          <a:xfrm>
            <a:off x="247828" y="4577092"/>
            <a:ext cx="1942062" cy="293691"/>
          </a:xfrm>
          <a:prstGeom prst="rect">
            <a:avLst/>
          </a:prstGeom>
          <a:solidFill>
            <a:srgbClr val="0029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MI ACTIVATION / DEACTIVATION</a:t>
            </a:r>
          </a:p>
        </p:txBody>
      </p:sp>
      <p:sp>
        <p:nvSpPr>
          <p:cNvPr id="139" name="Rectangle 138"/>
          <p:cNvSpPr/>
          <p:nvPr/>
        </p:nvSpPr>
        <p:spPr>
          <a:xfrm>
            <a:off x="247828" y="4893646"/>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VAS </a:t>
            </a:r>
            <a:r>
              <a:rPr lang="en-US" sz="800" b="1" dirty="0">
                <a:solidFill>
                  <a:prstClr val="white"/>
                </a:solidFill>
                <a:latin typeface="Arial" panose="020B0604020202020204" pitchFamily="34" charset="0"/>
                <a:cs typeface="Arial" panose="020B0604020202020204" pitchFamily="34" charset="0"/>
              </a:rPr>
              <a:t>ACTIVATION / DEACTIVATION</a:t>
            </a:r>
          </a:p>
        </p:txBody>
      </p:sp>
      <p:sp>
        <p:nvSpPr>
          <p:cNvPr id="140" name="Rectangle 139"/>
          <p:cNvSpPr/>
          <p:nvPr/>
        </p:nvSpPr>
        <p:spPr>
          <a:xfrm>
            <a:off x="247828" y="5210200"/>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IR </a:t>
            </a:r>
            <a:r>
              <a:rPr lang="en-US" sz="800" b="1" dirty="0">
                <a:solidFill>
                  <a:prstClr val="white"/>
                </a:solidFill>
                <a:latin typeface="Arial" panose="020B0604020202020204" pitchFamily="34" charset="0"/>
                <a:cs typeface="Arial" panose="020B0604020202020204" pitchFamily="34" charset="0"/>
              </a:rPr>
              <a:t>ACTIVATION / DEACTIVATION</a:t>
            </a:r>
          </a:p>
        </p:txBody>
      </p:sp>
      <p:sp>
        <p:nvSpPr>
          <p:cNvPr id="141" name="Rectangle 140"/>
          <p:cNvSpPr/>
          <p:nvPr/>
        </p:nvSpPr>
        <p:spPr>
          <a:xfrm>
            <a:off x="247828" y="5526754"/>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FUP PURCHASE</a:t>
            </a:r>
            <a:endParaRPr lang="en-US" sz="800" b="1" dirty="0">
              <a:solidFill>
                <a:prstClr val="white"/>
              </a:solidFill>
              <a:latin typeface="Arial" panose="020B0604020202020204" pitchFamily="34" charset="0"/>
              <a:cs typeface="Arial" panose="020B0604020202020204" pitchFamily="34" charset="0"/>
            </a:endParaRPr>
          </a:p>
        </p:txBody>
      </p:sp>
      <p:sp>
        <p:nvSpPr>
          <p:cNvPr id="143" name="Rectangle 142"/>
          <p:cNvSpPr/>
          <p:nvPr/>
        </p:nvSpPr>
        <p:spPr>
          <a:xfrm>
            <a:off x="247828" y="5853898"/>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NETWORK COVERAGE</a:t>
            </a:r>
            <a:endParaRPr lang="en-US" sz="800" b="1" dirty="0">
              <a:solidFill>
                <a:prstClr val="white"/>
              </a:solidFill>
              <a:latin typeface="Arial" panose="020B0604020202020204" pitchFamily="34" charset="0"/>
              <a:cs typeface="Arial" panose="020B0604020202020204" pitchFamily="34" charset="0"/>
            </a:endParaRPr>
          </a:p>
        </p:txBody>
      </p:sp>
      <p:sp>
        <p:nvSpPr>
          <p:cNvPr id="89" name="Oval 88"/>
          <p:cNvSpPr/>
          <p:nvPr/>
        </p:nvSpPr>
        <p:spPr>
          <a:xfrm>
            <a:off x="9751879" y="2268652"/>
            <a:ext cx="191864" cy="19186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Arial" panose="020B0604020202020204" pitchFamily="34" charset="0"/>
                <a:cs typeface="Arial" panose="020B0604020202020204" pitchFamily="34" charset="0"/>
              </a:rPr>
              <a:t>1</a:t>
            </a:r>
            <a:endParaRPr lang="en-US" sz="1100" dirty="0">
              <a:latin typeface="Arial" panose="020B0604020202020204" pitchFamily="34" charset="0"/>
              <a:cs typeface="Arial" panose="020B0604020202020204" pitchFamily="34" charset="0"/>
            </a:endParaRPr>
          </a:p>
        </p:txBody>
      </p:sp>
      <p:grpSp>
        <p:nvGrpSpPr>
          <p:cNvPr id="152" name="Group 151"/>
          <p:cNvGrpSpPr/>
          <p:nvPr/>
        </p:nvGrpSpPr>
        <p:grpSpPr>
          <a:xfrm>
            <a:off x="-19946" y="5444657"/>
            <a:ext cx="365675" cy="427282"/>
            <a:chOff x="139917" y="5603711"/>
            <a:chExt cx="365675" cy="427282"/>
          </a:xfrm>
        </p:grpSpPr>
        <p:sp>
          <p:nvSpPr>
            <p:cNvPr id="153" name="Flowchart: Delay 152"/>
            <p:cNvSpPr/>
            <p:nvPr/>
          </p:nvSpPr>
          <p:spPr>
            <a:xfrm>
              <a:off x="151034" y="5603711"/>
              <a:ext cx="354558" cy="427282"/>
            </a:xfrm>
            <a:prstGeom prst="flowChartDelay">
              <a:avLst/>
            </a:prstGeom>
            <a:solidFill>
              <a:srgbClr val="E20A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4" name="Picture 153"/>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139917" y="5654116"/>
              <a:ext cx="324625" cy="324625"/>
            </a:xfrm>
            <a:prstGeom prst="rect">
              <a:avLst/>
            </a:prstGeom>
          </p:spPr>
        </p:pic>
      </p:grpSp>
      <p:sp>
        <p:nvSpPr>
          <p:cNvPr id="79" name="Rectangle 78"/>
          <p:cNvSpPr/>
          <p:nvPr/>
        </p:nvSpPr>
        <p:spPr>
          <a:xfrm>
            <a:off x="2375830" y="2797248"/>
            <a:ext cx="1244251" cy="276999"/>
          </a:xfrm>
          <a:prstGeom prst="rect">
            <a:avLst/>
          </a:prstGeom>
          <a:noFill/>
        </p:spPr>
        <p:txBody>
          <a:bodyPr wrap="none">
            <a:spAutoFit/>
          </a:bodyPr>
          <a:lstStyle/>
          <a:p>
            <a:pPr>
              <a:defRPr/>
            </a:pPr>
            <a:r>
              <a:rPr lang="en-US" sz="1200" kern="0" dirty="0" smtClean="0">
                <a:latin typeface="corporate_a_condensedregular"/>
              </a:rPr>
              <a:t>Postpaid Offers</a:t>
            </a:r>
            <a:endParaRPr lang="en-US" sz="1200" kern="0" dirty="0" smtClean="0">
              <a:latin typeface="corporate_a_condensedregular"/>
            </a:endParaRPr>
          </a:p>
        </p:txBody>
      </p:sp>
      <p:graphicFrame>
        <p:nvGraphicFramePr>
          <p:cNvPr id="80" name="Table 79"/>
          <p:cNvGraphicFramePr>
            <a:graphicFrameLocks noGrp="1"/>
          </p:cNvGraphicFramePr>
          <p:nvPr>
            <p:extLst>
              <p:ext uri="{D42A27DB-BD31-4B8C-83A1-F6EECF244321}">
                <p14:modId xmlns:p14="http://schemas.microsoft.com/office/powerpoint/2010/main" val="910340967"/>
              </p:ext>
            </p:extLst>
          </p:nvPr>
        </p:nvGraphicFramePr>
        <p:xfrm>
          <a:off x="2439232" y="3177754"/>
          <a:ext cx="7424756" cy="2125971"/>
        </p:xfrm>
        <a:graphic>
          <a:graphicData uri="http://schemas.openxmlformats.org/drawingml/2006/table">
            <a:tbl>
              <a:tblPr/>
              <a:tblGrid>
                <a:gridCol w="1127820"/>
                <a:gridCol w="887458"/>
                <a:gridCol w="1023992"/>
                <a:gridCol w="2566805"/>
                <a:gridCol w="1092258"/>
                <a:gridCol w="726423"/>
              </a:tblGrid>
              <a:tr h="452235">
                <a:tc>
                  <a:txBody>
                    <a:bodyPr/>
                    <a:lstStyle/>
                    <a:p>
                      <a:pPr algn="ctr" rtl="0" fontAlgn="ctr"/>
                      <a:r>
                        <a:rPr lang="en-US" sz="900" b="1" i="0" u="none" strike="noStrike" dirty="0" smtClean="0">
                          <a:solidFill>
                            <a:srgbClr val="FFFFFF"/>
                          </a:solidFill>
                          <a:effectLst/>
                          <a:latin typeface="Arial" panose="020B0604020202020204" pitchFamily="34" charset="0"/>
                        </a:rPr>
                        <a:t>Plan</a:t>
                      </a:r>
                      <a:endParaRPr lang="en-US" sz="900" b="1" i="0" u="none" strike="noStrike" dirty="0">
                        <a:solidFill>
                          <a:srgbClr val="FFFFFF"/>
                        </a:solidFill>
                        <a:effectLst/>
                        <a:latin typeface="Arial" panose="020B0604020202020204" pitchFamily="34" charset="0"/>
                      </a:endParaRPr>
                    </a:p>
                  </a:txBody>
                  <a:tcPr marL="6067" marR="6067" marT="606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E5681"/>
                    </a:solidFill>
                  </a:tcPr>
                </a:tc>
                <a:tc>
                  <a:txBody>
                    <a:bodyPr/>
                    <a:lstStyle/>
                    <a:p>
                      <a:pPr algn="ctr" rtl="0" fontAlgn="ctr"/>
                      <a:r>
                        <a:rPr lang="en-US" sz="900" b="1" i="0" u="none" strike="noStrike" dirty="0" smtClean="0">
                          <a:solidFill>
                            <a:srgbClr val="FFFFFF"/>
                          </a:solidFill>
                          <a:effectLst/>
                          <a:latin typeface="Arial" panose="020B0604020202020204" pitchFamily="34" charset="0"/>
                        </a:rPr>
                        <a:t>Amount</a:t>
                      </a:r>
                      <a:endParaRPr lang="en-US" sz="900" b="1" i="0" u="none" strike="noStrike" dirty="0">
                        <a:solidFill>
                          <a:srgbClr val="FFFFFF"/>
                        </a:solidFill>
                        <a:effectLst/>
                        <a:latin typeface="Arial" panose="020B0604020202020204" pitchFamily="34" charset="0"/>
                      </a:endParaRPr>
                    </a:p>
                  </a:txBody>
                  <a:tcPr marL="6067" marR="6067" marT="606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E5681"/>
                    </a:solidFill>
                  </a:tcPr>
                </a:tc>
                <a:tc>
                  <a:txBody>
                    <a:bodyPr/>
                    <a:lstStyle/>
                    <a:p>
                      <a:pPr algn="ctr" rtl="0" fontAlgn="ctr"/>
                      <a:r>
                        <a:rPr lang="en-US" sz="900" b="1" i="0" u="none" strike="noStrike" dirty="0" smtClean="0">
                          <a:solidFill>
                            <a:srgbClr val="FFFFFF"/>
                          </a:solidFill>
                          <a:effectLst/>
                          <a:latin typeface="Arial" panose="020B0604020202020204" pitchFamily="34" charset="0"/>
                        </a:rPr>
                        <a:t>Data</a:t>
                      </a:r>
                      <a:endParaRPr lang="en-US" sz="900" b="1" i="0" u="none" strike="noStrike" dirty="0">
                        <a:solidFill>
                          <a:srgbClr val="FFFFFF"/>
                        </a:solidFill>
                        <a:effectLst/>
                        <a:latin typeface="Arial" panose="020B0604020202020204" pitchFamily="34" charset="0"/>
                      </a:endParaRPr>
                    </a:p>
                  </a:txBody>
                  <a:tcPr marL="6067" marR="6067" marT="606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E5681"/>
                    </a:solidFill>
                  </a:tcPr>
                </a:tc>
                <a:tc>
                  <a:txBody>
                    <a:bodyPr/>
                    <a:lstStyle/>
                    <a:p>
                      <a:pPr algn="ctr" rtl="0" fontAlgn="ctr"/>
                      <a:r>
                        <a:rPr lang="en-US" sz="900" b="1" i="0" u="none" strike="noStrike" dirty="0" smtClean="0">
                          <a:solidFill>
                            <a:srgbClr val="FFFFFF"/>
                          </a:solidFill>
                          <a:effectLst/>
                          <a:latin typeface="Arial" panose="020B0604020202020204" pitchFamily="34" charset="0"/>
                        </a:rPr>
                        <a:t>Includes</a:t>
                      </a:r>
                      <a:endParaRPr lang="en-US" sz="900" b="1" i="0" u="none" strike="noStrike" dirty="0">
                        <a:solidFill>
                          <a:srgbClr val="FFFFFF"/>
                        </a:solidFill>
                        <a:effectLst/>
                        <a:latin typeface="Arial" panose="020B0604020202020204" pitchFamily="34" charset="0"/>
                      </a:endParaRPr>
                    </a:p>
                  </a:txBody>
                  <a:tcPr marL="6067" marR="6067" marT="606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E5681"/>
                    </a:solidFill>
                  </a:tcPr>
                </a:tc>
                <a:tc>
                  <a:txBody>
                    <a:bodyPr/>
                    <a:lstStyle/>
                    <a:p>
                      <a:pPr algn="ctr" rtl="0" fontAlgn="ctr"/>
                      <a:r>
                        <a:rPr lang="en-US" sz="900" b="1" i="0" u="none" strike="noStrike" dirty="0" smtClean="0">
                          <a:solidFill>
                            <a:srgbClr val="FFFFFF"/>
                          </a:solidFill>
                          <a:effectLst/>
                          <a:latin typeface="Arial" panose="020B0604020202020204" pitchFamily="34" charset="0"/>
                        </a:rPr>
                        <a:t>Validity</a:t>
                      </a:r>
                      <a:endParaRPr lang="en-US" sz="900" b="1" i="0" u="none" strike="noStrike" dirty="0">
                        <a:solidFill>
                          <a:srgbClr val="FFFFFF"/>
                        </a:solidFill>
                        <a:effectLst/>
                        <a:latin typeface="Arial" panose="020B0604020202020204" pitchFamily="34" charset="0"/>
                      </a:endParaRPr>
                    </a:p>
                  </a:txBody>
                  <a:tcPr marL="6067" marR="6067" marT="606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E5681"/>
                    </a:solidFill>
                  </a:tcPr>
                </a:tc>
                <a:tc>
                  <a:txBody>
                    <a:bodyPr/>
                    <a:lstStyle/>
                    <a:p>
                      <a:pPr algn="ctr" rtl="0" fontAlgn="ctr"/>
                      <a:r>
                        <a:rPr lang="en-US" sz="900" b="1" i="0" u="none" strike="noStrike" dirty="0" smtClean="0">
                          <a:solidFill>
                            <a:srgbClr val="FFFFFF"/>
                          </a:solidFill>
                          <a:effectLst/>
                          <a:latin typeface="Arial" panose="020B0604020202020204" pitchFamily="34" charset="0"/>
                        </a:rPr>
                        <a:t>Select</a:t>
                      </a:r>
                      <a:endParaRPr lang="en-US" sz="900" b="1" i="0" u="none" strike="noStrike" dirty="0">
                        <a:solidFill>
                          <a:srgbClr val="FFFFFF"/>
                        </a:solidFill>
                        <a:effectLst/>
                        <a:latin typeface="Arial" panose="020B0604020202020204" pitchFamily="34" charset="0"/>
                      </a:endParaRPr>
                    </a:p>
                  </a:txBody>
                  <a:tcPr marL="6067" marR="6067" marT="606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E5681"/>
                    </a:solidFill>
                  </a:tcPr>
                </a:tc>
              </a:tr>
              <a:tr h="418434">
                <a:tc>
                  <a:txBody>
                    <a:bodyPr/>
                    <a:lstStyle/>
                    <a:p>
                      <a:pPr algn="ctr" rtl="0" fontAlgn="ctr"/>
                      <a:r>
                        <a:rPr lang="en-US" sz="900" b="0" i="0" u="sng" strike="noStrike" kern="1200" dirty="0" smtClean="0">
                          <a:solidFill>
                            <a:srgbClr val="000000"/>
                          </a:solidFill>
                          <a:effectLst/>
                          <a:latin typeface="Arial" panose="020B0604020202020204" pitchFamily="34" charset="0"/>
                          <a:ea typeface="+mn-ea"/>
                          <a:cs typeface="+mn-cs"/>
                        </a:rPr>
                        <a:t>TESurf50</a:t>
                      </a:r>
                      <a:endParaRPr lang="en-US" sz="900" b="0" i="0" u="sng" strike="noStrike" kern="1200" dirty="0">
                        <a:solidFill>
                          <a:srgbClr val="000000"/>
                        </a:solidFill>
                        <a:effectLst/>
                        <a:latin typeface="Arial" panose="020B0604020202020204" pitchFamily="34" charset="0"/>
                        <a:ea typeface="+mn-ea"/>
                        <a:cs typeface="+mn-cs"/>
                      </a:endParaRPr>
                    </a:p>
                  </a:txBody>
                  <a:tcPr marL="6067" marR="6067" marT="606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en-US" sz="900" b="0" i="0" u="none" strike="noStrike" kern="1200" dirty="0" smtClean="0">
                          <a:solidFill>
                            <a:srgbClr val="000000"/>
                          </a:solidFill>
                          <a:effectLst/>
                          <a:latin typeface="Arial" panose="020B0604020202020204" pitchFamily="34" charset="0"/>
                          <a:ea typeface="+mn-ea"/>
                          <a:cs typeface="+mn-cs"/>
                        </a:rPr>
                        <a:t>P</a:t>
                      </a:r>
                      <a:r>
                        <a:rPr lang="en-US" sz="900" b="0" i="0" u="none" strike="noStrike" kern="1200" baseline="0" dirty="0" smtClean="0">
                          <a:solidFill>
                            <a:srgbClr val="000000"/>
                          </a:solidFill>
                          <a:effectLst/>
                          <a:latin typeface="Arial" panose="020B0604020202020204" pitchFamily="34" charset="0"/>
                          <a:ea typeface="+mn-ea"/>
                          <a:cs typeface="+mn-cs"/>
                        </a:rPr>
                        <a:t> 50</a:t>
                      </a:r>
                      <a:endParaRPr lang="en-US" sz="900" b="0" i="0" u="none" strike="noStrike" kern="1200" dirty="0">
                        <a:solidFill>
                          <a:srgbClr val="000000"/>
                        </a:solidFill>
                        <a:effectLst/>
                        <a:latin typeface="Arial" panose="020B0604020202020204" pitchFamily="34" charset="0"/>
                        <a:ea typeface="+mn-ea"/>
                        <a:cs typeface="+mn-cs"/>
                      </a:endParaRPr>
                    </a:p>
                  </a:txBody>
                  <a:tcPr marL="6067" marR="6067" marT="606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en-US" sz="900" b="0" i="0" u="none" strike="noStrike" kern="1200" dirty="0" smtClean="0">
                          <a:solidFill>
                            <a:srgbClr val="000000"/>
                          </a:solidFill>
                          <a:effectLst/>
                          <a:latin typeface="Arial" panose="020B0604020202020204" pitchFamily="34" charset="0"/>
                          <a:ea typeface="+mn-ea"/>
                          <a:cs typeface="+mn-cs"/>
                        </a:rPr>
                        <a:t>1 GB</a:t>
                      </a:r>
                      <a:endParaRPr lang="en-US" sz="900" b="0" i="0" u="none" strike="noStrike" kern="1200" dirty="0">
                        <a:solidFill>
                          <a:srgbClr val="000000"/>
                        </a:solidFill>
                        <a:effectLst/>
                        <a:latin typeface="Arial" panose="020B0604020202020204" pitchFamily="34" charset="0"/>
                        <a:ea typeface="+mn-ea"/>
                        <a:cs typeface="+mn-cs"/>
                      </a:endParaRPr>
                    </a:p>
                  </a:txBody>
                  <a:tcPr marL="6067" marR="6067" marT="606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en-US" sz="900" b="0" i="0" u="none" strike="noStrike" kern="1200" dirty="0" smtClean="0">
                          <a:solidFill>
                            <a:srgbClr val="000000"/>
                          </a:solidFill>
                          <a:effectLst/>
                          <a:latin typeface="Arial" panose="020B0604020202020204" pitchFamily="34" charset="0"/>
                          <a:ea typeface="+mn-ea"/>
                          <a:cs typeface="+mn-cs"/>
                        </a:rPr>
                        <a:t>Choice of access to Facebook, </a:t>
                      </a:r>
                      <a:r>
                        <a:rPr lang="en-US" sz="900" b="0" i="0" u="none" strike="noStrike" kern="1200" dirty="0" err="1" smtClean="0">
                          <a:solidFill>
                            <a:srgbClr val="000000"/>
                          </a:solidFill>
                          <a:effectLst/>
                          <a:latin typeface="Arial" panose="020B0604020202020204" pitchFamily="34" charset="0"/>
                          <a:ea typeface="+mn-ea"/>
                          <a:cs typeface="+mn-cs"/>
                        </a:rPr>
                        <a:t>Viber</a:t>
                      </a:r>
                      <a:r>
                        <a:rPr lang="en-US" sz="900" b="0" i="0" u="none" strike="noStrike" kern="1200" dirty="0" smtClean="0">
                          <a:solidFill>
                            <a:srgbClr val="000000"/>
                          </a:solidFill>
                          <a:effectLst/>
                          <a:latin typeface="Arial" panose="020B0604020202020204" pitchFamily="34" charset="0"/>
                          <a:ea typeface="+mn-ea"/>
                          <a:cs typeface="+mn-cs"/>
                        </a:rPr>
                        <a:t>, </a:t>
                      </a:r>
                      <a:r>
                        <a:rPr lang="en-US" sz="900" b="0" i="0" u="none" strike="noStrike" kern="1200" dirty="0" err="1" smtClean="0">
                          <a:solidFill>
                            <a:srgbClr val="000000"/>
                          </a:solidFill>
                          <a:effectLst/>
                          <a:latin typeface="Arial" panose="020B0604020202020204" pitchFamily="34" charset="0"/>
                          <a:ea typeface="+mn-ea"/>
                          <a:cs typeface="+mn-cs"/>
                        </a:rPr>
                        <a:t>Snapchat</a:t>
                      </a:r>
                      <a:r>
                        <a:rPr lang="en-US" sz="900" b="0" i="0" u="none" strike="noStrike" kern="1200" dirty="0" smtClean="0">
                          <a:solidFill>
                            <a:srgbClr val="000000"/>
                          </a:solidFill>
                          <a:effectLst/>
                          <a:latin typeface="Arial" panose="020B0604020202020204" pitchFamily="34" charset="0"/>
                          <a:ea typeface="+mn-ea"/>
                          <a:cs typeface="+mn-cs"/>
                        </a:rPr>
                        <a:t>, </a:t>
                      </a:r>
                      <a:r>
                        <a:rPr lang="en-US" sz="900" b="0" i="0" u="none" strike="noStrike" kern="1200" dirty="0" err="1" smtClean="0">
                          <a:solidFill>
                            <a:srgbClr val="000000"/>
                          </a:solidFill>
                          <a:effectLst/>
                          <a:latin typeface="Arial" panose="020B0604020202020204" pitchFamily="34" charset="0"/>
                          <a:ea typeface="+mn-ea"/>
                          <a:cs typeface="+mn-cs"/>
                        </a:rPr>
                        <a:t>Spotify</a:t>
                      </a:r>
                      <a:r>
                        <a:rPr lang="en-US" sz="900" b="0" i="0" u="none" strike="noStrike" kern="1200" dirty="0" smtClean="0">
                          <a:solidFill>
                            <a:srgbClr val="000000"/>
                          </a:solidFill>
                          <a:effectLst/>
                          <a:latin typeface="Arial" panose="020B0604020202020204" pitchFamily="34" charset="0"/>
                          <a:ea typeface="+mn-ea"/>
                          <a:cs typeface="+mn-cs"/>
                        </a:rPr>
                        <a:t> Basic, YouTube+</a:t>
                      </a:r>
                      <a:endParaRPr lang="en-US" sz="900" b="0" i="0" u="none" strike="noStrike" kern="1200" dirty="0">
                        <a:solidFill>
                          <a:srgbClr val="000000"/>
                        </a:solidFill>
                        <a:effectLst/>
                        <a:latin typeface="Arial" panose="020B0604020202020204" pitchFamily="34" charset="0"/>
                        <a:ea typeface="+mn-ea"/>
                        <a:cs typeface="+mn-cs"/>
                      </a:endParaRPr>
                    </a:p>
                  </a:txBody>
                  <a:tcPr marL="6067" marR="6067" marT="606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en-US" sz="900" b="0" i="0" u="none" strike="noStrike" kern="1200" dirty="0" smtClean="0">
                          <a:solidFill>
                            <a:srgbClr val="000000"/>
                          </a:solidFill>
                          <a:effectLst/>
                          <a:latin typeface="Arial" panose="020B0604020202020204" pitchFamily="34" charset="0"/>
                          <a:ea typeface="+mn-ea"/>
                          <a:cs typeface="+mn-cs"/>
                        </a:rPr>
                        <a:t>3 Days</a:t>
                      </a:r>
                      <a:endParaRPr lang="en-US" sz="900" b="0" i="0" u="none" strike="noStrike" kern="1200" dirty="0">
                        <a:solidFill>
                          <a:srgbClr val="000000"/>
                        </a:solidFill>
                        <a:effectLst/>
                        <a:latin typeface="Arial" panose="020B0604020202020204" pitchFamily="34" charset="0"/>
                        <a:ea typeface="+mn-ea"/>
                        <a:cs typeface="+mn-cs"/>
                      </a:endParaRPr>
                    </a:p>
                  </a:txBody>
                  <a:tcPr marL="6067" marR="6067" marT="606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endParaRPr lang="en-US" sz="900" b="0" i="0" u="none" strike="noStrike" kern="1200" dirty="0">
                        <a:solidFill>
                          <a:srgbClr val="000000"/>
                        </a:solidFill>
                        <a:effectLst/>
                        <a:latin typeface="Arial" panose="020B0604020202020204" pitchFamily="34" charset="0"/>
                        <a:ea typeface="+mn-ea"/>
                        <a:cs typeface="+mn-cs"/>
                      </a:endParaRPr>
                    </a:p>
                  </a:txBody>
                  <a:tcPr marL="6067" marR="6067" marT="606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r>
              <a:tr h="418434">
                <a:tc>
                  <a:txBody>
                    <a:bodyPr/>
                    <a:lstStyle/>
                    <a:p>
                      <a:pPr algn="ctr" rtl="0" fontAlgn="ctr"/>
                      <a:r>
                        <a:rPr lang="en-US" sz="900" b="0" i="0" u="sng" strike="noStrike" kern="1200" dirty="0" smtClean="0">
                          <a:solidFill>
                            <a:srgbClr val="000000"/>
                          </a:solidFill>
                          <a:effectLst/>
                          <a:latin typeface="Arial" panose="020B0604020202020204" pitchFamily="34" charset="0"/>
                          <a:ea typeface="+mn-ea"/>
                          <a:cs typeface="+mn-cs"/>
                        </a:rPr>
                        <a:t>TESurf299</a:t>
                      </a:r>
                      <a:endParaRPr lang="en-US" sz="900" b="0" i="0" u="sng" strike="noStrike" kern="1200" dirty="0">
                        <a:solidFill>
                          <a:srgbClr val="000000"/>
                        </a:solidFill>
                        <a:effectLst/>
                        <a:latin typeface="Arial" panose="020B0604020202020204" pitchFamily="34" charset="0"/>
                        <a:ea typeface="+mn-ea"/>
                        <a:cs typeface="+mn-cs"/>
                      </a:endParaRPr>
                    </a:p>
                  </a:txBody>
                  <a:tcPr marL="6067" marR="6067" marT="606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en-US" sz="900" b="0" i="0" u="none" strike="noStrike" kern="1200" dirty="0" smtClean="0">
                          <a:solidFill>
                            <a:srgbClr val="000000"/>
                          </a:solidFill>
                          <a:effectLst/>
                          <a:latin typeface="Arial" panose="020B0604020202020204" pitchFamily="34" charset="0"/>
                          <a:ea typeface="+mn-ea"/>
                          <a:cs typeface="+mn-cs"/>
                        </a:rPr>
                        <a:t>P 299</a:t>
                      </a:r>
                      <a:endParaRPr lang="en-US" sz="900" b="0" i="0" u="none" strike="noStrike" kern="1200" dirty="0">
                        <a:solidFill>
                          <a:srgbClr val="000000"/>
                        </a:solidFill>
                        <a:effectLst/>
                        <a:latin typeface="Arial" panose="020B0604020202020204" pitchFamily="34" charset="0"/>
                        <a:ea typeface="+mn-ea"/>
                        <a:cs typeface="+mn-cs"/>
                      </a:endParaRPr>
                    </a:p>
                  </a:txBody>
                  <a:tcPr marL="6067" marR="6067" marT="606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en-US" sz="900" b="0" i="0" u="none" strike="noStrike" kern="1200" dirty="0" smtClean="0">
                          <a:solidFill>
                            <a:srgbClr val="000000"/>
                          </a:solidFill>
                          <a:effectLst/>
                          <a:latin typeface="Arial" panose="020B0604020202020204" pitchFamily="34" charset="0"/>
                          <a:ea typeface="+mn-ea"/>
                          <a:cs typeface="+mn-cs"/>
                        </a:rPr>
                        <a:t>1.5 GB</a:t>
                      </a:r>
                      <a:endParaRPr lang="en-US" sz="900" b="0" i="0" u="none" strike="noStrike" kern="1200" dirty="0">
                        <a:solidFill>
                          <a:srgbClr val="000000"/>
                        </a:solidFill>
                        <a:effectLst/>
                        <a:latin typeface="Arial" panose="020B0604020202020204" pitchFamily="34" charset="0"/>
                        <a:ea typeface="+mn-ea"/>
                        <a:cs typeface="+mn-cs"/>
                      </a:endParaRPr>
                    </a:p>
                  </a:txBody>
                  <a:tcPr marL="6067" marR="6067" marT="606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900" b="0" i="0" u="none" strike="noStrike" kern="1200" dirty="0" smtClean="0">
                          <a:solidFill>
                            <a:srgbClr val="000000"/>
                          </a:solidFill>
                          <a:effectLst/>
                          <a:latin typeface="Arial" panose="020B0604020202020204" pitchFamily="34" charset="0"/>
                          <a:ea typeface="+mn-ea"/>
                          <a:cs typeface="+mn-cs"/>
                        </a:rPr>
                        <a:t>Data Rollover + Choice of access to Facebook, </a:t>
                      </a:r>
                      <a:r>
                        <a:rPr lang="en-US" sz="900" b="0" i="0" u="none" strike="noStrike" kern="1200" dirty="0" err="1" smtClean="0">
                          <a:solidFill>
                            <a:srgbClr val="000000"/>
                          </a:solidFill>
                          <a:effectLst/>
                          <a:latin typeface="Arial" panose="020B0604020202020204" pitchFamily="34" charset="0"/>
                          <a:ea typeface="+mn-ea"/>
                          <a:cs typeface="+mn-cs"/>
                        </a:rPr>
                        <a:t>Viber</a:t>
                      </a:r>
                      <a:r>
                        <a:rPr lang="en-US" sz="900" b="0" i="0" u="none" strike="noStrike" kern="1200" dirty="0" smtClean="0">
                          <a:solidFill>
                            <a:srgbClr val="000000"/>
                          </a:solidFill>
                          <a:effectLst/>
                          <a:latin typeface="Arial" panose="020B0604020202020204" pitchFamily="34" charset="0"/>
                          <a:ea typeface="+mn-ea"/>
                          <a:cs typeface="+mn-cs"/>
                        </a:rPr>
                        <a:t>, </a:t>
                      </a:r>
                      <a:r>
                        <a:rPr lang="en-US" sz="900" b="0" i="0" u="none" strike="noStrike" kern="1200" dirty="0" err="1" smtClean="0">
                          <a:solidFill>
                            <a:srgbClr val="000000"/>
                          </a:solidFill>
                          <a:effectLst/>
                          <a:latin typeface="Arial" panose="020B0604020202020204" pitchFamily="34" charset="0"/>
                          <a:ea typeface="+mn-ea"/>
                          <a:cs typeface="+mn-cs"/>
                        </a:rPr>
                        <a:t>Snapchat</a:t>
                      </a:r>
                      <a:r>
                        <a:rPr lang="en-US" sz="900" b="0" i="0" u="none" strike="noStrike" kern="1200" dirty="0" smtClean="0">
                          <a:solidFill>
                            <a:srgbClr val="000000"/>
                          </a:solidFill>
                          <a:effectLst/>
                          <a:latin typeface="Arial" panose="020B0604020202020204" pitchFamily="34" charset="0"/>
                          <a:ea typeface="+mn-ea"/>
                          <a:cs typeface="+mn-cs"/>
                        </a:rPr>
                        <a:t>, </a:t>
                      </a:r>
                      <a:r>
                        <a:rPr lang="en-US" sz="900" b="0" i="0" u="none" strike="noStrike" kern="1200" dirty="0" err="1" smtClean="0">
                          <a:solidFill>
                            <a:srgbClr val="000000"/>
                          </a:solidFill>
                          <a:effectLst/>
                          <a:latin typeface="Arial" panose="020B0604020202020204" pitchFamily="34" charset="0"/>
                          <a:ea typeface="+mn-ea"/>
                          <a:cs typeface="+mn-cs"/>
                        </a:rPr>
                        <a:t>Spotify</a:t>
                      </a:r>
                      <a:r>
                        <a:rPr lang="en-US" sz="900" b="0" i="0" u="none" strike="noStrike" kern="1200" dirty="0" smtClean="0">
                          <a:solidFill>
                            <a:srgbClr val="000000"/>
                          </a:solidFill>
                          <a:effectLst/>
                          <a:latin typeface="Arial" panose="020B0604020202020204" pitchFamily="34" charset="0"/>
                          <a:ea typeface="+mn-ea"/>
                          <a:cs typeface="+mn-cs"/>
                        </a:rPr>
                        <a:t> Basic, YouTube+</a:t>
                      </a:r>
                    </a:p>
                  </a:txBody>
                  <a:tcPr marL="6067" marR="6067" marT="606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en-US" sz="900" b="0" i="0" u="none" strike="noStrike" kern="1200" dirty="0" smtClean="0">
                          <a:solidFill>
                            <a:srgbClr val="000000"/>
                          </a:solidFill>
                          <a:effectLst/>
                          <a:latin typeface="Arial" panose="020B0604020202020204" pitchFamily="34" charset="0"/>
                          <a:ea typeface="+mn-ea"/>
                          <a:cs typeface="+mn-cs"/>
                        </a:rPr>
                        <a:t>30 Days</a:t>
                      </a:r>
                      <a:endParaRPr lang="en-US" sz="900" b="0" i="0" u="none" strike="noStrike" kern="1200" dirty="0">
                        <a:solidFill>
                          <a:srgbClr val="000000"/>
                        </a:solidFill>
                        <a:effectLst/>
                        <a:latin typeface="Arial" panose="020B0604020202020204" pitchFamily="34" charset="0"/>
                        <a:ea typeface="+mn-ea"/>
                        <a:cs typeface="+mn-cs"/>
                      </a:endParaRPr>
                    </a:p>
                  </a:txBody>
                  <a:tcPr marL="6067" marR="6067" marT="606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endParaRPr lang="en-US" sz="900" b="0" i="0" u="none" strike="noStrike" kern="1200" dirty="0">
                        <a:solidFill>
                          <a:srgbClr val="000000"/>
                        </a:solidFill>
                        <a:effectLst/>
                        <a:latin typeface="Arial" panose="020B0604020202020204" pitchFamily="34" charset="0"/>
                        <a:ea typeface="+mn-ea"/>
                        <a:cs typeface="+mn-cs"/>
                      </a:endParaRPr>
                    </a:p>
                  </a:txBody>
                  <a:tcPr marL="6067" marR="6067" marT="606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r>
              <a:tr h="418434">
                <a:tc>
                  <a:txBody>
                    <a:bodyPr/>
                    <a:lstStyle/>
                    <a:p>
                      <a:pPr algn="ctr" rtl="0" fontAlgn="ctr"/>
                      <a:r>
                        <a:rPr lang="en-US" sz="900" b="0" i="0" u="sng" strike="noStrike" kern="1200" dirty="0" smtClean="0">
                          <a:solidFill>
                            <a:srgbClr val="000000"/>
                          </a:solidFill>
                          <a:effectLst/>
                          <a:latin typeface="Arial" panose="020B0604020202020204" pitchFamily="34" charset="0"/>
                          <a:ea typeface="+mn-ea"/>
                          <a:cs typeface="+mn-cs"/>
                        </a:rPr>
                        <a:t>TESurf599</a:t>
                      </a:r>
                      <a:endParaRPr lang="en-US" sz="900" b="0" i="0" u="sng" strike="noStrike" kern="1200" dirty="0">
                        <a:solidFill>
                          <a:srgbClr val="000000"/>
                        </a:solidFill>
                        <a:effectLst/>
                        <a:latin typeface="Arial" panose="020B0604020202020204" pitchFamily="34" charset="0"/>
                        <a:ea typeface="+mn-ea"/>
                        <a:cs typeface="+mn-cs"/>
                      </a:endParaRPr>
                    </a:p>
                  </a:txBody>
                  <a:tcPr marL="6067" marR="6067" marT="606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en-US" sz="900" b="0" i="0" u="none" strike="noStrike" kern="1200" dirty="0" smtClean="0">
                          <a:solidFill>
                            <a:srgbClr val="000000"/>
                          </a:solidFill>
                          <a:effectLst/>
                          <a:latin typeface="Arial" panose="020B0604020202020204" pitchFamily="34" charset="0"/>
                          <a:ea typeface="+mn-ea"/>
                          <a:cs typeface="+mn-cs"/>
                        </a:rPr>
                        <a:t>P 599</a:t>
                      </a:r>
                      <a:endParaRPr lang="en-US" sz="900" b="0" i="0" u="none" strike="noStrike" kern="1200" dirty="0">
                        <a:solidFill>
                          <a:srgbClr val="000000"/>
                        </a:solidFill>
                        <a:effectLst/>
                        <a:latin typeface="Arial" panose="020B0604020202020204" pitchFamily="34" charset="0"/>
                        <a:ea typeface="+mn-ea"/>
                        <a:cs typeface="+mn-cs"/>
                      </a:endParaRPr>
                    </a:p>
                  </a:txBody>
                  <a:tcPr marL="6067" marR="6067" marT="606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en-US" sz="900" b="0" i="0" u="none" strike="noStrike" kern="1200" dirty="0" smtClean="0">
                          <a:solidFill>
                            <a:srgbClr val="000000"/>
                          </a:solidFill>
                          <a:effectLst/>
                          <a:latin typeface="Arial" panose="020B0604020202020204" pitchFamily="34" charset="0"/>
                          <a:ea typeface="+mn-ea"/>
                          <a:cs typeface="+mn-cs"/>
                        </a:rPr>
                        <a:t>4 GB</a:t>
                      </a:r>
                      <a:endParaRPr lang="en-US" sz="900" b="0" i="0" u="none" strike="noStrike" kern="1200" dirty="0">
                        <a:solidFill>
                          <a:srgbClr val="000000"/>
                        </a:solidFill>
                        <a:effectLst/>
                        <a:latin typeface="Arial" panose="020B0604020202020204" pitchFamily="34" charset="0"/>
                        <a:ea typeface="+mn-ea"/>
                        <a:cs typeface="+mn-cs"/>
                      </a:endParaRPr>
                    </a:p>
                  </a:txBody>
                  <a:tcPr marL="6067" marR="6067" marT="606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900" b="0" i="0" u="none" strike="noStrike" kern="1200" dirty="0" smtClean="0">
                          <a:solidFill>
                            <a:srgbClr val="000000"/>
                          </a:solidFill>
                          <a:effectLst/>
                          <a:latin typeface="Arial" panose="020B0604020202020204" pitchFamily="34" charset="0"/>
                          <a:ea typeface="+mn-ea"/>
                          <a:cs typeface="+mn-cs"/>
                        </a:rPr>
                        <a:t>Data Rollover + Choice of access to Facebook, </a:t>
                      </a:r>
                      <a:r>
                        <a:rPr lang="en-US" sz="900" b="0" i="0" u="none" strike="noStrike" kern="1200" dirty="0" err="1" smtClean="0">
                          <a:solidFill>
                            <a:srgbClr val="000000"/>
                          </a:solidFill>
                          <a:effectLst/>
                          <a:latin typeface="Arial" panose="020B0604020202020204" pitchFamily="34" charset="0"/>
                          <a:ea typeface="+mn-ea"/>
                          <a:cs typeface="+mn-cs"/>
                        </a:rPr>
                        <a:t>Viber</a:t>
                      </a:r>
                      <a:r>
                        <a:rPr lang="en-US" sz="900" b="0" i="0" u="none" strike="noStrike" kern="1200" dirty="0" smtClean="0">
                          <a:solidFill>
                            <a:srgbClr val="000000"/>
                          </a:solidFill>
                          <a:effectLst/>
                          <a:latin typeface="Arial" panose="020B0604020202020204" pitchFamily="34" charset="0"/>
                          <a:ea typeface="+mn-ea"/>
                          <a:cs typeface="+mn-cs"/>
                        </a:rPr>
                        <a:t>, </a:t>
                      </a:r>
                      <a:r>
                        <a:rPr lang="en-US" sz="900" b="0" i="0" u="none" strike="noStrike" kern="1200" dirty="0" err="1" smtClean="0">
                          <a:solidFill>
                            <a:srgbClr val="000000"/>
                          </a:solidFill>
                          <a:effectLst/>
                          <a:latin typeface="Arial" panose="020B0604020202020204" pitchFamily="34" charset="0"/>
                          <a:ea typeface="+mn-ea"/>
                          <a:cs typeface="+mn-cs"/>
                        </a:rPr>
                        <a:t>Snapchat</a:t>
                      </a:r>
                      <a:r>
                        <a:rPr lang="en-US" sz="900" b="0" i="0" u="none" strike="noStrike" kern="1200" dirty="0" smtClean="0">
                          <a:solidFill>
                            <a:srgbClr val="000000"/>
                          </a:solidFill>
                          <a:effectLst/>
                          <a:latin typeface="Arial" panose="020B0604020202020204" pitchFamily="34" charset="0"/>
                          <a:ea typeface="+mn-ea"/>
                          <a:cs typeface="+mn-cs"/>
                        </a:rPr>
                        <a:t>, </a:t>
                      </a:r>
                      <a:r>
                        <a:rPr lang="en-US" sz="900" b="0" i="0" u="none" strike="noStrike" kern="1200" dirty="0" err="1" smtClean="0">
                          <a:solidFill>
                            <a:srgbClr val="000000"/>
                          </a:solidFill>
                          <a:effectLst/>
                          <a:latin typeface="Arial" panose="020B0604020202020204" pitchFamily="34" charset="0"/>
                          <a:ea typeface="+mn-ea"/>
                          <a:cs typeface="+mn-cs"/>
                        </a:rPr>
                        <a:t>Spotify</a:t>
                      </a:r>
                      <a:r>
                        <a:rPr lang="en-US" sz="900" b="0" i="0" u="none" strike="noStrike" kern="1200" dirty="0" smtClean="0">
                          <a:solidFill>
                            <a:srgbClr val="000000"/>
                          </a:solidFill>
                          <a:effectLst/>
                          <a:latin typeface="Arial" panose="020B0604020202020204" pitchFamily="34" charset="0"/>
                          <a:ea typeface="+mn-ea"/>
                          <a:cs typeface="+mn-cs"/>
                        </a:rPr>
                        <a:t> Basic, YouTube+</a:t>
                      </a:r>
                    </a:p>
                  </a:txBody>
                  <a:tcPr marL="6067" marR="6067" marT="606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en-US" sz="900" b="0" i="0" u="none" strike="noStrike" kern="1200" dirty="0" smtClean="0">
                          <a:solidFill>
                            <a:srgbClr val="000000"/>
                          </a:solidFill>
                          <a:effectLst/>
                          <a:latin typeface="Arial" panose="020B0604020202020204" pitchFamily="34" charset="0"/>
                          <a:ea typeface="+mn-ea"/>
                          <a:cs typeface="+mn-cs"/>
                        </a:rPr>
                        <a:t>30 Days</a:t>
                      </a:r>
                      <a:endParaRPr lang="en-US" sz="900" b="0" i="0" u="none" strike="noStrike" kern="1200" dirty="0">
                        <a:solidFill>
                          <a:srgbClr val="000000"/>
                        </a:solidFill>
                        <a:effectLst/>
                        <a:latin typeface="Arial" panose="020B0604020202020204" pitchFamily="34" charset="0"/>
                        <a:ea typeface="+mn-ea"/>
                        <a:cs typeface="+mn-cs"/>
                      </a:endParaRPr>
                    </a:p>
                  </a:txBody>
                  <a:tcPr marL="6067" marR="6067" marT="606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endParaRPr lang="en-US" sz="900" b="0" i="0" u="none" strike="noStrike" kern="1200" dirty="0">
                        <a:solidFill>
                          <a:srgbClr val="000000"/>
                        </a:solidFill>
                        <a:effectLst/>
                        <a:latin typeface="Arial" panose="020B0604020202020204" pitchFamily="34" charset="0"/>
                        <a:ea typeface="+mn-ea"/>
                        <a:cs typeface="+mn-cs"/>
                      </a:endParaRPr>
                    </a:p>
                  </a:txBody>
                  <a:tcPr marL="6067" marR="6067" marT="606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r>
              <a:tr h="418434">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900" b="0" i="0" u="sng" strike="noStrike" kern="1200" dirty="0" smtClean="0">
                          <a:solidFill>
                            <a:srgbClr val="000000"/>
                          </a:solidFill>
                          <a:effectLst/>
                          <a:latin typeface="Arial" panose="020B0604020202020204" pitchFamily="34" charset="0"/>
                          <a:ea typeface="+mn-ea"/>
                          <a:cs typeface="+mn-cs"/>
                        </a:rPr>
                        <a:t>TESurf999</a:t>
                      </a:r>
                    </a:p>
                  </a:txBody>
                  <a:tcPr marL="6067" marR="6067" marT="606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en-US" sz="900" b="0" i="0" u="none" strike="noStrike" kern="1200" dirty="0" smtClean="0">
                          <a:solidFill>
                            <a:srgbClr val="000000"/>
                          </a:solidFill>
                          <a:effectLst/>
                          <a:latin typeface="Arial" panose="020B0604020202020204" pitchFamily="34" charset="0"/>
                          <a:ea typeface="+mn-ea"/>
                          <a:cs typeface="+mn-cs"/>
                        </a:rPr>
                        <a:t>P 999</a:t>
                      </a:r>
                      <a:endParaRPr lang="en-US" sz="900" b="0" i="0" u="none" strike="noStrike" kern="1200" dirty="0">
                        <a:solidFill>
                          <a:srgbClr val="000000"/>
                        </a:solidFill>
                        <a:effectLst/>
                        <a:latin typeface="Arial" panose="020B0604020202020204" pitchFamily="34" charset="0"/>
                        <a:ea typeface="+mn-ea"/>
                        <a:cs typeface="+mn-cs"/>
                      </a:endParaRPr>
                    </a:p>
                  </a:txBody>
                  <a:tcPr marL="6067" marR="6067" marT="606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en-US" sz="900" b="0" i="0" u="none" strike="noStrike" kern="1200" dirty="0" smtClean="0">
                          <a:solidFill>
                            <a:srgbClr val="000000"/>
                          </a:solidFill>
                          <a:effectLst/>
                          <a:latin typeface="Arial" panose="020B0604020202020204" pitchFamily="34" charset="0"/>
                          <a:ea typeface="+mn-ea"/>
                          <a:cs typeface="+mn-cs"/>
                        </a:rPr>
                        <a:t>8 GB</a:t>
                      </a:r>
                      <a:endParaRPr lang="en-US" sz="900" b="0" i="0" u="none" strike="noStrike" kern="1200" dirty="0">
                        <a:solidFill>
                          <a:srgbClr val="000000"/>
                        </a:solidFill>
                        <a:effectLst/>
                        <a:latin typeface="Arial" panose="020B0604020202020204" pitchFamily="34" charset="0"/>
                        <a:ea typeface="+mn-ea"/>
                        <a:cs typeface="+mn-cs"/>
                      </a:endParaRPr>
                    </a:p>
                  </a:txBody>
                  <a:tcPr marL="6067" marR="6067" marT="606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900" b="0" i="0" u="none" strike="noStrike" kern="1200" dirty="0" smtClean="0">
                          <a:solidFill>
                            <a:srgbClr val="000000"/>
                          </a:solidFill>
                          <a:effectLst/>
                          <a:latin typeface="Arial" panose="020B0604020202020204" pitchFamily="34" charset="0"/>
                          <a:ea typeface="+mn-ea"/>
                          <a:cs typeface="+mn-cs"/>
                        </a:rPr>
                        <a:t>Data Rollover + Choice of access to Facebook, </a:t>
                      </a:r>
                      <a:r>
                        <a:rPr lang="en-US" sz="900" b="0" i="0" u="none" strike="noStrike" kern="1200" dirty="0" err="1" smtClean="0">
                          <a:solidFill>
                            <a:srgbClr val="000000"/>
                          </a:solidFill>
                          <a:effectLst/>
                          <a:latin typeface="Arial" panose="020B0604020202020204" pitchFamily="34" charset="0"/>
                          <a:ea typeface="+mn-ea"/>
                          <a:cs typeface="+mn-cs"/>
                        </a:rPr>
                        <a:t>Viber</a:t>
                      </a:r>
                      <a:r>
                        <a:rPr lang="en-US" sz="900" b="0" i="0" u="none" strike="noStrike" kern="1200" dirty="0" smtClean="0">
                          <a:solidFill>
                            <a:srgbClr val="000000"/>
                          </a:solidFill>
                          <a:effectLst/>
                          <a:latin typeface="Arial" panose="020B0604020202020204" pitchFamily="34" charset="0"/>
                          <a:ea typeface="+mn-ea"/>
                          <a:cs typeface="+mn-cs"/>
                        </a:rPr>
                        <a:t>, </a:t>
                      </a:r>
                      <a:r>
                        <a:rPr lang="en-US" sz="900" b="0" i="0" u="none" strike="noStrike" kern="1200" dirty="0" err="1" smtClean="0">
                          <a:solidFill>
                            <a:srgbClr val="000000"/>
                          </a:solidFill>
                          <a:effectLst/>
                          <a:latin typeface="Arial" panose="020B0604020202020204" pitchFamily="34" charset="0"/>
                          <a:ea typeface="+mn-ea"/>
                          <a:cs typeface="+mn-cs"/>
                        </a:rPr>
                        <a:t>Snapchat</a:t>
                      </a:r>
                      <a:r>
                        <a:rPr lang="en-US" sz="900" b="0" i="0" u="none" strike="noStrike" kern="1200" dirty="0" smtClean="0">
                          <a:solidFill>
                            <a:srgbClr val="000000"/>
                          </a:solidFill>
                          <a:effectLst/>
                          <a:latin typeface="Arial" panose="020B0604020202020204" pitchFamily="34" charset="0"/>
                          <a:ea typeface="+mn-ea"/>
                          <a:cs typeface="+mn-cs"/>
                        </a:rPr>
                        <a:t>, </a:t>
                      </a:r>
                      <a:r>
                        <a:rPr lang="en-US" sz="900" b="0" i="0" u="none" strike="noStrike" kern="1200" dirty="0" err="1" smtClean="0">
                          <a:solidFill>
                            <a:srgbClr val="000000"/>
                          </a:solidFill>
                          <a:effectLst/>
                          <a:latin typeface="Arial" panose="020B0604020202020204" pitchFamily="34" charset="0"/>
                          <a:ea typeface="+mn-ea"/>
                          <a:cs typeface="+mn-cs"/>
                        </a:rPr>
                        <a:t>Spotify</a:t>
                      </a:r>
                      <a:r>
                        <a:rPr lang="en-US" sz="900" b="0" i="0" u="none" strike="noStrike" kern="1200" dirty="0" smtClean="0">
                          <a:solidFill>
                            <a:srgbClr val="000000"/>
                          </a:solidFill>
                          <a:effectLst/>
                          <a:latin typeface="Arial" panose="020B0604020202020204" pitchFamily="34" charset="0"/>
                          <a:ea typeface="+mn-ea"/>
                          <a:cs typeface="+mn-cs"/>
                        </a:rPr>
                        <a:t> Basic, YouTube+</a:t>
                      </a:r>
                    </a:p>
                  </a:txBody>
                  <a:tcPr marL="6067" marR="6067" marT="606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en-US" sz="900" b="0" i="0" u="none" strike="noStrike" kern="1200" dirty="0" smtClean="0">
                          <a:solidFill>
                            <a:srgbClr val="000000"/>
                          </a:solidFill>
                          <a:effectLst/>
                          <a:latin typeface="Arial" panose="020B0604020202020204" pitchFamily="34" charset="0"/>
                          <a:ea typeface="+mn-ea"/>
                          <a:cs typeface="+mn-cs"/>
                        </a:rPr>
                        <a:t>30 Days</a:t>
                      </a:r>
                      <a:endParaRPr lang="en-US" sz="900" b="0" i="0" u="none" strike="noStrike" kern="1200" dirty="0">
                        <a:solidFill>
                          <a:srgbClr val="000000"/>
                        </a:solidFill>
                        <a:effectLst/>
                        <a:latin typeface="Arial" panose="020B0604020202020204" pitchFamily="34" charset="0"/>
                        <a:ea typeface="+mn-ea"/>
                        <a:cs typeface="+mn-cs"/>
                      </a:endParaRPr>
                    </a:p>
                  </a:txBody>
                  <a:tcPr marL="6067" marR="6067" marT="606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endParaRPr lang="en-US" sz="900" b="0" i="0" u="none" strike="noStrike" kern="1200" dirty="0">
                        <a:solidFill>
                          <a:srgbClr val="000000"/>
                        </a:solidFill>
                        <a:effectLst/>
                        <a:latin typeface="Arial" panose="020B0604020202020204" pitchFamily="34" charset="0"/>
                        <a:ea typeface="+mn-ea"/>
                        <a:cs typeface="+mn-cs"/>
                      </a:endParaRPr>
                    </a:p>
                  </a:txBody>
                  <a:tcPr marL="6067" marR="6067" marT="606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r>
            </a:tbl>
          </a:graphicData>
        </a:graphic>
      </p:graphicFrame>
      <p:sp>
        <p:nvSpPr>
          <p:cNvPr id="81" name="Rounded Rectangle 80"/>
          <p:cNvSpPr/>
          <p:nvPr/>
        </p:nvSpPr>
        <p:spPr>
          <a:xfrm>
            <a:off x="9435727" y="3747381"/>
            <a:ext cx="128707" cy="128707"/>
          </a:xfrm>
          <a:prstGeom prst="round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ounded Rectangle 89"/>
          <p:cNvSpPr/>
          <p:nvPr/>
        </p:nvSpPr>
        <p:spPr>
          <a:xfrm>
            <a:off x="9435727" y="4171838"/>
            <a:ext cx="128707" cy="128707"/>
          </a:xfrm>
          <a:prstGeom prst="roundRect">
            <a:avLst/>
          </a:prstGeom>
          <a:solidFill>
            <a:srgbClr val="1D439C"/>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ounded Rectangle 90"/>
          <p:cNvSpPr/>
          <p:nvPr/>
        </p:nvSpPr>
        <p:spPr>
          <a:xfrm>
            <a:off x="9435727" y="4596295"/>
            <a:ext cx="128707" cy="128707"/>
          </a:xfrm>
          <a:prstGeom prst="round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ounded Rectangle 91"/>
          <p:cNvSpPr/>
          <p:nvPr/>
        </p:nvSpPr>
        <p:spPr>
          <a:xfrm>
            <a:off x="9435727" y="5020751"/>
            <a:ext cx="128707" cy="128707"/>
          </a:xfrm>
          <a:prstGeom prst="round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92"/>
          <p:cNvSpPr/>
          <p:nvPr/>
        </p:nvSpPr>
        <p:spPr>
          <a:xfrm>
            <a:off x="8552510" y="5382360"/>
            <a:ext cx="1311479" cy="300554"/>
          </a:xfrm>
          <a:prstGeom prst="rect">
            <a:avLst/>
          </a:prstGeom>
          <a:solidFill>
            <a:srgbClr val="56AD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1000" b="1" dirty="0" smtClean="0">
                <a:solidFill>
                  <a:prstClr val="white"/>
                </a:solidFill>
                <a:latin typeface="Arial" panose="020B0604020202020204" pitchFamily="34" charset="0"/>
                <a:cs typeface="Arial" panose="020B0604020202020204" pitchFamily="34" charset="0"/>
              </a:rPr>
              <a:t>SUBMIT</a:t>
            </a:r>
            <a:endParaRPr lang="en-US" sz="1000" b="1" dirty="0">
              <a:solidFill>
                <a:prstClr val="white"/>
              </a:solidFill>
              <a:latin typeface="Arial" panose="020B0604020202020204" pitchFamily="34" charset="0"/>
              <a:cs typeface="Arial" panose="020B0604020202020204" pitchFamily="34" charset="0"/>
            </a:endParaRPr>
          </a:p>
        </p:txBody>
      </p:sp>
      <p:sp>
        <p:nvSpPr>
          <p:cNvPr id="104" name="Rectangle 103"/>
          <p:cNvSpPr/>
          <p:nvPr/>
        </p:nvSpPr>
        <p:spPr>
          <a:xfrm>
            <a:off x="7610369" y="5373306"/>
            <a:ext cx="892041" cy="30960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1000" b="1" dirty="0" smtClean="0">
                <a:solidFill>
                  <a:prstClr val="white"/>
                </a:solidFill>
                <a:latin typeface="Arial" panose="020B0604020202020204" pitchFamily="34" charset="0"/>
                <a:cs typeface="Arial" panose="020B0604020202020204" pitchFamily="34" charset="0"/>
              </a:rPr>
              <a:t>CANCEL</a:t>
            </a:r>
            <a:endParaRPr lang="en-US" sz="1000" b="1" dirty="0">
              <a:solidFill>
                <a:prstClr val="white"/>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2174686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Rectangle 61"/>
          <p:cNvSpPr/>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 name="Rectangle 2"/>
          <p:cNvSpPr/>
          <p:nvPr/>
        </p:nvSpPr>
        <p:spPr>
          <a:xfrm>
            <a:off x="185940" y="154407"/>
            <a:ext cx="11836042" cy="65124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sp>
        <p:nvSpPr>
          <p:cNvPr id="52" name="Rectangle 51"/>
          <p:cNvSpPr/>
          <p:nvPr/>
        </p:nvSpPr>
        <p:spPr>
          <a:xfrm>
            <a:off x="2266988" y="154407"/>
            <a:ext cx="7757432" cy="20684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sp>
        <p:nvSpPr>
          <p:cNvPr id="46" name="Rectangle 45"/>
          <p:cNvSpPr/>
          <p:nvPr/>
        </p:nvSpPr>
        <p:spPr>
          <a:xfrm>
            <a:off x="185940" y="2289543"/>
            <a:ext cx="2081048" cy="4375515"/>
          </a:xfrm>
          <a:prstGeom prst="rect">
            <a:avLst/>
          </a:prstGeom>
          <a:solidFill>
            <a:srgbClr val="56AD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pic>
        <p:nvPicPr>
          <p:cNvPr id="19" name="Picture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1617" y="1769514"/>
            <a:ext cx="400674" cy="400674"/>
          </a:xfrm>
          <a:prstGeom prst="rect">
            <a:avLst/>
          </a:prstGeom>
        </p:spPr>
      </p:pic>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9785" y="1769514"/>
            <a:ext cx="400674" cy="400674"/>
          </a:xfrm>
          <a:prstGeom prst="rect">
            <a:avLst/>
          </a:prstGeom>
        </p:spPr>
      </p:pic>
      <p:pic>
        <p:nvPicPr>
          <p:cNvPr id="21" name="Picture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75281" y="1769514"/>
            <a:ext cx="400674" cy="400674"/>
          </a:xfrm>
          <a:prstGeom prst="rect">
            <a:avLst/>
          </a:prstGeom>
        </p:spPr>
      </p:pic>
      <p:pic>
        <p:nvPicPr>
          <p:cNvPr id="23" name="Picture 2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93449" y="1769513"/>
            <a:ext cx="400674" cy="400674"/>
          </a:xfrm>
          <a:prstGeom prst="rect">
            <a:avLst/>
          </a:prstGeom>
        </p:spPr>
      </p:pic>
      <p:pic>
        <p:nvPicPr>
          <p:cNvPr id="74" name="Picture 7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5959" y="6191056"/>
            <a:ext cx="354173" cy="346794"/>
          </a:xfrm>
          <a:prstGeom prst="rect">
            <a:avLst/>
          </a:prstGeom>
        </p:spPr>
      </p:pic>
      <p:pic>
        <p:nvPicPr>
          <p:cNvPr id="75" name="Picture 7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19025" y="6191056"/>
            <a:ext cx="354173" cy="346794"/>
          </a:xfrm>
          <a:prstGeom prst="rect">
            <a:avLst/>
          </a:prstGeom>
        </p:spPr>
      </p:pic>
      <p:pic>
        <p:nvPicPr>
          <p:cNvPr id="76" name="Picture 7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52893" y="6191056"/>
            <a:ext cx="354173" cy="332037"/>
          </a:xfrm>
          <a:prstGeom prst="rect">
            <a:avLst/>
          </a:prstGeom>
        </p:spPr>
      </p:pic>
      <p:sp>
        <p:nvSpPr>
          <p:cNvPr id="83" name="Rectangle 82"/>
          <p:cNvSpPr/>
          <p:nvPr/>
        </p:nvSpPr>
        <p:spPr>
          <a:xfrm>
            <a:off x="9965423" y="2163814"/>
            <a:ext cx="2056451" cy="45036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pic>
        <p:nvPicPr>
          <p:cNvPr id="98" name="Picture 97"/>
          <p:cNvPicPr>
            <a:picLocks noChangeAspect="1"/>
          </p:cNvPicPr>
          <p:nvPr/>
        </p:nvPicPr>
        <p:blipFill>
          <a:blip r:embed="rId9">
            <a:extLst>
              <a:ext uri="{BEBA8EAE-BF5A-486C-A8C5-ECC9F3942E4B}">
                <a14:imgProps xmlns:a14="http://schemas.microsoft.com/office/drawing/2010/main">
                  <a14:imgLayer r:embed="rId10">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1852091" y="6194581"/>
            <a:ext cx="331349" cy="331349"/>
          </a:xfrm>
          <a:prstGeom prst="rect">
            <a:avLst/>
          </a:prstGeom>
        </p:spPr>
      </p:pic>
      <p:sp>
        <p:nvSpPr>
          <p:cNvPr id="109" name="Rectangle 108"/>
          <p:cNvSpPr/>
          <p:nvPr/>
        </p:nvSpPr>
        <p:spPr>
          <a:xfrm>
            <a:off x="10023912" y="2286478"/>
            <a:ext cx="1963490" cy="4251372"/>
          </a:xfrm>
          <a:prstGeom prst="rect">
            <a:avLst/>
          </a:prstGeom>
          <a:solidFill>
            <a:srgbClr val="56AD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1000" b="1" dirty="0">
              <a:solidFill>
                <a:prstClr val="white"/>
              </a:solidFill>
              <a:latin typeface="Arial" panose="020B0604020202020204" pitchFamily="34" charset="0"/>
              <a:cs typeface="Arial" panose="020B0604020202020204" pitchFamily="34" charset="0"/>
            </a:endParaRPr>
          </a:p>
        </p:txBody>
      </p:sp>
      <p:sp>
        <p:nvSpPr>
          <p:cNvPr id="94" name="Rectangle 93"/>
          <p:cNvSpPr/>
          <p:nvPr/>
        </p:nvSpPr>
        <p:spPr>
          <a:xfrm>
            <a:off x="2304058" y="2698132"/>
            <a:ext cx="7656345" cy="3044318"/>
          </a:xfrm>
          <a:prstGeom prst="rect">
            <a:avLst/>
          </a:prstGeom>
          <a:solidFill>
            <a:schemeClr val="bg1"/>
          </a:solidFill>
          <a:ln>
            <a:solidFill>
              <a:srgbClr val="56ADD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grpSp>
        <p:nvGrpSpPr>
          <p:cNvPr id="4" name="Group 3"/>
          <p:cNvGrpSpPr/>
          <p:nvPr/>
        </p:nvGrpSpPr>
        <p:grpSpPr>
          <a:xfrm>
            <a:off x="257774" y="2377291"/>
            <a:ext cx="1926025" cy="239055"/>
            <a:chOff x="257774" y="1966455"/>
            <a:chExt cx="1926025" cy="239055"/>
          </a:xfrm>
        </p:grpSpPr>
        <p:sp>
          <p:nvSpPr>
            <p:cNvPr id="50" name="Rounded Rectangle 49"/>
            <p:cNvSpPr/>
            <p:nvPr/>
          </p:nvSpPr>
          <p:spPr>
            <a:xfrm>
              <a:off x="257774" y="1968246"/>
              <a:ext cx="1824102" cy="23726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pic>
          <p:nvPicPr>
            <p:cNvPr id="28" name="Picture 27"/>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981315" y="1966455"/>
              <a:ext cx="202484" cy="237055"/>
            </a:xfrm>
            <a:prstGeom prst="rect">
              <a:avLst/>
            </a:prstGeom>
          </p:spPr>
        </p:pic>
        <p:sp>
          <p:nvSpPr>
            <p:cNvPr id="51" name="TextBox 50"/>
            <p:cNvSpPr txBox="1"/>
            <p:nvPr/>
          </p:nvSpPr>
          <p:spPr>
            <a:xfrm>
              <a:off x="320836" y="1968921"/>
              <a:ext cx="184731" cy="230832"/>
            </a:xfrm>
            <a:prstGeom prst="rect">
              <a:avLst/>
            </a:prstGeom>
            <a:noFill/>
          </p:spPr>
          <p:txBody>
            <a:bodyPr wrap="none" rtlCol="0">
              <a:spAutoFit/>
            </a:bodyPr>
            <a:lstStyle/>
            <a:p>
              <a:pPr defTabSz="586130"/>
              <a:endParaRPr lang="en-US" sz="900" dirty="0">
                <a:solidFill>
                  <a:prstClr val="black"/>
                </a:solidFill>
                <a:latin typeface="Arial" panose="020B0604020202020204" pitchFamily="34" charset="0"/>
                <a:cs typeface="Arial" panose="020B0604020202020204" pitchFamily="34" charset="0"/>
              </a:endParaRPr>
            </a:p>
          </p:txBody>
        </p:sp>
      </p:grpSp>
      <p:grpSp>
        <p:nvGrpSpPr>
          <p:cNvPr id="63" name="Group 62"/>
          <p:cNvGrpSpPr/>
          <p:nvPr/>
        </p:nvGrpSpPr>
        <p:grpSpPr>
          <a:xfrm>
            <a:off x="2268495" y="5758937"/>
            <a:ext cx="7691908" cy="906121"/>
            <a:chOff x="2284261" y="5806235"/>
            <a:chExt cx="7691908" cy="906121"/>
          </a:xfrm>
        </p:grpSpPr>
        <p:sp>
          <p:nvSpPr>
            <p:cNvPr id="70" name="Rectangle 69"/>
            <p:cNvSpPr/>
            <p:nvPr/>
          </p:nvSpPr>
          <p:spPr>
            <a:xfrm>
              <a:off x="2284261" y="5806235"/>
              <a:ext cx="7691908" cy="90612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7" name="Rounded Rectangle 76"/>
            <p:cNvSpPr/>
            <p:nvPr/>
          </p:nvSpPr>
          <p:spPr>
            <a:xfrm>
              <a:off x="2417106" y="6197770"/>
              <a:ext cx="7362378" cy="35236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8" name="TextBox 77"/>
            <p:cNvSpPr txBox="1"/>
            <p:nvPr/>
          </p:nvSpPr>
          <p:spPr>
            <a:xfrm>
              <a:off x="2480168" y="6268572"/>
              <a:ext cx="877163" cy="230832"/>
            </a:xfrm>
            <a:prstGeom prst="rect">
              <a:avLst/>
            </a:prstGeom>
            <a:noFill/>
          </p:spPr>
          <p:txBody>
            <a:bodyPr wrap="none" rtlCol="0">
              <a:spAutoFit/>
            </a:bodyPr>
            <a:lstStyle/>
            <a:p>
              <a:r>
                <a:rPr lang="en-US" sz="900" dirty="0">
                  <a:solidFill>
                    <a:prstClr val="black"/>
                  </a:solidFill>
                  <a:latin typeface="Arial" panose="020B0604020202020204" pitchFamily="34" charset="0"/>
                  <a:cs typeface="Arial" panose="020B0604020202020204" pitchFamily="34" charset="0"/>
                </a:rPr>
                <a:t>Call Remarks</a:t>
              </a:r>
            </a:p>
          </p:txBody>
        </p:sp>
        <p:sp>
          <p:nvSpPr>
            <p:cNvPr id="84" name="Rectangle 83"/>
            <p:cNvSpPr/>
            <p:nvPr/>
          </p:nvSpPr>
          <p:spPr>
            <a:xfrm>
              <a:off x="8910989" y="6245977"/>
              <a:ext cx="808601" cy="268750"/>
            </a:xfrm>
            <a:prstGeom prst="rect">
              <a:avLst/>
            </a:prstGeom>
            <a:solidFill>
              <a:srgbClr val="56AD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800" dirty="0" smtClean="0">
                  <a:solidFill>
                    <a:prstClr val="white"/>
                  </a:solidFill>
                  <a:latin typeface="Arial" panose="020B0604020202020204" pitchFamily="34" charset="0"/>
                  <a:cs typeface="Arial" panose="020B0604020202020204" pitchFamily="34" charset="0"/>
                </a:rPr>
                <a:t>SUBMIT</a:t>
              </a:r>
              <a:endParaRPr lang="en-US" sz="800" dirty="0">
                <a:solidFill>
                  <a:prstClr val="white"/>
                </a:solidFill>
                <a:latin typeface="Arial" panose="020B0604020202020204" pitchFamily="34" charset="0"/>
                <a:cs typeface="Arial" panose="020B0604020202020204" pitchFamily="34" charset="0"/>
              </a:endParaRPr>
            </a:p>
          </p:txBody>
        </p:sp>
        <p:sp>
          <p:nvSpPr>
            <p:cNvPr id="85" name="Rounded Rectangle 84"/>
            <p:cNvSpPr/>
            <p:nvPr/>
          </p:nvSpPr>
          <p:spPr>
            <a:xfrm>
              <a:off x="2444560" y="5947598"/>
              <a:ext cx="129642" cy="129642"/>
            </a:xfrm>
            <a:prstGeom prst="round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6" name="TextBox 85"/>
            <p:cNvSpPr txBox="1"/>
            <p:nvPr/>
          </p:nvSpPr>
          <p:spPr>
            <a:xfrm>
              <a:off x="2615925" y="5897864"/>
              <a:ext cx="838691" cy="230832"/>
            </a:xfrm>
            <a:prstGeom prst="rect">
              <a:avLst/>
            </a:prstGeom>
            <a:noFill/>
          </p:spPr>
          <p:txBody>
            <a:bodyPr wrap="none" rtlCol="0">
              <a:spAutoFit/>
            </a:bodyPr>
            <a:lstStyle/>
            <a:p>
              <a:r>
                <a:rPr lang="en-US" sz="900" dirty="0" smtClean="0">
                  <a:solidFill>
                    <a:prstClr val="black"/>
                  </a:solidFill>
                  <a:latin typeface="Arial" panose="020B0604020202020204" pitchFamily="34" charset="0"/>
                  <a:cs typeface="Arial" panose="020B0604020202020204" pitchFamily="34" charset="0"/>
                </a:rPr>
                <a:t>Billing Query</a:t>
              </a:r>
              <a:endParaRPr lang="en-US" sz="900" dirty="0">
                <a:solidFill>
                  <a:prstClr val="black"/>
                </a:solidFill>
                <a:latin typeface="Arial" panose="020B0604020202020204" pitchFamily="34" charset="0"/>
                <a:cs typeface="Arial" panose="020B0604020202020204" pitchFamily="34" charset="0"/>
              </a:endParaRPr>
            </a:p>
          </p:txBody>
        </p:sp>
        <p:sp>
          <p:nvSpPr>
            <p:cNvPr id="87" name="Rounded Rectangle 86"/>
            <p:cNvSpPr/>
            <p:nvPr/>
          </p:nvSpPr>
          <p:spPr>
            <a:xfrm>
              <a:off x="3899406" y="5947598"/>
              <a:ext cx="129642" cy="129642"/>
            </a:xfrm>
            <a:prstGeom prst="round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8" name="TextBox 87"/>
            <p:cNvSpPr txBox="1"/>
            <p:nvPr/>
          </p:nvSpPr>
          <p:spPr>
            <a:xfrm>
              <a:off x="4081480" y="5897864"/>
              <a:ext cx="1152880" cy="230832"/>
            </a:xfrm>
            <a:prstGeom prst="rect">
              <a:avLst/>
            </a:prstGeom>
            <a:noFill/>
          </p:spPr>
          <p:txBody>
            <a:bodyPr wrap="none" rtlCol="0">
              <a:spAutoFit/>
            </a:bodyPr>
            <a:lstStyle/>
            <a:p>
              <a:r>
                <a:rPr lang="en-US" sz="900" dirty="0" smtClean="0">
                  <a:solidFill>
                    <a:prstClr val="black"/>
                  </a:solidFill>
                  <a:latin typeface="Arial" panose="020B0604020202020204" pitchFamily="34" charset="0"/>
                  <a:cs typeface="Arial" panose="020B0604020202020204" pitchFamily="34" charset="0"/>
                </a:rPr>
                <a:t>Change in address</a:t>
              </a:r>
              <a:endParaRPr lang="en-US" sz="900" dirty="0">
                <a:solidFill>
                  <a:prstClr val="black"/>
                </a:solidFill>
                <a:latin typeface="Arial" panose="020B0604020202020204" pitchFamily="34" charset="0"/>
                <a:cs typeface="Arial" panose="020B0604020202020204" pitchFamily="34" charset="0"/>
              </a:endParaRPr>
            </a:p>
          </p:txBody>
        </p:sp>
        <p:sp>
          <p:nvSpPr>
            <p:cNvPr id="95" name="Rounded Rectangle 94"/>
            <p:cNvSpPr/>
            <p:nvPr/>
          </p:nvSpPr>
          <p:spPr>
            <a:xfrm>
              <a:off x="5354252" y="5947598"/>
              <a:ext cx="129642" cy="129642"/>
            </a:xfrm>
            <a:prstGeom prst="round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6" name="TextBox 95"/>
            <p:cNvSpPr txBox="1"/>
            <p:nvPr/>
          </p:nvSpPr>
          <p:spPr>
            <a:xfrm>
              <a:off x="5549967" y="5897864"/>
              <a:ext cx="928459" cy="230832"/>
            </a:xfrm>
            <a:prstGeom prst="rect">
              <a:avLst/>
            </a:prstGeom>
            <a:noFill/>
          </p:spPr>
          <p:txBody>
            <a:bodyPr wrap="none" rtlCol="0">
              <a:spAutoFit/>
            </a:bodyPr>
            <a:lstStyle/>
            <a:p>
              <a:r>
                <a:rPr lang="en-US" sz="900" dirty="0" smtClean="0">
                  <a:solidFill>
                    <a:prstClr val="black"/>
                  </a:solidFill>
                  <a:latin typeface="Arial" panose="020B0604020202020204" pitchFamily="34" charset="0"/>
                  <a:cs typeface="Arial" panose="020B0604020202020204" pitchFamily="34" charset="0"/>
                </a:rPr>
                <a:t>Product Query</a:t>
              </a:r>
              <a:endParaRPr lang="en-US" sz="900" dirty="0">
                <a:solidFill>
                  <a:prstClr val="black"/>
                </a:solidFill>
                <a:latin typeface="Arial" panose="020B0604020202020204" pitchFamily="34" charset="0"/>
                <a:cs typeface="Arial" panose="020B0604020202020204" pitchFamily="34" charset="0"/>
              </a:endParaRPr>
            </a:p>
          </p:txBody>
        </p:sp>
        <p:sp>
          <p:nvSpPr>
            <p:cNvPr id="97" name="Rounded Rectangle 96"/>
            <p:cNvSpPr/>
            <p:nvPr/>
          </p:nvSpPr>
          <p:spPr>
            <a:xfrm>
              <a:off x="6809098" y="5947598"/>
              <a:ext cx="129642" cy="129642"/>
            </a:xfrm>
            <a:prstGeom prst="round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0" name="TextBox 109"/>
            <p:cNvSpPr txBox="1"/>
            <p:nvPr/>
          </p:nvSpPr>
          <p:spPr>
            <a:xfrm>
              <a:off x="7043456" y="5897864"/>
              <a:ext cx="947695" cy="230832"/>
            </a:xfrm>
            <a:prstGeom prst="rect">
              <a:avLst/>
            </a:prstGeom>
            <a:noFill/>
          </p:spPr>
          <p:txBody>
            <a:bodyPr wrap="none" rtlCol="0">
              <a:spAutoFit/>
            </a:bodyPr>
            <a:lstStyle/>
            <a:p>
              <a:r>
                <a:rPr lang="en-US" sz="900" dirty="0" smtClean="0">
                  <a:solidFill>
                    <a:prstClr val="black"/>
                  </a:solidFill>
                  <a:latin typeface="Arial" panose="020B0604020202020204" pitchFamily="34" charset="0"/>
                  <a:cs typeface="Arial" panose="020B0604020202020204" pitchFamily="34" charset="0"/>
                </a:rPr>
                <a:t>Delivery Query</a:t>
              </a:r>
              <a:endParaRPr lang="en-US" sz="900" dirty="0">
                <a:solidFill>
                  <a:prstClr val="black"/>
                </a:solidFill>
                <a:latin typeface="Arial" panose="020B0604020202020204" pitchFamily="34" charset="0"/>
                <a:cs typeface="Arial" panose="020B0604020202020204" pitchFamily="34" charset="0"/>
              </a:endParaRPr>
            </a:p>
          </p:txBody>
        </p:sp>
        <p:sp>
          <p:nvSpPr>
            <p:cNvPr id="111" name="Rounded Rectangle 110"/>
            <p:cNvSpPr/>
            <p:nvPr/>
          </p:nvSpPr>
          <p:spPr>
            <a:xfrm>
              <a:off x="8263944" y="5947598"/>
              <a:ext cx="129642" cy="129642"/>
            </a:xfrm>
            <a:prstGeom prst="round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2" name="TextBox 111"/>
            <p:cNvSpPr txBox="1"/>
            <p:nvPr/>
          </p:nvSpPr>
          <p:spPr>
            <a:xfrm>
              <a:off x="8435309" y="5897864"/>
              <a:ext cx="595035" cy="230832"/>
            </a:xfrm>
            <a:prstGeom prst="rect">
              <a:avLst/>
            </a:prstGeom>
            <a:noFill/>
          </p:spPr>
          <p:txBody>
            <a:bodyPr wrap="none" rtlCol="0">
              <a:spAutoFit/>
            </a:bodyPr>
            <a:lstStyle/>
            <a:p>
              <a:r>
                <a:rPr lang="en-US" sz="900" dirty="0" smtClean="0">
                  <a:solidFill>
                    <a:prstClr val="black"/>
                  </a:solidFill>
                  <a:latin typeface="Arial" panose="020B0604020202020204" pitchFamily="34" charset="0"/>
                  <a:cs typeface="Arial" panose="020B0604020202020204" pitchFamily="34" charset="0"/>
                </a:rPr>
                <a:t>General</a:t>
              </a:r>
              <a:endParaRPr lang="en-US" sz="900" dirty="0">
                <a:solidFill>
                  <a:prstClr val="black"/>
                </a:solidFill>
                <a:latin typeface="Arial" panose="020B0604020202020204" pitchFamily="34" charset="0"/>
                <a:cs typeface="Arial" panose="020B0604020202020204" pitchFamily="34" charset="0"/>
              </a:endParaRPr>
            </a:p>
          </p:txBody>
        </p:sp>
      </p:grpSp>
      <p:grpSp>
        <p:nvGrpSpPr>
          <p:cNvPr id="114" name="Group 113"/>
          <p:cNvGrpSpPr/>
          <p:nvPr/>
        </p:nvGrpSpPr>
        <p:grpSpPr>
          <a:xfrm>
            <a:off x="10096160" y="2395737"/>
            <a:ext cx="1775543" cy="302395"/>
            <a:chOff x="10111926" y="2443035"/>
            <a:chExt cx="1775543" cy="302395"/>
          </a:xfrm>
        </p:grpSpPr>
        <p:sp>
          <p:nvSpPr>
            <p:cNvPr id="115" name="Rounded Rectangle 114"/>
            <p:cNvSpPr/>
            <p:nvPr/>
          </p:nvSpPr>
          <p:spPr>
            <a:xfrm>
              <a:off x="10111926" y="2443035"/>
              <a:ext cx="1775543" cy="302395"/>
            </a:xfrm>
            <a:prstGeom prst="round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a:solidFill>
                    <a:prstClr val="white">
                      <a:lumMod val="75000"/>
                    </a:prstClr>
                  </a:solidFill>
                  <a:latin typeface="Arial" panose="020B0604020202020204" pitchFamily="34" charset="0"/>
                  <a:cs typeface="Arial" panose="020B0604020202020204" pitchFamily="34" charset="0"/>
                </a:rPr>
                <a:t>Select </a:t>
              </a:r>
              <a:r>
                <a:rPr lang="en-US" sz="900" dirty="0" smtClean="0">
                  <a:solidFill>
                    <a:prstClr val="white">
                      <a:lumMod val="75000"/>
                    </a:prstClr>
                  </a:solidFill>
                  <a:latin typeface="Arial" panose="020B0604020202020204" pitchFamily="34" charset="0"/>
                  <a:cs typeface="Arial" panose="020B0604020202020204" pitchFamily="34" charset="0"/>
                </a:rPr>
                <a:t>Disposition</a:t>
              </a:r>
              <a:endParaRPr lang="en-US" sz="900" dirty="0">
                <a:solidFill>
                  <a:prstClr val="white">
                    <a:lumMod val="75000"/>
                  </a:prstClr>
                </a:solidFill>
                <a:latin typeface="Arial" panose="020B0604020202020204" pitchFamily="34" charset="0"/>
                <a:cs typeface="Arial" panose="020B0604020202020204" pitchFamily="34" charset="0"/>
              </a:endParaRPr>
            </a:p>
          </p:txBody>
        </p:sp>
        <p:sp>
          <p:nvSpPr>
            <p:cNvPr id="116" name="Isosceles Triangle 115"/>
            <p:cNvSpPr/>
            <p:nvPr/>
          </p:nvSpPr>
          <p:spPr>
            <a:xfrm rot="10800000">
              <a:off x="11680475" y="2576192"/>
              <a:ext cx="84219" cy="72602"/>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solidFill>
                  <a:prstClr val="white"/>
                </a:solidFill>
              </a:endParaRPr>
            </a:p>
          </p:txBody>
        </p:sp>
      </p:grpSp>
      <p:sp>
        <p:nvSpPr>
          <p:cNvPr id="82" name="Rectangle 81"/>
          <p:cNvSpPr/>
          <p:nvPr/>
        </p:nvSpPr>
        <p:spPr>
          <a:xfrm>
            <a:off x="261254" y="1072474"/>
            <a:ext cx="1942062" cy="4539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1400" b="1" i="1" dirty="0" smtClean="0">
                <a:solidFill>
                  <a:schemeClr val="tx1">
                    <a:lumMod val="50000"/>
                    <a:lumOff val="50000"/>
                  </a:schemeClr>
                </a:solidFill>
                <a:latin typeface="Swis721 Cn BT" panose="020B0506020202030204" pitchFamily="34" charset="0"/>
                <a:cs typeface="Arial" panose="020B0604020202020204" pitchFamily="34" charset="0"/>
              </a:rPr>
              <a:t>TELECOM ENTERPRISE</a:t>
            </a:r>
            <a:endParaRPr lang="en-US" sz="1400" b="1" i="1" dirty="0">
              <a:solidFill>
                <a:schemeClr val="tx1">
                  <a:lumMod val="50000"/>
                  <a:lumOff val="50000"/>
                </a:schemeClr>
              </a:solidFill>
              <a:latin typeface="Swis721 Cn BT" panose="020B0506020202030204" pitchFamily="34" charset="0"/>
              <a:cs typeface="Arial" panose="020B0604020202020204" pitchFamily="34" charset="0"/>
            </a:endParaRPr>
          </a:p>
        </p:txBody>
      </p:sp>
      <p:pic>
        <p:nvPicPr>
          <p:cNvPr id="61" name="Picture 60"/>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55095" y="336931"/>
            <a:ext cx="942739" cy="855162"/>
          </a:xfrm>
          <a:prstGeom prst="rect">
            <a:avLst/>
          </a:prstGeom>
        </p:spPr>
      </p:pic>
      <p:pic>
        <p:nvPicPr>
          <p:cNvPr id="6" name="Picture 5"/>
          <p:cNvPicPr>
            <a:picLocks noChangeAspect="1"/>
          </p:cNvPicPr>
          <p:nvPr/>
        </p:nvPicPr>
        <p:blipFill>
          <a:blip r:embed="rId13"/>
          <a:stretch>
            <a:fillRect/>
          </a:stretch>
        </p:blipFill>
        <p:spPr>
          <a:xfrm>
            <a:off x="10010486" y="571267"/>
            <a:ext cx="1950763" cy="1341664"/>
          </a:xfrm>
          <a:prstGeom prst="rect">
            <a:avLst/>
          </a:prstGeom>
        </p:spPr>
      </p:pic>
      <p:sp>
        <p:nvSpPr>
          <p:cNvPr id="7" name="Rectangle 6"/>
          <p:cNvSpPr/>
          <p:nvPr/>
        </p:nvSpPr>
        <p:spPr>
          <a:xfrm>
            <a:off x="2304058" y="239653"/>
            <a:ext cx="2516253" cy="1958667"/>
          </a:xfrm>
          <a:prstGeom prst="rect">
            <a:avLst/>
          </a:prstGeom>
          <a:solidFill>
            <a:schemeClr val="bg1"/>
          </a:solidFill>
          <a:ln>
            <a:solidFill>
              <a:schemeClr val="bg1">
                <a:lumMod val="95000"/>
              </a:schemeClr>
            </a:solidFill>
          </a:ln>
          <a:effectLst>
            <a:outerShdw blurRad="50800" dist="38100" dir="8100000" algn="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p:cNvSpPr/>
          <p:nvPr/>
        </p:nvSpPr>
        <p:spPr>
          <a:xfrm>
            <a:off x="4879719" y="239653"/>
            <a:ext cx="2516253" cy="1958667"/>
          </a:xfrm>
          <a:prstGeom prst="rect">
            <a:avLst/>
          </a:prstGeom>
          <a:solidFill>
            <a:schemeClr val="bg1"/>
          </a:solidFill>
          <a:ln>
            <a:solidFill>
              <a:schemeClr val="bg1">
                <a:lumMod val="95000"/>
              </a:schemeClr>
            </a:solidFill>
          </a:ln>
          <a:effectLst>
            <a:outerShdw blurRad="50800" dist="38100" dir="8100000" algn="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p:cNvSpPr/>
          <p:nvPr/>
        </p:nvSpPr>
        <p:spPr>
          <a:xfrm>
            <a:off x="7455380" y="239653"/>
            <a:ext cx="2516253" cy="1958667"/>
          </a:xfrm>
          <a:prstGeom prst="rect">
            <a:avLst/>
          </a:prstGeom>
          <a:solidFill>
            <a:schemeClr val="bg1"/>
          </a:solidFill>
          <a:ln>
            <a:solidFill>
              <a:schemeClr val="bg1">
                <a:lumMod val="95000"/>
              </a:schemeClr>
            </a:solidFill>
          </a:ln>
          <a:effectLst>
            <a:outerShdw blurRad="50800" dist="38100" dir="8100000" algn="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1" name="Table 100"/>
          <p:cNvGraphicFramePr>
            <a:graphicFrameLocks noGrp="1"/>
          </p:cNvGraphicFramePr>
          <p:nvPr>
            <p:extLst/>
          </p:nvPr>
        </p:nvGraphicFramePr>
        <p:xfrm>
          <a:off x="2464402" y="294868"/>
          <a:ext cx="2239750" cy="1486976"/>
        </p:xfrm>
        <a:graphic>
          <a:graphicData uri="http://schemas.openxmlformats.org/drawingml/2006/table">
            <a:tbl>
              <a:tblPr>
                <a:tableStyleId>{5C22544A-7EE6-4342-B048-85BDC9FD1C3A}</a:tableStyleId>
              </a:tblPr>
              <a:tblGrid>
                <a:gridCol w="953865"/>
                <a:gridCol w="1285885"/>
              </a:tblGrid>
              <a:tr h="198540">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Mobile #</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+63</a:t>
                      </a:r>
                      <a:r>
                        <a:rPr lang="en-US" sz="8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 915 716 9206</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98540">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Subscriber</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Mr. John Doe</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98540">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Operating Status</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Active</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98540">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Status</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Active</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82068">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Email</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johndoe554@gmail.com</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19828">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Address</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sv-SE" sz="800" b="0" i="0" u="none" strike="noStrike" kern="1200" dirty="0" smtClean="0">
                          <a:solidFill>
                            <a:srgbClr val="000000"/>
                          </a:solidFill>
                          <a:effectLst/>
                          <a:latin typeface="Arial" panose="020B0604020202020204" pitchFamily="34" charset="0"/>
                          <a:ea typeface="+mn-ea"/>
                          <a:cs typeface="Arial" panose="020B0604020202020204" pitchFamily="34" charset="0"/>
                        </a:rPr>
                        <a:t>101 Dela Rosa Street, Legazpi Village, Makati</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90920">
                <a:tc>
                  <a:txBody>
                    <a:bodyPr/>
                    <a:lstStyle/>
                    <a:p>
                      <a:pPr marL="0" algn="l" defTabSz="914400" rtl="0" eaLnBrk="1" fontAlgn="b" latinLnBrk="0" hangingPunct="1"/>
                      <a:r>
                        <a:rPr lang="en-US" sz="800" b="0" i="0" u="none" strike="noStrike" kern="1200" dirty="0">
                          <a:solidFill>
                            <a:srgbClr val="000000"/>
                          </a:solidFill>
                          <a:effectLst/>
                          <a:latin typeface="Arial" panose="020B0604020202020204" pitchFamily="34" charset="0"/>
                          <a:ea typeface="+mn-ea"/>
                          <a:cs typeface="Arial" panose="020B0604020202020204" pitchFamily="34" charset="0"/>
                        </a:rPr>
                        <a:t>Alt Number</a:t>
                      </a: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+63</a:t>
                      </a:r>
                      <a:r>
                        <a:rPr lang="en-US" sz="8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 999 999 9999</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graphicFrame>
        <p:nvGraphicFramePr>
          <p:cNvPr id="102" name="Table 101"/>
          <p:cNvGraphicFramePr>
            <a:graphicFrameLocks noGrp="1"/>
          </p:cNvGraphicFramePr>
          <p:nvPr>
            <p:extLst/>
          </p:nvPr>
        </p:nvGraphicFramePr>
        <p:xfrm>
          <a:off x="4973094" y="294868"/>
          <a:ext cx="2355644" cy="1878483"/>
        </p:xfrm>
        <a:graphic>
          <a:graphicData uri="http://schemas.openxmlformats.org/drawingml/2006/table">
            <a:tbl>
              <a:tblPr>
                <a:tableStyleId>{5C22544A-7EE6-4342-B048-85BDC9FD1C3A}</a:tableStyleId>
              </a:tblPr>
              <a:tblGrid>
                <a:gridCol w="1089211"/>
                <a:gridCol w="1266433"/>
              </a:tblGrid>
              <a:tr h="205909">
                <a:tc>
                  <a:txBody>
                    <a:bodyPr/>
                    <a:lstStyle/>
                    <a:p>
                      <a:pPr algn="l" fontAlgn="b"/>
                      <a:r>
                        <a:rPr lang="en-US" sz="800" u="none" strike="noStrike" dirty="0" smtClean="0">
                          <a:effectLst/>
                          <a:latin typeface="Arial" panose="020B0604020202020204" pitchFamily="34" charset="0"/>
                          <a:cs typeface="Arial" panose="020B0604020202020204" pitchFamily="34" charset="0"/>
                        </a:rPr>
                        <a:t>Customer ID</a:t>
                      </a:r>
                      <a:r>
                        <a:rPr lang="en-US" sz="800" u="none" strike="noStrike" baseline="0" dirty="0" smtClean="0">
                          <a:effectLst/>
                          <a:latin typeface="Arial" panose="020B0604020202020204" pitchFamily="34" charset="0"/>
                          <a:cs typeface="Arial" panose="020B0604020202020204" pitchFamily="34" charset="0"/>
                        </a:rPr>
                        <a:t> #</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b="0" i="0" u="none" strike="noStrike" dirty="0" smtClean="0">
                          <a:solidFill>
                            <a:schemeClr val="dk1"/>
                          </a:solidFill>
                          <a:effectLst/>
                          <a:latin typeface="Arial" panose="020B0604020202020204" pitchFamily="34" charset="0"/>
                          <a:cs typeface="Arial" panose="020B0604020202020204" pitchFamily="34" charset="0"/>
                        </a:rPr>
                        <a:t>83085294</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u="none" strike="noStrike" dirty="0" smtClean="0">
                          <a:effectLst/>
                          <a:latin typeface="Arial" panose="020B0604020202020204" pitchFamily="34" charset="0"/>
                          <a:cs typeface="Arial" panose="020B0604020202020204" pitchFamily="34" charset="0"/>
                        </a:rPr>
                        <a:t>Tariff Plan</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b="0" i="0" u="sng" strike="noStrike" dirty="0" err="1" smtClean="0">
                          <a:solidFill>
                            <a:schemeClr val="dk1"/>
                          </a:solidFill>
                          <a:effectLst/>
                          <a:latin typeface="Arial" panose="020B0604020202020204" pitchFamily="34" charset="0"/>
                          <a:cs typeface="Arial" panose="020B0604020202020204" pitchFamily="34" charset="0"/>
                        </a:rPr>
                        <a:t>ThePLAN</a:t>
                      </a:r>
                      <a:r>
                        <a:rPr lang="en-US" sz="800" b="0" i="0" u="sng" strike="noStrike" baseline="0" dirty="0" smtClean="0">
                          <a:solidFill>
                            <a:schemeClr val="dk1"/>
                          </a:solidFill>
                          <a:effectLst/>
                          <a:latin typeface="Arial" panose="020B0604020202020204" pitchFamily="34" charset="0"/>
                          <a:cs typeface="Arial" panose="020B0604020202020204" pitchFamily="34" charset="0"/>
                        </a:rPr>
                        <a:t> PLUS 1499</a:t>
                      </a:r>
                      <a:endParaRPr lang="en-US" sz="800" b="0" i="0" u="sng"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b="0" i="0" u="none" strike="noStrike" dirty="0" smtClean="0">
                          <a:solidFill>
                            <a:srgbClr val="000000"/>
                          </a:solidFill>
                          <a:effectLst/>
                          <a:latin typeface="Arial" panose="020B0604020202020204" pitchFamily="34" charset="0"/>
                          <a:cs typeface="Arial" panose="020B0604020202020204" pitchFamily="34" charset="0"/>
                        </a:rPr>
                        <a:t>Activation Date</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b="0" i="0" u="none" strike="noStrike" dirty="0" smtClean="0">
                          <a:solidFill>
                            <a:srgbClr val="000000"/>
                          </a:solidFill>
                          <a:effectLst/>
                          <a:latin typeface="Arial" panose="020B0604020202020204" pitchFamily="34" charset="0"/>
                          <a:cs typeface="Arial" panose="020B0604020202020204" pitchFamily="34" charset="0"/>
                        </a:rPr>
                        <a:t>03-01-2019</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u="none" strike="noStrike" dirty="0" smtClean="0">
                          <a:effectLst/>
                          <a:latin typeface="Arial" panose="020B0604020202020204" pitchFamily="34" charset="0"/>
                          <a:cs typeface="Arial" panose="020B0604020202020204" pitchFamily="34" charset="0"/>
                        </a:rPr>
                        <a:t>Contract</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u="none" strike="noStrike" dirty="0" smtClean="0">
                          <a:effectLst/>
                          <a:latin typeface="Arial" panose="020B0604020202020204" pitchFamily="34" charset="0"/>
                          <a:cs typeface="Arial" panose="020B0604020202020204" pitchFamily="34" charset="0"/>
                        </a:rPr>
                        <a:t>24 Months</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u="none" strike="noStrike" dirty="0" smtClean="0">
                          <a:effectLst/>
                          <a:latin typeface="Arial" panose="020B0604020202020204" pitchFamily="34" charset="0"/>
                          <a:cs typeface="Arial" panose="020B0604020202020204" pitchFamily="34" charset="0"/>
                        </a:rPr>
                        <a:t>Handset</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b="0" i="0" u="sng" strike="noStrike" dirty="0" smtClean="0">
                          <a:solidFill>
                            <a:schemeClr val="dk1"/>
                          </a:solidFill>
                          <a:effectLst/>
                          <a:latin typeface="Arial" panose="020B0604020202020204" pitchFamily="34" charset="0"/>
                          <a:cs typeface="Arial" panose="020B0604020202020204" pitchFamily="34" charset="0"/>
                        </a:rPr>
                        <a:t>Huawei Nova 3i</a:t>
                      </a:r>
                      <a:endParaRPr lang="en-US" sz="800" b="0" i="0" u="sng"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u="none" strike="noStrike" dirty="0" smtClean="0">
                          <a:effectLst/>
                          <a:latin typeface="Arial" panose="020B0604020202020204" pitchFamily="34" charset="0"/>
                          <a:cs typeface="Arial" panose="020B0604020202020204" pitchFamily="34" charset="0"/>
                        </a:rPr>
                        <a:t>Unbilled Amount</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b="0" i="0" u="none" strike="noStrike" dirty="0" smtClean="0">
                          <a:solidFill>
                            <a:schemeClr val="dk1"/>
                          </a:solidFill>
                          <a:effectLst/>
                          <a:latin typeface="Arial" panose="020B0604020202020204" pitchFamily="34" charset="0"/>
                          <a:cs typeface="Arial" panose="020B0604020202020204" pitchFamily="34" charset="0"/>
                        </a:rPr>
                        <a:t>P 69.90</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u="none" strike="noStrike" dirty="0" smtClean="0">
                          <a:effectLst/>
                          <a:latin typeface="Arial" panose="020B0604020202020204" pitchFamily="34" charset="0"/>
                          <a:cs typeface="Arial" panose="020B0604020202020204" pitchFamily="34" charset="0"/>
                        </a:rPr>
                        <a:t>Last Payment Date</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b="0" i="0" u="none" strike="noStrike" dirty="0" smtClean="0">
                          <a:solidFill>
                            <a:schemeClr val="dk1"/>
                          </a:solidFill>
                          <a:effectLst/>
                          <a:latin typeface="Arial" panose="020B0604020202020204" pitchFamily="34" charset="0"/>
                          <a:cs typeface="Arial" panose="020B0604020202020204" pitchFamily="34" charset="0"/>
                        </a:rPr>
                        <a:t>04-04-2019</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31211">
                <a:tc>
                  <a:txBody>
                    <a:bodyPr/>
                    <a:lstStyle/>
                    <a:p>
                      <a:pPr algn="l" fontAlgn="b"/>
                      <a:r>
                        <a:rPr lang="en-US" sz="800" u="none" strike="noStrike" kern="1200" dirty="0" smtClean="0">
                          <a:solidFill>
                            <a:schemeClr val="dk1"/>
                          </a:solidFill>
                          <a:effectLst/>
                          <a:latin typeface="Arial" panose="020B0604020202020204" pitchFamily="34" charset="0"/>
                          <a:ea typeface="+mn-ea"/>
                          <a:cs typeface="Arial" panose="020B0604020202020204" pitchFamily="34" charset="0"/>
                        </a:rPr>
                        <a:t>Outstanding Balance</a:t>
                      </a:r>
                      <a:endParaRPr lang="en-US" sz="800" u="none" strike="noStrike" kern="1200" dirty="0">
                        <a:solidFill>
                          <a:schemeClr val="dk1"/>
                        </a:solidFill>
                        <a:effectLst/>
                        <a:latin typeface="Arial" panose="020B0604020202020204" pitchFamily="34" charset="0"/>
                        <a:ea typeface="+mn-ea"/>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u="none" strike="noStrike" kern="1200" dirty="0" smtClean="0">
                          <a:solidFill>
                            <a:schemeClr val="dk1"/>
                          </a:solidFill>
                          <a:effectLst/>
                          <a:latin typeface="Arial" panose="020B0604020202020204" pitchFamily="34" charset="0"/>
                          <a:ea typeface="+mn-ea"/>
                          <a:cs typeface="Arial" panose="020B0604020202020204" pitchFamily="34" charset="0"/>
                        </a:rPr>
                        <a:t>P1568.90</a:t>
                      </a:r>
                      <a:endParaRPr lang="en-US" sz="800" u="none" strike="noStrike" kern="1200" dirty="0">
                        <a:solidFill>
                          <a:schemeClr val="dk1"/>
                        </a:solidFill>
                        <a:effectLst/>
                        <a:latin typeface="Arial" panose="020B0604020202020204" pitchFamily="34" charset="0"/>
                        <a:ea typeface="+mn-ea"/>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u="none" strike="noStrike" kern="1200" dirty="0" smtClean="0">
                          <a:solidFill>
                            <a:schemeClr val="dk1"/>
                          </a:solidFill>
                          <a:effectLst/>
                          <a:latin typeface="Arial" panose="020B0604020202020204" pitchFamily="34" charset="0"/>
                          <a:ea typeface="+mn-ea"/>
                          <a:cs typeface="Arial" panose="020B0604020202020204" pitchFamily="34" charset="0"/>
                        </a:rPr>
                        <a:t>Bill Date</a:t>
                      </a:r>
                      <a:endParaRPr lang="en-US" sz="800" u="none" strike="noStrike" kern="1200" dirty="0">
                        <a:solidFill>
                          <a:schemeClr val="dk1"/>
                        </a:solidFill>
                        <a:effectLst/>
                        <a:latin typeface="Arial" panose="020B0604020202020204" pitchFamily="34" charset="0"/>
                        <a:ea typeface="+mn-ea"/>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u="none" strike="noStrike" kern="1200" dirty="0" smtClean="0">
                          <a:solidFill>
                            <a:schemeClr val="dk1"/>
                          </a:solidFill>
                          <a:effectLst/>
                          <a:latin typeface="Arial" panose="020B0604020202020204" pitchFamily="34" charset="0"/>
                          <a:ea typeface="+mn-ea"/>
                          <a:cs typeface="Arial" panose="020B0604020202020204" pitchFamily="34" charset="0"/>
                        </a:rPr>
                        <a:t>03-04-2019</a:t>
                      </a:r>
                      <a:endParaRPr lang="en-US" sz="800" u="none" strike="noStrike" kern="1200" dirty="0">
                        <a:solidFill>
                          <a:schemeClr val="dk1"/>
                        </a:solidFill>
                        <a:effectLst/>
                        <a:latin typeface="Arial" panose="020B0604020202020204" pitchFamily="34" charset="0"/>
                        <a:ea typeface="+mn-ea"/>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graphicFrame>
        <p:nvGraphicFramePr>
          <p:cNvPr id="103" name="Table 102"/>
          <p:cNvGraphicFramePr>
            <a:graphicFrameLocks noGrp="1"/>
          </p:cNvGraphicFramePr>
          <p:nvPr>
            <p:extLst/>
          </p:nvPr>
        </p:nvGraphicFramePr>
        <p:xfrm>
          <a:off x="7577841" y="294868"/>
          <a:ext cx="2185877" cy="1511776"/>
        </p:xfrm>
        <a:graphic>
          <a:graphicData uri="http://schemas.openxmlformats.org/drawingml/2006/table">
            <a:tbl>
              <a:tblPr>
                <a:tableStyleId>{5C22544A-7EE6-4342-B048-85BDC9FD1C3A}</a:tableStyleId>
              </a:tblPr>
              <a:tblGrid>
                <a:gridCol w="1371369"/>
                <a:gridCol w="814508"/>
              </a:tblGrid>
              <a:tr h="215968">
                <a:tc>
                  <a:txBody>
                    <a:bodyPr/>
                    <a:lstStyle/>
                    <a:p>
                      <a:pPr algn="l" fontAlgn="b"/>
                      <a:r>
                        <a:rPr lang="en-US" sz="800" b="0" i="0" u="none" strike="noStrike" dirty="0" smtClean="0">
                          <a:solidFill>
                            <a:srgbClr val="000000"/>
                          </a:solidFill>
                          <a:effectLst/>
                          <a:latin typeface="Arial" panose="020B0604020202020204" pitchFamily="34" charset="0"/>
                          <a:cs typeface="Arial" panose="020B0604020202020204" pitchFamily="34" charset="0"/>
                        </a:rPr>
                        <a:t>Mobile App</a:t>
                      </a:r>
                      <a:r>
                        <a:rPr lang="en-US" sz="800" b="0" i="0" u="none" strike="noStrike" baseline="0" dirty="0" smtClean="0">
                          <a:solidFill>
                            <a:srgbClr val="000000"/>
                          </a:solidFill>
                          <a:effectLst/>
                          <a:latin typeface="Arial" panose="020B0604020202020204" pitchFamily="34" charset="0"/>
                          <a:cs typeface="Arial" panose="020B0604020202020204" pitchFamily="34" charset="0"/>
                        </a:rPr>
                        <a:t> Registered</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none" strike="noStrike" smtClean="0">
                          <a:solidFill>
                            <a:srgbClr val="000000"/>
                          </a:solidFill>
                          <a:effectLst/>
                          <a:latin typeface="Arial" panose="020B0604020202020204" pitchFamily="34" charset="0"/>
                          <a:cs typeface="Arial" panose="020B0604020202020204" pitchFamily="34" charset="0"/>
                        </a:rPr>
                        <a:t>Y</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5968">
                <a:tc>
                  <a:txBody>
                    <a:bodyPr/>
                    <a:lstStyle/>
                    <a:p>
                      <a:pPr algn="l" fontAlgn="b"/>
                      <a:r>
                        <a:rPr lang="en-US" sz="800" b="0" i="0" u="none" strike="noStrike" dirty="0" err="1" smtClean="0">
                          <a:solidFill>
                            <a:srgbClr val="000000"/>
                          </a:solidFill>
                          <a:effectLst/>
                          <a:latin typeface="Arial" panose="020B0604020202020204" pitchFamily="34" charset="0"/>
                          <a:cs typeface="Arial" panose="020B0604020202020204" pitchFamily="34" charset="0"/>
                        </a:rPr>
                        <a:t>eKYC</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none" strike="noStrike" dirty="0" smtClean="0">
                          <a:solidFill>
                            <a:srgbClr val="000000"/>
                          </a:solidFill>
                          <a:effectLst/>
                          <a:latin typeface="Arial" panose="020B0604020202020204" pitchFamily="34" charset="0"/>
                          <a:cs typeface="Arial" panose="020B0604020202020204" pitchFamily="34" charset="0"/>
                        </a:rPr>
                        <a:t>N</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5968">
                <a:tc>
                  <a:txBody>
                    <a:bodyPr/>
                    <a:lstStyle/>
                    <a:p>
                      <a:pPr algn="l" fontAlgn="ctr"/>
                      <a:r>
                        <a:rPr lang="en-US" sz="800" b="0" i="0" u="none" strike="noStrike" smtClean="0">
                          <a:solidFill>
                            <a:srgbClr val="000000"/>
                          </a:solidFill>
                          <a:effectLst/>
                          <a:latin typeface="Arial" panose="020B0604020202020204" pitchFamily="34" charset="0"/>
                          <a:cs typeface="Arial" panose="020B0604020202020204" pitchFamily="34" charset="0"/>
                        </a:rPr>
                        <a:t>Self</a:t>
                      </a:r>
                      <a:r>
                        <a:rPr lang="en-US" sz="800" b="0" i="0" u="none" strike="noStrike" baseline="0" smtClean="0">
                          <a:solidFill>
                            <a:srgbClr val="000000"/>
                          </a:solidFill>
                          <a:effectLst/>
                          <a:latin typeface="Arial" panose="020B0604020202020204" pitchFamily="34" charset="0"/>
                          <a:cs typeface="Arial" panose="020B0604020202020204" pitchFamily="34" charset="0"/>
                        </a:rPr>
                        <a:t> Service Registered</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none" strike="noStrike" smtClean="0">
                          <a:solidFill>
                            <a:srgbClr val="000000"/>
                          </a:solidFill>
                          <a:effectLst/>
                          <a:latin typeface="Arial" panose="020B0604020202020204" pitchFamily="34" charset="0"/>
                          <a:cs typeface="Arial" panose="020B0604020202020204" pitchFamily="34" charset="0"/>
                        </a:rPr>
                        <a:t>Y</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5968">
                <a:tc>
                  <a:txBody>
                    <a:bodyPr/>
                    <a:lstStyle/>
                    <a:p>
                      <a:pPr algn="l" fontAlgn="ctr"/>
                      <a:r>
                        <a:rPr lang="en-US" sz="800" b="0" i="0" u="none" strike="noStrike" baseline="0" dirty="0" smtClean="0">
                          <a:solidFill>
                            <a:srgbClr val="000000"/>
                          </a:solidFill>
                          <a:effectLst/>
                          <a:latin typeface="Arial" panose="020B0604020202020204" pitchFamily="34" charset="0"/>
                          <a:cs typeface="Arial" panose="020B0604020202020204" pitchFamily="34" charset="0"/>
                        </a:rPr>
                        <a:t>Bill Type</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none" strike="noStrike" dirty="0" smtClean="0">
                          <a:solidFill>
                            <a:srgbClr val="000000"/>
                          </a:solidFill>
                          <a:effectLst/>
                          <a:latin typeface="Arial" panose="020B0604020202020204" pitchFamily="34" charset="0"/>
                          <a:cs typeface="Arial" panose="020B0604020202020204" pitchFamily="34" charset="0"/>
                        </a:rPr>
                        <a:t>E-Bill</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5968">
                <a:tc>
                  <a:txBody>
                    <a:bodyPr/>
                    <a:lstStyle/>
                    <a:p>
                      <a:pPr algn="l" fontAlgn="ctr"/>
                      <a:r>
                        <a:rPr lang="en-US" sz="800" b="0" i="0" u="none" strike="noStrike" smtClean="0">
                          <a:solidFill>
                            <a:srgbClr val="000000"/>
                          </a:solidFill>
                          <a:effectLst/>
                          <a:latin typeface="Arial" panose="020B0604020202020204" pitchFamily="34" charset="0"/>
                          <a:cs typeface="Arial" panose="020B0604020202020204" pitchFamily="34" charset="0"/>
                        </a:rPr>
                        <a:t>Credit Monitoring</a:t>
                      </a:r>
                      <a:r>
                        <a:rPr lang="en-US" sz="800" b="0" i="0" u="none" strike="noStrike" baseline="0" smtClean="0">
                          <a:solidFill>
                            <a:srgbClr val="000000"/>
                          </a:solidFill>
                          <a:effectLst/>
                          <a:latin typeface="Arial" panose="020B0604020202020204" pitchFamily="34" charset="0"/>
                          <a:cs typeface="Arial" panose="020B0604020202020204" pitchFamily="34" charset="0"/>
                        </a:rPr>
                        <a:t> Exposure</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none" strike="noStrike" dirty="0" smtClean="0">
                          <a:solidFill>
                            <a:srgbClr val="000000"/>
                          </a:solidFill>
                          <a:effectLst/>
                          <a:latin typeface="Arial" panose="020B0604020202020204" pitchFamily="34" charset="0"/>
                          <a:cs typeface="Arial" panose="020B0604020202020204" pitchFamily="34" charset="0"/>
                        </a:rPr>
                        <a:t>P3412.26</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5968">
                <a:tc>
                  <a:txBody>
                    <a:bodyPr/>
                    <a:lstStyle/>
                    <a:p>
                      <a:pPr algn="l" fontAlgn="ctr"/>
                      <a:r>
                        <a:rPr lang="en-US" sz="800" b="0" i="0" u="none" strike="noStrike" dirty="0" smtClean="0">
                          <a:solidFill>
                            <a:srgbClr val="000000"/>
                          </a:solidFill>
                          <a:effectLst/>
                          <a:latin typeface="Arial" panose="020B0604020202020204" pitchFamily="34" charset="0"/>
                          <a:cs typeface="Arial" panose="020B0604020202020204" pitchFamily="34" charset="0"/>
                        </a:rPr>
                        <a:t>Next Bill Date</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none" strike="noStrike" dirty="0" smtClean="0">
                          <a:solidFill>
                            <a:srgbClr val="000000"/>
                          </a:solidFill>
                          <a:effectLst/>
                          <a:latin typeface="Arial" panose="020B0604020202020204" pitchFamily="34" charset="0"/>
                          <a:cs typeface="Arial" panose="020B0604020202020204" pitchFamily="34" charset="0"/>
                        </a:rPr>
                        <a:t>03-05-2019</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5968">
                <a:tc>
                  <a:txBody>
                    <a:bodyPr/>
                    <a:lstStyle/>
                    <a:p>
                      <a:pPr algn="l" fontAlgn="ctr"/>
                      <a:r>
                        <a:rPr lang="en-US" sz="800" b="0" i="0" u="none" strike="noStrike" dirty="0" smtClean="0">
                          <a:solidFill>
                            <a:srgbClr val="000000"/>
                          </a:solidFill>
                          <a:effectLst/>
                          <a:latin typeface="Arial" panose="020B0604020202020204" pitchFamily="34" charset="0"/>
                          <a:cs typeface="Arial" panose="020B0604020202020204" pitchFamily="34" charset="0"/>
                        </a:rPr>
                        <a:t>Open SRs</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sng" strike="noStrike" dirty="0" smtClean="0">
                          <a:solidFill>
                            <a:srgbClr val="000000"/>
                          </a:solidFill>
                          <a:effectLst/>
                          <a:latin typeface="Arial" panose="020B0604020202020204" pitchFamily="34" charset="0"/>
                          <a:cs typeface="Arial" panose="020B0604020202020204" pitchFamily="34" charset="0"/>
                        </a:rPr>
                        <a:t>1</a:t>
                      </a:r>
                      <a:endParaRPr lang="en-US" sz="800" b="0" i="0" u="sng"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sp>
        <p:nvSpPr>
          <p:cNvPr id="10" name="Rectangle 9"/>
          <p:cNvSpPr/>
          <p:nvPr/>
        </p:nvSpPr>
        <p:spPr>
          <a:xfrm>
            <a:off x="10047392" y="2745944"/>
            <a:ext cx="1865089" cy="3554819"/>
          </a:xfrm>
          <a:prstGeom prst="rect">
            <a:avLst/>
          </a:prstGeom>
        </p:spPr>
        <p:txBody>
          <a:bodyPr wrap="square">
            <a:spAutoFit/>
          </a:bodyPr>
          <a:lstStyle/>
          <a:p>
            <a:r>
              <a:rPr lang="en-US" sz="900" b="1" cap="all" dirty="0">
                <a:solidFill>
                  <a:schemeClr val="bg1"/>
                </a:solidFill>
                <a:latin typeface="Arial" panose="020B0604020202020204" pitchFamily="34" charset="0"/>
                <a:cs typeface="Arial" panose="020B0604020202020204" pitchFamily="34" charset="0"/>
              </a:rPr>
              <a:t>HOW MUCH IS THE DELIVERY CHARGE FOR ONLINE SHOP ORDERS?</a:t>
            </a:r>
          </a:p>
          <a:p>
            <a:r>
              <a:rPr lang="en-US" sz="900" dirty="0">
                <a:solidFill>
                  <a:schemeClr val="bg1"/>
                </a:solidFill>
                <a:latin typeface="Arial" panose="020B0604020202020204" pitchFamily="34" charset="0"/>
                <a:cs typeface="Arial" panose="020B0604020202020204" pitchFamily="34" charset="0"/>
              </a:rPr>
              <a:t>For postpaid applications</a:t>
            </a:r>
          </a:p>
          <a:p>
            <a:r>
              <a:rPr lang="en-US" sz="900" dirty="0" smtClean="0">
                <a:solidFill>
                  <a:schemeClr val="bg1"/>
                </a:solidFill>
                <a:latin typeface="Arial" panose="020B0604020202020204" pitchFamily="34" charset="0"/>
                <a:cs typeface="Arial" panose="020B0604020202020204" pitchFamily="34" charset="0"/>
              </a:rPr>
              <a:t>We offer </a:t>
            </a:r>
            <a:r>
              <a:rPr lang="en-US" sz="900" dirty="0">
                <a:solidFill>
                  <a:schemeClr val="bg1"/>
                </a:solidFill>
                <a:latin typeface="Arial" panose="020B0604020202020204" pitchFamily="34" charset="0"/>
                <a:cs typeface="Arial" panose="020B0604020202020204" pitchFamily="34" charset="0"/>
              </a:rPr>
              <a:t>free shipping nationwide for postpaid applications.</a:t>
            </a:r>
          </a:p>
          <a:p>
            <a:r>
              <a:rPr lang="en-US" sz="900" dirty="0">
                <a:solidFill>
                  <a:schemeClr val="bg1"/>
                </a:solidFill>
                <a:latin typeface="Arial" panose="020B0604020202020204" pitchFamily="34" charset="0"/>
                <a:cs typeface="Arial" panose="020B0604020202020204" pitchFamily="34" charset="0"/>
              </a:rPr>
              <a:t>For accessories and apparel purchases</a:t>
            </a:r>
          </a:p>
          <a:p>
            <a:r>
              <a:rPr lang="en-US" sz="900" dirty="0" smtClean="0">
                <a:solidFill>
                  <a:schemeClr val="bg1"/>
                </a:solidFill>
                <a:latin typeface="Arial" panose="020B0604020202020204" pitchFamily="34" charset="0"/>
                <a:cs typeface="Arial" panose="020B0604020202020204" pitchFamily="34" charset="0"/>
              </a:rPr>
              <a:t>We offer </a:t>
            </a:r>
            <a:r>
              <a:rPr lang="en-US" sz="900" dirty="0">
                <a:solidFill>
                  <a:schemeClr val="bg1"/>
                </a:solidFill>
                <a:latin typeface="Arial" panose="020B0604020202020204" pitchFamily="34" charset="0"/>
                <a:cs typeface="Arial" panose="020B0604020202020204" pitchFamily="34" charset="0"/>
              </a:rPr>
              <a:t>free shipping nationwide for orders/deliveries amounting to P900 and above.</a:t>
            </a:r>
          </a:p>
          <a:p>
            <a:r>
              <a:rPr lang="en-US" sz="900" dirty="0">
                <a:solidFill>
                  <a:schemeClr val="bg1"/>
                </a:solidFill>
                <a:latin typeface="Arial" panose="020B0604020202020204" pitchFamily="34" charset="0"/>
                <a:cs typeface="Arial" panose="020B0604020202020204" pitchFamily="34" charset="0"/>
              </a:rPr>
              <a:t>A P70 shipping fee will be applied for orders below P900</a:t>
            </a:r>
            <a:r>
              <a:rPr lang="en-US" sz="900" dirty="0" smtClean="0">
                <a:solidFill>
                  <a:schemeClr val="bg1"/>
                </a:solidFill>
                <a:latin typeface="Arial" panose="020B0604020202020204" pitchFamily="34" charset="0"/>
                <a:cs typeface="Arial" panose="020B0604020202020204" pitchFamily="34" charset="0"/>
              </a:rPr>
              <a:t>.</a:t>
            </a:r>
          </a:p>
          <a:p>
            <a:endParaRPr lang="en-US" sz="900" dirty="0">
              <a:solidFill>
                <a:schemeClr val="bg1"/>
              </a:solidFill>
              <a:latin typeface="Arial" panose="020B0604020202020204" pitchFamily="34" charset="0"/>
              <a:cs typeface="Arial" panose="020B0604020202020204" pitchFamily="34" charset="0"/>
            </a:endParaRPr>
          </a:p>
          <a:p>
            <a:endParaRPr lang="en-US" sz="900" b="0" i="0" dirty="0" smtClean="0">
              <a:solidFill>
                <a:schemeClr val="bg1"/>
              </a:solidFill>
              <a:effectLst/>
              <a:latin typeface="Arial" panose="020B0604020202020204" pitchFamily="34" charset="0"/>
              <a:cs typeface="Arial" panose="020B0604020202020204" pitchFamily="34" charset="0"/>
            </a:endParaRPr>
          </a:p>
          <a:p>
            <a:r>
              <a:rPr lang="en-US" sz="900" b="1" cap="all" dirty="0" smtClean="0">
                <a:solidFill>
                  <a:schemeClr val="bg1"/>
                </a:solidFill>
                <a:latin typeface="Arial" panose="020B0604020202020204" pitchFamily="34" charset="0"/>
                <a:cs typeface="Arial" panose="020B0604020202020204" pitchFamily="34" charset="0"/>
              </a:rPr>
              <a:t>CAN YOU DELIVER </a:t>
            </a:r>
            <a:r>
              <a:rPr lang="en-US" sz="900" b="1" cap="all" dirty="0">
                <a:solidFill>
                  <a:schemeClr val="bg1"/>
                </a:solidFill>
                <a:latin typeface="Arial" panose="020B0604020202020204" pitchFamily="34" charset="0"/>
                <a:cs typeface="Arial" panose="020B0604020202020204" pitchFamily="34" charset="0"/>
              </a:rPr>
              <a:t>THE PACKAGE TO MY OFFICE?</a:t>
            </a:r>
          </a:p>
          <a:p>
            <a:r>
              <a:rPr lang="en-US" sz="900" dirty="0">
                <a:solidFill>
                  <a:schemeClr val="bg1"/>
                </a:solidFill>
                <a:latin typeface="Arial" panose="020B0604020202020204" pitchFamily="34" charset="0"/>
                <a:cs typeface="Arial" panose="020B0604020202020204" pitchFamily="34" charset="0"/>
              </a:rPr>
              <a:t>Yes. We will deliver your order at the address you provided during checkout, whether it is to your home or to your office. In case you want to change your delivery address after checkout, you may call (02) 730-1000. </a:t>
            </a:r>
          </a:p>
        </p:txBody>
      </p:sp>
      <p:cxnSp>
        <p:nvCxnSpPr>
          <p:cNvPr id="12" name="Straight Connector 11"/>
          <p:cNvCxnSpPr/>
          <p:nvPr/>
        </p:nvCxnSpPr>
        <p:spPr>
          <a:xfrm>
            <a:off x="10132736" y="4840787"/>
            <a:ext cx="1666999"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Isosceles Triangle 12"/>
          <p:cNvSpPr/>
          <p:nvPr/>
        </p:nvSpPr>
        <p:spPr>
          <a:xfrm flipV="1">
            <a:off x="10868253" y="6326652"/>
            <a:ext cx="274808" cy="112640"/>
          </a:xfrm>
          <a:prstGeom prst="triangle">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3" name="Picture 122"/>
          <p:cNvPicPr>
            <a:picLocks noChangeAspect="1"/>
          </p:cNvPicPr>
          <p:nvPr/>
        </p:nvPicPr>
        <p:blipFill>
          <a:blip r:embed="rId14">
            <a:extLst>
              <a:ext uri="{BEBA8EAE-BF5A-486C-A8C5-ECC9F3942E4B}">
                <a14:imgProps xmlns:a14="http://schemas.microsoft.com/office/drawing/2010/main">
                  <a14:imgLayer r:embed="rId15">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2471233" y="1875355"/>
            <a:ext cx="279035" cy="234030"/>
          </a:xfrm>
          <a:prstGeom prst="rect">
            <a:avLst/>
          </a:prstGeom>
        </p:spPr>
      </p:pic>
      <p:pic>
        <p:nvPicPr>
          <p:cNvPr id="14" name="Picture 13"/>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2798420" y="1875355"/>
            <a:ext cx="345949" cy="236503"/>
          </a:xfrm>
          <a:prstGeom prst="rect">
            <a:avLst/>
          </a:prstGeom>
        </p:spPr>
      </p:pic>
      <p:sp>
        <p:nvSpPr>
          <p:cNvPr id="124" name="Rectangle 123"/>
          <p:cNvSpPr/>
          <p:nvPr/>
        </p:nvSpPr>
        <p:spPr>
          <a:xfrm>
            <a:off x="2305567" y="2289543"/>
            <a:ext cx="1230858" cy="408589"/>
          </a:xfrm>
          <a:prstGeom prst="rect">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VERIFICATION</a:t>
            </a:r>
          </a:p>
        </p:txBody>
      </p:sp>
      <p:sp>
        <p:nvSpPr>
          <p:cNvPr id="126" name="Rectangle 125"/>
          <p:cNvSpPr/>
          <p:nvPr/>
        </p:nvSpPr>
        <p:spPr>
          <a:xfrm>
            <a:off x="3579785" y="2289543"/>
            <a:ext cx="1240491" cy="414550"/>
          </a:xfrm>
          <a:prstGeom prst="rect">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INTERACTION HISTORY</a:t>
            </a:r>
          </a:p>
        </p:txBody>
      </p:sp>
      <p:sp>
        <p:nvSpPr>
          <p:cNvPr id="127" name="Rectangle 126"/>
          <p:cNvSpPr/>
          <p:nvPr/>
        </p:nvSpPr>
        <p:spPr>
          <a:xfrm>
            <a:off x="4863636" y="2289543"/>
            <a:ext cx="1240491" cy="414550"/>
          </a:xfrm>
          <a:prstGeom prst="rect">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CDR</a:t>
            </a:r>
          </a:p>
        </p:txBody>
      </p:sp>
      <p:sp>
        <p:nvSpPr>
          <p:cNvPr id="128" name="Rectangle 127"/>
          <p:cNvSpPr/>
          <p:nvPr/>
        </p:nvSpPr>
        <p:spPr>
          <a:xfrm>
            <a:off x="6147487" y="2289543"/>
            <a:ext cx="1240491" cy="414550"/>
          </a:xfrm>
          <a:prstGeom prst="rect">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BILLING INFO</a:t>
            </a:r>
          </a:p>
        </p:txBody>
      </p:sp>
      <p:sp>
        <p:nvSpPr>
          <p:cNvPr id="129" name="Rectangle 128"/>
          <p:cNvSpPr/>
          <p:nvPr/>
        </p:nvSpPr>
        <p:spPr>
          <a:xfrm>
            <a:off x="7431338" y="2289543"/>
            <a:ext cx="1250576" cy="414550"/>
          </a:xfrm>
          <a:prstGeom prst="rect">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PAYMENT INFO</a:t>
            </a:r>
          </a:p>
        </p:txBody>
      </p:sp>
      <p:sp>
        <p:nvSpPr>
          <p:cNvPr id="130" name="Rectangle 129"/>
          <p:cNvSpPr/>
          <p:nvPr/>
        </p:nvSpPr>
        <p:spPr>
          <a:xfrm>
            <a:off x="8725274" y="2289543"/>
            <a:ext cx="1250576" cy="414550"/>
          </a:xfrm>
          <a:prstGeom prst="rect">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defTabSz="586130"/>
            <a:r>
              <a:rPr lang="en-US" sz="800" b="1" dirty="0" smtClean="0">
                <a:solidFill>
                  <a:prstClr val="white"/>
                </a:solidFill>
                <a:latin typeface="Arial" panose="020B0604020202020204" pitchFamily="34" charset="0"/>
                <a:cs typeface="Arial" panose="020B0604020202020204" pitchFamily="34" charset="0"/>
              </a:rPr>
              <a:t>RIGHT SELL</a:t>
            </a:r>
            <a:endParaRPr lang="en-US" sz="800" b="1" dirty="0">
              <a:solidFill>
                <a:prstClr val="white"/>
              </a:solidFill>
              <a:latin typeface="Arial" panose="020B0604020202020204" pitchFamily="34" charset="0"/>
              <a:cs typeface="Arial" panose="020B0604020202020204" pitchFamily="34" charset="0"/>
            </a:endParaRPr>
          </a:p>
        </p:txBody>
      </p:sp>
      <p:sp>
        <p:nvSpPr>
          <p:cNvPr id="132" name="Rectangle 131"/>
          <p:cNvSpPr/>
          <p:nvPr/>
        </p:nvSpPr>
        <p:spPr>
          <a:xfrm>
            <a:off x="247828" y="2677768"/>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CHANGE BILLING ADDRESS</a:t>
            </a:r>
          </a:p>
        </p:txBody>
      </p:sp>
      <p:sp>
        <p:nvSpPr>
          <p:cNvPr id="133" name="Rectangle 132"/>
          <p:cNvSpPr/>
          <p:nvPr/>
        </p:nvSpPr>
        <p:spPr>
          <a:xfrm>
            <a:off x="247828" y="2994322"/>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CHANGE BILLING CYCLE</a:t>
            </a:r>
          </a:p>
        </p:txBody>
      </p:sp>
      <p:sp>
        <p:nvSpPr>
          <p:cNvPr id="134" name="Rectangle 133"/>
          <p:cNvSpPr/>
          <p:nvPr/>
        </p:nvSpPr>
        <p:spPr>
          <a:xfrm>
            <a:off x="247828" y="3310876"/>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CHANGE BILLING PREFERENCE</a:t>
            </a:r>
          </a:p>
        </p:txBody>
      </p:sp>
      <p:sp>
        <p:nvSpPr>
          <p:cNvPr id="135" name="Rectangle 134"/>
          <p:cNvSpPr/>
          <p:nvPr/>
        </p:nvSpPr>
        <p:spPr>
          <a:xfrm>
            <a:off x="247828" y="3627430"/>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PROMISE TO PAY</a:t>
            </a:r>
            <a:endParaRPr lang="en-US" sz="800" b="1" dirty="0">
              <a:solidFill>
                <a:prstClr val="white"/>
              </a:solidFill>
              <a:latin typeface="Arial" panose="020B0604020202020204" pitchFamily="34" charset="0"/>
              <a:cs typeface="Arial" panose="020B0604020202020204" pitchFamily="34" charset="0"/>
            </a:endParaRPr>
          </a:p>
        </p:txBody>
      </p:sp>
      <p:sp>
        <p:nvSpPr>
          <p:cNvPr id="136" name="Rectangle 135"/>
          <p:cNvSpPr/>
          <p:nvPr/>
        </p:nvSpPr>
        <p:spPr>
          <a:xfrm>
            <a:off x="247828" y="3943984"/>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SIM PROFILE</a:t>
            </a:r>
            <a:endParaRPr lang="en-US" sz="800" b="1" dirty="0">
              <a:solidFill>
                <a:prstClr val="white"/>
              </a:solidFill>
              <a:latin typeface="Arial" panose="020B0604020202020204" pitchFamily="34" charset="0"/>
              <a:cs typeface="Arial" panose="020B0604020202020204" pitchFamily="34" charset="0"/>
            </a:endParaRPr>
          </a:p>
        </p:txBody>
      </p:sp>
      <p:sp>
        <p:nvSpPr>
          <p:cNvPr id="137" name="Rectangle 136"/>
          <p:cNvSpPr/>
          <p:nvPr/>
        </p:nvSpPr>
        <p:spPr>
          <a:xfrm>
            <a:off x="247828" y="4260538"/>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TEMPORARY CREDIT LIMIT</a:t>
            </a:r>
            <a:endParaRPr lang="en-US" sz="800" b="1" dirty="0">
              <a:solidFill>
                <a:prstClr val="white"/>
              </a:solidFill>
              <a:latin typeface="Arial" panose="020B0604020202020204" pitchFamily="34" charset="0"/>
              <a:cs typeface="Arial" panose="020B0604020202020204" pitchFamily="34" charset="0"/>
            </a:endParaRPr>
          </a:p>
        </p:txBody>
      </p:sp>
      <p:sp>
        <p:nvSpPr>
          <p:cNvPr id="138" name="Rectangle 137"/>
          <p:cNvSpPr/>
          <p:nvPr/>
        </p:nvSpPr>
        <p:spPr>
          <a:xfrm>
            <a:off x="247828" y="4577092"/>
            <a:ext cx="1942062" cy="293691"/>
          </a:xfrm>
          <a:prstGeom prst="rect">
            <a:avLst/>
          </a:prstGeom>
          <a:solidFill>
            <a:srgbClr val="0029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MI ACTIVATION / DEACTIVATION</a:t>
            </a:r>
          </a:p>
        </p:txBody>
      </p:sp>
      <p:sp>
        <p:nvSpPr>
          <p:cNvPr id="139" name="Rectangle 138"/>
          <p:cNvSpPr/>
          <p:nvPr/>
        </p:nvSpPr>
        <p:spPr>
          <a:xfrm>
            <a:off x="247828" y="4893646"/>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VAS </a:t>
            </a:r>
            <a:r>
              <a:rPr lang="en-US" sz="800" b="1" dirty="0">
                <a:solidFill>
                  <a:prstClr val="white"/>
                </a:solidFill>
                <a:latin typeface="Arial" panose="020B0604020202020204" pitchFamily="34" charset="0"/>
                <a:cs typeface="Arial" panose="020B0604020202020204" pitchFamily="34" charset="0"/>
              </a:rPr>
              <a:t>ACTIVATION / DEACTIVATION</a:t>
            </a:r>
          </a:p>
        </p:txBody>
      </p:sp>
      <p:sp>
        <p:nvSpPr>
          <p:cNvPr id="140" name="Rectangle 139"/>
          <p:cNvSpPr/>
          <p:nvPr/>
        </p:nvSpPr>
        <p:spPr>
          <a:xfrm>
            <a:off x="247828" y="5210200"/>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IR </a:t>
            </a:r>
            <a:r>
              <a:rPr lang="en-US" sz="800" b="1" dirty="0">
                <a:solidFill>
                  <a:prstClr val="white"/>
                </a:solidFill>
                <a:latin typeface="Arial" panose="020B0604020202020204" pitchFamily="34" charset="0"/>
                <a:cs typeface="Arial" panose="020B0604020202020204" pitchFamily="34" charset="0"/>
              </a:rPr>
              <a:t>ACTIVATION / DEACTIVATION</a:t>
            </a:r>
          </a:p>
        </p:txBody>
      </p:sp>
      <p:sp>
        <p:nvSpPr>
          <p:cNvPr id="141" name="Rectangle 140"/>
          <p:cNvSpPr/>
          <p:nvPr/>
        </p:nvSpPr>
        <p:spPr>
          <a:xfrm>
            <a:off x="247828" y="5526754"/>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FUP PURCHASE</a:t>
            </a:r>
            <a:endParaRPr lang="en-US" sz="800" b="1" dirty="0">
              <a:solidFill>
                <a:prstClr val="white"/>
              </a:solidFill>
              <a:latin typeface="Arial" panose="020B0604020202020204" pitchFamily="34" charset="0"/>
              <a:cs typeface="Arial" panose="020B0604020202020204" pitchFamily="34" charset="0"/>
            </a:endParaRPr>
          </a:p>
        </p:txBody>
      </p:sp>
      <p:sp>
        <p:nvSpPr>
          <p:cNvPr id="143" name="Rectangle 142"/>
          <p:cNvSpPr/>
          <p:nvPr/>
        </p:nvSpPr>
        <p:spPr>
          <a:xfrm>
            <a:off x="247828" y="5853898"/>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NETWORK COVERAGE</a:t>
            </a:r>
            <a:endParaRPr lang="en-US" sz="800" b="1" dirty="0">
              <a:solidFill>
                <a:prstClr val="white"/>
              </a:solidFill>
              <a:latin typeface="Arial" panose="020B0604020202020204" pitchFamily="34" charset="0"/>
              <a:cs typeface="Arial" panose="020B0604020202020204" pitchFamily="34" charset="0"/>
            </a:endParaRPr>
          </a:p>
        </p:txBody>
      </p:sp>
      <p:sp>
        <p:nvSpPr>
          <p:cNvPr id="89" name="Oval 88"/>
          <p:cNvSpPr/>
          <p:nvPr/>
        </p:nvSpPr>
        <p:spPr>
          <a:xfrm>
            <a:off x="9751879" y="2268652"/>
            <a:ext cx="191864" cy="19186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Arial" panose="020B0604020202020204" pitchFamily="34" charset="0"/>
                <a:cs typeface="Arial" panose="020B0604020202020204" pitchFamily="34" charset="0"/>
              </a:rPr>
              <a:t>1</a:t>
            </a:r>
            <a:endParaRPr lang="en-US" sz="1100" dirty="0">
              <a:latin typeface="Arial" panose="020B0604020202020204" pitchFamily="34" charset="0"/>
              <a:cs typeface="Arial" panose="020B0604020202020204" pitchFamily="34" charset="0"/>
            </a:endParaRPr>
          </a:p>
        </p:txBody>
      </p:sp>
      <p:grpSp>
        <p:nvGrpSpPr>
          <p:cNvPr id="152" name="Group 151"/>
          <p:cNvGrpSpPr/>
          <p:nvPr/>
        </p:nvGrpSpPr>
        <p:grpSpPr>
          <a:xfrm>
            <a:off x="-19946" y="5444657"/>
            <a:ext cx="365675" cy="427282"/>
            <a:chOff x="139917" y="5603711"/>
            <a:chExt cx="365675" cy="427282"/>
          </a:xfrm>
        </p:grpSpPr>
        <p:sp>
          <p:nvSpPr>
            <p:cNvPr id="153" name="Flowchart: Delay 152"/>
            <p:cNvSpPr/>
            <p:nvPr/>
          </p:nvSpPr>
          <p:spPr>
            <a:xfrm>
              <a:off x="151034" y="5603711"/>
              <a:ext cx="354558" cy="427282"/>
            </a:xfrm>
            <a:prstGeom prst="flowChartDelay">
              <a:avLst/>
            </a:prstGeom>
            <a:solidFill>
              <a:srgbClr val="E20A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4" name="Picture 153"/>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139917" y="5654116"/>
              <a:ext cx="324625" cy="324625"/>
            </a:xfrm>
            <a:prstGeom prst="rect">
              <a:avLst/>
            </a:prstGeom>
          </p:spPr>
        </p:pic>
      </p:grpSp>
      <p:sp>
        <p:nvSpPr>
          <p:cNvPr id="79" name="Rectangle 78"/>
          <p:cNvSpPr/>
          <p:nvPr/>
        </p:nvSpPr>
        <p:spPr>
          <a:xfrm>
            <a:off x="2375830" y="2797248"/>
            <a:ext cx="1244251" cy="276999"/>
          </a:xfrm>
          <a:prstGeom prst="rect">
            <a:avLst/>
          </a:prstGeom>
          <a:noFill/>
        </p:spPr>
        <p:txBody>
          <a:bodyPr wrap="none">
            <a:spAutoFit/>
          </a:bodyPr>
          <a:lstStyle/>
          <a:p>
            <a:pPr>
              <a:defRPr/>
            </a:pPr>
            <a:r>
              <a:rPr lang="en-US" sz="1200" kern="0" dirty="0" smtClean="0">
                <a:latin typeface="corporate_a_condensedregular"/>
              </a:rPr>
              <a:t>Postpaid Offers</a:t>
            </a:r>
            <a:endParaRPr lang="en-US" sz="1200" kern="0" dirty="0" smtClean="0">
              <a:latin typeface="corporate_a_condensedregular"/>
            </a:endParaRPr>
          </a:p>
        </p:txBody>
      </p:sp>
      <p:graphicFrame>
        <p:nvGraphicFramePr>
          <p:cNvPr id="80" name="Table 79"/>
          <p:cNvGraphicFramePr>
            <a:graphicFrameLocks noGrp="1"/>
          </p:cNvGraphicFramePr>
          <p:nvPr>
            <p:extLst/>
          </p:nvPr>
        </p:nvGraphicFramePr>
        <p:xfrm>
          <a:off x="2439232" y="3177754"/>
          <a:ext cx="7424756" cy="2125971"/>
        </p:xfrm>
        <a:graphic>
          <a:graphicData uri="http://schemas.openxmlformats.org/drawingml/2006/table">
            <a:tbl>
              <a:tblPr/>
              <a:tblGrid>
                <a:gridCol w="1127820"/>
                <a:gridCol w="887458"/>
                <a:gridCol w="1023992"/>
                <a:gridCol w="2566805"/>
                <a:gridCol w="1092258"/>
                <a:gridCol w="726423"/>
              </a:tblGrid>
              <a:tr h="452235">
                <a:tc>
                  <a:txBody>
                    <a:bodyPr/>
                    <a:lstStyle/>
                    <a:p>
                      <a:pPr algn="ctr" rtl="0" fontAlgn="ctr"/>
                      <a:r>
                        <a:rPr lang="en-US" sz="900" b="1" i="0" u="none" strike="noStrike" dirty="0" smtClean="0">
                          <a:solidFill>
                            <a:srgbClr val="FFFFFF"/>
                          </a:solidFill>
                          <a:effectLst/>
                          <a:latin typeface="Arial" panose="020B0604020202020204" pitchFamily="34" charset="0"/>
                        </a:rPr>
                        <a:t>Plan</a:t>
                      </a:r>
                      <a:endParaRPr lang="en-US" sz="900" b="1" i="0" u="none" strike="noStrike" dirty="0">
                        <a:solidFill>
                          <a:srgbClr val="FFFFFF"/>
                        </a:solidFill>
                        <a:effectLst/>
                        <a:latin typeface="Arial" panose="020B0604020202020204" pitchFamily="34" charset="0"/>
                      </a:endParaRPr>
                    </a:p>
                  </a:txBody>
                  <a:tcPr marL="6067" marR="6067" marT="606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E5681"/>
                    </a:solidFill>
                  </a:tcPr>
                </a:tc>
                <a:tc>
                  <a:txBody>
                    <a:bodyPr/>
                    <a:lstStyle/>
                    <a:p>
                      <a:pPr algn="ctr" rtl="0" fontAlgn="ctr"/>
                      <a:r>
                        <a:rPr lang="en-US" sz="900" b="1" i="0" u="none" strike="noStrike" dirty="0" smtClean="0">
                          <a:solidFill>
                            <a:srgbClr val="FFFFFF"/>
                          </a:solidFill>
                          <a:effectLst/>
                          <a:latin typeface="Arial" panose="020B0604020202020204" pitchFamily="34" charset="0"/>
                        </a:rPr>
                        <a:t>Amount</a:t>
                      </a:r>
                      <a:endParaRPr lang="en-US" sz="900" b="1" i="0" u="none" strike="noStrike" dirty="0">
                        <a:solidFill>
                          <a:srgbClr val="FFFFFF"/>
                        </a:solidFill>
                        <a:effectLst/>
                        <a:latin typeface="Arial" panose="020B0604020202020204" pitchFamily="34" charset="0"/>
                      </a:endParaRPr>
                    </a:p>
                  </a:txBody>
                  <a:tcPr marL="6067" marR="6067" marT="606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E5681"/>
                    </a:solidFill>
                  </a:tcPr>
                </a:tc>
                <a:tc>
                  <a:txBody>
                    <a:bodyPr/>
                    <a:lstStyle/>
                    <a:p>
                      <a:pPr algn="ctr" rtl="0" fontAlgn="ctr"/>
                      <a:r>
                        <a:rPr lang="en-US" sz="900" b="1" i="0" u="none" strike="noStrike" dirty="0" smtClean="0">
                          <a:solidFill>
                            <a:srgbClr val="FFFFFF"/>
                          </a:solidFill>
                          <a:effectLst/>
                          <a:latin typeface="Arial" panose="020B0604020202020204" pitchFamily="34" charset="0"/>
                        </a:rPr>
                        <a:t>Data</a:t>
                      </a:r>
                      <a:endParaRPr lang="en-US" sz="900" b="1" i="0" u="none" strike="noStrike" dirty="0">
                        <a:solidFill>
                          <a:srgbClr val="FFFFFF"/>
                        </a:solidFill>
                        <a:effectLst/>
                        <a:latin typeface="Arial" panose="020B0604020202020204" pitchFamily="34" charset="0"/>
                      </a:endParaRPr>
                    </a:p>
                  </a:txBody>
                  <a:tcPr marL="6067" marR="6067" marT="606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E5681"/>
                    </a:solidFill>
                  </a:tcPr>
                </a:tc>
                <a:tc>
                  <a:txBody>
                    <a:bodyPr/>
                    <a:lstStyle/>
                    <a:p>
                      <a:pPr algn="ctr" rtl="0" fontAlgn="ctr"/>
                      <a:r>
                        <a:rPr lang="en-US" sz="900" b="1" i="0" u="none" strike="noStrike" dirty="0" smtClean="0">
                          <a:solidFill>
                            <a:srgbClr val="FFFFFF"/>
                          </a:solidFill>
                          <a:effectLst/>
                          <a:latin typeface="Arial" panose="020B0604020202020204" pitchFamily="34" charset="0"/>
                        </a:rPr>
                        <a:t>Includes</a:t>
                      </a:r>
                      <a:endParaRPr lang="en-US" sz="900" b="1" i="0" u="none" strike="noStrike" dirty="0">
                        <a:solidFill>
                          <a:srgbClr val="FFFFFF"/>
                        </a:solidFill>
                        <a:effectLst/>
                        <a:latin typeface="Arial" panose="020B0604020202020204" pitchFamily="34" charset="0"/>
                      </a:endParaRPr>
                    </a:p>
                  </a:txBody>
                  <a:tcPr marL="6067" marR="6067" marT="606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E5681"/>
                    </a:solidFill>
                  </a:tcPr>
                </a:tc>
                <a:tc>
                  <a:txBody>
                    <a:bodyPr/>
                    <a:lstStyle/>
                    <a:p>
                      <a:pPr algn="ctr" rtl="0" fontAlgn="ctr"/>
                      <a:r>
                        <a:rPr lang="en-US" sz="900" b="1" i="0" u="none" strike="noStrike" dirty="0" smtClean="0">
                          <a:solidFill>
                            <a:srgbClr val="FFFFFF"/>
                          </a:solidFill>
                          <a:effectLst/>
                          <a:latin typeface="Arial" panose="020B0604020202020204" pitchFamily="34" charset="0"/>
                        </a:rPr>
                        <a:t>Validity</a:t>
                      </a:r>
                      <a:endParaRPr lang="en-US" sz="900" b="1" i="0" u="none" strike="noStrike" dirty="0">
                        <a:solidFill>
                          <a:srgbClr val="FFFFFF"/>
                        </a:solidFill>
                        <a:effectLst/>
                        <a:latin typeface="Arial" panose="020B0604020202020204" pitchFamily="34" charset="0"/>
                      </a:endParaRPr>
                    </a:p>
                  </a:txBody>
                  <a:tcPr marL="6067" marR="6067" marT="606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E5681"/>
                    </a:solidFill>
                  </a:tcPr>
                </a:tc>
                <a:tc>
                  <a:txBody>
                    <a:bodyPr/>
                    <a:lstStyle/>
                    <a:p>
                      <a:pPr algn="ctr" rtl="0" fontAlgn="ctr"/>
                      <a:r>
                        <a:rPr lang="en-US" sz="900" b="1" i="0" u="none" strike="noStrike" dirty="0" smtClean="0">
                          <a:solidFill>
                            <a:srgbClr val="FFFFFF"/>
                          </a:solidFill>
                          <a:effectLst/>
                          <a:latin typeface="Arial" panose="020B0604020202020204" pitchFamily="34" charset="0"/>
                        </a:rPr>
                        <a:t>Select</a:t>
                      </a:r>
                      <a:endParaRPr lang="en-US" sz="900" b="1" i="0" u="none" strike="noStrike" dirty="0">
                        <a:solidFill>
                          <a:srgbClr val="FFFFFF"/>
                        </a:solidFill>
                        <a:effectLst/>
                        <a:latin typeface="Arial" panose="020B0604020202020204" pitchFamily="34" charset="0"/>
                      </a:endParaRPr>
                    </a:p>
                  </a:txBody>
                  <a:tcPr marL="6067" marR="6067" marT="606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E5681"/>
                    </a:solidFill>
                  </a:tcPr>
                </a:tc>
              </a:tr>
              <a:tr h="418434">
                <a:tc>
                  <a:txBody>
                    <a:bodyPr/>
                    <a:lstStyle/>
                    <a:p>
                      <a:pPr algn="ctr" rtl="0" fontAlgn="ctr"/>
                      <a:r>
                        <a:rPr lang="en-US" sz="900" b="0" i="0" u="sng" strike="noStrike" kern="1200" dirty="0" smtClean="0">
                          <a:solidFill>
                            <a:srgbClr val="000000"/>
                          </a:solidFill>
                          <a:effectLst/>
                          <a:latin typeface="Arial" panose="020B0604020202020204" pitchFamily="34" charset="0"/>
                          <a:ea typeface="+mn-ea"/>
                          <a:cs typeface="+mn-cs"/>
                        </a:rPr>
                        <a:t>TESurf50</a:t>
                      </a:r>
                      <a:endParaRPr lang="en-US" sz="900" b="0" i="0" u="sng" strike="noStrike" kern="1200" dirty="0">
                        <a:solidFill>
                          <a:srgbClr val="000000"/>
                        </a:solidFill>
                        <a:effectLst/>
                        <a:latin typeface="Arial" panose="020B0604020202020204" pitchFamily="34" charset="0"/>
                        <a:ea typeface="+mn-ea"/>
                        <a:cs typeface="+mn-cs"/>
                      </a:endParaRPr>
                    </a:p>
                  </a:txBody>
                  <a:tcPr marL="6067" marR="6067" marT="606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en-US" sz="900" b="0" i="0" u="none" strike="noStrike" kern="1200" dirty="0" smtClean="0">
                          <a:solidFill>
                            <a:srgbClr val="000000"/>
                          </a:solidFill>
                          <a:effectLst/>
                          <a:latin typeface="Arial" panose="020B0604020202020204" pitchFamily="34" charset="0"/>
                          <a:ea typeface="+mn-ea"/>
                          <a:cs typeface="+mn-cs"/>
                        </a:rPr>
                        <a:t>P</a:t>
                      </a:r>
                      <a:r>
                        <a:rPr lang="en-US" sz="900" b="0" i="0" u="none" strike="noStrike" kern="1200" baseline="0" dirty="0" smtClean="0">
                          <a:solidFill>
                            <a:srgbClr val="000000"/>
                          </a:solidFill>
                          <a:effectLst/>
                          <a:latin typeface="Arial" panose="020B0604020202020204" pitchFamily="34" charset="0"/>
                          <a:ea typeface="+mn-ea"/>
                          <a:cs typeface="+mn-cs"/>
                        </a:rPr>
                        <a:t> 50</a:t>
                      </a:r>
                      <a:endParaRPr lang="en-US" sz="900" b="0" i="0" u="none" strike="noStrike" kern="1200" dirty="0">
                        <a:solidFill>
                          <a:srgbClr val="000000"/>
                        </a:solidFill>
                        <a:effectLst/>
                        <a:latin typeface="Arial" panose="020B0604020202020204" pitchFamily="34" charset="0"/>
                        <a:ea typeface="+mn-ea"/>
                        <a:cs typeface="+mn-cs"/>
                      </a:endParaRPr>
                    </a:p>
                  </a:txBody>
                  <a:tcPr marL="6067" marR="6067" marT="606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en-US" sz="900" b="0" i="0" u="none" strike="noStrike" kern="1200" dirty="0" smtClean="0">
                          <a:solidFill>
                            <a:srgbClr val="000000"/>
                          </a:solidFill>
                          <a:effectLst/>
                          <a:latin typeface="Arial" panose="020B0604020202020204" pitchFamily="34" charset="0"/>
                          <a:ea typeface="+mn-ea"/>
                          <a:cs typeface="+mn-cs"/>
                        </a:rPr>
                        <a:t>1 GB</a:t>
                      </a:r>
                      <a:endParaRPr lang="en-US" sz="900" b="0" i="0" u="none" strike="noStrike" kern="1200" dirty="0">
                        <a:solidFill>
                          <a:srgbClr val="000000"/>
                        </a:solidFill>
                        <a:effectLst/>
                        <a:latin typeface="Arial" panose="020B0604020202020204" pitchFamily="34" charset="0"/>
                        <a:ea typeface="+mn-ea"/>
                        <a:cs typeface="+mn-cs"/>
                      </a:endParaRPr>
                    </a:p>
                  </a:txBody>
                  <a:tcPr marL="6067" marR="6067" marT="606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en-US" sz="900" b="0" i="0" u="none" strike="noStrike" kern="1200" dirty="0" smtClean="0">
                          <a:solidFill>
                            <a:srgbClr val="000000"/>
                          </a:solidFill>
                          <a:effectLst/>
                          <a:latin typeface="Arial" panose="020B0604020202020204" pitchFamily="34" charset="0"/>
                          <a:ea typeface="+mn-ea"/>
                          <a:cs typeface="+mn-cs"/>
                        </a:rPr>
                        <a:t>Choice of access to Facebook, </a:t>
                      </a:r>
                      <a:r>
                        <a:rPr lang="en-US" sz="900" b="0" i="0" u="none" strike="noStrike" kern="1200" dirty="0" err="1" smtClean="0">
                          <a:solidFill>
                            <a:srgbClr val="000000"/>
                          </a:solidFill>
                          <a:effectLst/>
                          <a:latin typeface="Arial" panose="020B0604020202020204" pitchFamily="34" charset="0"/>
                          <a:ea typeface="+mn-ea"/>
                          <a:cs typeface="+mn-cs"/>
                        </a:rPr>
                        <a:t>Viber</a:t>
                      </a:r>
                      <a:r>
                        <a:rPr lang="en-US" sz="900" b="0" i="0" u="none" strike="noStrike" kern="1200" dirty="0" smtClean="0">
                          <a:solidFill>
                            <a:srgbClr val="000000"/>
                          </a:solidFill>
                          <a:effectLst/>
                          <a:latin typeface="Arial" panose="020B0604020202020204" pitchFamily="34" charset="0"/>
                          <a:ea typeface="+mn-ea"/>
                          <a:cs typeface="+mn-cs"/>
                        </a:rPr>
                        <a:t>, </a:t>
                      </a:r>
                      <a:r>
                        <a:rPr lang="en-US" sz="900" b="0" i="0" u="none" strike="noStrike" kern="1200" dirty="0" err="1" smtClean="0">
                          <a:solidFill>
                            <a:srgbClr val="000000"/>
                          </a:solidFill>
                          <a:effectLst/>
                          <a:latin typeface="Arial" panose="020B0604020202020204" pitchFamily="34" charset="0"/>
                          <a:ea typeface="+mn-ea"/>
                          <a:cs typeface="+mn-cs"/>
                        </a:rPr>
                        <a:t>Snapchat</a:t>
                      </a:r>
                      <a:r>
                        <a:rPr lang="en-US" sz="900" b="0" i="0" u="none" strike="noStrike" kern="1200" dirty="0" smtClean="0">
                          <a:solidFill>
                            <a:srgbClr val="000000"/>
                          </a:solidFill>
                          <a:effectLst/>
                          <a:latin typeface="Arial" panose="020B0604020202020204" pitchFamily="34" charset="0"/>
                          <a:ea typeface="+mn-ea"/>
                          <a:cs typeface="+mn-cs"/>
                        </a:rPr>
                        <a:t>, </a:t>
                      </a:r>
                      <a:r>
                        <a:rPr lang="en-US" sz="900" b="0" i="0" u="none" strike="noStrike" kern="1200" dirty="0" err="1" smtClean="0">
                          <a:solidFill>
                            <a:srgbClr val="000000"/>
                          </a:solidFill>
                          <a:effectLst/>
                          <a:latin typeface="Arial" panose="020B0604020202020204" pitchFamily="34" charset="0"/>
                          <a:ea typeface="+mn-ea"/>
                          <a:cs typeface="+mn-cs"/>
                        </a:rPr>
                        <a:t>Spotify</a:t>
                      </a:r>
                      <a:r>
                        <a:rPr lang="en-US" sz="900" b="0" i="0" u="none" strike="noStrike" kern="1200" dirty="0" smtClean="0">
                          <a:solidFill>
                            <a:srgbClr val="000000"/>
                          </a:solidFill>
                          <a:effectLst/>
                          <a:latin typeface="Arial" panose="020B0604020202020204" pitchFamily="34" charset="0"/>
                          <a:ea typeface="+mn-ea"/>
                          <a:cs typeface="+mn-cs"/>
                        </a:rPr>
                        <a:t> Basic, YouTube+</a:t>
                      </a:r>
                      <a:endParaRPr lang="en-US" sz="900" b="0" i="0" u="none" strike="noStrike" kern="1200" dirty="0">
                        <a:solidFill>
                          <a:srgbClr val="000000"/>
                        </a:solidFill>
                        <a:effectLst/>
                        <a:latin typeface="Arial" panose="020B0604020202020204" pitchFamily="34" charset="0"/>
                        <a:ea typeface="+mn-ea"/>
                        <a:cs typeface="+mn-cs"/>
                      </a:endParaRPr>
                    </a:p>
                  </a:txBody>
                  <a:tcPr marL="6067" marR="6067" marT="606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en-US" sz="900" b="0" i="0" u="none" strike="noStrike" kern="1200" dirty="0" smtClean="0">
                          <a:solidFill>
                            <a:srgbClr val="000000"/>
                          </a:solidFill>
                          <a:effectLst/>
                          <a:latin typeface="Arial" panose="020B0604020202020204" pitchFamily="34" charset="0"/>
                          <a:ea typeface="+mn-ea"/>
                          <a:cs typeface="+mn-cs"/>
                        </a:rPr>
                        <a:t>3 Days</a:t>
                      </a:r>
                      <a:endParaRPr lang="en-US" sz="900" b="0" i="0" u="none" strike="noStrike" kern="1200" dirty="0">
                        <a:solidFill>
                          <a:srgbClr val="000000"/>
                        </a:solidFill>
                        <a:effectLst/>
                        <a:latin typeface="Arial" panose="020B0604020202020204" pitchFamily="34" charset="0"/>
                        <a:ea typeface="+mn-ea"/>
                        <a:cs typeface="+mn-cs"/>
                      </a:endParaRPr>
                    </a:p>
                  </a:txBody>
                  <a:tcPr marL="6067" marR="6067" marT="606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endParaRPr lang="en-US" sz="900" b="0" i="0" u="none" strike="noStrike" kern="1200" dirty="0">
                        <a:solidFill>
                          <a:srgbClr val="000000"/>
                        </a:solidFill>
                        <a:effectLst/>
                        <a:latin typeface="Arial" panose="020B0604020202020204" pitchFamily="34" charset="0"/>
                        <a:ea typeface="+mn-ea"/>
                        <a:cs typeface="+mn-cs"/>
                      </a:endParaRPr>
                    </a:p>
                  </a:txBody>
                  <a:tcPr marL="6067" marR="6067" marT="606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r>
              <a:tr h="418434">
                <a:tc>
                  <a:txBody>
                    <a:bodyPr/>
                    <a:lstStyle/>
                    <a:p>
                      <a:pPr algn="ctr" rtl="0" fontAlgn="ctr"/>
                      <a:r>
                        <a:rPr lang="en-US" sz="900" b="0" i="0" u="sng" strike="noStrike" kern="1200" dirty="0" smtClean="0">
                          <a:solidFill>
                            <a:srgbClr val="000000"/>
                          </a:solidFill>
                          <a:effectLst/>
                          <a:latin typeface="Arial" panose="020B0604020202020204" pitchFamily="34" charset="0"/>
                          <a:ea typeface="+mn-ea"/>
                          <a:cs typeface="+mn-cs"/>
                        </a:rPr>
                        <a:t>TESurf299</a:t>
                      </a:r>
                      <a:endParaRPr lang="en-US" sz="900" b="0" i="0" u="sng" strike="noStrike" kern="1200" dirty="0">
                        <a:solidFill>
                          <a:srgbClr val="000000"/>
                        </a:solidFill>
                        <a:effectLst/>
                        <a:latin typeface="Arial" panose="020B0604020202020204" pitchFamily="34" charset="0"/>
                        <a:ea typeface="+mn-ea"/>
                        <a:cs typeface="+mn-cs"/>
                      </a:endParaRPr>
                    </a:p>
                  </a:txBody>
                  <a:tcPr marL="6067" marR="6067" marT="606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en-US" sz="900" b="0" i="0" u="none" strike="noStrike" kern="1200" dirty="0" smtClean="0">
                          <a:solidFill>
                            <a:srgbClr val="000000"/>
                          </a:solidFill>
                          <a:effectLst/>
                          <a:latin typeface="Arial" panose="020B0604020202020204" pitchFamily="34" charset="0"/>
                          <a:ea typeface="+mn-ea"/>
                          <a:cs typeface="+mn-cs"/>
                        </a:rPr>
                        <a:t>P 299</a:t>
                      </a:r>
                      <a:endParaRPr lang="en-US" sz="900" b="0" i="0" u="none" strike="noStrike" kern="1200" dirty="0">
                        <a:solidFill>
                          <a:srgbClr val="000000"/>
                        </a:solidFill>
                        <a:effectLst/>
                        <a:latin typeface="Arial" panose="020B0604020202020204" pitchFamily="34" charset="0"/>
                        <a:ea typeface="+mn-ea"/>
                        <a:cs typeface="+mn-cs"/>
                      </a:endParaRPr>
                    </a:p>
                  </a:txBody>
                  <a:tcPr marL="6067" marR="6067" marT="606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en-US" sz="900" b="0" i="0" u="none" strike="noStrike" kern="1200" dirty="0" smtClean="0">
                          <a:solidFill>
                            <a:srgbClr val="000000"/>
                          </a:solidFill>
                          <a:effectLst/>
                          <a:latin typeface="Arial" panose="020B0604020202020204" pitchFamily="34" charset="0"/>
                          <a:ea typeface="+mn-ea"/>
                          <a:cs typeface="+mn-cs"/>
                        </a:rPr>
                        <a:t>1.5 GB</a:t>
                      </a:r>
                      <a:endParaRPr lang="en-US" sz="900" b="0" i="0" u="none" strike="noStrike" kern="1200" dirty="0">
                        <a:solidFill>
                          <a:srgbClr val="000000"/>
                        </a:solidFill>
                        <a:effectLst/>
                        <a:latin typeface="Arial" panose="020B0604020202020204" pitchFamily="34" charset="0"/>
                        <a:ea typeface="+mn-ea"/>
                        <a:cs typeface="+mn-cs"/>
                      </a:endParaRPr>
                    </a:p>
                  </a:txBody>
                  <a:tcPr marL="6067" marR="6067" marT="606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900" b="0" i="0" u="none" strike="noStrike" kern="1200" dirty="0" smtClean="0">
                          <a:solidFill>
                            <a:srgbClr val="000000"/>
                          </a:solidFill>
                          <a:effectLst/>
                          <a:latin typeface="Arial" panose="020B0604020202020204" pitchFamily="34" charset="0"/>
                          <a:ea typeface="+mn-ea"/>
                          <a:cs typeface="+mn-cs"/>
                        </a:rPr>
                        <a:t>Data Rollover + Choice of access to Facebook, </a:t>
                      </a:r>
                      <a:r>
                        <a:rPr lang="en-US" sz="900" b="0" i="0" u="none" strike="noStrike" kern="1200" dirty="0" err="1" smtClean="0">
                          <a:solidFill>
                            <a:srgbClr val="000000"/>
                          </a:solidFill>
                          <a:effectLst/>
                          <a:latin typeface="Arial" panose="020B0604020202020204" pitchFamily="34" charset="0"/>
                          <a:ea typeface="+mn-ea"/>
                          <a:cs typeface="+mn-cs"/>
                        </a:rPr>
                        <a:t>Viber</a:t>
                      </a:r>
                      <a:r>
                        <a:rPr lang="en-US" sz="900" b="0" i="0" u="none" strike="noStrike" kern="1200" dirty="0" smtClean="0">
                          <a:solidFill>
                            <a:srgbClr val="000000"/>
                          </a:solidFill>
                          <a:effectLst/>
                          <a:latin typeface="Arial" panose="020B0604020202020204" pitchFamily="34" charset="0"/>
                          <a:ea typeface="+mn-ea"/>
                          <a:cs typeface="+mn-cs"/>
                        </a:rPr>
                        <a:t>, </a:t>
                      </a:r>
                      <a:r>
                        <a:rPr lang="en-US" sz="900" b="0" i="0" u="none" strike="noStrike" kern="1200" dirty="0" err="1" smtClean="0">
                          <a:solidFill>
                            <a:srgbClr val="000000"/>
                          </a:solidFill>
                          <a:effectLst/>
                          <a:latin typeface="Arial" panose="020B0604020202020204" pitchFamily="34" charset="0"/>
                          <a:ea typeface="+mn-ea"/>
                          <a:cs typeface="+mn-cs"/>
                        </a:rPr>
                        <a:t>Snapchat</a:t>
                      </a:r>
                      <a:r>
                        <a:rPr lang="en-US" sz="900" b="0" i="0" u="none" strike="noStrike" kern="1200" dirty="0" smtClean="0">
                          <a:solidFill>
                            <a:srgbClr val="000000"/>
                          </a:solidFill>
                          <a:effectLst/>
                          <a:latin typeface="Arial" panose="020B0604020202020204" pitchFamily="34" charset="0"/>
                          <a:ea typeface="+mn-ea"/>
                          <a:cs typeface="+mn-cs"/>
                        </a:rPr>
                        <a:t>, </a:t>
                      </a:r>
                      <a:r>
                        <a:rPr lang="en-US" sz="900" b="0" i="0" u="none" strike="noStrike" kern="1200" dirty="0" err="1" smtClean="0">
                          <a:solidFill>
                            <a:srgbClr val="000000"/>
                          </a:solidFill>
                          <a:effectLst/>
                          <a:latin typeface="Arial" panose="020B0604020202020204" pitchFamily="34" charset="0"/>
                          <a:ea typeface="+mn-ea"/>
                          <a:cs typeface="+mn-cs"/>
                        </a:rPr>
                        <a:t>Spotify</a:t>
                      </a:r>
                      <a:r>
                        <a:rPr lang="en-US" sz="900" b="0" i="0" u="none" strike="noStrike" kern="1200" dirty="0" smtClean="0">
                          <a:solidFill>
                            <a:srgbClr val="000000"/>
                          </a:solidFill>
                          <a:effectLst/>
                          <a:latin typeface="Arial" panose="020B0604020202020204" pitchFamily="34" charset="0"/>
                          <a:ea typeface="+mn-ea"/>
                          <a:cs typeface="+mn-cs"/>
                        </a:rPr>
                        <a:t> Basic, YouTube+</a:t>
                      </a:r>
                    </a:p>
                  </a:txBody>
                  <a:tcPr marL="6067" marR="6067" marT="606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en-US" sz="900" b="0" i="0" u="none" strike="noStrike" kern="1200" dirty="0" smtClean="0">
                          <a:solidFill>
                            <a:srgbClr val="000000"/>
                          </a:solidFill>
                          <a:effectLst/>
                          <a:latin typeface="Arial" panose="020B0604020202020204" pitchFamily="34" charset="0"/>
                          <a:ea typeface="+mn-ea"/>
                          <a:cs typeface="+mn-cs"/>
                        </a:rPr>
                        <a:t>30 Days</a:t>
                      </a:r>
                      <a:endParaRPr lang="en-US" sz="900" b="0" i="0" u="none" strike="noStrike" kern="1200" dirty="0">
                        <a:solidFill>
                          <a:srgbClr val="000000"/>
                        </a:solidFill>
                        <a:effectLst/>
                        <a:latin typeface="Arial" panose="020B0604020202020204" pitchFamily="34" charset="0"/>
                        <a:ea typeface="+mn-ea"/>
                        <a:cs typeface="+mn-cs"/>
                      </a:endParaRPr>
                    </a:p>
                  </a:txBody>
                  <a:tcPr marL="6067" marR="6067" marT="606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endParaRPr lang="en-US" sz="900" b="0" i="0" u="none" strike="noStrike" kern="1200" dirty="0">
                        <a:solidFill>
                          <a:srgbClr val="000000"/>
                        </a:solidFill>
                        <a:effectLst/>
                        <a:latin typeface="Arial" panose="020B0604020202020204" pitchFamily="34" charset="0"/>
                        <a:ea typeface="+mn-ea"/>
                        <a:cs typeface="+mn-cs"/>
                      </a:endParaRPr>
                    </a:p>
                  </a:txBody>
                  <a:tcPr marL="6067" marR="6067" marT="606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r>
              <a:tr h="418434">
                <a:tc>
                  <a:txBody>
                    <a:bodyPr/>
                    <a:lstStyle/>
                    <a:p>
                      <a:pPr algn="ctr" rtl="0" fontAlgn="ctr"/>
                      <a:r>
                        <a:rPr lang="en-US" sz="900" b="0" i="0" u="sng" strike="noStrike" kern="1200" dirty="0" smtClean="0">
                          <a:solidFill>
                            <a:srgbClr val="000000"/>
                          </a:solidFill>
                          <a:effectLst/>
                          <a:latin typeface="Arial" panose="020B0604020202020204" pitchFamily="34" charset="0"/>
                          <a:ea typeface="+mn-ea"/>
                          <a:cs typeface="+mn-cs"/>
                        </a:rPr>
                        <a:t>TESurf599</a:t>
                      </a:r>
                      <a:endParaRPr lang="en-US" sz="900" b="0" i="0" u="sng" strike="noStrike" kern="1200" dirty="0">
                        <a:solidFill>
                          <a:srgbClr val="000000"/>
                        </a:solidFill>
                        <a:effectLst/>
                        <a:latin typeface="Arial" panose="020B0604020202020204" pitchFamily="34" charset="0"/>
                        <a:ea typeface="+mn-ea"/>
                        <a:cs typeface="+mn-cs"/>
                      </a:endParaRPr>
                    </a:p>
                  </a:txBody>
                  <a:tcPr marL="6067" marR="6067" marT="606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en-US" sz="900" b="0" i="0" u="none" strike="noStrike" kern="1200" dirty="0" smtClean="0">
                          <a:solidFill>
                            <a:srgbClr val="000000"/>
                          </a:solidFill>
                          <a:effectLst/>
                          <a:latin typeface="Arial" panose="020B0604020202020204" pitchFamily="34" charset="0"/>
                          <a:ea typeface="+mn-ea"/>
                          <a:cs typeface="+mn-cs"/>
                        </a:rPr>
                        <a:t>P 599</a:t>
                      </a:r>
                      <a:endParaRPr lang="en-US" sz="900" b="0" i="0" u="none" strike="noStrike" kern="1200" dirty="0">
                        <a:solidFill>
                          <a:srgbClr val="000000"/>
                        </a:solidFill>
                        <a:effectLst/>
                        <a:latin typeface="Arial" panose="020B0604020202020204" pitchFamily="34" charset="0"/>
                        <a:ea typeface="+mn-ea"/>
                        <a:cs typeface="+mn-cs"/>
                      </a:endParaRPr>
                    </a:p>
                  </a:txBody>
                  <a:tcPr marL="6067" marR="6067" marT="606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en-US" sz="900" b="0" i="0" u="none" strike="noStrike" kern="1200" dirty="0" smtClean="0">
                          <a:solidFill>
                            <a:srgbClr val="000000"/>
                          </a:solidFill>
                          <a:effectLst/>
                          <a:latin typeface="Arial" panose="020B0604020202020204" pitchFamily="34" charset="0"/>
                          <a:ea typeface="+mn-ea"/>
                          <a:cs typeface="+mn-cs"/>
                        </a:rPr>
                        <a:t>4 GB</a:t>
                      </a:r>
                      <a:endParaRPr lang="en-US" sz="900" b="0" i="0" u="none" strike="noStrike" kern="1200" dirty="0">
                        <a:solidFill>
                          <a:srgbClr val="000000"/>
                        </a:solidFill>
                        <a:effectLst/>
                        <a:latin typeface="Arial" panose="020B0604020202020204" pitchFamily="34" charset="0"/>
                        <a:ea typeface="+mn-ea"/>
                        <a:cs typeface="+mn-cs"/>
                      </a:endParaRPr>
                    </a:p>
                  </a:txBody>
                  <a:tcPr marL="6067" marR="6067" marT="606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900" b="0" i="0" u="none" strike="noStrike" kern="1200" dirty="0" smtClean="0">
                          <a:solidFill>
                            <a:srgbClr val="000000"/>
                          </a:solidFill>
                          <a:effectLst/>
                          <a:latin typeface="Arial" panose="020B0604020202020204" pitchFamily="34" charset="0"/>
                          <a:ea typeface="+mn-ea"/>
                          <a:cs typeface="+mn-cs"/>
                        </a:rPr>
                        <a:t>Data Rollover + Choice of access to Facebook, </a:t>
                      </a:r>
                      <a:r>
                        <a:rPr lang="en-US" sz="900" b="0" i="0" u="none" strike="noStrike" kern="1200" dirty="0" err="1" smtClean="0">
                          <a:solidFill>
                            <a:srgbClr val="000000"/>
                          </a:solidFill>
                          <a:effectLst/>
                          <a:latin typeface="Arial" panose="020B0604020202020204" pitchFamily="34" charset="0"/>
                          <a:ea typeface="+mn-ea"/>
                          <a:cs typeface="+mn-cs"/>
                        </a:rPr>
                        <a:t>Viber</a:t>
                      </a:r>
                      <a:r>
                        <a:rPr lang="en-US" sz="900" b="0" i="0" u="none" strike="noStrike" kern="1200" dirty="0" smtClean="0">
                          <a:solidFill>
                            <a:srgbClr val="000000"/>
                          </a:solidFill>
                          <a:effectLst/>
                          <a:latin typeface="Arial" panose="020B0604020202020204" pitchFamily="34" charset="0"/>
                          <a:ea typeface="+mn-ea"/>
                          <a:cs typeface="+mn-cs"/>
                        </a:rPr>
                        <a:t>, </a:t>
                      </a:r>
                      <a:r>
                        <a:rPr lang="en-US" sz="900" b="0" i="0" u="none" strike="noStrike" kern="1200" dirty="0" err="1" smtClean="0">
                          <a:solidFill>
                            <a:srgbClr val="000000"/>
                          </a:solidFill>
                          <a:effectLst/>
                          <a:latin typeface="Arial" panose="020B0604020202020204" pitchFamily="34" charset="0"/>
                          <a:ea typeface="+mn-ea"/>
                          <a:cs typeface="+mn-cs"/>
                        </a:rPr>
                        <a:t>Snapchat</a:t>
                      </a:r>
                      <a:r>
                        <a:rPr lang="en-US" sz="900" b="0" i="0" u="none" strike="noStrike" kern="1200" dirty="0" smtClean="0">
                          <a:solidFill>
                            <a:srgbClr val="000000"/>
                          </a:solidFill>
                          <a:effectLst/>
                          <a:latin typeface="Arial" panose="020B0604020202020204" pitchFamily="34" charset="0"/>
                          <a:ea typeface="+mn-ea"/>
                          <a:cs typeface="+mn-cs"/>
                        </a:rPr>
                        <a:t>, </a:t>
                      </a:r>
                      <a:r>
                        <a:rPr lang="en-US" sz="900" b="0" i="0" u="none" strike="noStrike" kern="1200" dirty="0" err="1" smtClean="0">
                          <a:solidFill>
                            <a:srgbClr val="000000"/>
                          </a:solidFill>
                          <a:effectLst/>
                          <a:latin typeface="Arial" panose="020B0604020202020204" pitchFamily="34" charset="0"/>
                          <a:ea typeface="+mn-ea"/>
                          <a:cs typeface="+mn-cs"/>
                        </a:rPr>
                        <a:t>Spotify</a:t>
                      </a:r>
                      <a:r>
                        <a:rPr lang="en-US" sz="900" b="0" i="0" u="none" strike="noStrike" kern="1200" dirty="0" smtClean="0">
                          <a:solidFill>
                            <a:srgbClr val="000000"/>
                          </a:solidFill>
                          <a:effectLst/>
                          <a:latin typeface="Arial" panose="020B0604020202020204" pitchFamily="34" charset="0"/>
                          <a:ea typeface="+mn-ea"/>
                          <a:cs typeface="+mn-cs"/>
                        </a:rPr>
                        <a:t> Basic, YouTube+</a:t>
                      </a:r>
                    </a:p>
                  </a:txBody>
                  <a:tcPr marL="6067" marR="6067" marT="606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en-US" sz="900" b="0" i="0" u="none" strike="noStrike" kern="1200" dirty="0" smtClean="0">
                          <a:solidFill>
                            <a:srgbClr val="000000"/>
                          </a:solidFill>
                          <a:effectLst/>
                          <a:latin typeface="Arial" panose="020B0604020202020204" pitchFamily="34" charset="0"/>
                          <a:ea typeface="+mn-ea"/>
                          <a:cs typeface="+mn-cs"/>
                        </a:rPr>
                        <a:t>30 Days</a:t>
                      </a:r>
                      <a:endParaRPr lang="en-US" sz="900" b="0" i="0" u="none" strike="noStrike" kern="1200" dirty="0">
                        <a:solidFill>
                          <a:srgbClr val="000000"/>
                        </a:solidFill>
                        <a:effectLst/>
                        <a:latin typeface="Arial" panose="020B0604020202020204" pitchFamily="34" charset="0"/>
                        <a:ea typeface="+mn-ea"/>
                        <a:cs typeface="+mn-cs"/>
                      </a:endParaRPr>
                    </a:p>
                  </a:txBody>
                  <a:tcPr marL="6067" marR="6067" marT="606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endParaRPr lang="en-US" sz="900" b="0" i="0" u="none" strike="noStrike" kern="1200" dirty="0">
                        <a:solidFill>
                          <a:srgbClr val="000000"/>
                        </a:solidFill>
                        <a:effectLst/>
                        <a:latin typeface="Arial" panose="020B0604020202020204" pitchFamily="34" charset="0"/>
                        <a:ea typeface="+mn-ea"/>
                        <a:cs typeface="+mn-cs"/>
                      </a:endParaRPr>
                    </a:p>
                  </a:txBody>
                  <a:tcPr marL="6067" marR="6067" marT="606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r>
              <a:tr h="418434">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900" b="0" i="0" u="sng" strike="noStrike" kern="1200" dirty="0" smtClean="0">
                          <a:solidFill>
                            <a:srgbClr val="000000"/>
                          </a:solidFill>
                          <a:effectLst/>
                          <a:latin typeface="Arial" panose="020B0604020202020204" pitchFamily="34" charset="0"/>
                          <a:ea typeface="+mn-ea"/>
                          <a:cs typeface="+mn-cs"/>
                        </a:rPr>
                        <a:t>TESurf999</a:t>
                      </a:r>
                    </a:p>
                  </a:txBody>
                  <a:tcPr marL="6067" marR="6067" marT="606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en-US" sz="900" b="0" i="0" u="none" strike="noStrike" kern="1200" dirty="0" smtClean="0">
                          <a:solidFill>
                            <a:srgbClr val="000000"/>
                          </a:solidFill>
                          <a:effectLst/>
                          <a:latin typeface="Arial" panose="020B0604020202020204" pitchFamily="34" charset="0"/>
                          <a:ea typeface="+mn-ea"/>
                          <a:cs typeface="+mn-cs"/>
                        </a:rPr>
                        <a:t>P 999</a:t>
                      </a:r>
                      <a:endParaRPr lang="en-US" sz="900" b="0" i="0" u="none" strike="noStrike" kern="1200" dirty="0">
                        <a:solidFill>
                          <a:srgbClr val="000000"/>
                        </a:solidFill>
                        <a:effectLst/>
                        <a:latin typeface="Arial" panose="020B0604020202020204" pitchFamily="34" charset="0"/>
                        <a:ea typeface="+mn-ea"/>
                        <a:cs typeface="+mn-cs"/>
                      </a:endParaRPr>
                    </a:p>
                  </a:txBody>
                  <a:tcPr marL="6067" marR="6067" marT="606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en-US" sz="900" b="0" i="0" u="none" strike="noStrike" kern="1200" dirty="0" smtClean="0">
                          <a:solidFill>
                            <a:srgbClr val="000000"/>
                          </a:solidFill>
                          <a:effectLst/>
                          <a:latin typeface="Arial" panose="020B0604020202020204" pitchFamily="34" charset="0"/>
                          <a:ea typeface="+mn-ea"/>
                          <a:cs typeface="+mn-cs"/>
                        </a:rPr>
                        <a:t>8 GB</a:t>
                      </a:r>
                      <a:endParaRPr lang="en-US" sz="900" b="0" i="0" u="none" strike="noStrike" kern="1200" dirty="0">
                        <a:solidFill>
                          <a:srgbClr val="000000"/>
                        </a:solidFill>
                        <a:effectLst/>
                        <a:latin typeface="Arial" panose="020B0604020202020204" pitchFamily="34" charset="0"/>
                        <a:ea typeface="+mn-ea"/>
                        <a:cs typeface="+mn-cs"/>
                      </a:endParaRPr>
                    </a:p>
                  </a:txBody>
                  <a:tcPr marL="6067" marR="6067" marT="606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900" b="0" i="0" u="none" strike="noStrike" kern="1200" dirty="0" smtClean="0">
                          <a:solidFill>
                            <a:srgbClr val="000000"/>
                          </a:solidFill>
                          <a:effectLst/>
                          <a:latin typeface="Arial" panose="020B0604020202020204" pitchFamily="34" charset="0"/>
                          <a:ea typeface="+mn-ea"/>
                          <a:cs typeface="+mn-cs"/>
                        </a:rPr>
                        <a:t>Data Rollover + Choice of access to Facebook, </a:t>
                      </a:r>
                      <a:r>
                        <a:rPr lang="en-US" sz="900" b="0" i="0" u="none" strike="noStrike" kern="1200" dirty="0" err="1" smtClean="0">
                          <a:solidFill>
                            <a:srgbClr val="000000"/>
                          </a:solidFill>
                          <a:effectLst/>
                          <a:latin typeface="Arial" panose="020B0604020202020204" pitchFamily="34" charset="0"/>
                          <a:ea typeface="+mn-ea"/>
                          <a:cs typeface="+mn-cs"/>
                        </a:rPr>
                        <a:t>Viber</a:t>
                      </a:r>
                      <a:r>
                        <a:rPr lang="en-US" sz="900" b="0" i="0" u="none" strike="noStrike" kern="1200" dirty="0" smtClean="0">
                          <a:solidFill>
                            <a:srgbClr val="000000"/>
                          </a:solidFill>
                          <a:effectLst/>
                          <a:latin typeface="Arial" panose="020B0604020202020204" pitchFamily="34" charset="0"/>
                          <a:ea typeface="+mn-ea"/>
                          <a:cs typeface="+mn-cs"/>
                        </a:rPr>
                        <a:t>, </a:t>
                      </a:r>
                      <a:r>
                        <a:rPr lang="en-US" sz="900" b="0" i="0" u="none" strike="noStrike" kern="1200" dirty="0" err="1" smtClean="0">
                          <a:solidFill>
                            <a:srgbClr val="000000"/>
                          </a:solidFill>
                          <a:effectLst/>
                          <a:latin typeface="Arial" panose="020B0604020202020204" pitchFamily="34" charset="0"/>
                          <a:ea typeface="+mn-ea"/>
                          <a:cs typeface="+mn-cs"/>
                        </a:rPr>
                        <a:t>Snapchat</a:t>
                      </a:r>
                      <a:r>
                        <a:rPr lang="en-US" sz="900" b="0" i="0" u="none" strike="noStrike" kern="1200" dirty="0" smtClean="0">
                          <a:solidFill>
                            <a:srgbClr val="000000"/>
                          </a:solidFill>
                          <a:effectLst/>
                          <a:latin typeface="Arial" panose="020B0604020202020204" pitchFamily="34" charset="0"/>
                          <a:ea typeface="+mn-ea"/>
                          <a:cs typeface="+mn-cs"/>
                        </a:rPr>
                        <a:t>, </a:t>
                      </a:r>
                      <a:r>
                        <a:rPr lang="en-US" sz="900" b="0" i="0" u="none" strike="noStrike" kern="1200" dirty="0" err="1" smtClean="0">
                          <a:solidFill>
                            <a:srgbClr val="000000"/>
                          </a:solidFill>
                          <a:effectLst/>
                          <a:latin typeface="Arial" panose="020B0604020202020204" pitchFamily="34" charset="0"/>
                          <a:ea typeface="+mn-ea"/>
                          <a:cs typeface="+mn-cs"/>
                        </a:rPr>
                        <a:t>Spotify</a:t>
                      </a:r>
                      <a:r>
                        <a:rPr lang="en-US" sz="900" b="0" i="0" u="none" strike="noStrike" kern="1200" dirty="0" smtClean="0">
                          <a:solidFill>
                            <a:srgbClr val="000000"/>
                          </a:solidFill>
                          <a:effectLst/>
                          <a:latin typeface="Arial" panose="020B0604020202020204" pitchFamily="34" charset="0"/>
                          <a:ea typeface="+mn-ea"/>
                          <a:cs typeface="+mn-cs"/>
                        </a:rPr>
                        <a:t> Basic, YouTube+</a:t>
                      </a:r>
                    </a:p>
                  </a:txBody>
                  <a:tcPr marL="6067" marR="6067" marT="606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en-US" sz="900" b="0" i="0" u="none" strike="noStrike" kern="1200" dirty="0" smtClean="0">
                          <a:solidFill>
                            <a:srgbClr val="000000"/>
                          </a:solidFill>
                          <a:effectLst/>
                          <a:latin typeface="Arial" panose="020B0604020202020204" pitchFamily="34" charset="0"/>
                          <a:ea typeface="+mn-ea"/>
                          <a:cs typeface="+mn-cs"/>
                        </a:rPr>
                        <a:t>30 Days</a:t>
                      </a:r>
                      <a:endParaRPr lang="en-US" sz="900" b="0" i="0" u="none" strike="noStrike" kern="1200" dirty="0">
                        <a:solidFill>
                          <a:srgbClr val="000000"/>
                        </a:solidFill>
                        <a:effectLst/>
                        <a:latin typeface="Arial" panose="020B0604020202020204" pitchFamily="34" charset="0"/>
                        <a:ea typeface="+mn-ea"/>
                        <a:cs typeface="+mn-cs"/>
                      </a:endParaRPr>
                    </a:p>
                  </a:txBody>
                  <a:tcPr marL="6067" marR="6067" marT="606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endParaRPr lang="en-US" sz="900" b="0" i="0" u="none" strike="noStrike" kern="1200" dirty="0">
                        <a:solidFill>
                          <a:srgbClr val="000000"/>
                        </a:solidFill>
                        <a:effectLst/>
                        <a:latin typeface="Arial" panose="020B0604020202020204" pitchFamily="34" charset="0"/>
                        <a:ea typeface="+mn-ea"/>
                        <a:cs typeface="+mn-cs"/>
                      </a:endParaRPr>
                    </a:p>
                  </a:txBody>
                  <a:tcPr marL="6067" marR="6067" marT="606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r>
            </a:tbl>
          </a:graphicData>
        </a:graphic>
      </p:graphicFrame>
      <p:sp>
        <p:nvSpPr>
          <p:cNvPr id="81" name="Rounded Rectangle 80"/>
          <p:cNvSpPr/>
          <p:nvPr/>
        </p:nvSpPr>
        <p:spPr>
          <a:xfrm>
            <a:off x="9435727" y="3747381"/>
            <a:ext cx="128707" cy="128707"/>
          </a:xfrm>
          <a:prstGeom prst="round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ounded Rectangle 89"/>
          <p:cNvSpPr/>
          <p:nvPr/>
        </p:nvSpPr>
        <p:spPr>
          <a:xfrm>
            <a:off x="9435727" y="4171838"/>
            <a:ext cx="128707" cy="128707"/>
          </a:xfrm>
          <a:prstGeom prst="roundRect">
            <a:avLst/>
          </a:prstGeom>
          <a:solidFill>
            <a:srgbClr val="1D439C"/>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ounded Rectangle 90"/>
          <p:cNvSpPr/>
          <p:nvPr/>
        </p:nvSpPr>
        <p:spPr>
          <a:xfrm>
            <a:off x="9435727" y="4596295"/>
            <a:ext cx="128707" cy="128707"/>
          </a:xfrm>
          <a:prstGeom prst="round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ounded Rectangle 91"/>
          <p:cNvSpPr/>
          <p:nvPr/>
        </p:nvSpPr>
        <p:spPr>
          <a:xfrm>
            <a:off x="9435727" y="5020751"/>
            <a:ext cx="128707" cy="128707"/>
          </a:xfrm>
          <a:prstGeom prst="round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92"/>
          <p:cNvSpPr/>
          <p:nvPr/>
        </p:nvSpPr>
        <p:spPr>
          <a:xfrm>
            <a:off x="8552510" y="5382360"/>
            <a:ext cx="1311479" cy="300554"/>
          </a:xfrm>
          <a:prstGeom prst="rect">
            <a:avLst/>
          </a:prstGeom>
          <a:solidFill>
            <a:srgbClr val="56AD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1000" b="1" dirty="0" smtClean="0">
                <a:solidFill>
                  <a:prstClr val="white"/>
                </a:solidFill>
                <a:latin typeface="Arial" panose="020B0604020202020204" pitchFamily="34" charset="0"/>
                <a:cs typeface="Arial" panose="020B0604020202020204" pitchFamily="34" charset="0"/>
              </a:rPr>
              <a:t>SUBMIT</a:t>
            </a:r>
            <a:endParaRPr lang="en-US" sz="1000" b="1" dirty="0">
              <a:solidFill>
                <a:prstClr val="white"/>
              </a:solidFill>
              <a:latin typeface="Arial" panose="020B0604020202020204" pitchFamily="34" charset="0"/>
              <a:cs typeface="Arial" panose="020B0604020202020204" pitchFamily="34" charset="0"/>
            </a:endParaRPr>
          </a:p>
        </p:txBody>
      </p:sp>
      <p:sp>
        <p:nvSpPr>
          <p:cNvPr id="104" name="Rectangle 103"/>
          <p:cNvSpPr/>
          <p:nvPr/>
        </p:nvSpPr>
        <p:spPr>
          <a:xfrm>
            <a:off x="7610369" y="5373306"/>
            <a:ext cx="892041" cy="30960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1000" b="1" dirty="0" smtClean="0">
                <a:solidFill>
                  <a:prstClr val="white"/>
                </a:solidFill>
                <a:latin typeface="Arial" panose="020B0604020202020204" pitchFamily="34" charset="0"/>
                <a:cs typeface="Arial" panose="020B0604020202020204" pitchFamily="34" charset="0"/>
              </a:rPr>
              <a:t>CANCEL</a:t>
            </a:r>
            <a:endParaRPr lang="en-US" sz="1000" b="1" dirty="0">
              <a:solidFill>
                <a:prstClr val="white"/>
              </a:solidFill>
              <a:latin typeface="Arial" panose="020B0604020202020204" pitchFamily="34" charset="0"/>
              <a:cs typeface="Arial" panose="020B0604020202020204" pitchFamily="34" charset="0"/>
            </a:endParaRPr>
          </a:p>
        </p:txBody>
      </p:sp>
      <p:sp>
        <p:nvSpPr>
          <p:cNvPr id="105" name="Rectangle 104"/>
          <p:cNvSpPr/>
          <p:nvPr/>
        </p:nvSpPr>
        <p:spPr>
          <a:xfrm>
            <a:off x="2940" y="2397"/>
            <a:ext cx="12192000" cy="6855603"/>
          </a:xfrm>
          <a:prstGeom prst="rect">
            <a:avLst/>
          </a:prstGeom>
          <a:solidFill>
            <a:srgbClr val="40404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6" name="Rectangle 105"/>
          <p:cNvSpPr/>
          <p:nvPr/>
        </p:nvSpPr>
        <p:spPr>
          <a:xfrm>
            <a:off x="2355001" y="2361364"/>
            <a:ext cx="7424483" cy="1646076"/>
          </a:xfrm>
          <a:prstGeom prst="rect">
            <a:avLst/>
          </a:prstGeom>
          <a:solidFill>
            <a:schemeClr val="bg1"/>
          </a:solidFill>
          <a:ln>
            <a:solidFill>
              <a:srgbClr val="56ADD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sp>
        <p:nvSpPr>
          <p:cNvPr id="107" name="Rectangle 106"/>
          <p:cNvSpPr/>
          <p:nvPr/>
        </p:nvSpPr>
        <p:spPr>
          <a:xfrm>
            <a:off x="2496225" y="2987463"/>
            <a:ext cx="7139991" cy="307777"/>
          </a:xfrm>
          <a:prstGeom prst="rect">
            <a:avLst/>
          </a:prstGeom>
        </p:spPr>
        <p:txBody>
          <a:bodyPr wrap="square">
            <a:spAutoFit/>
          </a:bodyPr>
          <a:lstStyle/>
          <a:p>
            <a:pPr algn="ctr"/>
            <a:r>
              <a:rPr lang="en-US" sz="1400" dirty="0" smtClean="0">
                <a:solidFill>
                  <a:prstClr val="black"/>
                </a:solidFill>
                <a:latin typeface="Arial" panose="020B0604020202020204" pitchFamily="34" charset="0"/>
                <a:cs typeface="Arial" panose="020B0604020202020204" pitchFamily="34" charset="0"/>
              </a:rPr>
              <a:t>TESurf299 Data Pack activated successfully</a:t>
            </a:r>
            <a:r>
              <a:rPr lang="en-US" sz="1400" dirty="0" smtClean="0">
                <a:solidFill>
                  <a:prstClr val="black"/>
                </a:solidFill>
                <a:latin typeface="Arial" panose="020B0604020202020204" pitchFamily="34" charset="0"/>
                <a:cs typeface="Arial" panose="020B0604020202020204" pitchFamily="34" charset="0"/>
              </a:rPr>
              <a:t>!</a:t>
            </a:r>
            <a:endParaRPr lang="en-US" sz="1400" dirty="0">
              <a:solidFill>
                <a:prstClr val="black"/>
              </a:solidFill>
            </a:endParaRPr>
          </a:p>
        </p:txBody>
      </p:sp>
    </p:spTree>
    <p:extLst>
      <p:ext uri="{BB962C8B-B14F-4D97-AF65-F5344CB8AC3E}">
        <p14:creationId xmlns:p14="http://schemas.microsoft.com/office/powerpoint/2010/main" val="409796953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Rectangle 61"/>
          <p:cNvSpPr/>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 name="Rectangle 2"/>
          <p:cNvSpPr/>
          <p:nvPr/>
        </p:nvSpPr>
        <p:spPr>
          <a:xfrm>
            <a:off x="185940" y="154407"/>
            <a:ext cx="11836042" cy="65124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sp>
        <p:nvSpPr>
          <p:cNvPr id="52" name="Rectangle 51"/>
          <p:cNvSpPr/>
          <p:nvPr/>
        </p:nvSpPr>
        <p:spPr>
          <a:xfrm>
            <a:off x="2266988" y="154407"/>
            <a:ext cx="7757432" cy="20684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sp>
        <p:nvSpPr>
          <p:cNvPr id="46" name="Rectangle 45"/>
          <p:cNvSpPr/>
          <p:nvPr/>
        </p:nvSpPr>
        <p:spPr>
          <a:xfrm>
            <a:off x="185940" y="2289543"/>
            <a:ext cx="2081048" cy="4375515"/>
          </a:xfrm>
          <a:prstGeom prst="rect">
            <a:avLst/>
          </a:prstGeom>
          <a:solidFill>
            <a:srgbClr val="56AD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pic>
        <p:nvPicPr>
          <p:cNvPr id="19" name="Picture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1617" y="1769514"/>
            <a:ext cx="400674" cy="400674"/>
          </a:xfrm>
          <a:prstGeom prst="rect">
            <a:avLst/>
          </a:prstGeom>
        </p:spPr>
      </p:pic>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9785" y="1769514"/>
            <a:ext cx="400674" cy="400674"/>
          </a:xfrm>
          <a:prstGeom prst="rect">
            <a:avLst/>
          </a:prstGeom>
        </p:spPr>
      </p:pic>
      <p:pic>
        <p:nvPicPr>
          <p:cNvPr id="21" name="Picture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75281" y="1769514"/>
            <a:ext cx="400674" cy="400674"/>
          </a:xfrm>
          <a:prstGeom prst="rect">
            <a:avLst/>
          </a:prstGeom>
        </p:spPr>
      </p:pic>
      <p:pic>
        <p:nvPicPr>
          <p:cNvPr id="23" name="Picture 2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93449" y="1769513"/>
            <a:ext cx="400674" cy="400674"/>
          </a:xfrm>
          <a:prstGeom prst="rect">
            <a:avLst/>
          </a:prstGeom>
        </p:spPr>
      </p:pic>
      <p:pic>
        <p:nvPicPr>
          <p:cNvPr id="74" name="Picture 7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5959" y="6191056"/>
            <a:ext cx="354173" cy="346794"/>
          </a:xfrm>
          <a:prstGeom prst="rect">
            <a:avLst/>
          </a:prstGeom>
        </p:spPr>
      </p:pic>
      <p:pic>
        <p:nvPicPr>
          <p:cNvPr id="75" name="Picture 7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19025" y="6191056"/>
            <a:ext cx="354173" cy="346794"/>
          </a:xfrm>
          <a:prstGeom prst="rect">
            <a:avLst/>
          </a:prstGeom>
        </p:spPr>
      </p:pic>
      <p:pic>
        <p:nvPicPr>
          <p:cNvPr id="76" name="Picture 7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52893" y="6191056"/>
            <a:ext cx="354173" cy="332037"/>
          </a:xfrm>
          <a:prstGeom prst="rect">
            <a:avLst/>
          </a:prstGeom>
        </p:spPr>
      </p:pic>
      <p:sp>
        <p:nvSpPr>
          <p:cNvPr id="83" name="Rectangle 82"/>
          <p:cNvSpPr/>
          <p:nvPr/>
        </p:nvSpPr>
        <p:spPr>
          <a:xfrm>
            <a:off x="9965423" y="2163814"/>
            <a:ext cx="2056451" cy="45036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pic>
        <p:nvPicPr>
          <p:cNvPr id="98" name="Picture 97"/>
          <p:cNvPicPr>
            <a:picLocks noChangeAspect="1"/>
          </p:cNvPicPr>
          <p:nvPr/>
        </p:nvPicPr>
        <p:blipFill>
          <a:blip r:embed="rId9">
            <a:extLst>
              <a:ext uri="{BEBA8EAE-BF5A-486C-A8C5-ECC9F3942E4B}">
                <a14:imgProps xmlns:a14="http://schemas.microsoft.com/office/drawing/2010/main">
                  <a14:imgLayer r:embed="rId10">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1852091" y="6194581"/>
            <a:ext cx="331349" cy="331349"/>
          </a:xfrm>
          <a:prstGeom prst="rect">
            <a:avLst/>
          </a:prstGeom>
        </p:spPr>
      </p:pic>
      <p:sp>
        <p:nvSpPr>
          <p:cNvPr id="109" name="Rectangle 108"/>
          <p:cNvSpPr/>
          <p:nvPr/>
        </p:nvSpPr>
        <p:spPr>
          <a:xfrm>
            <a:off x="10023912" y="2286478"/>
            <a:ext cx="1963490" cy="4251372"/>
          </a:xfrm>
          <a:prstGeom prst="rect">
            <a:avLst/>
          </a:prstGeom>
          <a:solidFill>
            <a:srgbClr val="56AD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1000" b="1" dirty="0">
              <a:solidFill>
                <a:prstClr val="white"/>
              </a:solidFill>
              <a:latin typeface="Arial" panose="020B0604020202020204" pitchFamily="34" charset="0"/>
              <a:cs typeface="Arial" panose="020B0604020202020204" pitchFamily="34" charset="0"/>
            </a:endParaRPr>
          </a:p>
        </p:txBody>
      </p:sp>
      <p:sp>
        <p:nvSpPr>
          <p:cNvPr id="94" name="Rectangle 93"/>
          <p:cNvSpPr/>
          <p:nvPr/>
        </p:nvSpPr>
        <p:spPr>
          <a:xfrm>
            <a:off x="2304058" y="2698132"/>
            <a:ext cx="7656345" cy="3044318"/>
          </a:xfrm>
          <a:prstGeom prst="rect">
            <a:avLst/>
          </a:prstGeom>
          <a:solidFill>
            <a:schemeClr val="bg1"/>
          </a:solidFill>
          <a:ln>
            <a:solidFill>
              <a:srgbClr val="56ADD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grpSp>
        <p:nvGrpSpPr>
          <p:cNvPr id="4" name="Group 3"/>
          <p:cNvGrpSpPr/>
          <p:nvPr/>
        </p:nvGrpSpPr>
        <p:grpSpPr>
          <a:xfrm>
            <a:off x="257774" y="2377291"/>
            <a:ext cx="1926025" cy="239055"/>
            <a:chOff x="257774" y="1966455"/>
            <a:chExt cx="1926025" cy="239055"/>
          </a:xfrm>
        </p:grpSpPr>
        <p:sp>
          <p:nvSpPr>
            <p:cNvPr id="50" name="Rounded Rectangle 49"/>
            <p:cNvSpPr/>
            <p:nvPr/>
          </p:nvSpPr>
          <p:spPr>
            <a:xfrm>
              <a:off x="257774" y="1968246"/>
              <a:ext cx="1824102" cy="23726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pic>
          <p:nvPicPr>
            <p:cNvPr id="28" name="Picture 27"/>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981315" y="1966455"/>
              <a:ext cx="202484" cy="237055"/>
            </a:xfrm>
            <a:prstGeom prst="rect">
              <a:avLst/>
            </a:prstGeom>
          </p:spPr>
        </p:pic>
        <p:sp>
          <p:nvSpPr>
            <p:cNvPr id="51" name="TextBox 50"/>
            <p:cNvSpPr txBox="1"/>
            <p:nvPr/>
          </p:nvSpPr>
          <p:spPr>
            <a:xfrm>
              <a:off x="320836" y="1968921"/>
              <a:ext cx="184731" cy="230832"/>
            </a:xfrm>
            <a:prstGeom prst="rect">
              <a:avLst/>
            </a:prstGeom>
            <a:noFill/>
          </p:spPr>
          <p:txBody>
            <a:bodyPr wrap="none" rtlCol="0">
              <a:spAutoFit/>
            </a:bodyPr>
            <a:lstStyle/>
            <a:p>
              <a:pPr defTabSz="586130"/>
              <a:endParaRPr lang="en-US" sz="900" dirty="0">
                <a:solidFill>
                  <a:prstClr val="black"/>
                </a:solidFill>
                <a:latin typeface="Arial" panose="020B0604020202020204" pitchFamily="34" charset="0"/>
                <a:cs typeface="Arial" panose="020B0604020202020204" pitchFamily="34" charset="0"/>
              </a:endParaRPr>
            </a:p>
          </p:txBody>
        </p:sp>
      </p:grpSp>
      <p:grpSp>
        <p:nvGrpSpPr>
          <p:cNvPr id="63" name="Group 62"/>
          <p:cNvGrpSpPr/>
          <p:nvPr/>
        </p:nvGrpSpPr>
        <p:grpSpPr>
          <a:xfrm>
            <a:off x="2268495" y="5758937"/>
            <a:ext cx="7691908" cy="906121"/>
            <a:chOff x="2284261" y="5806235"/>
            <a:chExt cx="7691908" cy="906121"/>
          </a:xfrm>
        </p:grpSpPr>
        <p:sp>
          <p:nvSpPr>
            <p:cNvPr id="70" name="Rectangle 69"/>
            <p:cNvSpPr/>
            <p:nvPr/>
          </p:nvSpPr>
          <p:spPr>
            <a:xfrm>
              <a:off x="2284261" y="5806235"/>
              <a:ext cx="7691908" cy="90612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7" name="Rounded Rectangle 76"/>
            <p:cNvSpPr/>
            <p:nvPr/>
          </p:nvSpPr>
          <p:spPr>
            <a:xfrm>
              <a:off x="2417106" y="6197770"/>
              <a:ext cx="7362378" cy="35236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8" name="TextBox 77"/>
            <p:cNvSpPr txBox="1"/>
            <p:nvPr/>
          </p:nvSpPr>
          <p:spPr>
            <a:xfrm>
              <a:off x="2480168" y="6268572"/>
              <a:ext cx="877163" cy="230832"/>
            </a:xfrm>
            <a:prstGeom prst="rect">
              <a:avLst/>
            </a:prstGeom>
            <a:noFill/>
          </p:spPr>
          <p:txBody>
            <a:bodyPr wrap="none" rtlCol="0">
              <a:spAutoFit/>
            </a:bodyPr>
            <a:lstStyle/>
            <a:p>
              <a:r>
                <a:rPr lang="en-US" sz="900" dirty="0">
                  <a:solidFill>
                    <a:prstClr val="black"/>
                  </a:solidFill>
                  <a:latin typeface="Arial" panose="020B0604020202020204" pitchFamily="34" charset="0"/>
                  <a:cs typeface="Arial" panose="020B0604020202020204" pitchFamily="34" charset="0"/>
                </a:rPr>
                <a:t>Call Remarks</a:t>
              </a:r>
            </a:p>
          </p:txBody>
        </p:sp>
        <p:sp>
          <p:nvSpPr>
            <p:cNvPr id="84" name="Rectangle 83"/>
            <p:cNvSpPr/>
            <p:nvPr/>
          </p:nvSpPr>
          <p:spPr>
            <a:xfrm>
              <a:off x="8910989" y="6245977"/>
              <a:ext cx="808601" cy="268750"/>
            </a:xfrm>
            <a:prstGeom prst="rect">
              <a:avLst/>
            </a:prstGeom>
            <a:solidFill>
              <a:srgbClr val="56AD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800" dirty="0" smtClean="0">
                  <a:solidFill>
                    <a:prstClr val="white"/>
                  </a:solidFill>
                  <a:latin typeface="Arial" panose="020B0604020202020204" pitchFamily="34" charset="0"/>
                  <a:cs typeface="Arial" panose="020B0604020202020204" pitchFamily="34" charset="0"/>
                </a:rPr>
                <a:t>SUBMIT</a:t>
              </a:r>
              <a:endParaRPr lang="en-US" sz="800" dirty="0">
                <a:solidFill>
                  <a:prstClr val="white"/>
                </a:solidFill>
                <a:latin typeface="Arial" panose="020B0604020202020204" pitchFamily="34" charset="0"/>
                <a:cs typeface="Arial" panose="020B0604020202020204" pitchFamily="34" charset="0"/>
              </a:endParaRPr>
            </a:p>
          </p:txBody>
        </p:sp>
        <p:sp>
          <p:nvSpPr>
            <p:cNvPr id="85" name="Rounded Rectangle 84"/>
            <p:cNvSpPr/>
            <p:nvPr/>
          </p:nvSpPr>
          <p:spPr>
            <a:xfrm>
              <a:off x="2444560" y="5947598"/>
              <a:ext cx="129642" cy="129642"/>
            </a:xfrm>
            <a:prstGeom prst="round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6" name="TextBox 85"/>
            <p:cNvSpPr txBox="1"/>
            <p:nvPr/>
          </p:nvSpPr>
          <p:spPr>
            <a:xfrm>
              <a:off x="2615925" y="5897864"/>
              <a:ext cx="838691" cy="230832"/>
            </a:xfrm>
            <a:prstGeom prst="rect">
              <a:avLst/>
            </a:prstGeom>
            <a:noFill/>
          </p:spPr>
          <p:txBody>
            <a:bodyPr wrap="none" rtlCol="0">
              <a:spAutoFit/>
            </a:bodyPr>
            <a:lstStyle/>
            <a:p>
              <a:r>
                <a:rPr lang="en-US" sz="900" dirty="0" smtClean="0">
                  <a:solidFill>
                    <a:prstClr val="black"/>
                  </a:solidFill>
                  <a:latin typeface="Arial" panose="020B0604020202020204" pitchFamily="34" charset="0"/>
                  <a:cs typeface="Arial" panose="020B0604020202020204" pitchFamily="34" charset="0"/>
                </a:rPr>
                <a:t>Billing Query</a:t>
              </a:r>
              <a:endParaRPr lang="en-US" sz="900" dirty="0">
                <a:solidFill>
                  <a:prstClr val="black"/>
                </a:solidFill>
                <a:latin typeface="Arial" panose="020B0604020202020204" pitchFamily="34" charset="0"/>
                <a:cs typeface="Arial" panose="020B0604020202020204" pitchFamily="34" charset="0"/>
              </a:endParaRPr>
            </a:p>
          </p:txBody>
        </p:sp>
        <p:sp>
          <p:nvSpPr>
            <p:cNvPr id="87" name="Rounded Rectangle 86"/>
            <p:cNvSpPr/>
            <p:nvPr/>
          </p:nvSpPr>
          <p:spPr>
            <a:xfrm>
              <a:off x="3899406" y="5947598"/>
              <a:ext cx="129642" cy="129642"/>
            </a:xfrm>
            <a:prstGeom prst="round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8" name="TextBox 87"/>
            <p:cNvSpPr txBox="1"/>
            <p:nvPr/>
          </p:nvSpPr>
          <p:spPr>
            <a:xfrm>
              <a:off x="4081480" y="5897864"/>
              <a:ext cx="1152880" cy="230832"/>
            </a:xfrm>
            <a:prstGeom prst="rect">
              <a:avLst/>
            </a:prstGeom>
            <a:noFill/>
          </p:spPr>
          <p:txBody>
            <a:bodyPr wrap="none" rtlCol="0">
              <a:spAutoFit/>
            </a:bodyPr>
            <a:lstStyle/>
            <a:p>
              <a:r>
                <a:rPr lang="en-US" sz="900" dirty="0" smtClean="0">
                  <a:solidFill>
                    <a:prstClr val="black"/>
                  </a:solidFill>
                  <a:latin typeface="Arial" panose="020B0604020202020204" pitchFamily="34" charset="0"/>
                  <a:cs typeface="Arial" panose="020B0604020202020204" pitchFamily="34" charset="0"/>
                </a:rPr>
                <a:t>Change in address</a:t>
              </a:r>
              <a:endParaRPr lang="en-US" sz="900" dirty="0">
                <a:solidFill>
                  <a:prstClr val="black"/>
                </a:solidFill>
                <a:latin typeface="Arial" panose="020B0604020202020204" pitchFamily="34" charset="0"/>
                <a:cs typeface="Arial" panose="020B0604020202020204" pitchFamily="34" charset="0"/>
              </a:endParaRPr>
            </a:p>
          </p:txBody>
        </p:sp>
        <p:sp>
          <p:nvSpPr>
            <p:cNvPr id="95" name="Rounded Rectangle 94"/>
            <p:cNvSpPr/>
            <p:nvPr/>
          </p:nvSpPr>
          <p:spPr>
            <a:xfrm>
              <a:off x="5354252" y="5947598"/>
              <a:ext cx="129642" cy="129642"/>
            </a:xfrm>
            <a:prstGeom prst="round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6" name="TextBox 95"/>
            <p:cNvSpPr txBox="1"/>
            <p:nvPr/>
          </p:nvSpPr>
          <p:spPr>
            <a:xfrm>
              <a:off x="5549967" y="5897864"/>
              <a:ext cx="928459" cy="230832"/>
            </a:xfrm>
            <a:prstGeom prst="rect">
              <a:avLst/>
            </a:prstGeom>
            <a:noFill/>
          </p:spPr>
          <p:txBody>
            <a:bodyPr wrap="none" rtlCol="0">
              <a:spAutoFit/>
            </a:bodyPr>
            <a:lstStyle/>
            <a:p>
              <a:r>
                <a:rPr lang="en-US" sz="900" dirty="0" smtClean="0">
                  <a:solidFill>
                    <a:prstClr val="black"/>
                  </a:solidFill>
                  <a:latin typeface="Arial" panose="020B0604020202020204" pitchFamily="34" charset="0"/>
                  <a:cs typeface="Arial" panose="020B0604020202020204" pitchFamily="34" charset="0"/>
                </a:rPr>
                <a:t>Product Query</a:t>
              </a:r>
              <a:endParaRPr lang="en-US" sz="900" dirty="0">
                <a:solidFill>
                  <a:prstClr val="black"/>
                </a:solidFill>
                <a:latin typeface="Arial" panose="020B0604020202020204" pitchFamily="34" charset="0"/>
                <a:cs typeface="Arial" panose="020B0604020202020204" pitchFamily="34" charset="0"/>
              </a:endParaRPr>
            </a:p>
          </p:txBody>
        </p:sp>
        <p:sp>
          <p:nvSpPr>
            <p:cNvPr id="97" name="Rounded Rectangle 96"/>
            <p:cNvSpPr/>
            <p:nvPr/>
          </p:nvSpPr>
          <p:spPr>
            <a:xfrm>
              <a:off x="6809098" y="5947598"/>
              <a:ext cx="129642" cy="129642"/>
            </a:xfrm>
            <a:prstGeom prst="round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0" name="TextBox 109"/>
            <p:cNvSpPr txBox="1"/>
            <p:nvPr/>
          </p:nvSpPr>
          <p:spPr>
            <a:xfrm>
              <a:off x="7043456" y="5897864"/>
              <a:ext cx="947695" cy="230832"/>
            </a:xfrm>
            <a:prstGeom prst="rect">
              <a:avLst/>
            </a:prstGeom>
            <a:noFill/>
          </p:spPr>
          <p:txBody>
            <a:bodyPr wrap="none" rtlCol="0">
              <a:spAutoFit/>
            </a:bodyPr>
            <a:lstStyle/>
            <a:p>
              <a:r>
                <a:rPr lang="en-US" sz="900" dirty="0" smtClean="0">
                  <a:solidFill>
                    <a:prstClr val="black"/>
                  </a:solidFill>
                  <a:latin typeface="Arial" panose="020B0604020202020204" pitchFamily="34" charset="0"/>
                  <a:cs typeface="Arial" panose="020B0604020202020204" pitchFamily="34" charset="0"/>
                </a:rPr>
                <a:t>Delivery Query</a:t>
              </a:r>
              <a:endParaRPr lang="en-US" sz="900" dirty="0">
                <a:solidFill>
                  <a:prstClr val="black"/>
                </a:solidFill>
                <a:latin typeface="Arial" panose="020B0604020202020204" pitchFamily="34" charset="0"/>
                <a:cs typeface="Arial" panose="020B0604020202020204" pitchFamily="34" charset="0"/>
              </a:endParaRPr>
            </a:p>
          </p:txBody>
        </p:sp>
        <p:sp>
          <p:nvSpPr>
            <p:cNvPr id="111" name="Rounded Rectangle 110"/>
            <p:cNvSpPr/>
            <p:nvPr/>
          </p:nvSpPr>
          <p:spPr>
            <a:xfrm>
              <a:off x="8263944" y="5947598"/>
              <a:ext cx="129642" cy="129642"/>
            </a:xfrm>
            <a:prstGeom prst="round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2" name="TextBox 111"/>
            <p:cNvSpPr txBox="1"/>
            <p:nvPr/>
          </p:nvSpPr>
          <p:spPr>
            <a:xfrm>
              <a:off x="8435309" y="5897864"/>
              <a:ext cx="595035" cy="230832"/>
            </a:xfrm>
            <a:prstGeom prst="rect">
              <a:avLst/>
            </a:prstGeom>
            <a:noFill/>
          </p:spPr>
          <p:txBody>
            <a:bodyPr wrap="none" rtlCol="0">
              <a:spAutoFit/>
            </a:bodyPr>
            <a:lstStyle/>
            <a:p>
              <a:r>
                <a:rPr lang="en-US" sz="900" dirty="0" smtClean="0">
                  <a:solidFill>
                    <a:prstClr val="black"/>
                  </a:solidFill>
                  <a:latin typeface="Arial" panose="020B0604020202020204" pitchFamily="34" charset="0"/>
                  <a:cs typeface="Arial" panose="020B0604020202020204" pitchFamily="34" charset="0"/>
                </a:rPr>
                <a:t>General</a:t>
              </a:r>
              <a:endParaRPr lang="en-US" sz="900" dirty="0">
                <a:solidFill>
                  <a:prstClr val="black"/>
                </a:solidFill>
                <a:latin typeface="Arial" panose="020B0604020202020204" pitchFamily="34" charset="0"/>
                <a:cs typeface="Arial" panose="020B0604020202020204" pitchFamily="34" charset="0"/>
              </a:endParaRPr>
            </a:p>
          </p:txBody>
        </p:sp>
      </p:grpSp>
      <p:grpSp>
        <p:nvGrpSpPr>
          <p:cNvPr id="114" name="Group 113"/>
          <p:cNvGrpSpPr/>
          <p:nvPr/>
        </p:nvGrpSpPr>
        <p:grpSpPr>
          <a:xfrm>
            <a:off x="10096160" y="2395737"/>
            <a:ext cx="1775543" cy="302395"/>
            <a:chOff x="10111926" y="2443035"/>
            <a:chExt cx="1775543" cy="302395"/>
          </a:xfrm>
        </p:grpSpPr>
        <p:sp>
          <p:nvSpPr>
            <p:cNvPr id="115" name="Rounded Rectangle 114"/>
            <p:cNvSpPr/>
            <p:nvPr/>
          </p:nvSpPr>
          <p:spPr>
            <a:xfrm>
              <a:off x="10111926" y="2443035"/>
              <a:ext cx="1775543" cy="302395"/>
            </a:xfrm>
            <a:prstGeom prst="round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a:solidFill>
                    <a:prstClr val="white">
                      <a:lumMod val="75000"/>
                    </a:prstClr>
                  </a:solidFill>
                  <a:latin typeface="Arial" panose="020B0604020202020204" pitchFamily="34" charset="0"/>
                  <a:cs typeface="Arial" panose="020B0604020202020204" pitchFamily="34" charset="0"/>
                </a:rPr>
                <a:t>Select </a:t>
              </a:r>
              <a:r>
                <a:rPr lang="en-US" sz="900" dirty="0" smtClean="0">
                  <a:solidFill>
                    <a:prstClr val="white">
                      <a:lumMod val="75000"/>
                    </a:prstClr>
                  </a:solidFill>
                  <a:latin typeface="Arial" panose="020B0604020202020204" pitchFamily="34" charset="0"/>
                  <a:cs typeface="Arial" panose="020B0604020202020204" pitchFamily="34" charset="0"/>
                </a:rPr>
                <a:t>Disposition</a:t>
              </a:r>
              <a:endParaRPr lang="en-US" sz="900" dirty="0">
                <a:solidFill>
                  <a:prstClr val="white">
                    <a:lumMod val="75000"/>
                  </a:prstClr>
                </a:solidFill>
                <a:latin typeface="Arial" panose="020B0604020202020204" pitchFamily="34" charset="0"/>
                <a:cs typeface="Arial" panose="020B0604020202020204" pitchFamily="34" charset="0"/>
              </a:endParaRPr>
            </a:p>
          </p:txBody>
        </p:sp>
        <p:sp>
          <p:nvSpPr>
            <p:cNvPr id="116" name="Isosceles Triangle 115"/>
            <p:cNvSpPr/>
            <p:nvPr/>
          </p:nvSpPr>
          <p:spPr>
            <a:xfrm rot="10800000">
              <a:off x="11680475" y="2576192"/>
              <a:ext cx="84219" cy="72602"/>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solidFill>
                  <a:prstClr val="white"/>
                </a:solidFill>
              </a:endParaRPr>
            </a:p>
          </p:txBody>
        </p:sp>
      </p:grpSp>
      <p:sp>
        <p:nvSpPr>
          <p:cNvPr id="82" name="Rectangle 81"/>
          <p:cNvSpPr/>
          <p:nvPr/>
        </p:nvSpPr>
        <p:spPr>
          <a:xfrm>
            <a:off x="261254" y="1072474"/>
            <a:ext cx="1942062" cy="4539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1400" b="1" i="1" dirty="0" smtClean="0">
                <a:solidFill>
                  <a:schemeClr val="tx1">
                    <a:lumMod val="50000"/>
                    <a:lumOff val="50000"/>
                  </a:schemeClr>
                </a:solidFill>
                <a:latin typeface="Swis721 Cn BT" panose="020B0506020202030204" pitchFamily="34" charset="0"/>
                <a:cs typeface="Arial" panose="020B0604020202020204" pitchFamily="34" charset="0"/>
              </a:rPr>
              <a:t>TELECOM ENTERPRISE</a:t>
            </a:r>
            <a:endParaRPr lang="en-US" sz="1400" b="1" i="1" dirty="0">
              <a:solidFill>
                <a:schemeClr val="tx1">
                  <a:lumMod val="50000"/>
                  <a:lumOff val="50000"/>
                </a:schemeClr>
              </a:solidFill>
              <a:latin typeface="Swis721 Cn BT" panose="020B0506020202030204" pitchFamily="34" charset="0"/>
              <a:cs typeface="Arial" panose="020B0604020202020204" pitchFamily="34" charset="0"/>
            </a:endParaRPr>
          </a:p>
        </p:txBody>
      </p:sp>
      <p:pic>
        <p:nvPicPr>
          <p:cNvPr id="61" name="Picture 60"/>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55095" y="336931"/>
            <a:ext cx="942739" cy="855162"/>
          </a:xfrm>
          <a:prstGeom prst="rect">
            <a:avLst/>
          </a:prstGeom>
        </p:spPr>
      </p:pic>
      <p:pic>
        <p:nvPicPr>
          <p:cNvPr id="6" name="Picture 5"/>
          <p:cNvPicPr>
            <a:picLocks noChangeAspect="1"/>
          </p:cNvPicPr>
          <p:nvPr/>
        </p:nvPicPr>
        <p:blipFill>
          <a:blip r:embed="rId13"/>
          <a:stretch>
            <a:fillRect/>
          </a:stretch>
        </p:blipFill>
        <p:spPr>
          <a:xfrm>
            <a:off x="10010486" y="571267"/>
            <a:ext cx="1950763" cy="1341664"/>
          </a:xfrm>
          <a:prstGeom prst="rect">
            <a:avLst/>
          </a:prstGeom>
        </p:spPr>
      </p:pic>
      <p:sp>
        <p:nvSpPr>
          <p:cNvPr id="7" name="Rectangle 6"/>
          <p:cNvSpPr/>
          <p:nvPr/>
        </p:nvSpPr>
        <p:spPr>
          <a:xfrm>
            <a:off x="2304058" y="239653"/>
            <a:ext cx="2516253" cy="1958667"/>
          </a:xfrm>
          <a:prstGeom prst="rect">
            <a:avLst/>
          </a:prstGeom>
          <a:solidFill>
            <a:schemeClr val="bg1"/>
          </a:solidFill>
          <a:ln>
            <a:solidFill>
              <a:schemeClr val="bg1">
                <a:lumMod val="95000"/>
              </a:schemeClr>
            </a:solidFill>
          </a:ln>
          <a:effectLst>
            <a:outerShdw blurRad="50800" dist="38100" dir="8100000" algn="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p:cNvSpPr/>
          <p:nvPr/>
        </p:nvSpPr>
        <p:spPr>
          <a:xfrm>
            <a:off x="4879719" y="239653"/>
            <a:ext cx="2516253" cy="1958667"/>
          </a:xfrm>
          <a:prstGeom prst="rect">
            <a:avLst/>
          </a:prstGeom>
          <a:solidFill>
            <a:schemeClr val="bg1"/>
          </a:solidFill>
          <a:ln>
            <a:solidFill>
              <a:schemeClr val="bg1">
                <a:lumMod val="95000"/>
              </a:schemeClr>
            </a:solidFill>
          </a:ln>
          <a:effectLst>
            <a:outerShdw blurRad="50800" dist="38100" dir="8100000" algn="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p:cNvSpPr/>
          <p:nvPr/>
        </p:nvSpPr>
        <p:spPr>
          <a:xfrm>
            <a:off x="7455380" y="239653"/>
            <a:ext cx="2516253" cy="1958667"/>
          </a:xfrm>
          <a:prstGeom prst="rect">
            <a:avLst/>
          </a:prstGeom>
          <a:solidFill>
            <a:schemeClr val="bg1"/>
          </a:solidFill>
          <a:ln>
            <a:solidFill>
              <a:schemeClr val="bg1">
                <a:lumMod val="95000"/>
              </a:schemeClr>
            </a:solidFill>
          </a:ln>
          <a:effectLst>
            <a:outerShdw blurRad="50800" dist="38100" dir="8100000" algn="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1" name="Table 100"/>
          <p:cNvGraphicFramePr>
            <a:graphicFrameLocks noGrp="1"/>
          </p:cNvGraphicFramePr>
          <p:nvPr>
            <p:extLst/>
          </p:nvPr>
        </p:nvGraphicFramePr>
        <p:xfrm>
          <a:off x="2464402" y="294868"/>
          <a:ext cx="2239750" cy="1486976"/>
        </p:xfrm>
        <a:graphic>
          <a:graphicData uri="http://schemas.openxmlformats.org/drawingml/2006/table">
            <a:tbl>
              <a:tblPr>
                <a:tableStyleId>{5C22544A-7EE6-4342-B048-85BDC9FD1C3A}</a:tableStyleId>
              </a:tblPr>
              <a:tblGrid>
                <a:gridCol w="953865"/>
                <a:gridCol w="1285885"/>
              </a:tblGrid>
              <a:tr h="198540">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Mobile #</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+63</a:t>
                      </a:r>
                      <a:r>
                        <a:rPr lang="en-US" sz="8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 915 716 9206</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98540">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Subscriber</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Mr. John Doe</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98540">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Operating Status</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Active</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98540">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Status</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Active</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82068">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Email</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johndoe554@gmail.com</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19828">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Address</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sv-SE" sz="800" b="0" i="0" u="none" strike="noStrike" kern="1200" dirty="0" smtClean="0">
                          <a:solidFill>
                            <a:srgbClr val="000000"/>
                          </a:solidFill>
                          <a:effectLst/>
                          <a:latin typeface="Arial" panose="020B0604020202020204" pitchFamily="34" charset="0"/>
                          <a:ea typeface="+mn-ea"/>
                          <a:cs typeface="Arial" panose="020B0604020202020204" pitchFamily="34" charset="0"/>
                        </a:rPr>
                        <a:t>101 Dela Rosa Street, Legazpi Village, Makati</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90920">
                <a:tc>
                  <a:txBody>
                    <a:bodyPr/>
                    <a:lstStyle/>
                    <a:p>
                      <a:pPr marL="0" algn="l" defTabSz="914400" rtl="0" eaLnBrk="1" fontAlgn="b" latinLnBrk="0" hangingPunct="1"/>
                      <a:r>
                        <a:rPr lang="en-US" sz="800" b="0" i="0" u="none" strike="noStrike" kern="1200" dirty="0">
                          <a:solidFill>
                            <a:srgbClr val="000000"/>
                          </a:solidFill>
                          <a:effectLst/>
                          <a:latin typeface="Arial" panose="020B0604020202020204" pitchFamily="34" charset="0"/>
                          <a:ea typeface="+mn-ea"/>
                          <a:cs typeface="Arial" panose="020B0604020202020204" pitchFamily="34" charset="0"/>
                        </a:rPr>
                        <a:t>Alt Number</a:t>
                      </a: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+63</a:t>
                      </a:r>
                      <a:r>
                        <a:rPr lang="en-US" sz="8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 999 999 9999</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graphicFrame>
        <p:nvGraphicFramePr>
          <p:cNvPr id="102" name="Table 101"/>
          <p:cNvGraphicFramePr>
            <a:graphicFrameLocks noGrp="1"/>
          </p:cNvGraphicFramePr>
          <p:nvPr>
            <p:extLst/>
          </p:nvPr>
        </p:nvGraphicFramePr>
        <p:xfrm>
          <a:off x="4973094" y="294868"/>
          <a:ext cx="2355644" cy="1878483"/>
        </p:xfrm>
        <a:graphic>
          <a:graphicData uri="http://schemas.openxmlformats.org/drawingml/2006/table">
            <a:tbl>
              <a:tblPr>
                <a:tableStyleId>{5C22544A-7EE6-4342-B048-85BDC9FD1C3A}</a:tableStyleId>
              </a:tblPr>
              <a:tblGrid>
                <a:gridCol w="1089211"/>
                <a:gridCol w="1266433"/>
              </a:tblGrid>
              <a:tr h="205909">
                <a:tc>
                  <a:txBody>
                    <a:bodyPr/>
                    <a:lstStyle/>
                    <a:p>
                      <a:pPr algn="l" fontAlgn="b"/>
                      <a:r>
                        <a:rPr lang="en-US" sz="800" u="none" strike="noStrike" dirty="0" smtClean="0">
                          <a:effectLst/>
                          <a:latin typeface="Arial" panose="020B0604020202020204" pitchFamily="34" charset="0"/>
                          <a:cs typeface="Arial" panose="020B0604020202020204" pitchFamily="34" charset="0"/>
                        </a:rPr>
                        <a:t>Customer ID</a:t>
                      </a:r>
                      <a:r>
                        <a:rPr lang="en-US" sz="800" u="none" strike="noStrike" baseline="0" dirty="0" smtClean="0">
                          <a:effectLst/>
                          <a:latin typeface="Arial" panose="020B0604020202020204" pitchFamily="34" charset="0"/>
                          <a:cs typeface="Arial" panose="020B0604020202020204" pitchFamily="34" charset="0"/>
                        </a:rPr>
                        <a:t> #</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b="0" i="0" u="none" strike="noStrike" dirty="0" smtClean="0">
                          <a:solidFill>
                            <a:schemeClr val="dk1"/>
                          </a:solidFill>
                          <a:effectLst/>
                          <a:latin typeface="Arial" panose="020B0604020202020204" pitchFamily="34" charset="0"/>
                          <a:cs typeface="Arial" panose="020B0604020202020204" pitchFamily="34" charset="0"/>
                        </a:rPr>
                        <a:t>83085294</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u="none" strike="noStrike" dirty="0" smtClean="0">
                          <a:effectLst/>
                          <a:latin typeface="Arial" panose="020B0604020202020204" pitchFamily="34" charset="0"/>
                          <a:cs typeface="Arial" panose="020B0604020202020204" pitchFamily="34" charset="0"/>
                        </a:rPr>
                        <a:t>Tariff Plan</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b="0" i="0" u="sng" strike="noStrike" dirty="0" err="1" smtClean="0">
                          <a:solidFill>
                            <a:schemeClr val="dk1"/>
                          </a:solidFill>
                          <a:effectLst/>
                          <a:latin typeface="Arial" panose="020B0604020202020204" pitchFamily="34" charset="0"/>
                          <a:cs typeface="Arial" panose="020B0604020202020204" pitchFamily="34" charset="0"/>
                        </a:rPr>
                        <a:t>ThePLAN</a:t>
                      </a:r>
                      <a:r>
                        <a:rPr lang="en-US" sz="800" b="0" i="0" u="sng" strike="noStrike" baseline="0" dirty="0" smtClean="0">
                          <a:solidFill>
                            <a:schemeClr val="dk1"/>
                          </a:solidFill>
                          <a:effectLst/>
                          <a:latin typeface="Arial" panose="020B0604020202020204" pitchFamily="34" charset="0"/>
                          <a:cs typeface="Arial" panose="020B0604020202020204" pitchFamily="34" charset="0"/>
                        </a:rPr>
                        <a:t> PLUS 1499</a:t>
                      </a:r>
                      <a:endParaRPr lang="en-US" sz="800" b="0" i="0" u="sng"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b="0" i="0" u="none" strike="noStrike" dirty="0" smtClean="0">
                          <a:solidFill>
                            <a:srgbClr val="000000"/>
                          </a:solidFill>
                          <a:effectLst/>
                          <a:latin typeface="Arial" panose="020B0604020202020204" pitchFamily="34" charset="0"/>
                          <a:cs typeface="Arial" panose="020B0604020202020204" pitchFamily="34" charset="0"/>
                        </a:rPr>
                        <a:t>Activation Date</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b="0" i="0" u="none" strike="noStrike" dirty="0" smtClean="0">
                          <a:solidFill>
                            <a:srgbClr val="000000"/>
                          </a:solidFill>
                          <a:effectLst/>
                          <a:latin typeface="Arial" panose="020B0604020202020204" pitchFamily="34" charset="0"/>
                          <a:cs typeface="Arial" panose="020B0604020202020204" pitchFamily="34" charset="0"/>
                        </a:rPr>
                        <a:t>03-01-2019</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u="none" strike="noStrike" dirty="0" smtClean="0">
                          <a:effectLst/>
                          <a:latin typeface="Arial" panose="020B0604020202020204" pitchFamily="34" charset="0"/>
                          <a:cs typeface="Arial" panose="020B0604020202020204" pitchFamily="34" charset="0"/>
                        </a:rPr>
                        <a:t>Contract</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u="none" strike="noStrike" dirty="0" smtClean="0">
                          <a:effectLst/>
                          <a:latin typeface="Arial" panose="020B0604020202020204" pitchFamily="34" charset="0"/>
                          <a:cs typeface="Arial" panose="020B0604020202020204" pitchFamily="34" charset="0"/>
                        </a:rPr>
                        <a:t>24 Months</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u="none" strike="noStrike" dirty="0" smtClean="0">
                          <a:effectLst/>
                          <a:latin typeface="Arial" panose="020B0604020202020204" pitchFamily="34" charset="0"/>
                          <a:cs typeface="Arial" panose="020B0604020202020204" pitchFamily="34" charset="0"/>
                        </a:rPr>
                        <a:t>Handset</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b="0" i="0" u="sng" strike="noStrike" dirty="0" smtClean="0">
                          <a:solidFill>
                            <a:schemeClr val="dk1"/>
                          </a:solidFill>
                          <a:effectLst/>
                          <a:latin typeface="Arial" panose="020B0604020202020204" pitchFamily="34" charset="0"/>
                          <a:cs typeface="Arial" panose="020B0604020202020204" pitchFamily="34" charset="0"/>
                        </a:rPr>
                        <a:t>Huawei Nova 3i</a:t>
                      </a:r>
                      <a:endParaRPr lang="en-US" sz="800" b="0" i="0" u="sng"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u="none" strike="noStrike" dirty="0" smtClean="0">
                          <a:effectLst/>
                          <a:latin typeface="Arial" panose="020B0604020202020204" pitchFamily="34" charset="0"/>
                          <a:cs typeface="Arial" panose="020B0604020202020204" pitchFamily="34" charset="0"/>
                        </a:rPr>
                        <a:t>Unbilled Amount</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b="0" i="0" u="none" strike="noStrike" dirty="0" smtClean="0">
                          <a:solidFill>
                            <a:schemeClr val="dk1"/>
                          </a:solidFill>
                          <a:effectLst/>
                          <a:latin typeface="Arial" panose="020B0604020202020204" pitchFamily="34" charset="0"/>
                          <a:cs typeface="Arial" panose="020B0604020202020204" pitchFamily="34" charset="0"/>
                        </a:rPr>
                        <a:t>P 69.90</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u="none" strike="noStrike" dirty="0" smtClean="0">
                          <a:effectLst/>
                          <a:latin typeface="Arial" panose="020B0604020202020204" pitchFamily="34" charset="0"/>
                          <a:cs typeface="Arial" panose="020B0604020202020204" pitchFamily="34" charset="0"/>
                        </a:rPr>
                        <a:t>Last Payment Date</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b="0" i="0" u="none" strike="noStrike" dirty="0" smtClean="0">
                          <a:solidFill>
                            <a:schemeClr val="dk1"/>
                          </a:solidFill>
                          <a:effectLst/>
                          <a:latin typeface="Arial" panose="020B0604020202020204" pitchFamily="34" charset="0"/>
                          <a:cs typeface="Arial" panose="020B0604020202020204" pitchFamily="34" charset="0"/>
                        </a:rPr>
                        <a:t>04-04-2019</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31211">
                <a:tc>
                  <a:txBody>
                    <a:bodyPr/>
                    <a:lstStyle/>
                    <a:p>
                      <a:pPr algn="l" fontAlgn="b"/>
                      <a:r>
                        <a:rPr lang="en-US" sz="800" u="none" strike="noStrike" kern="1200" dirty="0" smtClean="0">
                          <a:solidFill>
                            <a:schemeClr val="dk1"/>
                          </a:solidFill>
                          <a:effectLst/>
                          <a:latin typeface="Arial" panose="020B0604020202020204" pitchFamily="34" charset="0"/>
                          <a:ea typeface="+mn-ea"/>
                          <a:cs typeface="Arial" panose="020B0604020202020204" pitchFamily="34" charset="0"/>
                        </a:rPr>
                        <a:t>Outstanding Balance</a:t>
                      </a:r>
                      <a:endParaRPr lang="en-US" sz="800" u="none" strike="noStrike" kern="1200" dirty="0">
                        <a:solidFill>
                          <a:schemeClr val="dk1"/>
                        </a:solidFill>
                        <a:effectLst/>
                        <a:latin typeface="Arial" panose="020B0604020202020204" pitchFamily="34" charset="0"/>
                        <a:ea typeface="+mn-ea"/>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u="none" strike="noStrike" kern="1200" dirty="0" smtClean="0">
                          <a:solidFill>
                            <a:schemeClr val="dk1"/>
                          </a:solidFill>
                          <a:effectLst/>
                          <a:latin typeface="Arial" panose="020B0604020202020204" pitchFamily="34" charset="0"/>
                          <a:ea typeface="+mn-ea"/>
                          <a:cs typeface="Arial" panose="020B0604020202020204" pitchFamily="34" charset="0"/>
                        </a:rPr>
                        <a:t>P1568.90</a:t>
                      </a:r>
                      <a:endParaRPr lang="en-US" sz="800" u="none" strike="noStrike" kern="1200" dirty="0">
                        <a:solidFill>
                          <a:schemeClr val="dk1"/>
                        </a:solidFill>
                        <a:effectLst/>
                        <a:latin typeface="Arial" panose="020B0604020202020204" pitchFamily="34" charset="0"/>
                        <a:ea typeface="+mn-ea"/>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u="none" strike="noStrike" kern="1200" dirty="0" smtClean="0">
                          <a:solidFill>
                            <a:schemeClr val="dk1"/>
                          </a:solidFill>
                          <a:effectLst/>
                          <a:latin typeface="Arial" panose="020B0604020202020204" pitchFamily="34" charset="0"/>
                          <a:ea typeface="+mn-ea"/>
                          <a:cs typeface="Arial" panose="020B0604020202020204" pitchFamily="34" charset="0"/>
                        </a:rPr>
                        <a:t>Bill Date</a:t>
                      </a:r>
                      <a:endParaRPr lang="en-US" sz="800" u="none" strike="noStrike" kern="1200" dirty="0">
                        <a:solidFill>
                          <a:schemeClr val="dk1"/>
                        </a:solidFill>
                        <a:effectLst/>
                        <a:latin typeface="Arial" panose="020B0604020202020204" pitchFamily="34" charset="0"/>
                        <a:ea typeface="+mn-ea"/>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u="none" strike="noStrike" kern="1200" dirty="0" smtClean="0">
                          <a:solidFill>
                            <a:schemeClr val="dk1"/>
                          </a:solidFill>
                          <a:effectLst/>
                          <a:latin typeface="Arial" panose="020B0604020202020204" pitchFamily="34" charset="0"/>
                          <a:ea typeface="+mn-ea"/>
                          <a:cs typeface="Arial" panose="020B0604020202020204" pitchFamily="34" charset="0"/>
                        </a:rPr>
                        <a:t>03-04-2019</a:t>
                      </a:r>
                      <a:endParaRPr lang="en-US" sz="800" u="none" strike="noStrike" kern="1200" dirty="0">
                        <a:solidFill>
                          <a:schemeClr val="dk1"/>
                        </a:solidFill>
                        <a:effectLst/>
                        <a:latin typeface="Arial" panose="020B0604020202020204" pitchFamily="34" charset="0"/>
                        <a:ea typeface="+mn-ea"/>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graphicFrame>
        <p:nvGraphicFramePr>
          <p:cNvPr id="103" name="Table 102"/>
          <p:cNvGraphicFramePr>
            <a:graphicFrameLocks noGrp="1"/>
          </p:cNvGraphicFramePr>
          <p:nvPr>
            <p:extLst/>
          </p:nvPr>
        </p:nvGraphicFramePr>
        <p:xfrm>
          <a:off x="7577841" y="294868"/>
          <a:ext cx="2185877" cy="1511776"/>
        </p:xfrm>
        <a:graphic>
          <a:graphicData uri="http://schemas.openxmlformats.org/drawingml/2006/table">
            <a:tbl>
              <a:tblPr>
                <a:tableStyleId>{5C22544A-7EE6-4342-B048-85BDC9FD1C3A}</a:tableStyleId>
              </a:tblPr>
              <a:tblGrid>
                <a:gridCol w="1371369"/>
                <a:gridCol w="814508"/>
              </a:tblGrid>
              <a:tr h="215968">
                <a:tc>
                  <a:txBody>
                    <a:bodyPr/>
                    <a:lstStyle/>
                    <a:p>
                      <a:pPr algn="l" fontAlgn="b"/>
                      <a:r>
                        <a:rPr lang="en-US" sz="800" b="0" i="0" u="none" strike="noStrike" dirty="0" smtClean="0">
                          <a:solidFill>
                            <a:srgbClr val="000000"/>
                          </a:solidFill>
                          <a:effectLst/>
                          <a:latin typeface="Arial" panose="020B0604020202020204" pitchFamily="34" charset="0"/>
                          <a:cs typeface="Arial" panose="020B0604020202020204" pitchFamily="34" charset="0"/>
                        </a:rPr>
                        <a:t>Mobile App</a:t>
                      </a:r>
                      <a:r>
                        <a:rPr lang="en-US" sz="800" b="0" i="0" u="none" strike="noStrike" baseline="0" dirty="0" smtClean="0">
                          <a:solidFill>
                            <a:srgbClr val="000000"/>
                          </a:solidFill>
                          <a:effectLst/>
                          <a:latin typeface="Arial" panose="020B0604020202020204" pitchFamily="34" charset="0"/>
                          <a:cs typeface="Arial" panose="020B0604020202020204" pitchFamily="34" charset="0"/>
                        </a:rPr>
                        <a:t> Registered</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none" strike="noStrike" smtClean="0">
                          <a:solidFill>
                            <a:srgbClr val="000000"/>
                          </a:solidFill>
                          <a:effectLst/>
                          <a:latin typeface="Arial" panose="020B0604020202020204" pitchFamily="34" charset="0"/>
                          <a:cs typeface="Arial" panose="020B0604020202020204" pitchFamily="34" charset="0"/>
                        </a:rPr>
                        <a:t>Y</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5968">
                <a:tc>
                  <a:txBody>
                    <a:bodyPr/>
                    <a:lstStyle/>
                    <a:p>
                      <a:pPr algn="l" fontAlgn="b"/>
                      <a:r>
                        <a:rPr lang="en-US" sz="800" b="0" i="0" u="none" strike="noStrike" dirty="0" err="1" smtClean="0">
                          <a:solidFill>
                            <a:srgbClr val="000000"/>
                          </a:solidFill>
                          <a:effectLst/>
                          <a:latin typeface="Arial" panose="020B0604020202020204" pitchFamily="34" charset="0"/>
                          <a:cs typeface="Arial" panose="020B0604020202020204" pitchFamily="34" charset="0"/>
                        </a:rPr>
                        <a:t>eKYC</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none" strike="noStrike" dirty="0" smtClean="0">
                          <a:solidFill>
                            <a:srgbClr val="000000"/>
                          </a:solidFill>
                          <a:effectLst/>
                          <a:latin typeface="Arial" panose="020B0604020202020204" pitchFamily="34" charset="0"/>
                          <a:cs typeface="Arial" panose="020B0604020202020204" pitchFamily="34" charset="0"/>
                        </a:rPr>
                        <a:t>N</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5968">
                <a:tc>
                  <a:txBody>
                    <a:bodyPr/>
                    <a:lstStyle/>
                    <a:p>
                      <a:pPr algn="l" fontAlgn="ctr"/>
                      <a:r>
                        <a:rPr lang="en-US" sz="800" b="0" i="0" u="none" strike="noStrike" smtClean="0">
                          <a:solidFill>
                            <a:srgbClr val="000000"/>
                          </a:solidFill>
                          <a:effectLst/>
                          <a:latin typeface="Arial" panose="020B0604020202020204" pitchFamily="34" charset="0"/>
                          <a:cs typeface="Arial" panose="020B0604020202020204" pitchFamily="34" charset="0"/>
                        </a:rPr>
                        <a:t>Self</a:t>
                      </a:r>
                      <a:r>
                        <a:rPr lang="en-US" sz="800" b="0" i="0" u="none" strike="noStrike" baseline="0" smtClean="0">
                          <a:solidFill>
                            <a:srgbClr val="000000"/>
                          </a:solidFill>
                          <a:effectLst/>
                          <a:latin typeface="Arial" panose="020B0604020202020204" pitchFamily="34" charset="0"/>
                          <a:cs typeface="Arial" panose="020B0604020202020204" pitchFamily="34" charset="0"/>
                        </a:rPr>
                        <a:t> Service Registered</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none" strike="noStrike" smtClean="0">
                          <a:solidFill>
                            <a:srgbClr val="000000"/>
                          </a:solidFill>
                          <a:effectLst/>
                          <a:latin typeface="Arial" panose="020B0604020202020204" pitchFamily="34" charset="0"/>
                          <a:cs typeface="Arial" panose="020B0604020202020204" pitchFamily="34" charset="0"/>
                        </a:rPr>
                        <a:t>Y</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5968">
                <a:tc>
                  <a:txBody>
                    <a:bodyPr/>
                    <a:lstStyle/>
                    <a:p>
                      <a:pPr algn="l" fontAlgn="ctr"/>
                      <a:r>
                        <a:rPr lang="en-US" sz="800" b="0" i="0" u="none" strike="noStrike" baseline="0" dirty="0" smtClean="0">
                          <a:solidFill>
                            <a:srgbClr val="000000"/>
                          </a:solidFill>
                          <a:effectLst/>
                          <a:latin typeface="Arial" panose="020B0604020202020204" pitchFamily="34" charset="0"/>
                          <a:cs typeface="Arial" panose="020B0604020202020204" pitchFamily="34" charset="0"/>
                        </a:rPr>
                        <a:t>Bill Type</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none" strike="noStrike" dirty="0" smtClean="0">
                          <a:solidFill>
                            <a:srgbClr val="000000"/>
                          </a:solidFill>
                          <a:effectLst/>
                          <a:latin typeface="Arial" panose="020B0604020202020204" pitchFamily="34" charset="0"/>
                          <a:cs typeface="Arial" panose="020B0604020202020204" pitchFamily="34" charset="0"/>
                        </a:rPr>
                        <a:t>E-Bill</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5968">
                <a:tc>
                  <a:txBody>
                    <a:bodyPr/>
                    <a:lstStyle/>
                    <a:p>
                      <a:pPr algn="l" fontAlgn="ctr"/>
                      <a:r>
                        <a:rPr lang="en-US" sz="800" b="0" i="0" u="none" strike="noStrike" smtClean="0">
                          <a:solidFill>
                            <a:srgbClr val="000000"/>
                          </a:solidFill>
                          <a:effectLst/>
                          <a:latin typeface="Arial" panose="020B0604020202020204" pitchFamily="34" charset="0"/>
                          <a:cs typeface="Arial" panose="020B0604020202020204" pitchFamily="34" charset="0"/>
                        </a:rPr>
                        <a:t>Credit Monitoring</a:t>
                      </a:r>
                      <a:r>
                        <a:rPr lang="en-US" sz="800" b="0" i="0" u="none" strike="noStrike" baseline="0" smtClean="0">
                          <a:solidFill>
                            <a:srgbClr val="000000"/>
                          </a:solidFill>
                          <a:effectLst/>
                          <a:latin typeface="Arial" panose="020B0604020202020204" pitchFamily="34" charset="0"/>
                          <a:cs typeface="Arial" panose="020B0604020202020204" pitchFamily="34" charset="0"/>
                        </a:rPr>
                        <a:t> Exposure</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none" strike="noStrike" dirty="0" smtClean="0">
                          <a:solidFill>
                            <a:srgbClr val="000000"/>
                          </a:solidFill>
                          <a:effectLst/>
                          <a:latin typeface="Arial" panose="020B0604020202020204" pitchFamily="34" charset="0"/>
                          <a:cs typeface="Arial" panose="020B0604020202020204" pitchFamily="34" charset="0"/>
                        </a:rPr>
                        <a:t>P3412.26</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5968">
                <a:tc>
                  <a:txBody>
                    <a:bodyPr/>
                    <a:lstStyle/>
                    <a:p>
                      <a:pPr algn="l" fontAlgn="ctr"/>
                      <a:r>
                        <a:rPr lang="en-US" sz="800" b="0" i="0" u="none" strike="noStrike" dirty="0" smtClean="0">
                          <a:solidFill>
                            <a:srgbClr val="000000"/>
                          </a:solidFill>
                          <a:effectLst/>
                          <a:latin typeface="Arial" panose="020B0604020202020204" pitchFamily="34" charset="0"/>
                          <a:cs typeface="Arial" panose="020B0604020202020204" pitchFamily="34" charset="0"/>
                        </a:rPr>
                        <a:t>Next Bill Date</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none" strike="noStrike" dirty="0" smtClean="0">
                          <a:solidFill>
                            <a:srgbClr val="000000"/>
                          </a:solidFill>
                          <a:effectLst/>
                          <a:latin typeface="Arial" panose="020B0604020202020204" pitchFamily="34" charset="0"/>
                          <a:cs typeface="Arial" panose="020B0604020202020204" pitchFamily="34" charset="0"/>
                        </a:rPr>
                        <a:t>03-05-2019</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5968">
                <a:tc>
                  <a:txBody>
                    <a:bodyPr/>
                    <a:lstStyle/>
                    <a:p>
                      <a:pPr algn="l" fontAlgn="ctr"/>
                      <a:r>
                        <a:rPr lang="en-US" sz="800" b="0" i="0" u="none" strike="noStrike" dirty="0" smtClean="0">
                          <a:solidFill>
                            <a:srgbClr val="000000"/>
                          </a:solidFill>
                          <a:effectLst/>
                          <a:latin typeface="Arial" panose="020B0604020202020204" pitchFamily="34" charset="0"/>
                          <a:cs typeface="Arial" panose="020B0604020202020204" pitchFamily="34" charset="0"/>
                        </a:rPr>
                        <a:t>Open SRs</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sng" strike="noStrike" dirty="0" smtClean="0">
                          <a:solidFill>
                            <a:srgbClr val="000000"/>
                          </a:solidFill>
                          <a:effectLst/>
                          <a:latin typeface="Arial" panose="020B0604020202020204" pitchFamily="34" charset="0"/>
                          <a:cs typeface="Arial" panose="020B0604020202020204" pitchFamily="34" charset="0"/>
                        </a:rPr>
                        <a:t>1</a:t>
                      </a:r>
                      <a:endParaRPr lang="en-US" sz="800" b="0" i="0" u="sng"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sp>
        <p:nvSpPr>
          <p:cNvPr id="10" name="Rectangle 9"/>
          <p:cNvSpPr/>
          <p:nvPr/>
        </p:nvSpPr>
        <p:spPr>
          <a:xfrm>
            <a:off x="10047392" y="2745944"/>
            <a:ext cx="1865089" cy="3554819"/>
          </a:xfrm>
          <a:prstGeom prst="rect">
            <a:avLst/>
          </a:prstGeom>
        </p:spPr>
        <p:txBody>
          <a:bodyPr wrap="square">
            <a:spAutoFit/>
          </a:bodyPr>
          <a:lstStyle/>
          <a:p>
            <a:r>
              <a:rPr lang="en-US" sz="900" b="1" cap="all" dirty="0">
                <a:solidFill>
                  <a:schemeClr val="bg1"/>
                </a:solidFill>
                <a:latin typeface="Arial" panose="020B0604020202020204" pitchFamily="34" charset="0"/>
                <a:cs typeface="Arial" panose="020B0604020202020204" pitchFamily="34" charset="0"/>
              </a:rPr>
              <a:t>HOW MUCH IS THE DELIVERY CHARGE FOR ONLINE SHOP ORDERS?</a:t>
            </a:r>
          </a:p>
          <a:p>
            <a:r>
              <a:rPr lang="en-US" sz="900" dirty="0">
                <a:solidFill>
                  <a:schemeClr val="bg1"/>
                </a:solidFill>
                <a:latin typeface="Arial" panose="020B0604020202020204" pitchFamily="34" charset="0"/>
                <a:cs typeface="Arial" panose="020B0604020202020204" pitchFamily="34" charset="0"/>
              </a:rPr>
              <a:t>For postpaid applications</a:t>
            </a:r>
          </a:p>
          <a:p>
            <a:r>
              <a:rPr lang="en-US" sz="900" dirty="0" smtClean="0">
                <a:solidFill>
                  <a:schemeClr val="bg1"/>
                </a:solidFill>
                <a:latin typeface="Arial" panose="020B0604020202020204" pitchFamily="34" charset="0"/>
                <a:cs typeface="Arial" panose="020B0604020202020204" pitchFamily="34" charset="0"/>
              </a:rPr>
              <a:t>We offer </a:t>
            </a:r>
            <a:r>
              <a:rPr lang="en-US" sz="900" dirty="0">
                <a:solidFill>
                  <a:schemeClr val="bg1"/>
                </a:solidFill>
                <a:latin typeface="Arial" panose="020B0604020202020204" pitchFamily="34" charset="0"/>
                <a:cs typeface="Arial" panose="020B0604020202020204" pitchFamily="34" charset="0"/>
              </a:rPr>
              <a:t>free shipping nationwide for postpaid applications.</a:t>
            </a:r>
          </a:p>
          <a:p>
            <a:r>
              <a:rPr lang="en-US" sz="900" dirty="0">
                <a:solidFill>
                  <a:schemeClr val="bg1"/>
                </a:solidFill>
                <a:latin typeface="Arial" panose="020B0604020202020204" pitchFamily="34" charset="0"/>
                <a:cs typeface="Arial" panose="020B0604020202020204" pitchFamily="34" charset="0"/>
              </a:rPr>
              <a:t>For accessories and apparel purchases</a:t>
            </a:r>
          </a:p>
          <a:p>
            <a:r>
              <a:rPr lang="en-US" sz="900" dirty="0" smtClean="0">
                <a:solidFill>
                  <a:schemeClr val="bg1"/>
                </a:solidFill>
                <a:latin typeface="Arial" panose="020B0604020202020204" pitchFamily="34" charset="0"/>
                <a:cs typeface="Arial" panose="020B0604020202020204" pitchFamily="34" charset="0"/>
              </a:rPr>
              <a:t>We offer </a:t>
            </a:r>
            <a:r>
              <a:rPr lang="en-US" sz="900" dirty="0">
                <a:solidFill>
                  <a:schemeClr val="bg1"/>
                </a:solidFill>
                <a:latin typeface="Arial" panose="020B0604020202020204" pitchFamily="34" charset="0"/>
                <a:cs typeface="Arial" panose="020B0604020202020204" pitchFamily="34" charset="0"/>
              </a:rPr>
              <a:t>free shipping nationwide for orders/deliveries amounting to P900 and above.</a:t>
            </a:r>
          </a:p>
          <a:p>
            <a:r>
              <a:rPr lang="en-US" sz="900" dirty="0">
                <a:solidFill>
                  <a:schemeClr val="bg1"/>
                </a:solidFill>
                <a:latin typeface="Arial" panose="020B0604020202020204" pitchFamily="34" charset="0"/>
                <a:cs typeface="Arial" panose="020B0604020202020204" pitchFamily="34" charset="0"/>
              </a:rPr>
              <a:t>A P70 shipping fee will be applied for orders below P900</a:t>
            </a:r>
            <a:r>
              <a:rPr lang="en-US" sz="900" dirty="0" smtClean="0">
                <a:solidFill>
                  <a:schemeClr val="bg1"/>
                </a:solidFill>
                <a:latin typeface="Arial" panose="020B0604020202020204" pitchFamily="34" charset="0"/>
                <a:cs typeface="Arial" panose="020B0604020202020204" pitchFamily="34" charset="0"/>
              </a:rPr>
              <a:t>.</a:t>
            </a:r>
          </a:p>
          <a:p>
            <a:endParaRPr lang="en-US" sz="900" dirty="0">
              <a:solidFill>
                <a:schemeClr val="bg1"/>
              </a:solidFill>
              <a:latin typeface="Arial" panose="020B0604020202020204" pitchFamily="34" charset="0"/>
              <a:cs typeface="Arial" panose="020B0604020202020204" pitchFamily="34" charset="0"/>
            </a:endParaRPr>
          </a:p>
          <a:p>
            <a:endParaRPr lang="en-US" sz="900" b="0" i="0" dirty="0" smtClean="0">
              <a:solidFill>
                <a:schemeClr val="bg1"/>
              </a:solidFill>
              <a:effectLst/>
              <a:latin typeface="Arial" panose="020B0604020202020204" pitchFamily="34" charset="0"/>
              <a:cs typeface="Arial" panose="020B0604020202020204" pitchFamily="34" charset="0"/>
            </a:endParaRPr>
          </a:p>
          <a:p>
            <a:r>
              <a:rPr lang="en-US" sz="900" b="1" cap="all" dirty="0" smtClean="0">
                <a:solidFill>
                  <a:schemeClr val="bg1"/>
                </a:solidFill>
                <a:latin typeface="Arial" panose="020B0604020202020204" pitchFamily="34" charset="0"/>
                <a:cs typeface="Arial" panose="020B0604020202020204" pitchFamily="34" charset="0"/>
              </a:rPr>
              <a:t>CAN YOU DELIVER </a:t>
            </a:r>
            <a:r>
              <a:rPr lang="en-US" sz="900" b="1" cap="all" dirty="0">
                <a:solidFill>
                  <a:schemeClr val="bg1"/>
                </a:solidFill>
                <a:latin typeface="Arial" panose="020B0604020202020204" pitchFamily="34" charset="0"/>
                <a:cs typeface="Arial" panose="020B0604020202020204" pitchFamily="34" charset="0"/>
              </a:rPr>
              <a:t>THE PACKAGE TO MY OFFICE?</a:t>
            </a:r>
          </a:p>
          <a:p>
            <a:r>
              <a:rPr lang="en-US" sz="900" dirty="0">
                <a:solidFill>
                  <a:schemeClr val="bg1"/>
                </a:solidFill>
                <a:latin typeface="Arial" panose="020B0604020202020204" pitchFamily="34" charset="0"/>
                <a:cs typeface="Arial" panose="020B0604020202020204" pitchFamily="34" charset="0"/>
              </a:rPr>
              <a:t>Yes. We will deliver your order at the address you provided during checkout, whether it is to your home or to your office. In case you want to change your delivery address after checkout, you may call (02) 730-1000. </a:t>
            </a:r>
          </a:p>
        </p:txBody>
      </p:sp>
      <p:cxnSp>
        <p:nvCxnSpPr>
          <p:cNvPr id="12" name="Straight Connector 11"/>
          <p:cNvCxnSpPr/>
          <p:nvPr/>
        </p:nvCxnSpPr>
        <p:spPr>
          <a:xfrm>
            <a:off x="10132736" y="4840787"/>
            <a:ext cx="1666999"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Isosceles Triangle 12"/>
          <p:cNvSpPr/>
          <p:nvPr/>
        </p:nvSpPr>
        <p:spPr>
          <a:xfrm flipV="1">
            <a:off x="10868253" y="6326652"/>
            <a:ext cx="274808" cy="112640"/>
          </a:xfrm>
          <a:prstGeom prst="triangle">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3" name="Picture 122"/>
          <p:cNvPicPr>
            <a:picLocks noChangeAspect="1"/>
          </p:cNvPicPr>
          <p:nvPr/>
        </p:nvPicPr>
        <p:blipFill>
          <a:blip r:embed="rId14">
            <a:extLst>
              <a:ext uri="{BEBA8EAE-BF5A-486C-A8C5-ECC9F3942E4B}">
                <a14:imgProps xmlns:a14="http://schemas.microsoft.com/office/drawing/2010/main">
                  <a14:imgLayer r:embed="rId15">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2471233" y="1875355"/>
            <a:ext cx="279035" cy="234030"/>
          </a:xfrm>
          <a:prstGeom prst="rect">
            <a:avLst/>
          </a:prstGeom>
        </p:spPr>
      </p:pic>
      <p:pic>
        <p:nvPicPr>
          <p:cNvPr id="14" name="Picture 13"/>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2798420" y="1875355"/>
            <a:ext cx="345949" cy="236503"/>
          </a:xfrm>
          <a:prstGeom prst="rect">
            <a:avLst/>
          </a:prstGeom>
        </p:spPr>
      </p:pic>
      <p:sp>
        <p:nvSpPr>
          <p:cNvPr id="124" name="Rectangle 123"/>
          <p:cNvSpPr/>
          <p:nvPr/>
        </p:nvSpPr>
        <p:spPr>
          <a:xfrm>
            <a:off x="2305567" y="2289543"/>
            <a:ext cx="1230858" cy="408589"/>
          </a:xfrm>
          <a:prstGeom prst="rect">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VERIFICATION</a:t>
            </a:r>
          </a:p>
        </p:txBody>
      </p:sp>
      <p:sp>
        <p:nvSpPr>
          <p:cNvPr id="126" name="Rectangle 125"/>
          <p:cNvSpPr/>
          <p:nvPr/>
        </p:nvSpPr>
        <p:spPr>
          <a:xfrm>
            <a:off x="3579785" y="2289543"/>
            <a:ext cx="1240491" cy="414550"/>
          </a:xfrm>
          <a:prstGeom prst="rect">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INTERACTION HISTORY</a:t>
            </a:r>
          </a:p>
        </p:txBody>
      </p:sp>
      <p:sp>
        <p:nvSpPr>
          <p:cNvPr id="127" name="Rectangle 126"/>
          <p:cNvSpPr/>
          <p:nvPr/>
        </p:nvSpPr>
        <p:spPr>
          <a:xfrm>
            <a:off x="4863636" y="2289543"/>
            <a:ext cx="1240491" cy="414550"/>
          </a:xfrm>
          <a:prstGeom prst="rect">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CDR</a:t>
            </a:r>
          </a:p>
        </p:txBody>
      </p:sp>
      <p:sp>
        <p:nvSpPr>
          <p:cNvPr id="128" name="Rectangle 127"/>
          <p:cNvSpPr/>
          <p:nvPr/>
        </p:nvSpPr>
        <p:spPr>
          <a:xfrm>
            <a:off x="6147487" y="2289543"/>
            <a:ext cx="1240491" cy="414550"/>
          </a:xfrm>
          <a:prstGeom prst="rect">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BILLING INFO</a:t>
            </a:r>
          </a:p>
        </p:txBody>
      </p:sp>
      <p:sp>
        <p:nvSpPr>
          <p:cNvPr id="129" name="Rectangle 128"/>
          <p:cNvSpPr/>
          <p:nvPr/>
        </p:nvSpPr>
        <p:spPr>
          <a:xfrm>
            <a:off x="7431338" y="2289543"/>
            <a:ext cx="1250576" cy="414550"/>
          </a:xfrm>
          <a:prstGeom prst="rect">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PAYMENT INFO</a:t>
            </a:r>
          </a:p>
        </p:txBody>
      </p:sp>
      <p:sp>
        <p:nvSpPr>
          <p:cNvPr id="130" name="Rectangle 129"/>
          <p:cNvSpPr/>
          <p:nvPr/>
        </p:nvSpPr>
        <p:spPr>
          <a:xfrm>
            <a:off x="8725274" y="2289543"/>
            <a:ext cx="1250576" cy="414550"/>
          </a:xfrm>
          <a:prstGeom prst="rect">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defTabSz="586130"/>
            <a:r>
              <a:rPr lang="en-US" sz="800" b="1" dirty="0" smtClean="0">
                <a:solidFill>
                  <a:prstClr val="white"/>
                </a:solidFill>
                <a:latin typeface="Arial" panose="020B0604020202020204" pitchFamily="34" charset="0"/>
                <a:cs typeface="Arial" panose="020B0604020202020204" pitchFamily="34" charset="0"/>
              </a:rPr>
              <a:t>RIGHT SELL</a:t>
            </a:r>
            <a:endParaRPr lang="en-US" sz="800" b="1" dirty="0">
              <a:solidFill>
                <a:prstClr val="white"/>
              </a:solidFill>
              <a:latin typeface="Arial" panose="020B0604020202020204" pitchFamily="34" charset="0"/>
              <a:cs typeface="Arial" panose="020B0604020202020204" pitchFamily="34" charset="0"/>
            </a:endParaRPr>
          </a:p>
        </p:txBody>
      </p:sp>
      <p:sp>
        <p:nvSpPr>
          <p:cNvPr id="132" name="Rectangle 131"/>
          <p:cNvSpPr/>
          <p:nvPr/>
        </p:nvSpPr>
        <p:spPr>
          <a:xfrm>
            <a:off x="247828" y="2677768"/>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CHANGE BILLING ADDRESS</a:t>
            </a:r>
          </a:p>
        </p:txBody>
      </p:sp>
      <p:sp>
        <p:nvSpPr>
          <p:cNvPr id="133" name="Rectangle 132"/>
          <p:cNvSpPr/>
          <p:nvPr/>
        </p:nvSpPr>
        <p:spPr>
          <a:xfrm>
            <a:off x="247828" y="2994322"/>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CHANGE BILLING CYCLE</a:t>
            </a:r>
          </a:p>
        </p:txBody>
      </p:sp>
      <p:sp>
        <p:nvSpPr>
          <p:cNvPr id="134" name="Rectangle 133"/>
          <p:cNvSpPr/>
          <p:nvPr/>
        </p:nvSpPr>
        <p:spPr>
          <a:xfrm>
            <a:off x="247828" y="3310876"/>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CHANGE BILLING PREFERENCE</a:t>
            </a:r>
          </a:p>
        </p:txBody>
      </p:sp>
      <p:sp>
        <p:nvSpPr>
          <p:cNvPr id="135" name="Rectangle 134"/>
          <p:cNvSpPr/>
          <p:nvPr/>
        </p:nvSpPr>
        <p:spPr>
          <a:xfrm>
            <a:off x="247828" y="3627430"/>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PROMISE TO PAY</a:t>
            </a:r>
            <a:endParaRPr lang="en-US" sz="800" b="1" dirty="0">
              <a:solidFill>
                <a:prstClr val="white"/>
              </a:solidFill>
              <a:latin typeface="Arial" panose="020B0604020202020204" pitchFamily="34" charset="0"/>
              <a:cs typeface="Arial" panose="020B0604020202020204" pitchFamily="34" charset="0"/>
            </a:endParaRPr>
          </a:p>
        </p:txBody>
      </p:sp>
      <p:sp>
        <p:nvSpPr>
          <p:cNvPr id="136" name="Rectangle 135"/>
          <p:cNvSpPr/>
          <p:nvPr/>
        </p:nvSpPr>
        <p:spPr>
          <a:xfrm>
            <a:off x="247828" y="3943984"/>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SIM PROFILE</a:t>
            </a:r>
            <a:endParaRPr lang="en-US" sz="800" b="1" dirty="0">
              <a:solidFill>
                <a:prstClr val="white"/>
              </a:solidFill>
              <a:latin typeface="Arial" panose="020B0604020202020204" pitchFamily="34" charset="0"/>
              <a:cs typeface="Arial" panose="020B0604020202020204" pitchFamily="34" charset="0"/>
            </a:endParaRPr>
          </a:p>
        </p:txBody>
      </p:sp>
      <p:sp>
        <p:nvSpPr>
          <p:cNvPr id="137" name="Rectangle 136"/>
          <p:cNvSpPr/>
          <p:nvPr/>
        </p:nvSpPr>
        <p:spPr>
          <a:xfrm>
            <a:off x="247828" y="4260538"/>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TEMPORARY CREDIT LIMIT</a:t>
            </a:r>
            <a:endParaRPr lang="en-US" sz="800" b="1" dirty="0">
              <a:solidFill>
                <a:prstClr val="white"/>
              </a:solidFill>
              <a:latin typeface="Arial" panose="020B0604020202020204" pitchFamily="34" charset="0"/>
              <a:cs typeface="Arial" panose="020B0604020202020204" pitchFamily="34" charset="0"/>
            </a:endParaRPr>
          </a:p>
        </p:txBody>
      </p:sp>
      <p:sp>
        <p:nvSpPr>
          <p:cNvPr id="138" name="Rectangle 137"/>
          <p:cNvSpPr/>
          <p:nvPr/>
        </p:nvSpPr>
        <p:spPr>
          <a:xfrm>
            <a:off x="247828" y="4577092"/>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MI ACTIVATION / DEACTIVATION</a:t>
            </a:r>
          </a:p>
        </p:txBody>
      </p:sp>
      <p:sp>
        <p:nvSpPr>
          <p:cNvPr id="139" name="Rectangle 138"/>
          <p:cNvSpPr/>
          <p:nvPr/>
        </p:nvSpPr>
        <p:spPr>
          <a:xfrm>
            <a:off x="247828" y="4893646"/>
            <a:ext cx="1942062" cy="293691"/>
          </a:xfrm>
          <a:prstGeom prst="rect">
            <a:avLst/>
          </a:prstGeom>
          <a:solidFill>
            <a:srgbClr val="0029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VAS </a:t>
            </a:r>
            <a:r>
              <a:rPr lang="en-US" sz="800" b="1" dirty="0">
                <a:solidFill>
                  <a:prstClr val="white"/>
                </a:solidFill>
                <a:latin typeface="Arial" panose="020B0604020202020204" pitchFamily="34" charset="0"/>
                <a:cs typeface="Arial" panose="020B0604020202020204" pitchFamily="34" charset="0"/>
              </a:rPr>
              <a:t>ACTIVATION / DEACTIVATION</a:t>
            </a:r>
          </a:p>
        </p:txBody>
      </p:sp>
      <p:sp>
        <p:nvSpPr>
          <p:cNvPr id="140" name="Rectangle 139"/>
          <p:cNvSpPr/>
          <p:nvPr/>
        </p:nvSpPr>
        <p:spPr>
          <a:xfrm>
            <a:off x="247828" y="5210200"/>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IR </a:t>
            </a:r>
            <a:r>
              <a:rPr lang="en-US" sz="800" b="1" dirty="0">
                <a:solidFill>
                  <a:prstClr val="white"/>
                </a:solidFill>
                <a:latin typeface="Arial" panose="020B0604020202020204" pitchFamily="34" charset="0"/>
                <a:cs typeface="Arial" panose="020B0604020202020204" pitchFamily="34" charset="0"/>
              </a:rPr>
              <a:t>ACTIVATION / DEACTIVATION</a:t>
            </a:r>
          </a:p>
        </p:txBody>
      </p:sp>
      <p:sp>
        <p:nvSpPr>
          <p:cNvPr id="141" name="Rectangle 140"/>
          <p:cNvSpPr/>
          <p:nvPr/>
        </p:nvSpPr>
        <p:spPr>
          <a:xfrm>
            <a:off x="247828" y="5526754"/>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FUP PURCHASE</a:t>
            </a:r>
            <a:endParaRPr lang="en-US" sz="800" b="1" dirty="0">
              <a:solidFill>
                <a:prstClr val="white"/>
              </a:solidFill>
              <a:latin typeface="Arial" panose="020B0604020202020204" pitchFamily="34" charset="0"/>
              <a:cs typeface="Arial" panose="020B0604020202020204" pitchFamily="34" charset="0"/>
            </a:endParaRPr>
          </a:p>
        </p:txBody>
      </p:sp>
      <p:sp>
        <p:nvSpPr>
          <p:cNvPr id="143" name="Rectangle 142"/>
          <p:cNvSpPr/>
          <p:nvPr/>
        </p:nvSpPr>
        <p:spPr>
          <a:xfrm>
            <a:off x="247828" y="5853898"/>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NETWORK COVERAGE</a:t>
            </a:r>
            <a:endParaRPr lang="en-US" sz="800" b="1" dirty="0">
              <a:solidFill>
                <a:prstClr val="white"/>
              </a:solidFill>
              <a:latin typeface="Arial" panose="020B0604020202020204" pitchFamily="34" charset="0"/>
              <a:cs typeface="Arial" panose="020B0604020202020204" pitchFamily="34" charset="0"/>
            </a:endParaRPr>
          </a:p>
        </p:txBody>
      </p:sp>
      <p:sp>
        <p:nvSpPr>
          <p:cNvPr id="89" name="Oval 88"/>
          <p:cNvSpPr/>
          <p:nvPr/>
        </p:nvSpPr>
        <p:spPr>
          <a:xfrm>
            <a:off x="9751879" y="2268652"/>
            <a:ext cx="191864" cy="19186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Arial" panose="020B0604020202020204" pitchFamily="34" charset="0"/>
                <a:cs typeface="Arial" panose="020B0604020202020204" pitchFamily="34" charset="0"/>
              </a:rPr>
              <a:t>1</a:t>
            </a:r>
            <a:endParaRPr lang="en-US" sz="1100" dirty="0">
              <a:latin typeface="Arial" panose="020B0604020202020204" pitchFamily="34" charset="0"/>
              <a:cs typeface="Arial" panose="020B0604020202020204" pitchFamily="34" charset="0"/>
            </a:endParaRPr>
          </a:p>
        </p:txBody>
      </p:sp>
      <p:sp>
        <p:nvSpPr>
          <p:cNvPr id="165" name="Rectangle 164"/>
          <p:cNvSpPr/>
          <p:nvPr/>
        </p:nvSpPr>
        <p:spPr>
          <a:xfrm>
            <a:off x="8552510" y="5382360"/>
            <a:ext cx="1311479" cy="300554"/>
          </a:xfrm>
          <a:prstGeom prst="rect">
            <a:avLst/>
          </a:prstGeom>
          <a:solidFill>
            <a:srgbClr val="56AD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1000" b="1" dirty="0" smtClean="0">
                <a:solidFill>
                  <a:prstClr val="white"/>
                </a:solidFill>
                <a:latin typeface="Arial" panose="020B0604020202020204" pitchFamily="34" charset="0"/>
                <a:cs typeface="Arial" panose="020B0604020202020204" pitchFamily="34" charset="0"/>
              </a:rPr>
              <a:t>DEACTIVATE</a:t>
            </a:r>
            <a:endParaRPr lang="en-US" sz="1000" b="1" dirty="0">
              <a:solidFill>
                <a:prstClr val="white"/>
              </a:solidFill>
              <a:latin typeface="Arial" panose="020B0604020202020204" pitchFamily="34" charset="0"/>
              <a:cs typeface="Arial" panose="020B0604020202020204" pitchFamily="34" charset="0"/>
            </a:endParaRPr>
          </a:p>
        </p:txBody>
      </p:sp>
      <p:sp>
        <p:nvSpPr>
          <p:cNvPr id="166" name="Rectangle 165"/>
          <p:cNvSpPr/>
          <p:nvPr/>
        </p:nvSpPr>
        <p:spPr>
          <a:xfrm>
            <a:off x="6213454" y="5373306"/>
            <a:ext cx="892041" cy="30960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1000" b="1" dirty="0" smtClean="0">
                <a:solidFill>
                  <a:prstClr val="white"/>
                </a:solidFill>
                <a:latin typeface="Arial" panose="020B0604020202020204" pitchFamily="34" charset="0"/>
                <a:cs typeface="Arial" panose="020B0604020202020204" pitchFamily="34" charset="0"/>
              </a:rPr>
              <a:t>CANCEL</a:t>
            </a:r>
            <a:endParaRPr lang="en-US" sz="1000" b="1" dirty="0">
              <a:solidFill>
                <a:prstClr val="white"/>
              </a:solidFill>
              <a:latin typeface="Arial" panose="020B0604020202020204" pitchFamily="34" charset="0"/>
              <a:cs typeface="Arial" panose="020B0604020202020204" pitchFamily="34" charset="0"/>
            </a:endParaRPr>
          </a:p>
        </p:txBody>
      </p:sp>
      <p:grpSp>
        <p:nvGrpSpPr>
          <p:cNvPr id="152" name="Group 151"/>
          <p:cNvGrpSpPr/>
          <p:nvPr/>
        </p:nvGrpSpPr>
        <p:grpSpPr>
          <a:xfrm>
            <a:off x="-19946" y="5444657"/>
            <a:ext cx="365675" cy="427282"/>
            <a:chOff x="139917" y="5603711"/>
            <a:chExt cx="365675" cy="427282"/>
          </a:xfrm>
        </p:grpSpPr>
        <p:sp>
          <p:nvSpPr>
            <p:cNvPr id="153" name="Flowchart: Delay 152"/>
            <p:cNvSpPr/>
            <p:nvPr/>
          </p:nvSpPr>
          <p:spPr>
            <a:xfrm>
              <a:off x="151034" y="5603711"/>
              <a:ext cx="354558" cy="427282"/>
            </a:xfrm>
            <a:prstGeom prst="flowChartDelay">
              <a:avLst/>
            </a:prstGeom>
            <a:solidFill>
              <a:srgbClr val="E20A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4" name="Picture 153"/>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139917" y="5654116"/>
              <a:ext cx="324625" cy="324625"/>
            </a:xfrm>
            <a:prstGeom prst="rect">
              <a:avLst/>
            </a:prstGeom>
          </p:spPr>
        </p:pic>
      </p:grpSp>
      <p:sp>
        <p:nvSpPr>
          <p:cNvPr id="79" name="Rectangle 78"/>
          <p:cNvSpPr/>
          <p:nvPr/>
        </p:nvSpPr>
        <p:spPr>
          <a:xfrm>
            <a:off x="2390772" y="2930301"/>
            <a:ext cx="713657" cy="276999"/>
          </a:xfrm>
          <a:prstGeom prst="rect">
            <a:avLst/>
          </a:prstGeom>
          <a:noFill/>
        </p:spPr>
        <p:txBody>
          <a:bodyPr wrap="none">
            <a:spAutoFit/>
          </a:bodyPr>
          <a:lstStyle/>
          <a:p>
            <a:pPr>
              <a:defRPr/>
            </a:pPr>
            <a:r>
              <a:rPr lang="en-US" sz="1200" kern="0" dirty="0" smtClean="0">
                <a:latin typeface="corporate_a_condensedregular"/>
              </a:rPr>
              <a:t>Product</a:t>
            </a:r>
            <a:endParaRPr lang="en-US" sz="1200" kern="0" dirty="0" smtClean="0">
              <a:latin typeface="corporate_a_condensedregular"/>
            </a:endParaRPr>
          </a:p>
        </p:txBody>
      </p:sp>
      <p:sp>
        <p:nvSpPr>
          <p:cNvPr id="80" name="Rectangle 79"/>
          <p:cNvSpPr/>
          <p:nvPr/>
        </p:nvSpPr>
        <p:spPr>
          <a:xfrm>
            <a:off x="2390772" y="3402279"/>
            <a:ext cx="798617" cy="276999"/>
          </a:xfrm>
          <a:prstGeom prst="rect">
            <a:avLst/>
          </a:prstGeom>
          <a:noFill/>
        </p:spPr>
        <p:txBody>
          <a:bodyPr wrap="none">
            <a:spAutoFit/>
          </a:bodyPr>
          <a:lstStyle/>
          <a:p>
            <a:pPr>
              <a:defRPr/>
            </a:pPr>
            <a:r>
              <a:rPr lang="en-US" sz="1200" kern="0" dirty="0" smtClean="0">
                <a:latin typeface="corporate_a_condensedregular"/>
              </a:rPr>
              <a:t>Remarks</a:t>
            </a:r>
            <a:endParaRPr lang="en-US" sz="1200" kern="0" dirty="0" smtClean="0">
              <a:latin typeface="corporate_a_condensedregular"/>
            </a:endParaRPr>
          </a:p>
        </p:txBody>
      </p:sp>
      <p:grpSp>
        <p:nvGrpSpPr>
          <p:cNvPr id="81" name="Group 80"/>
          <p:cNvGrpSpPr/>
          <p:nvPr/>
        </p:nvGrpSpPr>
        <p:grpSpPr>
          <a:xfrm>
            <a:off x="3659245" y="2885081"/>
            <a:ext cx="2680450" cy="401553"/>
            <a:chOff x="3659245" y="2885081"/>
            <a:chExt cx="2680450" cy="401553"/>
          </a:xfrm>
        </p:grpSpPr>
        <p:grpSp>
          <p:nvGrpSpPr>
            <p:cNvPr id="90" name="Group 89"/>
            <p:cNvGrpSpPr/>
            <p:nvPr/>
          </p:nvGrpSpPr>
          <p:grpSpPr>
            <a:xfrm>
              <a:off x="3659245" y="2885081"/>
              <a:ext cx="2680450" cy="401553"/>
              <a:chOff x="2553910" y="2952312"/>
              <a:chExt cx="2680450" cy="403412"/>
            </a:xfrm>
          </p:grpSpPr>
          <p:sp>
            <p:nvSpPr>
              <p:cNvPr id="92" name="TextBox 91"/>
              <p:cNvSpPr txBox="1"/>
              <p:nvPr/>
            </p:nvSpPr>
            <p:spPr>
              <a:xfrm>
                <a:off x="2553910" y="2952312"/>
                <a:ext cx="2680450" cy="403412"/>
              </a:xfrm>
              <a:prstGeom prst="rect">
                <a:avLst/>
              </a:prstGeom>
              <a:solidFill>
                <a:schemeClr val="bg1"/>
              </a:solidFill>
              <a:ln>
                <a:solidFill>
                  <a:schemeClr val="bg1">
                    <a:lumMod val="65000"/>
                  </a:schemeClr>
                </a:solidFill>
              </a:ln>
            </p:spPr>
            <p:txBody>
              <a:bodyPr wrap="square" rtlCol="0">
                <a:spAutoFit/>
              </a:bodyPr>
              <a:lstStyle/>
              <a:p>
                <a:endParaRPr lang="en-US" dirty="0"/>
              </a:p>
            </p:txBody>
          </p:sp>
          <p:sp>
            <p:nvSpPr>
              <p:cNvPr id="93" name="Rectangle 92"/>
              <p:cNvSpPr/>
              <p:nvPr/>
            </p:nvSpPr>
            <p:spPr>
              <a:xfrm>
                <a:off x="2577864" y="3024764"/>
                <a:ext cx="1183337" cy="278281"/>
              </a:xfrm>
              <a:prstGeom prst="rect">
                <a:avLst/>
              </a:prstGeom>
              <a:noFill/>
            </p:spPr>
            <p:txBody>
              <a:bodyPr wrap="none">
                <a:spAutoFit/>
              </a:bodyPr>
              <a:lstStyle/>
              <a:p>
                <a:pPr>
                  <a:defRPr/>
                </a:pPr>
                <a:r>
                  <a:rPr lang="en-US" sz="1200" kern="0" dirty="0" smtClean="0">
                    <a:solidFill>
                      <a:schemeClr val="bg1">
                        <a:lumMod val="65000"/>
                      </a:schemeClr>
                    </a:solidFill>
                    <a:latin typeface="corporate_a_condensedregular"/>
                  </a:rPr>
                  <a:t>Select Product</a:t>
                </a:r>
                <a:endParaRPr lang="en-US" sz="1200" kern="0" dirty="0" smtClean="0">
                  <a:solidFill>
                    <a:schemeClr val="bg1">
                      <a:lumMod val="65000"/>
                    </a:schemeClr>
                  </a:solidFill>
                  <a:latin typeface="corporate_a_condensedregular"/>
                </a:endParaRPr>
              </a:p>
            </p:txBody>
          </p:sp>
        </p:grpSp>
        <p:sp>
          <p:nvSpPr>
            <p:cNvPr id="91" name="Isosceles Triangle 90"/>
            <p:cNvSpPr/>
            <p:nvPr/>
          </p:nvSpPr>
          <p:spPr>
            <a:xfrm rot="10800000">
              <a:off x="6092445" y="3050792"/>
              <a:ext cx="122302" cy="105432"/>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solidFill>
                  <a:prstClr val="white"/>
                </a:solidFill>
              </a:endParaRPr>
            </a:p>
          </p:txBody>
        </p:sp>
      </p:grpSp>
      <p:sp>
        <p:nvSpPr>
          <p:cNvPr id="104" name="Rectangle 103"/>
          <p:cNvSpPr/>
          <p:nvPr/>
        </p:nvSpPr>
        <p:spPr>
          <a:xfrm>
            <a:off x="6453864" y="2891759"/>
            <a:ext cx="1384304" cy="461665"/>
          </a:xfrm>
          <a:prstGeom prst="rect">
            <a:avLst/>
          </a:prstGeom>
        </p:spPr>
        <p:txBody>
          <a:bodyPr wrap="square">
            <a:spAutoFit/>
          </a:bodyPr>
          <a:lstStyle/>
          <a:p>
            <a:r>
              <a:rPr lang="en-US" sz="800" dirty="0" smtClean="0">
                <a:solidFill>
                  <a:srgbClr val="000000"/>
                </a:solidFill>
                <a:latin typeface="Tondo"/>
              </a:rPr>
              <a:t>Dropdown options</a:t>
            </a:r>
          </a:p>
          <a:p>
            <a:r>
              <a:rPr lang="en-US" sz="800" dirty="0" smtClean="0">
                <a:solidFill>
                  <a:srgbClr val="000000"/>
                </a:solidFill>
                <a:latin typeface="Tondo"/>
              </a:rPr>
              <a:t>Missed Call Notification</a:t>
            </a:r>
          </a:p>
          <a:p>
            <a:r>
              <a:rPr lang="en-US" sz="800" dirty="0" smtClean="0">
                <a:solidFill>
                  <a:srgbClr val="000000"/>
                </a:solidFill>
                <a:latin typeface="Tondo"/>
              </a:rPr>
              <a:t>Auto-roaming</a:t>
            </a:r>
          </a:p>
        </p:txBody>
      </p:sp>
      <p:sp>
        <p:nvSpPr>
          <p:cNvPr id="118" name="TextBox 117"/>
          <p:cNvSpPr txBox="1"/>
          <p:nvPr/>
        </p:nvSpPr>
        <p:spPr>
          <a:xfrm>
            <a:off x="3650407" y="3346982"/>
            <a:ext cx="2680450" cy="401553"/>
          </a:xfrm>
          <a:prstGeom prst="rect">
            <a:avLst/>
          </a:prstGeom>
          <a:solidFill>
            <a:schemeClr val="bg1"/>
          </a:solidFill>
          <a:ln>
            <a:solidFill>
              <a:schemeClr val="bg1">
                <a:lumMod val="65000"/>
              </a:schemeClr>
            </a:solidFill>
          </a:ln>
        </p:spPr>
        <p:txBody>
          <a:bodyPr wrap="square" rtlCol="0">
            <a:spAutoFit/>
          </a:bodyPr>
          <a:lstStyle/>
          <a:p>
            <a:endParaRPr lang="en-US" dirty="0"/>
          </a:p>
        </p:txBody>
      </p:sp>
      <p:sp>
        <p:nvSpPr>
          <p:cNvPr id="105" name="Rectangle 104"/>
          <p:cNvSpPr/>
          <p:nvPr/>
        </p:nvSpPr>
        <p:spPr>
          <a:xfrm>
            <a:off x="7173263" y="5373306"/>
            <a:ext cx="1311479" cy="300554"/>
          </a:xfrm>
          <a:prstGeom prst="rect">
            <a:avLst/>
          </a:prstGeom>
          <a:solidFill>
            <a:srgbClr val="56AD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1000" b="1" dirty="0" smtClean="0">
                <a:solidFill>
                  <a:prstClr val="white"/>
                </a:solidFill>
                <a:latin typeface="Arial" panose="020B0604020202020204" pitchFamily="34" charset="0"/>
                <a:cs typeface="Arial" panose="020B0604020202020204" pitchFamily="34" charset="0"/>
              </a:rPr>
              <a:t>ACTIVATE</a:t>
            </a:r>
            <a:endParaRPr lang="en-US" sz="1000" b="1" dirty="0">
              <a:solidFill>
                <a:prstClr val="white"/>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4733495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Rectangle 61"/>
          <p:cNvSpPr/>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 name="Rectangle 2"/>
          <p:cNvSpPr/>
          <p:nvPr/>
        </p:nvSpPr>
        <p:spPr>
          <a:xfrm>
            <a:off x="185940" y="154407"/>
            <a:ext cx="11836042" cy="65124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sp>
        <p:nvSpPr>
          <p:cNvPr id="52" name="Rectangle 51"/>
          <p:cNvSpPr/>
          <p:nvPr/>
        </p:nvSpPr>
        <p:spPr>
          <a:xfrm>
            <a:off x="2266988" y="154407"/>
            <a:ext cx="7757432" cy="20684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sp>
        <p:nvSpPr>
          <p:cNvPr id="46" name="Rectangle 45"/>
          <p:cNvSpPr/>
          <p:nvPr/>
        </p:nvSpPr>
        <p:spPr>
          <a:xfrm>
            <a:off x="185940" y="2289543"/>
            <a:ext cx="2081048" cy="4375515"/>
          </a:xfrm>
          <a:prstGeom prst="rect">
            <a:avLst/>
          </a:prstGeom>
          <a:solidFill>
            <a:srgbClr val="56AD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pic>
        <p:nvPicPr>
          <p:cNvPr id="19" name="Picture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1617" y="1769514"/>
            <a:ext cx="400674" cy="400674"/>
          </a:xfrm>
          <a:prstGeom prst="rect">
            <a:avLst/>
          </a:prstGeom>
        </p:spPr>
      </p:pic>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9785" y="1769514"/>
            <a:ext cx="400674" cy="400674"/>
          </a:xfrm>
          <a:prstGeom prst="rect">
            <a:avLst/>
          </a:prstGeom>
        </p:spPr>
      </p:pic>
      <p:pic>
        <p:nvPicPr>
          <p:cNvPr id="21" name="Picture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75281" y="1769514"/>
            <a:ext cx="400674" cy="400674"/>
          </a:xfrm>
          <a:prstGeom prst="rect">
            <a:avLst/>
          </a:prstGeom>
        </p:spPr>
      </p:pic>
      <p:pic>
        <p:nvPicPr>
          <p:cNvPr id="23" name="Picture 2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93449" y="1769513"/>
            <a:ext cx="400674" cy="400674"/>
          </a:xfrm>
          <a:prstGeom prst="rect">
            <a:avLst/>
          </a:prstGeom>
        </p:spPr>
      </p:pic>
      <p:pic>
        <p:nvPicPr>
          <p:cNvPr id="74" name="Picture 7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5959" y="6191056"/>
            <a:ext cx="354173" cy="346794"/>
          </a:xfrm>
          <a:prstGeom prst="rect">
            <a:avLst/>
          </a:prstGeom>
        </p:spPr>
      </p:pic>
      <p:pic>
        <p:nvPicPr>
          <p:cNvPr id="75" name="Picture 7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19025" y="6191056"/>
            <a:ext cx="354173" cy="346794"/>
          </a:xfrm>
          <a:prstGeom prst="rect">
            <a:avLst/>
          </a:prstGeom>
        </p:spPr>
      </p:pic>
      <p:pic>
        <p:nvPicPr>
          <p:cNvPr id="76" name="Picture 7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52893" y="6191056"/>
            <a:ext cx="354173" cy="332037"/>
          </a:xfrm>
          <a:prstGeom prst="rect">
            <a:avLst/>
          </a:prstGeom>
        </p:spPr>
      </p:pic>
      <p:sp>
        <p:nvSpPr>
          <p:cNvPr id="83" name="Rectangle 82"/>
          <p:cNvSpPr/>
          <p:nvPr/>
        </p:nvSpPr>
        <p:spPr>
          <a:xfrm>
            <a:off x="9965423" y="2163814"/>
            <a:ext cx="2056451" cy="45036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pic>
        <p:nvPicPr>
          <p:cNvPr id="98" name="Picture 97"/>
          <p:cNvPicPr>
            <a:picLocks noChangeAspect="1"/>
          </p:cNvPicPr>
          <p:nvPr/>
        </p:nvPicPr>
        <p:blipFill>
          <a:blip r:embed="rId9">
            <a:extLst>
              <a:ext uri="{BEBA8EAE-BF5A-486C-A8C5-ECC9F3942E4B}">
                <a14:imgProps xmlns:a14="http://schemas.microsoft.com/office/drawing/2010/main">
                  <a14:imgLayer r:embed="rId10">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1852091" y="6194581"/>
            <a:ext cx="331349" cy="331349"/>
          </a:xfrm>
          <a:prstGeom prst="rect">
            <a:avLst/>
          </a:prstGeom>
        </p:spPr>
      </p:pic>
      <p:sp>
        <p:nvSpPr>
          <p:cNvPr id="109" name="Rectangle 108"/>
          <p:cNvSpPr/>
          <p:nvPr/>
        </p:nvSpPr>
        <p:spPr>
          <a:xfrm>
            <a:off x="10023912" y="2286478"/>
            <a:ext cx="1963490" cy="4251372"/>
          </a:xfrm>
          <a:prstGeom prst="rect">
            <a:avLst/>
          </a:prstGeom>
          <a:solidFill>
            <a:srgbClr val="56AD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1000" b="1" dirty="0">
              <a:solidFill>
                <a:prstClr val="white"/>
              </a:solidFill>
              <a:latin typeface="Arial" panose="020B0604020202020204" pitchFamily="34" charset="0"/>
              <a:cs typeface="Arial" panose="020B0604020202020204" pitchFamily="34" charset="0"/>
            </a:endParaRPr>
          </a:p>
        </p:txBody>
      </p:sp>
      <p:sp>
        <p:nvSpPr>
          <p:cNvPr id="94" name="Rectangle 93"/>
          <p:cNvSpPr/>
          <p:nvPr/>
        </p:nvSpPr>
        <p:spPr>
          <a:xfrm>
            <a:off x="2304058" y="2698132"/>
            <a:ext cx="7656345" cy="3044318"/>
          </a:xfrm>
          <a:prstGeom prst="rect">
            <a:avLst/>
          </a:prstGeom>
          <a:solidFill>
            <a:schemeClr val="bg1"/>
          </a:solidFill>
          <a:ln>
            <a:solidFill>
              <a:srgbClr val="56ADD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grpSp>
        <p:nvGrpSpPr>
          <p:cNvPr id="4" name="Group 3"/>
          <p:cNvGrpSpPr/>
          <p:nvPr/>
        </p:nvGrpSpPr>
        <p:grpSpPr>
          <a:xfrm>
            <a:off x="257774" y="2377291"/>
            <a:ext cx="1926025" cy="239055"/>
            <a:chOff x="257774" y="1966455"/>
            <a:chExt cx="1926025" cy="239055"/>
          </a:xfrm>
        </p:grpSpPr>
        <p:sp>
          <p:nvSpPr>
            <p:cNvPr id="50" name="Rounded Rectangle 49"/>
            <p:cNvSpPr/>
            <p:nvPr/>
          </p:nvSpPr>
          <p:spPr>
            <a:xfrm>
              <a:off x="257774" y="1968246"/>
              <a:ext cx="1824102" cy="23726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pic>
          <p:nvPicPr>
            <p:cNvPr id="28" name="Picture 27"/>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981315" y="1966455"/>
              <a:ext cx="202484" cy="237055"/>
            </a:xfrm>
            <a:prstGeom prst="rect">
              <a:avLst/>
            </a:prstGeom>
          </p:spPr>
        </p:pic>
        <p:sp>
          <p:nvSpPr>
            <p:cNvPr id="51" name="TextBox 50"/>
            <p:cNvSpPr txBox="1"/>
            <p:nvPr/>
          </p:nvSpPr>
          <p:spPr>
            <a:xfrm>
              <a:off x="320836" y="1968921"/>
              <a:ext cx="184731" cy="230832"/>
            </a:xfrm>
            <a:prstGeom prst="rect">
              <a:avLst/>
            </a:prstGeom>
            <a:noFill/>
          </p:spPr>
          <p:txBody>
            <a:bodyPr wrap="none" rtlCol="0">
              <a:spAutoFit/>
            </a:bodyPr>
            <a:lstStyle/>
            <a:p>
              <a:pPr defTabSz="586130"/>
              <a:endParaRPr lang="en-US" sz="900" dirty="0">
                <a:solidFill>
                  <a:prstClr val="black"/>
                </a:solidFill>
                <a:latin typeface="Arial" panose="020B0604020202020204" pitchFamily="34" charset="0"/>
                <a:cs typeface="Arial" panose="020B0604020202020204" pitchFamily="34" charset="0"/>
              </a:endParaRPr>
            </a:p>
          </p:txBody>
        </p:sp>
      </p:grpSp>
      <p:grpSp>
        <p:nvGrpSpPr>
          <p:cNvPr id="63" name="Group 62"/>
          <p:cNvGrpSpPr/>
          <p:nvPr/>
        </p:nvGrpSpPr>
        <p:grpSpPr>
          <a:xfrm>
            <a:off x="2268495" y="5758937"/>
            <a:ext cx="7691908" cy="906121"/>
            <a:chOff x="2284261" y="5806235"/>
            <a:chExt cx="7691908" cy="906121"/>
          </a:xfrm>
        </p:grpSpPr>
        <p:sp>
          <p:nvSpPr>
            <p:cNvPr id="70" name="Rectangle 69"/>
            <p:cNvSpPr/>
            <p:nvPr/>
          </p:nvSpPr>
          <p:spPr>
            <a:xfrm>
              <a:off x="2284261" y="5806235"/>
              <a:ext cx="7691908" cy="90612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7" name="Rounded Rectangle 76"/>
            <p:cNvSpPr/>
            <p:nvPr/>
          </p:nvSpPr>
          <p:spPr>
            <a:xfrm>
              <a:off x="2417106" y="6197770"/>
              <a:ext cx="7362378" cy="35236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8" name="TextBox 77"/>
            <p:cNvSpPr txBox="1"/>
            <p:nvPr/>
          </p:nvSpPr>
          <p:spPr>
            <a:xfrm>
              <a:off x="2480168" y="6268572"/>
              <a:ext cx="877163" cy="230832"/>
            </a:xfrm>
            <a:prstGeom prst="rect">
              <a:avLst/>
            </a:prstGeom>
            <a:noFill/>
          </p:spPr>
          <p:txBody>
            <a:bodyPr wrap="none" rtlCol="0">
              <a:spAutoFit/>
            </a:bodyPr>
            <a:lstStyle/>
            <a:p>
              <a:r>
                <a:rPr lang="en-US" sz="900" dirty="0">
                  <a:solidFill>
                    <a:prstClr val="black"/>
                  </a:solidFill>
                  <a:latin typeface="Arial" panose="020B0604020202020204" pitchFamily="34" charset="0"/>
                  <a:cs typeface="Arial" panose="020B0604020202020204" pitchFamily="34" charset="0"/>
                </a:rPr>
                <a:t>Call Remarks</a:t>
              </a:r>
            </a:p>
          </p:txBody>
        </p:sp>
        <p:sp>
          <p:nvSpPr>
            <p:cNvPr id="84" name="Rectangle 83"/>
            <p:cNvSpPr/>
            <p:nvPr/>
          </p:nvSpPr>
          <p:spPr>
            <a:xfrm>
              <a:off x="8910989" y="6245977"/>
              <a:ext cx="808601" cy="268750"/>
            </a:xfrm>
            <a:prstGeom prst="rect">
              <a:avLst/>
            </a:prstGeom>
            <a:solidFill>
              <a:srgbClr val="56AD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800" dirty="0" smtClean="0">
                  <a:solidFill>
                    <a:prstClr val="white"/>
                  </a:solidFill>
                  <a:latin typeface="Arial" panose="020B0604020202020204" pitchFamily="34" charset="0"/>
                  <a:cs typeface="Arial" panose="020B0604020202020204" pitchFamily="34" charset="0"/>
                </a:rPr>
                <a:t>SUBMIT</a:t>
              </a:r>
              <a:endParaRPr lang="en-US" sz="800" dirty="0">
                <a:solidFill>
                  <a:prstClr val="white"/>
                </a:solidFill>
                <a:latin typeface="Arial" panose="020B0604020202020204" pitchFamily="34" charset="0"/>
                <a:cs typeface="Arial" panose="020B0604020202020204" pitchFamily="34" charset="0"/>
              </a:endParaRPr>
            </a:p>
          </p:txBody>
        </p:sp>
        <p:sp>
          <p:nvSpPr>
            <p:cNvPr id="85" name="Rounded Rectangle 84"/>
            <p:cNvSpPr/>
            <p:nvPr/>
          </p:nvSpPr>
          <p:spPr>
            <a:xfrm>
              <a:off x="2444560" y="5947598"/>
              <a:ext cx="129642" cy="129642"/>
            </a:xfrm>
            <a:prstGeom prst="round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6" name="TextBox 85"/>
            <p:cNvSpPr txBox="1"/>
            <p:nvPr/>
          </p:nvSpPr>
          <p:spPr>
            <a:xfrm>
              <a:off x="2615925" y="5897864"/>
              <a:ext cx="838691" cy="230832"/>
            </a:xfrm>
            <a:prstGeom prst="rect">
              <a:avLst/>
            </a:prstGeom>
            <a:noFill/>
          </p:spPr>
          <p:txBody>
            <a:bodyPr wrap="none" rtlCol="0">
              <a:spAutoFit/>
            </a:bodyPr>
            <a:lstStyle/>
            <a:p>
              <a:r>
                <a:rPr lang="en-US" sz="900" dirty="0" smtClean="0">
                  <a:solidFill>
                    <a:prstClr val="black"/>
                  </a:solidFill>
                  <a:latin typeface="Arial" panose="020B0604020202020204" pitchFamily="34" charset="0"/>
                  <a:cs typeface="Arial" panose="020B0604020202020204" pitchFamily="34" charset="0"/>
                </a:rPr>
                <a:t>Billing Query</a:t>
              </a:r>
              <a:endParaRPr lang="en-US" sz="900" dirty="0">
                <a:solidFill>
                  <a:prstClr val="black"/>
                </a:solidFill>
                <a:latin typeface="Arial" panose="020B0604020202020204" pitchFamily="34" charset="0"/>
                <a:cs typeface="Arial" panose="020B0604020202020204" pitchFamily="34" charset="0"/>
              </a:endParaRPr>
            </a:p>
          </p:txBody>
        </p:sp>
        <p:sp>
          <p:nvSpPr>
            <p:cNvPr id="87" name="Rounded Rectangle 86"/>
            <p:cNvSpPr/>
            <p:nvPr/>
          </p:nvSpPr>
          <p:spPr>
            <a:xfrm>
              <a:off x="3899406" y="5947598"/>
              <a:ext cx="129642" cy="129642"/>
            </a:xfrm>
            <a:prstGeom prst="round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8" name="TextBox 87"/>
            <p:cNvSpPr txBox="1"/>
            <p:nvPr/>
          </p:nvSpPr>
          <p:spPr>
            <a:xfrm>
              <a:off x="4081480" y="5897864"/>
              <a:ext cx="1152880" cy="230832"/>
            </a:xfrm>
            <a:prstGeom prst="rect">
              <a:avLst/>
            </a:prstGeom>
            <a:noFill/>
          </p:spPr>
          <p:txBody>
            <a:bodyPr wrap="none" rtlCol="0">
              <a:spAutoFit/>
            </a:bodyPr>
            <a:lstStyle/>
            <a:p>
              <a:r>
                <a:rPr lang="en-US" sz="900" dirty="0" smtClean="0">
                  <a:solidFill>
                    <a:prstClr val="black"/>
                  </a:solidFill>
                  <a:latin typeface="Arial" panose="020B0604020202020204" pitchFamily="34" charset="0"/>
                  <a:cs typeface="Arial" panose="020B0604020202020204" pitchFamily="34" charset="0"/>
                </a:rPr>
                <a:t>Change in address</a:t>
              </a:r>
              <a:endParaRPr lang="en-US" sz="900" dirty="0">
                <a:solidFill>
                  <a:prstClr val="black"/>
                </a:solidFill>
                <a:latin typeface="Arial" panose="020B0604020202020204" pitchFamily="34" charset="0"/>
                <a:cs typeface="Arial" panose="020B0604020202020204" pitchFamily="34" charset="0"/>
              </a:endParaRPr>
            </a:p>
          </p:txBody>
        </p:sp>
        <p:sp>
          <p:nvSpPr>
            <p:cNvPr id="95" name="Rounded Rectangle 94"/>
            <p:cNvSpPr/>
            <p:nvPr/>
          </p:nvSpPr>
          <p:spPr>
            <a:xfrm>
              <a:off x="5354252" y="5947598"/>
              <a:ext cx="129642" cy="129642"/>
            </a:xfrm>
            <a:prstGeom prst="round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6" name="TextBox 95"/>
            <p:cNvSpPr txBox="1"/>
            <p:nvPr/>
          </p:nvSpPr>
          <p:spPr>
            <a:xfrm>
              <a:off x="5549967" y="5897864"/>
              <a:ext cx="928459" cy="230832"/>
            </a:xfrm>
            <a:prstGeom prst="rect">
              <a:avLst/>
            </a:prstGeom>
            <a:noFill/>
          </p:spPr>
          <p:txBody>
            <a:bodyPr wrap="none" rtlCol="0">
              <a:spAutoFit/>
            </a:bodyPr>
            <a:lstStyle/>
            <a:p>
              <a:r>
                <a:rPr lang="en-US" sz="900" dirty="0" smtClean="0">
                  <a:solidFill>
                    <a:prstClr val="black"/>
                  </a:solidFill>
                  <a:latin typeface="Arial" panose="020B0604020202020204" pitchFamily="34" charset="0"/>
                  <a:cs typeface="Arial" panose="020B0604020202020204" pitchFamily="34" charset="0"/>
                </a:rPr>
                <a:t>Product Query</a:t>
              </a:r>
              <a:endParaRPr lang="en-US" sz="900" dirty="0">
                <a:solidFill>
                  <a:prstClr val="black"/>
                </a:solidFill>
                <a:latin typeface="Arial" panose="020B0604020202020204" pitchFamily="34" charset="0"/>
                <a:cs typeface="Arial" panose="020B0604020202020204" pitchFamily="34" charset="0"/>
              </a:endParaRPr>
            </a:p>
          </p:txBody>
        </p:sp>
        <p:sp>
          <p:nvSpPr>
            <p:cNvPr id="97" name="Rounded Rectangle 96"/>
            <p:cNvSpPr/>
            <p:nvPr/>
          </p:nvSpPr>
          <p:spPr>
            <a:xfrm>
              <a:off x="6809098" y="5947598"/>
              <a:ext cx="129642" cy="129642"/>
            </a:xfrm>
            <a:prstGeom prst="round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0" name="TextBox 109"/>
            <p:cNvSpPr txBox="1"/>
            <p:nvPr/>
          </p:nvSpPr>
          <p:spPr>
            <a:xfrm>
              <a:off x="7043456" y="5897864"/>
              <a:ext cx="947695" cy="230832"/>
            </a:xfrm>
            <a:prstGeom prst="rect">
              <a:avLst/>
            </a:prstGeom>
            <a:noFill/>
          </p:spPr>
          <p:txBody>
            <a:bodyPr wrap="none" rtlCol="0">
              <a:spAutoFit/>
            </a:bodyPr>
            <a:lstStyle/>
            <a:p>
              <a:r>
                <a:rPr lang="en-US" sz="900" dirty="0" smtClean="0">
                  <a:solidFill>
                    <a:prstClr val="black"/>
                  </a:solidFill>
                  <a:latin typeface="Arial" panose="020B0604020202020204" pitchFamily="34" charset="0"/>
                  <a:cs typeface="Arial" panose="020B0604020202020204" pitchFamily="34" charset="0"/>
                </a:rPr>
                <a:t>Delivery Query</a:t>
              </a:r>
              <a:endParaRPr lang="en-US" sz="900" dirty="0">
                <a:solidFill>
                  <a:prstClr val="black"/>
                </a:solidFill>
                <a:latin typeface="Arial" panose="020B0604020202020204" pitchFamily="34" charset="0"/>
                <a:cs typeface="Arial" panose="020B0604020202020204" pitchFamily="34" charset="0"/>
              </a:endParaRPr>
            </a:p>
          </p:txBody>
        </p:sp>
        <p:sp>
          <p:nvSpPr>
            <p:cNvPr id="111" name="Rounded Rectangle 110"/>
            <p:cNvSpPr/>
            <p:nvPr/>
          </p:nvSpPr>
          <p:spPr>
            <a:xfrm>
              <a:off x="8263944" y="5947598"/>
              <a:ext cx="129642" cy="129642"/>
            </a:xfrm>
            <a:prstGeom prst="round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2" name="TextBox 111"/>
            <p:cNvSpPr txBox="1"/>
            <p:nvPr/>
          </p:nvSpPr>
          <p:spPr>
            <a:xfrm>
              <a:off x="8435309" y="5897864"/>
              <a:ext cx="595035" cy="230832"/>
            </a:xfrm>
            <a:prstGeom prst="rect">
              <a:avLst/>
            </a:prstGeom>
            <a:noFill/>
          </p:spPr>
          <p:txBody>
            <a:bodyPr wrap="none" rtlCol="0">
              <a:spAutoFit/>
            </a:bodyPr>
            <a:lstStyle/>
            <a:p>
              <a:r>
                <a:rPr lang="en-US" sz="900" dirty="0" smtClean="0">
                  <a:solidFill>
                    <a:prstClr val="black"/>
                  </a:solidFill>
                  <a:latin typeface="Arial" panose="020B0604020202020204" pitchFamily="34" charset="0"/>
                  <a:cs typeface="Arial" panose="020B0604020202020204" pitchFamily="34" charset="0"/>
                </a:rPr>
                <a:t>General</a:t>
              </a:r>
              <a:endParaRPr lang="en-US" sz="900" dirty="0">
                <a:solidFill>
                  <a:prstClr val="black"/>
                </a:solidFill>
                <a:latin typeface="Arial" panose="020B0604020202020204" pitchFamily="34" charset="0"/>
                <a:cs typeface="Arial" panose="020B0604020202020204" pitchFamily="34" charset="0"/>
              </a:endParaRPr>
            </a:p>
          </p:txBody>
        </p:sp>
      </p:grpSp>
      <p:grpSp>
        <p:nvGrpSpPr>
          <p:cNvPr id="114" name="Group 113"/>
          <p:cNvGrpSpPr/>
          <p:nvPr/>
        </p:nvGrpSpPr>
        <p:grpSpPr>
          <a:xfrm>
            <a:off x="10096160" y="2395737"/>
            <a:ext cx="1775543" cy="302395"/>
            <a:chOff x="10111926" y="2443035"/>
            <a:chExt cx="1775543" cy="302395"/>
          </a:xfrm>
        </p:grpSpPr>
        <p:sp>
          <p:nvSpPr>
            <p:cNvPr id="115" name="Rounded Rectangle 114"/>
            <p:cNvSpPr/>
            <p:nvPr/>
          </p:nvSpPr>
          <p:spPr>
            <a:xfrm>
              <a:off x="10111926" y="2443035"/>
              <a:ext cx="1775543" cy="302395"/>
            </a:xfrm>
            <a:prstGeom prst="round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a:solidFill>
                    <a:prstClr val="white">
                      <a:lumMod val="75000"/>
                    </a:prstClr>
                  </a:solidFill>
                  <a:latin typeface="Arial" panose="020B0604020202020204" pitchFamily="34" charset="0"/>
                  <a:cs typeface="Arial" panose="020B0604020202020204" pitchFamily="34" charset="0"/>
                </a:rPr>
                <a:t>Select </a:t>
              </a:r>
              <a:r>
                <a:rPr lang="en-US" sz="900" dirty="0" smtClean="0">
                  <a:solidFill>
                    <a:prstClr val="white">
                      <a:lumMod val="75000"/>
                    </a:prstClr>
                  </a:solidFill>
                  <a:latin typeface="Arial" panose="020B0604020202020204" pitchFamily="34" charset="0"/>
                  <a:cs typeface="Arial" panose="020B0604020202020204" pitchFamily="34" charset="0"/>
                </a:rPr>
                <a:t>Disposition</a:t>
              </a:r>
              <a:endParaRPr lang="en-US" sz="900" dirty="0">
                <a:solidFill>
                  <a:prstClr val="white">
                    <a:lumMod val="75000"/>
                  </a:prstClr>
                </a:solidFill>
                <a:latin typeface="Arial" panose="020B0604020202020204" pitchFamily="34" charset="0"/>
                <a:cs typeface="Arial" panose="020B0604020202020204" pitchFamily="34" charset="0"/>
              </a:endParaRPr>
            </a:p>
          </p:txBody>
        </p:sp>
        <p:sp>
          <p:nvSpPr>
            <p:cNvPr id="116" name="Isosceles Triangle 115"/>
            <p:cNvSpPr/>
            <p:nvPr/>
          </p:nvSpPr>
          <p:spPr>
            <a:xfrm rot="10800000">
              <a:off x="11680475" y="2576192"/>
              <a:ext cx="84219" cy="72602"/>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solidFill>
                  <a:prstClr val="white"/>
                </a:solidFill>
              </a:endParaRPr>
            </a:p>
          </p:txBody>
        </p:sp>
      </p:grpSp>
      <p:sp>
        <p:nvSpPr>
          <p:cNvPr id="82" name="Rectangle 81"/>
          <p:cNvSpPr/>
          <p:nvPr/>
        </p:nvSpPr>
        <p:spPr>
          <a:xfrm>
            <a:off x="261254" y="1072474"/>
            <a:ext cx="1942062" cy="4539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1400" b="1" i="1" dirty="0" smtClean="0">
                <a:solidFill>
                  <a:schemeClr val="tx1">
                    <a:lumMod val="50000"/>
                    <a:lumOff val="50000"/>
                  </a:schemeClr>
                </a:solidFill>
                <a:latin typeface="Swis721 Cn BT" panose="020B0506020202030204" pitchFamily="34" charset="0"/>
                <a:cs typeface="Arial" panose="020B0604020202020204" pitchFamily="34" charset="0"/>
              </a:rPr>
              <a:t>TELECOM ENTERPRISE</a:t>
            </a:r>
            <a:endParaRPr lang="en-US" sz="1400" b="1" i="1" dirty="0">
              <a:solidFill>
                <a:schemeClr val="tx1">
                  <a:lumMod val="50000"/>
                  <a:lumOff val="50000"/>
                </a:schemeClr>
              </a:solidFill>
              <a:latin typeface="Swis721 Cn BT" panose="020B0506020202030204" pitchFamily="34" charset="0"/>
              <a:cs typeface="Arial" panose="020B0604020202020204" pitchFamily="34" charset="0"/>
            </a:endParaRPr>
          </a:p>
        </p:txBody>
      </p:sp>
      <p:pic>
        <p:nvPicPr>
          <p:cNvPr id="61" name="Picture 60"/>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55095" y="336931"/>
            <a:ext cx="942739" cy="855162"/>
          </a:xfrm>
          <a:prstGeom prst="rect">
            <a:avLst/>
          </a:prstGeom>
        </p:spPr>
      </p:pic>
      <p:pic>
        <p:nvPicPr>
          <p:cNvPr id="6" name="Picture 5"/>
          <p:cNvPicPr>
            <a:picLocks noChangeAspect="1"/>
          </p:cNvPicPr>
          <p:nvPr/>
        </p:nvPicPr>
        <p:blipFill>
          <a:blip r:embed="rId13"/>
          <a:stretch>
            <a:fillRect/>
          </a:stretch>
        </p:blipFill>
        <p:spPr>
          <a:xfrm>
            <a:off x="10010486" y="571267"/>
            <a:ext cx="1950763" cy="1341664"/>
          </a:xfrm>
          <a:prstGeom prst="rect">
            <a:avLst/>
          </a:prstGeom>
        </p:spPr>
      </p:pic>
      <p:sp>
        <p:nvSpPr>
          <p:cNvPr id="7" name="Rectangle 6"/>
          <p:cNvSpPr/>
          <p:nvPr/>
        </p:nvSpPr>
        <p:spPr>
          <a:xfrm>
            <a:off x="2304058" y="239653"/>
            <a:ext cx="2516253" cy="1958667"/>
          </a:xfrm>
          <a:prstGeom prst="rect">
            <a:avLst/>
          </a:prstGeom>
          <a:solidFill>
            <a:schemeClr val="bg1"/>
          </a:solidFill>
          <a:ln>
            <a:solidFill>
              <a:schemeClr val="bg1">
                <a:lumMod val="95000"/>
              </a:schemeClr>
            </a:solidFill>
          </a:ln>
          <a:effectLst>
            <a:outerShdw blurRad="50800" dist="38100" dir="8100000" algn="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p:cNvSpPr/>
          <p:nvPr/>
        </p:nvSpPr>
        <p:spPr>
          <a:xfrm>
            <a:off x="4879719" y="239653"/>
            <a:ext cx="2516253" cy="1958667"/>
          </a:xfrm>
          <a:prstGeom prst="rect">
            <a:avLst/>
          </a:prstGeom>
          <a:solidFill>
            <a:schemeClr val="bg1"/>
          </a:solidFill>
          <a:ln>
            <a:solidFill>
              <a:schemeClr val="bg1">
                <a:lumMod val="95000"/>
              </a:schemeClr>
            </a:solidFill>
          </a:ln>
          <a:effectLst>
            <a:outerShdw blurRad="50800" dist="38100" dir="8100000" algn="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p:cNvSpPr/>
          <p:nvPr/>
        </p:nvSpPr>
        <p:spPr>
          <a:xfrm>
            <a:off x="7455380" y="239653"/>
            <a:ext cx="2516253" cy="1958667"/>
          </a:xfrm>
          <a:prstGeom prst="rect">
            <a:avLst/>
          </a:prstGeom>
          <a:solidFill>
            <a:schemeClr val="bg1"/>
          </a:solidFill>
          <a:ln>
            <a:solidFill>
              <a:schemeClr val="bg1">
                <a:lumMod val="95000"/>
              </a:schemeClr>
            </a:solidFill>
          </a:ln>
          <a:effectLst>
            <a:outerShdw blurRad="50800" dist="38100" dir="8100000" algn="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1" name="Table 100"/>
          <p:cNvGraphicFramePr>
            <a:graphicFrameLocks noGrp="1"/>
          </p:cNvGraphicFramePr>
          <p:nvPr>
            <p:extLst/>
          </p:nvPr>
        </p:nvGraphicFramePr>
        <p:xfrm>
          <a:off x="2464402" y="294868"/>
          <a:ext cx="2239750" cy="1486976"/>
        </p:xfrm>
        <a:graphic>
          <a:graphicData uri="http://schemas.openxmlformats.org/drawingml/2006/table">
            <a:tbl>
              <a:tblPr>
                <a:tableStyleId>{5C22544A-7EE6-4342-B048-85BDC9FD1C3A}</a:tableStyleId>
              </a:tblPr>
              <a:tblGrid>
                <a:gridCol w="953865"/>
                <a:gridCol w="1285885"/>
              </a:tblGrid>
              <a:tr h="198540">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Mobile #</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+63</a:t>
                      </a:r>
                      <a:r>
                        <a:rPr lang="en-US" sz="8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 915 716 9206</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98540">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Subscriber</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Mr. John Doe</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98540">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Operating Status</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Active</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98540">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Status</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Active</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82068">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Email</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johndoe554@gmail.com</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19828">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Address</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sv-SE" sz="800" b="0" i="0" u="none" strike="noStrike" kern="1200" dirty="0" smtClean="0">
                          <a:solidFill>
                            <a:srgbClr val="000000"/>
                          </a:solidFill>
                          <a:effectLst/>
                          <a:latin typeface="Arial" panose="020B0604020202020204" pitchFamily="34" charset="0"/>
                          <a:ea typeface="+mn-ea"/>
                          <a:cs typeface="Arial" panose="020B0604020202020204" pitchFamily="34" charset="0"/>
                        </a:rPr>
                        <a:t>101 Dela Rosa Street, Legazpi Village, Makati</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90920">
                <a:tc>
                  <a:txBody>
                    <a:bodyPr/>
                    <a:lstStyle/>
                    <a:p>
                      <a:pPr marL="0" algn="l" defTabSz="914400" rtl="0" eaLnBrk="1" fontAlgn="b" latinLnBrk="0" hangingPunct="1"/>
                      <a:r>
                        <a:rPr lang="en-US" sz="800" b="0" i="0" u="none" strike="noStrike" kern="1200" dirty="0">
                          <a:solidFill>
                            <a:srgbClr val="000000"/>
                          </a:solidFill>
                          <a:effectLst/>
                          <a:latin typeface="Arial" panose="020B0604020202020204" pitchFamily="34" charset="0"/>
                          <a:ea typeface="+mn-ea"/>
                          <a:cs typeface="Arial" panose="020B0604020202020204" pitchFamily="34" charset="0"/>
                        </a:rPr>
                        <a:t>Alt Number</a:t>
                      </a: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+63</a:t>
                      </a:r>
                      <a:r>
                        <a:rPr lang="en-US" sz="8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 999 999 9999</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graphicFrame>
        <p:nvGraphicFramePr>
          <p:cNvPr id="102" name="Table 101"/>
          <p:cNvGraphicFramePr>
            <a:graphicFrameLocks noGrp="1"/>
          </p:cNvGraphicFramePr>
          <p:nvPr>
            <p:extLst/>
          </p:nvPr>
        </p:nvGraphicFramePr>
        <p:xfrm>
          <a:off x="4973094" y="294868"/>
          <a:ext cx="2355644" cy="1878483"/>
        </p:xfrm>
        <a:graphic>
          <a:graphicData uri="http://schemas.openxmlformats.org/drawingml/2006/table">
            <a:tbl>
              <a:tblPr>
                <a:tableStyleId>{5C22544A-7EE6-4342-B048-85BDC9FD1C3A}</a:tableStyleId>
              </a:tblPr>
              <a:tblGrid>
                <a:gridCol w="1089211"/>
                <a:gridCol w="1266433"/>
              </a:tblGrid>
              <a:tr h="205909">
                <a:tc>
                  <a:txBody>
                    <a:bodyPr/>
                    <a:lstStyle/>
                    <a:p>
                      <a:pPr algn="l" fontAlgn="b"/>
                      <a:r>
                        <a:rPr lang="en-US" sz="800" u="none" strike="noStrike" dirty="0" smtClean="0">
                          <a:effectLst/>
                          <a:latin typeface="Arial" panose="020B0604020202020204" pitchFamily="34" charset="0"/>
                          <a:cs typeface="Arial" panose="020B0604020202020204" pitchFamily="34" charset="0"/>
                        </a:rPr>
                        <a:t>Customer ID</a:t>
                      </a:r>
                      <a:r>
                        <a:rPr lang="en-US" sz="800" u="none" strike="noStrike" baseline="0" dirty="0" smtClean="0">
                          <a:effectLst/>
                          <a:latin typeface="Arial" panose="020B0604020202020204" pitchFamily="34" charset="0"/>
                          <a:cs typeface="Arial" panose="020B0604020202020204" pitchFamily="34" charset="0"/>
                        </a:rPr>
                        <a:t> #</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b="0" i="0" u="none" strike="noStrike" dirty="0" smtClean="0">
                          <a:solidFill>
                            <a:schemeClr val="dk1"/>
                          </a:solidFill>
                          <a:effectLst/>
                          <a:latin typeface="Arial" panose="020B0604020202020204" pitchFamily="34" charset="0"/>
                          <a:cs typeface="Arial" panose="020B0604020202020204" pitchFamily="34" charset="0"/>
                        </a:rPr>
                        <a:t>83085294</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u="none" strike="noStrike" dirty="0" smtClean="0">
                          <a:effectLst/>
                          <a:latin typeface="Arial" panose="020B0604020202020204" pitchFamily="34" charset="0"/>
                          <a:cs typeface="Arial" panose="020B0604020202020204" pitchFamily="34" charset="0"/>
                        </a:rPr>
                        <a:t>Tariff Plan</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b="0" i="0" u="sng" strike="noStrike" dirty="0" err="1" smtClean="0">
                          <a:solidFill>
                            <a:schemeClr val="dk1"/>
                          </a:solidFill>
                          <a:effectLst/>
                          <a:latin typeface="Arial" panose="020B0604020202020204" pitchFamily="34" charset="0"/>
                          <a:cs typeface="Arial" panose="020B0604020202020204" pitchFamily="34" charset="0"/>
                        </a:rPr>
                        <a:t>ThePLAN</a:t>
                      </a:r>
                      <a:r>
                        <a:rPr lang="en-US" sz="800" b="0" i="0" u="sng" strike="noStrike" baseline="0" dirty="0" smtClean="0">
                          <a:solidFill>
                            <a:schemeClr val="dk1"/>
                          </a:solidFill>
                          <a:effectLst/>
                          <a:latin typeface="Arial" panose="020B0604020202020204" pitchFamily="34" charset="0"/>
                          <a:cs typeface="Arial" panose="020B0604020202020204" pitchFamily="34" charset="0"/>
                        </a:rPr>
                        <a:t> PLUS 1499</a:t>
                      </a:r>
                      <a:endParaRPr lang="en-US" sz="800" b="0" i="0" u="sng"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b="0" i="0" u="none" strike="noStrike" dirty="0" smtClean="0">
                          <a:solidFill>
                            <a:srgbClr val="000000"/>
                          </a:solidFill>
                          <a:effectLst/>
                          <a:latin typeface="Arial" panose="020B0604020202020204" pitchFamily="34" charset="0"/>
                          <a:cs typeface="Arial" panose="020B0604020202020204" pitchFamily="34" charset="0"/>
                        </a:rPr>
                        <a:t>Activation Date</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b="0" i="0" u="none" strike="noStrike" dirty="0" smtClean="0">
                          <a:solidFill>
                            <a:srgbClr val="000000"/>
                          </a:solidFill>
                          <a:effectLst/>
                          <a:latin typeface="Arial" panose="020B0604020202020204" pitchFamily="34" charset="0"/>
                          <a:cs typeface="Arial" panose="020B0604020202020204" pitchFamily="34" charset="0"/>
                        </a:rPr>
                        <a:t>03-01-2019</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u="none" strike="noStrike" dirty="0" smtClean="0">
                          <a:effectLst/>
                          <a:latin typeface="Arial" panose="020B0604020202020204" pitchFamily="34" charset="0"/>
                          <a:cs typeface="Arial" panose="020B0604020202020204" pitchFamily="34" charset="0"/>
                        </a:rPr>
                        <a:t>Contract</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u="none" strike="noStrike" dirty="0" smtClean="0">
                          <a:effectLst/>
                          <a:latin typeface="Arial" panose="020B0604020202020204" pitchFamily="34" charset="0"/>
                          <a:cs typeface="Arial" panose="020B0604020202020204" pitchFamily="34" charset="0"/>
                        </a:rPr>
                        <a:t>24 Months</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u="none" strike="noStrike" dirty="0" smtClean="0">
                          <a:effectLst/>
                          <a:latin typeface="Arial" panose="020B0604020202020204" pitchFamily="34" charset="0"/>
                          <a:cs typeface="Arial" panose="020B0604020202020204" pitchFamily="34" charset="0"/>
                        </a:rPr>
                        <a:t>Handset</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b="0" i="0" u="sng" strike="noStrike" dirty="0" smtClean="0">
                          <a:solidFill>
                            <a:schemeClr val="dk1"/>
                          </a:solidFill>
                          <a:effectLst/>
                          <a:latin typeface="Arial" panose="020B0604020202020204" pitchFamily="34" charset="0"/>
                          <a:cs typeface="Arial" panose="020B0604020202020204" pitchFamily="34" charset="0"/>
                        </a:rPr>
                        <a:t>Huawei Nova 3i</a:t>
                      </a:r>
                      <a:endParaRPr lang="en-US" sz="800" b="0" i="0" u="sng"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u="none" strike="noStrike" dirty="0" smtClean="0">
                          <a:effectLst/>
                          <a:latin typeface="Arial" panose="020B0604020202020204" pitchFamily="34" charset="0"/>
                          <a:cs typeface="Arial" panose="020B0604020202020204" pitchFamily="34" charset="0"/>
                        </a:rPr>
                        <a:t>Unbilled Amount</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b="0" i="0" u="none" strike="noStrike" dirty="0" smtClean="0">
                          <a:solidFill>
                            <a:schemeClr val="dk1"/>
                          </a:solidFill>
                          <a:effectLst/>
                          <a:latin typeface="Arial" panose="020B0604020202020204" pitchFamily="34" charset="0"/>
                          <a:cs typeface="Arial" panose="020B0604020202020204" pitchFamily="34" charset="0"/>
                        </a:rPr>
                        <a:t>P 69.90</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u="none" strike="noStrike" dirty="0" smtClean="0">
                          <a:effectLst/>
                          <a:latin typeface="Arial" panose="020B0604020202020204" pitchFamily="34" charset="0"/>
                          <a:cs typeface="Arial" panose="020B0604020202020204" pitchFamily="34" charset="0"/>
                        </a:rPr>
                        <a:t>Last Payment Date</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b="0" i="0" u="none" strike="noStrike" dirty="0" smtClean="0">
                          <a:solidFill>
                            <a:schemeClr val="dk1"/>
                          </a:solidFill>
                          <a:effectLst/>
                          <a:latin typeface="Arial" panose="020B0604020202020204" pitchFamily="34" charset="0"/>
                          <a:cs typeface="Arial" panose="020B0604020202020204" pitchFamily="34" charset="0"/>
                        </a:rPr>
                        <a:t>04-04-2019</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31211">
                <a:tc>
                  <a:txBody>
                    <a:bodyPr/>
                    <a:lstStyle/>
                    <a:p>
                      <a:pPr algn="l" fontAlgn="b"/>
                      <a:r>
                        <a:rPr lang="en-US" sz="800" u="none" strike="noStrike" kern="1200" dirty="0" smtClean="0">
                          <a:solidFill>
                            <a:schemeClr val="dk1"/>
                          </a:solidFill>
                          <a:effectLst/>
                          <a:latin typeface="Arial" panose="020B0604020202020204" pitchFamily="34" charset="0"/>
                          <a:ea typeface="+mn-ea"/>
                          <a:cs typeface="Arial" panose="020B0604020202020204" pitchFamily="34" charset="0"/>
                        </a:rPr>
                        <a:t>Outstanding Balance</a:t>
                      </a:r>
                      <a:endParaRPr lang="en-US" sz="800" u="none" strike="noStrike" kern="1200" dirty="0">
                        <a:solidFill>
                          <a:schemeClr val="dk1"/>
                        </a:solidFill>
                        <a:effectLst/>
                        <a:latin typeface="Arial" panose="020B0604020202020204" pitchFamily="34" charset="0"/>
                        <a:ea typeface="+mn-ea"/>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u="none" strike="noStrike" kern="1200" dirty="0" smtClean="0">
                          <a:solidFill>
                            <a:schemeClr val="dk1"/>
                          </a:solidFill>
                          <a:effectLst/>
                          <a:latin typeface="Arial" panose="020B0604020202020204" pitchFamily="34" charset="0"/>
                          <a:ea typeface="+mn-ea"/>
                          <a:cs typeface="Arial" panose="020B0604020202020204" pitchFamily="34" charset="0"/>
                        </a:rPr>
                        <a:t>P1568.90</a:t>
                      </a:r>
                      <a:endParaRPr lang="en-US" sz="800" u="none" strike="noStrike" kern="1200" dirty="0">
                        <a:solidFill>
                          <a:schemeClr val="dk1"/>
                        </a:solidFill>
                        <a:effectLst/>
                        <a:latin typeface="Arial" panose="020B0604020202020204" pitchFamily="34" charset="0"/>
                        <a:ea typeface="+mn-ea"/>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u="none" strike="noStrike" kern="1200" dirty="0" smtClean="0">
                          <a:solidFill>
                            <a:schemeClr val="dk1"/>
                          </a:solidFill>
                          <a:effectLst/>
                          <a:latin typeface="Arial" panose="020B0604020202020204" pitchFamily="34" charset="0"/>
                          <a:ea typeface="+mn-ea"/>
                          <a:cs typeface="Arial" panose="020B0604020202020204" pitchFamily="34" charset="0"/>
                        </a:rPr>
                        <a:t>Bill Date</a:t>
                      </a:r>
                      <a:endParaRPr lang="en-US" sz="800" u="none" strike="noStrike" kern="1200" dirty="0">
                        <a:solidFill>
                          <a:schemeClr val="dk1"/>
                        </a:solidFill>
                        <a:effectLst/>
                        <a:latin typeface="Arial" panose="020B0604020202020204" pitchFamily="34" charset="0"/>
                        <a:ea typeface="+mn-ea"/>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u="none" strike="noStrike" kern="1200" dirty="0" smtClean="0">
                          <a:solidFill>
                            <a:schemeClr val="dk1"/>
                          </a:solidFill>
                          <a:effectLst/>
                          <a:latin typeface="Arial" panose="020B0604020202020204" pitchFamily="34" charset="0"/>
                          <a:ea typeface="+mn-ea"/>
                          <a:cs typeface="Arial" panose="020B0604020202020204" pitchFamily="34" charset="0"/>
                        </a:rPr>
                        <a:t>03-04-2019</a:t>
                      </a:r>
                      <a:endParaRPr lang="en-US" sz="800" u="none" strike="noStrike" kern="1200" dirty="0">
                        <a:solidFill>
                          <a:schemeClr val="dk1"/>
                        </a:solidFill>
                        <a:effectLst/>
                        <a:latin typeface="Arial" panose="020B0604020202020204" pitchFamily="34" charset="0"/>
                        <a:ea typeface="+mn-ea"/>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graphicFrame>
        <p:nvGraphicFramePr>
          <p:cNvPr id="103" name="Table 102"/>
          <p:cNvGraphicFramePr>
            <a:graphicFrameLocks noGrp="1"/>
          </p:cNvGraphicFramePr>
          <p:nvPr>
            <p:extLst/>
          </p:nvPr>
        </p:nvGraphicFramePr>
        <p:xfrm>
          <a:off x="7577841" y="294868"/>
          <a:ext cx="2185877" cy="1511776"/>
        </p:xfrm>
        <a:graphic>
          <a:graphicData uri="http://schemas.openxmlformats.org/drawingml/2006/table">
            <a:tbl>
              <a:tblPr>
                <a:tableStyleId>{5C22544A-7EE6-4342-B048-85BDC9FD1C3A}</a:tableStyleId>
              </a:tblPr>
              <a:tblGrid>
                <a:gridCol w="1371369"/>
                <a:gridCol w="814508"/>
              </a:tblGrid>
              <a:tr h="215968">
                <a:tc>
                  <a:txBody>
                    <a:bodyPr/>
                    <a:lstStyle/>
                    <a:p>
                      <a:pPr algn="l" fontAlgn="b"/>
                      <a:r>
                        <a:rPr lang="en-US" sz="800" b="0" i="0" u="none" strike="noStrike" dirty="0" smtClean="0">
                          <a:solidFill>
                            <a:srgbClr val="000000"/>
                          </a:solidFill>
                          <a:effectLst/>
                          <a:latin typeface="Arial" panose="020B0604020202020204" pitchFamily="34" charset="0"/>
                          <a:cs typeface="Arial" panose="020B0604020202020204" pitchFamily="34" charset="0"/>
                        </a:rPr>
                        <a:t>Mobile App</a:t>
                      </a:r>
                      <a:r>
                        <a:rPr lang="en-US" sz="800" b="0" i="0" u="none" strike="noStrike" baseline="0" dirty="0" smtClean="0">
                          <a:solidFill>
                            <a:srgbClr val="000000"/>
                          </a:solidFill>
                          <a:effectLst/>
                          <a:latin typeface="Arial" panose="020B0604020202020204" pitchFamily="34" charset="0"/>
                          <a:cs typeface="Arial" panose="020B0604020202020204" pitchFamily="34" charset="0"/>
                        </a:rPr>
                        <a:t> Registered</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none" strike="noStrike" smtClean="0">
                          <a:solidFill>
                            <a:srgbClr val="000000"/>
                          </a:solidFill>
                          <a:effectLst/>
                          <a:latin typeface="Arial" panose="020B0604020202020204" pitchFamily="34" charset="0"/>
                          <a:cs typeface="Arial" panose="020B0604020202020204" pitchFamily="34" charset="0"/>
                        </a:rPr>
                        <a:t>Y</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5968">
                <a:tc>
                  <a:txBody>
                    <a:bodyPr/>
                    <a:lstStyle/>
                    <a:p>
                      <a:pPr algn="l" fontAlgn="b"/>
                      <a:r>
                        <a:rPr lang="en-US" sz="800" b="0" i="0" u="none" strike="noStrike" dirty="0" err="1" smtClean="0">
                          <a:solidFill>
                            <a:srgbClr val="000000"/>
                          </a:solidFill>
                          <a:effectLst/>
                          <a:latin typeface="Arial" panose="020B0604020202020204" pitchFamily="34" charset="0"/>
                          <a:cs typeface="Arial" panose="020B0604020202020204" pitchFamily="34" charset="0"/>
                        </a:rPr>
                        <a:t>eKYC</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none" strike="noStrike" dirty="0" smtClean="0">
                          <a:solidFill>
                            <a:srgbClr val="000000"/>
                          </a:solidFill>
                          <a:effectLst/>
                          <a:latin typeface="Arial" panose="020B0604020202020204" pitchFamily="34" charset="0"/>
                          <a:cs typeface="Arial" panose="020B0604020202020204" pitchFamily="34" charset="0"/>
                        </a:rPr>
                        <a:t>N</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5968">
                <a:tc>
                  <a:txBody>
                    <a:bodyPr/>
                    <a:lstStyle/>
                    <a:p>
                      <a:pPr algn="l" fontAlgn="ctr"/>
                      <a:r>
                        <a:rPr lang="en-US" sz="800" b="0" i="0" u="none" strike="noStrike" smtClean="0">
                          <a:solidFill>
                            <a:srgbClr val="000000"/>
                          </a:solidFill>
                          <a:effectLst/>
                          <a:latin typeface="Arial" panose="020B0604020202020204" pitchFamily="34" charset="0"/>
                          <a:cs typeface="Arial" panose="020B0604020202020204" pitchFamily="34" charset="0"/>
                        </a:rPr>
                        <a:t>Self</a:t>
                      </a:r>
                      <a:r>
                        <a:rPr lang="en-US" sz="800" b="0" i="0" u="none" strike="noStrike" baseline="0" smtClean="0">
                          <a:solidFill>
                            <a:srgbClr val="000000"/>
                          </a:solidFill>
                          <a:effectLst/>
                          <a:latin typeface="Arial" panose="020B0604020202020204" pitchFamily="34" charset="0"/>
                          <a:cs typeface="Arial" panose="020B0604020202020204" pitchFamily="34" charset="0"/>
                        </a:rPr>
                        <a:t> Service Registered</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none" strike="noStrike" smtClean="0">
                          <a:solidFill>
                            <a:srgbClr val="000000"/>
                          </a:solidFill>
                          <a:effectLst/>
                          <a:latin typeface="Arial" panose="020B0604020202020204" pitchFamily="34" charset="0"/>
                          <a:cs typeface="Arial" panose="020B0604020202020204" pitchFamily="34" charset="0"/>
                        </a:rPr>
                        <a:t>Y</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5968">
                <a:tc>
                  <a:txBody>
                    <a:bodyPr/>
                    <a:lstStyle/>
                    <a:p>
                      <a:pPr algn="l" fontAlgn="ctr"/>
                      <a:r>
                        <a:rPr lang="en-US" sz="800" b="0" i="0" u="none" strike="noStrike" baseline="0" dirty="0" smtClean="0">
                          <a:solidFill>
                            <a:srgbClr val="000000"/>
                          </a:solidFill>
                          <a:effectLst/>
                          <a:latin typeface="Arial" panose="020B0604020202020204" pitchFamily="34" charset="0"/>
                          <a:cs typeface="Arial" panose="020B0604020202020204" pitchFamily="34" charset="0"/>
                        </a:rPr>
                        <a:t>Bill Type</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none" strike="noStrike" dirty="0" smtClean="0">
                          <a:solidFill>
                            <a:srgbClr val="000000"/>
                          </a:solidFill>
                          <a:effectLst/>
                          <a:latin typeface="Arial" panose="020B0604020202020204" pitchFamily="34" charset="0"/>
                          <a:cs typeface="Arial" panose="020B0604020202020204" pitchFamily="34" charset="0"/>
                        </a:rPr>
                        <a:t>E-Bill</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5968">
                <a:tc>
                  <a:txBody>
                    <a:bodyPr/>
                    <a:lstStyle/>
                    <a:p>
                      <a:pPr algn="l" fontAlgn="ctr"/>
                      <a:r>
                        <a:rPr lang="en-US" sz="800" b="0" i="0" u="none" strike="noStrike" smtClean="0">
                          <a:solidFill>
                            <a:srgbClr val="000000"/>
                          </a:solidFill>
                          <a:effectLst/>
                          <a:latin typeface="Arial" panose="020B0604020202020204" pitchFamily="34" charset="0"/>
                          <a:cs typeface="Arial" panose="020B0604020202020204" pitchFamily="34" charset="0"/>
                        </a:rPr>
                        <a:t>Credit Monitoring</a:t>
                      </a:r>
                      <a:r>
                        <a:rPr lang="en-US" sz="800" b="0" i="0" u="none" strike="noStrike" baseline="0" smtClean="0">
                          <a:solidFill>
                            <a:srgbClr val="000000"/>
                          </a:solidFill>
                          <a:effectLst/>
                          <a:latin typeface="Arial" panose="020B0604020202020204" pitchFamily="34" charset="0"/>
                          <a:cs typeface="Arial" panose="020B0604020202020204" pitchFamily="34" charset="0"/>
                        </a:rPr>
                        <a:t> Exposure</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none" strike="noStrike" dirty="0" smtClean="0">
                          <a:solidFill>
                            <a:srgbClr val="000000"/>
                          </a:solidFill>
                          <a:effectLst/>
                          <a:latin typeface="Arial" panose="020B0604020202020204" pitchFamily="34" charset="0"/>
                          <a:cs typeface="Arial" panose="020B0604020202020204" pitchFamily="34" charset="0"/>
                        </a:rPr>
                        <a:t>P3412.26</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5968">
                <a:tc>
                  <a:txBody>
                    <a:bodyPr/>
                    <a:lstStyle/>
                    <a:p>
                      <a:pPr algn="l" fontAlgn="ctr"/>
                      <a:r>
                        <a:rPr lang="en-US" sz="800" b="0" i="0" u="none" strike="noStrike" dirty="0" smtClean="0">
                          <a:solidFill>
                            <a:srgbClr val="000000"/>
                          </a:solidFill>
                          <a:effectLst/>
                          <a:latin typeface="Arial" panose="020B0604020202020204" pitchFamily="34" charset="0"/>
                          <a:cs typeface="Arial" panose="020B0604020202020204" pitchFamily="34" charset="0"/>
                        </a:rPr>
                        <a:t>Next Bill Date</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none" strike="noStrike" dirty="0" smtClean="0">
                          <a:solidFill>
                            <a:srgbClr val="000000"/>
                          </a:solidFill>
                          <a:effectLst/>
                          <a:latin typeface="Arial" panose="020B0604020202020204" pitchFamily="34" charset="0"/>
                          <a:cs typeface="Arial" panose="020B0604020202020204" pitchFamily="34" charset="0"/>
                        </a:rPr>
                        <a:t>03-05-2019</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5968">
                <a:tc>
                  <a:txBody>
                    <a:bodyPr/>
                    <a:lstStyle/>
                    <a:p>
                      <a:pPr algn="l" fontAlgn="ctr"/>
                      <a:r>
                        <a:rPr lang="en-US" sz="800" b="0" i="0" u="none" strike="noStrike" dirty="0" smtClean="0">
                          <a:solidFill>
                            <a:srgbClr val="000000"/>
                          </a:solidFill>
                          <a:effectLst/>
                          <a:latin typeface="Arial" panose="020B0604020202020204" pitchFamily="34" charset="0"/>
                          <a:cs typeface="Arial" panose="020B0604020202020204" pitchFamily="34" charset="0"/>
                        </a:rPr>
                        <a:t>Open SRs</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sng" strike="noStrike" dirty="0" smtClean="0">
                          <a:solidFill>
                            <a:srgbClr val="000000"/>
                          </a:solidFill>
                          <a:effectLst/>
                          <a:latin typeface="Arial" panose="020B0604020202020204" pitchFamily="34" charset="0"/>
                          <a:cs typeface="Arial" panose="020B0604020202020204" pitchFamily="34" charset="0"/>
                        </a:rPr>
                        <a:t>1</a:t>
                      </a:r>
                      <a:endParaRPr lang="en-US" sz="800" b="0" i="0" u="sng"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sp>
        <p:nvSpPr>
          <p:cNvPr id="10" name="Rectangle 9"/>
          <p:cNvSpPr/>
          <p:nvPr/>
        </p:nvSpPr>
        <p:spPr>
          <a:xfrm>
            <a:off x="10047392" y="2745944"/>
            <a:ext cx="1865089" cy="3554819"/>
          </a:xfrm>
          <a:prstGeom prst="rect">
            <a:avLst/>
          </a:prstGeom>
        </p:spPr>
        <p:txBody>
          <a:bodyPr wrap="square">
            <a:spAutoFit/>
          </a:bodyPr>
          <a:lstStyle/>
          <a:p>
            <a:r>
              <a:rPr lang="en-US" sz="900" b="1" cap="all" dirty="0">
                <a:solidFill>
                  <a:schemeClr val="bg1"/>
                </a:solidFill>
                <a:latin typeface="Arial" panose="020B0604020202020204" pitchFamily="34" charset="0"/>
                <a:cs typeface="Arial" panose="020B0604020202020204" pitchFamily="34" charset="0"/>
              </a:rPr>
              <a:t>HOW MUCH IS THE DELIVERY CHARGE FOR ONLINE SHOP ORDERS?</a:t>
            </a:r>
          </a:p>
          <a:p>
            <a:r>
              <a:rPr lang="en-US" sz="900" dirty="0">
                <a:solidFill>
                  <a:schemeClr val="bg1"/>
                </a:solidFill>
                <a:latin typeface="Arial" panose="020B0604020202020204" pitchFamily="34" charset="0"/>
                <a:cs typeface="Arial" panose="020B0604020202020204" pitchFamily="34" charset="0"/>
              </a:rPr>
              <a:t>For postpaid applications</a:t>
            </a:r>
          </a:p>
          <a:p>
            <a:r>
              <a:rPr lang="en-US" sz="900" dirty="0" smtClean="0">
                <a:solidFill>
                  <a:schemeClr val="bg1"/>
                </a:solidFill>
                <a:latin typeface="Arial" panose="020B0604020202020204" pitchFamily="34" charset="0"/>
                <a:cs typeface="Arial" panose="020B0604020202020204" pitchFamily="34" charset="0"/>
              </a:rPr>
              <a:t>We offer </a:t>
            </a:r>
            <a:r>
              <a:rPr lang="en-US" sz="900" dirty="0">
                <a:solidFill>
                  <a:schemeClr val="bg1"/>
                </a:solidFill>
                <a:latin typeface="Arial" panose="020B0604020202020204" pitchFamily="34" charset="0"/>
                <a:cs typeface="Arial" panose="020B0604020202020204" pitchFamily="34" charset="0"/>
              </a:rPr>
              <a:t>free shipping nationwide for postpaid applications.</a:t>
            </a:r>
          </a:p>
          <a:p>
            <a:r>
              <a:rPr lang="en-US" sz="900" dirty="0">
                <a:solidFill>
                  <a:schemeClr val="bg1"/>
                </a:solidFill>
                <a:latin typeface="Arial" panose="020B0604020202020204" pitchFamily="34" charset="0"/>
                <a:cs typeface="Arial" panose="020B0604020202020204" pitchFamily="34" charset="0"/>
              </a:rPr>
              <a:t>For accessories and apparel purchases</a:t>
            </a:r>
          </a:p>
          <a:p>
            <a:r>
              <a:rPr lang="en-US" sz="900" dirty="0" smtClean="0">
                <a:solidFill>
                  <a:schemeClr val="bg1"/>
                </a:solidFill>
                <a:latin typeface="Arial" panose="020B0604020202020204" pitchFamily="34" charset="0"/>
                <a:cs typeface="Arial" panose="020B0604020202020204" pitchFamily="34" charset="0"/>
              </a:rPr>
              <a:t>We offer </a:t>
            </a:r>
            <a:r>
              <a:rPr lang="en-US" sz="900" dirty="0">
                <a:solidFill>
                  <a:schemeClr val="bg1"/>
                </a:solidFill>
                <a:latin typeface="Arial" panose="020B0604020202020204" pitchFamily="34" charset="0"/>
                <a:cs typeface="Arial" panose="020B0604020202020204" pitchFamily="34" charset="0"/>
              </a:rPr>
              <a:t>free shipping nationwide for orders/deliveries amounting to P900 and above.</a:t>
            </a:r>
          </a:p>
          <a:p>
            <a:r>
              <a:rPr lang="en-US" sz="900" dirty="0">
                <a:solidFill>
                  <a:schemeClr val="bg1"/>
                </a:solidFill>
                <a:latin typeface="Arial" panose="020B0604020202020204" pitchFamily="34" charset="0"/>
                <a:cs typeface="Arial" panose="020B0604020202020204" pitchFamily="34" charset="0"/>
              </a:rPr>
              <a:t>A P70 shipping fee will be applied for orders below P900</a:t>
            </a:r>
            <a:r>
              <a:rPr lang="en-US" sz="900" dirty="0" smtClean="0">
                <a:solidFill>
                  <a:schemeClr val="bg1"/>
                </a:solidFill>
                <a:latin typeface="Arial" panose="020B0604020202020204" pitchFamily="34" charset="0"/>
                <a:cs typeface="Arial" panose="020B0604020202020204" pitchFamily="34" charset="0"/>
              </a:rPr>
              <a:t>.</a:t>
            </a:r>
          </a:p>
          <a:p>
            <a:endParaRPr lang="en-US" sz="900" dirty="0">
              <a:solidFill>
                <a:schemeClr val="bg1"/>
              </a:solidFill>
              <a:latin typeface="Arial" panose="020B0604020202020204" pitchFamily="34" charset="0"/>
              <a:cs typeface="Arial" panose="020B0604020202020204" pitchFamily="34" charset="0"/>
            </a:endParaRPr>
          </a:p>
          <a:p>
            <a:endParaRPr lang="en-US" sz="900" b="0" i="0" dirty="0" smtClean="0">
              <a:solidFill>
                <a:schemeClr val="bg1"/>
              </a:solidFill>
              <a:effectLst/>
              <a:latin typeface="Arial" panose="020B0604020202020204" pitchFamily="34" charset="0"/>
              <a:cs typeface="Arial" panose="020B0604020202020204" pitchFamily="34" charset="0"/>
            </a:endParaRPr>
          </a:p>
          <a:p>
            <a:r>
              <a:rPr lang="en-US" sz="900" b="1" cap="all" dirty="0" smtClean="0">
                <a:solidFill>
                  <a:schemeClr val="bg1"/>
                </a:solidFill>
                <a:latin typeface="Arial" panose="020B0604020202020204" pitchFamily="34" charset="0"/>
                <a:cs typeface="Arial" panose="020B0604020202020204" pitchFamily="34" charset="0"/>
              </a:rPr>
              <a:t>CAN YOU DELIVER </a:t>
            </a:r>
            <a:r>
              <a:rPr lang="en-US" sz="900" b="1" cap="all" dirty="0">
                <a:solidFill>
                  <a:schemeClr val="bg1"/>
                </a:solidFill>
                <a:latin typeface="Arial" panose="020B0604020202020204" pitchFamily="34" charset="0"/>
                <a:cs typeface="Arial" panose="020B0604020202020204" pitchFamily="34" charset="0"/>
              </a:rPr>
              <a:t>THE PACKAGE TO MY OFFICE?</a:t>
            </a:r>
          </a:p>
          <a:p>
            <a:r>
              <a:rPr lang="en-US" sz="900" dirty="0">
                <a:solidFill>
                  <a:schemeClr val="bg1"/>
                </a:solidFill>
                <a:latin typeface="Arial" panose="020B0604020202020204" pitchFamily="34" charset="0"/>
                <a:cs typeface="Arial" panose="020B0604020202020204" pitchFamily="34" charset="0"/>
              </a:rPr>
              <a:t>Yes. We will deliver your order at the address you provided during checkout, whether it is to your home or to your office. In case you want to change your delivery address after checkout, you may call (02) 730-1000. </a:t>
            </a:r>
          </a:p>
        </p:txBody>
      </p:sp>
      <p:cxnSp>
        <p:nvCxnSpPr>
          <p:cNvPr id="12" name="Straight Connector 11"/>
          <p:cNvCxnSpPr/>
          <p:nvPr/>
        </p:nvCxnSpPr>
        <p:spPr>
          <a:xfrm>
            <a:off x="10132736" y="4840787"/>
            <a:ext cx="1666999"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Isosceles Triangle 12"/>
          <p:cNvSpPr/>
          <p:nvPr/>
        </p:nvSpPr>
        <p:spPr>
          <a:xfrm flipV="1">
            <a:off x="10868253" y="6326652"/>
            <a:ext cx="274808" cy="112640"/>
          </a:xfrm>
          <a:prstGeom prst="triangle">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3" name="Picture 122"/>
          <p:cNvPicPr>
            <a:picLocks noChangeAspect="1"/>
          </p:cNvPicPr>
          <p:nvPr/>
        </p:nvPicPr>
        <p:blipFill>
          <a:blip r:embed="rId14">
            <a:extLst>
              <a:ext uri="{BEBA8EAE-BF5A-486C-A8C5-ECC9F3942E4B}">
                <a14:imgProps xmlns:a14="http://schemas.microsoft.com/office/drawing/2010/main">
                  <a14:imgLayer r:embed="rId15">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2471233" y="1875355"/>
            <a:ext cx="279035" cy="234030"/>
          </a:xfrm>
          <a:prstGeom prst="rect">
            <a:avLst/>
          </a:prstGeom>
        </p:spPr>
      </p:pic>
      <p:pic>
        <p:nvPicPr>
          <p:cNvPr id="14" name="Picture 13"/>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2798420" y="1875355"/>
            <a:ext cx="345949" cy="236503"/>
          </a:xfrm>
          <a:prstGeom prst="rect">
            <a:avLst/>
          </a:prstGeom>
        </p:spPr>
      </p:pic>
      <p:sp>
        <p:nvSpPr>
          <p:cNvPr id="124" name="Rectangle 123"/>
          <p:cNvSpPr/>
          <p:nvPr/>
        </p:nvSpPr>
        <p:spPr>
          <a:xfrm>
            <a:off x="2305567" y="2289543"/>
            <a:ext cx="1230858" cy="408589"/>
          </a:xfrm>
          <a:prstGeom prst="rect">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VERIFICATION</a:t>
            </a:r>
          </a:p>
        </p:txBody>
      </p:sp>
      <p:sp>
        <p:nvSpPr>
          <p:cNvPr id="126" name="Rectangle 125"/>
          <p:cNvSpPr/>
          <p:nvPr/>
        </p:nvSpPr>
        <p:spPr>
          <a:xfrm>
            <a:off x="3579785" y="2289543"/>
            <a:ext cx="1240491" cy="414550"/>
          </a:xfrm>
          <a:prstGeom prst="rect">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INTERACTION HISTORY</a:t>
            </a:r>
          </a:p>
        </p:txBody>
      </p:sp>
      <p:sp>
        <p:nvSpPr>
          <p:cNvPr id="127" name="Rectangle 126"/>
          <p:cNvSpPr/>
          <p:nvPr/>
        </p:nvSpPr>
        <p:spPr>
          <a:xfrm>
            <a:off x="4863636" y="2289543"/>
            <a:ext cx="1240491" cy="414550"/>
          </a:xfrm>
          <a:prstGeom prst="rect">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CDR</a:t>
            </a:r>
          </a:p>
        </p:txBody>
      </p:sp>
      <p:sp>
        <p:nvSpPr>
          <p:cNvPr id="128" name="Rectangle 127"/>
          <p:cNvSpPr/>
          <p:nvPr/>
        </p:nvSpPr>
        <p:spPr>
          <a:xfrm>
            <a:off x="6147487" y="2289543"/>
            <a:ext cx="1240491" cy="414550"/>
          </a:xfrm>
          <a:prstGeom prst="rect">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BILLING INFO</a:t>
            </a:r>
          </a:p>
        </p:txBody>
      </p:sp>
      <p:sp>
        <p:nvSpPr>
          <p:cNvPr id="129" name="Rectangle 128"/>
          <p:cNvSpPr/>
          <p:nvPr/>
        </p:nvSpPr>
        <p:spPr>
          <a:xfrm>
            <a:off x="7431338" y="2289543"/>
            <a:ext cx="1250576" cy="414550"/>
          </a:xfrm>
          <a:prstGeom prst="rect">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PAYMENT INFO</a:t>
            </a:r>
          </a:p>
        </p:txBody>
      </p:sp>
      <p:sp>
        <p:nvSpPr>
          <p:cNvPr id="130" name="Rectangle 129"/>
          <p:cNvSpPr/>
          <p:nvPr/>
        </p:nvSpPr>
        <p:spPr>
          <a:xfrm>
            <a:off x="8725274" y="2289543"/>
            <a:ext cx="1250576" cy="414550"/>
          </a:xfrm>
          <a:prstGeom prst="rect">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defTabSz="586130"/>
            <a:r>
              <a:rPr lang="en-US" sz="800" b="1" dirty="0" smtClean="0">
                <a:solidFill>
                  <a:prstClr val="white"/>
                </a:solidFill>
                <a:latin typeface="Arial" panose="020B0604020202020204" pitchFamily="34" charset="0"/>
                <a:cs typeface="Arial" panose="020B0604020202020204" pitchFamily="34" charset="0"/>
              </a:rPr>
              <a:t>RIGHT SELL</a:t>
            </a:r>
            <a:endParaRPr lang="en-US" sz="800" b="1" dirty="0">
              <a:solidFill>
                <a:prstClr val="white"/>
              </a:solidFill>
              <a:latin typeface="Arial" panose="020B0604020202020204" pitchFamily="34" charset="0"/>
              <a:cs typeface="Arial" panose="020B0604020202020204" pitchFamily="34" charset="0"/>
            </a:endParaRPr>
          </a:p>
        </p:txBody>
      </p:sp>
      <p:sp>
        <p:nvSpPr>
          <p:cNvPr id="132" name="Rectangle 131"/>
          <p:cNvSpPr/>
          <p:nvPr/>
        </p:nvSpPr>
        <p:spPr>
          <a:xfrm>
            <a:off x="247828" y="2677768"/>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CHANGE BILLING ADDRESS</a:t>
            </a:r>
          </a:p>
        </p:txBody>
      </p:sp>
      <p:sp>
        <p:nvSpPr>
          <p:cNvPr id="133" name="Rectangle 132"/>
          <p:cNvSpPr/>
          <p:nvPr/>
        </p:nvSpPr>
        <p:spPr>
          <a:xfrm>
            <a:off x="247828" y="2994322"/>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CHANGE BILLING CYCLE</a:t>
            </a:r>
          </a:p>
        </p:txBody>
      </p:sp>
      <p:sp>
        <p:nvSpPr>
          <p:cNvPr id="134" name="Rectangle 133"/>
          <p:cNvSpPr/>
          <p:nvPr/>
        </p:nvSpPr>
        <p:spPr>
          <a:xfrm>
            <a:off x="247828" y="3310876"/>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CHANGE BILLING PREFERENCE</a:t>
            </a:r>
          </a:p>
        </p:txBody>
      </p:sp>
      <p:sp>
        <p:nvSpPr>
          <p:cNvPr id="135" name="Rectangle 134"/>
          <p:cNvSpPr/>
          <p:nvPr/>
        </p:nvSpPr>
        <p:spPr>
          <a:xfrm>
            <a:off x="247828" y="3627430"/>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PROMISE TO PAY</a:t>
            </a:r>
            <a:endParaRPr lang="en-US" sz="800" b="1" dirty="0">
              <a:solidFill>
                <a:prstClr val="white"/>
              </a:solidFill>
              <a:latin typeface="Arial" panose="020B0604020202020204" pitchFamily="34" charset="0"/>
              <a:cs typeface="Arial" panose="020B0604020202020204" pitchFamily="34" charset="0"/>
            </a:endParaRPr>
          </a:p>
        </p:txBody>
      </p:sp>
      <p:sp>
        <p:nvSpPr>
          <p:cNvPr id="136" name="Rectangle 135"/>
          <p:cNvSpPr/>
          <p:nvPr/>
        </p:nvSpPr>
        <p:spPr>
          <a:xfrm>
            <a:off x="247828" y="3943984"/>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SIM PROFILE</a:t>
            </a:r>
            <a:endParaRPr lang="en-US" sz="800" b="1" dirty="0">
              <a:solidFill>
                <a:prstClr val="white"/>
              </a:solidFill>
              <a:latin typeface="Arial" panose="020B0604020202020204" pitchFamily="34" charset="0"/>
              <a:cs typeface="Arial" panose="020B0604020202020204" pitchFamily="34" charset="0"/>
            </a:endParaRPr>
          </a:p>
        </p:txBody>
      </p:sp>
      <p:sp>
        <p:nvSpPr>
          <p:cNvPr id="137" name="Rectangle 136"/>
          <p:cNvSpPr/>
          <p:nvPr/>
        </p:nvSpPr>
        <p:spPr>
          <a:xfrm>
            <a:off x="247828" y="4260538"/>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TEMPORARY CREDIT LIMIT</a:t>
            </a:r>
            <a:endParaRPr lang="en-US" sz="800" b="1" dirty="0">
              <a:solidFill>
                <a:prstClr val="white"/>
              </a:solidFill>
              <a:latin typeface="Arial" panose="020B0604020202020204" pitchFamily="34" charset="0"/>
              <a:cs typeface="Arial" panose="020B0604020202020204" pitchFamily="34" charset="0"/>
            </a:endParaRPr>
          </a:p>
        </p:txBody>
      </p:sp>
      <p:sp>
        <p:nvSpPr>
          <p:cNvPr id="138" name="Rectangle 137"/>
          <p:cNvSpPr/>
          <p:nvPr/>
        </p:nvSpPr>
        <p:spPr>
          <a:xfrm>
            <a:off x="247828" y="4577092"/>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MI ACTIVATION / DEACTIVATION</a:t>
            </a:r>
          </a:p>
        </p:txBody>
      </p:sp>
      <p:sp>
        <p:nvSpPr>
          <p:cNvPr id="139" name="Rectangle 138"/>
          <p:cNvSpPr/>
          <p:nvPr/>
        </p:nvSpPr>
        <p:spPr>
          <a:xfrm>
            <a:off x="247828" y="4893646"/>
            <a:ext cx="1942062" cy="293691"/>
          </a:xfrm>
          <a:prstGeom prst="rect">
            <a:avLst/>
          </a:prstGeom>
          <a:solidFill>
            <a:srgbClr val="0029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VAS </a:t>
            </a:r>
            <a:r>
              <a:rPr lang="en-US" sz="800" b="1" dirty="0">
                <a:solidFill>
                  <a:prstClr val="white"/>
                </a:solidFill>
                <a:latin typeface="Arial" panose="020B0604020202020204" pitchFamily="34" charset="0"/>
                <a:cs typeface="Arial" panose="020B0604020202020204" pitchFamily="34" charset="0"/>
              </a:rPr>
              <a:t>ACTIVATION / DEACTIVATION</a:t>
            </a:r>
          </a:p>
        </p:txBody>
      </p:sp>
      <p:sp>
        <p:nvSpPr>
          <p:cNvPr id="140" name="Rectangle 139"/>
          <p:cNvSpPr/>
          <p:nvPr/>
        </p:nvSpPr>
        <p:spPr>
          <a:xfrm>
            <a:off x="247828" y="5210200"/>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IR </a:t>
            </a:r>
            <a:r>
              <a:rPr lang="en-US" sz="800" b="1" dirty="0">
                <a:solidFill>
                  <a:prstClr val="white"/>
                </a:solidFill>
                <a:latin typeface="Arial" panose="020B0604020202020204" pitchFamily="34" charset="0"/>
                <a:cs typeface="Arial" panose="020B0604020202020204" pitchFamily="34" charset="0"/>
              </a:rPr>
              <a:t>ACTIVATION / DEACTIVATION</a:t>
            </a:r>
          </a:p>
        </p:txBody>
      </p:sp>
      <p:sp>
        <p:nvSpPr>
          <p:cNvPr id="141" name="Rectangle 140"/>
          <p:cNvSpPr/>
          <p:nvPr/>
        </p:nvSpPr>
        <p:spPr>
          <a:xfrm>
            <a:off x="247828" y="5526754"/>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FUP PURCHASE</a:t>
            </a:r>
            <a:endParaRPr lang="en-US" sz="800" b="1" dirty="0">
              <a:solidFill>
                <a:prstClr val="white"/>
              </a:solidFill>
              <a:latin typeface="Arial" panose="020B0604020202020204" pitchFamily="34" charset="0"/>
              <a:cs typeface="Arial" panose="020B0604020202020204" pitchFamily="34" charset="0"/>
            </a:endParaRPr>
          </a:p>
        </p:txBody>
      </p:sp>
      <p:sp>
        <p:nvSpPr>
          <p:cNvPr id="143" name="Rectangle 142"/>
          <p:cNvSpPr/>
          <p:nvPr/>
        </p:nvSpPr>
        <p:spPr>
          <a:xfrm>
            <a:off x="247828" y="5853898"/>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NETWORK COVERAGE</a:t>
            </a:r>
            <a:endParaRPr lang="en-US" sz="800" b="1" dirty="0">
              <a:solidFill>
                <a:prstClr val="white"/>
              </a:solidFill>
              <a:latin typeface="Arial" panose="020B0604020202020204" pitchFamily="34" charset="0"/>
              <a:cs typeface="Arial" panose="020B0604020202020204" pitchFamily="34" charset="0"/>
            </a:endParaRPr>
          </a:p>
        </p:txBody>
      </p:sp>
      <p:sp>
        <p:nvSpPr>
          <p:cNvPr id="89" name="Oval 88"/>
          <p:cNvSpPr/>
          <p:nvPr/>
        </p:nvSpPr>
        <p:spPr>
          <a:xfrm>
            <a:off x="9751879" y="2268652"/>
            <a:ext cx="191864" cy="19186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Arial" panose="020B0604020202020204" pitchFamily="34" charset="0"/>
                <a:cs typeface="Arial" panose="020B0604020202020204" pitchFamily="34" charset="0"/>
              </a:rPr>
              <a:t>1</a:t>
            </a:r>
            <a:endParaRPr lang="en-US" sz="1100" dirty="0">
              <a:latin typeface="Arial" panose="020B0604020202020204" pitchFamily="34" charset="0"/>
              <a:cs typeface="Arial" panose="020B0604020202020204" pitchFamily="34" charset="0"/>
            </a:endParaRPr>
          </a:p>
        </p:txBody>
      </p:sp>
      <p:sp>
        <p:nvSpPr>
          <p:cNvPr id="165" name="Rectangle 164"/>
          <p:cNvSpPr/>
          <p:nvPr/>
        </p:nvSpPr>
        <p:spPr>
          <a:xfrm>
            <a:off x="8552510" y="5382360"/>
            <a:ext cx="1311479" cy="300554"/>
          </a:xfrm>
          <a:prstGeom prst="rect">
            <a:avLst/>
          </a:prstGeom>
          <a:solidFill>
            <a:srgbClr val="56AD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1000" b="1" dirty="0" smtClean="0">
                <a:solidFill>
                  <a:prstClr val="white"/>
                </a:solidFill>
                <a:latin typeface="Arial" panose="020B0604020202020204" pitchFamily="34" charset="0"/>
                <a:cs typeface="Arial" panose="020B0604020202020204" pitchFamily="34" charset="0"/>
              </a:rPr>
              <a:t>DEACTIVATE</a:t>
            </a:r>
            <a:endParaRPr lang="en-US" sz="1000" b="1" dirty="0">
              <a:solidFill>
                <a:prstClr val="white"/>
              </a:solidFill>
              <a:latin typeface="Arial" panose="020B0604020202020204" pitchFamily="34" charset="0"/>
              <a:cs typeface="Arial" panose="020B0604020202020204" pitchFamily="34" charset="0"/>
            </a:endParaRPr>
          </a:p>
        </p:txBody>
      </p:sp>
      <p:sp>
        <p:nvSpPr>
          <p:cNvPr id="166" name="Rectangle 165"/>
          <p:cNvSpPr/>
          <p:nvPr/>
        </p:nvSpPr>
        <p:spPr>
          <a:xfrm>
            <a:off x="6213454" y="5373306"/>
            <a:ext cx="892041" cy="30960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1000" b="1" dirty="0" smtClean="0">
                <a:solidFill>
                  <a:prstClr val="white"/>
                </a:solidFill>
                <a:latin typeface="Arial" panose="020B0604020202020204" pitchFamily="34" charset="0"/>
                <a:cs typeface="Arial" panose="020B0604020202020204" pitchFamily="34" charset="0"/>
              </a:rPr>
              <a:t>CANCEL</a:t>
            </a:r>
            <a:endParaRPr lang="en-US" sz="1000" b="1" dirty="0">
              <a:solidFill>
                <a:prstClr val="white"/>
              </a:solidFill>
              <a:latin typeface="Arial" panose="020B0604020202020204" pitchFamily="34" charset="0"/>
              <a:cs typeface="Arial" panose="020B0604020202020204" pitchFamily="34" charset="0"/>
            </a:endParaRPr>
          </a:p>
        </p:txBody>
      </p:sp>
      <p:grpSp>
        <p:nvGrpSpPr>
          <p:cNvPr id="152" name="Group 151"/>
          <p:cNvGrpSpPr/>
          <p:nvPr/>
        </p:nvGrpSpPr>
        <p:grpSpPr>
          <a:xfrm>
            <a:off x="-19946" y="5444657"/>
            <a:ext cx="365675" cy="427282"/>
            <a:chOff x="139917" y="5603711"/>
            <a:chExt cx="365675" cy="427282"/>
          </a:xfrm>
        </p:grpSpPr>
        <p:sp>
          <p:nvSpPr>
            <p:cNvPr id="153" name="Flowchart: Delay 152"/>
            <p:cNvSpPr/>
            <p:nvPr/>
          </p:nvSpPr>
          <p:spPr>
            <a:xfrm>
              <a:off x="151034" y="5603711"/>
              <a:ext cx="354558" cy="427282"/>
            </a:xfrm>
            <a:prstGeom prst="flowChartDelay">
              <a:avLst/>
            </a:prstGeom>
            <a:solidFill>
              <a:srgbClr val="E20A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4" name="Picture 153"/>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139917" y="5654116"/>
              <a:ext cx="324625" cy="324625"/>
            </a:xfrm>
            <a:prstGeom prst="rect">
              <a:avLst/>
            </a:prstGeom>
          </p:spPr>
        </p:pic>
      </p:grpSp>
      <p:sp>
        <p:nvSpPr>
          <p:cNvPr id="79" name="Rectangle 78"/>
          <p:cNvSpPr/>
          <p:nvPr/>
        </p:nvSpPr>
        <p:spPr>
          <a:xfrm>
            <a:off x="2390772" y="2930301"/>
            <a:ext cx="713657" cy="276999"/>
          </a:xfrm>
          <a:prstGeom prst="rect">
            <a:avLst/>
          </a:prstGeom>
          <a:noFill/>
        </p:spPr>
        <p:txBody>
          <a:bodyPr wrap="none">
            <a:spAutoFit/>
          </a:bodyPr>
          <a:lstStyle/>
          <a:p>
            <a:pPr>
              <a:defRPr/>
            </a:pPr>
            <a:r>
              <a:rPr lang="en-US" sz="1200" kern="0" dirty="0" smtClean="0">
                <a:latin typeface="corporate_a_condensedregular"/>
              </a:rPr>
              <a:t>Product</a:t>
            </a:r>
            <a:endParaRPr lang="en-US" sz="1200" kern="0" dirty="0" smtClean="0">
              <a:latin typeface="corporate_a_condensedregular"/>
            </a:endParaRPr>
          </a:p>
        </p:txBody>
      </p:sp>
      <p:sp>
        <p:nvSpPr>
          <p:cNvPr id="80" name="Rectangle 79"/>
          <p:cNvSpPr/>
          <p:nvPr/>
        </p:nvSpPr>
        <p:spPr>
          <a:xfrm>
            <a:off x="2390772" y="3402279"/>
            <a:ext cx="798617" cy="276999"/>
          </a:xfrm>
          <a:prstGeom prst="rect">
            <a:avLst/>
          </a:prstGeom>
          <a:noFill/>
        </p:spPr>
        <p:txBody>
          <a:bodyPr wrap="none">
            <a:spAutoFit/>
          </a:bodyPr>
          <a:lstStyle/>
          <a:p>
            <a:pPr>
              <a:defRPr/>
            </a:pPr>
            <a:r>
              <a:rPr lang="en-US" sz="1200" kern="0" dirty="0" smtClean="0">
                <a:latin typeface="corporate_a_condensedregular"/>
              </a:rPr>
              <a:t>Remarks</a:t>
            </a:r>
            <a:endParaRPr lang="en-US" sz="1200" kern="0" dirty="0" smtClean="0">
              <a:latin typeface="corporate_a_condensedregular"/>
            </a:endParaRPr>
          </a:p>
        </p:txBody>
      </p:sp>
      <p:grpSp>
        <p:nvGrpSpPr>
          <p:cNvPr id="81" name="Group 80"/>
          <p:cNvGrpSpPr/>
          <p:nvPr/>
        </p:nvGrpSpPr>
        <p:grpSpPr>
          <a:xfrm>
            <a:off x="3659245" y="2885081"/>
            <a:ext cx="2680450" cy="401553"/>
            <a:chOff x="3659245" y="2885081"/>
            <a:chExt cx="2680450" cy="401553"/>
          </a:xfrm>
        </p:grpSpPr>
        <p:grpSp>
          <p:nvGrpSpPr>
            <p:cNvPr id="90" name="Group 89"/>
            <p:cNvGrpSpPr/>
            <p:nvPr/>
          </p:nvGrpSpPr>
          <p:grpSpPr>
            <a:xfrm>
              <a:off x="3659245" y="2885081"/>
              <a:ext cx="2680450" cy="401553"/>
              <a:chOff x="2553910" y="2952312"/>
              <a:chExt cx="2680450" cy="403412"/>
            </a:xfrm>
          </p:grpSpPr>
          <p:sp>
            <p:nvSpPr>
              <p:cNvPr id="92" name="TextBox 91"/>
              <p:cNvSpPr txBox="1"/>
              <p:nvPr/>
            </p:nvSpPr>
            <p:spPr>
              <a:xfrm>
                <a:off x="2553910" y="2952312"/>
                <a:ext cx="2680450" cy="403412"/>
              </a:xfrm>
              <a:prstGeom prst="rect">
                <a:avLst/>
              </a:prstGeom>
              <a:solidFill>
                <a:schemeClr val="bg1"/>
              </a:solidFill>
              <a:ln>
                <a:solidFill>
                  <a:schemeClr val="bg1">
                    <a:lumMod val="65000"/>
                  </a:schemeClr>
                </a:solidFill>
              </a:ln>
            </p:spPr>
            <p:txBody>
              <a:bodyPr wrap="square" rtlCol="0">
                <a:spAutoFit/>
              </a:bodyPr>
              <a:lstStyle/>
              <a:p>
                <a:endParaRPr lang="en-US" dirty="0"/>
              </a:p>
            </p:txBody>
          </p:sp>
          <p:sp>
            <p:nvSpPr>
              <p:cNvPr id="93" name="Rectangle 92"/>
              <p:cNvSpPr/>
              <p:nvPr/>
            </p:nvSpPr>
            <p:spPr>
              <a:xfrm>
                <a:off x="2577864" y="3024764"/>
                <a:ext cx="1183337" cy="278281"/>
              </a:xfrm>
              <a:prstGeom prst="rect">
                <a:avLst/>
              </a:prstGeom>
              <a:noFill/>
            </p:spPr>
            <p:txBody>
              <a:bodyPr wrap="none">
                <a:spAutoFit/>
              </a:bodyPr>
              <a:lstStyle/>
              <a:p>
                <a:pPr>
                  <a:defRPr/>
                </a:pPr>
                <a:r>
                  <a:rPr lang="en-US" sz="1200" kern="0" dirty="0" smtClean="0">
                    <a:solidFill>
                      <a:schemeClr val="bg1">
                        <a:lumMod val="65000"/>
                      </a:schemeClr>
                    </a:solidFill>
                    <a:latin typeface="corporate_a_condensedregular"/>
                  </a:rPr>
                  <a:t>Select Product</a:t>
                </a:r>
                <a:endParaRPr lang="en-US" sz="1200" kern="0" dirty="0" smtClean="0">
                  <a:solidFill>
                    <a:schemeClr val="bg1">
                      <a:lumMod val="65000"/>
                    </a:schemeClr>
                  </a:solidFill>
                  <a:latin typeface="corporate_a_condensedregular"/>
                </a:endParaRPr>
              </a:p>
            </p:txBody>
          </p:sp>
        </p:grpSp>
        <p:sp>
          <p:nvSpPr>
            <p:cNvPr id="91" name="Isosceles Triangle 90"/>
            <p:cNvSpPr/>
            <p:nvPr/>
          </p:nvSpPr>
          <p:spPr>
            <a:xfrm rot="10800000">
              <a:off x="6092445" y="3050792"/>
              <a:ext cx="122302" cy="105432"/>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solidFill>
                  <a:prstClr val="white"/>
                </a:solidFill>
              </a:endParaRPr>
            </a:p>
          </p:txBody>
        </p:sp>
      </p:grpSp>
      <p:sp>
        <p:nvSpPr>
          <p:cNvPr id="104" name="Rectangle 103"/>
          <p:cNvSpPr/>
          <p:nvPr/>
        </p:nvSpPr>
        <p:spPr>
          <a:xfrm>
            <a:off x="6453864" y="2891759"/>
            <a:ext cx="1384304" cy="461665"/>
          </a:xfrm>
          <a:prstGeom prst="rect">
            <a:avLst/>
          </a:prstGeom>
        </p:spPr>
        <p:txBody>
          <a:bodyPr wrap="square">
            <a:spAutoFit/>
          </a:bodyPr>
          <a:lstStyle/>
          <a:p>
            <a:r>
              <a:rPr lang="en-US" sz="800" dirty="0" smtClean="0">
                <a:solidFill>
                  <a:srgbClr val="000000"/>
                </a:solidFill>
                <a:latin typeface="Tondo"/>
              </a:rPr>
              <a:t>Dropdown options</a:t>
            </a:r>
          </a:p>
          <a:p>
            <a:r>
              <a:rPr lang="en-US" sz="800" dirty="0" smtClean="0">
                <a:solidFill>
                  <a:srgbClr val="000000"/>
                </a:solidFill>
                <a:latin typeface="Tondo"/>
              </a:rPr>
              <a:t>Missed Call Notification</a:t>
            </a:r>
          </a:p>
          <a:p>
            <a:r>
              <a:rPr lang="en-US" sz="800" dirty="0" smtClean="0">
                <a:solidFill>
                  <a:srgbClr val="000000"/>
                </a:solidFill>
                <a:latin typeface="Tondo"/>
              </a:rPr>
              <a:t>Auto-roaming</a:t>
            </a:r>
          </a:p>
        </p:txBody>
      </p:sp>
      <p:sp>
        <p:nvSpPr>
          <p:cNvPr id="118" name="TextBox 117"/>
          <p:cNvSpPr txBox="1"/>
          <p:nvPr/>
        </p:nvSpPr>
        <p:spPr>
          <a:xfrm>
            <a:off x="3650407" y="3346982"/>
            <a:ext cx="2680450" cy="401553"/>
          </a:xfrm>
          <a:prstGeom prst="rect">
            <a:avLst/>
          </a:prstGeom>
          <a:solidFill>
            <a:schemeClr val="bg1"/>
          </a:solidFill>
          <a:ln>
            <a:solidFill>
              <a:schemeClr val="bg1">
                <a:lumMod val="65000"/>
              </a:schemeClr>
            </a:solidFill>
          </a:ln>
        </p:spPr>
        <p:txBody>
          <a:bodyPr wrap="square" rtlCol="0">
            <a:spAutoFit/>
          </a:bodyPr>
          <a:lstStyle/>
          <a:p>
            <a:endParaRPr lang="en-US" dirty="0"/>
          </a:p>
        </p:txBody>
      </p:sp>
      <p:sp>
        <p:nvSpPr>
          <p:cNvPr id="105" name="Rectangle 104"/>
          <p:cNvSpPr/>
          <p:nvPr/>
        </p:nvSpPr>
        <p:spPr>
          <a:xfrm>
            <a:off x="7173263" y="5373306"/>
            <a:ext cx="1311479" cy="300554"/>
          </a:xfrm>
          <a:prstGeom prst="rect">
            <a:avLst/>
          </a:prstGeom>
          <a:solidFill>
            <a:srgbClr val="56AD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1000" b="1" dirty="0" smtClean="0">
                <a:solidFill>
                  <a:prstClr val="white"/>
                </a:solidFill>
                <a:latin typeface="Arial" panose="020B0604020202020204" pitchFamily="34" charset="0"/>
                <a:cs typeface="Arial" panose="020B0604020202020204" pitchFamily="34" charset="0"/>
              </a:rPr>
              <a:t>ACTIVATE</a:t>
            </a:r>
            <a:endParaRPr lang="en-US" sz="1000" b="1" dirty="0">
              <a:solidFill>
                <a:prstClr val="white"/>
              </a:solidFill>
              <a:latin typeface="Arial" panose="020B0604020202020204" pitchFamily="34" charset="0"/>
              <a:cs typeface="Arial" panose="020B0604020202020204" pitchFamily="34" charset="0"/>
            </a:endParaRPr>
          </a:p>
        </p:txBody>
      </p:sp>
      <p:sp>
        <p:nvSpPr>
          <p:cNvPr id="106" name="Rectangle 105"/>
          <p:cNvSpPr/>
          <p:nvPr/>
        </p:nvSpPr>
        <p:spPr>
          <a:xfrm>
            <a:off x="2940" y="2397"/>
            <a:ext cx="12192000" cy="6855603"/>
          </a:xfrm>
          <a:prstGeom prst="rect">
            <a:avLst/>
          </a:prstGeom>
          <a:solidFill>
            <a:srgbClr val="40404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7" name="Rectangle 106"/>
          <p:cNvSpPr/>
          <p:nvPr/>
        </p:nvSpPr>
        <p:spPr>
          <a:xfrm>
            <a:off x="2355001" y="2361364"/>
            <a:ext cx="7424483" cy="1646076"/>
          </a:xfrm>
          <a:prstGeom prst="rect">
            <a:avLst/>
          </a:prstGeom>
          <a:solidFill>
            <a:schemeClr val="bg1"/>
          </a:solidFill>
          <a:ln>
            <a:solidFill>
              <a:srgbClr val="56ADD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sp>
        <p:nvSpPr>
          <p:cNvPr id="108" name="Rectangle 107"/>
          <p:cNvSpPr/>
          <p:nvPr/>
        </p:nvSpPr>
        <p:spPr>
          <a:xfrm>
            <a:off x="2496225" y="2987463"/>
            <a:ext cx="7139991" cy="307777"/>
          </a:xfrm>
          <a:prstGeom prst="rect">
            <a:avLst/>
          </a:prstGeom>
        </p:spPr>
        <p:txBody>
          <a:bodyPr wrap="square">
            <a:spAutoFit/>
          </a:bodyPr>
          <a:lstStyle/>
          <a:p>
            <a:pPr algn="ctr"/>
            <a:r>
              <a:rPr lang="en-US" sz="1400" dirty="0" smtClean="0">
                <a:solidFill>
                  <a:prstClr val="black"/>
                </a:solidFill>
                <a:latin typeface="Arial" panose="020B0604020202020204" pitchFamily="34" charset="0"/>
                <a:cs typeface="Arial" panose="020B0604020202020204" pitchFamily="34" charset="0"/>
              </a:rPr>
              <a:t>Missed Call Notification service activated successfully</a:t>
            </a:r>
            <a:r>
              <a:rPr lang="en-US" sz="1400" dirty="0" smtClean="0">
                <a:solidFill>
                  <a:prstClr val="black"/>
                </a:solidFill>
                <a:latin typeface="Arial" panose="020B0604020202020204" pitchFamily="34" charset="0"/>
                <a:cs typeface="Arial" panose="020B0604020202020204" pitchFamily="34" charset="0"/>
              </a:rPr>
              <a:t>!</a:t>
            </a:r>
            <a:endParaRPr lang="en-US" sz="1400" dirty="0">
              <a:solidFill>
                <a:prstClr val="black"/>
              </a:solidFill>
            </a:endParaRPr>
          </a:p>
        </p:txBody>
      </p:sp>
    </p:spTree>
    <p:extLst>
      <p:ext uri="{BB962C8B-B14F-4D97-AF65-F5344CB8AC3E}">
        <p14:creationId xmlns:p14="http://schemas.microsoft.com/office/powerpoint/2010/main" val="373755130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Rectangle 61"/>
          <p:cNvSpPr/>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 name="Rectangle 2"/>
          <p:cNvSpPr/>
          <p:nvPr/>
        </p:nvSpPr>
        <p:spPr>
          <a:xfrm>
            <a:off x="185940" y="154407"/>
            <a:ext cx="11836042" cy="65124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sp>
        <p:nvSpPr>
          <p:cNvPr id="52" name="Rectangle 51"/>
          <p:cNvSpPr/>
          <p:nvPr/>
        </p:nvSpPr>
        <p:spPr>
          <a:xfrm>
            <a:off x="2266988" y="154407"/>
            <a:ext cx="7757432" cy="20684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sp>
        <p:nvSpPr>
          <p:cNvPr id="46" name="Rectangle 45"/>
          <p:cNvSpPr/>
          <p:nvPr/>
        </p:nvSpPr>
        <p:spPr>
          <a:xfrm>
            <a:off x="185940" y="2289543"/>
            <a:ext cx="2081048" cy="4375515"/>
          </a:xfrm>
          <a:prstGeom prst="rect">
            <a:avLst/>
          </a:prstGeom>
          <a:solidFill>
            <a:srgbClr val="56AD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pic>
        <p:nvPicPr>
          <p:cNvPr id="19" name="Picture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1617" y="1769514"/>
            <a:ext cx="400674" cy="400674"/>
          </a:xfrm>
          <a:prstGeom prst="rect">
            <a:avLst/>
          </a:prstGeom>
        </p:spPr>
      </p:pic>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9785" y="1769514"/>
            <a:ext cx="400674" cy="400674"/>
          </a:xfrm>
          <a:prstGeom prst="rect">
            <a:avLst/>
          </a:prstGeom>
        </p:spPr>
      </p:pic>
      <p:pic>
        <p:nvPicPr>
          <p:cNvPr id="21" name="Picture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75281" y="1769514"/>
            <a:ext cx="400674" cy="400674"/>
          </a:xfrm>
          <a:prstGeom prst="rect">
            <a:avLst/>
          </a:prstGeom>
        </p:spPr>
      </p:pic>
      <p:pic>
        <p:nvPicPr>
          <p:cNvPr id="23" name="Picture 2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93449" y="1769513"/>
            <a:ext cx="400674" cy="400674"/>
          </a:xfrm>
          <a:prstGeom prst="rect">
            <a:avLst/>
          </a:prstGeom>
        </p:spPr>
      </p:pic>
      <p:pic>
        <p:nvPicPr>
          <p:cNvPr id="74" name="Picture 7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5959" y="6191056"/>
            <a:ext cx="354173" cy="346794"/>
          </a:xfrm>
          <a:prstGeom prst="rect">
            <a:avLst/>
          </a:prstGeom>
        </p:spPr>
      </p:pic>
      <p:pic>
        <p:nvPicPr>
          <p:cNvPr id="75" name="Picture 7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19025" y="6191056"/>
            <a:ext cx="354173" cy="346794"/>
          </a:xfrm>
          <a:prstGeom prst="rect">
            <a:avLst/>
          </a:prstGeom>
        </p:spPr>
      </p:pic>
      <p:pic>
        <p:nvPicPr>
          <p:cNvPr id="76" name="Picture 7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52893" y="6191056"/>
            <a:ext cx="354173" cy="332037"/>
          </a:xfrm>
          <a:prstGeom prst="rect">
            <a:avLst/>
          </a:prstGeom>
        </p:spPr>
      </p:pic>
      <p:sp>
        <p:nvSpPr>
          <p:cNvPr id="83" name="Rectangle 82"/>
          <p:cNvSpPr/>
          <p:nvPr/>
        </p:nvSpPr>
        <p:spPr>
          <a:xfrm>
            <a:off x="9965423" y="2163814"/>
            <a:ext cx="2056451" cy="45036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pic>
        <p:nvPicPr>
          <p:cNvPr id="98" name="Picture 97"/>
          <p:cNvPicPr>
            <a:picLocks noChangeAspect="1"/>
          </p:cNvPicPr>
          <p:nvPr/>
        </p:nvPicPr>
        <p:blipFill>
          <a:blip r:embed="rId9">
            <a:extLst>
              <a:ext uri="{BEBA8EAE-BF5A-486C-A8C5-ECC9F3942E4B}">
                <a14:imgProps xmlns:a14="http://schemas.microsoft.com/office/drawing/2010/main">
                  <a14:imgLayer r:embed="rId10">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1852091" y="6194581"/>
            <a:ext cx="331349" cy="331349"/>
          </a:xfrm>
          <a:prstGeom prst="rect">
            <a:avLst/>
          </a:prstGeom>
        </p:spPr>
      </p:pic>
      <p:sp>
        <p:nvSpPr>
          <p:cNvPr id="109" name="Rectangle 108"/>
          <p:cNvSpPr/>
          <p:nvPr/>
        </p:nvSpPr>
        <p:spPr>
          <a:xfrm>
            <a:off x="10023912" y="2286478"/>
            <a:ext cx="1963490" cy="4251372"/>
          </a:xfrm>
          <a:prstGeom prst="rect">
            <a:avLst/>
          </a:prstGeom>
          <a:solidFill>
            <a:srgbClr val="56AD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1000" b="1" dirty="0">
              <a:solidFill>
                <a:prstClr val="white"/>
              </a:solidFill>
              <a:latin typeface="Arial" panose="020B0604020202020204" pitchFamily="34" charset="0"/>
              <a:cs typeface="Arial" panose="020B0604020202020204" pitchFamily="34" charset="0"/>
            </a:endParaRPr>
          </a:p>
        </p:txBody>
      </p:sp>
      <p:sp>
        <p:nvSpPr>
          <p:cNvPr id="94" name="Rectangle 93"/>
          <p:cNvSpPr/>
          <p:nvPr/>
        </p:nvSpPr>
        <p:spPr>
          <a:xfrm>
            <a:off x="2304058" y="2698132"/>
            <a:ext cx="7656345" cy="3044318"/>
          </a:xfrm>
          <a:prstGeom prst="rect">
            <a:avLst/>
          </a:prstGeom>
          <a:solidFill>
            <a:schemeClr val="bg1"/>
          </a:solidFill>
          <a:ln>
            <a:solidFill>
              <a:srgbClr val="56ADD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grpSp>
        <p:nvGrpSpPr>
          <p:cNvPr id="4" name="Group 3"/>
          <p:cNvGrpSpPr/>
          <p:nvPr/>
        </p:nvGrpSpPr>
        <p:grpSpPr>
          <a:xfrm>
            <a:off x="257774" y="2377291"/>
            <a:ext cx="1926025" cy="239055"/>
            <a:chOff x="257774" y="1966455"/>
            <a:chExt cx="1926025" cy="239055"/>
          </a:xfrm>
        </p:grpSpPr>
        <p:sp>
          <p:nvSpPr>
            <p:cNvPr id="50" name="Rounded Rectangle 49"/>
            <p:cNvSpPr/>
            <p:nvPr/>
          </p:nvSpPr>
          <p:spPr>
            <a:xfrm>
              <a:off x="257774" y="1968246"/>
              <a:ext cx="1824102" cy="23726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pic>
          <p:nvPicPr>
            <p:cNvPr id="28" name="Picture 27"/>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981315" y="1966455"/>
              <a:ext cx="202484" cy="237055"/>
            </a:xfrm>
            <a:prstGeom prst="rect">
              <a:avLst/>
            </a:prstGeom>
          </p:spPr>
        </p:pic>
        <p:sp>
          <p:nvSpPr>
            <p:cNvPr id="51" name="TextBox 50"/>
            <p:cNvSpPr txBox="1"/>
            <p:nvPr/>
          </p:nvSpPr>
          <p:spPr>
            <a:xfrm>
              <a:off x="320836" y="1968921"/>
              <a:ext cx="184731" cy="230832"/>
            </a:xfrm>
            <a:prstGeom prst="rect">
              <a:avLst/>
            </a:prstGeom>
            <a:noFill/>
          </p:spPr>
          <p:txBody>
            <a:bodyPr wrap="none" rtlCol="0">
              <a:spAutoFit/>
            </a:bodyPr>
            <a:lstStyle/>
            <a:p>
              <a:pPr defTabSz="586130"/>
              <a:endParaRPr lang="en-US" sz="900" dirty="0">
                <a:solidFill>
                  <a:prstClr val="black"/>
                </a:solidFill>
                <a:latin typeface="Arial" panose="020B0604020202020204" pitchFamily="34" charset="0"/>
                <a:cs typeface="Arial" panose="020B0604020202020204" pitchFamily="34" charset="0"/>
              </a:endParaRPr>
            </a:p>
          </p:txBody>
        </p:sp>
      </p:grpSp>
      <p:grpSp>
        <p:nvGrpSpPr>
          <p:cNvPr id="63" name="Group 62"/>
          <p:cNvGrpSpPr/>
          <p:nvPr/>
        </p:nvGrpSpPr>
        <p:grpSpPr>
          <a:xfrm>
            <a:off x="2268495" y="5758937"/>
            <a:ext cx="7691908" cy="906121"/>
            <a:chOff x="2284261" y="5806235"/>
            <a:chExt cx="7691908" cy="906121"/>
          </a:xfrm>
        </p:grpSpPr>
        <p:sp>
          <p:nvSpPr>
            <p:cNvPr id="70" name="Rectangle 69"/>
            <p:cNvSpPr/>
            <p:nvPr/>
          </p:nvSpPr>
          <p:spPr>
            <a:xfrm>
              <a:off x="2284261" y="5806235"/>
              <a:ext cx="7691908" cy="90612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7" name="Rounded Rectangle 76"/>
            <p:cNvSpPr/>
            <p:nvPr/>
          </p:nvSpPr>
          <p:spPr>
            <a:xfrm>
              <a:off x="2417106" y="6197770"/>
              <a:ext cx="7362378" cy="35236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8" name="TextBox 77"/>
            <p:cNvSpPr txBox="1"/>
            <p:nvPr/>
          </p:nvSpPr>
          <p:spPr>
            <a:xfrm>
              <a:off x="2480168" y="6268572"/>
              <a:ext cx="877163" cy="230832"/>
            </a:xfrm>
            <a:prstGeom prst="rect">
              <a:avLst/>
            </a:prstGeom>
            <a:noFill/>
          </p:spPr>
          <p:txBody>
            <a:bodyPr wrap="none" rtlCol="0">
              <a:spAutoFit/>
            </a:bodyPr>
            <a:lstStyle/>
            <a:p>
              <a:r>
                <a:rPr lang="en-US" sz="900" dirty="0">
                  <a:solidFill>
                    <a:prstClr val="black"/>
                  </a:solidFill>
                  <a:latin typeface="Arial" panose="020B0604020202020204" pitchFamily="34" charset="0"/>
                  <a:cs typeface="Arial" panose="020B0604020202020204" pitchFamily="34" charset="0"/>
                </a:rPr>
                <a:t>Call Remarks</a:t>
              </a:r>
            </a:p>
          </p:txBody>
        </p:sp>
        <p:sp>
          <p:nvSpPr>
            <p:cNvPr id="84" name="Rectangle 83"/>
            <p:cNvSpPr/>
            <p:nvPr/>
          </p:nvSpPr>
          <p:spPr>
            <a:xfrm>
              <a:off x="8910989" y="6245977"/>
              <a:ext cx="808601" cy="268750"/>
            </a:xfrm>
            <a:prstGeom prst="rect">
              <a:avLst/>
            </a:prstGeom>
            <a:solidFill>
              <a:srgbClr val="56AD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800" dirty="0" smtClean="0">
                  <a:solidFill>
                    <a:prstClr val="white"/>
                  </a:solidFill>
                  <a:latin typeface="Arial" panose="020B0604020202020204" pitchFamily="34" charset="0"/>
                  <a:cs typeface="Arial" panose="020B0604020202020204" pitchFamily="34" charset="0"/>
                </a:rPr>
                <a:t>SUBMIT</a:t>
              </a:r>
              <a:endParaRPr lang="en-US" sz="800" dirty="0">
                <a:solidFill>
                  <a:prstClr val="white"/>
                </a:solidFill>
                <a:latin typeface="Arial" panose="020B0604020202020204" pitchFamily="34" charset="0"/>
                <a:cs typeface="Arial" panose="020B0604020202020204" pitchFamily="34" charset="0"/>
              </a:endParaRPr>
            </a:p>
          </p:txBody>
        </p:sp>
        <p:sp>
          <p:nvSpPr>
            <p:cNvPr id="85" name="Rounded Rectangle 84"/>
            <p:cNvSpPr/>
            <p:nvPr/>
          </p:nvSpPr>
          <p:spPr>
            <a:xfrm>
              <a:off x="2444560" y="5947598"/>
              <a:ext cx="129642" cy="129642"/>
            </a:xfrm>
            <a:prstGeom prst="round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6" name="TextBox 85"/>
            <p:cNvSpPr txBox="1"/>
            <p:nvPr/>
          </p:nvSpPr>
          <p:spPr>
            <a:xfrm>
              <a:off x="2615925" y="5897864"/>
              <a:ext cx="838691" cy="230832"/>
            </a:xfrm>
            <a:prstGeom prst="rect">
              <a:avLst/>
            </a:prstGeom>
            <a:noFill/>
          </p:spPr>
          <p:txBody>
            <a:bodyPr wrap="none" rtlCol="0">
              <a:spAutoFit/>
            </a:bodyPr>
            <a:lstStyle/>
            <a:p>
              <a:r>
                <a:rPr lang="en-US" sz="900" dirty="0" smtClean="0">
                  <a:solidFill>
                    <a:prstClr val="black"/>
                  </a:solidFill>
                  <a:latin typeface="Arial" panose="020B0604020202020204" pitchFamily="34" charset="0"/>
                  <a:cs typeface="Arial" panose="020B0604020202020204" pitchFamily="34" charset="0"/>
                </a:rPr>
                <a:t>Billing Query</a:t>
              </a:r>
              <a:endParaRPr lang="en-US" sz="900" dirty="0">
                <a:solidFill>
                  <a:prstClr val="black"/>
                </a:solidFill>
                <a:latin typeface="Arial" panose="020B0604020202020204" pitchFamily="34" charset="0"/>
                <a:cs typeface="Arial" panose="020B0604020202020204" pitchFamily="34" charset="0"/>
              </a:endParaRPr>
            </a:p>
          </p:txBody>
        </p:sp>
        <p:sp>
          <p:nvSpPr>
            <p:cNvPr id="87" name="Rounded Rectangle 86"/>
            <p:cNvSpPr/>
            <p:nvPr/>
          </p:nvSpPr>
          <p:spPr>
            <a:xfrm>
              <a:off x="3899406" y="5947598"/>
              <a:ext cx="129642" cy="129642"/>
            </a:xfrm>
            <a:prstGeom prst="round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8" name="TextBox 87"/>
            <p:cNvSpPr txBox="1"/>
            <p:nvPr/>
          </p:nvSpPr>
          <p:spPr>
            <a:xfrm>
              <a:off x="4081480" y="5897864"/>
              <a:ext cx="1152880" cy="230832"/>
            </a:xfrm>
            <a:prstGeom prst="rect">
              <a:avLst/>
            </a:prstGeom>
            <a:noFill/>
          </p:spPr>
          <p:txBody>
            <a:bodyPr wrap="none" rtlCol="0">
              <a:spAutoFit/>
            </a:bodyPr>
            <a:lstStyle/>
            <a:p>
              <a:r>
                <a:rPr lang="en-US" sz="900" dirty="0" smtClean="0">
                  <a:solidFill>
                    <a:prstClr val="black"/>
                  </a:solidFill>
                  <a:latin typeface="Arial" panose="020B0604020202020204" pitchFamily="34" charset="0"/>
                  <a:cs typeface="Arial" panose="020B0604020202020204" pitchFamily="34" charset="0"/>
                </a:rPr>
                <a:t>Change in address</a:t>
              </a:r>
              <a:endParaRPr lang="en-US" sz="900" dirty="0">
                <a:solidFill>
                  <a:prstClr val="black"/>
                </a:solidFill>
                <a:latin typeface="Arial" panose="020B0604020202020204" pitchFamily="34" charset="0"/>
                <a:cs typeface="Arial" panose="020B0604020202020204" pitchFamily="34" charset="0"/>
              </a:endParaRPr>
            </a:p>
          </p:txBody>
        </p:sp>
        <p:sp>
          <p:nvSpPr>
            <p:cNvPr id="95" name="Rounded Rectangle 94"/>
            <p:cNvSpPr/>
            <p:nvPr/>
          </p:nvSpPr>
          <p:spPr>
            <a:xfrm>
              <a:off x="5354252" y="5947598"/>
              <a:ext cx="129642" cy="129642"/>
            </a:xfrm>
            <a:prstGeom prst="round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6" name="TextBox 95"/>
            <p:cNvSpPr txBox="1"/>
            <p:nvPr/>
          </p:nvSpPr>
          <p:spPr>
            <a:xfrm>
              <a:off x="5549967" y="5897864"/>
              <a:ext cx="928459" cy="230832"/>
            </a:xfrm>
            <a:prstGeom prst="rect">
              <a:avLst/>
            </a:prstGeom>
            <a:noFill/>
          </p:spPr>
          <p:txBody>
            <a:bodyPr wrap="none" rtlCol="0">
              <a:spAutoFit/>
            </a:bodyPr>
            <a:lstStyle/>
            <a:p>
              <a:r>
                <a:rPr lang="en-US" sz="900" dirty="0" smtClean="0">
                  <a:solidFill>
                    <a:prstClr val="black"/>
                  </a:solidFill>
                  <a:latin typeface="Arial" panose="020B0604020202020204" pitchFamily="34" charset="0"/>
                  <a:cs typeface="Arial" panose="020B0604020202020204" pitchFamily="34" charset="0"/>
                </a:rPr>
                <a:t>Product Query</a:t>
              </a:r>
              <a:endParaRPr lang="en-US" sz="900" dirty="0">
                <a:solidFill>
                  <a:prstClr val="black"/>
                </a:solidFill>
                <a:latin typeface="Arial" panose="020B0604020202020204" pitchFamily="34" charset="0"/>
                <a:cs typeface="Arial" panose="020B0604020202020204" pitchFamily="34" charset="0"/>
              </a:endParaRPr>
            </a:p>
          </p:txBody>
        </p:sp>
        <p:sp>
          <p:nvSpPr>
            <p:cNvPr id="97" name="Rounded Rectangle 96"/>
            <p:cNvSpPr/>
            <p:nvPr/>
          </p:nvSpPr>
          <p:spPr>
            <a:xfrm>
              <a:off x="6809098" y="5947598"/>
              <a:ext cx="129642" cy="129642"/>
            </a:xfrm>
            <a:prstGeom prst="round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0" name="TextBox 109"/>
            <p:cNvSpPr txBox="1"/>
            <p:nvPr/>
          </p:nvSpPr>
          <p:spPr>
            <a:xfrm>
              <a:off x="7043456" y="5897864"/>
              <a:ext cx="947695" cy="230832"/>
            </a:xfrm>
            <a:prstGeom prst="rect">
              <a:avLst/>
            </a:prstGeom>
            <a:noFill/>
          </p:spPr>
          <p:txBody>
            <a:bodyPr wrap="none" rtlCol="0">
              <a:spAutoFit/>
            </a:bodyPr>
            <a:lstStyle/>
            <a:p>
              <a:r>
                <a:rPr lang="en-US" sz="900" dirty="0" smtClean="0">
                  <a:solidFill>
                    <a:prstClr val="black"/>
                  </a:solidFill>
                  <a:latin typeface="Arial" panose="020B0604020202020204" pitchFamily="34" charset="0"/>
                  <a:cs typeface="Arial" panose="020B0604020202020204" pitchFamily="34" charset="0"/>
                </a:rPr>
                <a:t>Delivery Query</a:t>
              </a:r>
              <a:endParaRPr lang="en-US" sz="900" dirty="0">
                <a:solidFill>
                  <a:prstClr val="black"/>
                </a:solidFill>
                <a:latin typeface="Arial" panose="020B0604020202020204" pitchFamily="34" charset="0"/>
                <a:cs typeface="Arial" panose="020B0604020202020204" pitchFamily="34" charset="0"/>
              </a:endParaRPr>
            </a:p>
          </p:txBody>
        </p:sp>
        <p:sp>
          <p:nvSpPr>
            <p:cNvPr id="111" name="Rounded Rectangle 110"/>
            <p:cNvSpPr/>
            <p:nvPr/>
          </p:nvSpPr>
          <p:spPr>
            <a:xfrm>
              <a:off x="8263944" y="5947598"/>
              <a:ext cx="129642" cy="129642"/>
            </a:xfrm>
            <a:prstGeom prst="round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2" name="TextBox 111"/>
            <p:cNvSpPr txBox="1"/>
            <p:nvPr/>
          </p:nvSpPr>
          <p:spPr>
            <a:xfrm>
              <a:off x="8435309" y="5897864"/>
              <a:ext cx="595035" cy="230832"/>
            </a:xfrm>
            <a:prstGeom prst="rect">
              <a:avLst/>
            </a:prstGeom>
            <a:noFill/>
          </p:spPr>
          <p:txBody>
            <a:bodyPr wrap="none" rtlCol="0">
              <a:spAutoFit/>
            </a:bodyPr>
            <a:lstStyle/>
            <a:p>
              <a:r>
                <a:rPr lang="en-US" sz="900" dirty="0" smtClean="0">
                  <a:solidFill>
                    <a:prstClr val="black"/>
                  </a:solidFill>
                  <a:latin typeface="Arial" panose="020B0604020202020204" pitchFamily="34" charset="0"/>
                  <a:cs typeface="Arial" panose="020B0604020202020204" pitchFamily="34" charset="0"/>
                </a:rPr>
                <a:t>General</a:t>
              </a:r>
              <a:endParaRPr lang="en-US" sz="900" dirty="0">
                <a:solidFill>
                  <a:prstClr val="black"/>
                </a:solidFill>
                <a:latin typeface="Arial" panose="020B0604020202020204" pitchFamily="34" charset="0"/>
                <a:cs typeface="Arial" panose="020B0604020202020204" pitchFamily="34" charset="0"/>
              </a:endParaRPr>
            </a:p>
          </p:txBody>
        </p:sp>
      </p:grpSp>
      <p:grpSp>
        <p:nvGrpSpPr>
          <p:cNvPr id="114" name="Group 113"/>
          <p:cNvGrpSpPr/>
          <p:nvPr/>
        </p:nvGrpSpPr>
        <p:grpSpPr>
          <a:xfrm>
            <a:off x="10096160" y="2395737"/>
            <a:ext cx="1775543" cy="302395"/>
            <a:chOff x="10111926" y="2443035"/>
            <a:chExt cx="1775543" cy="302395"/>
          </a:xfrm>
        </p:grpSpPr>
        <p:sp>
          <p:nvSpPr>
            <p:cNvPr id="115" name="Rounded Rectangle 114"/>
            <p:cNvSpPr/>
            <p:nvPr/>
          </p:nvSpPr>
          <p:spPr>
            <a:xfrm>
              <a:off x="10111926" y="2443035"/>
              <a:ext cx="1775543" cy="302395"/>
            </a:xfrm>
            <a:prstGeom prst="round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a:solidFill>
                    <a:prstClr val="white">
                      <a:lumMod val="75000"/>
                    </a:prstClr>
                  </a:solidFill>
                  <a:latin typeface="Arial" panose="020B0604020202020204" pitchFamily="34" charset="0"/>
                  <a:cs typeface="Arial" panose="020B0604020202020204" pitchFamily="34" charset="0"/>
                </a:rPr>
                <a:t>Select </a:t>
              </a:r>
              <a:r>
                <a:rPr lang="en-US" sz="900" dirty="0" smtClean="0">
                  <a:solidFill>
                    <a:prstClr val="white">
                      <a:lumMod val="75000"/>
                    </a:prstClr>
                  </a:solidFill>
                  <a:latin typeface="Arial" panose="020B0604020202020204" pitchFamily="34" charset="0"/>
                  <a:cs typeface="Arial" panose="020B0604020202020204" pitchFamily="34" charset="0"/>
                </a:rPr>
                <a:t>Disposition</a:t>
              </a:r>
              <a:endParaRPr lang="en-US" sz="900" dirty="0">
                <a:solidFill>
                  <a:prstClr val="white">
                    <a:lumMod val="75000"/>
                  </a:prstClr>
                </a:solidFill>
                <a:latin typeface="Arial" panose="020B0604020202020204" pitchFamily="34" charset="0"/>
                <a:cs typeface="Arial" panose="020B0604020202020204" pitchFamily="34" charset="0"/>
              </a:endParaRPr>
            </a:p>
          </p:txBody>
        </p:sp>
        <p:sp>
          <p:nvSpPr>
            <p:cNvPr id="116" name="Isosceles Triangle 115"/>
            <p:cNvSpPr/>
            <p:nvPr/>
          </p:nvSpPr>
          <p:spPr>
            <a:xfrm rot="10800000">
              <a:off x="11680475" y="2576192"/>
              <a:ext cx="84219" cy="72602"/>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solidFill>
                  <a:prstClr val="white"/>
                </a:solidFill>
              </a:endParaRPr>
            </a:p>
          </p:txBody>
        </p:sp>
      </p:grpSp>
      <p:sp>
        <p:nvSpPr>
          <p:cNvPr id="82" name="Rectangle 81"/>
          <p:cNvSpPr/>
          <p:nvPr/>
        </p:nvSpPr>
        <p:spPr>
          <a:xfrm>
            <a:off x="261254" y="1072474"/>
            <a:ext cx="1942062" cy="4539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1400" b="1" i="1" dirty="0" smtClean="0">
                <a:solidFill>
                  <a:schemeClr val="tx1">
                    <a:lumMod val="50000"/>
                    <a:lumOff val="50000"/>
                  </a:schemeClr>
                </a:solidFill>
                <a:latin typeface="Swis721 Cn BT" panose="020B0506020202030204" pitchFamily="34" charset="0"/>
                <a:cs typeface="Arial" panose="020B0604020202020204" pitchFamily="34" charset="0"/>
              </a:rPr>
              <a:t>TELECOM ENTERPRISE</a:t>
            </a:r>
            <a:endParaRPr lang="en-US" sz="1400" b="1" i="1" dirty="0">
              <a:solidFill>
                <a:schemeClr val="tx1">
                  <a:lumMod val="50000"/>
                  <a:lumOff val="50000"/>
                </a:schemeClr>
              </a:solidFill>
              <a:latin typeface="Swis721 Cn BT" panose="020B0506020202030204" pitchFamily="34" charset="0"/>
              <a:cs typeface="Arial" panose="020B0604020202020204" pitchFamily="34" charset="0"/>
            </a:endParaRPr>
          </a:p>
        </p:txBody>
      </p:sp>
      <p:pic>
        <p:nvPicPr>
          <p:cNvPr id="61" name="Picture 60"/>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55095" y="336931"/>
            <a:ext cx="942739" cy="855162"/>
          </a:xfrm>
          <a:prstGeom prst="rect">
            <a:avLst/>
          </a:prstGeom>
        </p:spPr>
      </p:pic>
      <p:pic>
        <p:nvPicPr>
          <p:cNvPr id="6" name="Picture 5"/>
          <p:cNvPicPr>
            <a:picLocks noChangeAspect="1"/>
          </p:cNvPicPr>
          <p:nvPr/>
        </p:nvPicPr>
        <p:blipFill>
          <a:blip r:embed="rId13"/>
          <a:stretch>
            <a:fillRect/>
          </a:stretch>
        </p:blipFill>
        <p:spPr>
          <a:xfrm>
            <a:off x="10010486" y="571267"/>
            <a:ext cx="1950763" cy="1341664"/>
          </a:xfrm>
          <a:prstGeom prst="rect">
            <a:avLst/>
          </a:prstGeom>
        </p:spPr>
      </p:pic>
      <p:sp>
        <p:nvSpPr>
          <p:cNvPr id="7" name="Rectangle 6"/>
          <p:cNvSpPr/>
          <p:nvPr/>
        </p:nvSpPr>
        <p:spPr>
          <a:xfrm>
            <a:off x="2304058" y="239653"/>
            <a:ext cx="2516253" cy="1958667"/>
          </a:xfrm>
          <a:prstGeom prst="rect">
            <a:avLst/>
          </a:prstGeom>
          <a:solidFill>
            <a:schemeClr val="bg1"/>
          </a:solidFill>
          <a:ln>
            <a:solidFill>
              <a:schemeClr val="bg1">
                <a:lumMod val="95000"/>
              </a:schemeClr>
            </a:solidFill>
          </a:ln>
          <a:effectLst>
            <a:outerShdw blurRad="50800" dist="38100" dir="8100000" algn="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p:cNvSpPr/>
          <p:nvPr/>
        </p:nvSpPr>
        <p:spPr>
          <a:xfrm>
            <a:off x="4879719" y="239653"/>
            <a:ext cx="2516253" cy="1958667"/>
          </a:xfrm>
          <a:prstGeom prst="rect">
            <a:avLst/>
          </a:prstGeom>
          <a:solidFill>
            <a:schemeClr val="bg1"/>
          </a:solidFill>
          <a:ln>
            <a:solidFill>
              <a:schemeClr val="bg1">
                <a:lumMod val="95000"/>
              </a:schemeClr>
            </a:solidFill>
          </a:ln>
          <a:effectLst>
            <a:outerShdw blurRad="50800" dist="38100" dir="8100000" algn="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p:cNvSpPr/>
          <p:nvPr/>
        </p:nvSpPr>
        <p:spPr>
          <a:xfrm>
            <a:off x="7455380" y="239653"/>
            <a:ext cx="2516253" cy="1958667"/>
          </a:xfrm>
          <a:prstGeom prst="rect">
            <a:avLst/>
          </a:prstGeom>
          <a:solidFill>
            <a:schemeClr val="bg1"/>
          </a:solidFill>
          <a:ln>
            <a:solidFill>
              <a:schemeClr val="bg1">
                <a:lumMod val="95000"/>
              </a:schemeClr>
            </a:solidFill>
          </a:ln>
          <a:effectLst>
            <a:outerShdw blurRad="50800" dist="38100" dir="8100000" algn="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1" name="Table 100"/>
          <p:cNvGraphicFramePr>
            <a:graphicFrameLocks noGrp="1"/>
          </p:cNvGraphicFramePr>
          <p:nvPr>
            <p:extLst/>
          </p:nvPr>
        </p:nvGraphicFramePr>
        <p:xfrm>
          <a:off x="2464402" y="294868"/>
          <a:ext cx="2239750" cy="1486976"/>
        </p:xfrm>
        <a:graphic>
          <a:graphicData uri="http://schemas.openxmlformats.org/drawingml/2006/table">
            <a:tbl>
              <a:tblPr>
                <a:tableStyleId>{5C22544A-7EE6-4342-B048-85BDC9FD1C3A}</a:tableStyleId>
              </a:tblPr>
              <a:tblGrid>
                <a:gridCol w="953865"/>
                <a:gridCol w="1285885"/>
              </a:tblGrid>
              <a:tr h="198540">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Mobile #</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+63</a:t>
                      </a:r>
                      <a:r>
                        <a:rPr lang="en-US" sz="8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 915 716 9206</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98540">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Subscriber</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Mr. John Doe</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98540">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Operating Status</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Active</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98540">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Status</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Active</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82068">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Email</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johndoe554@gmail.com</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19828">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Address</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sv-SE" sz="800" b="0" i="0" u="none" strike="noStrike" kern="1200" dirty="0" smtClean="0">
                          <a:solidFill>
                            <a:srgbClr val="000000"/>
                          </a:solidFill>
                          <a:effectLst/>
                          <a:latin typeface="Arial" panose="020B0604020202020204" pitchFamily="34" charset="0"/>
                          <a:ea typeface="+mn-ea"/>
                          <a:cs typeface="Arial" panose="020B0604020202020204" pitchFamily="34" charset="0"/>
                        </a:rPr>
                        <a:t>101 Dela Rosa Street, Legazpi Village, Makati</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90920">
                <a:tc>
                  <a:txBody>
                    <a:bodyPr/>
                    <a:lstStyle/>
                    <a:p>
                      <a:pPr marL="0" algn="l" defTabSz="914400" rtl="0" eaLnBrk="1" fontAlgn="b" latinLnBrk="0" hangingPunct="1"/>
                      <a:r>
                        <a:rPr lang="en-US" sz="800" b="0" i="0" u="none" strike="noStrike" kern="1200" dirty="0">
                          <a:solidFill>
                            <a:srgbClr val="000000"/>
                          </a:solidFill>
                          <a:effectLst/>
                          <a:latin typeface="Arial" panose="020B0604020202020204" pitchFamily="34" charset="0"/>
                          <a:ea typeface="+mn-ea"/>
                          <a:cs typeface="Arial" panose="020B0604020202020204" pitchFamily="34" charset="0"/>
                        </a:rPr>
                        <a:t>Alt Number</a:t>
                      </a: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+63</a:t>
                      </a:r>
                      <a:r>
                        <a:rPr lang="en-US" sz="8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 999 999 9999</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graphicFrame>
        <p:nvGraphicFramePr>
          <p:cNvPr id="102" name="Table 101"/>
          <p:cNvGraphicFramePr>
            <a:graphicFrameLocks noGrp="1"/>
          </p:cNvGraphicFramePr>
          <p:nvPr>
            <p:extLst/>
          </p:nvPr>
        </p:nvGraphicFramePr>
        <p:xfrm>
          <a:off x="4973094" y="294868"/>
          <a:ext cx="2355644" cy="1878483"/>
        </p:xfrm>
        <a:graphic>
          <a:graphicData uri="http://schemas.openxmlformats.org/drawingml/2006/table">
            <a:tbl>
              <a:tblPr>
                <a:tableStyleId>{5C22544A-7EE6-4342-B048-85BDC9FD1C3A}</a:tableStyleId>
              </a:tblPr>
              <a:tblGrid>
                <a:gridCol w="1089211"/>
                <a:gridCol w="1266433"/>
              </a:tblGrid>
              <a:tr h="205909">
                <a:tc>
                  <a:txBody>
                    <a:bodyPr/>
                    <a:lstStyle/>
                    <a:p>
                      <a:pPr algn="l" fontAlgn="b"/>
                      <a:r>
                        <a:rPr lang="en-US" sz="800" u="none" strike="noStrike" dirty="0" smtClean="0">
                          <a:effectLst/>
                          <a:latin typeface="Arial" panose="020B0604020202020204" pitchFamily="34" charset="0"/>
                          <a:cs typeface="Arial" panose="020B0604020202020204" pitchFamily="34" charset="0"/>
                        </a:rPr>
                        <a:t>Customer ID</a:t>
                      </a:r>
                      <a:r>
                        <a:rPr lang="en-US" sz="800" u="none" strike="noStrike" baseline="0" dirty="0" smtClean="0">
                          <a:effectLst/>
                          <a:latin typeface="Arial" panose="020B0604020202020204" pitchFamily="34" charset="0"/>
                          <a:cs typeface="Arial" panose="020B0604020202020204" pitchFamily="34" charset="0"/>
                        </a:rPr>
                        <a:t> #</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b="0" i="0" u="none" strike="noStrike" dirty="0" smtClean="0">
                          <a:solidFill>
                            <a:schemeClr val="dk1"/>
                          </a:solidFill>
                          <a:effectLst/>
                          <a:latin typeface="Arial" panose="020B0604020202020204" pitchFamily="34" charset="0"/>
                          <a:cs typeface="Arial" panose="020B0604020202020204" pitchFamily="34" charset="0"/>
                        </a:rPr>
                        <a:t>83085294</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u="none" strike="noStrike" dirty="0" smtClean="0">
                          <a:effectLst/>
                          <a:latin typeface="Arial" panose="020B0604020202020204" pitchFamily="34" charset="0"/>
                          <a:cs typeface="Arial" panose="020B0604020202020204" pitchFamily="34" charset="0"/>
                        </a:rPr>
                        <a:t>Tariff Plan</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b="0" i="0" u="sng" strike="noStrike" dirty="0" err="1" smtClean="0">
                          <a:solidFill>
                            <a:schemeClr val="dk1"/>
                          </a:solidFill>
                          <a:effectLst/>
                          <a:latin typeface="Arial" panose="020B0604020202020204" pitchFamily="34" charset="0"/>
                          <a:cs typeface="Arial" panose="020B0604020202020204" pitchFamily="34" charset="0"/>
                        </a:rPr>
                        <a:t>ThePLAN</a:t>
                      </a:r>
                      <a:r>
                        <a:rPr lang="en-US" sz="800" b="0" i="0" u="sng" strike="noStrike" baseline="0" dirty="0" smtClean="0">
                          <a:solidFill>
                            <a:schemeClr val="dk1"/>
                          </a:solidFill>
                          <a:effectLst/>
                          <a:latin typeface="Arial" panose="020B0604020202020204" pitchFamily="34" charset="0"/>
                          <a:cs typeface="Arial" panose="020B0604020202020204" pitchFamily="34" charset="0"/>
                        </a:rPr>
                        <a:t> PLUS 1499</a:t>
                      </a:r>
                      <a:endParaRPr lang="en-US" sz="800" b="0" i="0" u="sng"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b="0" i="0" u="none" strike="noStrike" dirty="0" smtClean="0">
                          <a:solidFill>
                            <a:srgbClr val="000000"/>
                          </a:solidFill>
                          <a:effectLst/>
                          <a:latin typeface="Arial" panose="020B0604020202020204" pitchFamily="34" charset="0"/>
                          <a:cs typeface="Arial" panose="020B0604020202020204" pitchFamily="34" charset="0"/>
                        </a:rPr>
                        <a:t>Activation Date</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b="0" i="0" u="none" strike="noStrike" dirty="0" smtClean="0">
                          <a:solidFill>
                            <a:srgbClr val="000000"/>
                          </a:solidFill>
                          <a:effectLst/>
                          <a:latin typeface="Arial" panose="020B0604020202020204" pitchFamily="34" charset="0"/>
                          <a:cs typeface="Arial" panose="020B0604020202020204" pitchFamily="34" charset="0"/>
                        </a:rPr>
                        <a:t>03-01-2019</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u="none" strike="noStrike" dirty="0" smtClean="0">
                          <a:effectLst/>
                          <a:latin typeface="Arial" panose="020B0604020202020204" pitchFamily="34" charset="0"/>
                          <a:cs typeface="Arial" panose="020B0604020202020204" pitchFamily="34" charset="0"/>
                        </a:rPr>
                        <a:t>Contract</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u="none" strike="noStrike" dirty="0" smtClean="0">
                          <a:effectLst/>
                          <a:latin typeface="Arial" panose="020B0604020202020204" pitchFamily="34" charset="0"/>
                          <a:cs typeface="Arial" panose="020B0604020202020204" pitchFamily="34" charset="0"/>
                        </a:rPr>
                        <a:t>24 Months</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u="none" strike="noStrike" dirty="0" smtClean="0">
                          <a:effectLst/>
                          <a:latin typeface="Arial" panose="020B0604020202020204" pitchFamily="34" charset="0"/>
                          <a:cs typeface="Arial" panose="020B0604020202020204" pitchFamily="34" charset="0"/>
                        </a:rPr>
                        <a:t>Handset</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b="0" i="0" u="sng" strike="noStrike" dirty="0" smtClean="0">
                          <a:solidFill>
                            <a:schemeClr val="dk1"/>
                          </a:solidFill>
                          <a:effectLst/>
                          <a:latin typeface="Arial" panose="020B0604020202020204" pitchFamily="34" charset="0"/>
                          <a:cs typeface="Arial" panose="020B0604020202020204" pitchFamily="34" charset="0"/>
                        </a:rPr>
                        <a:t>Huawei Nova 3i</a:t>
                      </a:r>
                      <a:endParaRPr lang="en-US" sz="800" b="0" i="0" u="sng"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u="none" strike="noStrike" dirty="0" smtClean="0">
                          <a:effectLst/>
                          <a:latin typeface="Arial" panose="020B0604020202020204" pitchFamily="34" charset="0"/>
                          <a:cs typeface="Arial" panose="020B0604020202020204" pitchFamily="34" charset="0"/>
                        </a:rPr>
                        <a:t>Unbilled Amount</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b="0" i="0" u="none" strike="noStrike" dirty="0" smtClean="0">
                          <a:solidFill>
                            <a:schemeClr val="dk1"/>
                          </a:solidFill>
                          <a:effectLst/>
                          <a:latin typeface="Arial" panose="020B0604020202020204" pitchFamily="34" charset="0"/>
                          <a:cs typeface="Arial" panose="020B0604020202020204" pitchFamily="34" charset="0"/>
                        </a:rPr>
                        <a:t>P 69.90</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u="none" strike="noStrike" dirty="0" smtClean="0">
                          <a:effectLst/>
                          <a:latin typeface="Arial" panose="020B0604020202020204" pitchFamily="34" charset="0"/>
                          <a:cs typeface="Arial" panose="020B0604020202020204" pitchFamily="34" charset="0"/>
                        </a:rPr>
                        <a:t>Last Payment Date</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b="0" i="0" u="none" strike="noStrike" dirty="0" smtClean="0">
                          <a:solidFill>
                            <a:schemeClr val="dk1"/>
                          </a:solidFill>
                          <a:effectLst/>
                          <a:latin typeface="Arial" panose="020B0604020202020204" pitchFamily="34" charset="0"/>
                          <a:cs typeface="Arial" panose="020B0604020202020204" pitchFamily="34" charset="0"/>
                        </a:rPr>
                        <a:t>04-04-2019</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31211">
                <a:tc>
                  <a:txBody>
                    <a:bodyPr/>
                    <a:lstStyle/>
                    <a:p>
                      <a:pPr algn="l" fontAlgn="b"/>
                      <a:r>
                        <a:rPr lang="en-US" sz="800" u="none" strike="noStrike" kern="1200" dirty="0" smtClean="0">
                          <a:solidFill>
                            <a:schemeClr val="dk1"/>
                          </a:solidFill>
                          <a:effectLst/>
                          <a:latin typeface="Arial" panose="020B0604020202020204" pitchFamily="34" charset="0"/>
                          <a:ea typeface="+mn-ea"/>
                          <a:cs typeface="Arial" panose="020B0604020202020204" pitchFamily="34" charset="0"/>
                        </a:rPr>
                        <a:t>Outstanding Balance</a:t>
                      </a:r>
                      <a:endParaRPr lang="en-US" sz="800" u="none" strike="noStrike" kern="1200" dirty="0">
                        <a:solidFill>
                          <a:schemeClr val="dk1"/>
                        </a:solidFill>
                        <a:effectLst/>
                        <a:latin typeface="Arial" panose="020B0604020202020204" pitchFamily="34" charset="0"/>
                        <a:ea typeface="+mn-ea"/>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u="none" strike="noStrike" kern="1200" dirty="0" smtClean="0">
                          <a:solidFill>
                            <a:schemeClr val="dk1"/>
                          </a:solidFill>
                          <a:effectLst/>
                          <a:latin typeface="Arial" panose="020B0604020202020204" pitchFamily="34" charset="0"/>
                          <a:ea typeface="+mn-ea"/>
                          <a:cs typeface="Arial" panose="020B0604020202020204" pitchFamily="34" charset="0"/>
                        </a:rPr>
                        <a:t>P1568.90</a:t>
                      </a:r>
                      <a:endParaRPr lang="en-US" sz="800" u="none" strike="noStrike" kern="1200" dirty="0">
                        <a:solidFill>
                          <a:schemeClr val="dk1"/>
                        </a:solidFill>
                        <a:effectLst/>
                        <a:latin typeface="Arial" panose="020B0604020202020204" pitchFamily="34" charset="0"/>
                        <a:ea typeface="+mn-ea"/>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u="none" strike="noStrike" kern="1200" dirty="0" smtClean="0">
                          <a:solidFill>
                            <a:schemeClr val="dk1"/>
                          </a:solidFill>
                          <a:effectLst/>
                          <a:latin typeface="Arial" panose="020B0604020202020204" pitchFamily="34" charset="0"/>
                          <a:ea typeface="+mn-ea"/>
                          <a:cs typeface="Arial" panose="020B0604020202020204" pitchFamily="34" charset="0"/>
                        </a:rPr>
                        <a:t>Bill Date</a:t>
                      </a:r>
                      <a:endParaRPr lang="en-US" sz="800" u="none" strike="noStrike" kern="1200" dirty="0">
                        <a:solidFill>
                          <a:schemeClr val="dk1"/>
                        </a:solidFill>
                        <a:effectLst/>
                        <a:latin typeface="Arial" panose="020B0604020202020204" pitchFamily="34" charset="0"/>
                        <a:ea typeface="+mn-ea"/>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u="none" strike="noStrike" kern="1200" dirty="0" smtClean="0">
                          <a:solidFill>
                            <a:schemeClr val="dk1"/>
                          </a:solidFill>
                          <a:effectLst/>
                          <a:latin typeface="Arial" panose="020B0604020202020204" pitchFamily="34" charset="0"/>
                          <a:ea typeface="+mn-ea"/>
                          <a:cs typeface="Arial" panose="020B0604020202020204" pitchFamily="34" charset="0"/>
                        </a:rPr>
                        <a:t>03-04-2019</a:t>
                      </a:r>
                      <a:endParaRPr lang="en-US" sz="800" u="none" strike="noStrike" kern="1200" dirty="0">
                        <a:solidFill>
                          <a:schemeClr val="dk1"/>
                        </a:solidFill>
                        <a:effectLst/>
                        <a:latin typeface="Arial" panose="020B0604020202020204" pitchFamily="34" charset="0"/>
                        <a:ea typeface="+mn-ea"/>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graphicFrame>
        <p:nvGraphicFramePr>
          <p:cNvPr id="103" name="Table 102"/>
          <p:cNvGraphicFramePr>
            <a:graphicFrameLocks noGrp="1"/>
          </p:cNvGraphicFramePr>
          <p:nvPr>
            <p:extLst/>
          </p:nvPr>
        </p:nvGraphicFramePr>
        <p:xfrm>
          <a:off x="7577841" y="294868"/>
          <a:ext cx="2185877" cy="1511776"/>
        </p:xfrm>
        <a:graphic>
          <a:graphicData uri="http://schemas.openxmlformats.org/drawingml/2006/table">
            <a:tbl>
              <a:tblPr>
                <a:tableStyleId>{5C22544A-7EE6-4342-B048-85BDC9FD1C3A}</a:tableStyleId>
              </a:tblPr>
              <a:tblGrid>
                <a:gridCol w="1371369"/>
                <a:gridCol w="814508"/>
              </a:tblGrid>
              <a:tr h="215968">
                <a:tc>
                  <a:txBody>
                    <a:bodyPr/>
                    <a:lstStyle/>
                    <a:p>
                      <a:pPr algn="l" fontAlgn="b"/>
                      <a:r>
                        <a:rPr lang="en-US" sz="800" b="0" i="0" u="none" strike="noStrike" dirty="0" smtClean="0">
                          <a:solidFill>
                            <a:srgbClr val="000000"/>
                          </a:solidFill>
                          <a:effectLst/>
                          <a:latin typeface="Arial" panose="020B0604020202020204" pitchFamily="34" charset="0"/>
                          <a:cs typeface="Arial" panose="020B0604020202020204" pitchFamily="34" charset="0"/>
                        </a:rPr>
                        <a:t>Mobile App</a:t>
                      </a:r>
                      <a:r>
                        <a:rPr lang="en-US" sz="800" b="0" i="0" u="none" strike="noStrike" baseline="0" dirty="0" smtClean="0">
                          <a:solidFill>
                            <a:srgbClr val="000000"/>
                          </a:solidFill>
                          <a:effectLst/>
                          <a:latin typeface="Arial" panose="020B0604020202020204" pitchFamily="34" charset="0"/>
                          <a:cs typeface="Arial" panose="020B0604020202020204" pitchFamily="34" charset="0"/>
                        </a:rPr>
                        <a:t> Registered</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none" strike="noStrike" smtClean="0">
                          <a:solidFill>
                            <a:srgbClr val="000000"/>
                          </a:solidFill>
                          <a:effectLst/>
                          <a:latin typeface="Arial" panose="020B0604020202020204" pitchFamily="34" charset="0"/>
                          <a:cs typeface="Arial" panose="020B0604020202020204" pitchFamily="34" charset="0"/>
                        </a:rPr>
                        <a:t>Y</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5968">
                <a:tc>
                  <a:txBody>
                    <a:bodyPr/>
                    <a:lstStyle/>
                    <a:p>
                      <a:pPr algn="l" fontAlgn="b"/>
                      <a:r>
                        <a:rPr lang="en-US" sz="800" b="0" i="0" u="none" strike="noStrike" dirty="0" err="1" smtClean="0">
                          <a:solidFill>
                            <a:srgbClr val="000000"/>
                          </a:solidFill>
                          <a:effectLst/>
                          <a:latin typeface="Arial" panose="020B0604020202020204" pitchFamily="34" charset="0"/>
                          <a:cs typeface="Arial" panose="020B0604020202020204" pitchFamily="34" charset="0"/>
                        </a:rPr>
                        <a:t>eKYC</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none" strike="noStrike" dirty="0" smtClean="0">
                          <a:solidFill>
                            <a:srgbClr val="000000"/>
                          </a:solidFill>
                          <a:effectLst/>
                          <a:latin typeface="Arial" panose="020B0604020202020204" pitchFamily="34" charset="0"/>
                          <a:cs typeface="Arial" panose="020B0604020202020204" pitchFamily="34" charset="0"/>
                        </a:rPr>
                        <a:t>N</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5968">
                <a:tc>
                  <a:txBody>
                    <a:bodyPr/>
                    <a:lstStyle/>
                    <a:p>
                      <a:pPr algn="l" fontAlgn="ctr"/>
                      <a:r>
                        <a:rPr lang="en-US" sz="800" b="0" i="0" u="none" strike="noStrike" smtClean="0">
                          <a:solidFill>
                            <a:srgbClr val="000000"/>
                          </a:solidFill>
                          <a:effectLst/>
                          <a:latin typeface="Arial" panose="020B0604020202020204" pitchFamily="34" charset="0"/>
                          <a:cs typeface="Arial" panose="020B0604020202020204" pitchFamily="34" charset="0"/>
                        </a:rPr>
                        <a:t>Self</a:t>
                      </a:r>
                      <a:r>
                        <a:rPr lang="en-US" sz="800" b="0" i="0" u="none" strike="noStrike" baseline="0" smtClean="0">
                          <a:solidFill>
                            <a:srgbClr val="000000"/>
                          </a:solidFill>
                          <a:effectLst/>
                          <a:latin typeface="Arial" panose="020B0604020202020204" pitchFamily="34" charset="0"/>
                          <a:cs typeface="Arial" panose="020B0604020202020204" pitchFamily="34" charset="0"/>
                        </a:rPr>
                        <a:t> Service Registered</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none" strike="noStrike" smtClean="0">
                          <a:solidFill>
                            <a:srgbClr val="000000"/>
                          </a:solidFill>
                          <a:effectLst/>
                          <a:latin typeface="Arial" panose="020B0604020202020204" pitchFamily="34" charset="0"/>
                          <a:cs typeface="Arial" panose="020B0604020202020204" pitchFamily="34" charset="0"/>
                        </a:rPr>
                        <a:t>Y</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5968">
                <a:tc>
                  <a:txBody>
                    <a:bodyPr/>
                    <a:lstStyle/>
                    <a:p>
                      <a:pPr algn="l" fontAlgn="ctr"/>
                      <a:r>
                        <a:rPr lang="en-US" sz="800" b="0" i="0" u="none" strike="noStrike" baseline="0" dirty="0" smtClean="0">
                          <a:solidFill>
                            <a:srgbClr val="000000"/>
                          </a:solidFill>
                          <a:effectLst/>
                          <a:latin typeface="Arial" panose="020B0604020202020204" pitchFamily="34" charset="0"/>
                          <a:cs typeface="Arial" panose="020B0604020202020204" pitchFamily="34" charset="0"/>
                        </a:rPr>
                        <a:t>Bill Type</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none" strike="noStrike" dirty="0" smtClean="0">
                          <a:solidFill>
                            <a:srgbClr val="000000"/>
                          </a:solidFill>
                          <a:effectLst/>
                          <a:latin typeface="Arial" panose="020B0604020202020204" pitchFamily="34" charset="0"/>
                          <a:cs typeface="Arial" panose="020B0604020202020204" pitchFamily="34" charset="0"/>
                        </a:rPr>
                        <a:t>E-Bill</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5968">
                <a:tc>
                  <a:txBody>
                    <a:bodyPr/>
                    <a:lstStyle/>
                    <a:p>
                      <a:pPr algn="l" fontAlgn="ctr"/>
                      <a:r>
                        <a:rPr lang="en-US" sz="800" b="0" i="0" u="none" strike="noStrike" smtClean="0">
                          <a:solidFill>
                            <a:srgbClr val="000000"/>
                          </a:solidFill>
                          <a:effectLst/>
                          <a:latin typeface="Arial" panose="020B0604020202020204" pitchFamily="34" charset="0"/>
                          <a:cs typeface="Arial" panose="020B0604020202020204" pitchFamily="34" charset="0"/>
                        </a:rPr>
                        <a:t>Credit Monitoring</a:t>
                      </a:r>
                      <a:r>
                        <a:rPr lang="en-US" sz="800" b="0" i="0" u="none" strike="noStrike" baseline="0" smtClean="0">
                          <a:solidFill>
                            <a:srgbClr val="000000"/>
                          </a:solidFill>
                          <a:effectLst/>
                          <a:latin typeface="Arial" panose="020B0604020202020204" pitchFamily="34" charset="0"/>
                          <a:cs typeface="Arial" panose="020B0604020202020204" pitchFamily="34" charset="0"/>
                        </a:rPr>
                        <a:t> Exposure</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none" strike="noStrike" dirty="0" smtClean="0">
                          <a:solidFill>
                            <a:srgbClr val="000000"/>
                          </a:solidFill>
                          <a:effectLst/>
                          <a:latin typeface="Arial" panose="020B0604020202020204" pitchFamily="34" charset="0"/>
                          <a:cs typeface="Arial" panose="020B0604020202020204" pitchFamily="34" charset="0"/>
                        </a:rPr>
                        <a:t>P3412.26</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5968">
                <a:tc>
                  <a:txBody>
                    <a:bodyPr/>
                    <a:lstStyle/>
                    <a:p>
                      <a:pPr algn="l" fontAlgn="ctr"/>
                      <a:r>
                        <a:rPr lang="en-US" sz="800" b="0" i="0" u="none" strike="noStrike" dirty="0" smtClean="0">
                          <a:solidFill>
                            <a:srgbClr val="000000"/>
                          </a:solidFill>
                          <a:effectLst/>
                          <a:latin typeface="Arial" panose="020B0604020202020204" pitchFamily="34" charset="0"/>
                          <a:cs typeface="Arial" panose="020B0604020202020204" pitchFamily="34" charset="0"/>
                        </a:rPr>
                        <a:t>Next Bill Date</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none" strike="noStrike" dirty="0" smtClean="0">
                          <a:solidFill>
                            <a:srgbClr val="000000"/>
                          </a:solidFill>
                          <a:effectLst/>
                          <a:latin typeface="Arial" panose="020B0604020202020204" pitchFamily="34" charset="0"/>
                          <a:cs typeface="Arial" panose="020B0604020202020204" pitchFamily="34" charset="0"/>
                        </a:rPr>
                        <a:t>03-05-2019</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5968">
                <a:tc>
                  <a:txBody>
                    <a:bodyPr/>
                    <a:lstStyle/>
                    <a:p>
                      <a:pPr algn="l" fontAlgn="ctr"/>
                      <a:r>
                        <a:rPr lang="en-US" sz="800" b="0" i="0" u="none" strike="noStrike" dirty="0" smtClean="0">
                          <a:solidFill>
                            <a:srgbClr val="000000"/>
                          </a:solidFill>
                          <a:effectLst/>
                          <a:latin typeface="Arial" panose="020B0604020202020204" pitchFamily="34" charset="0"/>
                          <a:cs typeface="Arial" panose="020B0604020202020204" pitchFamily="34" charset="0"/>
                        </a:rPr>
                        <a:t>Open SRs</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sng" strike="noStrike" dirty="0" smtClean="0">
                          <a:solidFill>
                            <a:srgbClr val="000000"/>
                          </a:solidFill>
                          <a:effectLst/>
                          <a:latin typeface="Arial" panose="020B0604020202020204" pitchFamily="34" charset="0"/>
                          <a:cs typeface="Arial" panose="020B0604020202020204" pitchFamily="34" charset="0"/>
                        </a:rPr>
                        <a:t>1</a:t>
                      </a:r>
                      <a:endParaRPr lang="en-US" sz="800" b="0" i="0" u="sng"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sp>
        <p:nvSpPr>
          <p:cNvPr id="10" name="Rectangle 9"/>
          <p:cNvSpPr/>
          <p:nvPr/>
        </p:nvSpPr>
        <p:spPr>
          <a:xfrm>
            <a:off x="10047392" y="2745944"/>
            <a:ext cx="1865089" cy="3554819"/>
          </a:xfrm>
          <a:prstGeom prst="rect">
            <a:avLst/>
          </a:prstGeom>
        </p:spPr>
        <p:txBody>
          <a:bodyPr wrap="square">
            <a:spAutoFit/>
          </a:bodyPr>
          <a:lstStyle/>
          <a:p>
            <a:r>
              <a:rPr lang="en-US" sz="900" b="1" cap="all" dirty="0">
                <a:solidFill>
                  <a:schemeClr val="bg1"/>
                </a:solidFill>
                <a:latin typeface="Arial" panose="020B0604020202020204" pitchFamily="34" charset="0"/>
                <a:cs typeface="Arial" panose="020B0604020202020204" pitchFamily="34" charset="0"/>
              </a:rPr>
              <a:t>HOW MUCH IS THE DELIVERY CHARGE FOR ONLINE SHOP ORDERS?</a:t>
            </a:r>
          </a:p>
          <a:p>
            <a:r>
              <a:rPr lang="en-US" sz="900" dirty="0">
                <a:solidFill>
                  <a:schemeClr val="bg1"/>
                </a:solidFill>
                <a:latin typeface="Arial" panose="020B0604020202020204" pitchFamily="34" charset="0"/>
                <a:cs typeface="Arial" panose="020B0604020202020204" pitchFamily="34" charset="0"/>
              </a:rPr>
              <a:t>For postpaid applications</a:t>
            </a:r>
          </a:p>
          <a:p>
            <a:r>
              <a:rPr lang="en-US" sz="900" dirty="0" smtClean="0">
                <a:solidFill>
                  <a:schemeClr val="bg1"/>
                </a:solidFill>
                <a:latin typeface="Arial" panose="020B0604020202020204" pitchFamily="34" charset="0"/>
                <a:cs typeface="Arial" panose="020B0604020202020204" pitchFamily="34" charset="0"/>
              </a:rPr>
              <a:t>We offer </a:t>
            </a:r>
            <a:r>
              <a:rPr lang="en-US" sz="900" dirty="0">
                <a:solidFill>
                  <a:schemeClr val="bg1"/>
                </a:solidFill>
                <a:latin typeface="Arial" panose="020B0604020202020204" pitchFamily="34" charset="0"/>
                <a:cs typeface="Arial" panose="020B0604020202020204" pitchFamily="34" charset="0"/>
              </a:rPr>
              <a:t>free shipping nationwide for postpaid applications.</a:t>
            </a:r>
          </a:p>
          <a:p>
            <a:r>
              <a:rPr lang="en-US" sz="900" dirty="0">
                <a:solidFill>
                  <a:schemeClr val="bg1"/>
                </a:solidFill>
                <a:latin typeface="Arial" panose="020B0604020202020204" pitchFamily="34" charset="0"/>
                <a:cs typeface="Arial" panose="020B0604020202020204" pitchFamily="34" charset="0"/>
              </a:rPr>
              <a:t>For accessories and apparel purchases</a:t>
            </a:r>
          </a:p>
          <a:p>
            <a:r>
              <a:rPr lang="en-US" sz="900" dirty="0" smtClean="0">
                <a:solidFill>
                  <a:schemeClr val="bg1"/>
                </a:solidFill>
                <a:latin typeface="Arial" panose="020B0604020202020204" pitchFamily="34" charset="0"/>
                <a:cs typeface="Arial" panose="020B0604020202020204" pitchFamily="34" charset="0"/>
              </a:rPr>
              <a:t>We offer </a:t>
            </a:r>
            <a:r>
              <a:rPr lang="en-US" sz="900" dirty="0">
                <a:solidFill>
                  <a:schemeClr val="bg1"/>
                </a:solidFill>
                <a:latin typeface="Arial" panose="020B0604020202020204" pitchFamily="34" charset="0"/>
                <a:cs typeface="Arial" panose="020B0604020202020204" pitchFamily="34" charset="0"/>
              </a:rPr>
              <a:t>free shipping nationwide for orders/deliveries amounting to P900 and above.</a:t>
            </a:r>
          </a:p>
          <a:p>
            <a:r>
              <a:rPr lang="en-US" sz="900" dirty="0">
                <a:solidFill>
                  <a:schemeClr val="bg1"/>
                </a:solidFill>
                <a:latin typeface="Arial" panose="020B0604020202020204" pitchFamily="34" charset="0"/>
                <a:cs typeface="Arial" panose="020B0604020202020204" pitchFamily="34" charset="0"/>
              </a:rPr>
              <a:t>A P70 shipping fee will be applied for orders below P900</a:t>
            </a:r>
            <a:r>
              <a:rPr lang="en-US" sz="900" dirty="0" smtClean="0">
                <a:solidFill>
                  <a:schemeClr val="bg1"/>
                </a:solidFill>
                <a:latin typeface="Arial" panose="020B0604020202020204" pitchFamily="34" charset="0"/>
                <a:cs typeface="Arial" panose="020B0604020202020204" pitchFamily="34" charset="0"/>
              </a:rPr>
              <a:t>.</a:t>
            </a:r>
          </a:p>
          <a:p>
            <a:endParaRPr lang="en-US" sz="900" dirty="0">
              <a:solidFill>
                <a:schemeClr val="bg1"/>
              </a:solidFill>
              <a:latin typeface="Arial" panose="020B0604020202020204" pitchFamily="34" charset="0"/>
              <a:cs typeface="Arial" panose="020B0604020202020204" pitchFamily="34" charset="0"/>
            </a:endParaRPr>
          </a:p>
          <a:p>
            <a:endParaRPr lang="en-US" sz="900" b="0" i="0" dirty="0" smtClean="0">
              <a:solidFill>
                <a:schemeClr val="bg1"/>
              </a:solidFill>
              <a:effectLst/>
              <a:latin typeface="Arial" panose="020B0604020202020204" pitchFamily="34" charset="0"/>
              <a:cs typeface="Arial" panose="020B0604020202020204" pitchFamily="34" charset="0"/>
            </a:endParaRPr>
          </a:p>
          <a:p>
            <a:r>
              <a:rPr lang="en-US" sz="900" b="1" cap="all" dirty="0" smtClean="0">
                <a:solidFill>
                  <a:schemeClr val="bg1"/>
                </a:solidFill>
                <a:latin typeface="Arial" panose="020B0604020202020204" pitchFamily="34" charset="0"/>
                <a:cs typeface="Arial" panose="020B0604020202020204" pitchFamily="34" charset="0"/>
              </a:rPr>
              <a:t>CAN YOU DELIVER </a:t>
            </a:r>
            <a:r>
              <a:rPr lang="en-US" sz="900" b="1" cap="all" dirty="0">
                <a:solidFill>
                  <a:schemeClr val="bg1"/>
                </a:solidFill>
                <a:latin typeface="Arial" panose="020B0604020202020204" pitchFamily="34" charset="0"/>
                <a:cs typeface="Arial" panose="020B0604020202020204" pitchFamily="34" charset="0"/>
              </a:rPr>
              <a:t>THE PACKAGE TO MY OFFICE?</a:t>
            </a:r>
          </a:p>
          <a:p>
            <a:r>
              <a:rPr lang="en-US" sz="900" dirty="0">
                <a:solidFill>
                  <a:schemeClr val="bg1"/>
                </a:solidFill>
                <a:latin typeface="Arial" panose="020B0604020202020204" pitchFamily="34" charset="0"/>
                <a:cs typeface="Arial" panose="020B0604020202020204" pitchFamily="34" charset="0"/>
              </a:rPr>
              <a:t>Yes. We will deliver your order at the address you provided during checkout, whether it is to your home or to your office. In case you want to change your delivery address after checkout, you may call (02) 730-1000. </a:t>
            </a:r>
          </a:p>
        </p:txBody>
      </p:sp>
      <p:cxnSp>
        <p:nvCxnSpPr>
          <p:cNvPr id="12" name="Straight Connector 11"/>
          <p:cNvCxnSpPr/>
          <p:nvPr/>
        </p:nvCxnSpPr>
        <p:spPr>
          <a:xfrm>
            <a:off x="10132736" y="4840787"/>
            <a:ext cx="1666999"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Isosceles Triangle 12"/>
          <p:cNvSpPr/>
          <p:nvPr/>
        </p:nvSpPr>
        <p:spPr>
          <a:xfrm flipV="1">
            <a:off x="10868253" y="6326652"/>
            <a:ext cx="274808" cy="112640"/>
          </a:xfrm>
          <a:prstGeom prst="triangle">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3" name="Picture 122"/>
          <p:cNvPicPr>
            <a:picLocks noChangeAspect="1"/>
          </p:cNvPicPr>
          <p:nvPr/>
        </p:nvPicPr>
        <p:blipFill>
          <a:blip r:embed="rId14">
            <a:extLst>
              <a:ext uri="{BEBA8EAE-BF5A-486C-A8C5-ECC9F3942E4B}">
                <a14:imgProps xmlns:a14="http://schemas.microsoft.com/office/drawing/2010/main">
                  <a14:imgLayer r:embed="rId15">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2471233" y="1875355"/>
            <a:ext cx="279035" cy="234030"/>
          </a:xfrm>
          <a:prstGeom prst="rect">
            <a:avLst/>
          </a:prstGeom>
        </p:spPr>
      </p:pic>
      <p:pic>
        <p:nvPicPr>
          <p:cNvPr id="14" name="Picture 13"/>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2798420" y="1875355"/>
            <a:ext cx="345949" cy="236503"/>
          </a:xfrm>
          <a:prstGeom prst="rect">
            <a:avLst/>
          </a:prstGeom>
        </p:spPr>
      </p:pic>
      <p:sp>
        <p:nvSpPr>
          <p:cNvPr id="124" name="Rectangle 123"/>
          <p:cNvSpPr/>
          <p:nvPr/>
        </p:nvSpPr>
        <p:spPr>
          <a:xfrm>
            <a:off x="2305567" y="2289543"/>
            <a:ext cx="1230858" cy="408589"/>
          </a:xfrm>
          <a:prstGeom prst="rect">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VERIFICATION</a:t>
            </a:r>
          </a:p>
        </p:txBody>
      </p:sp>
      <p:sp>
        <p:nvSpPr>
          <p:cNvPr id="126" name="Rectangle 125"/>
          <p:cNvSpPr/>
          <p:nvPr/>
        </p:nvSpPr>
        <p:spPr>
          <a:xfrm>
            <a:off x="3579785" y="2289543"/>
            <a:ext cx="1240491" cy="414550"/>
          </a:xfrm>
          <a:prstGeom prst="rect">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INTERACTION HISTORY</a:t>
            </a:r>
          </a:p>
        </p:txBody>
      </p:sp>
      <p:sp>
        <p:nvSpPr>
          <p:cNvPr id="127" name="Rectangle 126"/>
          <p:cNvSpPr/>
          <p:nvPr/>
        </p:nvSpPr>
        <p:spPr>
          <a:xfrm>
            <a:off x="4863636" y="2289543"/>
            <a:ext cx="1240491" cy="414550"/>
          </a:xfrm>
          <a:prstGeom prst="rect">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CDR</a:t>
            </a:r>
          </a:p>
        </p:txBody>
      </p:sp>
      <p:sp>
        <p:nvSpPr>
          <p:cNvPr id="128" name="Rectangle 127"/>
          <p:cNvSpPr/>
          <p:nvPr/>
        </p:nvSpPr>
        <p:spPr>
          <a:xfrm>
            <a:off x="6147487" y="2289543"/>
            <a:ext cx="1240491" cy="414550"/>
          </a:xfrm>
          <a:prstGeom prst="rect">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BILLING INFO</a:t>
            </a:r>
          </a:p>
        </p:txBody>
      </p:sp>
      <p:sp>
        <p:nvSpPr>
          <p:cNvPr id="129" name="Rectangle 128"/>
          <p:cNvSpPr/>
          <p:nvPr/>
        </p:nvSpPr>
        <p:spPr>
          <a:xfrm>
            <a:off x="7431338" y="2289543"/>
            <a:ext cx="1250576" cy="414550"/>
          </a:xfrm>
          <a:prstGeom prst="rect">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PAYMENT INFO</a:t>
            </a:r>
          </a:p>
        </p:txBody>
      </p:sp>
      <p:sp>
        <p:nvSpPr>
          <p:cNvPr id="130" name="Rectangle 129"/>
          <p:cNvSpPr/>
          <p:nvPr/>
        </p:nvSpPr>
        <p:spPr>
          <a:xfrm>
            <a:off x="8725274" y="2289543"/>
            <a:ext cx="1250576" cy="414550"/>
          </a:xfrm>
          <a:prstGeom prst="rect">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defTabSz="586130"/>
            <a:r>
              <a:rPr lang="en-US" sz="800" b="1" dirty="0" smtClean="0">
                <a:solidFill>
                  <a:prstClr val="white"/>
                </a:solidFill>
                <a:latin typeface="Arial" panose="020B0604020202020204" pitchFamily="34" charset="0"/>
                <a:cs typeface="Arial" panose="020B0604020202020204" pitchFamily="34" charset="0"/>
              </a:rPr>
              <a:t>RIGHT SELL</a:t>
            </a:r>
            <a:endParaRPr lang="en-US" sz="800" b="1" dirty="0">
              <a:solidFill>
                <a:prstClr val="white"/>
              </a:solidFill>
              <a:latin typeface="Arial" panose="020B0604020202020204" pitchFamily="34" charset="0"/>
              <a:cs typeface="Arial" panose="020B0604020202020204" pitchFamily="34" charset="0"/>
            </a:endParaRPr>
          </a:p>
        </p:txBody>
      </p:sp>
      <p:sp>
        <p:nvSpPr>
          <p:cNvPr id="132" name="Rectangle 131"/>
          <p:cNvSpPr/>
          <p:nvPr/>
        </p:nvSpPr>
        <p:spPr>
          <a:xfrm>
            <a:off x="247828" y="2677768"/>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CHANGE BILLING ADDRESS</a:t>
            </a:r>
          </a:p>
        </p:txBody>
      </p:sp>
      <p:sp>
        <p:nvSpPr>
          <p:cNvPr id="133" name="Rectangle 132"/>
          <p:cNvSpPr/>
          <p:nvPr/>
        </p:nvSpPr>
        <p:spPr>
          <a:xfrm>
            <a:off x="247828" y="2994322"/>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CHANGE BILLING CYCLE</a:t>
            </a:r>
          </a:p>
        </p:txBody>
      </p:sp>
      <p:sp>
        <p:nvSpPr>
          <p:cNvPr id="134" name="Rectangle 133"/>
          <p:cNvSpPr/>
          <p:nvPr/>
        </p:nvSpPr>
        <p:spPr>
          <a:xfrm>
            <a:off x="247828" y="3310876"/>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CHANGE BILLING PREFERENCE</a:t>
            </a:r>
          </a:p>
        </p:txBody>
      </p:sp>
      <p:sp>
        <p:nvSpPr>
          <p:cNvPr id="135" name="Rectangle 134"/>
          <p:cNvSpPr/>
          <p:nvPr/>
        </p:nvSpPr>
        <p:spPr>
          <a:xfrm>
            <a:off x="247828" y="3627430"/>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PROMISE TO PAY</a:t>
            </a:r>
            <a:endParaRPr lang="en-US" sz="800" b="1" dirty="0">
              <a:solidFill>
                <a:prstClr val="white"/>
              </a:solidFill>
              <a:latin typeface="Arial" panose="020B0604020202020204" pitchFamily="34" charset="0"/>
              <a:cs typeface="Arial" panose="020B0604020202020204" pitchFamily="34" charset="0"/>
            </a:endParaRPr>
          </a:p>
        </p:txBody>
      </p:sp>
      <p:sp>
        <p:nvSpPr>
          <p:cNvPr id="136" name="Rectangle 135"/>
          <p:cNvSpPr/>
          <p:nvPr/>
        </p:nvSpPr>
        <p:spPr>
          <a:xfrm>
            <a:off x="247828" y="3943984"/>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SIM PROFILE</a:t>
            </a:r>
            <a:endParaRPr lang="en-US" sz="800" b="1" dirty="0">
              <a:solidFill>
                <a:prstClr val="white"/>
              </a:solidFill>
              <a:latin typeface="Arial" panose="020B0604020202020204" pitchFamily="34" charset="0"/>
              <a:cs typeface="Arial" panose="020B0604020202020204" pitchFamily="34" charset="0"/>
            </a:endParaRPr>
          </a:p>
        </p:txBody>
      </p:sp>
      <p:sp>
        <p:nvSpPr>
          <p:cNvPr id="137" name="Rectangle 136"/>
          <p:cNvSpPr/>
          <p:nvPr/>
        </p:nvSpPr>
        <p:spPr>
          <a:xfrm>
            <a:off x="247828" y="4260538"/>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TEMPORARY CREDIT LIMIT</a:t>
            </a:r>
            <a:endParaRPr lang="en-US" sz="800" b="1" dirty="0">
              <a:solidFill>
                <a:prstClr val="white"/>
              </a:solidFill>
              <a:latin typeface="Arial" panose="020B0604020202020204" pitchFamily="34" charset="0"/>
              <a:cs typeface="Arial" panose="020B0604020202020204" pitchFamily="34" charset="0"/>
            </a:endParaRPr>
          </a:p>
        </p:txBody>
      </p:sp>
      <p:sp>
        <p:nvSpPr>
          <p:cNvPr id="138" name="Rectangle 137"/>
          <p:cNvSpPr/>
          <p:nvPr/>
        </p:nvSpPr>
        <p:spPr>
          <a:xfrm>
            <a:off x="247828" y="4577092"/>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MI ACTIVATION / DEACTIVATION</a:t>
            </a:r>
          </a:p>
        </p:txBody>
      </p:sp>
      <p:sp>
        <p:nvSpPr>
          <p:cNvPr id="139" name="Rectangle 138"/>
          <p:cNvSpPr/>
          <p:nvPr/>
        </p:nvSpPr>
        <p:spPr>
          <a:xfrm>
            <a:off x="247828" y="4893646"/>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VAS </a:t>
            </a:r>
            <a:r>
              <a:rPr lang="en-US" sz="800" b="1" dirty="0">
                <a:solidFill>
                  <a:prstClr val="white"/>
                </a:solidFill>
                <a:latin typeface="Arial" panose="020B0604020202020204" pitchFamily="34" charset="0"/>
                <a:cs typeface="Arial" panose="020B0604020202020204" pitchFamily="34" charset="0"/>
              </a:rPr>
              <a:t>ACTIVATION / DEACTIVATION</a:t>
            </a:r>
          </a:p>
        </p:txBody>
      </p:sp>
      <p:sp>
        <p:nvSpPr>
          <p:cNvPr id="140" name="Rectangle 139"/>
          <p:cNvSpPr/>
          <p:nvPr/>
        </p:nvSpPr>
        <p:spPr>
          <a:xfrm>
            <a:off x="247828" y="5210200"/>
            <a:ext cx="1942062" cy="293691"/>
          </a:xfrm>
          <a:prstGeom prst="rect">
            <a:avLst/>
          </a:prstGeom>
          <a:solidFill>
            <a:srgbClr val="0029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IR </a:t>
            </a:r>
            <a:r>
              <a:rPr lang="en-US" sz="800" b="1" dirty="0">
                <a:solidFill>
                  <a:prstClr val="white"/>
                </a:solidFill>
                <a:latin typeface="Arial" panose="020B0604020202020204" pitchFamily="34" charset="0"/>
                <a:cs typeface="Arial" panose="020B0604020202020204" pitchFamily="34" charset="0"/>
              </a:rPr>
              <a:t>ACTIVATION / DEACTIVATION</a:t>
            </a:r>
          </a:p>
        </p:txBody>
      </p:sp>
      <p:sp>
        <p:nvSpPr>
          <p:cNvPr id="141" name="Rectangle 140"/>
          <p:cNvSpPr/>
          <p:nvPr/>
        </p:nvSpPr>
        <p:spPr>
          <a:xfrm>
            <a:off x="247828" y="5526754"/>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FUP PURCHASE</a:t>
            </a:r>
            <a:endParaRPr lang="en-US" sz="800" b="1" dirty="0">
              <a:solidFill>
                <a:prstClr val="white"/>
              </a:solidFill>
              <a:latin typeface="Arial" panose="020B0604020202020204" pitchFamily="34" charset="0"/>
              <a:cs typeface="Arial" panose="020B0604020202020204" pitchFamily="34" charset="0"/>
            </a:endParaRPr>
          </a:p>
        </p:txBody>
      </p:sp>
      <p:sp>
        <p:nvSpPr>
          <p:cNvPr id="143" name="Rectangle 142"/>
          <p:cNvSpPr/>
          <p:nvPr/>
        </p:nvSpPr>
        <p:spPr>
          <a:xfrm>
            <a:off x="247828" y="5853898"/>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NETWORK COVERAGE</a:t>
            </a:r>
            <a:endParaRPr lang="en-US" sz="800" b="1" dirty="0">
              <a:solidFill>
                <a:prstClr val="white"/>
              </a:solidFill>
              <a:latin typeface="Arial" panose="020B0604020202020204" pitchFamily="34" charset="0"/>
              <a:cs typeface="Arial" panose="020B0604020202020204" pitchFamily="34" charset="0"/>
            </a:endParaRPr>
          </a:p>
        </p:txBody>
      </p:sp>
      <p:sp>
        <p:nvSpPr>
          <p:cNvPr id="89" name="Oval 88"/>
          <p:cNvSpPr/>
          <p:nvPr/>
        </p:nvSpPr>
        <p:spPr>
          <a:xfrm>
            <a:off x="9751879" y="2268652"/>
            <a:ext cx="191864" cy="19186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Arial" panose="020B0604020202020204" pitchFamily="34" charset="0"/>
                <a:cs typeface="Arial" panose="020B0604020202020204" pitchFamily="34" charset="0"/>
              </a:rPr>
              <a:t>1</a:t>
            </a:r>
            <a:endParaRPr lang="en-US" sz="1100" dirty="0">
              <a:latin typeface="Arial" panose="020B0604020202020204" pitchFamily="34" charset="0"/>
              <a:cs typeface="Arial" panose="020B0604020202020204" pitchFamily="34" charset="0"/>
            </a:endParaRPr>
          </a:p>
        </p:txBody>
      </p:sp>
      <p:grpSp>
        <p:nvGrpSpPr>
          <p:cNvPr id="152" name="Group 151"/>
          <p:cNvGrpSpPr/>
          <p:nvPr/>
        </p:nvGrpSpPr>
        <p:grpSpPr>
          <a:xfrm>
            <a:off x="-19946" y="5444657"/>
            <a:ext cx="365675" cy="427282"/>
            <a:chOff x="139917" y="5603711"/>
            <a:chExt cx="365675" cy="427282"/>
          </a:xfrm>
        </p:grpSpPr>
        <p:sp>
          <p:nvSpPr>
            <p:cNvPr id="153" name="Flowchart: Delay 152"/>
            <p:cNvSpPr/>
            <p:nvPr/>
          </p:nvSpPr>
          <p:spPr>
            <a:xfrm>
              <a:off x="151034" y="5603711"/>
              <a:ext cx="354558" cy="427282"/>
            </a:xfrm>
            <a:prstGeom prst="flowChartDelay">
              <a:avLst/>
            </a:prstGeom>
            <a:solidFill>
              <a:srgbClr val="E20A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4" name="Picture 153"/>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139917" y="5654116"/>
              <a:ext cx="324625" cy="324625"/>
            </a:xfrm>
            <a:prstGeom prst="rect">
              <a:avLst/>
            </a:prstGeom>
          </p:spPr>
        </p:pic>
      </p:grpSp>
      <p:sp>
        <p:nvSpPr>
          <p:cNvPr id="79" name="Rectangle 78"/>
          <p:cNvSpPr/>
          <p:nvPr/>
        </p:nvSpPr>
        <p:spPr>
          <a:xfrm>
            <a:off x="2390772" y="2930301"/>
            <a:ext cx="688009" cy="276999"/>
          </a:xfrm>
          <a:prstGeom prst="rect">
            <a:avLst/>
          </a:prstGeom>
          <a:noFill/>
        </p:spPr>
        <p:txBody>
          <a:bodyPr wrap="none">
            <a:spAutoFit/>
          </a:bodyPr>
          <a:lstStyle/>
          <a:p>
            <a:pPr>
              <a:defRPr/>
            </a:pPr>
            <a:r>
              <a:rPr lang="en-US" sz="1200" kern="0" dirty="0" smtClean="0">
                <a:latin typeface="corporate_a_condensedregular"/>
              </a:rPr>
              <a:t>IR Plan</a:t>
            </a:r>
            <a:endParaRPr lang="en-US" sz="1200" kern="0" dirty="0" smtClean="0">
              <a:latin typeface="corporate_a_condensedregular"/>
            </a:endParaRPr>
          </a:p>
        </p:txBody>
      </p:sp>
      <p:sp>
        <p:nvSpPr>
          <p:cNvPr id="80" name="Rectangle 79"/>
          <p:cNvSpPr/>
          <p:nvPr/>
        </p:nvSpPr>
        <p:spPr>
          <a:xfrm>
            <a:off x="2390772" y="3402279"/>
            <a:ext cx="763351" cy="276999"/>
          </a:xfrm>
          <a:prstGeom prst="rect">
            <a:avLst/>
          </a:prstGeom>
          <a:noFill/>
        </p:spPr>
        <p:txBody>
          <a:bodyPr wrap="none">
            <a:spAutoFit/>
          </a:bodyPr>
          <a:lstStyle/>
          <a:p>
            <a:pPr>
              <a:defRPr/>
            </a:pPr>
            <a:r>
              <a:rPr lang="en-US" sz="1200" kern="0" dirty="0" smtClean="0">
                <a:latin typeface="corporate_a_condensedregular"/>
              </a:rPr>
              <a:t>Duration</a:t>
            </a:r>
            <a:endParaRPr lang="en-US" sz="1200" kern="0" dirty="0" smtClean="0">
              <a:latin typeface="corporate_a_condensedregular"/>
            </a:endParaRPr>
          </a:p>
        </p:txBody>
      </p:sp>
      <p:grpSp>
        <p:nvGrpSpPr>
          <p:cNvPr id="81" name="Group 80"/>
          <p:cNvGrpSpPr/>
          <p:nvPr/>
        </p:nvGrpSpPr>
        <p:grpSpPr>
          <a:xfrm>
            <a:off x="3659245" y="2885081"/>
            <a:ext cx="2680450" cy="401553"/>
            <a:chOff x="3659245" y="2885081"/>
            <a:chExt cx="2680450" cy="401553"/>
          </a:xfrm>
        </p:grpSpPr>
        <p:grpSp>
          <p:nvGrpSpPr>
            <p:cNvPr id="90" name="Group 89"/>
            <p:cNvGrpSpPr/>
            <p:nvPr/>
          </p:nvGrpSpPr>
          <p:grpSpPr>
            <a:xfrm>
              <a:off x="3659245" y="2885081"/>
              <a:ext cx="2680450" cy="401553"/>
              <a:chOff x="2553910" y="2952312"/>
              <a:chExt cx="2680450" cy="403412"/>
            </a:xfrm>
          </p:grpSpPr>
          <p:sp>
            <p:nvSpPr>
              <p:cNvPr id="92" name="TextBox 91"/>
              <p:cNvSpPr txBox="1"/>
              <p:nvPr/>
            </p:nvSpPr>
            <p:spPr>
              <a:xfrm>
                <a:off x="2553910" y="2952312"/>
                <a:ext cx="2680450" cy="403412"/>
              </a:xfrm>
              <a:prstGeom prst="rect">
                <a:avLst/>
              </a:prstGeom>
              <a:solidFill>
                <a:schemeClr val="bg1"/>
              </a:solidFill>
              <a:ln>
                <a:solidFill>
                  <a:schemeClr val="bg1">
                    <a:lumMod val="65000"/>
                  </a:schemeClr>
                </a:solidFill>
              </a:ln>
            </p:spPr>
            <p:txBody>
              <a:bodyPr wrap="square" rtlCol="0">
                <a:spAutoFit/>
              </a:bodyPr>
              <a:lstStyle/>
              <a:p>
                <a:endParaRPr lang="en-US" dirty="0"/>
              </a:p>
            </p:txBody>
          </p:sp>
          <p:sp>
            <p:nvSpPr>
              <p:cNvPr id="93" name="Rectangle 92"/>
              <p:cNvSpPr/>
              <p:nvPr/>
            </p:nvSpPr>
            <p:spPr>
              <a:xfrm>
                <a:off x="2577864" y="3024764"/>
                <a:ext cx="1157689" cy="278281"/>
              </a:xfrm>
              <a:prstGeom prst="rect">
                <a:avLst/>
              </a:prstGeom>
              <a:noFill/>
            </p:spPr>
            <p:txBody>
              <a:bodyPr wrap="none">
                <a:spAutoFit/>
              </a:bodyPr>
              <a:lstStyle/>
              <a:p>
                <a:pPr>
                  <a:defRPr/>
                </a:pPr>
                <a:r>
                  <a:rPr lang="en-US" sz="1200" kern="0" dirty="0" smtClean="0">
                    <a:solidFill>
                      <a:schemeClr val="bg1">
                        <a:lumMod val="65000"/>
                      </a:schemeClr>
                    </a:solidFill>
                    <a:latin typeface="corporate_a_condensedregular"/>
                  </a:rPr>
                  <a:t>Select IR Plan</a:t>
                </a:r>
                <a:endParaRPr lang="en-US" sz="1200" kern="0" dirty="0" smtClean="0">
                  <a:solidFill>
                    <a:schemeClr val="bg1">
                      <a:lumMod val="65000"/>
                    </a:schemeClr>
                  </a:solidFill>
                  <a:latin typeface="corporate_a_condensedregular"/>
                </a:endParaRPr>
              </a:p>
            </p:txBody>
          </p:sp>
        </p:grpSp>
        <p:sp>
          <p:nvSpPr>
            <p:cNvPr id="91" name="Isosceles Triangle 90"/>
            <p:cNvSpPr/>
            <p:nvPr/>
          </p:nvSpPr>
          <p:spPr>
            <a:xfrm rot="10800000">
              <a:off x="6092445" y="3050792"/>
              <a:ext cx="122302" cy="105432"/>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solidFill>
                  <a:prstClr val="white"/>
                </a:solidFill>
              </a:endParaRPr>
            </a:p>
          </p:txBody>
        </p:sp>
      </p:grpSp>
      <p:sp>
        <p:nvSpPr>
          <p:cNvPr id="104" name="Rectangle 103"/>
          <p:cNvSpPr/>
          <p:nvPr/>
        </p:nvSpPr>
        <p:spPr>
          <a:xfrm>
            <a:off x="6453864" y="2891759"/>
            <a:ext cx="1384304" cy="338554"/>
          </a:xfrm>
          <a:prstGeom prst="rect">
            <a:avLst/>
          </a:prstGeom>
        </p:spPr>
        <p:txBody>
          <a:bodyPr wrap="square">
            <a:spAutoFit/>
          </a:bodyPr>
          <a:lstStyle/>
          <a:p>
            <a:r>
              <a:rPr lang="en-US" sz="800" dirty="0" smtClean="0">
                <a:solidFill>
                  <a:srgbClr val="000000"/>
                </a:solidFill>
                <a:latin typeface="Tondo"/>
              </a:rPr>
              <a:t>Dropdown options</a:t>
            </a:r>
          </a:p>
          <a:p>
            <a:r>
              <a:rPr lang="en-US" sz="800" dirty="0" smtClean="0">
                <a:solidFill>
                  <a:srgbClr val="000000"/>
                </a:solidFill>
                <a:latin typeface="Tondo"/>
              </a:rPr>
              <a:t>Pack Rental</a:t>
            </a:r>
          </a:p>
        </p:txBody>
      </p:sp>
      <p:sp>
        <p:nvSpPr>
          <p:cNvPr id="118" name="TextBox 117"/>
          <p:cNvSpPr txBox="1"/>
          <p:nvPr/>
        </p:nvSpPr>
        <p:spPr>
          <a:xfrm>
            <a:off x="3650407" y="3346982"/>
            <a:ext cx="2680450" cy="401553"/>
          </a:xfrm>
          <a:prstGeom prst="rect">
            <a:avLst/>
          </a:prstGeom>
          <a:solidFill>
            <a:schemeClr val="bg1"/>
          </a:solidFill>
          <a:ln>
            <a:solidFill>
              <a:schemeClr val="bg1">
                <a:lumMod val="65000"/>
              </a:schemeClr>
            </a:solidFill>
          </a:ln>
        </p:spPr>
        <p:txBody>
          <a:bodyPr wrap="square" rtlCol="0">
            <a:spAutoFit/>
          </a:bodyPr>
          <a:lstStyle/>
          <a:p>
            <a:endParaRPr lang="en-US" dirty="0"/>
          </a:p>
        </p:txBody>
      </p:sp>
      <p:sp>
        <p:nvSpPr>
          <p:cNvPr id="105" name="Rectangle 104"/>
          <p:cNvSpPr/>
          <p:nvPr/>
        </p:nvSpPr>
        <p:spPr>
          <a:xfrm>
            <a:off x="2399610" y="3877511"/>
            <a:ext cx="798617" cy="276999"/>
          </a:xfrm>
          <a:prstGeom prst="rect">
            <a:avLst/>
          </a:prstGeom>
          <a:noFill/>
        </p:spPr>
        <p:txBody>
          <a:bodyPr wrap="none">
            <a:spAutoFit/>
          </a:bodyPr>
          <a:lstStyle/>
          <a:p>
            <a:pPr>
              <a:defRPr/>
            </a:pPr>
            <a:r>
              <a:rPr lang="en-US" sz="1200" kern="0" dirty="0" smtClean="0">
                <a:latin typeface="corporate_a_condensedregular"/>
              </a:rPr>
              <a:t>Remarks</a:t>
            </a:r>
            <a:endParaRPr lang="en-US" sz="1200" kern="0" dirty="0" smtClean="0">
              <a:latin typeface="corporate_a_condensedregular"/>
            </a:endParaRPr>
          </a:p>
        </p:txBody>
      </p:sp>
      <p:sp>
        <p:nvSpPr>
          <p:cNvPr id="106" name="TextBox 105"/>
          <p:cNvSpPr txBox="1"/>
          <p:nvPr/>
        </p:nvSpPr>
        <p:spPr>
          <a:xfrm>
            <a:off x="3659245" y="3822214"/>
            <a:ext cx="2680450" cy="401553"/>
          </a:xfrm>
          <a:prstGeom prst="rect">
            <a:avLst/>
          </a:prstGeom>
          <a:solidFill>
            <a:schemeClr val="bg1"/>
          </a:solidFill>
          <a:ln>
            <a:solidFill>
              <a:schemeClr val="bg1">
                <a:lumMod val="65000"/>
              </a:schemeClr>
            </a:solidFill>
          </a:ln>
        </p:spPr>
        <p:txBody>
          <a:bodyPr wrap="square" rtlCol="0">
            <a:spAutoFit/>
          </a:bodyPr>
          <a:lstStyle/>
          <a:p>
            <a:endParaRPr lang="en-US" dirty="0"/>
          </a:p>
        </p:txBody>
      </p:sp>
      <p:sp>
        <p:nvSpPr>
          <p:cNvPr id="107" name="Rectangle 106"/>
          <p:cNvSpPr/>
          <p:nvPr/>
        </p:nvSpPr>
        <p:spPr>
          <a:xfrm>
            <a:off x="8552510" y="5382360"/>
            <a:ext cx="1311479" cy="300554"/>
          </a:xfrm>
          <a:prstGeom prst="rect">
            <a:avLst/>
          </a:prstGeom>
          <a:solidFill>
            <a:srgbClr val="56AD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1000" b="1" dirty="0" smtClean="0">
                <a:solidFill>
                  <a:prstClr val="white"/>
                </a:solidFill>
                <a:latin typeface="Arial" panose="020B0604020202020204" pitchFamily="34" charset="0"/>
                <a:cs typeface="Arial" panose="020B0604020202020204" pitchFamily="34" charset="0"/>
              </a:rPr>
              <a:t>DEACTIVATE</a:t>
            </a:r>
            <a:endParaRPr lang="en-US" sz="1000" b="1" dirty="0">
              <a:solidFill>
                <a:prstClr val="white"/>
              </a:solidFill>
              <a:latin typeface="Arial" panose="020B0604020202020204" pitchFamily="34" charset="0"/>
              <a:cs typeface="Arial" panose="020B0604020202020204" pitchFamily="34" charset="0"/>
            </a:endParaRPr>
          </a:p>
        </p:txBody>
      </p:sp>
      <p:sp>
        <p:nvSpPr>
          <p:cNvPr id="108" name="Rectangle 107"/>
          <p:cNvSpPr/>
          <p:nvPr/>
        </p:nvSpPr>
        <p:spPr>
          <a:xfrm>
            <a:off x="6213454" y="5373306"/>
            <a:ext cx="892041" cy="30960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1000" b="1" dirty="0" smtClean="0">
                <a:solidFill>
                  <a:prstClr val="white"/>
                </a:solidFill>
                <a:latin typeface="Arial" panose="020B0604020202020204" pitchFamily="34" charset="0"/>
                <a:cs typeface="Arial" panose="020B0604020202020204" pitchFamily="34" charset="0"/>
              </a:rPr>
              <a:t>CANCEL</a:t>
            </a:r>
            <a:endParaRPr lang="en-US" sz="1000" b="1" dirty="0">
              <a:solidFill>
                <a:prstClr val="white"/>
              </a:solidFill>
              <a:latin typeface="Arial" panose="020B0604020202020204" pitchFamily="34" charset="0"/>
              <a:cs typeface="Arial" panose="020B0604020202020204" pitchFamily="34" charset="0"/>
            </a:endParaRPr>
          </a:p>
        </p:txBody>
      </p:sp>
      <p:sp>
        <p:nvSpPr>
          <p:cNvPr id="113" name="Rectangle 112"/>
          <p:cNvSpPr/>
          <p:nvPr/>
        </p:nvSpPr>
        <p:spPr>
          <a:xfrm>
            <a:off x="7173263" y="5373306"/>
            <a:ext cx="1311479" cy="300554"/>
          </a:xfrm>
          <a:prstGeom prst="rect">
            <a:avLst/>
          </a:prstGeom>
          <a:solidFill>
            <a:srgbClr val="56AD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1000" b="1" dirty="0" smtClean="0">
                <a:solidFill>
                  <a:prstClr val="white"/>
                </a:solidFill>
                <a:latin typeface="Arial" panose="020B0604020202020204" pitchFamily="34" charset="0"/>
                <a:cs typeface="Arial" panose="020B0604020202020204" pitchFamily="34" charset="0"/>
              </a:rPr>
              <a:t>ACTIVATE</a:t>
            </a:r>
            <a:endParaRPr lang="en-US" sz="1000" b="1" dirty="0">
              <a:solidFill>
                <a:prstClr val="white"/>
              </a:solidFill>
              <a:latin typeface="Arial" panose="020B0604020202020204" pitchFamily="34" charset="0"/>
              <a:cs typeface="Arial" panose="020B0604020202020204" pitchFamily="34" charset="0"/>
            </a:endParaRPr>
          </a:p>
        </p:txBody>
      </p:sp>
      <p:sp>
        <p:nvSpPr>
          <p:cNvPr id="117" name="Rectangle 116"/>
          <p:cNvSpPr/>
          <p:nvPr/>
        </p:nvSpPr>
        <p:spPr>
          <a:xfrm>
            <a:off x="3683199" y="3406722"/>
            <a:ext cx="705642" cy="276999"/>
          </a:xfrm>
          <a:prstGeom prst="rect">
            <a:avLst/>
          </a:prstGeom>
          <a:noFill/>
        </p:spPr>
        <p:txBody>
          <a:bodyPr wrap="none">
            <a:spAutoFit/>
          </a:bodyPr>
          <a:lstStyle/>
          <a:p>
            <a:pPr>
              <a:defRPr/>
            </a:pPr>
            <a:r>
              <a:rPr lang="en-US" sz="1200" kern="0" dirty="0" smtClean="0">
                <a:solidFill>
                  <a:schemeClr val="bg1">
                    <a:lumMod val="65000"/>
                  </a:schemeClr>
                </a:solidFill>
                <a:latin typeface="corporate_a_condensedregular"/>
              </a:rPr>
              <a:t>In Days</a:t>
            </a:r>
            <a:endParaRPr lang="en-US" sz="1200" kern="0" dirty="0" smtClean="0">
              <a:solidFill>
                <a:schemeClr val="bg1">
                  <a:lumMod val="65000"/>
                </a:schemeClr>
              </a:solidFill>
              <a:latin typeface="corporate_a_condensedregular"/>
            </a:endParaRPr>
          </a:p>
        </p:txBody>
      </p:sp>
    </p:spTree>
    <p:extLst>
      <p:ext uri="{BB962C8B-B14F-4D97-AF65-F5344CB8AC3E}">
        <p14:creationId xmlns:p14="http://schemas.microsoft.com/office/powerpoint/2010/main" val="21828097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Rectangle 61"/>
          <p:cNvSpPr/>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 name="Rectangle 2"/>
          <p:cNvSpPr/>
          <p:nvPr/>
        </p:nvSpPr>
        <p:spPr>
          <a:xfrm>
            <a:off x="185940" y="154407"/>
            <a:ext cx="11836042" cy="65124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sp>
        <p:nvSpPr>
          <p:cNvPr id="52" name="Rectangle 51"/>
          <p:cNvSpPr/>
          <p:nvPr/>
        </p:nvSpPr>
        <p:spPr>
          <a:xfrm>
            <a:off x="2266988" y="154407"/>
            <a:ext cx="7757432" cy="20684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sp>
        <p:nvSpPr>
          <p:cNvPr id="46" name="Rectangle 45"/>
          <p:cNvSpPr/>
          <p:nvPr/>
        </p:nvSpPr>
        <p:spPr>
          <a:xfrm>
            <a:off x="185940" y="2289543"/>
            <a:ext cx="2081048" cy="4375515"/>
          </a:xfrm>
          <a:prstGeom prst="rect">
            <a:avLst/>
          </a:prstGeom>
          <a:solidFill>
            <a:srgbClr val="56AD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pic>
        <p:nvPicPr>
          <p:cNvPr id="19" name="Picture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1617" y="1769514"/>
            <a:ext cx="400674" cy="400674"/>
          </a:xfrm>
          <a:prstGeom prst="rect">
            <a:avLst/>
          </a:prstGeom>
        </p:spPr>
      </p:pic>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9785" y="1769514"/>
            <a:ext cx="400674" cy="400674"/>
          </a:xfrm>
          <a:prstGeom prst="rect">
            <a:avLst/>
          </a:prstGeom>
        </p:spPr>
      </p:pic>
      <p:pic>
        <p:nvPicPr>
          <p:cNvPr id="21" name="Picture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75281" y="1769514"/>
            <a:ext cx="400674" cy="400674"/>
          </a:xfrm>
          <a:prstGeom prst="rect">
            <a:avLst/>
          </a:prstGeom>
        </p:spPr>
      </p:pic>
      <p:pic>
        <p:nvPicPr>
          <p:cNvPr id="23" name="Picture 2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93449" y="1769513"/>
            <a:ext cx="400674" cy="400674"/>
          </a:xfrm>
          <a:prstGeom prst="rect">
            <a:avLst/>
          </a:prstGeom>
        </p:spPr>
      </p:pic>
      <p:pic>
        <p:nvPicPr>
          <p:cNvPr id="74" name="Picture 7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5959" y="6191056"/>
            <a:ext cx="354173" cy="346794"/>
          </a:xfrm>
          <a:prstGeom prst="rect">
            <a:avLst/>
          </a:prstGeom>
        </p:spPr>
      </p:pic>
      <p:pic>
        <p:nvPicPr>
          <p:cNvPr id="75" name="Picture 7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19025" y="6191056"/>
            <a:ext cx="354173" cy="346794"/>
          </a:xfrm>
          <a:prstGeom prst="rect">
            <a:avLst/>
          </a:prstGeom>
        </p:spPr>
      </p:pic>
      <p:pic>
        <p:nvPicPr>
          <p:cNvPr id="76" name="Picture 7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52893" y="6191056"/>
            <a:ext cx="354173" cy="332037"/>
          </a:xfrm>
          <a:prstGeom prst="rect">
            <a:avLst/>
          </a:prstGeom>
        </p:spPr>
      </p:pic>
      <p:sp>
        <p:nvSpPr>
          <p:cNvPr id="83" name="Rectangle 82"/>
          <p:cNvSpPr/>
          <p:nvPr/>
        </p:nvSpPr>
        <p:spPr>
          <a:xfrm>
            <a:off x="9965423" y="2163814"/>
            <a:ext cx="2056451" cy="45036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pic>
        <p:nvPicPr>
          <p:cNvPr id="98" name="Picture 97"/>
          <p:cNvPicPr>
            <a:picLocks noChangeAspect="1"/>
          </p:cNvPicPr>
          <p:nvPr/>
        </p:nvPicPr>
        <p:blipFill>
          <a:blip r:embed="rId9">
            <a:extLst>
              <a:ext uri="{BEBA8EAE-BF5A-486C-A8C5-ECC9F3942E4B}">
                <a14:imgProps xmlns:a14="http://schemas.microsoft.com/office/drawing/2010/main">
                  <a14:imgLayer r:embed="rId10">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1852091" y="6194581"/>
            <a:ext cx="331349" cy="331349"/>
          </a:xfrm>
          <a:prstGeom prst="rect">
            <a:avLst/>
          </a:prstGeom>
        </p:spPr>
      </p:pic>
      <p:sp>
        <p:nvSpPr>
          <p:cNvPr id="109" name="Rectangle 108"/>
          <p:cNvSpPr/>
          <p:nvPr/>
        </p:nvSpPr>
        <p:spPr>
          <a:xfrm>
            <a:off x="10023912" y="2286478"/>
            <a:ext cx="1963490" cy="4251372"/>
          </a:xfrm>
          <a:prstGeom prst="rect">
            <a:avLst/>
          </a:prstGeom>
          <a:solidFill>
            <a:srgbClr val="56AD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1000" b="1" dirty="0">
              <a:solidFill>
                <a:prstClr val="white"/>
              </a:solidFill>
              <a:latin typeface="Arial" panose="020B0604020202020204" pitchFamily="34" charset="0"/>
              <a:cs typeface="Arial" panose="020B0604020202020204" pitchFamily="34" charset="0"/>
            </a:endParaRPr>
          </a:p>
        </p:txBody>
      </p:sp>
      <p:sp>
        <p:nvSpPr>
          <p:cNvPr id="94" name="Rectangle 93"/>
          <p:cNvSpPr/>
          <p:nvPr/>
        </p:nvSpPr>
        <p:spPr>
          <a:xfrm>
            <a:off x="2304058" y="2698132"/>
            <a:ext cx="7656345" cy="3044318"/>
          </a:xfrm>
          <a:prstGeom prst="rect">
            <a:avLst/>
          </a:prstGeom>
          <a:solidFill>
            <a:schemeClr val="bg1"/>
          </a:solidFill>
          <a:ln>
            <a:solidFill>
              <a:srgbClr val="56ADD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grpSp>
        <p:nvGrpSpPr>
          <p:cNvPr id="4" name="Group 3"/>
          <p:cNvGrpSpPr/>
          <p:nvPr/>
        </p:nvGrpSpPr>
        <p:grpSpPr>
          <a:xfrm>
            <a:off x="257774" y="2377291"/>
            <a:ext cx="1926025" cy="239055"/>
            <a:chOff x="257774" y="1966455"/>
            <a:chExt cx="1926025" cy="239055"/>
          </a:xfrm>
        </p:grpSpPr>
        <p:sp>
          <p:nvSpPr>
            <p:cNvPr id="50" name="Rounded Rectangle 49"/>
            <p:cNvSpPr/>
            <p:nvPr/>
          </p:nvSpPr>
          <p:spPr>
            <a:xfrm>
              <a:off x="257774" y="1968246"/>
              <a:ext cx="1824102" cy="23726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pic>
          <p:nvPicPr>
            <p:cNvPr id="28" name="Picture 27"/>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981315" y="1966455"/>
              <a:ext cx="202484" cy="237055"/>
            </a:xfrm>
            <a:prstGeom prst="rect">
              <a:avLst/>
            </a:prstGeom>
          </p:spPr>
        </p:pic>
        <p:sp>
          <p:nvSpPr>
            <p:cNvPr id="51" name="TextBox 50"/>
            <p:cNvSpPr txBox="1"/>
            <p:nvPr/>
          </p:nvSpPr>
          <p:spPr>
            <a:xfrm>
              <a:off x="320836" y="1968921"/>
              <a:ext cx="184731" cy="230832"/>
            </a:xfrm>
            <a:prstGeom prst="rect">
              <a:avLst/>
            </a:prstGeom>
            <a:noFill/>
          </p:spPr>
          <p:txBody>
            <a:bodyPr wrap="none" rtlCol="0">
              <a:spAutoFit/>
            </a:bodyPr>
            <a:lstStyle/>
            <a:p>
              <a:pPr defTabSz="586130"/>
              <a:endParaRPr lang="en-US" sz="900" dirty="0">
                <a:solidFill>
                  <a:prstClr val="black"/>
                </a:solidFill>
                <a:latin typeface="Arial" panose="020B0604020202020204" pitchFamily="34" charset="0"/>
                <a:cs typeface="Arial" panose="020B0604020202020204" pitchFamily="34" charset="0"/>
              </a:endParaRPr>
            </a:p>
          </p:txBody>
        </p:sp>
      </p:grpSp>
      <p:grpSp>
        <p:nvGrpSpPr>
          <p:cNvPr id="63" name="Group 62"/>
          <p:cNvGrpSpPr/>
          <p:nvPr/>
        </p:nvGrpSpPr>
        <p:grpSpPr>
          <a:xfrm>
            <a:off x="2268495" y="5758937"/>
            <a:ext cx="7691908" cy="906121"/>
            <a:chOff x="2284261" y="5806235"/>
            <a:chExt cx="7691908" cy="906121"/>
          </a:xfrm>
        </p:grpSpPr>
        <p:sp>
          <p:nvSpPr>
            <p:cNvPr id="70" name="Rectangle 69"/>
            <p:cNvSpPr/>
            <p:nvPr/>
          </p:nvSpPr>
          <p:spPr>
            <a:xfrm>
              <a:off x="2284261" y="5806235"/>
              <a:ext cx="7691908" cy="90612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7" name="Rounded Rectangle 76"/>
            <p:cNvSpPr/>
            <p:nvPr/>
          </p:nvSpPr>
          <p:spPr>
            <a:xfrm>
              <a:off x="2417106" y="6197770"/>
              <a:ext cx="7362378" cy="35236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8" name="TextBox 77"/>
            <p:cNvSpPr txBox="1"/>
            <p:nvPr/>
          </p:nvSpPr>
          <p:spPr>
            <a:xfrm>
              <a:off x="2480168" y="6268572"/>
              <a:ext cx="877163" cy="230832"/>
            </a:xfrm>
            <a:prstGeom prst="rect">
              <a:avLst/>
            </a:prstGeom>
            <a:noFill/>
          </p:spPr>
          <p:txBody>
            <a:bodyPr wrap="none" rtlCol="0">
              <a:spAutoFit/>
            </a:bodyPr>
            <a:lstStyle/>
            <a:p>
              <a:r>
                <a:rPr lang="en-US" sz="900" dirty="0">
                  <a:solidFill>
                    <a:prstClr val="black"/>
                  </a:solidFill>
                  <a:latin typeface="Arial" panose="020B0604020202020204" pitchFamily="34" charset="0"/>
                  <a:cs typeface="Arial" panose="020B0604020202020204" pitchFamily="34" charset="0"/>
                </a:rPr>
                <a:t>Call Remarks</a:t>
              </a:r>
            </a:p>
          </p:txBody>
        </p:sp>
        <p:sp>
          <p:nvSpPr>
            <p:cNvPr id="84" name="Rectangle 83"/>
            <p:cNvSpPr/>
            <p:nvPr/>
          </p:nvSpPr>
          <p:spPr>
            <a:xfrm>
              <a:off x="8910989" y="6245977"/>
              <a:ext cx="808601" cy="268750"/>
            </a:xfrm>
            <a:prstGeom prst="rect">
              <a:avLst/>
            </a:prstGeom>
            <a:solidFill>
              <a:srgbClr val="56AD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800" dirty="0" smtClean="0">
                  <a:solidFill>
                    <a:prstClr val="white"/>
                  </a:solidFill>
                  <a:latin typeface="Arial" panose="020B0604020202020204" pitchFamily="34" charset="0"/>
                  <a:cs typeface="Arial" panose="020B0604020202020204" pitchFamily="34" charset="0"/>
                </a:rPr>
                <a:t>SUBMIT</a:t>
              </a:r>
              <a:endParaRPr lang="en-US" sz="800" dirty="0">
                <a:solidFill>
                  <a:prstClr val="white"/>
                </a:solidFill>
                <a:latin typeface="Arial" panose="020B0604020202020204" pitchFamily="34" charset="0"/>
                <a:cs typeface="Arial" panose="020B0604020202020204" pitchFamily="34" charset="0"/>
              </a:endParaRPr>
            </a:p>
          </p:txBody>
        </p:sp>
        <p:sp>
          <p:nvSpPr>
            <p:cNvPr id="85" name="Rounded Rectangle 84"/>
            <p:cNvSpPr/>
            <p:nvPr/>
          </p:nvSpPr>
          <p:spPr>
            <a:xfrm>
              <a:off x="2444560" y="5947598"/>
              <a:ext cx="129642" cy="129642"/>
            </a:xfrm>
            <a:prstGeom prst="round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6" name="TextBox 85"/>
            <p:cNvSpPr txBox="1"/>
            <p:nvPr/>
          </p:nvSpPr>
          <p:spPr>
            <a:xfrm>
              <a:off x="2615925" y="5897864"/>
              <a:ext cx="838691" cy="230832"/>
            </a:xfrm>
            <a:prstGeom prst="rect">
              <a:avLst/>
            </a:prstGeom>
            <a:noFill/>
          </p:spPr>
          <p:txBody>
            <a:bodyPr wrap="none" rtlCol="0">
              <a:spAutoFit/>
            </a:bodyPr>
            <a:lstStyle/>
            <a:p>
              <a:r>
                <a:rPr lang="en-US" sz="900" dirty="0" smtClean="0">
                  <a:solidFill>
                    <a:prstClr val="black"/>
                  </a:solidFill>
                  <a:latin typeface="Arial" panose="020B0604020202020204" pitchFamily="34" charset="0"/>
                  <a:cs typeface="Arial" panose="020B0604020202020204" pitchFamily="34" charset="0"/>
                </a:rPr>
                <a:t>Billing Query</a:t>
              </a:r>
              <a:endParaRPr lang="en-US" sz="900" dirty="0">
                <a:solidFill>
                  <a:prstClr val="black"/>
                </a:solidFill>
                <a:latin typeface="Arial" panose="020B0604020202020204" pitchFamily="34" charset="0"/>
                <a:cs typeface="Arial" panose="020B0604020202020204" pitchFamily="34" charset="0"/>
              </a:endParaRPr>
            </a:p>
          </p:txBody>
        </p:sp>
        <p:sp>
          <p:nvSpPr>
            <p:cNvPr id="87" name="Rounded Rectangle 86"/>
            <p:cNvSpPr/>
            <p:nvPr/>
          </p:nvSpPr>
          <p:spPr>
            <a:xfrm>
              <a:off x="3899406" y="5947598"/>
              <a:ext cx="129642" cy="129642"/>
            </a:xfrm>
            <a:prstGeom prst="round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8" name="TextBox 87"/>
            <p:cNvSpPr txBox="1"/>
            <p:nvPr/>
          </p:nvSpPr>
          <p:spPr>
            <a:xfrm>
              <a:off x="4081480" y="5897864"/>
              <a:ext cx="1152880" cy="230832"/>
            </a:xfrm>
            <a:prstGeom prst="rect">
              <a:avLst/>
            </a:prstGeom>
            <a:noFill/>
          </p:spPr>
          <p:txBody>
            <a:bodyPr wrap="none" rtlCol="0">
              <a:spAutoFit/>
            </a:bodyPr>
            <a:lstStyle/>
            <a:p>
              <a:r>
                <a:rPr lang="en-US" sz="900" dirty="0" smtClean="0">
                  <a:solidFill>
                    <a:prstClr val="black"/>
                  </a:solidFill>
                  <a:latin typeface="Arial" panose="020B0604020202020204" pitchFamily="34" charset="0"/>
                  <a:cs typeface="Arial" panose="020B0604020202020204" pitchFamily="34" charset="0"/>
                </a:rPr>
                <a:t>Change in address</a:t>
              </a:r>
              <a:endParaRPr lang="en-US" sz="900" dirty="0">
                <a:solidFill>
                  <a:prstClr val="black"/>
                </a:solidFill>
                <a:latin typeface="Arial" panose="020B0604020202020204" pitchFamily="34" charset="0"/>
                <a:cs typeface="Arial" panose="020B0604020202020204" pitchFamily="34" charset="0"/>
              </a:endParaRPr>
            </a:p>
          </p:txBody>
        </p:sp>
        <p:sp>
          <p:nvSpPr>
            <p:cNvPr id="95" name="Rounded Rectangle 94"/>
            <p:cNvSpPr/>
            <p:nvPr/>
          </p:nvSpPr>
          <p:spPr>
            <a:xfrm>
              <a:off x="5354252" y="5947598"/>
              <a:ext cx="129642" cy="129642"/>
            </a:xfrm>
            <a:prstGeom prst="round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6" name="TextBox 95"/>
            <p:cNvSpPr txBox="1"/>
            <p:nvPr/>
          </p:nvSpPr>
          <p:spPr>
            <a:xfrm>
              <a:off x="5549967" y="5897864"/>
              <a:ext cx="928459" cy="230832"/>
            </a:xfrm>
            <a:prstGeom prst="rect">
              <a:avLst/>
            </a:prstGeom>
            <a:noFill/>
          </p:spPr>
          <p:txBody>
            <a:bodyPr wrap="none" rtlCol="0">
              <a:spAutoFit/>
            </a:bodyPr>
            <a:lstStyle/>
            <a:p>
              <a:r>
                <a:rPr lang="en-US" sz="900" dirty="0" smtClean="0">
                  <a:solidFill>
                    <a:prstClr val="black"/>
                  </a:solidFill>
                  <a:latin typeface="Arial" panose="020B0604020202020204" pitchFamily="34" charset="0"/>
                  <a:cs typeface="Arial" panose="020B0604020202020204" pitchFamily="34" charset="0"/>
                </a:rPr>
                <a:t>Product Query</a:t>
              </a:r>
              <a:endParaRPr lang="en-US" sz="900" dirty="0">
                <a:solidFill>
                  <a:prstClr val="black"/>
                </a:solidFill>
                <a:latin typeface="Arial" panose="020B0604020202020204" pitchFamily="34" charset="0"/>
                <a:cs typeface="Arial" panose="020B0604020202020204" pitchFamily="34" charset="0"/>
              </a:endParaRPr>
            </a:p>
          </p:txBody>
        </p:sp>
        <p:sp>
          <p:nvSpPr>
            <p:cNvPr id="97" name="Rounded Rectangle 96"/>
            <p:cNvSpPr/>
            <p:nvPr/>
          </p:nvSpPr>
          <p:spPr>
            <a:xfrm>
              <a:off x="6809098" y="5947598"/>
              <a:ext cx="129642" cy="129642"/>
            </a:xfrm>
            <a:prstGeom prst="round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0" name="TextBox 109"/>
            <p:cNvSpPr txBox="1"/>
            <p:nvPr/>
          </p:nvSpPr>
          <p:spPr>
            <a:xfrm>
              <a:off x="7043456" y="5897864"/>
              <a:ext cx="947695" cy="230832"/>
            </a:xfrm>
            <a:prstGeom prst="rect">
              <a:avLst/>
            </a:prstGeom>
            <a:noFill/>
          </p:spPr>
          <p:txBody>
            <a:bodyPr wrap="none" rtlCol="0">
              <a:spAutoFit/>
            </a:bodyPr>
            <a:lstStyle/>
            <a:p>
              <a:r>
                <a:rPr lang="en-US" sz="900" dirty="0" smtClean="0">
                  <a:solidFill>
                    <a:prstClr val="black"/>
                  </a:solidFill>
                  <a:latin typeface="Arial" panose="020B0604020202020204" pitchFamily="34" charset="0"/>
                  <a:cs typeface="Arial" panose="020B0604020202020204" pitchFamily="34" charset="0"/>
                </a:rPr>
                <a:t>Delivery Query</a:t>
              </a:r>
              <a:endParaRPr lang="en-US" sz="900" dirty="0">
                <a:solidFill>
                  <a:prstClr val="black"/>
                </a:solidFill>
                <a:latin typeface="Arial" panose="020B0604020202020204" pitchFamily="34" charset="0"/>
                <a:cs typeface="Arial" panose="020B0604020202020204" pitchFamily="34" charset="0"/>
              </a:endParaRPr>
            </a:p>
          </p:txBody>
        </p:sp>
        <p:sp>
          <p:nvSpPr>
            <p:cNvPr id="111" name="Rounded Rectangle 110"/>
            <p:cNvSpPr/>
            <p:nvPr/>
          </p:nvSpPr>
          <p:spPr>
            <a:xfrm>
              <a:off x="8263944" y="5947598"/>
              <a:ext cx="129642" cy="129642"/>
            </a:xfrm>
            <a:prstGeom prst="round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2" name="TextBox 111"/>
            <p:cNvSpPr txBox="1"/>
            <p:nvPr/>
          </p:nvSpPr>
          <p:spPr>
            <a:xfrm>
              <a:off x="8435309" y="5897864"/>
              <a:ext cx="595035" cy="230832"/>
            </a:xfrm>
            <a:prstGeom prst="rect">
              <a:avLst/>
            </a:prstGeom>
            <a:noFill/>
          </p:spPr>
          <p:txBody>
            <a:bodyPr wrap="none" rtlCol="0">
              <a:spAutoFit/>
            </a:bodyPr>
            <a:lstStyle/>
            <a:p>
              <a:r>
                <a:rPr lang="en-US" sz="900" dirty="0" smtClean="0">
                  <a:solidFill>
                    <a:prstClr val="black"/>
                  </a:solidFill>
                  <a:latin typeface="Arial" panose="020B0604020202020204" pitchFamily="34" charset="0"/>
                  <a:cs typeface="Arial" panose="020B0604020202020204" pitchFamily="34" charset="0"/>
                </a:rPr>
                <a:t>General</a:t>
              </a:r>
              <a:endParaRPr lang="en-US" sz="900" dirty="0">
                <a:solidFill>
                  <a:prstClr val="black"/>
                </a:solidFill>
                <a:latin typeface="Arial" panose="020B0604020202020204" pitchFamily="34" charset="0"/>
                <a:cs typeface="Arial" panose="020B0604020202020204" pitchFamily="34" charset="0"/>
              </a:endParaRPr>
            </a:p>
          </p:txBody>
        </p:sp>
      </p:grpSp>
      <p:grpSp>
        <p:nvGrpSpPr>
          <p:cNvPr id="114" name="Group 113"/>
          <p:cNvGrpSpPr/>
          <p:nvPr/>
        </p:nvGrpSpPr>
        <p:grpSpPr>
          <a:xfrm>
            <a:off x="10096160" y="2395737"/>
            <a:ext cx="1775543" cy="302395"/>
            <a:chOff x="10111926" y="2443035"/>
            <a:chExt cx="1775543" cy="302395"/>
          </a:xfrm>
        </p:grpSpPr>
        <p:sp>
          <p:nvSpPr>
            <p:cNvPr id="115" name="Rounded Rectangle 114"/>
            <p:cNvSpPr/>
            <p:nvPr/>
          </p:nvSpPr>
          <p:spPr>
            <a:xfrm>
              <a:off x="10111926" y="2443035"/>
              <a:ext cx="1775543" cy="302395"/>
            </a:xfrm>
            <a:prstGeom prst="round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a:solidFill>
                    <a:prstClr val="white">
                      <a:lumMod val="75000"/>
                    </a:prstClr>
                  </a:solidFill>
                  <a:latin typeface="Arial" panose="020B0604020202020204" pitchFamily="34" charset="0"/>
                  <a:cs typeface="Arial" panose="020B0604020202020204" pitchFamily="34" charset="0"/>
                </a:rPr>
                <a:t>Select </a:t>
              </a:r>
              <a:r>
                <a:rPr lang="en-US" sz="900" dirty="0" smtClean="0">
                  <a:solidFill>
                    <a:prstClr val="white">
                      <a:lumMod val="75000"/>
                    </a:prstClr>
                  </a:solidFill>
                  <a:latin typeface="Arial" panose="020B0604020202020204" pitchFamily="34" charset="0"/>
                  <a:cs typeface="Arial" panose="020B0604020202020204" pitchFamily="34" charset="0"/>
                </a:rPr>
                <a:t>Disposition</a:t>
              </a:r>
              <a:endParaRPr lang="en-US" sz="900" dirty="0">
                <a:solidFill>
                  <a:prstClr val="white">
                    <a:lumMod val="75000"/>
                  </a:prstClr>
                </a:solidFill>
                <a:latin typeface="Arial" panose="020B0604020202020204" pitchFamily="34" charset="0"/>
                <a:cs typeface="Arial" panose="020B0604020202020204" pitchFamily="34" charset="0"/>
              </a:endParaRPr>
            </a:p>
          </p:txBody>
        </p:sp>
        <p:sp>
          <p:nvSpPr>
            <p:cNvPr id="116" name="Isosceles Triangle 115"/>
            <p:cNvSpPr/>
            <p:nvPr/>
          </p:nvSpPr>
          <p:spPr>
            <a:xfrm rot="10800000">
              <a:off x="11680475" y="2576192"/>
              <a:ext cx="84219" cy="72602"/>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solidFill>
                  <a:prstClr val="white"/>
                </a:solidFill>
              </a:endParaRPr>
            </a:p>
          </p:txBody>
        </p:sp>
      </p:grpSp>
      <p:sp>
        <p:nvSpPr>
          <p:cNvPr id="82" name="Rectangle 81"/>
          <p:cNvSpPr/>
          <p:nvPr/>
        </p:nvSpPr>
        <p:spPr>
          <a:xfrm>
            <a:off x="261254" y="1072474"/>
            <a:ext cx="1942062" cy="4539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1400" b="1" i="1" dirty="0" smtClean="0">
                <a:solidFill>
                  <a:schemeClr val="tx1">
                    <a:lumMod val="50000"/>
                    <a:lumOff val="50000"/>
                  </a:schemeClr>
                </a:solidFill>
                <a:latin typeface="Swis721 Cn BT" panose="020B0506020202030204" pitchFamily="34" charset="0"/>
                <a:cs typeface="Arial" panose="020B0604020202020204" pitchFamily="34" charset="0"/>
              </a:rPr>
              <a:t>TELECOM ENTERPRISE</a:t>
            </a:r>
            <a:endParaRPr lang="en-US" sz="1400" b="1" i="1" dirty="0">
              <a:solidFill>
                <a:schemeClr val="tx1">
                  <a:lumMod val="50000"/>
                  <a:lumOff val="50000"/>
                </a:schemeClr>
              </a:solidFill>
              <a:latin typeface="Swis721 Cn BT" panose="020B0506020202030204" pitchFamily="34" charset="0"/>
              <a:cs typeface="Arial" panose="020B0604020202020204" pitchFamily="34" charset="0"/>
            </a:endParaRPr>
          </a:p>
        </p:txBody>
      </p:sp>
      <p:pic>
        <p:nvPicPr>
          <p:cNvPr id="61" name="Picture 60"/>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55095" y="336931"/>
            <a:ext cx="942739" cy="855162"/>
          </a:xfrm>
          <a:prstGeom prst="rect">
            <a:avLst/>
          </a:prstGeom>
        </p:spPr>
      </p:pic>
      <p:pic>
        <p:nvPicPr>
          <p:cNvPr id="6" name="Picture 5"/>
          <p:cNvPicPr>
            <a:picLocks noChangeAspect="1"/>
          </p:cNvPicPr>
          <p:nvPr/>
        </p:nvPicPr>
        <p:blipFill>
          <a:blip r:embed="rId13"/>
          <a:stretch>
            <a:fillRect/>
          </a:stretch>
        </p:blipFill>
        <p:spPr>
          <a:xfrm>
            <a:off x="10010486" y="571267"/>
            <a:ext cx="1950763" cy="1341664"/>
          </a:xfrm>
          <a:prstGeom prst="rect">
            <a:avLst/>
          </a:prstGeom>
        </p:spPr>
      </p:pic>
      <p:sp>
        <p:nvSpPr>
          <p:cNvPr id="7" name="Rectangle 6"/>
          <p:cNvSpPr/>
          <p:nvPr/>
        </p:nvSpPr>
        <p:spPr>
          <a:xfrm>
            <a:off x="2304058" y="239653"/>
            <a:ext cx="2516253" cy="1958667"/>
          </a:xfrm>
          <a:prstGeom prst="rect">
            <a:avLst/>
          </a:prstGeom>
          <a:solidFill>
            <a:schemeClr val="bg1"/>
          </a:solidFill>
          <a:ln>
            <a:solidFill>
              <a:schemeClr val="bg1">
                <a:lumMod val="95000"/>
              </a:schemeClr>
            </a:solidFill>
          </a:ln>
          <a:effectLst>
            <a:outerShdw blurRad="50800" dist="38100" dir="8100000" algn="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p:cNvSpPr/>
          <p:nvPr/>
        </p:nvSpPr>
        <p:spPr>
          <a:xfrm>
            <a:off x="4879719" y="239653"/>
            <a:ext cx="2516253" cy="1958667"/>
          </a:xfrm>
          <a:prstGeom prst="rect">
            <a:avLst/>
          </a:prstGeom>
          <a:solidFill>
            <a:schemeClr val="bg1"/>
          </a:solidFill>
          <a:ln>
            <a:solidFill>
              <a:schemeClr val="bg1">
                <a:lumMod val="95000"/>
              </a:schemeClr>
            </a:solidFill>
          </a:ln>
          <a:effectLst>
            <a:outerShdw blurRad="50800" dist="38100" dir="8100000" algn="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p:cNvSpPr/>
          <p:nvPr/>
        </p:nvSpPr>
        <p:spPr>
          <a:xfrm>
            <a:off x="7455380" y="239653"/>
            <a:ext cx="2516253" cy="1958667"/>
          </a:xfrm>
          <a:prstGeom prst="rect">
            <a:avLst/>
          </a:prstGeom>
          <a:solidFill>
            <a:schemeClr val="bg1"/>
          </a:solidFill>
          <a:ln>
            <a:solidFill>
              <a:schemeClr val="bg1">
                <a:lumMod val="95000"/>
              </a:schemeClr>
            </a:solidFill>
          </a:ln>
          <a:effectLst>
            <a:outerShdw blurRad="50800" dist="38100" dir="8100000" algn="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1" name="Table 100"/>
          <p:cNvGraphicFramePr>
            <a:graphicFrameLocks noGrp="1"/>
          </p:cNvGraphicFramePr>
          <p:nvPr>
            <p:extLst/>
          </p:nvPr>
        </p:nvGraphicFramePr>
        <p:xfrm>
          <a:off x="2464402" y="294868"/>
          <a:ext cx="2239750" cy="1486976"/>
        </p:xfrm>
        <a:graphic>
          <a:graphicData uri="http://schemas.openxmlformats.org/drawingml/2006/table">
            <a:tbl>
              <a:tblPr>
                <a:tableStyleId>{5C22544A-7EE6-4342-B048-85BDC9FD1C3A}</a:tableStyleId>
              </a:tblPr>
              <a:tblGrid>
                <a:gridCol w="953865"/>
                <a:gridCol w="1285885"/>
              </a:tblGrid>
              <a:tr h="198540">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Mobile #</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+63</a:t>
                      </a:r>
                      <a:r>
                        <a:rPr lang="en-US" sz="8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 915 716 9206</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98540">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Subscriber</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Mr. John Doe</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98540">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Operating Status</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Active</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98540">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Status</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Active</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82068">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Email</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johndoe554@gmail.com</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19828">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Address</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sv-SE" sz="800" b="0" i="0" u="none" strike="noStrike" kern="1200" dirty="0" smtClean="0">
                          <a:solidFill>
                            <a:srgbClr val="000000"/>
                          </a:solidFill>
                          <a:effectLst/>
                          <a:latin typeface="Arial" panose="020B0604020202020204" pitchFamily="34" charset="0"/>
                          <a:ea typeface="+mn-ea"/>
                          <a:cs typeface="Arial" panose="020B0604020202020204" pitchFamily="34" charset="0"/>
                        </a:rPr>
                        <a:t>101 Dela Rosa Street, Legazpi Village, Makati</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90920">
                <a:tc>
                  <a:txBody>
                    <a:bodyPr/>
                    <a:lstStyle/>
                    <a:p>
                      <a:pPr marL="0" algn="l" defTabSz="914400" rtl="0" eaLnBrk="1" fontAlgn="b" latinLnBrk="0" hangingPunct="1"/>
                      <a:r>
                        <a:rPr lang="en-US" sz="800" b="0" i="0" u="none" strike="noStrike" kern="1200" dirty="0">
                          <a:solidFill>
                            <a:srgbClr val="000000"/>
                          </a:solidFill>
                          <a:effectLst/>
                          <a:latin typeface="Arial" panose="020B0604020202020204" pitchFamily="34" charset="0"/>
                          <a:ea typeface="+mn-ea"/>
                          <a:cs typeface="Arial" panose="020B0604020202020204" pitchFamily="34" charset="0"/>
                        </a:rPr>
                        <a:t>Alt Number</a:t>
                      </a: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+63</a:t>
                      </a:r>
                      <a:r>
                        <a:rPr lang="en-US" sz="8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 999 999 9999</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graphicFrame>
        <p:nvGraphicFramePr>
          <p:cNvPr id="102" name="Table 101"/>
          <p:cNvGraphicFramePr>
            <a:graphicFrameLocks noGrp="1"/>
          </p:cNvGraphicFramePr>
          <p:nvPr>
            <p:extLst/>
          </p:nvPr>
        </p:nvGraphicFramePr>
        <p:xfrm>
          <a:off x="4973094" y="294868"/>
          <a:ext cx="2355644" cy="1878483"/>
        </p:xfrm>
        <a:graphic>
          <a:graphicData uri="http://schemas.openxmlformats.org/drawingml/2006/table">
            <a:tbl>
              <a:tblPr>
                <a:tableStyleId>{5C22544A-7EE6-4342-B048-85BDC9FD1C3A}</a:tableStyleId>
              </a:tblPr>
              <a:tblGrid>
                <a:gridCol w="1089211"/>
                <a:gridCol w="1266433"/>
              </a:tblGrid>
              <a:tr h="205909">
                <a:tc>
                  <a:txBody>
                    <a:bodyPr/>
                    <a:lstStyle/>
                    <a:p>
                      <a:pPr algn="l" fontAlgn="b"/>
                      <a:r>
                        <a:rPr lang="en-US" sz="800" u="none" strike="noStrike" dirty="0" smtClean="0">
                          <a:effectLst/>
                          <a:latin typeface="Arial" panose="020B0604020202020204" pitchFamily="34" charset="0"/>
                          <a:cs typeface="Arial" panose="020B0604020202020204" pitchFamily="34" charset="0"/>
                        </a:rPr>
                        <a:t>Customer ID</a:t>
                      </a:r>
                      <a:r>
                        <a:rPr lang="en-US" sz="800" u="none" strike="noStrike" baseline="0" dirty="0" smtClean="0">
                          <a:effectLst/>
                          <a:latin typeface="Arial" panose="020B0604020202020204" pitchFamily="34" charset="0"/>
                          <a:cs typeface="Arial" panose="020B0604020202020204" pitchFamily="34" charset="0"/>
                        </a:rPr>
                        <a:t> #</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b="0" i="0" u="none" strike="noStrike" dirty="0" smtClean="0">
                          <a:solidFill>
                            <a:schemeClr val="dk1"/>
                          </a:solidFill>
                          <a:effectLst/>
                          <a:latin typeface="Arial" panose="020B0604020202020204" pitchFamily="34" charset="0"/>
                          <a:cs typeface="Arial" panose="020B0604020202020204" pitchFamily="34" charset="0"/>
                        </a:rPr>
                        <a:t>83085294</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u="none" strike="noStrike" dirty="0" smtClean="0">
                          <a:effectLst/>
                          <a:latin typeface="Arial" panose="020B0604020202020204" pitchFamily="34" charset="0"/>
                          <a:cs typeface="Arial" panose="020B0604020202020204" pitchFamily="34" charset="0"/>
                        </a:rPr>
                        <a:t>Tariff Plan</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b="0" i="0" u="sng" strike="noStrike" dirty="0" err="1" smtClean="0">
                          <a:solidFill>
                            <a:schemeClr val="dk1"/>
                          </a:solidFill>
                          <a:effectLst/>
                          <a:latin typeface="Arial" panose="020B0604020202020204" pitchFamily="34" charset="0"/>
                          <a:cs typeface="Arial" panose="020B0604020202020204" pitchFamily="34" charset="0"/>
                        </a:rPr>
                        <a:t>ThePLAN</a:t>
                      </a:r>
                      <a:r>
                        <a:rPr lang="en-US" sz="800" b="0" i="0" u="sng" strike="noStrike" baseline="0" dirty="0" smtClean="0">
                          <a:solidFill>
                            <a:schemeClr val="dk1"/>
                          </a:solidFill>
                          <a:effectLst/>
                          <a:latin typeface="Arial" panose="020B0604020202020204" pitchFamily="34" charset="0"/>
                          <a:cs typeface="Arial" panose="020B0604020202020204" pitchFamily="34" charset="0"/>
                        </a:rPr>
                        <a:t> PLUS 1499</a:t>
                      </a:r>
                      <a:endParaRPr lang="en-US" sz="800" b="0" i="0" u="sng"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b="0" i="0" u="none" strike="noStrike" dirty="0" smtClean="0">
                          <a:solidFill>
                            <a:srgbClr val="000000"/>
                          </a:solidFill>
                          <a:effectLst/>
                          <a:latin typeface="Arial" panose="020B0604020202020204" pitchFamily="34" charset="0"/>
                          <a:cs typeface="Arial" panose="020B0604020202020204" pitchFamily="34" charset="0"/>
                        </a:rPr>
                        <a:t>Activation Date</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b="0" i="0" u="none" strike="noStrike" dirty="0" smtClean="0">
                          <a:solidFill>
                            <a:srgbClr val="000000"/>
                          </a:solidFill>
                          <a:effectLst/>
                          <a:latin typeface="Arial" panose="020B0604020202020204" pitchFamily="34" charset="0"/>
                          <a:cs typeface="Arial" panose="020B0604020202020204" pitchFamily="34" charset="0"/>
                        </a:rPr>
                        <a:t>03-01-2019</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u="none" strike="noStrike" dirty="0" smtClean="0">
                          <a:effectLst/>
                          <a:latin typeface="Arial" panose="020B0604020202020204" pitchFamily="34" charset="0"/>
                          <a:cs typeface="Arial" panose="020B0604020202020204" pitchFamily="34" charset="0"/>
                        </a:rPr>
                        <a:t>Contract</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u="none" strike="noStrike" dirty="0" smtClean="0">
                          <a:effectLst/>
                          <a:latin typeface="Arial" panose="020B0604020202020204" pitchFamily="34" charset="0"/>
                          <a:cs typeface="Arial" panose="020B0604020202020204" pitchFamily="34" charset="0"/>
                        </a:rPr>
                        <a:t>24 Months</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u="none" strike="noStrike" dirty="0" smtClean="0">
                          <a:effectLst/>
                          <a:latin typeface="Arial" panose="020B0604020202020204" pitchFamily="34" charset="0"/>
                          <a:cs typeface="Arial" panose="020B0604020202020204" pitchFamily="34" charset="0"/>
                        </a:rPr>
                        <a:t>Handset</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b="0" i="0" u="sng" strike="noStrike" dirty="0" smtClean="0">
                          <a:solidFill>
                            <a:schemeClr val="dk1"/>
                          </a:solidFill>
                          <a:effectLst/>
                          <a:latin typeface="Arial" panose="020B0604020202020204" pitchFamily="34" charset="0"/>
                          <a:cs typeface="Arial" panose="020B0604020202020204" pitchFamily="34" charset="0"/>
                        </a:rPr>
                        <a:t>Huawei Nova 3i</a:t>
                      </a:r>
                      <a:endParaRPr lang="en-US" sz="800" b="0" i="0" u="sng"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u="none" strike="noStrike" dirty="0" smtClean="0">
                          <a:effectLst/>
                          <a:latin typeface="Arial" panose="020B0604020202020204" pitchFamily="34" charset="0"/>
                          <a:cs typeface="Arial" panose="020B0604020202020204" pitchFamily="34" charset="0"/>
                        </a:rPr>
                        <a:t>Unbilled Amount</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b="0" i="0" u="none" strike="noStrike" dirty="0" smtClean="0">
                          <a:solidFill>
                            <a:schemeClr val="dk1"/>
                          </a:solidFill>
                          <a:effectLst/>
                          <a:latin typeface="Arial" panose="020B0604020202020204" pitchFamily="34" charset="0"/>
                          <a:cs typeface="Arial" panose="020B0604020202020204" pitchFamily="34" charset="0"/>
                        </a:rPr>
                        <a:t>P 69.90</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u="none" strike="noStrike" dirty="0" smtClean="0">
                          <a:effectLst/>
                          <a:latin typeface="Arial" panose="020B0604020202020204" pitchFamily="34" charset="0"/>
                          <a:cs typeface="Arial" panose="020B0604020202020204" pitchFamily="34" charset="0"/>
                        </a:rPr>
                        <a:t>Last Payment Date</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b="0" i="0" u="none" strike="noStrike" dirty="0" smtClean="0">
                          <a:solidFill>
                            <a:schemeClr val="dk1"/>
                          </a:solidFill>
                          <a:effectLst/>
                          <a:latin typeface="Arial" panose="020B0604020202020204" pitchFamily="34" charset="0"/>
                          <a:cs typeface="Arial" panose="020B0604020202020204" pitchFamily="34" charset="0"/>
                        </a:rPr>
                        <a:t>04-04-2019</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31211">
                <a:tc>
                  <a:txBody>
                    <a:bodyPr/>
                    <a:lstStyle/>
                    <a:p>
                      <a:pPr algn="l" fontAlgn="b"/>
                      <a:r>
                        <a:rPr lang="en-US" sz="800" u="none" strike="noStrike" kern="1200" dirty="0" smtClean="0">
                          <a:solidFill>
                            <a:schemeClr val="dk1"/>
                          </a:solidFill>
                          <a:effectLst/>
                          <a:latin typeface="Arial" panose="020B0604020202020204" pitchFamily="34" charset="0"/>
                          <a:ea typeface="+mn-ea"/>
                          <a:cs typeface="Arial" panose="020B0604020202020204" pitchFamily="34" charset="0"/>
                        </a:rPr>
                        <a:t>Outstanding Balance</a:t>
                      </a:r>
                      <a:endParaRPr lang="en-US" sz="800" u="none" strike="noStrike" kern="1200" dirty="0">
                        <a:solidFill>
                          <a:schemeClr val="dk1"/>
                        </a:solidFill>
                        <a:effectLst/>
                        <a:latin typeface="Arial" panose="020B0604020202020204" pitchFamily="34" charset="0"/>
                        <a:ea typeface="+mn-ea"/>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u="none" strike="noStrike" kern="1200" dirty="0" smtClean="0">
                          <a:solidFill>
                            <a:schemeClr val="dk1"/>
                          </a:solidFill>
                          <a:effectLst/>
                          <a:latin typeface="Arial" panose="020B0604020202020204" pitchFamily="34" charset="0"/>
                          <a:ea typeface="+mn-ea"/>
                          <a:cs typeface="Arial" panose="020B0604020202020204" pitchFamily="34" charset="0"/>
                        </a:rPr>
                        <a:t>P1568.90</a:t>
                      </a:r>
                      <a:endParaRPr lang="en-US" sz="800" u="none" strike="noStrike" kern="1200" dirty="0">
                        <a:solidFill>
                          <a:schemeClr val="dk1"/>
                        </a:solidFill>
                        <a:effectLst/>
                        <a:latin typeface="Arial" panose="020B0604020202020204" pitchFamily="34" charset="0"/>
                        <a:ea typeface="+mn-ea"/>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u="none" strike="noStrike" kern="1200" dirty="0" smtClean="0">
                          <a:solidFill>
                            <a:schemeClr val="dk1"/>
                          </a:solidFill>
                          <a:effectLst/>
                          <a:latin typeface="Arial" panose="020B0604020202020204" pitchFamily="34" charset="0"/>
                          <a:ea typeface="+mn-ea"/>
                          <a:cs typeface="Arial" panose="020B0604020202020204" pitchFamily="34" charset="0"/>
                        </a:rPr>
                        <a:t>Bill Date</a:t>
                      </a:r>
                      <a:endParaRPr lang="en-US" sz="800" u="none" strike="noStrike" kern="1200" dirty="0">
                        <a:solidFill>
                          <a:schemeClr val="dk1"/>
                        </a:solidFill>
                        <a:effectLst/>
                        <a:latin typeface="Arial" panose="020B0604020202020204" pitchFamily="34" charset="0"/>
                        <a:ea typeface="+mn-ea"/>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u="none" strike="noStrike" kern="1200" dirty="0" smtClean="0">
                          <a:solidFill>
                            <a:schemeClr val="dk1"/>
                          </a:solidFill>
                          <a:effectLst/>
                          <a:latin typeface="Arial" panose="020B0604020202020204" pitchFamily="34" charset="0"/>
                          <a:ea typeface="+mn-ea"/>
                          <a:cs typeface="Arial" panose="020B0604020202020204" pitchFamily="34" charset="0"/>
                        </a:rPr>
                        <a:t>03-04-2019</a:t>
                      </a:r>
                      <a:endParaRPr lang="en-US" sz="800" u="none" strike="noStrike" kern="1200" dirty="0">
                        <a:solidFill>
                          <a:schemeClr val="dk1"/>
                        </a:solidFill>
                        <a:effectLst/>
                        <a:latin typeface="Arial" panose="020B0604020202020204" pitchFamily="34" charset="0"/>
                        <a:ea typeface="+mn-ea"/>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graphicFrame>
        <p:nvGraphicFramePr>
          <p:cNvPr id="103" name="Table 102"/>
          <p:cNvGraphicFramePr>
            <a:graphicFrameLocks noGrp="1"/>
          </p:cNvGraphicFramePr>
          <p:nvPr>
            <p:extLst/>
          </p:nvPr>
        </p:nvGraphicFramePr>
        <p:xfrm>
          <a:off x="7577841" y="294868"/>
          <a:ext cx="2185877" cy="1511776"/>
        </p:xfrm>
        <a:graphic>
          <a:graphicData uri="http://schemas.openxmlformats.org/drawingml/2006/table">
            <a:tbl>
              <a:tblPr>
                <a:tableStyleId>{5C22544A-7EE6-4342-B048-85BDC9FD1C3A}</a:tableStyleId>
              </a:tblPr>
              <a:tblGrid>
                <a:gridCol w="1371369"/>
                <a:gridCol w="814508"/>
              </a:tblGrid>
              <a:tr h="215968">
                <a:tc>
                  <a:txBody>
                    <a:bodyPr/>
                    <a:lstStyle/>
                    <a:p>
                      <a:pPr algn="l" fontAlgn="b"/>
                      <a:r>
                        <a:rPr lang="en-US" sz="800" b="0" i="0" u="none" strike="noStrike" dirty="0" smtClean="0">
                          <a:solidFill>
                            <a:srgbClr val="000000"/>
                          </a:solidFill>
                          <a:effectLst/>
                          <a:latin typeface="Arial" panose="020B0604020202020204" pitchFamily="34" charset="0"/>
                          <a:cs typeface="Arial" panose="020B0604020202020204" pitchFamily="34" charset="0"/>
                        </a:rPr>
                        <a:t>Mobile App</a:t>
                      </a:r>
                      <a:r>
                        <a:rPr lang="en-US" sz="800" b="0" i="0" u="none" strike="noStrike" baseline="0" dirty="0" smtClean="0">
                          <a:solidFill>
                            <a:srgbClr val="000000"/>
                          </a:solidFill>
                          <a:effectLst/>
                          <a:latin typeface="Arial" panose="020B0604020202020204" pitchFamily="34" charset="0"/>
                          <a:cs typeface="Arial" panose="020B0604020202020204" pitchFamily="34" charset="0"/>
                        </a:rPr>
                        <a:t> Registered</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none" strike="noStrike" smtClean="0">
                          <a:solidFill>
                            <a:srgbClr val="000000"/>
                          </a:solidFill>
                          <a:effectLst/>
                          <a:latin typeface="Arial" panose="020B0604020202020204" pitchFamily="34" charset="0"/>
                          <a:cs typeface="Arial" panose="020B0604020202020204" pitchFamily="34" charset="0"/>
                        </a:rPr>
                        <a:t>Y</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5968">
                <a:tc>
                  <a:txBody>
                    <a:bodyPr/>
                    <a:lstStyle/>
                    <a:p>
                      <a:pPr algn="l" fontAlgn="b"/>
                      <a:r>
                        <a:rPr lang="en-US" sz="800" b="0" i="0" u="none" strike="noStrike" dirty="0" err="1" smtClean="0">
                          <a:solidFill>
                            <a:srgbClr val="000000"/>
                          </a:solidFill>
                          <a:effectLst/>
                          <a:latin typeface="Arial" panose="020B0604020202020204" pitchFamily="34" charset="0"/>
                          <a:cs typeface="Arial" panose="020B0604020202020204" pitchFamily="34" charset="0"/>
                        </a:rPr>
                        <a:t>eKYC</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none" strike="noStrike" dirty="0" smtClean="0">
                          <a:solidFill>
                            <a:srgbClr val="000000"/>
                          </a:solidFill>
                          <a:effectLst/>
                          <a:latin typeface="Arial" panose="020B0604020202020204" pitchFamily="34" charset="0"/>
                          <a:cs typeface="Arial" panose="020B0604020202020204" pitchFamily="34" charset="0"/>
                        </a:rPr>
                        <a:t>N</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5968">
                <a:tc>
                  <a:txBody>
                    <a:bodyPr/>
                    <a:lstStyle/>
                    <a:p>
                      <a:pPr algn="l" fontAlgn="ctr"/>
                      <a:r>
                        <a:rPr lang="en-US" sz="800" b="0" i="0" u="none" strike="noStrike" smtClean="0">
                          <a:solidFill>
                            <a:srgbClr val="000000"/>
                          </a:solidFill>
                          <a:effectLst/>
                          <a:latin typeface="Arial" panose="020B0604020202020204" pitchFamily="34" charset="0"/>
                          <a:cs typeface="Arial" panose="020B0604020202020204" pitchFamily="34" charset="0"/>
                        </a:rPr>
                        <a:t>Self</a:t>
                      </a:r>
                      <a:r>
                        <a:rPr lang="en-US" sz="800" b="0" i="0" u="none" strike="noStrike" baseline="0" smtClean="0">
                          <a:solidFill>
                            <a:srgbClr val="000000"/>
                          </a:solidFill>
                          <a:effectLst/>
                          <a:latin typeface="Arial" panose="020B0604020202020204" pitchFamily="34" charset="0"/>
                          <a:cs typeface="Arial" panose="020B0604020202020204" pitchFamily="34" charset="0"/>
                        </a:rPr>
                        <a:t> Service Registered</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none" strike="noStrike" smtClean="0">
                          <a:solidFill>
                            <a:srgbClr val="000000"/>
                          </a:solidFill>
                          <a:effectLst/>
                          <a:latin typeface="Arial" panose="020B0604020202020204" pitchFamily="34" charset="0"/>
                          <a:cs typeface="Arial" panose="020B0604020202020204" pitchFamily="34" charset="0"/>
                        </a:rPr>
                        <a:t>Y</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5968">
                <a:tc>
                  <a:txBody>
                    <a:bodyPr/>
                    <a:lstStyle/>
                    <a:p>
                      <a:pPr algn="l" fontAlgn="ctr"/>
                      <a:r>
                        <a:rPr lang="en-US" sz="800" b="0" i="0" u="none" strike="noStrike" baseline="0" dirty="0" smtClean="0">
                          <a:solidFill>
                            <a:srgbClr val="000000"/>
                          </a:solidFill>
                          <a:effectLst/>
                          <a:latin typeface="Arial" panose="020B0604020202020204" pitchFamily="34" charset="0"/>
                          <a:cs typeface="Arial" panose="020B0604020202020204" pitchFamily="34" charset="0"/>
                        </a:rPr>
                        <a:t>Bill Type</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none" strike="noStrike" dirty="0" smtClean="0">
                          <a:solidFill>
                            <a:srgbClr val="000000"/>
                          </a:solidFill>
                          <a:effectLst/>
                          <a:latin typeface="Arial" panose="020B0604020202020204" pitchFamily="34" charset="0"/>
                          <a:cs typeface="Arial" panose="020B0604020202020204" pitchFamily="34" charset="0"/>
                        </a:rPr>
                        <a:t>E-Bill</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5968">
                <a:tc>
                  <a:txBody>
                    <a:bodyPr/>
                    <a:lstStyle/>
                    <a:p>
                      <a:pPr algn="l" fontAlgn="ctr"/>
                      <a:r>
                        <a:rPr lang="en-US" sz="800" b="0" i="0" u="none" strike="noStrike" smtClean="0">
                          <a:solidFill>
                            <a:srgbClr val="000000"/>
                          </a:solidFill>
                          <a:effectLst/>
                          <a:latin typeface="Arial" panose="020B0604020202020204" pitchFamily="34" charset="0"/>
                          <a:cs typeface="Arial" panose="020B0604020202020204" pitchFamily="34" charset="0"/>
                        </a:rPr>
                        <a:t>Credit Monitoring</a:t>
                      </a:r>
                      <a:r>
                        <a:rPr lang="en-US" sz="800" b="0" i="0" u="none" strike="noStrike" baseline="0" smtClean="0">
                          <a:solidFill>
                            <a:srgbClr val="000000"/>
                          </a:solidFill>
                          <a:effectLst/>
                          <a:latin typeface="Arial" panose="020B0604020202020204" pitchFamily="34" charset="0"/>
                          <a:cs typeface="Arial" panose="020B0604020202020204" pitchFamily="34" charset="0"/>
                        </a:rPr>
                        <a:t> Exposure</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none" strike="noStrike" dirty="0" smtClean="0">
                          <a:solidFill>
                            <a:srgbClr val="000000"/>
                          </a:solidFill>
                          <a:effectLst/>
                          <a:latin typeface="Arial" panose="020B0604020202020204" pitchFamily="34" charset="0"/>
                          <a:cs typeface="Arial" panose="020B0604020202020204" pitchFamily="34" charset="0"/>
                        </a:rPr>
                        <a:t>P3412.26</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5968">
                <a:tc>
                  <a:txBody>
                    <a:bodyPr/>
                    <a:lstStyle/>
                    <a:p>
                      <a:pPr algn="l" fontAlgn="ctr"/>
                      <a:r>
                        <a:rPr lang="en-US" sz="800" b="0" i="0" u="none" strike="noStrike" dirty="0" smtClean="0">
                          <a:solidFill>
                            <a:srgbClr val="000000"/>
                          </a:solidFill>
                          <a:effectLst/>
                          <a:latin typeface="Arial" panose="020B0604020202020204" pitchFamily="34" charset="0"/>
                          <a:cs typeface="Arial" panose="020B0604020202020204" pitchFamily="34" charset="0"/>
                        </a:rPr>
                        <a:t>Next Bill Date</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none" strike="noStrike" dirty="0" smtClean="0">
                          <a:solidFill>
                            <a:srgbClr val="000000"/>
                          </a:solidFill>
                          <a:effectLst/>
                          <a:latin typeface="Arial" panose="020B0604020202020204" pitchFamily="34" charset="0"/>
                          <a:cs typeface="Arial" panose="020B0604020202020204" pitchFamily="34" charset="0"/>
                        </a:rPr>
                        <a:t>03-05-2019</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5968">
                <a:tc>
                  <a:txBody>
                    <a:bodyPr/>
                    <a:lstStyle/>
                    <a:p>
                      <a:pPr algn="l" fontAlgn="ctr"/>
                      <a:r>
                        <a:rPr lang="en-US" sz="800" b="0" i="0" u="none" strike="noStrike" dirty="0" smtClean="0">
                          <a:solidFill>
                            <a:srgbClr val="000000"/>
                          </a:solidFill>
                          <a:effectLst/>
                          <a:latin typeface="Arial" panose="020B0604020202020204" pitchFamily="34" charset="0"/>
                          <a:cs typeface="Arial" panose="020B0604020202020204" pitchFamily="34" charset="0"/>
                        </a:rPr>
                        <a:t>Open SRs</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sng" strike="noStrike" dirty="0" smtClean="0">
                          <a:solidFill>
                            <a:srgbClr val="000000"/>
                          </a:solidFill>
                          <a:effectLst/>
                          <a:latin typeface="Arial" panose="020B0604020202020204" pitchFamily="34" charset="0"/>
                          <a:cs typeface="Arial" panose="020B0604020202020204" pitchFamily="34" charset="0"/>
                        </a:rPr>
                        <a:t>1</a:t>
                      </a:r>
                      <a:endParaRPr lang="en-US" sz="800" b="0" i="0" u="sng"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sp>
        <p:nvSpPr>
          <p:cNvPr id="10" name="Rectangle 9"/>
          <p:cNvSpPr/>
          <p:nvPr/>
        </p:nvSpPr>
        <p:spPr>
          <a:xfrm>
            <a:off x="10047392" y="2745944"/>
            <a:ext cx="1865089" cy="3554819"/>
          </a:xfrm>
          <a:prstGeom prst="rect">
            <a:avLst/>
          </a:prstGeom>
        </p:spPr>
        <p:txBody>
          <a:bodyPr wrap="square">
            <a:spAutoFit/>
          </a:bodyPr>
          <a:lstStyle/>
          <a:p>
            <a:r>
              <a:rPr lang="en-US" sz="900" b="1" cap="all" dirty="0">
                <a:solidFill>
                  <a:schemeClr val="bg1"/>
                </a:solidFill>
                <a:latin typeface="Arial" panose="020B0604020202020204" pitchFamily="34" charset="0"/>
                <a:cs typeface="Arial" panose="020B0604020202020204" pitchFamily="34" charset="0"/>
              </a:rPr>
              <a:t>HOW MUCH IS THE DELIVERY CHARGE FOR ONLINE SHOP ORDERS?</a:t>
            </a:r>
          </a:p>
          <a:p>
            <a:r>
              <a:rPr lang="en-US" sz="900" dirty="0">
                <a:solidFill>
                  <a:schemeClr val="bg1"/>
                </a:solidFill>
                <a:latin typeface="Arial" panose="020B0604020202020204" pitchFamily="34" charset="0"/>
                <a:cs typeface="Arial" panose="020B0604020202020204" pitchFamily="34" charset="0"/>
              </a:rPr>
              <a:t>For postpaid applications</a:t>
            </a:r>
          </a:p>
          <a:p>
            <a:r>
              <a:rPr lang="en-US" sz="900" dirty="0" smtClean="0">
                <a:solidFill>
                  <a:schemeClr val="bg1"/>
                </a:solidFill>
                <a:latin typeface="Arial" panose="020B0604020202020204" pitchFamily="34" charset="0"/>
                <a:cs typeface="Arial" panose="020B0604020202020204" pitchFamily="34" charset="0"/>
              </a:rPr>
              <a:t>We offer </a:t>
            </a:r>
            <a:r>
              <a:rPr lang="en-US" sz="900" dirty="0">
                <a:solidFill>
                  <a:schemeClr val="bg1"/>
                </a:solidFill>
                <a:latin typeface="Arial" panose="020B0604020202020204" pitchFamily="34" charset="0"/>
                <a:cs typeface="Arial" panose="020B0604020202020204" pitchFamily="34" charset="0"/>
              </a:rPr>
              <a:t>free shipping nationwide for postpaid applications.</a:t>
            </a:r>
          </a:p>
          <a:p>
            <a:r>
              <a:rPr lang="en-US" sz="900" dirty="0">
                <a:solidFill>
                  <a:schemeClr val="bg1"/>
                </a:solidFill>
                <a:latin typeface="Arial" panose="020B0604020202020204" pitchFamily="34" charset="0"/>
                <a:cs typeface="Arial" panose="020B0604020202020204" pitchFamily="34" charset="0"/>
              </a:rPr>
              <a:t>For accessories and apparel purchases</a:t>
            </a:r>
          </a:p>
          <a:p>
            <a:r>
              <a:rPr lang="en-US" sz="900" dirty="0" smtClean="0">
                <a:solidFill>
                  <a:schemeClr val="bg1"/>
                </a:solidFill>
                <a:latin typeface="Arial" panose="020B0604020202020204" pitchFamily="34" charset="0"/>
                <a:cs typeface="Arial" panose="020B0604020202020204" pitchFamily="34" charset="0"/>
              </a:rPr>
              <a:t>We offer </a:t>
            </a:r>
            <a:r>
              <a:rPr lang="en-US" sz="900" dirty="0">
                <a:solidFill>
                  <a:schemeClr val="bg1"/>
                </a:solidFill>
                <a:latin typeface="Arial" panose="020B0604020202020204" pitchFamily="34" charset="0"/>
                <a:cs typeface="Arial" panose="020B0604020202020204" pitchFamily="34" charset="0"/>
              </a:rPr>
              <a:t>free shipping nationwide for orders/deliveries amounting to P900 and above.</a:t>
            </a:r>
          </a:p>
          <a:p>
            <a:r>
              <a:rPr lang="en-US" sz="900" dirty="0">
                <a:solidFill>
                  <a:schemeClr val="bg1"/>
                </a:solidFill>
                <a:latin typeface="Arial" panose="020B0604020202020204" pitchFamily="34" charset="0"/>
                <a:cs typeface="Arial" panose="020B0604020202020204" pitchFamily="34" charset="0"/>
              </a:rPr>
              <a:t>A P70 shipping fee will be applied for orders below P900</a:t>
            </a:r>
            <a:r>
              <a:rPr lang="en-US" sz="900" dirty="0" smtClean="0">
                <a:solidFill>
                  <a:schemeClr val="bg1"/>
                </a:solidFill>
                <a:latin typeface="Arial" panose="020B0604020202020204" pitchFamily="34" charset="0"/>
                <a:cs typeface="Arial" panose="020B0604020202020204" pitchFamily="34" charset="0"/>
              </a:rPr>
              <a:t>.</a:t>
            </a:r>
          </a:p>
          <a:p>
            <a:endParaRPr lang="en-US" sz="900" dirty="0">
              <a:solidFill>
                <a:schemeClr val="bg1"/>
              </a:solidFill>
              <a:latin typeface="Arial" panose="020B0604020202020204" pitchFamily="34" charset="0"/>
              <a:cs typeface="Arial" panose="020B0604020202020204" pitchFamily="34" charset="0"/>
            </a:endParaRPr>
          </a:p>
          <a:p>
            <a:endParaRPr lang="en-US" sz="900" b="0" i="0" dirty="0" smtClean="0">
              <a:solidFill>
                <a:schemeClr val="bg1"/>
              </a:solidFill>
              <a:effectLst/>
              <a:latin typeface="Arial" panose="020B0604020202020204" pitchFamily="34" charset="0"/>
              <a:cs typeface="Arial" panose="020B0604020202020204" pitchFamily="34" charset="0"/>
            </a:endParaRPr>
          </a:p>
          <a:p>
            <a:r>
              <a:rPr lang="en-US" sz="900" b="1" cap="all" dirty="0" smtClean="0">
                <a:solidFill>
                  <a:schemeClr val="bg1"/>
                </a:solidFill>
                <a:latin typeface="Arial" panose="020B0604020202020204" pitchFamily="34" charset="0"/>
                <a:cs typeface="Arial" panose="020B0604020202020204" pitchFamily="34" charset="0"/>
              </a:rPr>
              <a:t>CAN YOU DELIVER </a:t>
            </a:r>
            <a:r>
              <a:rPr lang="en-US" sz="900" b="1" cap="all" dirty="0">
                <a:solidFill>
                  <a:schemeClr val="bg1"/>
                </a:solidFill>
                <a:latin typeface="Arial" panose="020B0604020202020204" pitchFamily="34" charset="0"/>
                <a:cs typeface="Arial" panose="020B0604020202020204" pitchFamily="34" charset="0"/>
              </a:rPr>
              <a:t>THE PACKAGE TO MY OFFICE?</a:t>
            </a:r>
          </a:p>
          <a:p>
            <a:r>
              <a:rPr lang="en-US" sz="900" dirty="0">
                <a:solidFill>
                  <a:schemeClr val="bg1"/>
                </a:solidFill>
                <a:latin typeface="Arial" panose="020B0604020202020204" pitchFamily="34" charset="0"/>
                <a:cs typeface="Arial" panose="020B0604020202020204" pitchFamily="34" charset="0"/>
              </a:rPr>
              <a:t>Yes. We will deliver your order at the address you provided during checkout, whether it is to your home or to your office. In case you want to change your delivery address after checkout, you may call (02) 730-1000. </a:t>
            </a:r>
          </a:p>
        </p:txBody>
      </p:sp>
      <p:cxnSp>
        <p:nvCxnSpPr>
          <p:cNvPr id="12" name="Straight Connector 11"/>
          <p:cNvCxnSpPr/>
          <p:nvPr/>
        </p:nvCxnSpPr>
        <p:spPr>
          <a:xfrm>
            <a:off x="10132736" y="4840787"/>
            <a:ext cx="1666999"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Isosceles Triangle 12"/>
          <p:cNvSpPr/>
          <p:nvPr/>
        </p:nvSpPr>
        <p:spPr>
          <a:xfrm flipV="1">
            <a:off x="10868253" y="6326652"/>
            <a:ext cx="274808" cy="112640"/>
          </a:xfrm>
          <a:prstGeom prst="triangle">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3" name="Picture 122"/>
          <p:cNvPicPr>
            <a:picLocks noChangeAspect="1"/>
          </p:cNvPicPr>
          <p:nvPr/>
        </p:nvPicPr>
        <p:blipFill>
          <a:blip r:embed="rId14">
            <a:extLst>
              <a:ext uri="{BEBA8EAE-BF5A-486C-A8C5-ECC9F3942E4B}">
                <a14:imgProps xmlns:a14="http://schemas.microsoft.com/office/drawing/2010/main">
                  <a14:imgLayer r:embed="rId15">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2471233" y="1875355"/>
            <a:ext cx="279035" cy="234030"/>
          </a:xfrm>
          <a:prstGeom prst="rect">
            <a:avLst/>
          </a:prstGeom>
        </p:spPr>
      </p:pic>
      <p:pic>
        <p:nvPicPr>
          <p:cNvPr id="14" name="Picture 13"/>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2798420" y="1875355"/>
            <a:ext cx="345949" cy="236503"/>
          </a:xfrm>
          <a:prstGeom prst="rect">
            <a:avLst/>
          </a:prstGeom>
        </p:spPr>
      </p:pic>
      <p:sp>
        <p:nvSpPr>
          <p:cNvPr id="124" name="Rectangle 123"/>
          <p:cNvSpPr/>
          <p:nvPr/>
        </p:nvSpPr>
        <p:spPr>
          <a:xfrm>
            <a:off x="2305567" y="2289543"/>
            <a:ext cx="1230858" cy="408589"/>
          </a:xfrm>
          <a:prstGeom prst="rect">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VERIFICATION</a:t>
            </a:r>
          </a:p>
        </p:txBody>
      </p:sp>
      <p:sp>
        <p:nvSpPr>
          <p:cNvPr id="126" name="Rectangle 125"/>
          <p:cNvSpPr/>
          <p:nvPr/>
        </p:nvSpPr>
        <p:spPr>
          <a:xfrm>
            <a:off x="3579785" y="2289543"/>
            <a:ext cx="1240491" cy="414550"/>
          </a:xfrm>
          <a:prstGeom prst="rect">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INTERACTION HISTORY</a:t>
            </a:r>
          </a:p>
        </p:txBody>
      </p:sp>
      <p:sp>
        <p:nvSpPr>
          <p:cNvPr id="127" name="Rectangle 126"/>
          <p:cNvSpPr/>
          <p:nvPr/>
        </p:nvSpPr>
        <p:spPr>
          <a:xfrm>
            <a:off x="4863636" y="2289543"/>
            <a:ext cx="1240491" cy="414550"/>
          </a:xfrm>
          <a:prstGeom prst="rect">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CDR</a:t>
            </a:r>
          </a:p>
        </p:txBody>
      </p:sp>
      <p:sp>
        <p:nvSpPr>
          <p:cNvPr id="128" name="Rectangle 127"/>
          <p:cNvSpPr/>
          <p:nvPr/>
        </p:nvSpPr>
        <p:spPr>
          <a:xfrm>
            <a:off x="6147487" y="2289543"/>
            <a:ext cx="1240491" cy="414550"/>
          </a:xfrm>
          <a:prstGeom prst="rect">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BILLING INFO</a:t>
            </a:r>
          </a:p>
        </p:txBody>
      </p:sp>
      <p:sp>
        <p:nvSpPr>
          <p:cNvPr id="129" name="Rectangle 128"/>
          <p:cNvSpPr/>
          <p:nvPr/>
        </p:nvSpPr>
        <p:spPr>
          <a:xfrm>
            <a:off x="7431338" y="2289543"/>
            <a:ext cx="1250576" cy="414550"/>
          </a:xfrm>
          <a:prstGeom prst="rect">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PAYMENT INFO</a:t>
            </a:r>
          </a:p>
        </p:txBody>
      </p:sp>
      <p:sp>
        <p:nvSpPr>
          <p:cNvPr id="130" name="Rectangle 129"/>
          <p:cNvSpPr/>
          <p:nvPr/>
        </p:nvSpPr>
        <p:spPr>
          <a:xfrm>
            <a:off x="8725274" y="2289543"/>
            <a:ext cx="1250576" cy="414550"/>
          </a:xfrm>
          <a:prstGeom prst="rect">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defTabSz="586130"/>
            <a:r>
              <a:rPr lang="en-US" sz="800" b="1" dirty="0" smtClean="0">
                <a:solidFill>
                  <a:prstClr val="white"/>
                </a:solidFill>
                <a:latin typeface="Arial" panose="020B0604020202020204" pitchFamily="34" charset="0"/>
                <a:cs typeface="Arial" panose="020B0604020202020204" pitchFamily="34" charset="0"/>
              </a:rPr>
              <a:t>RIGHT SELL</a:t>
            </a:r>
            <a:endParaRPr lang="en-US" sz="800" b="1" dirty="0">
              <a:solidFill>
                <a:prstClr val="white"/>
              </a:solidFill>
              <a:latin typeface="Arial" panose="020B0604020202020204" pitchFamily="34" charset="0"/>
              <a:cs typeface="Arial" panose="020B0604020202020204" pitchFamily="34" charset="0"/>
            </a:endParaRPr>
          </a:p>
        </p:txBody>
      </p:sp>
      <p:sp>
        <p:nvSpPr>
          <p:cNvPr id="132" name="Rectangle 131"/>
          <p:cNvSpPr/>
          <p:nvPr/>
        </p:nvSpPr>
        <p:spPr>
          <a:xfrm>
            <a:off x="247828" y="2677768"/>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CHANGE BILLING ADDRESS</a:t>
            </a:r>
          </a:p>
        </p:txBody>
      </p:sp>
      <p:sp>
        <p:nvSpPr>
          <p:cNvPr id="133" name="Rectangle 132"/>
          <p:cNvSpPr/>
          <p:nvPr/>
        </p:nvSpPr>
        <p:spPr>
          <a:xfrm>
            <a:off x="247828" y="2994322"/>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CHANGE BILLING CYCLE</a:t>
            </a:r>
          </a:p>
        </p:txBody>
      </p:sp>
      <p:sp>
        <p:nvSpPr>
          <p:cNvPr id="134" name="Rectangle 133"/>
          <p:cNvSpPr/>
          <p:nvPr/>
        </p:nvSpPr>
        <p:spPr>
          <a:xfrm>
            <a:off x="247828" y="3310876"/>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CHANGE BILLING PREFERENCE</a:t>
            </a:r>
          </a:p>
        </p:txBody>
      </p:sp>
      <p:sp>
        <p:nvSpPr>
          <p:cNvPr id="135" name="Rectangle 134"/>
          <p:cNvSpPr/>
          <p:nvPr/>
        </p:nvSpPr>
        <p:spPr>
          <a:xfrm>
            <a:off x="247828" y="3627430"/>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PROMISE TO PAY</a:t>
            </a:r>
            <a:endParaRPr lang="en-US" sz="800" b="1" dirty="0">
              <a:solidFill>
                <a:prstClr val="white"/>
              </a:solidFill>
              <a:latin typeface="Arial" panose="020B0604020202020204" pitchFamily="34" charset="0"/>
              <a:cs typeface="Arial" panose="020B0604020202020204" pitchFamily="34" charset="0"/>
            </a:endParaRPr>
          </a:p>
        </p:txBody>
      </p:sp>
      <p:sp>
        <p:nvSpPr>
          <p:cNvPr id="136" name="Rectangle 135"/>
          <p:cNvSpPr/>
          <p:nvPr/>
        </p:nvSpPr>
        <p:spPr>
          <a:xfrm>
            <a:off x="247828" y="3943984"/>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SIM PROFILE</a:t>
            </a:r>
            <a:endParaRPr lang="en-US" sz="800" b="1" dirty="0">
              <a:solidFill>
                <a:prstClr val="white"/>
              </a:solidFill>
              <a:latin typeface="Arial" panose="020B0604020202020204" pitchFamily="34" charset="0"/>
              <a:cs typeface="Arial" panose="020B0604020202020204" pitchFamily="34" charset="0"/>
            </a:endParaRPr>
          </a:p>
        </p:txBody>
      </p:sp>
      <p:sp>
        <p:nvSpPr>
          <p:cNvPr id="137" name="Rectangle 136"/>
          <p:cNvSpPr/>
          <p:nvPr/>
        </p:nvSpPr>
        <p:spPr>
          <a:xfrm>
            <a:off x="247828" y="4260538"/>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TEMPORARY CREDIT LIMIT</a:t>
            </a:r>
            <a:endParaRPr lang="en-US" sz="800" b="1" dirty="0">
              <a:solidFill>
                <a:prstClr val="white"/>
              </a:solidFill>
              <a:latin typeface="Arial" panose="020B0604020202020204" pitchFamily="34" charset="0"/>
              <a:cs typeface="Arial" panose="020B0604020202020204" pitchFamily="34" charset="0"/>
            </a:endParaRPr>
          </a:p>
        </p:txBody>
      </p:sp>
      <p:sp>
        <p:nvSpPr>
          <p:cNvPr id="138" name="Rectangle 137"/>
          <p:cNvSpPr/>
          <p:nvPr/>
        </p:nvSpPr>
        <p:spPr>
          <a:xfrm>
            <a:off x="247828" y="4577092"/>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MI ACTIVATION / DEACTIVATION</a:t>
            </a:r>
          </a:p>
        </p:txBody>
      </p:sp>
      <p:sp>
        <p:nvSpPr>
          <p:cNvPr id="139" name="Rectangle 138"/>
          <p:cNvSpPr/>
          <p:nvPr/>
        </p:nvSpPr>
        <p:spPr>
          <a:xfrm>
            <a:off x="247828" y="4893646"/>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VAS </a:t>
            </a:r>
            <a:r>
              <a:rPr lang="en-US" sz="800" b="1" dirty="0">
                <a:solidFill>
                  <a:prstClr val="white"/>
                </a:solidFill>
                <a:latin typeface="Arial" panose="020B0604020202020204" pitchFamily="34" charset="0"/>
                <a:cs typeface="Arial" panose="020B0604020202020204" pitchFamily="34" charset="0"/>
              </a:rPr>
              <a:t>ACTIVATION / DEACTIVATION</a:t>
            </a:r>
          </a:p>
        </p:txBody>
      </p:sp>
      <p:sp>
        <p:nvSpPr>
          <p:cNvPr id="140" name="Rectangle 139"/>
          <p:cNvSpPr/>
          <p:nvPr/>
        </p:nvSpPr>
        <p:spPr>
          <a:xfrm>
            <a:off x="247828" y="5210200"/>
            <a:ext cx="1942062" cy="293691"/>
          </a:xfrm>
          <a:prstGeom prst="rect">
            <a:avLst/>
          </a:prstGeom>
          <a:solidFill>
            <a:srgbClr val="0029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IR </a:t>
            </a:r>
            <a:r>
              <a:rPr lang="en-US" sz="800" b="1" dirty="0">
                <a:solidFill>
                  <a:prstClr val="white"/>
                </a:solidFill>
                <a:latin typeface="Arial" panose="020B0604020202020204" pitchFamily="34" charset="0"/>
                <a:cs typeface="Arial" panose="020B0604020202020204" pitchFamily="34" charset="0"/>
              </a:rPr>
              <a:t>ACTIVATION / DEACTIVATION</a:t>
            </a:r>
          </a:p>
        </p:txBody>
      </p:sp>
      <p:sp>
        <p:nvSpPr>
          <p:cNvPr id="141" name="Rectangle 140"/>
          <p:cNvSpPr/>
          <p:nvPr/>
        </p:nvSpPr>
        <p:spPr>
          <a:xfrm>
            <a:off x="247828" y="5526754"/>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FUP PURCHASE</a:t>
            </a:r>
            <a:endParaRPr lang="en-US" sz="800" b="1" dirty="0">
              <a:solidFill>
                <a:prstClr val="white"/>
              </a:solidFill>
              <a:latin typeface="Arial" panose="020B0604020202020204" pitchFamily="34" charset="0"/>
              <a:cs typeface="Arial" panose="020B0604020202020204" pitchFamily="34" charset="0"/>
            </a:endParaRPr>
          </a:p>
        </p:txBody>
      </p:sp>
      <p:sp>
        <p:nvSpPr>
          <p:cNvPr id="143" name="Rectangle 142"/>
          <p:cNvSpPr/>
          <p:nvPr/>
        </p:nvSpPr>
        <p:spPr>
          <a:xfrm>
            <a:off x="247828" y="5853898"/>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NETWORK COVERAGE</a:t>
            </a:r>
            <a:endParaRPr lang="en-US" sz="800" b="1" dirty="0">
              <a:solidFill>
                <a:prstClr val="white"/>
              </a:solidFill>
              <a:latin typeface="Arial" panose="020B0604020202020204" pitchFamily="34" charset="0"/>
              <a:cs typeface="Arial" panose="020B0604020202020204" pitchFamily="34" charset="0"/>
            </a:endParaRPr>
          </a:p>
        </p:txBody>
      </p:sp>
      <p:sp>
        <p:nvSpPr>
          <p:cNvPr id="89" name="Oval 88"/>
          <p:cNvSpPr/>
          <p:nvPr/>
        </p:nvSpPr>
        <p:spPr>
          <a:xfrm>
            <a:off x="9751879" y="2268652"/>
            <a:ext cx="191864" cy="19186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Arial" panose="020B0604020202020204" pitchFamily="34" charset="0"/>
                <a:cs typeface="Arial" panose="020B0604020202020204" pitchFamily="34" charset="0"/>
              </a:rPr>
              <a:t>1</a:t>
            </a:r>
            <a:endParaRPr lang="en-US" sz="1100" dirty="0">
              <a:latin typeface="Arial" panose="020B0604020202020204" pitchFamily="34" charset="0"/>
              <a:cs typeface="Arial" panose="020B0604020202020204" pitchFamily="34" charset="0"/>
            </a:endParaRPr>
          </a:p>
        </p:txBody>
      </p:sp>
      <p:grpSp>
        <p:nvGrpSpPr>
          <p:cNvPr id="152" name="Group 151"/>
          <p:cNvGrpSpPr/>
          <p:nvPr/>
        </p:nvGrpSpPr>
        <p:grpSpPr>
          <a:xfrm>
            <a:off x="-19946" y="5444657"/>
            <a:ext cx="365675" cy="427282"/>
            <a:chOff x="139917" y="5603711"/>
            <a:chExt cx="365675" cy="427282"/>
          </a:xfrm>
        </p:grpSpPr>
        <p:sp>
          <p:nvSpPr>
            <p:cNvPr id="153" name="Flowchart: Delay 152"/>
            <p:cNvSpPr/>
            <p:nvPr/>
          </p:nvSpPr>
          <p:spPr>
            <a:xfrm>
              <a:off x="151034" y="5603711"/>
              <a:ext cx="354558" cy="427282"/>
            </a:xfrm>
            <a:prstGeom prst="flowChartDelay">
              <a:avLst/>
            </a:prstGeom>
            <a:solidFill>
              <a:srgbClr val="E20A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4" name="Picture 153"/>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139917" y="5654116"/>
              <a:ext cx="324625" cy="324625"/>
            </a:xfrm>
            <a:prstGeom prst="rect">
              <a:avLst/>
            </a:prstGeom>
          </p:spPr>
        </p:pic>
      </p:grpSp>
      <p:sp>
        <p:nvSpPr>
          <p:cNvPr id="79" name="Rectangle 78"/>
          <p:cNvSpPr/>
          <p:nvPr/>
        </p:nvSpPr>
        <p:spPr>
          <a:xfrm>
            <a:off x="2390772" y="2930301"/>
            <a:ext cx="688009" cy="276999"/>
          </a:xfrm>
          <a:prstGeom prst="rect">
            <a:avLst/>
          </a:prstGeom>
          <a:noFill/>
        </p:spPr>
        <p:txBody>
          <a:bodyPr wrap="none">
            <a:spAutoFit/>
          </a:bodyPr>
          <a:lstStyle/>
          <a:p>
            <a:pPr>
              <a:defRPr/>
            </a:pPr>
            <a:r>
              <a:rPr lang="en-US" sz="1200" kern="0" dirty="0" smtClean="0">
                <a:latin typeface="corporate_a_condensedregular"/>
              </a:rPr>
              <a:t>IR Plan</a:t>
            </a:r>
            <a:endParaRPr lang="en-US" sz="1200" kern="0" dirty="0" smtClean="0">
              <a:latin typeface="corporate_a_condensedregular"/>
            </a:endParaRPr>
          </a:p>
        </p:txBody>
      </p:sp>
      <p:sp>
        <p:nvSpPr>
          <p:cNvPr id="80" name="Rectangle 79"/>
          <p:cNvSpPr/>
          <p:nvPr/>
        </p:nvSpPr>
        <p:spPr>
          <a:xfrm>
            <a:off x="2390772" y="3402279"/>
            <a:ext cx="763351" cy="276999"/>
          </a:xfrm>
          <a:prstGeom prst="rect">
            <a:avLst/>
          </a:prstGeom>
          <a:noFill/>
        </p:spPr>
        <p:txBody>
          <a:bodyPr wrap="none">
            <a:spAutoFit/>
          </a:bodyPr>
          <a:lstStyle/>
          <a:p>
            <a:pPr>
              <a:defRPr/>
            </a:pPr>
            <a:r>
              <a:rPr lang="en-US" sz="1200" kern="0" dirty="0" smtClean="0">
                <a:latin typeface="corporate_a_condensedregular"/>
              </a:rPr>
              <a:t>Duration</a:t>
            </a:r>
            <a:endParaRPr lang="en-US" sz="1200" kern="0" dirty="0" smtClean="0">
              <a:latin typeface="corporate_a_condensedregular"/>
            </a:endParaRPr>
          </a:p>
        </p:txBody>
      </p:sp>
      <p:grpSp>
        <p:nvGrpSpPr>
          <p:cNvPr id="81" name="Group 80"/>
          <p:cNvGrpSpPr/>
          <p:nvPr/>
        </p:nvGrpSpPr>
        <p:grpSpPr>
          <a:xfrm>
            <a:off x="3659245" y="2885081"/>
            <a:ext cx="2680450" cy="401553"/>
            <a:chOff x="3659245" y="2885081"/>
            <a:chExt cx="2680450" cy="401553"/>
          </a:xfrm>
        </p:grpSpPr>
        <p:grpSp>
          <p:nvGrpSpPr>
            <p:cNvPr id="90" name="Group 89"/>
            <p:cNvGrpSpPr/>
            <p:nvPr/>
          </p:nvGrpSpPr>
          <p:grpSpPr>
            <a:xfrm>
              <a:off x="3659245" y="2885081"/>
              <a:ext cx="2680450" cy="401553"/>
              <a:chOff x="2553910" y="2952312"/>
              <a:chExt cx="2680450" cy="403412"/>
            </a:xfrm>
          </p:grpSpPr>
          <p:sp>
            <p:nvSpPr>
              <p:cNvPr id="92" name="TextBox 91"/>
              <p:cNvSpPr txBox="1"/>
              <p:nvPr/>
            </p:nvSpPr>
            <p:spPr>
              <a:xfrm>
                <a:off x="2553910" y="2952312"/>
                <a:ext cx="2680450" cy="403412"/>
              </a:xfrm>
              <a:prstGeom prst="rect">
                <a:avLst/>
              </a:prstGeom>
              <a:solidFill>
                <a:schemeClr val="bg1"/>
              </a:solidFill>
              <a:ln>
                <a:solidFill>
                  <a:schemeClr val="bg1">
                    <a:lumMod val="65000"/>
                  </a:schemeClr>
                </a:solidFill>
              </a:ln>
            </p:spPr>
            <p:txBody>
              <a:bodyPr wrap="square" rtlCol="0">
                <a:spAutoFit/>
              </a:bodyPr>
              <a:lstStyle/>
              <a:p>
                <a:endParaRPr lang="en-US" dirty="0"/>
              </a:p>
            </p:txBody>
          </p:sp>
          <p:sp>
            <p:nvSpPr>
              <p:cNvPr id="93" name="Rectangle 92"/>
              <p:cNvSpPr/>
              <p:nvPr/>
            </p:nvSpPr>
            <p:spPr>
              <a:xfrm>
                <a:off x="2577864" y="3024764"/>
                <a:ext cx="1157689" cy="278281"/>
              </a:xfrm>
              <a:prstGeom prst="rect">
                <a:avLst/>
              </a:prstGeom>
              <a:noFill/>
            </p:spPr>
            <p:txBody>
              <a:bodyPr wrap="none">
                <a:spAutoFit/>
              </a:bodyPr>
              <a:lstStyle/>
              <a:p>
                <a:pPr>
                  <a:defRPr/>
                </a:pPr>
                <a:r>
                  <a:rPr lang="en-US" sz="1200" kern="0" dirty="0" smtClean="0">
                    <a:solidFill>
                      <a:schemeClr val="bg1">
                        <a:lumMod val="65000"/>
                      </a:schemeClr>
                    </a:solidFill>
                    <a:latin typeface="corporate_a_condensedregular"/>
                  </a:rPr>
                  <a:t>Select IR Plan</a:t>
                </a:r>
                <a:endParaRPr lang="en-US" sz="1200" kern="0" dirty="0" smtClean="0">
                  <a:solidFill>
                    <a:schemeClr val="bg1">
                      <a:lumMod val="65000"/>
                    </a:schemeClr>
                  </a:solidFill>
                  <a:latin typeface="corporate_a_condensedregular"/>
                </a:endParaRPr>
              </a:p>
            </p:txBody>
          </p:sp>
        </p:grpSp>
        <p:sp>
          <p:nvSpPr>
            <p:cNvPr id="91" name="Isosceles Triangle 90"/>
            <p:cNvSpPr/>
            <p:nvPr/>
          </p:nvSpPr>
          <p:spPr>
            <a:xfrm rot="10800000">
              <a:off x="6092445" y="3050792"/>
              <a:ext cx="122302" cy="105432"/>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solidFill>
                  <a:prstClr val="white"/>
                </a:solidFill>
              </a:endParaRPr>
            </a:p>
          </p:txBody>
        </p:sp>
      </p:grpSp>
      <p:sp>
        <p:nvSpPr>
          <p:cNvPr id="104" name="Rectangle 103"/>
          <p:cNvSpPr/>
          <p:nvPr/>
        </p:nvSpPr>
        <p:spPr>
          <a:xfrm>
            <a:off x="6453864" y="2891759"/>
            <a:ext cx="1384304" cy="338554"/>
          </a:xfrm>
          <a:prstGeom prst="rect">
            <a:avLst/>
          </a:prstGeom>
        </p:spPr>
        <p:txBody>
          <a:bodyPr wrap="square">
            <a:spAutoFit/>
          </a:bodyPr>
          <a:lstStyle/>
          <a:p>
            <a:r>
              <a:rPr lang="en-US" sz="800" dirty="0" smtClean="0">
                <a:solidFill>
                  <a:srgbClr val="000000"/>
                </a:solidFill>
                <a:latin typeface="Tondo"/>
              </a:rPr>
              <a:t>Dropdown options</a:t>
            </a:r>
          </a:p>
          <a:p>
            <a:r>
              <a:rPr lang="en-US" sz="800" dirty="0" smtClean="0">
                <a:solidFill>
                  <a:srgbClr val="000000"/>
                </a:solidFill>
                <a:latin typeface="Tondo"/>
              </a:rPr>
              <a:t>Pack Rental</a:t>
            </a:r>
          </a:p>
        </p:txBody>
      </p:sp>
      <p:sp>
        <p:nvSpPr>
          <p:cNvPr id="118" name="TextBox 117"/>
          <p:cNvSpPr txBox="1"/>
          <p:nvPr/>
        </p:nvSpPr>
        <p:spPr>
          <a:xfrm>
            <a:off x="3650407" y="3346982"/>
            <a:ext cx="2680450" cy="401553"/>
          </a:xfrm>
          <a:prstGeom prst="rect">
            <a:avLst/>
          </a:prstGeom>
          <a:solidFill>
            <a:schemeClr val="bg1"/>
          </a:solidFill>
          <a:ln>
            <a:solidFill>
              <a:schemeClr val="bg1">
                <a:lumMod val="65000"/>
              </a:schemeClr>
            </a:solidFill>
          </a:ln>
        </p:spPr>
        <p:txBody>
          <a:bodyPr wrap="square" rtlCol="0">
            <a:spAutoFit/>
          </a:bodyPr>
          <a:lstStyle/>
          <a:p>
            <a:endParaRPr lang="en-US" dirty="0"/>
          </a:p>
        </p:txBody>
      </p:sp>
      <p:sp>
        <p:nvSpPr>
          <p:cNvPr id="105" name="Rectangle 104"/>
          <p:cNvSpPr/>
          <p:nvPr/>
        </p:nvSpPr>
        <p:spPr>
          <a:xfrm>
            <a:off x="2399610" y="3877511"/>
            <a:ext cx="798617" cy="276999"/>
          </a:xfrm>
          <a:prstGeom prst="rect">
            <a:avLst/>
          </a:prstGeom>
          <a:noFill/>
        </p:spPr>
        <p:txBody>
          <a:bodyPr wrap="none">
            <a:spAutoFit/>
          </a:bodyPr>
          <a:lstStyle/>
          <a:p>
            <a:pPr>
              <a:defRPr/>
            </a:pPr>
            <a:r>
              <a:rPr lang="en-US" sz="1200" kern="0" dirty="0" smtClean="0">
                <a:latin typeface="corporate_a_condensedregular"/>
              </a:rPr>
              <a:t>Remarks</a:t>
            </a:r>
            <a:endParaRPr lang="en-US" sz="1200" kern="0" dirty="0" smtClean="0">
              <a:latin typeface="corporate_a_condensedregular"/>
            </a:endParaRPr>
          </a:p>
        </p:txBody>
      </p:sp>
      <p:sp>
        <p:nvSpPr>
          <p:cNvPr id="106" name="TextBox 105"/>
          <p:cNvSpPr txBox="1"/>
          <p:nvPr/>
        </p:nvSpPr>
        <p:spPr>
          <a:xfrm>
            <a:off x="3659245" y="3822214"/>
            <a:ext cx="2680450" cy="401553"/>
          </a:xfrm>
          <a:prstGeom prst="rect">
            <a:avLst/>
          </a:prstGeom>
          <a:solidFill>
            <a:schemeClr val="bg1"/>
          </a:solidFill>
          <a:ln>
            <a:solidFill>
              <a:schemeClr val="bg1">
                <a:lumMod val="65000"/>
              </a:schemeClr>
            </a:solidFill>
          </a:ln>
        </p:spPr>
        <p:txBody>
          <a:bodyPr wrap="square" rtlCol="0">
            <a:spAutoFit/>
          </a:bodyPr>
          <a:lstStyle/>
          <a:p>
            <a:endParaRPr lang="en-US" dirty="0"/>
          </a:p>
        </p:txBody>
      </p:sp>
      <p:sp>
        <p:nvSpPr>
          <p:cNvPr id="107" name="Rectangle 106"/>
          <p:cNvSpPr/>
          <p:nvPr/>
        </p:nvSpPr>
        <p:spPr>
          <a:xfrm>
            <a:off x="8552510" y="5382360"/>
            <a:ext cx="1311479" cy="300554"/>
          </a:xfrm>
          <a:prstGeom prst="rect">
            <a:avLst/>
          </a:prstGeom>
          <a:solidFill>
            <a:srgbClr val="56AD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1000" b="1" dirty="0" smtClean="0">
                <a:solidFill>
                  <a:prstClr val="white"/>
                </a:solidFill>
                <a:latin typeface="Arial" panose="020B0604020202020204" pitchFamily="34" charset="0"/>
                <a:cs typeface="Arial" panose="020B0604020202020204" pitchFamily="34" charset="0"/>
              </a:rPr>
              <a:t>DEACTIVATE</a:t>
            </a:r>
            <a:endParaRPr lang="en-US" sz="1000" b="1" dirty="0">
              <a:solidFill>
                <a:prstClr val="white"/>
              </a:solidFill>
              <a:latin typeface="Arial" panose="020B0604020202020204" pitchFamily="34" charset="0"/>
              <a:cs typeface="Arial" panose="020B0604020202020204" pitchFamily="34" charset="0"/>
            </a:endParaRPr>
          </a:p>
        </p:txBody>
      </p:sp>
      <p:sp>
        <p:nvSpPr>
          <p:cNvPr id="108" name="Rectangle 107"/>
          <p:cNvSpPr/>
          <p:nvPr/>
        </p:nvSpPr>
        <p:spPr>
          <a:xfrm>
            <a:off x="6213454" y="5373306"/>
            <a:ext cx="892041" cy="30960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1000" b="1" dirty="0" smtClean="0">
                <a:solidFill>
                  <a:prstClr val="white"/>
                </a:solidFill>
                <a:latin typeface="Arial" panose="020B0604020202020204" pitchFamily="34" charset="0"/>
                <a:cs typeface="Arial" panose="020B0604020202020204" pitchFamily="34" charset="0"/>
              </a:rPr>
              <a:t>CANCEL</a:t>
            </a:r>
            <a:endParaRPr lang="en-US" sz="1000" b="1" dirty="0">
              <a:solidFill>
                <a:prstClr val="white"/>
              </a:solidFill>
              <a:latin typeface="Arial" panose="020B0604020202020204" pitchFamily="34" charset="0"/>
              <a:cs typeface="Arial" panose="020B0604020202020204" pitchFamily="34" charset="0"/>
            </a:endParaRPr>
          </a:p>
        </p:txBody>
      </p:sp>
      <p:sp>
        <p:nvSpPr>
          <p:cNvPr id="113" name="Rectangle 112"/>
          <p:cNvSpPr/>
          <p:nvPr/>
        </p:nvSpPr>
        <p:spPr>
          <a:xfrm>
            <a:off x="7173263" y="5373306"/>
            <a:ext cx="1311479" cy="300554"/>
          </a:xfrm>
          <a:prstGeom prst="rect">
            <a:avLst/>
          </a:prstGeom>
          <a:solidFill>
            <a:srgbClr val="56AD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1000" b="1" dirty="0" smtClean="0">
                <a:solidFill>
                  <a:prstClr val="white"/>
                </a:solidFill>
                <a:latin typeface="Arial" panose="020B0604020202020204" pitchFamily="34" charset="0"/>
                <a:cs typeface="Arial" panose="020B0604020202020204" pitchFamily="34" charset="0"/>
              </a:rPr>
              <a:t>ACTIVATE</a:t>
            </a:r>
            <a:endParaRPr lang="en-US" sz="1000" b="1" dirty="0">
              <a:solidFill>
                <a:prstClr val="white"/>
              </a:solidFill>
              <a:latin typeface="Arial" panose="020B0604020202020204" pitchFamily="34" charset="0"/>
              <a:cs typeface="Arial" panose="020B0604020202020204" pitchFamily="34" charset="0"/>
            </a:endParaRPr>
          </a:p>
        </p:txBody>
      </p:sp>
      <p:sp>
        <p:nvSpPr>
          <p:cNvPr id="117" name="Rectangle 116"/>
          <p:cNvSpPr/>
          <p:nvPr/>
        </p:nvSpPr>
        <p:spPr>
          <a:xfrm>
            <a:off x="3683199" y="3406722"/>
            <a:ext cx="705642" cy="276999"/>
          </a:xfrm>
          <a:prstGeom prst="rect">
            <a:avLst/>
          </a:prstGeom>
          <a:noFill/>
        </p:spPr>
        <p:txBody>
          <a:bodyPr wrap="none">
            <a:spAutoFit/>
          </a:bodyPr>
          <a:lstStyle/>
          <a:p>
            <a:pPr>
              <a:defRPr/>
            </a:pPr>
            <a:r>
              <a:rPr lang="en-US" sz="1200" kern="0" dirty="0" smtClean="0">
                <a:solidFill>
                  <a:schemeClr val="bg1">
                    <a:lumMod val="65000"/>
                  </a:schemeClr>
                </a:solidFill>
                <a:latin typeface="corporate_a_condensedregular"/>
              </a:rPr>
              <a:t>In Days</a:t>
            </a:r>
            <a:endParaRPr lang="en-US" sz="1200" kern="0" dirty="0" smtClean="0">
              <a:solidFill>
                <a:schemeClr val="bg1">
                  <a:lumMod val="65000"/>
                </a:schemeClr>
              </a:solidFill>
              <a:latin typeface="corporate_a_condensedregular"/>
            </a:endParaRPr>
          </a:p>
        </p:txBody>
      </p:sp>
      <p:sp>
        <p:nvSpPr>
          <p:cNvPr id="119" name="Rectangle 118"/>
          <p:cNvSpPr/>
          <p:nvPr/>
        </p:nvSpPr>
        <p:spPr>
          <a:xfrm>
            <a:off x="2940" y="2397"/>
            <a:ext cx="12192000" cy="6855603"/>
          </a:xfrm>
          <a:prstGeom prst="rect">
            <a:avLst/>
          </a:prstGeom>
          <a:solidFill>
            <a:srgbClr val="40404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20" name="Rectangle 119"/>
          <p:cNvSpPr/>
          <p:nvPr/>
        </p:nvSpPr>
        <p:spPr>
          <a:xfrm>
            <a:off x="2355001" y="2361364"/>
            <a:ext cx="7424483" cy="1646076"/>
          </a:xfrm>
          <a:prstGeom prst="rect">
            <a:avLst/>
          </a:prstGeom>
          <a:solidFill>
            <a:schemeClr val="bg1"/>
          </a:solidFill>
          <a:ln>
            <a:solidFill>
              <a:srgbClr val="56ADD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sp>
        <p:nvSpPr>
          <p:cNvPr id="121" name="Rectangle 120"/>
          <p:cNvSpPr/>
          <p:nvPr/>
        </p:nvSpPr>
        <p:spPr>
          <a:xfrm>
            <a:off x="2496225" y="2987463"/>
            <a:ext cx="7139991" cy="307777"/>
          </a:xfrm>
          <a:prstGeom prst="rect">
            <a:avLst/>
          </a:prstGeom>
        </p:spPr>
        <p:txBody>
          <a:bodyPr wrap="square">
            <a:spAutoFit/>
          </a:bodyPr>
          <a:lstStyle/>
          <a:p>
            <a:pPr algn="ctr"/>
            <a:r>
              <a:rPr lang="en-US" sz="1400" dirty="0">
                <a:latin typeface="Arial" panose="020B0604020202020204" pitchFamily="34" charset="0"/>
                <a:cs typeface="Arial" panose="020B0604020202020204" pitchFamily="34" charset="0"/>
              </a:rPr>
              <a:t>IR Activation/Deactivation request has been </a:t>
            </a:r>
            <a:r>
              <a:rPr lang="en-US" sz="1400" dirty="0" smtClean="0">
                <a:latin typeface="Arial" panose="020B0604020202020204" pitchFamily="34" charset="0"/>
                <a:cs typeface="Arial" panose="020B0604020202020204" pitchFamily="34" charset="0"/>
              </a:rPr>
              <a:t>accepted!</a:t>
            </a:r>
            <a:endParaRPr lang="en-US" sz="1400" dirty="0">
              <a:solidFill>
                <a:prstClr val="black"/>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9086824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Rectangle 61"/>
          <p:cNvSpPr/>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 name="Rectangle 2"/>
          <p:cNvSpPr/>
          <p:nvPr/>
        </p:nvSpPr>
        <p:spPr>
          <a:xfrm>
            <a:off x="185940" y="154407"/>
            <a:ext cx="11836042" cy="65124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sp>
        <p:nvSpPr>
          <p:cNvPr id="52" name="Rectangle 51"/>
          <p:cNvSpPr/>
          <p:nvPr/>
        </p:nvSpPr>
        <p:spPr>
          <a:xfrm>
            <a:off x="2266988" y="154407"/>
            <a:ext cx="7757432" cy="20684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sp>
        <p:nvSpPr>
          <p:cNvPr id="46" name="Rectangle 45"/>
          <p:cNvSpPr/>
          <p:nvPr/>
        </p:nvSpPr>
        <p:spPr>
          <a:xfrm>
            <a:off x="185940" y="2289543"/>
            <a:ext cx="2081048" cy="4375515"/>
          </a:xfrm>
          <a:prstGeom prst="rect">
            <a:avLst/>
          </a:prstGeom>
          <a:solidFill>
            <a:srgbClr val="56AD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pic>
        <p:nvPicPr>
          <p:cNvPr id="19" name="Picture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1617" y="1769514"/>
            <a:ext cx="400674" cy="400674"/>
          </a:xfrm>
          <a:prstGeom prst="rect">
            <a:avLst/>
          </a:prstGeom>
        </p:spPr>
      </p:pic>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9785" y="1769514"/>
            <a:ext cx="400674" cy="400674"/>
          </a:xfrm>
          <a:prstGeom prst="rect">
            <a:avLst/>
          </a:prstGeom>
        </p:spPr>
      </p:pic>
      <p:pic>
        <p:nvPicPr>
          <p:cNvPr id="21" name="Picture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75281" y="1769514"/>
            <a:ext cx="400674" cy="400674"/>
          </a:xfrm>
          <a:prstGeom prst="rect">
            <a:avLst/>
          </a:prstGeom>
        </p:spPr>
      </p:pic>
      <p:pic>
        <p:nvPicPr>
          <p:cNvPr id="23" name="Picture 2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93449" y="1769513"/>
            <a:ext cx="400674" cy="400674"/>
          </a:xfrm>
          <a:prstGeom prst="rect">
            <a:avLst/>
          </a:prstGeom>
        </p:spPr>
      </p:pic>
      <p:pic>
        <p:nvPicPr>
          <p:cNvPr id="74" name="Picture 7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5959" y="6191056"/>
            <a:ext cx="354173" cy="346794"/>
          </a:xfrm>
          <a:prstGeom prst="rect">
            <a:avLst/>
          </a:prstGeom>
        </p:spPr>
      </p:pic>
      <p:pic>
        <p:nvPicPr>
          <p:cNvPr id="75" name="Picture 7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19025" y="6191056"/>
            <a:ext cx="354173" cy="346794"/>
          </a:xfrm>
          <a:prstGeom prst="rect">
            <a:avLst/>
          </a:prstGeom>
        </p:spPr>
      </p:pic>
      <p:pic>
        <p:nvPicPr>
          <p:cNvPr id="76" name="Picture 7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52893" y="6191056"/>
            <a:ext cx="354173" cy="332037"/>
          </a:xfrm>
          <a:prstGeom prst="rect">
            <a:avLst/>
          </a:prstGeom>
        </p:spPr>
      </p:pic>
      <p:sp>
        <p:nvSpPr>
          <p:cNvPr id="83" name="Rectangle 82"/>
          <p:cNvSpPr/>
          <p:nvPr/>
        </p:nvSpPr>
        <p:spPr>
          <a:xfrm>
            <a:off x="9965423" y="2163814"/>
            <a:ext cx="2056451" cy="45036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pic>
        <p:nvPicPr>
          <p:cNvPr id="98" name="Picture 97"/>
          <p:cNvPicPr>
            <a:picLocks noChangeAspect="1"/>
          </p:cNvPicPr>
          <p:nvPr/>
        </p:nvPicPr>
        <p:blipFill>
          <a:blip r:embed="rId9">
            <a:extLst>
              <a:ext uri="{BEBA8EAE-BF5A-486C-A8C5-ECC9F3942E4B}">
                <a14:imgProps xmlns:a14="http://schemas.microsoft.com/office/drawing/2010/main">
                  <a14:imgLayer r:embed="rId10">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1852091" y="6194581"/>
            <a:ext cx="331349" cy="331349"/>
          </a:xfrm>
          <a:prstGeom prst="rect">
            <a:avLst/>
          </a:prstGeom>
        </p:spPr>
      </p:pic>
      <p:sp>
        <p:nvSpPr>
          <p:cNvPr id="109" name="Rectangle 108"/>
          <p:cNvSpPr/>
          <p:nvPr/>
        </p:nvSpPr>
        <p:spPr>
          <a:xfrm>
            <a:off x="10023912" y="2286478"/>
            <a:ext cx="1963490" cy="4251372"/>
          </a:xfrm>
          <a:prstGeom prst="rect">
            <a:avLst/>
          </a:prstGeom>
          <a:solidFill>
            <a:srgbClr val="56AD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1000" b="1" dirty="0">
              <a:solidFill>
                <a:prstClr val="white"/>
              </a:solidFill>
              <a:latin typeface="Arial" panose="020B0604020202020204" pitchFamily="34" charset="0"/>
              <a:cs typeface="Arial" panose="020B0604020202020204" pitchFamily="34" charset="0"/>
            </a:endParaRPr>
          </a:p>
        </p:txBody>
      </p:sp>
      <p:sp>
        <p:nvSpPr>
          <p:cNvPr id="94" name="Rectangle 93"/>
          <p:cNvSpPr/>
          <p:nvPr/>
        </p:nvSpPr>
        <p:spPr>
          <a:xfrm>
            <a:off x="2304058" y="2698132"/>
            <a:ext cx="7656345" cy="3044318"/>
          </a:xfrm>
          <a:prstGeom prst="rect">
            <a:avLst/>
          </a:prstGeom>
          <a:solidFill>
            <a:schemeClr val="bg1"/>
          </a:solidFill>
          <a:ln>
            <a:solidFill>
              <a:srgbClr val="56ADD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grpSp>
        <p:nvGrpSpPr>
          <p:cNvPr id="4" name="Group 3"/>
          <p:cNvGrpSpPr/>
          <p:nvPr/>
        </p:nvGrpSpPr>
        <p:grpSpPr>
          <a:xfrm>
            <a:off x="257774" y="2377291"/>
            <a:ext cx="1926025" cy="239055"/>
            <a:chOff x="257774" y="1966455"/>
            <a:chExt cx="1926025" cy="239055"/>
          </a:xfrm>
        </p:grpSpPr>
        <p:sp>
          <p:nvSpPr>
            <p:cNvPr id="50" name="Rounded Rectangle 49"/>
            <p:cNvSpPr/>
            <p:nvPr/>
          </p:nvSpPr>
          <p:spPr>
            <a:xfrm>
              <a:off x="257774" y="1968246"/>
              <a:ext cx="1824102" cy="23726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pic>
          <p:nvPicPr>
            <p:cNvPr id="28" name="Picture 27"/>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981315" y="1966455"/>
              <a:ext cx="202484" cy="237055"/>
            </a:xfrm>
            <a:prstGeom prst="rect">
              <a:avLst/>
            </a:prstGeom>
          </p:spPr>
        </p:pic>
        <p:sp>
          <p:nvSpPr>
            <p:cNvPr id="51" name="TextBox 50"/>
            <p:cNvSpPr txBox="1"/>
            <p:nvPr/>
          </p:nvSpPr>
          <p:spPr>
            <a:xfrm>
              <a:off x="320836" y="1968921"/>
              <a:ext cx="184731" cy="230832"/>
            </a:xfrm>
            <a:prstGeom prst="rect">
              <a:avLst/>
            </a:prstGeom>
            <a:noFill/>
          </p:spPr>
          <p:txBody>
            <a:bodyPr wrap="none" rtlCol="0">
              <a:spAutoFit/>
            </a:bodyPr>
            <a:lstStyle/>
            <a:p>
              <a:pPr defTabSz="586130"/>
              <a:endParaRPr lang="en-US" sz="900" dirty="0">
                <a:solidFill>
                  <a:prstClr val="black"/>
                </a:solidFill>
                <a:latin typeface="Arial" panose="020B0604020202020204" pitchFamily="34" charset="0"/>
                <a:cs typeface="Arial" panose="020B0604020202020204" pitchFamily="34" charset="0"/>
              </a:endParaRPr>
            </a:p>
          </p:txBody>
        </p:sp>
      </p:grpSp>
      <p:grpSp>
        <p:nvGrpSpPr>
          <p:cNvPr id="63" name="Group 62"/>
          <p:cNvGrpSpPr/>
          <p:nvPr/>
        </p:nvGrpSpPr>
        <p:grpSpPr>
          <a:xfrm>
            <a:off x="2268495" y="5758937"/>
            <a:ext cx="7691908" cy="906121"/>
            <a:chOff x="2284261" y="5806235"/>
            <a:chExt cx="7691908" cy="906121"/>
          </a:xfrm>
        </p:grpSpPr>
        <p:sp>
          <p:nvSpPr>
            <p:cNvPr id="70" name="Rectangle 69"/>
            <p:cNvSpPr/>
            <p:nvPr/>
          </p:nvSpPr>
          <p:spPr>
            <a:xfrm>
              <a:off x="2284261" y="5806235"/>
              <a:ext cx="7691908" cy="90612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7" name="Rounded Rectangle 76"/>
            <p:cNvSpPr/>
            <p:nvPr/>
          </p:nvSpPr>
          <p:spPr>
            <a:xfrm>
              <a:off x="2417106" y="6197770"/>
              <a:ext cx="7362378" cy="35236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8" name="TextBox 77"/>
            <p:cNvSpPr txBox="1"/>
            <p:nvPr/>
          </p:nvSpPr>
          <p:spPr>
            <a:xfrm>
              <a:off x="2480168" y="6268572"/>
              <a:ext cx="877163" cy="230832"/>
            </a:xfrm>
            <a:prstGeom prst="rect">
              <a:avLst/>
            </a:prstGeom>
            <a:noFill/>
          </p:spPr>
          <p:txBody>
            <a:bodyPr wrap="none" rtlCol="0">
              <a:spAutoFit/>
            </a:bodyPr>
            <a:lstStyle/>
            <a:p>
              <a:r>
                <a:rPr lang="en-US" sz="900" dirty="0">
                  <a:solidFill>
                    <a:prstClr val="black"/>
                  </a:solidFill>
                  <a:latin typeface="Arial" panose="020B0604020202020204" pitchFamily="34" charset="0"/>
                  <a:cs typeface="Arial" panose="020B0604020202020204" pitchFamily="34" charset="0"/>
                </a:rPr>
                <a:t>Call Remarks</a:t>
              </a:r>
            </a:p>
          </p:txBody>
        </p:sp>
        <p:sp>
          <p:nvSpPr>
            <p:cNvPr id="84" name="Rectangle 83"/>
            <p:cNvSpPr/>
            <p:nvPr/>
          </p:nvSpPr>
          <p:spPr>
            <a:xfrm>
              <a:off x="8910989" y="6245977"/>
              <a:ext cx="808601" cy="268750"/>
            </a:xfrm>
            <a:prstGeom prst="rect">
              <a:avLst/>
            </a:prstGeom>
            <a:solidFill>
              <a:srgbClr val="56AD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800" dirty="0" smtClean="0">
                  <a:solidFill>
                    <a:prstClr val="white"/>
                  </a:solidFill>
                  <a:latin typeface="Arial" panose="020B0604020202020204" pitchFamily="34" charset="0"/>
                  <a:cs typeface="Arial" panose="020B0604020202020204" pitchFamily="34" charset="0"/>
                </a:rPr>
                <a:t>SUBMIT</a:t>
              </a:r>
              <a:endParaRPr lang="en-US" sz="800" dirty="0">
                <a:solidFill>
                  <a:prstClr val="white"/>
                </a:solidFill>
                <a:latin typeface="Arial" panose="020B0604020202020204" pitchFamily="34" charset="0"/>
                <a:cs typeface="Arial" panose="020B0604020202020204" pitchFamily="34" charset="0"/>
              </a:endParaRPr>
            </a:p>
          </p:txBody>
        </p:sp>
        <p:sp>
          <p:nvSpPr>
            <p:cNvPr id="85" name="Rounded Rectangle 84"/>
            <p:cNvSpPr/>
            <p:nvPr/>
          </p:nvSpPr>
          <p:spPr>
            <a:xfrm>
              <a:off x="2444560" y="5947598"/>
              <a:ext cx="129642" cy="129642"/>
            </a:xfrm>
            <a:prstGeom prst="round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6" name="TextBox 85"/>
            <p:cNvSpPr txBox="1"/>
            <p:nvPr/>
          </p:nvSpPr>
          <p:spPr>
            <a:xfrm>
              <a:off x="2615925" y="5897864"/>
              <a:ext cx="838691" cy="230832"/>
            </a:xfrm>
            <a:prstGeom prst="rect">
              <a:avLst/>
            </a:prstGeom>
            <a:noFill/>
          </p:spPr>
          <p:txBody>
            <a:bodyPr wrap="none" rtlCol="0">
              <a:spAutoFit/>
            </a:bodyPr>
            <a:lstStyle/>
            <a:p>
              <a:r>
                <a:rPr lang="en-US" sz="900" dirty="0" smtClean="0">
                  <a:solidFill>
                    <a:prstClr val="black"/>
                  </a:solidFill>
                  <a:latin typeface="Arial" panose="020B0604020202020204" pitchFamily="34" charset="0"/>
                  <a:cs typeface="Arial" panose="020B0604020202020204" pitchFamily="34" charset="0"/>
                </a:rPr>
                <a:t>Billing Query</a:t>
              </a:r>
              <a:endParaRPr lang="en-US" sz="900" dirty="0">
                <a:solidFill>
                  <a:prstClr val="black"/>
                </a:solidFill>
                <a:latin typeface="Arial" panose="020B0604020202020204" pitchFamily="34" charset="0"/>
                <a:cs typeface="Arial" panose="020B0604020202020204" pitchFamily="34" charset="0"/>
              </a:endParaRPr>
            </a:p>
          </p:txBody>
        </p:sp>
        <p:sp>
          <p:nvSpPr>
            <p:cNvPr id="87" name="Rounded Rectangle 86"/>
            <p:cNvSpPr/>
            <p:nvPr/>
          </p:nvSpPr>
          <p:spPr>
            <a:xfrm>
              <a:off x="3899406" y="5947598"/>
              <a:ext cx="129642" cy="129642"/>
            </a:xfrm>
            <a:prstGeom prst="round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8" name="TextBox 87"/>
            <p:cNvSpPr txBox="1"/>
            <p:nvPr/>
          </p:nvSpPr>
          <p:spPr>
            <a:xfrm>
              <a:off x="4081480" y="5897864"/>
              <a:ext cx="1152880" cy="230832"/>
            </a:xfrm>
            <a:prstGeom prst="rect">
              <a:avLst/>
            </a:prstGeom>
            <a:noFill/>
          </p:spPr>
          <p:txBody>
            <a:bodyPr wrap="none" rtlCol="0">
              <a:spAutoFit/>
            </a:bodyPr>
            <a:lstStyle/>
            <a:p>
              <a:r>
                <a:rPr lang="en-US" sz="900" dirty="0" smtClean="0">
                  <a:solidFill>
                    <a:prstClr val="black"/>
                  </a:solidFill>
                  <a:latin typeface="Arial" panose="020B0604020202020204" pitchFamily="34" charset="0"/>
                  <a:cs typeface="Arial" panose="020B0604020202020204" pitchFamily="34" charset="0"/>
                </a:rPr>
                <a:t>Change in address</a:t>
              </a:r>
              <a:endParaRPr lang="en-US" sz="900" dirty="0">
                <a:solidFill>
                  <a:prstClr val="black"/>
                </a:solidFill>
                <a:latin typeface="Arial" panose="020B0604020202020204" pitchFamily="34" charset="0"/>
                <a:cs typeface="Arial" panose="020B0604020202020204" pitchFamily="34" charset="0"/>
              </a:endParaRPr>
            </a:p>
          </p:txBody>
        </p:sp>
        <p:sp>
          <p:nvSpPr>
            <p:cNvPr id="95" name="Rounded Rectangle 94"/>
            <p:cNvSpPr/>
            <p:nvPr/>
          </p:nvSpPr>
          <p:spPr>
            <a:xfrm>
              <a:off x="5354252" y="5947598"/>
              <a:ext cx="129642" cy="129642"/>
            </a:xfrm>
            <a:prstGeom prst="round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6" name="TextBox 95"/>
            <p:cNvSpPr txBox="1"/>
            <p:nvPr/>
          </p:nvSpPr>
          <p:spPr>
            <a:xfrm>
              <a:off x="5549967" y="5897864"/>
              <a:ext cx="928459" cy="230832"/>
            </a:xfrm>
            <a:prstGeom prst="rect">
              <a:avLst/>
            </a:prstGeom>
            <a:noFill/>
          </p:spPr>
          <p:txBody>
            <a:bodyPr wrap="none" rtlCol="0">
              <a:spAutoFit/>
            </a:bodyPr>
            <a:lstStyle/>
            <a:p>
              <a:r>
                <a:rPr lang="en-US" sz="900" dirty="0" smtClean="0">
                  <a:solidFill>
                    <a:prstClr val="black"/>
                  </a:solidFill>
                  <a:latin typeface="Arial" panose="020B0604020202020204" pitchFamily="34" charset="0"/>
                  <a:cs typeface="Arial" panose="020B0604020202020204" pitchFamily="34" charset="0"/>
                </a:rPr>
                <a:t>Product Query</a:t>
              </a:r>
              <a:endParaRPr lang="en-US" sz="900" dirty="0">
                <a:solidFill>
                  <a:prstClr val="black"/>
                </a:solidFill>
                <a:latin typeface="Arial" panose="020B0604020202020204" pitchFamily="34" charset="0"/>
                <a:cs typeface="Arial" panose="020B0604020202020204" pitchFamily="34" charset="0"/>
              </a:endParaRPr>
            </a:p>
          </p:txBody>
        </p:sp>
        <p:sp>
          <p:nvSpPr>
            <p:cNvPr id="97" name="Rounded Rectangle 96"/>
            <p:cNvSpPr/>
            <p:nvPr/>
          </p:nvSpPr>
          <p:spPr>
            <a:xfrm>
              <a:off x="6809098" y="5947598"/>
              <a:ext cx="129642" cy="129642"/>
            </a:xfrm>
            <a:prstGeom prst="round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0" name="TextBox 109"/>
            <p:cNvSpPr txBox="1"/>
            <p:nvPr/>
          </p:nvSpPr>
          <p:spPr>
            <a:xfrm>
              <a:off x="7043456" y="5897864"/>
              <a:ext cx="947695" cy="230832"/>
            </a:xfrm>
            <a:prstGeom prst="rect">
              <a:avLst/>
            </a:prstGeom>
            <a:noFill/>
          </p:spPr>
          <p:txBody>
            <a:bodyPr wrap="none" rtlCol="0">
              <a:spAutoFit/>
            </a:bodyPr>
            <a:lstStyle/>
            <a:p>
              <a:r>
                <a:rPr lang="en-US" sz="900" dirty="0" smtClean="0">
                  <a:solidFill>
                    <a:prstClr val="black"/>
                  </a:solidFill>
                  <a:latin typeface="Arial" panose="020B0604020202020204" pitchFamily="34" charset="0"/>
                  <a:cs typeface="Arial" panose="020B0604020202020204" pitchFamily="34" charset="0"/>
                </a:rPr>
                <a:t>Delivery Query</a:t>
              </a:r>
              <a:endParaRPr lang="en-US" sz="900" dirty="0">
                <a:solidFill>
                  <a:prstClr val="black"/>
                </a:solidFill>
                <a:latin typeface="Arial" panose="020B0604020202020204" pitchFamily="34" charset="0"/>
                <a:cs typeface="Arial" panose="020B0604020202020204" pitchFamily="34" charset="0"/>
              </a:endParaRPr>
            </a:p>
          </p:txBody>
        </p:sp>
        <p:sp>
          <p:nvSpPr>
            <p:cNvPr id="111" name="Rounded Rectangle 110"/>
            <p:cNvSpPr/>
            <p:nvPr/>
          </p:nvSpPr>
          <p:spPr>
            <a:xfrm>
              <a:off x="8263944" y="5947598"/>
              <a:ext cx="129642" cy="129642"/>
            </a:xfrm>
            <a:prstGeom prst="round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2" name="TextBox 111"/>
            <p:cNvSpPr txBox="1"/>
            <p:nvPr/>
          </p:nvSpPr>
          <p:spPr>
            <a:xfrm>
              <a:off x="8435309" y="5897864"/>
              <a:ext cx="595035" cy="230832"/>
            </a:xfrm>
            <a:prstGeom prst="rect">
              <a:avLst/>
            </a:prstGeom>
            <a:noFill/>
          </p:spPr>
          <p:txBody>
            <a:bodyPr wrap="none" rtlCol="0">
              <a:spAutoFit/>
            </a:bodyPr>
            <a:lstStyle/>
            <a:p>
              <a:r>
                <a:rPr lang="en-US" sz="900" dirty="0" smtClean="0">
                  <a:solidFill>
                    <a:prstClr val="black"/>
                  </a:solidFill>
                  <a:latin typeface="Arial" panose="020B0604020202020204" pitchFamily="34" charset="0"/>
                  <a:cs typeface="Arial" panose="020B0604020202020204" pitchFamily="34" charset="0"/>
                </a:rPr>
                <a:t>General</a:t>
              </a:r>
              <a:endParaRPr lang="en-US" sz="900" dirty="0">
                <a:solidFill>
                  <a:prstClr val="black"/>
                </a:solidFill>
                <a:latin typeface="Arial" panose="020B0604020202020204" pitchFamily="34" charset="0"/>
                <a:cs typeface="Arial" panose="020B0604020202020204" pitchFamily="34" charset="0"/>
              </a:endParaRPr>
            </a:p>
          </p:txBody>
        </p:sp>
      </p:grpSp>
      <p:grpSp>
        <p:nvGrpSpPr>
          <p:cNvPr id="114" name="Group 113"/>
          <p:cNvGrpSpPr/>
          <p:nvPr/>
        </p:nvGrpSpPr>
        <p:grpSpPr>
          <a:xfrm>
            <a:off x="10096160" y="2395737"/>
            <a:ext cx="1775543" cy="302395"/>
            <a:chOff x="10111926" y="2443035"/>
            <a:chExt cx="1775543" cy="302395"/>
          </a:xfrm>
        </p:grpSpPr>
        <p:sp>
          <p:nvSpPr>
            <p:cNvPr id="115" name="Rounded Rectangle 114"/>
            <p:cNvSpPr/>
            <p:nvPr/>
          </p:nvSpPr>
          <p:spPr>
            <a:xfrm>
              <a:off x="10111926" y="2443035"/>
              <a:ext cx="1775543" cy="302395"/>
            </a:xfrm>
            <a:prstGeom prst="round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a:solidFill>
                    <a:prstClr val="white">
                      <a:lumMod val="75000"/>
                    </a:prstClr>
                  </a:solidFill>
                  <a:latin typeface="Arial" panose="020B0604020202020204" pitchFamily="34" charset="0"/>
                  <a:cs typeface="Arial" panose="020B0604020202020204" pitchFamily="34" charset="0"/>
                </a:rPr>
                <a:t>Select </a:t>
              </a:r>
              <a:r>
                <a:rPr lang="en-US" sz="900" dirty="0" smtClean="0">
                  <a:solidFill>
                    <a:prstClr val="white">
                      <a:lumMod val="75000"/>
                    </a:prstClr>
                  </a:solidFill>
                  <a:latin typeface="Arial" panose="020B0604020202020204" pitchFamily="34" charset="0"/>
                  <a:cs typeface="Arial" panose="020B0604020202020204" pitchFamily="34" charset="0"/>
                </a:rPr>
                <a:t>Disposition</a:t>
              </a:r>
              <a:endParaRPr lang="en-US" sz="900" dirty="0">
                <a:solidFill>
                  <a:prstClr val="white">
                    <a:lumMod val="75000"/>
                  </a:prstClr>
                </a:solidFill>
                <a:latin typeface="Arial" panose="020B0604020202020204" pitchFamily="34" charset="0"/>
                <a:cs typeface="Arial" panose="020B0604020202020204" pitchFamily="34" charset="0"/>
              </a:endParaRPr>
            </a:p>
          </p:txBody>
        </p:sp>
        <p:sp>
          <p:nvSpPr>
            <p:cNvPr id="116" name="Isosceles Triangle 115"/>
            <p:cNvSpPr/>
            <p:nvPr/>
          </p:nvSpPr>
          <p:spPr>
            <a:xfrm rot="10800000">
              <a:off x="11680475" y="2576192"/>
              <a:ext cx="84219" cy="72602"/>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solidFill>
                  <a:prstClr val="white"/>
                </a:solidFill>
              </a:endParaRPr>
            </a:p>
          </p:txBody>
        </p:sp>
      </p:grpSp>
      <p:sp>
        <p:nvSpPr>
          <p:cNvPr id="82" name="Rectangle 81"/>
          <p:cNvSpPr/>
          <p:nvPr/>
        </p:nvSpPr>
        <p:spPr>
          <a:xfrm>
            <a:off x="261254" y="1072474"/>
            <a:ext cx="1942062" cy="4539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1400" b="1" i="1" dirty="0" smtClean="0">
                <a:solidFill>
                  <a:schemeClr val="tx1">
                    <a:lumMod val="50000"/>
                    <a:lumOff val="50000"/>
                  </a:schemeClr>
                </a:solidFill>
                <a:latin typeface="Swis721 Cn BT" panose="020B0506020202030204" pitchFamily="34" charset="0"/>
                <a:cs typeface="Arial" panose="020B0604020202020204" pitchFamily="34" charset="0"/>
              </a:rPr>
              <a:t>TELECOM ENTERPRISE</a:t>
            </a:r>
            <a:endParaRPr lang="en-US" sz="1400" b="1" i="1" dirty="0">
              <a:solidFill>
                <a:schemeClr val="tx1">
                  <a:lumMod val="50000"/>
                  <a:lumOff val="50000"/>
                </a:schemeClr>
              </a:solidFill>
              <a:latin typeface="Swis721 Cn BT" panose="020B0506020202030204" pitchFamily="34" charset="0"/>
              <a:cs typeface="Arial" panose="020B0604020202020204" pitchFamily="34" charset="0"/>
            </a:endParaRPr>
          </a:p>
        </p:txBody>
      </p:sp>
      <p:pic>
        <p:nvPicPr>
          <p:cNvPr id="61" name="Picture 60"/>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55095" y="336931"/>
            <a:ext cx="942739" cy="855162"/>
          </a:xfrm>
          <a:prstGeom prst="rect">
            <a:avLst/>
          </a:prstGeom>
        </p:spPr>
      </p:pic>
      <p:pic>
        <p:nvPicPr>
          <p:cNvPr id="6" name="Picture 5"/>
          <p:cNvPicPr>
            <a:picLocks noChangeAspect="1"/>
          </p:cNvPicPr>
          <p:nvPr/>
        </p:nvPicPr>
        <p:blipFill>
          <a:blip r:embed="rId13"/>
          <a:stretch>
            <a:fillRect/>
          </a:stretch>
        </p:blipFill>
        <p:spPr>
          <a:xfrm>
            <a:off x="10010486" y="571267"/>
            <a:ext cx="1950763" cy="1341664"/>
          </a:xfrm>
          <a:prstGeom prst="rect">
            <a:avLst/>
          </a:prstGeom>
        </p:spPr>
      </p:pic>
      <p:sp>
        <p:nvSpPr>
          <p:cNvPr id="7" name="Rectangle 6"/>
          <p:cNvSpPr/>
          <p:nvPr/>
        </p:nvSpPr>
        <p:spPr>
          <a:xfrm>
            <a:off x="2304058" y="239653"/>
            <a:ext cx="2516253" cy="1958667"/>
          </a:xfrm>
          <a:prstGeom prst="rect">
            <a:avLst/>
          </a:prstGeom>
          <a:solidFill>
            <a:schemeClr val="bg1"/>
          </a:solidFill>
          <a:ln>
            <a:solidFill>
              <a:schemeClr val="bg1">
                <a:lumMod val="95000"/>
              </a:schemeClr>
            </a:solidFill>
          </a:ln>
          <a:effectLst>
            <a:outerShdw blurRad="50800" dist="38100" dir="8100000" algn="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p:cNvSpPr/>
          <p:nvPr/>
        </p:nvSpPr>
        <p:spPr>
          <a:xfrm>
            <a:off x="4879719" y="239653"/>
            <a:ext cx="2516253" cy="1958667"/>
          </a:xfrm>
          <a:prstGeom prst="rect">
            <a:avLst/>
          </a:prstGeom>
          <a:solidFill>
            <a:schemeClr val="bg1"/>
          </a:solidFill>
          <a:ln>
            <a:solidFill>
              <a:schemeClr val="bg1">
                <a:lumMod val="95000"/>
              </a:schemeClr>
            </a:solidFill>
          </a:ln>
          <a:effectLst>
            <a:outerShdw blurRad="50800" dist="38100" dir="8100000" algn="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p:cNvSpPr/>
          <p:nvPr/>
        </p:nvSpPr>
        <p:spPr>
          <a:xfrm>
            <a:off x="7455380" y="239653"/>
            <a:ext cx="2516253" cy="1958667"/>
          </a:xfrm>
          <a:prstGeom prst="rect">
            <a:avLst/>
          </a:prstGeom>
          <a:solidFill>
            <a:schemeClr val="bg1"/>
          </a:solidFill>
          <a:ln>
            <a:solidFill>
              <a:schemeClr val="bg1">
                <a:lumMod val="95000"/>
              </a:schemeClr>
            </a:solidFill>
          </a:ln>
          <a:effectLst>
            <a:outerShdw blurRad="50800" dist="38100" dir="8100000" algn="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1" name="Table 100"/>
          <p:cNvGraphicFramePr>
            <a:graphicFrameLocks noGrp="1"/>
          </p:cNvGraphicFramePr>
          <p:nvPr>
            <p:extLst/>
          </p:nvPr>
        </p:nvGraphicFramePr>
        <p:xfrm>
          <a:off x="2464402" y="294868"/>
          <a:ext cx="2239750" cy="1486976"/>
        </p:xfrm>
        <a:graphic>
          <a:graphicData uri="http://schemas.openxmlformats.org/drawingml/2006/table">
            <a:tbl>
              <a:tblPr>
                <a:tableStyleId>{5C22544A-7EE6-4342-B048-85BDC9FD1C3A}</a:tableStyleId>
              </a:tblPr>
              <a:tblGrid>
                <a:gridCol w="953865"/>
                <a:gridCol w="1285885"/>
              </a:tblGrid>
              <a:tr h="198540">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Mobile #</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+63</a:t>
                      </a:r>
                      <a:r>
                        <a:rPr lang="en-US" sz="8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 915 716 9206</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98540">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Subscriber</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Mr. John Doe</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98540">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Operating Status</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Active</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98540">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Status</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Active</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82068">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Email</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johndoe554@gmail.com</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19828">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Address</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sv-SE" sz="800" b="0" i="0" u="none" strike="noStrike" kern="1200" dirty="0" smtClean="0">
                          <a:solidFill>
                            <a:srgbClr val="000000"/>
                          </a:solidFill>
                          <a:effectLst/>
                          <a:latin typeface="Arial" panose="020B0604020202020204" pitchFamily="34" charset="0"/>
                          <a:ea typeface="+mn-ea"/>
                          <a:cs typeface="Arial" panose="020B0604020202020204" pitchFamily="34" charset="0"/>
                        </a:rPr>
                        <a:t>101 Dela Rosa Street, Legazpi Village, Makati</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90920">
                <a:tc>
                  <a:txBody>
                    <a:bodyPr/>
                    <a:lstStyle/>
                    <a:p>
                      <a:pPr marL="0" algn="l" defTabSz="914400" rtl="0" eaLnBrk="1" fontAlgn="b" latinLnBrk="0" hangingPunct="1"/>
                      <a:r>
                        <a:rPr lang="en-US" sz="800" b="0" i="0" u="none" strike="noStrike" kern="1200" dirty="0">
                          <a:solidFill>
                            <a:srgbClr val="000000"/>
                          </a:solidFill>
                          <a:effectLst/>
                          <a:latin typeface="Arial" panose="020B0604020202020204" pitchFamily="34" charset="0"/>
                          <a:ea typeface="+mn-ea"/>
                          <a:cs typeface="Arial" panose="020B0604020202020204" pitchFamily="34" charset="0"/>
                        </a:rPr>
                        <a:t>Alt Number</a:t>
                      </a: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+63</a:t>
                      </a:r>
                      <a:r>
                        <a:rPr lang="en-US" sz="8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 999 999 9999</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graphicFrame>
        <p:nvGraphicFramePr>
          <p:cNvPr id="102" name="Table 101"/>
          <p:cNvGraphicFramePr>
            <a:graphicFrameLocks noGrp="1"/>
          </p:cNvGraphicFramePr>
          <p:nvPr>
            <p:extLst/>
          </p:nvPr>
        </p:nvGraphicFramePr>
        <p:xfrm>
          <a:off x="4973094" y="294868"/>
          <a:ext cx="2355644" cy="1878483"/>
        </p:xfrm>
        <a:graphic>
          <a:graphicData uri="http://schemas.openxmlformats.org/drawingml/2006/table">
            <a:tbl>
              <a:tblPr>
                <a:tableStyleId>{5C22544A-7EE6-4342-B048-85BDC9FD1C3A}</a:tableStyleId>
              </a:tblPr>
              <a:tblGrid>
                <a:gridCol w="1089211"/>
                <a:gridCol w="1266433"/>
              </a:tblGrid>
              <a:tr h="205909">
                <a:tc>
                  <a:txBody>
                    <a:bodyPr/>
                    <a:lstStyle/>
                    <a:p>
                      <a:pPr algn="l" fontAlgn="b"/>
                      <a:r>
                        <a:rPr lang="en-US" sz="800" u="none" strike="noStrike" dirty="0" smtClean="0">
                          <a:effectLst/>
                          <a:latin typeface="Arial" panose="020B0604020202020204" pitchFamily="34" charset="0"/>
                          <a:cs typeface="Arial" panose="020B0604020202020204" pitchFamily="34" charset="0"/>
                        </a:rPr>
                        <a:t>Customer ID</a:t>
                      </a:r>
                      <a:r>
                        <a:rPr lang="en-US" sz="800" u="none" strike="noStrike" baseline="0" dirty="0" smtClean="0">
                          <a:effectLst/>
                          <a:latin typeface="Arial" panose="020B0604020202020204" pitchFamily="34" charset="0"/>
                          <a:cs typeface="Arial" panose="020B0604020202020204" pitchFamily="34" charset="0"/>
                        </a:rPr>
                        <a:t> #</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b="0" i="0" u="none" strike="noStrike" dirty="0" smtClean="0">
                          <a:solidFill>
                            <a:schemeClr val="dk1"/>
                          </a:solidFill>
                          <a:effectLst/>
                          <a:latin typeface="Arial" panose="020B0604020202020204" pitchFamily="34" charset="0"/>
                          <a:cs typeface="Arial" panose="020B0604020202020204" pitchFamily="34" charset="0"/>
                        </a:rPr>
                        <a:t>83085294</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u="none" strike="noStrike" dirty="0" smtClean="0">
                          <a:effectLst/>
                          <a:latin typeface="Arial" panose="020B0604020202020204" pitchFamily="34" charset="0"/>
                          <a:cs typeface="Arial" panose="020B0604020202020204" pitchFamily="34" charset="0"/>
                        </a:rPr>
                        <a:t>Tariff Plan</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b="0" i="0" u="sng" strike="noStrike" dirty="0" err="1" smtClean="0">
                          <a:solidFill>
                            <a:schemeClr val="dk1"/>
                          </a:solidFill>
                          <a:effectLst/>
                          <a:latin typeface="Arial" panose="020B0604020202020204" pitchFamily="34" charset="0"/>
                          <a:cs typeface="Arial" panose="020B0604020202020204" pitchFamily="34" charset="0"/>
                        </a:rPr>
                        <a:t>ThePLAN</a:t>
                      </a:r>
                      <a:r>
                        <a:rPr lang="en-US" sz="800" b="0" i="0" u="sng" strike="noStrike" baseline="0" dirty="0" smtClean="0">
                          <a:solidFill>
                            <a:schemeClr val="dk1"/>
                          </a:solidFill>
                          <a:effectLst/>
                          <a:latin typeface="Arial" panose="020B0604020202020204" pitchFamily="34" charset="0"/>
                          <a:cs typeface="Arial" panose="020B0604020202020204" pitchFamily="34" charset="0"/>
                        </a:rPr>
                        <a:t> PLUS 1499</a:t>
                      </a:r>
                      <a:endParaRPr lang="en-US" sz="800" b="0" i="0" u="sng"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b="0" i="0" u="none" strike="noStrike" dirty="0" smtClean="0">
                          <a:solidFill>
                            <a:srgbClr val="000000"/>
                          </a:solidFill>
                          <a:effectLst/>
                          <a:latin typeface="Arial" panose="020B0604020202020204" pitchFamily="34" charset="0"/>
                          <a:cs typeface="Arial" panose="020B0604020202020204" pitchFamily="34" charset="0"/>
                        </a:rPr>
                        <a:t>Activation Date</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b="0" i="0" u="none" strike="noStrike" dirty="0" smtClean="0">
                          <a:solidFill>
                            <a:srgbClr val="000000"/>
                          </a:solidFill>
                          <a:effectLst/>
                          <a:latin typeface="Arial" panose="020B0604020202020204" pitchFamily="34" charset="0"/>
                          <a:cs typeface="Arial" panose="020B0604020202020204" pitchFamily="34" charset="0"/>
                        </a:rPr>
                        <a:t>03-01-2019</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u="none" strike="noStrike" dirty="0" smtClean="0">
                          <a:effectLst/>
                          <a:latin typeface="Arial" panose="020B0604020202020204" pitchFamily="34" charset="0"/>
                          <a:cs typeface="Arial" panose="020B0604020202020204" pitchFamily="34" charset="0"/>
                        </a:rPr>
                        <a:t>Contract</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u="none" strike="noStrike" dirty="0" smtClean="0">
                          <a:effectLst/>
                          <a:latin typeface="Arial" panose="020B0604020202020204" pitchFamily="34" charset="0"/>
                          <a:cs typeface="Arial" panose="020B0604020202020204" pitchFamily="34" charset="0"/>
                        </a:rPr>
                        <a:t>24 Months</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u="none" strike="noStrike" dirty="0" smtClean="0">
                          <a:effectLst/>
                          <a:latin typeface="Arial" panose="020B0604020202020204" pitchFamily="34" charset="0"/>
                          <a:cs typeface="Arial" panose="020B0604020202020204" pitchFamily="34" charset="0"/>
                        </a:rPr>
                        <a:t>Handset</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b="0" i="0" u="sng" strike="noStrike" dirty="0" smtClean="0">
                          <a:solidFill>
                            <a:schemeClr val="dk1"/>
                          </a:solidFill>
                          <a:effectLst/>
                          <a:latin typeface="Arial" panose="020B0604020202020204" pitchFamily="34" charset="0"/>
                          <a:cs typeface="Arial" panose="020B0604020202020204" pitchFamily="34" charset="0"/>
                        </a:rPr>
                        <a:t>Huawei Nova 3i</a:t>
                      </a:r>
                      <a:endParaRPr lang="en-US" sz="800" b="0" i="0" u="sng"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u="none" strike="noStrike" dirty="0" smtClean="0">
                          <a:effectLst/>
                          <a:latin typeface="Arial" panose="020B0604020202020204" pitchFamily="34" charset="0"/>
                          <a:cs typeface="Arial" panose="020B0604020202020204" pitchFamily="34" charset="0"/>
                        </a:rPr>
                        <a:t>Unbilled Amount</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b="0" i="0" u="none" strike="noStrike" dirty="0" smtClean="0">
                          <a:solidFill>
                            <a:schemeClr val="dk1"/>
                          </a:solidFill>
                          <a:effectLst/>
                          <a:latin typeface="Arial" panose="020B0604020202020204" pitchFamily="34" charset="0"/>
                          <a:cs typeface="Arial" panose="020B0604020202020204" pitchFamily="34" charset="0"/>
                        </a:rPr>
                        <a:t>P 69.90</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u="none" strike="noStrike" dirty="0" smtClean="0">
                          <a:effectLst/>
                          <a:latin typeface="Arial" panose="020B0604020202020204" pitchFamily="34" charset="0"/>
                          <a:cs typeface="Arial" panose="020B0604020202020204" pitchFamily="34" charset="0"/>
                        </a:rPr>
                        <a:t>Last Payment Date</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b="0" i="0" u="none" strike="noStrike" dirty="0" smtClean="0">
                          <a:solidFill>
                            <a:schemeClr val="dk1"/>
                          </a:solidFill>
                          <a:effectLst/>
                          <a:latin typeface="Arial" panose="020B0604020202020204" pitchFamily="34" charset="0"/>
                          <a:cs typeface="Arial" panose="020B0604020202020204" pitchFamily="34" charset="0"/>
                        </a:rPr>
                        <a:t>04-04-2019</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31211">
                <a:tc>
                  <a:txBody>
                    <a:bodyPr/>
                    <a:lstStyle/>
                    <a:p>
                      <a:pPr algn="l" fontAlgn="b"/>
                      <a:r>
                        <a:rPr lang="en-US" sz="800" u="none" strike="noStrike" kern="1200" dirty="0" smtClean="0">
                          <a:solidFill>
                            <a:schemeClr val="dk1"/>
                          </a:solidFill>
                          <a:effectLst/>
                          <a:latin typeface="Arial" panose="020B0604020202020204" pitchFamily="34" charset="0"/>
                          <a:ea typeface="+mn-ea"/>
                          <a:cs typeface="Arial" panose="020B0604020202020204" pitchFamily="34" charset="0"/>
                        </a:rPr>
                        <a:t>Outstanding Balance</a:t>
                      </a:r>
                      <a:endParaRPr lang="en-US" sz="800" u="none" strike="noStrike" kern="1200" dirty="0">
                        <a:solidFill>
                          <a:schemeClr val="dk1"/>
                        </a:solidFill>
                        <a:effectLst/>
                        <a:latin typeface="Arial" panose="020B0604020202020204" pitchFamily="34" charset="0"/>
                        <a:ea typeface="+mn-ea"/>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u="none" strike="noStrike" kern="1200" dirty="0" smtClean="0">
                          <a:solidFill>
                            <a:schemeClr val="dk1"/>
                          </a:solidFill>
                          <a:effectLst/>
                          <a:latin typeface="Arial" panose="020B0604020202020204" pitchFamily="34" charset="0"/>
                          <a:ea typeface="+mn-ea"/>
                          <a:cs typeface="Arial" panose="020B0604020202020204" pitchFamily="34" charset="0"/>
                        </a:rPr>
                        <a:t>P1568.90</a:t>
                      </a:r>
                      <a:endParaRPr lang="en-US" sz="800" u="none" strike="noStrike" kern="1200" dirty="0">
                        <a:solidFill>
                          <a:schemeClr val="dk1"/>
                        </a:solidFill>
                        <a:effectLst/>
                        <a:latin typeface="Arial" panose="020B0604020202020204" pitchFamily="34" charset="0"/>
                        <a:ea typeface="+mn-ea"/>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u="none" strike="noStrike" kern="1200" dirty="0" smtClean="0">
                          <a:solidFill>
                            <a:schemeClr val="dk1"/>
                          </a:solidFill>
                          <a:effectLst/>
                          <a:latin typeface="Arial" panose="020B0604020202020204" pitchFamily="34" charset="0"/>
                          <a:ea typeface="+mn-ea"/>
                          <a:cs typeface="Arial" panose="020B0604020202020204" pitchFamily="34" charset="0"/>
                        </a:rPr>
                        <a:t>Bill Date</a:t>
                      </a:r>
                      <a:endParaRPr lang="en-US" sz="800" u="none" strike="noStrike" kern="1200" dirty="0">
                        <a:solidFill>
                          <a:schemeClr val="dk1"/>
                        </a:solidFill>
                        <a:effectLst/>
                        <a:latin typeface="Arial" panose="020B0604020202020204" pitchFamily="34" charset="0"/>
                        <a:ea typeface="+mn-ea"/>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u="none" strike="noStrike" kern="1200" dirty="0" smtClean="0">
                          <a:solidFill>
                            <a:schemeClr val="dk1"/>
                          </a:solidFill>
                          <a:effectLst/>
                          <a:latin typeface="Arial" panose="020B0604020202020204" pitchFamily="34" charset="0"/>
                          <a:ea typeface="+mn-ea"/>
                          <a:cs typeface="Arial" panose="020B0604020202020204" pitchFamily="34" charset="0"/>
                        </a:rPr>
                        <a:t>03-04-2019</a:t>
                      </a:r>
                      <a:endParaRPr lang="en-US" sz="800" u="none" strike="noStrike" kern="1200" dirty="0">
                        <a:solidFill>
                          <a:schemeClr val="dk1"/>
                        </a:solidFill>
                        <a:effectLst/>
                        <a:latin typeface="Arial" panose="020B0604020202020204" pitchFamily="34" charset="0"/>
                        <a:ea typeface="+mn-ea"/>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graphicFrame>
        <p:nvGraphicFramePr>
          <p:cNvPr id="103" name="Table 102"/>
          <p:cNvGraphicFramePr>
            <a:graphicFrameLocks noGrp="1"/>
          </p:cNvGraphicFramePr>
          <p:nvPr>
            <p:extLst/>
          </p:nvPr>
        </p:nvGraphicFramePr>
        <p:xfrm>
          <a:off x="7577841" y="294868"/>
          <a:ext cx="2185877" cy="1511776"/>
        </p:xfrm>
        <a:graphic>
          <a:graphicData uri="http://schemas.openxmlformats.org/drawingml/2006/table">
            <a:tbl>
              <a:tblPr>
                <a:tableStyleId>{5C22544A-7EE6-4342-B048-85BDC9FD1C3A}</a:tableStyleId>
              </a:tblPr>
              <a:tblGrid>
                <a:gridCol w="1371369"/>
                <a:gridCol w="814508"/>
              </a:tblGrid>
              <a:tr h="215968">
                <a:tc>
                  <a:txBody>
                    <a:bodyPr/>
                    <a:lstStyle/>
                    <a:p>
                      <a:pPr algn="l" fontAlgn="b"/>
                      <a:r>
                        <a:rPr lang="en-US" sz="800" b="0" i="0" u="none" strike="noStrike" dirty="0" smtClean="0">
                          <a:solidFill>
                            <a:srgbClr val="000000"/>
                          </a:solidFill>
                          <a:effectLst/>
                          <a:latin typeface="Arial" panose="020B0604020202020204" pitchFamily="34" charset="0"/>
                          <a:cs typeface="Arial" panose="020B0604020202020204" pitchFamily="34" charset="0"/>
                        </a:rPr>
                        <a:t>Mobile App</a:t>
                      </a:r>
                      <a:r>
                        <a:rPr lang="en-US" sz="800" b="0" i="0" u="none" strike="noStrike" baseline="0" dirty="0" smtClean="0">
                          <a:solidFill>
                            <a:srgbClr val="000000"/>
                          </a:solidFill>
                          <a:effectLst/>
                          <a:latin typeface="Arial" panose="020B0604020202020204" pitchFamily="34" charset="0"/>
                          <a:cs typeface="Arial" panose="020B0604020202020204" pitchFamily="34" charset="0"/>
                        </a:rPr>
                        <a:t> Registered</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none" strike="noStrike" smtClean="0">
                          <a:solidFill>
                            <a:srgbClr val="000000"/>
                          </a:solidFill>
                          <a:effectLst/>
                          <a:latin typeface="Arial" panose="020B0604020202020204" pitchFamily="34" charset="0"/>
                          <a:cs typeface="Arial" panose="020B0604020202020204" pitchFamily="34" charset="0"/>
                        </a:rPr>
                        <a:t>Y</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5968">
                <a:tc>
                  <a:txBody>
                    <a:bodyPr/>
                    <a:lstStyle/>
                    <a:p>
                      <a:pPr algn="l" fontAlgn="b"/>
                      <a:r>
                        <a:rPr lang="en-US" sz="800" b="0" i="0" u="none" strike="noStrike" dirty="0" err="1" smtClean="0">
                          <a:solidFill>
                            <a:srgbClr val="000000"/>
                          </a:solidFill>
                          <a:effectLst/>
                          <a:latin typeface="Arial" panose="020B0604020202020204" pitchFamily="34" charset="0"/>
                          <a:cs typeface="Arial" panose="020B0604020202020204" pitchFamily="34" charset="0"/>
                        </a:rPr>
                        <a:t>eKYC</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none" strike="noStrike" dirty="0" smtClean="0">
                          <a:solidFill>
                            <a:srgbClr val="000000"/>
                          </a:solidFill>
                          <a:effectLst/>
                          <a:latin typeface="Arial" panose="020B0604020202020204" pitchFamily="34" charset="0"/>
                          <a:cs typeface="Arial" panose="020B0604020202020204" pitchFamily="34" charset="0"/>
                        </a:rPr>
                        <a:t>N</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5968">
                <a:tc>
                  <a:txBody>
                    <a:bodyPr/>
                    <a:lstStyle/>
                    <a:p>
                      <a:pPr algn="l" fontAlgn="ctr"/>
                      <a:r>
                        <a:rPr lang="en-US" sz="800" b="0" i="0" u="none" strike="noStrike" smtClean="0">
                          <a:solidFill>
                            <a:srgbClr val="000000"/>
                          </a:solidFill>
                          <a:effectLst/>
                          <a:latin typeface="Arial" panose="020B0604020202020204" pitchFamily="34" charset="0"/>
                          <a:cs typeface="Arial" panose="020B0604020202020204" pitchFamily="34" charset="0"/>
                        </a:rPr>
                        <a:t>Self</a:t>
                      </a:r>
                      <a:r>
                        <a:rPr lang="en-US" sz="800" b="0" i="0" u="none" strike="noStrike" baseline="0" smtClean="0">
                          <a:solidFill>
                            <a:srgbClr val="000000"/>
                          </a:solidFill>
                          <a:effectLst/>
                          <a:latin typeface="Arial" panose="020B0604020202020204" pitchFamily="34" charset="0"/>
                          <a:cs typeface="Arial" panose="020B0604020202020204" pitchFamily="34" charset="0"/>
                        </a:rPr>
                        <a:t> Service Registered</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none" strike="noStrike" smtClean="0">
                          <a:solidFill>
                            <a:srgbClr val="000000"/>
                          </a:solidFill>
                          <a:effectLst/>
                          <a:latin typeface="Arial" panose="020B0604020202020204" pitchFamily="34" charset="0"/>
                          <a:cs typeface="Arial" panose="020B0604020202020204" pitchFamily="34" charset="0"/>
                        </a:rPr>
                        <a:t>Y</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5968">
                <a:tc>
                  <a:txBody>
                    <a:bodyPr/>
                    <a:lstStyle/>
                    <a:p>
                      <a:pPr algn="l" fontAlgn="ctr"/>
                      <a:r>
                        <a:rPr lang="en-US" sz="800" b="0" i="0" u="none" strike="noStrike" baseline="0" dirty="0" smtClean="0">
                          <a:solidFill>
                            <a:srgbClr val="000000"/>
                          </a:solidFill>
                          <a:effectLst/>
                          <a:latin typeface="Arial" panose="020B0604020202020204" pitchFamily="34" charset="0"/>
                          <a:cs typeface="Arial" panose="020B0604020202020204" pitchFamily="34" charset="0"/>
                        </a:rPr>
                        <a:t>Bill Type</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none" strike="noStrike" dirty="0" smtClean="0">
                          <a:solidFill>
                            <a:srgbClr val="000000"/>
                          </a:solidFill>
                          <a:effectLst/>
                          <a:latin typeface="Arial" panose="020B0604020202020204" pitchFamily="34" charset="0"/>
                          <a:cs typeface="Arial" panose="020B0604020202020204" pitchFamily="34" charset="0"/>
                        </a:rPr>
                        <a:t>E-Bill</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5968">
                <a:tc>
                  <a:txBody>
                    <a:bodyPr/>
                    <a:lstStyle/>
                    <a:p>
                      <a:pPr algn="l" fontAlgn="ctr"/>
                      <a:r>
                        <a:rPr lang="en-US" sz="800" b="0" i="0" u="none" strike="noStrike" smtClean="0">
                          <a:solidFill>
                            <a:srgbClr val="000000"/>
                          </a:solidFill>
                          <a:effectLst/>
                          <a:latin typeface="Arial" panose="020B0604020202020204" pitchFamily="34" charset="0"/>
                          <a:cs typeface="Arial" panose="020B0604020202020204" pitchFamily="34" charset="0"/>
                        </a:rPr>
                        <a:t>Credit Monitoring</a:t>
                      </a:r>
                      <a:r>
                        <a:rPr lang="en-US" sz="800" b="0" i="0" u="none" strike="noStrike" baseline="0" smtClean="0">
                          <a:solidFill>
                            <a:srgbClr val="000000"/>
                          </a:solidFill>
                          <a:effectLst/>
                          <a:latin typeface="Arial" panose="020B0604020202020204" pitchFamily="34" charset="0"/>
                          <a:cs typeface="Arial" panose="020B0604020202020204" pitchFamily="34" charset="0"/>
                        </a:rPr>
                        <a:t> Exposure</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none" strike="noStrike" dirty="0" smtClean="0">
                          <a:solidFill>
                            <a:srgbClr val="000000"/>
                          </a:solidFill>
                          <a:effectLst/>
                          <a:latin typeface="Arial" panose="020B0604020202020204" pitchFamily="34" charset="0"/>
                          <a:cs typeface="Arial" panose="020B0604020202020204" pitchFamily="34" charset="0"/>
                        </a:rPr>
                        <a:t>P3412.26</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5968">
                <a:tc>
                  <a:txBody>
                    <a:bodyPr/>
                    <a:lstStyle/>
                    <a:p>
                      <a:pPr algn="l" fontAlgn="ctr"/>
                      <a:r>
                        <a:rPr lang="en-US" sz="800" b="0" i="0" u="none" strike="noStrike" dirty="0" smtClean="0">
                          <a:solidFill>
                            <a:srgbClr val="000000"/>
                          </a:solidFill>
                          <a:effectLst/>
                          <a:latin typeface="Arial" panose="020B0604020202020204" pitchFamily="34" charset="0"/>
                          <a:cs typeface="Arial" panose="020B0604020202020204" pitchFamily="34" charset="0"/>
                        </a:rPr>
                        <a:t>Next Bill Date</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none" strike="noStrike" dirty="0" smtClean="0">
                          <a:solidFill>
                            <a:srgbClr val="000000"/>
                          </a:solidFill>
                          <a:effectLst/>
                          <a:latin typeface="Arial" panose="020B0604020202020204" pitchFamily="34" charset="0"/>
                          <a:cs typeface="Arial" panose="020B0604020202020204" pitchFamily="34" charset="0"/>
                        </a:rPr>
                        <a:t>03-05-2019</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5968">
                <a:tc>
                  <a:txBody>
                    <a:bodyPr/>
                    <a:lstStyle/>
                    <a:p>
                      <a:pPr algn="l" fontAlgn="ctr"/>
                      <a:r>
                        <a:rPr lang="en-US" sz="800" b="0" i="0" u="none" strike="noStrike" dirty="0" smtClean="0">
                          <a:solidFill>
                            <a:srgbClr val="000000"/>
                          </a:solidFill>
                          <a:effectLst/>
                          <a:latin typeface="Arial" panose="020B0604020202020204" pitchFamily="34" charset="0"/>
                          <a:cs typeface="Arial" panose="020B0604020202020204" pitchFamily="34" charset="0"/>
                        </a:rPr>
                        <a:t>Open SRs</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sng" strike="noStrike" dirty="0" smtClean="0">
                          <a:solidFill>
                            <a:srgbClr val="000000"/>
                          </a:solidFill>
                          <a:effectLst/>
                          <a:latin typeface="Arial" panose="020B0604020202020204" pitchFamily="34" charset="0"/>
                          <a:cs typeface="Arial" panose="020B0604020202020204" pitchFamily="34" charset="0"/>
                        </a:rPr>
                        <a:t>1</a:t>
                      </a:r>
                      <a:endParaRPr lang="en-US" sz="800" b="0" i="0" u="sng"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sp>
        <p:nvSpPr>
          <p:cNvPr id="10" name="Rectangle 9"/>
          <p:cNvSpPr/>
          <p:nvPr/>
        </p:nvSpPr>
        <p:spPr>
          <a:xfrm>
            <a:off x="10047392" y="2745944"/>
            <a:ext cx="1865089" cy="3554819"/>
          </a:xfrm>
          <a:prstGeom prst="rect">
            <a:avLst/>
          </a:prstGeom>
        </p:spPr>
        <p:txBody>
          <a:bodyPr wrap="square">
            <a:spAutoFit/>
          </a:bodyPr>
          <a:lstStyle/>
          <a:p>
            <a:r>
              <a:rPr lang="en-US" sz="900" b="1" cap="all" dirty="0">
                <a:solidFill>
                  <a:schemeClr val="bg1"/>
                </a:solidFill>
                <a:latin typeface="Arial" panose="020B0604020202020204" pitchFamily="34" charset="0"/>
                <a:cs typeface="Arial" panose="020B0604020202020204" pitchFamily="34" charset="0"/>
              </a:rPr>
              <a:t>HOW MUCH IS THE DELIVERY CHARGE FOR ONLINE SHOP ORDERS?</a:t>
            </a:r>
          </a:p>
          <a:p>
            <a:r>
              <a:rPr lang="en-US" sz="900" dirty="0">
                <a:solidFill>
                  <a:schemeClr val="bg1"/>
                </a:solidFill>
                <a:latin typeface="Arial" panose="020B0604020202020204" pitchFamily="34" charset="0"/>
                <a:cs typeface="Arial" panose="020B0604020202020204" pitchFamily="34" charset="0"/>
              </a:rPr>
              <a:t>For postpaid applications</a:t>
            </a:r>
          </a:p>
          <a:p>
            <a:r>
              <a:rPr lang="en-US" sz="900" dirty="0" smtClean="0">
                <a:solidFill>
                  <a:schemeClr val="bg1"/>
                </a:solidFill>
                <a:latin typeface="Arial" panose="020B0604020202020204" pitchFamily="34" charset="0"/>
                <a:cs typeface="Arial" panose="020B0604020202020204" pitchFamily="34" charset="0"/>
              </a:rPr>
              <a:t>We offer </a:t>
            </a:r>
            <a:r>
              <a:rPr lang="en-US" sz="900" dirty="0">
                <a:solidFill>
                  <a:schemeClr val="bg1"/>
                </a:solidFill>
                <a:latin typeface="Arial" panose="020B0604020202020204" pitchFamily="34" charset="0"/>
                <a:cs typeface="Arial" panose="020B0604020202020204" pitchFamily="34" charset="0"/>
              </a:rPr>
              <a:t>free shipping nationwide for postpaid applications.</a:t>
            </a:r>
          </a:p>
          <a:p>
            <a:r>
              <a:rPr lang="en-US" sz="900" dirty="0">
                <a:solidFill>
                  <a:schemeClr val="bg1"/>
                </a:solidFill>
                <a:latin typeface="Arial" panose="020B0604020202020204" pitchFamily="34" charset="0"/>
                <a:cs typeface="Arial" panose="020B0604020202020204" pitchFamily="34" charset="0"/>
              </a:rPr>
              <a:t>For accessories and apparel purchases</a:t>
            </a:r>
          </a:p>
          <a:p>
            <a:r>
              <a:rPr lang="en-US" sz="900" dirty="0" smtClean="0">
                <a:solidFill>
                  <a:schemeClr val="bg1"/>
                </a:solidFill>
                <a:latin typeface="Arial" panose="020B0604020202020204" pitchFamily="34" charset="0"/>
                <a:cs typeface="Arial" panose="020B0604020202020204" pitchFamily="34" charset="0"/>
              </a:rPr>
              <a:t>We offer </a:t>
            </a:r>
            <a:r>
              <a:rPr lang="en-US" sz="900" dirty="0">
                <a:solidFill>
                  <a:schemeClr val="bg1"/>
                </a:solidFill>
                <a:latin typeface="Arial" panose="020B0604020202020204" pitchFamily="34" charset="0"/>
                <a:cs typeface="Arial" panose="020B0604020202020204" pitchFamily="34" charset="0"/>
              </a:rPr>
              <a:t>free shipping nationwide for orders/deliveries amounting to P900 and above.</a:t>
            </a:r>
          </a:p>
          <a:p>
            <a:r>
              <a:rPr lang="en-US" sz="900" dirty="0">
                <a:solidFill>
                  <a:schemeClr val="bg1"/>
                </a:solidFill>
                <a:latin typeface="Arial" panose="020B0604020202020204" pitchFamily="34" charset="0"/>
                <a:cs typeface="Arial" panose="020B0604020202020204" pitchFamily="34" charset="0"/>
              </a:rPr>
              <a:t>A P70 shipping fee will be applied for orders below P900</a:t>
            </a:r>
            <a:r>
              <a:rPr lang="en-US" sz="900" dirty="0" smtClean="0">
                <a:solidFill>
                  <a:schemeClr val="bg1"/>
                </a:solidFill>
                <a:latin typeface="Arial" panose="020B0604020202020204" pitchFamily="34" charset="0"/>
                <a:cs typeface="Arial" panose="020B0604020202020204" pitchFamily="34" charset="0"/>
              </a:rPr>
              <a:t>.</a:t>
            </a:r>
          </a:p>
          <a:p>
            <a:endParaRPr lang="en-US" sz="900" dirty="0">
              <a:solidFill>
                <a:schemeClr val="bg1"/>
              </a:solidFill>
              <a:latin typeface="Arial" panose="020B0604020202020204" pitchFamily="34" charset="0"/>
              <a:cs typeface="Arial" panose="020B0604020202020204" pitchFamily="34" charset="0"/>
            </a:endParaRPr>
          </a:p>
          <a:p>
            <a:endParaRPr lang="en-US" sz="900" b="0" i="0" dirty="0" smtClean="0">
              <a:solidFill>
                <a:schemeClr val="bg1"/>
              </a:solidFill>
              <a:effectLst/>
              <a:latin typeface="Arial" panose="020B0604020202020204" pitchFamily="34" charset="0"/>
              <a:cs typeface="Arial" panose="020B0604020202020204" pitchFamily="34" charset="0"/>
            </a:endParaRPr>
          </a:p>
          <a:p>
            <a:r>
              <a:rPr lang="en-US" sz="900" b="1" cap="all" dirty="0" smtClean="0">
                <a:solidFill>
                  <a:schemeClr val="bg1"/>
                </a:solidFill>
                <a:latin typeface="Arial" panose="020B0604020202020204" pitchFamily="34" charset="0"/>
                <a:cs typeface="Arial" panose="020B0604020202020204" pitchFamily="34" charset="0"/>
              </a:rPr>
              <a:t>CAN YOU DELIVER </a:t>
            </a:r>
            <a:r>
              <a:rPr lang="en-US" sz="900" b="1" cap="all" dirty="0">
                <a:solidFill>
                  <a:schemeClr val="bg1"/>
                </a:solidFill>
                <a:latin typeface="Arial" panose="020B0604020202020204" pitchFamily="34" charset="0"/>
                <a:cs typeface="Arial" panose="020B0604020202020204" pitchFamily="34" charset="0"/>
              </a:rPr>
              <a:t>THE PACKAGE TO MY OFFICE?</a:t>
            </a:r>
          </a:p>
          <a:p>
            <a:r>
              <a:rPr lang="en-US" sz="900" dirty="0">
                <a:solidFill>
                  <a:schemeClr val="bg1"/>
                </a:solidFill>
                <a:latin typeface="Arial" panose="020B0604020202020204" pitchFamily="34" charset="0"/>
                <a:cs typeface="Arial" panose="020B0604020202020204" pitchFamily="34" charset="0"/>
              </a:rPr>
              <a:t>Yes. We will deliver your order at the address you provided during checkout, whether it is to your home or to your office. In case you want to change your delivery address after checkout, you may call (02) 730-1000. </a:t>
            </a:r>
          </a:p>
        </p:txBody>
      </p:sp>
      <p:cxnSp>
        <p:nvCxnSpPr>
          <p:cNvPr id="12" name="Straight Connector 11"/>
          <p:cNvCxnSpPr/>
          <p:nvPr/>
        </p:nvCxnSpPr>
        <p:spPr>
          <a:xfrm>
            <a:off x="10132736" y="4840787"/>
            <a:ext cx="1666999"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Isosceles Triangle 12"/>
          <p:cNvSpPr/>
          <p:nvPr/>
        </p:nvSpPr>
        <p:spPr>
          <a:xfrm flipV="1">
            <a:off x="10868253" y="6326652"/>
            <a:ext cx="274808" cy="112640"/>
          </a:xfrm>
          <a:prstGeom prst="triangle">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3" name="Picture 122"/>
          <p:cNvPicPr>
            <a:picLocks noChangeAspect="1"/>
          </p:cNvPicPr>
          <p:nvPr/>
        </p:nvPicPr>
        <p:blipFill>
          <a:blip r:embed="rId14">
            <a:extLst>
              <a:ext uri="{BEBA8EAE-BF5A-486C-A8C5-ECC9F3942E4B}">
                <a14:imgProps xmlns:a14="http://schemas.microsoft.com/office/drawing/2010/main">
                  <a14:imgLayer r:embed="rId15">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2471233" y="1875355"/>
            <a:ext cx="279035" cy="234030"/>
          </a:xfrm>
          <a:prstGeom prst="rect">
            <a:avLst/>
          </a:prstGeom>
        </p:spPr>
      </p:pic>
      <p:pic>
        <p:nvPicPr>
          <p:cNvPr id="14" name="Picture 13"/>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2798420" y="1875355"/>
            <a:ext cx="345949" cy="236503"/>
          </a:xfrm>
          <a:prstGeom prst="rect">
            <a:avLst/>
          </a:prstGeom>
        </p:spPr>
      </p:pic>
      <p:sp>
        <p:nvSpPr>
          <p:cNvPr id="124" name="Rectangle 123"/>
          <p:cNvSpPr/>
          <p:nvPr/>
        </p:nvSpPr>
        <p:spPr>
          <a:xfrm>
            <a:off x="2305567" y="2289543"/>
            <a:ext cx="1230858" cy="408589"/>
          </a:xfrm>
          <a:prstGeom prst="rect">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VERIFICATION</a:t>
            </a:r>
          </a:p>
        </p:txBody>
      </p:sp>
      <p:sp>
        <p:nvSpPr>
          <p:cNvPr id="126" name="Rectangle 125"/>
          <p:cNvSpPr/>
          <p:nvPr/>
        </p:nvSpPr>
        <p:spPr>
          <a:xfrm>
            <a:off x="3579785" y="2289543"/>
            <a:ext cx="1240491" cy="414550"/>
          </a:xfrm>
          <a:prstGeom prst="rect">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INTERACTION HISTORY</a:t>
            </a:r>
          </a:p>
        </p:txBody>
      </p:sp>
      <p:sp>
        <p:nvSpPr>
          <p:cNvPr id="127" name="Rectangle 126"/>
          <p:cNvSpPr/>
          <p:nvPr/>
        </p:nvSpPr>
        <p:spPr>
          <a:xfrm>
            <a:off x="4863636" y="2289543"/>
            <a:ext cx="1240491" cy="414550"/>
          </a:xfrm>
          <a:prstGeom prst="rect">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CDR</a:t>
            </a:r>
          </a:p>
        </p:txBody>
      </p:sp>
      <p:sp>
        <p:nvSpPr>
          <p:cNvPr id="128" name="Rectangle 127"/>
          <p:cNvSpPr/>
          <p:nvPr/>
        </p:nvSpPr>
        <p:spPr>
          <a:xfrm>
            <a:off x="6147487" y="2289543"/>
            <a:ext cx="1240491" cy="414550"/>
          </a:xfrm>
          <a:prstGeom prst="rect">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BILLING INFO</a:t>
            </a:r>
          </a:p>
        </p:txBody>
      </p:sp>
      <p:sp>
        <p:nvSpPr>
          <p:cNvPr id="129" name="Rectangle 128"/>
          <p:cNvSpPr/>
          <p:nvPr/>
        </p:nvSpPr>
        <p:spPr>
          <a:xfrm>
            <a:off x="7431338" y="2289543"/>
            <a:ext cx="1250576" cy="414550"/>
          </a:xfrm>
          <a:prstGeom prst="rect">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PAYMENT INFO</a:t>
            </a:r>
          </a:p>
        </p:txBody>
      </p:sp>
      <p:sp>
        <p:nvSpPr>
          <p:cNvPr id="130" name="Rectangle 129"/>
          <p:cNvSpPr/>
          <p:nvPr/>
        </p:nvSpPr>
        <p:spPr>
          <a:xfrm>
            <a:off x="8725274" y="2289543"/>
            <a:ext cx="1250576" cy="414550"/>
          </a:xfrm>
          <a:prstGeom prst="rect">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defTabSz="586130"/>
            <a:r>
              <a:rPr lang="en-US" sz="800" b="1" dirty="0" smtClean="0">
                <a:solidFill>
                  <a:prstClr val="white"/>
                </a:solidFill>
                <a:latin typeface="Arial" panose="020B0604020202020204" pitchFamily="34" charset="0"/>
                <a:cs typeface="Arial" panose="020B0604020202020204" pitchFamily="34" charset="0"/>
              </a:rPr>
              <a:t>RIGHT SELL</a:t>
            </a:r>
            <a:endParaRPr lang="en-US" sz="800" b="1" dirty="0">
              <a:solidFill>
                <a:prstClr val="white"/>
              </a:solidFill>
              <a:latin typeface="Arial" panose="020B0604020202020204" pitchFamily="34" charset="0"/>
              <a:cs typeface="Arial" panose="020B0604020202020204" pitchFamily="34" charset="0"/>
            </a:endParaRPr>
          </a:p>
        </p:txBody>
      </p:sp>
      <p:sp>
        <p:nvSpPr>
          <p:cNvPr id="132" name="Rectangle 131"/>
          <p:cNvSpPr/>
          <p:nvPr/>
        </p:nvSpPr>
        <p:spPr>
          <a:xfrm>
            <a:off x="247828" y="2677768"/>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CHANGE BILLING ADDRESS</a:t>
            </a:r>
          </a:p>
        </p:txBody>
      </p:sp>
      <p:sp>
        <p:nvSpPr>
          <p:cNvPr id="133" name="Rectangle 132"/>
          <p:cNvSpPr/>
          <p:nvPr/>
        </p:nvSpPr>
        <p:spPr>
          <a:xfrm>
            <a:off x="247828" y="2994322"/>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CHANGE BILLING CYCLE</a:t>
            </a:r>
          </a:p>
        </p:txBody>
      </p:sp>
      <p:sp>
        <p:nvSpPr>
          <p:cNvPr id="134" name="Rectangle 133"/>
          <p:cNvSpPr/>
          <p:nvPr/>
        </p:nvSpPr>
        <p:spPr>
          <a:xfrm>
            <a:off x="247828" y="3310876"/>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CHANGE BILLING PREFERENCE</a:t>
            </a:r>
          </a:p>
        </p:txBody>
      </p:sp>
      <p:sp>
        <p:nvSpPr>
          <p:cNvPr id="135" name="Rectangle 134"/>
          <p:cNvSpPr/>
          <p:nvPr/>
        </p:nvSpPr>
        <p:spPr>
          <a:xfrm>
            <a:off x="247828" y="3627430"/>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PROMISE TO PAY</a:t>
            </a:r>
            <a:endParaRPr lang="en-US" sz="800" b="1" dirty="0">
              <a:solidFill>
                <a:prstClr val="white"/>
              </a:solidFill>
              <a:latin typeface="Arial" panose="020B0604020202020204" pitchFamily="34" charset="0"/>
              <a:cs typeface="Arial" panose="020B0604020202020204" pitchFamily="34" charset="0"/>
            </a:endParaRPr>
          </a:p>
        </p:txBody>
      </p:sp>
      <p:sp>
        <p:nvSpPr>
          <p:cNvPr id="136" name="Rectangle 135"/>
          <p:cNvSpPr/>
          <p:nvPr/>
        </p:nvSpPr>
        <p:spPr>
          <a:xfrm>
            <a:off x="247828" y="3943984"/>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SIM PROFILE</a:t>
            </a:r>
            <a:endParaRPr lang="en-US" sz="800" b="1" dirty="0">
              <a:solidFill>
                <a:prstClr val="white"/>
              </a:solidFill>
              <a:latin typeface="Arial" panose="020B0604020202020204" pitchFamily="34" charset="0"/>
              <a:cs typeface="Arial" panose="020B0604020202020204" pitchFamily="34" charset="0"/>
            </a:endParaRPr>
          </a:p>
        </p:txBody>
      </p:sp>
      <p:sp>
        <p:nvSpPr>
          <p:cNvPr id="137" name="Rectangle 136"/>
          <p:cNvSpPr/>
          <p:nvPr/>
        </p:nvSpPr>
        <p:spPr>
          <a:xfrm>
            <a:off x="247828" y="4260538"/>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TEMPORARY CREDIT LIMIT</a:t>
            </a:r>
            <a:endParaRPr lang="en-US" sz="800" b="1" dirty="0">
              <a:solidFill>
                <a:prstClr val="white"/>
              </a:solidFill>
              <a:latin typeface="Arial" panose="020B0604020202020204" pitchFamily="34" charset="0"/>
              <a:cs typeface="Arial" panose="020B0604020202020204" pitchFamily="34" charset="0"/>
            </a:endParaRPr>
          </a:p>
        </p:txBody>
      </p:sp>
      <p:sp>
        <p:nvSpPr>
          <p:cNvPr id="138" name="Rectangle 137"/>
          <p:cNvSpPr/>
          <p:nvPr/>
        </p:nvSpPr>
        <p:spPr>
          <a:xfrm>
            <a:off x="247828" y="4577092"/>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MI ACTIVATION / DEACTIVATION</a:t>
            </a:r>
          </a:p>
        </p:txBody>
      </p:sp>
      <p:sp>
        <p:nvSpPr>
          <p:cNvPr id="139" name="Rectangle 138"/>
          <p:cNvSpPr/>
          <p:nvPr/>
        </p:nvSpPr>
        <p:spPr>
          <a:xfrm>
            <a:off x="247828" y="4893646"/>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VAS </a:t>
            </a:r>
            <a:r>
              <a:rPr lang="en-US" sz="800" b="1" dirty="0">
                <a:solidFill>
                  <a:prstClr val="white"/>
                </a:solidFill>
                <a:latin typeface="Arial" panose="020B0604020202020204" pitchFamily="34" charset="0"/>
                <a:cs typeface="Arial" panose="020B0604020202020204" pitchFamily="34" charset="0"/>
              </a:rPr>
              <a:t>ACTIVATION / DEACTIVATION</a:t>
            </a:r>
          </a:p>
        </p:txBody>
      </p:sp>
      <p:sp>
        <p:nvSpPr>
          <p:cNvPr id="140" name="Rectangle 139"/>
          <p:cNvSpPr/>
          <p:nvPr/>
        </p:nvSpPr>
        <p:spPr>
          <a:xfrm>
            <a:off x="247828" y="5210200"/>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IR </a:t>
            </a:r>
            <a:r>
              <a:rPr lang="en-US" sz="800" b="1" dirty="0">
                <a:solidFill>
                  <a:prstClr val="white"/>
                </a:solidFill>
                <a:latin typeface="Arial" panose="020B0604020202020204" pitchFamily="34" charset="0"/>
                <a:cs typeface="Arial" panose="020B0604020202020204" pitchFamily="34" charset="0"/>
              </a:rPr>
              <a:t>ACTIVATION / DEACTIVATION</a:t>
            </a:r>
          </a:p>
        </p:txBody>
      </p:sp>
      <p:sp>
        <p:nvSpPr>
          <p:cNvPr id="141" name="Rectangle 140"/>
          <p:cNvSpPr/>
          <p:nvPr/>
        </p:nvSpPr>
        <p:spPr>
          <a:xfrm>
            <a:off x="247828" y="5526754"/>
            <a:ext cx="1942062" cy="293691"/>
          </a:xfrm>
          <a:prstGeom prst="rect">
            <a:avLst/>
          </a:prstGeom>
          <a:solidFill>
            <a:srgbClr val="0029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FUP PURCHASE</a:t>
            </a:r>
            <a:endParaRPr lang="en-US" sz="800" b="1" dirty="0">
              <a:solidFill>
                <a:prstClr val="white"/>
              </a:solidFill>
              <a:latin typeface="Arial" panose="020B0604020202020204" pitchFamily="34" charset="0"/>
              <a:cs typeface="Arial" panose="020B0604020202020204" pitchFamily="34" charset="0"/>
            </a:endParaRPr>
          </a:p>
        </p:txBody>
      </p:sp>
      <p:sp>
        <p:nvSpPr>
          <p:cNvPr id="143" name="Rectangle 142"/>
          <p:cNvSpPr/>
          <p:nvPr/>
        </p:nvSpPr>
        <p:spPr>
          <a:xfrm>
            <a:off x="247828" y="5853898"/>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NETWORK COVERAGE</a:t>
            </a:r>
            <a:endParaRPr lang="en-US" sz="800" b="1" dirty="0">
              <a:solidFill>
                <a:prstClr val="white"/>
              </a:solidFill>
              <a:latin typeface="Arial" panose="020B0604020202020204" pitchFamily="34" charset="0"/>
              <a:cs typeface="Arial" panose="020B0604020202020204" pitchFamily="34" charset="0"/>
            </a:endParaRPr>
          </a:p>
        </p:txBody>
      </p:sp>
      <p:sp>
        <p:nvSpPr>
          <p:cNvPr id="89" name="Oval 88"/>
          <p:cNvSpPr/>
          <p:nvPr/>
        </p:nvSpPr>
        <p:spPr>
          <a:xfrm>
            <a:off x="9751879" y="2268652"/>
            <a:ext cx="191864" cy="19186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Arial" panose="020B0604020202020204" pitchFamily="34" charset="0"/>
                <a:cs typeface="Arial" panose="020B0604020202020204" pitchFamily="34" charset="0"/>
              </a:rPr>
              <a:t>1</a:t>
            </a:r>
            <a:endParaRPr lang="en-US" sz="1100" dirty="0">
              <a:latin typeface="Arial" panose="020B0604020202020204" pitchFamily="34" charset="0"/>
              <a:cs typeface="Arial" panose="020B0604020202020204" pitchFamily="34" charset="0"/>
            </a:endParaRPr>
          </a:p>
        </p:txBody>
      </p:sp>
      <p:grpSp>
        <p:nvGrpSpPr>
          <p:cNvPr id="152" name="Group 151"/>
          <p:cNvGrpSpPr/>
          <p:nvPr/>
        </p:nvGrpSpPr>
        <p:grpSpPr>
          <a:xfrm>
            <a:off x="-19946" y="5444657"/>
            <a:ext cx="365675" cy="427282"/>
            <a:chOff x="139917" y="5603711"/>
            <a:chExt cx="365675" cy="427282"/>
          </a:xfrm>
        </p:grpSpPr>
        <p:sp>
          <p:nvSpPr>
            <p:cNvPr id="153" name="Flowchart: Delay 152"/>
            <p:cNvSpPr/>
            <p:nvPr/>
          </p:nvSpPr>
          <p:spPr>
            <a:xfrm>
              <a:off x="151034" y="5603711"/>
              <a:ext cx="354558" cy="427282"/>
            </a:xfrm>
            <a:prstGeom prst="flowChartDelay">
              <a:avLst/>
            </a:prstGeom>
            <a:solidFill>
              <a:srgbClr val="E20A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4" name="Picture 153"/>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139917" y="5654116"/>
              <a:ext cx="324625" cy="324625"/>
            </a:xfrm>
            <a:prstGeom prst="rect">
              <a:avLst/>
            </a:prstGeom>
          </p:spPr>
        </p:pic>
      </p:grpSp>
      <p:sp>
        <p:nvSpPr>
          <p:cNvPr id="79" name="Rectangle 78"/>
          <p:cNvSpPr/>
          <p:nvPr/>
        </p:nvSpPr>
        <p:spPr>
          <a:xfrm>
            <a:off x="2390772" y="2930301"/>
            <a:ext cx="841897" cy="276999"/>
          </a:xfrm>
          <a:prstGeom prst="rect">
            <a:avLst/>
          </a:prstGeom>
          <a:noFill/>
        </p:spPr>
        <p:txBody>
          <a:bodyPr wrap="none">
            <a:spAutoFit/>
          </a:bodyPr>
          <a:lstStyle/>
          <a:p>
            <a:pPr>
              <a:defRPr/>
            </a:pPr>
            <a:r>
              <a:rPr lang="en-US" sz="1200" kern="0" dirty="0" smtClean="0">
                <a:latin typeface="corporate_a_condensedregular"/>
              </a:rPr>
              <a:t>FUP Plan</a:t>
            </a:r>
            <a:endParaRPr lang="en-US" sz="1200" kern="0" dirty="0" smtClean="0">
              <a:latin typeface="corporate_a_condensedregular"/>
            </a:endParaRPr>
          </a:p>
        </p:txBody>
      </p:sp>
      <p:sp>
        <p:nvSpPr>
          <p:cNvPr id="80" name="Rectangle 79"/>
          <p:cNvSpPr/>
          <p:nvPr/>
        </p:nvSpPr>
        <p:spPr>
          <a:xfrm>
            <a:off x="2390772" y="3402279"/>
            <a:ext cx="798617" cy="276999"/>
          </a:xfrm>
          <a:prstGeom prst="rect">
            <a:avLst/>
          </a:prstGeom>
          <a:noFill/>
        </p:spPr>
        <p:txBody>
          <a:bodyPr wrap="none">
            <a:spAutoFit/>
          </a:bodyPr>
          <a:lstStyle/>
          <a:p>
            <a:pPr>
              <a:defRPr/>
            </a:pPr>
            <a:r>
              <a:rPr lang="en-US" sz="1200" kern="0" dirty="0" smtClean="0">
                <a:latin typeface="corporate_a_condensedregular"/>
              </a:rPr>
              <a:t>Remarks</a:t>
            </a:r>
            <a:endParaRPr lang="en-US" sz="1200" kern="0" dirty="0" smtClean="0">
              <a:latin typeface="corporate_a_condensedregular"/>
            </a:endParaRPr>
          </a:p>
        </p:txBody>
      </p:sp>
      <p:grpSp>
        <p:nvGrpSpPr>
          <p:cNvPr id="81" name="Group 80"/>
          <p:cNvGrpSpPr/>
          <p:nvPr/>
        </p:nvGrpSpPr>
        <p:grpSpPr>
          <a:xfrm>
            <a:off x="3659245" y="2885081"/>
            <a:ext cx="2680450" cy="401553"/>
            <a:chOff x="3659245" y="2885081"/>
            <a:chExt cx="2680450" cy="401553"/>
          </a:xfrm>
        </p:grpSpPr>
        <p:grpSp>
          <p:nvGrpSpPr>
            <p:cNvPr id="90" name="Group 89"/>
            <p:cNvGrpSpPr/>
            <p:nvPr/>
          </p:nvGrpSpPr>
          <p:grpSpPr>
            <a:xfrm>
              <a:off x="3659245" y="2885081"/>
              <a:ext cx="2680450" cy="401553"/>
              <a:chOff x="2553910" y="2952312"/>
              <a:chExt cx="2680450" cy="403412"/>
            </a:xfrm>
          </p:grpSpPr>
          <p:sp>
            <p:nvSpPr>
              <p:cNvPr id="92" name="TextBox 91"/>
              <p:cNvSpPr txBox="1"/>
              <p:nvPr/>
            </p:nvSpPr>
            <p:spPr>
              <a:xfrm>
                <a:off x="2553910" y="2952312"/>
                <a:ext cx="2680450" cy="403412"/>
              </a:xfrm>
              <a:prstGeom prst="rect">
                <a:avLst/>
              </a:prstGeom>
              <a:solidFill>
                <a:schemeClr val="bg1"/>
              </a:solidFill>
              <a:ln>
                <a:solidFill>
                  <a:schemeClr val="bg1">
                    <a:lumMod val="65000"/>
                  </a:schemeClr>
                </a:solidFill>
              </a:ln>
            </p:spPr>
            <p:txBody>
              <a:bodyPr wrap="square" rtlCol="0">
                <a:spAutoFit/>
              </a:bodyPr>
              <a:lstStyle/>
              <a:p>
                <a:endParaRPr lang="en-US" dirty="0"/>
              </a:p>
            </p:txBody>
          </p:sp>
          <p:sp>
            <p:nvSpPr>
              <p:cNvPr id="93" name="Rectangle 92"/>
              <p:cNvSpPr/>
              <p:nvPr/>
            </p:nvSpPr>
            <p:spPr>
              <a:xfrm>
                <a:off x="2577864" y="3024764"/>
                <a:ext cx="1311578" cy="278281"/>
              </a:xfrm>
              <a:prstGeom prst="rect">
                <a:avLst/>
              </a:prstGeom>
              <a:noFill/>
            </p:spPr>
            <p:txBody>
              <a:bodyPr wrap="none">
                <a:spAutoFit/>
              </a:bodyPr>
              <a:lstStyle/>
              <a:p>
                <a:pPr>
                  <a:defRPr/>
                </a:pPr>
                <a:r>
                  <a:rPr lang="en-US" sz="1200" kern="0" dirty="0" smtClean="0">
                    <a:solidFill>
                      <a:schemeClr val="bg1">
                        <a:lumMod val="65000"/>
                      </a:schemeClr>
                    </a:solidFill>
                    <a:latin typeface="corporate_a_condensedregular"/>
                  </a:rPr>
                  <a:t>Select FUP Plan</a:t>
                </a:r>
                <a:endParaRPr lang="en-US" sz="1200" kern="0" dirty="0" smtClean="0">
                  <a:solidFill>
                    <a:schemeClr val="bg1">
                      <a:lumMod val="65000"/>
                    </a:schemeClr>
                  </a:solidFill>
                  <a:latin typeface="corporate_a_condensedregular"/>
                </a:endParaRPr>
              </a:p>
            </p:txBody>
          </p:sp>
        </p:grpSp>
        <p:sp>
          <p:nvSpPr>
            <p:cNvPr id="91" name="Isosceles Triangle 90"/>
            <p:cNvSpPr/>
            <p:nvPr/>
          </p:nvSpPr>
          <p:spPr>
            <a:xfrm rot="10800000">
              <a:off x="6092445" y="3050792"/>
              <a:ext cx="122302" cy="105432"/>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solidFill>
                  <a:prstClr val="white"/>
                </a:solidFill>
              </a:endParaRPr>
            </a:p>
          </p:txBody>
        </p:sp>
      </p:grpSp>
      <p:sp>
        <p:nvSpPr>
          <p:cNvPr id="104" name="Rectangle 103"/>
          <p:cNvSpPr/>
          <p:nvPr/>
        </p:nvSpPr>
        <p:spPr>
          <a:xfrm>
            <a:off x="6453864" y="2891759"/>
            <a:ext cx="1384304" cy="338554"/>
          </a:xfrm>
          <a:prstGeom prst="rect">
            <a:avLst/>
          </a:prstGeom>
        </p:spPr>
        <p:txBody>
          <a:bodyPr wrap="square">
            <a:spAutoFit/>
          </a:bodyPr>
          <a:lstStyle/>
          <a:p>
            <a:r>
              <a:rPr lang="en-US" sz="800" dirty="0" smtClean="0">
                <a:solidFill>
                  <a:srgbClr val="000000"/>
                </a:solidFill>
                <a:latin typeface="Tondo"/>
              </a:rPr>
              <a:t>Dropdown options</a:t>
            </a:r>
          </a:p>
          <a:p>
            <a:r>
              <a:rPr lang="en-US" sz="800" dirty="0" smtClean="0">
                <a:solidFill>
                  <a:srgbClr val="000000"/>
                </a:solidFill>
                <a:latin typeface="Tondo"/>
              </a:rPr>
              <a:t>Additional Volume 1 GB</a:t>
            </a:r>
          </a:p>
        </p:txBody>
      </p:sp>
      <p:sp>
        <p:nvSpPr>
          <p:cNvPr id="118" name="TextBox 117"/>
          <p:cNvSpPr txBox="1"/>
          <p:nvPr/>
        </p:nvSpPr>
        <p:spPr>
          <a:xfrm>
            <a:off x="3650407" y="3346982"/>
            <a:ext cx="2680450" cy="401553"/>
          </a:xfrm>
          <a:prstGeom prst="rect">
            <a:avLst/>
          </a:prstGeom>
          <a:solidFill>
            <a:schemeClr val="bg1"/>
          </a:solidFill>
          <a:ln>
            <a:solidFill>
              <a:schemeClr val="bg1">
                <a:lumMod val="65000"/>
              </a:schemeClr>
            </a:solidFill>
          </a:ln>
        </p:spPr>
        <p:txBody>
          <a:bodyPr wrap="square" rtlCol="0">
            <a:spAutoFit/>
          </a:bodyPr>
          <a:lstStyle/>
          <a:p>
            <a:endParaRPr lang="en-US" dirty="0"/>
          </a:p>
        </p:txBody>
      </p:sp>
      <p:sp>
        <p:nvSpPr>
          <p:cNvPr id="106" name="Rectangle 105"/>
          <p:cNvSpPr/>
          <p:nvPr/>
        </p:nvSpPr>
        <p:spPr>
          <a:xfrm>
            <a:off x="8552510" y="5382360"/>
            <a:ext cx="1311479" cy="300554"/>
          </a:xfrm>
          <a:prstGeom prst="rect">
            <a:avLst/>
          </a:prstGeom>
          <a:solidFill>
            <a:srgbClr val="56AD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1000" b="1" dirty="0" smtClean="0">
                <a:solidFill>
                  <a:prstClr val="white"/>
                </a:solidFill>
                <a:latin typeface="Arial" panose="020B0604020202020204" pitchFamily="34" charset="0"/>
                <a:cs typeface="Arial" panose="020B0604020202020204" pitchFamily="34" charset="0"/>
              </a:rPr>
              <a:t>SUBMIT</a:t>
            </a:r>
            <a:endParaRPr lang="en-US" sz="1000" b="1" dirty="0">
              <a:solidFill>
                <a:prstClr val="white"/>
              </a:solidFill>
              <a:latin typeface="Arial" panose="020B0604020202020204" pitchFamily="34" charset="0"/>
              <a:cs typeface="Arial" panose="020B0604020202020204" pitchFamily="34" charset="0"/>
            </a:endParaRPr>
          </a:p>
        </p:txBody>
      </p:sp>
      <p:sp>
        <p:nvSpPr>
          <p:cNvPr id="107" name="Rectangle 106"/>
          <p:cNvSpPr/>
          <p:nvPr/>
        </p:nvSpPr>
        <p:spPr>
          <a:xfrm>
            <a:off x="7610369" y="5373306"/>
            <a:ext cx="892041" cy="30960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1000" b="1" dirty="0" smtClean="0">
                <a:solidFill>
                  <a:prstClr val="white"/>
                </a:solidFill>
                <a:latin typeface="Arial" panose="020B0604020202020204" pitchFamily="34" charset="0"/>
                <a:cs typeface="Arial" panose="020B0604020202020204" pitchFamily="34" charset="0"/>
              </a:rPr>
              <a:t>CANCEL</a:t>
            </a:r>
            <a:endParaRPr lang="en-US" sz="1000" b="1" dirty="0">
              <a:solidFill>
                <a:prstClr val="white"/>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780145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Rectangle 61"/>
          <p:cNvSpPr/>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 name="Rectangle 2"/>
          <p:cNvSpPr/>
          <p:nvPr/>
        </p:nvSpPr>
        <p:spPr>
          <a:xfrm>
            <a:off x="185940" y="154407"/>
            <a:ext cx="11836042" cy="65124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sp>
        <p:nvSpPr>
          <p:cNvPr id="52" name="Rectangle 51"/>
          <p:cNvSpPr/>
          <p:nvPr/>
        </p:nvSpPr>
        <p:spPr>
          <a:xfrm>
            <a:off x="2266988" y="154407"/>
            <a:ext cx="7757432" cy="20684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sp>
        <p:nvSpPr>
          <p:cNvPr id="46" name="Rectangle 45"/>
          <p:cNvSpPr/>
          <p:nvPr/>
        </p:nvSpPr>
        <p:spPr>
          <a:xfrm>
            <a:off x="185940" y="2289543"/>
            <a:ext cx="2081048" cy="4375515"/>
          </a:xfrm>
          <a:prstGeom prst="rect">
            <a:avLst/>
          </a:prstGeom>
          <a:solidFill>
            <a:srgbClr val="56AD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pic>
        <p:nvPicPr>
          <p:cNvPr id="19" name="Picture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1617" y="1769514"/>
            <a:ext cx="400674" cy="400674"/>
          </a:xfrm>
          <a:prstGeom prst="rect">
            <a:avLst/>
          </a:prstGeom>
        </p:spPr>
      </p:pic>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9785" y="1769514"/>
            <a:ext cx="400674" cy="400674"/>
          </a:xfrm>
          <a:prstGeom prst="rect">
            <a:avLst/>
          </a:prstGeom>
        </p:spPr>
      </p:pic>
      <p:pic>
        <p:nvPicPr>
          <p:cNvPr id="21" name="Picture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75281" y="1769514"/>
            <a:ext cx="400674" cy="400674"/>
          </a:xfrm>
          <a:prstGeom prst="rect">
            <a:avLst/>
          </a:prstGeom>
        </p:spPr>
      </p:pic>
      <p:pic>
        <p:nvPicPr>
          <p:cNvPr id="23" name="Picture 2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93449" y="1769513"/>
            <a:ext cx="400674" cy="400674"/>
          </a:xfrm>
          <a:prstGeom prst="rect">
            <a:avLst/>
          </a:prstGeom>
        </p:spPr>
      </p:pic>
      <p:pic>
        <p:nvPicPr>
          <p:cNvPr id="74" name="Picture 7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5959" y="6191056"/>
            <a:ext cx="354173" cy="346794"/>
          </a:xfrm>
          <a:prstGeom prst="rect">
            <a:avLst/>
          </a:prstGeom>
        </p:spPr>
      </p:pic>
      <p:pic>
        <p:nvPicPr>
          <p:cNvPr id="75" name="Picture 7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19025" y="6191056"/>
            <a:ext cx="354173" cy="346794"/>
          </a:xfrm>
          <a:prstGeom prst="rect">
            <a:avLst/>
          </a:prstGeom>
        </p:spPr>
      </p:pic>
      <p:pic>
        <p:nvPicPr>
          <p:cNvPr id="76" name="Picture 7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52893" y="6191056"/>
            <a:ext cx="354173" cy="332037"/>
          </a:xfrm>
          <a:prstGeom prst="rect">
            <a:avLst/>
          </a:prstGeom>
        </p:spPr>
      </p:pic>
      <p:sp>
        <p:nvSpPr>
          <p:cNvPr id="83" name="Rectangle 82"/>
          <p:cNvSpPr/>
          <p:nvPr/>
        </p:nvSpPr>
        <p:spPr>
          <a:xfrm>
            <a:off x="9965423" y="2163814"/>
            <a:ext cx="2056451" cy="45036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pic>
        <p:nvPicPr>
          <p:cNvPr id="98" name="Picture 97"/>
          <p:cNvPicPr>
            <a:picLocks noChangeAspect="1"/>
          </p:cNvPicPr>
          <p:nvPr/>
        </p:nvPicPr>
        <p:blipFill>
          <a:blip r:embed="rId9">
            <a:extLst>
              <a:ext uri="{BEBA8EAE-BF5A-486C-A8C5-ECC9F3942E4B}">
                <a14:imgProps xmlns:a14="http://schemas.microsoft.com/office/drawing/2010/main">
                  <a14:imgLayer r:embed="rId10">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1852091" y="6194581"/>
            <a:ext cx="331349" cy="331349"/>
          </a:xfrm>
          <a:prstGeom prst="rect">
            <a:avLst/>
          </a:prstGeom>
        </p:spPr>
      </p:pic>
      <p:sp>
        <p:nvSpPr>
          <p:cNvPr id="109" name="Rectangle 108"/>
          <p:cNvSpPr/>
          <p:nvPr/>
        </p:nvSpPr>
        <p:spPr>
          <a:xfrm>
            <a:off x="10023912" y="2286478"/>
            <a:ext cx="1963490" cy="4251372"/>
          </a:xfrm>
          <a:prstGeom prst="rect">
            <a:avLst/>
          </a:prstGeom>
          <a:solidFill>
            <a:srgbClr val="56AD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1000" b="1" dirty="0">
              <a:solidFill>
                <a:prstClr val="white"/>
              </a:solidFill>
              <a:latin typeface="Arial" panose="020B0604020202020204" pitchFamily="34" charset="0"/>
              <a:cs typeface="Arial" panose="020B0604020202020204" pitchFamily="34" charset="0"/>
            </a:endParaRPr>
          </a:p>
        </p:txBody>
      </p:sp>
      <p:sp>
        <p:nvSpPr>
          <p:cNvPr id="94" name="Rectangle 93"/>
          <p:cNvSpPr/>
          <p:nvPr/>
        </p:nvSpPr>
        <p:spPr>
          <a:xfrm>
            <a:off x="2304058" y="2698132"/>
            <a:ext cx="7656345" cy="3044318"/>
          </a:xfrm>
          <a:prstGeom prst="rect">
            <a:avLst/>
          </a:prstGeom>
          <a:solidFill>
            <a:schemeClr val="bg1"/>
          </a:solidFill>
          <a:ln>
            <a:solidFill>
              <a:srgbClr val="56ADD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grpSp>
        <p:nvGrpSpPr>
          <p:cNvPr id="4" name="Group 3"/>
          <p:cNvGrpSpPr/>
          <p:nvPr/>
        </p:nvGrpSpPr>
        <p:grpSpPr>
          <a:xfrm>
            <a:off x="257774" y="2377291"/>
            <a:ext cx="1926025" cy="239055"/>
            <a:chOff x="257774" y="1966455"/>
            <a:chExt cx="1926025" cy="239055"/>
          </a:xfrm>
        </p:grpSpPr>
        <p:sp>
          <p:nvSpPr>
            <p:cNvPr id="50" name="Rounded Rectangle 49"/>
            <p:cNvSpPr/>
            <p:nvPr/>
          </p:nvSpPr>
          <p:spPr>
            <a:xfrm>
              <a:off x="257774" y="1968246"/>
              <a:ext cx="1824102" cy="23726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pic>
          <p:nvPicPr>
            <p:cNvPr id="28" name="Picture 27"/>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981315" y="1966455"/>
              <a:ext cx="202484" cy="237055"/>
            </a:xfrm>
            <a:prstGeom prst="rect">
              <a:avLst/>
            </a:prstGeom>
          </p:spPr>
        </p:pic>
        <p:sp>
          <p:nvSpPr>
            <p:cNvPr id="51" name="TextBox 50"/>
            <p:cNvSpPr txBox="1"/>
            <p:nvPr/>
          </p:nvSpPr>
          <p:spPr>
            <a:xfrm>
              <a:off x="320836" y="1968921"/>
              <a:ext cx="184731" cy="230832"/>
            </a:xfrm>
            <a:prstGeom prst="rect">
              <a:avLst/>
            </a:prstGeom>
            <a:noFill/>
          </p:spPr>
          <p:txBody>
            <a:bodyPr wrap="none" rtlCol="0">
              <a:spAutoFit/>
            </a:bodyPr>
            <a:lstStyle/>
            <a:p>
              <a:pPr defTabSz="586130"/>
              <a:endParaRPr lang="en-US" sz="900" dirty="0">
                <a:solidFill>
                  <a:prstClr val="black"/>
                </a:solidFill>
                <a:latin typeface="Arial" panose="020B0604020202020204" pitchFamily="34" charset="0"/>
                <a:cs typeface="Arial" panose="020B0604020202020204" pitchFamily="34" charset="0"/>
              </a:endParaRPr>
            </a:p>
          </p:txBody>
        </p:sp>
      </p:grpSp>
      <p:grpSp>
        <p:nvGrpSpPr>
          <p:cNvPr id="63" name="Group 62"/>
          <p:cNvGrpSpPr/>
          <p:nvPr/>
        </p:nvGrpSpPr>
        <p:grpSpPr>
          <a:xfrm>
            <a:off x="2268495" y="5758937"/>
            <a:ext cx="7691908" cy="906121"/>
            <a:chOff x="2284261" y="5806235"/>
            <a:chExt cx="7691908" cy="906121"/>
          </a:xfrm>
        </p:grpSpPr>
        <p:sp>
          <p:nvSpPr>
            <p:cNvPr id="70" name="Rectangle 69"/>
            <p:cNvSpPr/>
            <p:nvPr/>
          </p:nvSpPr>
          <p:spPr>
            <a:xfrm>
              <a:off x="2284261" y="5806235"/>
              <a:ext cx="7691908" cy="90612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7" name="Rounded Rectangle 76"/>
            <p:cNvSpPr/>
            <p:nvPr/>
          </p:nvSpPr>
          <p:spPr>
            <a:xfrm>
              <a:off x="2417106" y="6197770"/>
              <a:ext cx="7362378" cy="35236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8" name="TextBox 77"/>
            <p:cNvSpPr txBox="1"/>
            <p:nvPr/>
          </p:nvSpPr>
          <p:spPr>
            <a:xfrm>
              <a:off x="2480168" y="6268572"/>
              <a:ext cx="877163" cy="230832"/>
            </a:xfrm>
            <a:prstGeom prst="rect">
              <a:avLst/>
            </a:prstGeom>
            <a:noFill/>
          </p:spPr>
          <p:txBody>
            <a:bodyPr wrap="none" rtlCol="0">
              <a:spAutoFit/>
            </a:bodyPr>
            <a:lstStyle/>
            <a:p>
              <a:r>
                <a:rPr lang="en-US" sz="900" dirty="0">
                  <a:solidFill>
                    <a:prstClr val="black"/>
                  </a:solidFill>
                  <a:latin typeface="Arial" panose="020B0604020202020204" pitchFamily="34" charset="0"/>
                  <a:cs typeface="Arial" panose="020B0604020202020204" pitchFamily="34" charset="0"/>
                </a:rPr>
                <a:t>Call Remarks</a:t>
              </a:r>
            </a:p>
          </p:txBody>
        </p:sp>
        <p:sp>
          <p:nvSpPr>
            <p:cNvPr id="84" name="Rectangle 83"/>
            <p:cNvSpPr/>
            <p:nvPr/>
          </p:nvSpPr>
          <p:spPr>
            <a:xfrm>
              <a:off x="8910989" y="6245977"/>
              <a:ext cx="808601" cy="268750"/>
            </a:xfrm>
            <a:prstGeom prst="rect">
              <a:avLst/>
            </a:prstGeom>
            <a:solidFill>
              <a:srgbClr val="56AD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800" dirty="0" smtClean="0">
                  <a:solidFill>
                    <a:prstClr val="white"/>
                  </a:solidFill>
                  <a:latin typeface="Arial" panose="020B0604020202020204" pitchFamily="34" charset="0"/>
                  <a:cs typeface="Arial" panose="020B0604020202020204" pitchFamily="34" charset="0"/>
                </a:rPr>
                <a:t>SUBMIT</a:t>
              </a:r>
              <a:endParaRPr lang="en-US" sz="800" dirty="0">
                <a:solidFill>
                  <a:prstClr val="white"/>
                </a:solidFill>
                <a:latin typeface="Arial" panose="020B0604020202020204" pitchFamily="34" charset="0"/>
                <a:cs typeface="Arial" panose="020B0604020202020204" pitchFamily="34" charset="0"/>
              </a:endParaRPr>
            </a:p>
          </p:txBody>
        </p:sp>
        <p:sp>
          <p:nvSpPr>
            <p:cNvPr id="85" name="Rounded Rectangle 84"/>
            <p:cNvSpPr/>
            <p:nvPr/>
          </p:nvSpPr>
          <p:spPr>
            <a:xfrm>
              <a:off x="2444560" y="5947598"/>
              <a:ext cx="129642" cy="129642"/>
            </a:xfrm>
            <a:prstGeom prst="round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6" name="TextBox 85"/>
            <p:cNvSpPr txBox="1"/>
            <p:nvPr/>
          </p:nvSpPr>
          <p:spPr>
            <a:xfrm>
              <a:off x="2615925" y="5897864"/>
              <a:ext cx="838691" cy="230832"/>
            </a:xfrm>
            <a:prstGeom prst="rect">
              <a:avLst/>
            </a:prstGeom>
            <a:noFill/>
          </p:spPr>
          <p:txBody>
            <a:bodyPr wrap="none" rtlCol="0">
              <a:spAutoFit/>
            </a:bodyPr>
            <a:lstStyle/>
            <a:p>
              <a:r>
                <a:rPr lang="en-US" sz="900" dirty="0" smtClean="0">
                  <a:solidFill>
                    <a:prstClr val="black"/>
                  </a:solidFill>
                  <a:latin typeface="Arial" panose="020B0604020202020204" pitchFamily="34" charset="0"/>
                  <a:cs typeface="Arial" panose="020B0604020202020204" pitchFamily="34" charset="0"/>
                </a:rPr>
                <a:t>Billing Query</a:t>
              </a:r>
              <a:endParaRPr lang="en-US" sz="900" dirty="0">
                <a:solidFill>
                  <a:prstClr val="black"/>
                </a:solidFill>
                <a:latin typeface="Arial" panose="020B0604020202020204" pitchFamily="34" charset="0"/>
                <a:cs typeface="Arial" panose="020B0604020202020204" pitchFamily="34" charset="0"/>
              </a:endParaRPr>
            </a:p>
          </p:txBody>
        </p:sp>
        <p:sp>
          <p:nvSpPr>
            <p:cNvPr id="87" name="Rounded Rectangle 86"/>
            <p:cNvSpPr/>
            <p:nvPr/>
          </p:nvSpPr>
          <p:spPr>
            <a:xfrm>
              <a:off x="3899406" y="5947598"/>
              <a:ext cx="129642" cy="129642"/>
            </a:xfrm>
            <a:prstGeom prst="round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8" name="TextBox 87"/>
            <p:cNvSpPr txBox="1"/>
            <p:nvPr/>
          </p:nvSpPr>
          <p:spPr>
            <a:xfrm>
              <a:off x="4081480" y="5897864"/>
              <a:ext cx="1152880" cy="230832"/>
            </a:xfrm>
            <a:prstGeom prst="rect">
              <a:avLst/>
            </a:prstGeom>
            <a:noFill/>
          </p:spPr>
          <p:txBody>
            <a:bodyPr wrap="none" rtlCol="0">
              <a:spAutoFit/>
            </a:bodyPr>
            <a:lstStyle/>
            <a:p>
              <a:r>
                <a:rPr lang="en-US" sz="900" dirty="0" smtClean="0">
                  <a:solidFill>
                    <a:prstClr val="black"/>
                  </a:solidFill>
                  <a:latin typeface="Arial" panose="020B0604020202020204" pitchFamily="34" charset="0"/>
                  <a:cs typeface="Arial" panose="020B0604020202020204" pitchFamily="34" charset="0"/>
                </a:rPr>
                <a:t>Change in address</a:t>
              </a:r>
              <a:endParaRPr lang="en-US" sz="900" dirty="0">
                <a:solidFill>
                  <a:prstClr val="black"/>
                </a:solidFill>
                <a:latin typeface="Arial" panose="020B0604020202020204" pitchFamily="34" charset="0"/>
                <a:cs typeface="Arial" panose="020B0604020202020204" pitchFamily="34" charset="0"/>
              </a:endParaRPr>
            </a:p>
          </p:txBody>
        </p:sp>
        <p:sp>
          <p:nvSpPr>
            <p:cNvPr id="95" name="Rounded Rectangle 94"/>
            <p:cNvSpPr/>
            <p:nvPr/>
          </p:nvSpPr>
          <p:spPr>
            <a:xfrm>
              <a:off x="5354252" y="5947598"/>
              <a:ext cx="129642" cy="129642"/>
            </a:xfrm>
            <a:prstGeom prst="round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6" name="TextBox 95"/>
            <p:cNvSpPr txBox="1"/>
            <p:nvPr/>
          </p:nvSpPr>
          <p:spPr>
            <a:xfrm>
              <a:off x="5549967" y="5897864"/>
              <a:ext cx="928459" cy="230832"/>
            </a:xfrm>
            <a:prstGeom prst="rect">
              <a:avLst/>
            </a:prstGeom>
            <a:noFill/>
          </p:spPr>
          <p:txBody>
            <a:bodyPr wrap="none" rtlCol="0">
              <a:spAutoFit/>
            </a:bodyPr>
            <a:lstStyle/>
            <a:p>
              <a:r>
                <a:rPr lang="en-US" sz="900" dirty="0" smtClean="0">
                  <a:solidFill>
                    <a:prstClr val="black"/>
                  </a:solidFill>
                  <a:latin typeface="Arial" panose="020B0604020202020204" pitchFamily="34" charset="0"/>
                  <a:cs typeface="Arial" panose="020B0604020202020204" pitchFamily="34" charset="0"/>
                </a:rPr>
                <a:t>Product Query</a:t>
              </a:r>
              <a:endParaRPr lang="en-US" sz="900" dirty="0">
                <a:solidFill>
                  <a:prstClr val="black"/>
                </a:solidFill>
                <a:latin typeface="Arial" panose="020B0604020202020204" pitchFamily="34" charset="0"/>
                <a:cs typeface="Arial" panose="020B0604020202020204" pitchFamily="34" charset="0"/>
              </a:endParaRPr>
            </a:p>
          </p:txBody>
        </p:sp>
        <p:sp>
          <p:nvSpPr>
            <p:cNvPr id="97" name="Rounded Rectangle 96"/>
            <p:cNvSpPr/>
            <p:nvPr/>
          </p:nvSpPr>
          <p:spPr>
            <a:xfrm>
              <a:off x="6809098" y="5947598"/>
              <a:ext cx="129642" cy="129642"/>
            </a:xfrm>
            <a:prstGeom prst="round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0" name="TextBox 109"/>
            <p:cNvSpPr txBox="1"/>
            <p:nvPr/>
          </p:nvSpPr>
          <p:spPr>
            <a:xfrm>
              <a:off x="7043456" y="5897864"/>
              <a:ext cx="947695" cy="230832"/>
            </a:xfrm>
            <a:prstGeom prst="rect">
              <a:avLst/>
            </a:prstGeom>
            <a:noFill/>
          </p:spPr>
          <p:txBody>
            <a:bodyPr wrap="none" rtlCol="0">
              <a:spAutoFit/>
            </a:bodyPr>
            <a:lstStyle/>
            <a:p>
              <a:r>
                <a:rPr lang="en-US" sz="900" dirty="0" smtClean="0">
                  <a:solidFill>
                    <a:prstClr val="black"/>
                  </a:solidFill>
                  <a:latin typeface="Arial" panose="020B0604020202020204" pitchFamily="34" charset="0"/>
                  <a:cs typeface="Arial" panose="020B0604020202020204" pitchFamily="34" charset="0"/>
                </a:rPr>
                <a:t>Delivery Query</a:t>
              </a:r>
              <a:endParaRPr lang="en-US" sz="900" dirty="0">
                <a:solidFill>
                  <a:prstClr val="black"/>
                </a:solidFill>
                <a:latin typeface="Arial" panose="020B0604020202020204" pitchFamily="34" charset="0"/>
                <a:cs typeface="Arial" panose="020B0604020202020204" pitchFamily="34" charset="0"/>
              </a:endParaRPr>
            </a:p>
          </p:txBody>
        </p:sp>
        <p:sp>
          <p:nvSpPr>
            <p:cNvPr id="111" name="Rounded Rectangle 110"/>
            <p:cNvSpPr/>
            <p:nvPr/>
          </p:nvSpPr>
          <p:spPr>
            <a:xfrm>
              <a:off x="8263944" y="5947598"/>
              <a:ext cx="129642" cy="129642"/>
            </a:xfrm>
            <a:prstGeom prst="round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2" name="TextBox 111"/>
            <p:cNvSpPr txBox="1"/>
            <p:nvPr/>
          </p:nvSpPr>
          <p:spPr>
            <a:xfrm>
              <a:off x="8435309" y="5897864"/>
              <a:ext cx="595035" cy="230832"/>
            </a:xfrm>
            <a:prstGeom prst="rect">
              <a:avLst/>
            </a:prstGeom>
            <a:noFill/>
          </p:spPr>
          <p:txBody>
            <a:bodyPr wrap="none" rtlCol="0">
              <a:spAutoFit/>
            </a:bodyPr>
            <a:lstStyle/>
            <a:p>
              <a:r>
                <a:rPr lang="en-US" sz="900" dirty="0" smtClean="0">
                  <a:solidFill>
                    <a:prstClr val="black"/>
                  </a:solidFill>
                  <a:latin typeface="Arial" panose="020B0604020202020204" pitchFamily="34" charset="0"/>
                  <a:cs typeface="Arial" panose="020B0604020202020204" pitchFamily="34" charset="0"/>
                </a:rPr>
                <a:t>General</a:t>
              </a:r>
              <a:endParaRPr lang="en-US" sz="900" dirty="0">
                <a:solidFill>
                  <a:prstClr val="black"/>
                </a:solidFill>
                <a:latin typeface="Arial" panose="020B0604020202020204" pitchFamily="34" charset="0"/>
                <a:cs typeface="Arial" panose="020B0604020202020204" pitchFamily="34" charset="0"/>
              </a:endParaRPr>
            </a:p>
          </p:txBody>
        </p:sp>
      </p:grpSp>
      <p:grpSp>
        <p:nvGrpSpPr>
          <p:cNvPr id="114" name="Group 113"/>
          <p:cNvGrpSpPr/>
          <p:nvPr/>
        </p:nvGrpSpPr>
        <p:grpSpPr>
          <a:xfrm>
            <a:off x="10096160" y="2395737"/>
            <a:ext cx="1775543" cy="302395"/>
            <a:chOff x="10111926" y="2443035"/>
            <a:chExt cx="1775543" cy="302395"/>
          </a:xfrm>
        </p:grpSpPr>
        <p:sp>
          <p:nvSpPr>
            <p:cNvPr id="115" name="Rounded Rectangle 114"/>
            <p:cNvSpPr/>
            <p:nvPr/>
          </p:nvSpPr>
          <p:spPr>
            <a:xfrm>
              <a:off x="10111926" y="2443035"/>
              <a:ext cx="1775543" cy="302395"/>
            </a:xfrm>
            <a:prstGeom prst="round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a:solidFill>
                    <a:prstClr val="white">
                      <a:lumMod val="75000"/>
                    </a:prstClr>
                  </a:solidFill>
                  <a:latin typeface="Arial" panose="020B0604020202020204" pitchFamily="34" charset="0"/>
                  <a:cs typeface="Arial" panose="020B0604020202020204" pitchFamily="34" charset="0"/>
                </a:rPr>
                <a:t>Select </a:t>
              </a:r>
              <a:r>
                <a:rPr lang="en-US" sz="900" dirty="0" smtClean="0">
                  <a:solidFill>
                    <a:prstClr val="white">
                      <a:lumMod val="75000"/>
                    </a:prstClr>
                  </a:solidFill>
                  <a:latin typeface="Arial" panose="020B0604020202020204" pitchFamily="34" charset="0"/>
                  <a:cs typeface="Arial" panose="020B0604020202020204" pitchFamily="34" charset="0"/>
                </a:rPr>
                <a:t>Disposition</a:t>
              </a:r>
              <a:endParaRPr lang="en-US" sz="900" dirty="0">
                <a:solidFill>
                  <a:prstClr val="white">
                    <a:lumMod val="75000"/>
                  </a:prstClr>
                </a:solidFill>
                <a:latin typeface="Arial" panose="020B0604020202020204" pitchFamily="34" charset="0"/>
                <a:cs typeface="Arial" panose="020B0604020202020204" pitchFamily="34" charset="0"/>
              </a:endParaRPr>
            </a:p>
          </p:txBody>
        </p:sp>
        <p:sp>
          <p:nvSpPr>
            <p:cNvPr id="116" name="Isosceles Triangle 115"/>
            <p:cNvSpPr/>
            <p:nvPr/>
          </p:nvSpPr>
          <p:spPr>
            <a:xfrm rot="10800000">
              <a:off x="11680475" y="2576192"/>
              <a:ext cx="84219" cy="72602"/>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solidFill>
                  <a:prstClr val="white"/>
                </a:solidFill>
              </a:endParaRPr>
            </a:p>
          </p:txBody>
        </p:sp>
      </p:grpSp>
      <p:sp>
        <p:nvSpPr>
          <p:cNvPr id="82" name="Rectangle 81"/>
          <p:cNvSpPr/>
          <p:nvPr/>
        </p:nvSpPr>
        <p:spPr>
          <a:xfrm>
            <a:off x="261254" y="1072474"/>
            <a:ext cx="1942062" cy="4539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1400" b="1" i="1" dirty="0" smtClean="0">
                <a:solidFill>
                  <a:schemeClr val="tx1">
                    <a:lumMod val="50000"/>
                    <a:lumOff val="50000"/>
                  </a:schemeClr>
                </a:solidFill>
                <a:latin typeface="Swis721 Cn BT" panose="020B0506020202030204" pitchFamily="34" charset="0"/>
                <a:cs typeface="Arial" panose="020B0604020202020204" pitchFamily="34" charset="0"/>
              </a:rPr>
              <a:t>TELECOM ENTERPRISE</a:t>
            </a:r>
            <a:endParaRPr lang="en-US" sz="1400" b="1" i="1" dirty="0">
              <a:solidFill>
                <a:schemeClr val="tx1">
                  <a:lumMod val="50000"/>
                  <a:lumOff val="50000"/>
                </a:schemeClr>
              </a:solidFill>
              <a:latin typeface="Swis721 Cn BT" panose="020B0506020202030204" pitchFamily="34" charset="0"/>
              <a:cs typeface="Arial" panose="020B0604020202020204" pitchFamily="34" charset="0"/>
            </a:endParaRPr>
          </a:p>
        </p:txBody>
      </p:sp>
      <p:pic>
        <p:nvPicPr>
          <p:cNvPr id="61" name="Picture 60"/>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55095" y="336931"/>
            <a:ext cx="942739" cy="855162"/>
          </a:xfrm>
          <a:prstGeom prst="rect">
            <a:avLst/>
          </a:prstGeom>
        </p:spPr>
      </p:pic>
      <p:pic>
        <p:nvPicPr>
          <p:cNvPr id="6" name="Picture 5"/>
          <p:cNvPicPr>
            <a:picLocks noChangeAspect="1"/>
          </p:cNvPicPr>
          <p:nvPr/>
        </p:nvPicPr>
        <p:blipFill>
          <a:blip r:embed="rId13"/>
          <a:stretch>
            <a:fillRect/>
          </a:stretch>
        </p:blipFill>
        <p:spPr>
          <a:xfrm>
            <a:off x="10010486" y="571267"/>
            <a:ext cx="1950763" cy="1341664"/>
          </a:xfrm>
          <a:prstGeom prst="rect">
            <a:avLst/>
          </a:prstGeom>
        </p:spPr>
      </p:pic>
      <p:sp>
        <p:nvSpPr>
          <p:cNvPr id="7" name="Rectangle 6"/>
          <p:cNvSpPr/>
          <p:nvPr/>
        </p:nvSpPr>
        <p:spPr>
          <a:xfrm>
            <a:off x="2304058" y="239653"/>
            <a:ext cx="2516253" cy="1958667"/>
          </a:xfrm>
          <a:prstGeom prst="rect">
            <a:avLst/>
          </a:prstGeom>
          <a:solidFill>
            <a:schemeClr val="bg1"/>
          </a:solidFill>
          <a:ln>
            <a:solidFill>
              <a:schemeClr val="bg1">
                <a:lumMod val="95000"/>
              </a:schemeClr>
            </a:solidFill>
          </a:ln>
          <a:effectLst>
            <a:outerShdw blurRad="50800" dist="38100" dir="8100000" algn="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p:cNvSpPr/>
          <p:nvPr/>
        </p:nvSpPr>
        <p:spPr>
          <a:xfrm>
            <a:off x="4879719" y="239653"/>
            <a:ext cx="2516253" cy="1958667"/>
          </a:xfrm>
          <a:prstGeom prst="rect">
            <a:avLst/>
          </a:prstGeom>
          <a:solidFill>
            <a:schemeClr val="bg1"/>
          </a:solidFill>
          <a:ln>
            <a:solidFill>
              <a:schemeClr val="bg1">
                <a:lumMod val="95000"/>
              </a:schemeClr>
            </a:solidFill>
          </a:ln>
          <a:effectLst>
            <a:outerShdw blurRad="50800" dist="38100" dir="8100000" algn="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p:cNvSpPr/>
          <p:nvPr/>
        </p:nvSpPr>
        <p:spPr>
          <a:xfrm>
            <a:off x="7455380" y="239653"/>
            <a:ext cx="2516253" cy="1958667"/>
          </a:xfrm>
          <a:prstGeom prst="rect">
            <a:avLst/>
          </a:prstGeom>
          <a:solidFill>
            <a:schemeClr val="bg1"/>
          </a:solidFill>
          <a:ln>
            <a:solidFill>
              <a:schemeClr val="bg1">
                <a:lumMod val="95000"/>
              </a:schemeClr>
            </a:solidFill>
          </a:ln>
          <a:effectLst>
            <a:outerShdw blurRad="50800" dist="38100" dir="8100000" algn="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1" name="Table 100"/>
          <p:cNvGraphicFramePr>
            <a:graphicFrameLocks noGrp="1"/>
          </p:cNvGraphicFramePr>
          <p:nvPr>
            <p:extLst>
              <p:ext uri="{D42A27DB-BD31-4B8C-83A1-F6EECF244321}">
                <p14:modId xmlns:p14="http://schemas.microsoft.com/office/powerpoint/2010/main" val="1815625082"/>
              </p:ext>
            </p:extLst>
          </p:nvPr>
        </p:nvGraphicFramePr>
        <p:xfrm>
          <a:off x="2464402" y="294868"/>
          <a:ext cx="2239750" cy="1486976"/>
        </p:xfrm>
        <a:graphic>
          <a:graphicData uri="http://schemas.openxmlformats.org/drawingml/2006/table">
            <a:tbl>
              <a:tblPr>
                <a:tableStyleId>{5C22544A-7EE6-4342-B048-85BDC9FD1C3A}</a:tableStyleId>
              </a:tblPr>
              <a:tblGrid>
                <a:gridCol w="953865"/>
                <a:gridCol w="1285885"/>
              </a:tblGrid>
              <a:tr h="198540">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Mobile #</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+63</a:t>
                      </a:r>
                      <a:r>
                        <a:rPr lang="en-US" sz="8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 915 716 9206</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98540">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Subscriber</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Mr. John Doe</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98540">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Operating Status</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Active</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98540">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Status</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Active</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82068">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Email</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johndoe554@gmail.com</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19828">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Address</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sv-SE" sz="800" b="0" i="0" u="none" strike="noStrike" kern="1200" dirty="0" smtClean="0">
                          <a:solidFill>
                            <a:srgbClr val="000000"/>
                          </a:solidFill>
                          <a:effectLst/>
                          <a:latin typeface="Arial" panose="020B0604020202020204" pitchFamily="34" charset="0"/>
                          <a:ea typeface="+mn-ea"/>
                          <a:cs typeface="Arial" panose="020B0604020202020204" pitchFamily="34" charset="0"/>
                        </a:rPr>
                        <a:t>101 Dela Rosa Street, Legazpi Village, Makati</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90920">
                <a:tc>
                  <a:txBody>
                    <a:bodyPr/>
                    <a:lstStyle/>
                    <a:p>
                      <a:pPr marL="0" algn="l" defTabSz="914400" rtl="0" eaLnBrk="1" fontAlgn="b" latinLnBrk="0" hangingPunct="1"/>
                      <a:r>
                        <a:rPr lang="en-US" sz="800" b="0" i="0" u="none" strike="noStrike" kern="1200" dirty="0">
                          <a:solidFill>
                            <a:srgbClr val="000000"/>
                          </a:solidFill>
                          <a:effectLst/>
                          <a:latin typeface="Arial" panose="020B0604020202020204" pitchFamily="34" charset="0"/>
                          <a:ea typeface="+mn-ea"/>
                          <a:cs typeface="Arial" panose="020B0604020202020204" pitchFamily="34" charset="0"/>
                        </a:rPr>
                        <a:t>Alt Number</a:t>
                      </a: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+63</a:t>
                      </a:r>
                      <a:r>
                        <a:rPr lang="en-US" sz="8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 999 999 9999</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graphicFrame>
        <p:nvGraphicFramePr>
          <p:cNvPr id="102" name="Table 101"/>
          <p:cNvGraphicFramePr>
            <a:graphicFrameLocks noGrp="1"/>
          </p:cNvGraphicFramePr>
          <p:nvPr>
            <p:extLst>
              <p:ext uri="{D42A27DB-BD31-4B8C-83A1-F6EECF244321}">
                <p14:modId xmlns:p14="http://schemas.microsoft.com/office/powerpoint/2010/main" val="2654121325"/>
              </p:ext>
            </p:extLst>
          </p:nvPr>
        </p:nvGraphicFramePr>
        <p:xfrm>
          <a:off x="4973094" y="294868"/>
          <a:ext cx="2355644" cy="1878483"/>
        </p:xfrm>
        <a:graphic>
          <a:graphicData uri="http://schemas.openxmlformats.org/drawingml/2006/table">
            <a:tbl>
              <a:tblPr>
                <a:tableStyleId>{5C22544A-7EE6-4342-B048-85BDC9FD1C3A}</a:tableStyleId>
              </a:tblPr>
              <a:tblGrid>
                <a:gridCol w="1089211"/>
                <a:gridCol w="1266433"/>
              </a:tblGrid>
              <a:tr h="205909">
                <a:tc>
                  <a:txBody>
                    <a:bodyPr/>
                    <a:lstStyle/>
                    <a:p>
                      <a:pPr algn="l" fontAlgn="b"/>
                      <a:r>
                        <a:rPr lang="en-US" sz="800" u="none" strike="noStrike" dirty="0" smtClean="0">
                          <a:effectLst/>
                          <a:latin typeface="Arial" panose="020B0604020202020204" pitchFamily="34" charset="0"/>
                          <a:cs typeface="Arial" panose="020B0604020202020204" pitchFamily="34" charset="0"/>
                        </a:rPr>
                        <a:t>Customer ID</a:t>
                      </a:r>
                      <a:r>
                        <a:rPr lang="en-US" sz="800" u="none" strike="noStrike" baseline="0" dirty="0" smtClean="0">
                          <a:effectLst/>
                          <a:latin typeface="Arial" panose="020B0604020202020204" pitchFamily="34" charset="0"/>
                          <a:cs typeface="Arial" panose="020B0604020202020204" pitchFamily="34" charset="0"/>
                        </a:rPr>
                        <a:t> #</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b="0" i="0" u="none" strike="noStrike" dirty="0" smtClean="0">
                          <a:solidFill>
                            <a:schemeClr val="dk1"/>
                          </a:solidFill>
                          <a:effectLst/>
                          <a:latin typeface="Arial" panose="020B0604020202020204" pitchFamily="34" charset="0"/>
                          <a:cs typeface="Arial" panose="020B0604020202020204" pitchFamily="34" charset="0"/>
                        </a:rPr>
                        <a:t>83085294</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u="none" strike="noStrike" dirty="0" smtClean="0">
                          <a:effectLst/>
                          <a:latin typeface="Arial" panose="020B0604020202020204" pitchFamily="34" charset="0"/>
                          <a:cs typeface="Arial" panose="020B0604020202020204" pitchFamily="34" charset="0"/>
                        </a:rPr>
                        <a:t>Tariff Plan</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b="0" i="0" u="sng" strike="noStrike" dirty="0" err="1" smtClean="0">
                          <a:solidFill>
                            <a:schemeClr val="dk1"/>
                          </a:solidFill>
                          <a:effectLst/>
                          <a:latin typeface="Arial" panose="020B0604020202020204" pitchFamily="34" charset="0"/>
                          <a:cs typeface="Arial" panose="020B0604020202020204" pitchFamily="34" charset="0"/>
                        </a:rPr>
                        <a:t>ThePLAN</a:t>
                      </a:r>
                      <a:r>
                        <a:rPr lang="en-US" sz="800" b="0" i="0" u="sng" strike="noStrike" baseline="0" dirty="0" smtClean="0">
                          <a:solidFill>
                            <a:schemeClr val="dk1"/>
                          </a:solidFill>
                          <a:effectLst/>
                          <a:latin typeface="Arial" panose="020B0604020202020204" pitchFamily="34" charset="0"/>
                          <a:cs typeface="Arial" panose="020B0604020202020204" pitchFamily="34" charset="0"/>
                        </a:rPr>
                        <a:t> PLUS 1499</a:t>
                      </a:r>
                      <a:endParaRPr lang="en-US" sz="800" b="0" i="0" u="sng"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b="0" i="0" u="none" strike="noStrike" dirty="0" smtClean="0">
                          <a:solidFill>
                            <a:srgbClr val="000000"/>
                          </a:solidFill>
                          <a:effectLst/>
                          <a:latin typeface="Arial" panose="020B0604020202020204" pitchFamily="34" charset="0"/>
                          <a:cs typeface="Arial" panose="020B0604020202020204" pitchFamily="34" charset="0"/>
                        </a:rPr>
                        <a:t>Activation Date</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b="0" i="0" u="none" strike="noStrike" dirty="0" smtClean="0">
                          <a:solidFill>
                            <a:srgbClr val="000000"/>
                          </a:solidFill>
                          <a:effectLst/>
                          <a:latin typeface="Arial" panose="020B0604020202020204" pitchFamily="34" charset="0"/>
                          <a:cs typeface="Arial" panose="020B0604020202020204" pitchFamily="34" charset="0"/>
                        </a:rPr>
                        <a:t>03-01-2019</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u="none" strike="noStrike" dirty="0" smtClean="0">
                          <a:effectLst/>
                          <a:latin typeface="Arial" panose="020B0604020202020204" pitchFamily="34" charset="0"/>
                          <a:cs typeface="Arial" panose="020B0604020202020204" pitchFamily="34" charset="0"/>
                        </a:rPr>
                        <a:t>Contract</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u="none" strike="noStrike" dirty="0" smtClean="0">
                          <a:effectLst/>
                          <a:latin typeface="Arial" panose="020B0604020202020204" pitchFamily="34" charset="0"/>
                          <a:cs typeface="Arial" panose="020B0604020202020204" pitchFamily="34" charset="0"/>
                        </a:rPr>
                        <a:t>24 Months</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u="none" strike="noStrike" dirty="0" smtClean="0">
                          <a:effectLst/>
                          <a:latin typeface="Arial" panose="020B0604020202020204" pitchFamily="34" charset="0"/>
                          <a:cs typeface="Arial" panose="020B0604020202020204" pitchFamily="34" charset="0"/>
                        </a:rPr>
                        <a:t>Handset</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b="0" i="0" u="sng" strike="noStrike" dirty="0" smtClean="0">
                          <a:solidFill>
                            <a:schemeClr val="dk1"/>
                          </a:solidFill>
                          <a:effectLst/>
                          <a:latin typeface="Arial" panose="020B0604020202020204" pitchFamily="34" charset="0"/>
                          <a:cs typeface="Arial" panose="020B0604020202020204" pitchFamily="34" charset="0"/>
                        </a:rPr>
                        <a:t>Huawei Nova 3i</a:t>
                      </a:r>
                      <a:endParaRPr lang="en-US" sz="800" b="0" i="0" u="sng"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u="none" strike="noStrike" dirty="0" smtClean="0">
                          <a:effectLst/>
                          <a:latin typeface="Arial" panose="020B0604020202020204" pitchFamily="34" charset="0"/>
                          <a:cs typeface="Arial" panose="020B0604020202020204" pitchFamily="34" charset="0"/>
                        </a:rPr>
                        <a:t>Unbilled Amount</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b="0" i="0" u="none" strike="noStrike" dirty="0" smtClean="0">
                          <a:solidFill>
                            <a:schemeClr val="dk1"/>
                          </a:solidFill>
                          <a:effectLst/>
                          <a:latin typeface="Arial" panose="020B0604020202020204" pitchFamily="34" charset="0"/>
                          <a:cs typeface="Arial" panose="020B0604020202020204" pitchFamily="34" charset="0"/>
                        </a:rPr>
                        <a:t>P 69.90</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u="none" strike="noStrike" dirty="0" smtClean="0">
                          <a:effectLst/>
                          <a:latin typeface="Arial" panose="020B0604020202020204" pitchFamily="34" charset="0"/>
                          <a:cs typeface="Arial" panose="020B0604020202020204" pitchFamily="34" charset="0"/>
                        </a:rPr>
                        <a:t>Last Payment Date</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b="0" i="0" u="none" strike="noStrike" dirty="0" smtClean="0">
                          <a:solidFill>
                            <a:schemeClr val="dk1"/>
                          </a:solidFill>
                          <a:effectLst/>
                          <a:latin typeface="Arial" panose="020B0604020202020204" pitchFamily="34" charset="0"/>
                          <a:cs typeface="Arial" panose="020B0604020202020204" pitchFamily="34" charset="0"/>
                        </a:rPr>
                        <a:t>04-04-2019</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31211">
                <a:tc>
                  <a:txBody>
                    <a:bodyPr/>
                    <a:lstStyle/>
                    <a:p>
                      <a:pPr algn="l" fontAlgn="b"/>
                      <a:r>
                        <a:rPr lang="en-US" sz="800" u="none" strike="noStrike" kern="1200" dirty="0" smtClean="0">
                          <a:solidFill>
                            <a:schemeClr val="dk1"/>
                          </a:solidFill>
                          <a:effectLst/>
                          <a:latin typeface="Arial" panose="020B0604020202020204" pitchFamily="34" charset="0"/>
                          <a:ea typeface="+mn-ea"/>
                          <a:cs typeface="Arial" panose="020B0604020202020204" pitchFamily="34" charset="0"/>
                        </a:rPr>
                        <a:t>Outstanding Balance</a:t>
                      </a:r>
                      <a:endParaRPr lang="en-US" sz="800" u="none" strike="noStrike" kern="1200" dirty="0">
                        <a:solidFill>
                          <a:schemeClr val="dk1"/>
                        </a:solidFill>
                        <a:effectLst/>
                        <a:latin typeface="Arial" panose="020B0604020202020204" pitchFamily="34" charset="0"/>
                        <a:ea typeface="+mn-ea"/>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u="none" strike="noStrike" kern="1200" dirty="0" smtClean="0">
                          <a:solidFill>
                            <a:schemeClr val="dk1"/>
                          </a:solidFill>
                          <a:effectLst/>
                          <a:latin typeface="Arial" panose="020B0604020202020204" pitchFamily="34" charset="0"/>
                          <a:ea typeface="+mn-ea"/>
                          <a:cs typeface="Arial" panose="020B0604020202020204" pitchFamily="34" charset="0"/>
                        </a:rPr>
                        <a:t>P1568.90</a:t>
                      </a:r>
                      <a:endParaRPr lang="en-US" sz="800" u="none" strike="noStrike" kern="1200" dirty="0">
                        <a:solidFill>
                          <a:schemeClr val="dk1"/>
                        </a:solidFill>
                        <a:effectLst/>
                        <a:latin typeface="Arial" panose="020B0604020202020204" pitchFamily="34" charset="0"/>
                        <a:ea typeface="+mn-ea"/>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u="none" strike="noStrike" kern="1200" dirty="0" smtClean="0">
                          <a:solidFill>
                            <a:schemeClr val="dk1"/>
                          </a:solidFill>
                          <a:effectLst/>
                          <a:latin typeface="Arial" panose="020B0604020202020204" pitchFamily="34" charset="0"/>
                          <a:ea typeface="+mn-ea"/>
                          <a:cs typeface="Arial" panose="020B0604020202020204" pitchFamily="34" charset="0"/>
                        </a:rPr>
                        <a:t>Bill Date</a:t>
                      </a:r>
                      <a:endParaRPr lang="en-US" sz="800" u="none" strike="noStrike" kern="1200" dirty="0">
                        <a:solidFill>
                          <a:schemeClr val="dk1"/>
                        </a:solidFill>
                        <a:effectLst/>
                        <a:latin typeface="Arial" panose="020B0604020202020204" pitchFamily="34" charset="0"/>
                        <a:ea typeface="+mn-ea"/>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u="none" strike="noStrike" kern="1200" dirty="0" smtClean="0">
                          <a:solidFill>
                            <a:schemeClr val="dk1"/>
                          </a:solidFill>
                          <a:effectLst/>
                          <a:latin typeface="Arial" panose="020B0604020202020204" pitchFamily="34" charset="0"/>
                          <a:ea typeface="+mn-ea"/>
                          <a:cs typeface="Arial" panose="020B0604020202020204" pitchFamily="34" charset="0"/>
                        </a:rPr>
                        <a:t>03-04-2019</a:t>
                      </a:r>
                      <a:endParaRPr lang="en-US" sz="800" u="none" strike="noStrike" kern="1200" dirty="0">
                        <a:solidFill>
                          <a:schemeClr val="dk1"/>
                        </a:solidFill>
                        <a:effectLst/>
                        <a:latin typeface="Arial" panose="020B0604020202020204" pitchFamily="34" charset="0"/>
                        <a:ea typeface="+mn-ea"/>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graphicFrame>
        <p:nvGraphicFramePr>
          <p:cNvPr id="103" name="Table 102"/>
          <p:cNvGraphicFramePr>
            <a:graphicFrameLocks noGrp="1"/>
          </p:cNvGraphicFramePr>
          <p:nvPr>
            <p:extLst>
              <p:ext uri="{D42A27DB-BD31-4B8C-83A1-F6EECF244321}">
                <p14:modId xmlns:p14="http://schemas.microsoft.com/office/powerpoint/2010/main" val="928185565"/>
              </p:ext>
            </p:extLst>
          </p:nvPr>
        </p:nvGraphicFramePr>
        <p:xfrm>
          <a:off x="7577841" y="294868"/>
          <a:ext cx="2185877" cy="1511776"/>
        </p:xfrm>
        <a:graphic>
          <a:graphicData uri="http://schemas.openxmlformats.org/drawingml/2006/table">
            <a:tbl>
              <a:tblPr>
                <a:tableStyleId>{5C22544A-7EE6-4342-B048-85BDC9FD1C3A}</a:tableStyleId>
              </a:tblPr>
              <a:tblGrid>
                <a:gridCol w="1371369"/>
                <a:gridCol w="814508"/>
              </a:tblGrid>
              <a:tr h="215968">
                <a:tc>
                  <a:txBody>
                    <a:bodyPr/>
                    <a:lstStyle/>
                    <a:p>
                      <a:pPr algn="l" fontAlgn="b"/>
                      <a:r>
                        <a:rPr lang="en-US" sz="800" b="0" i="0" u="none" strike="noStrike" dirty="0" smtClean="0">
                          <a:solidFill>
                            <a:srgbClr val="000000"/>
                          </a:solidFill>
                          <a:effectLst/>
                          <a:latin typeface="Arial" panose="020B0604020202020204" pitchFamily="34" charset="0"/>
                          <a:cs typeface="Arial" panose="020B0604020202020204" pitchFamily="34" charset="0"/>
                        </a:rPr>
                        <a:t>Mobile App</a:t>
                      </a:r>
                      <a:r>
                        <a:rPr lang="en-US" sz="800" b="0" i="0" u="none" strike="noStrike" baseline="0" dirty="0" smtClean="0">
                          <a:solidFill>
                            <a:srgbClr val="000000"/>
                          </a:solidFill>
                          <a:effectLst/>
                          <a:latin typeface="Arial" panose="020B0604020202020204" pitchFamily="34" charset="0"/>
                          <a:cs typeface="Arial" panose="020B0604020202020204" pitchFamily="34" charset="0"/>
                        </a:rPr>
                        <a:t> Registered</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none" strike="noStrike" smtClean="0">
                          <a:solidFill>
                            <a:srgbClr val="000000"/>
                          </a:solidFill>
                          <a:effectLst/>
                          <a:latin typeface="Arial" panose="020B0604020202020204" pitchFamily="34" charset="0"/>
                          <a:cs typeface="Arial" panose="020B0604020202020204" pitchFamily="34" charset="0"/>
                        </a:rPr>
                        <a:t>Y</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5968">
                <a:tc>
                  <a:txBody>
                    <a:bodyPr/>
                    <a:lstStyle/>
                    <a:p>
                      <a:pPr algn="l" fontAlgn="b"/>
                      <a:r>
                        <a:rPr lang="en-US" sz="800" b="0" i="0" u="none" strike="noStrike" dirty="0" err="1" smtClean="0">
                          <a:solidFill>
                            <a:srgbClr val="000000"/>
                          </a:solidFill>
                          <a:effectLst/>
                          <a:latin typeface="Arial" panose="020B0604020202020204" pitchFamily="34" charset="0"/>
                          <a:cs typeface="Arial" panose="020B0604020202020204" pitchFamily="34" charset="0"/>
                        </a:rPr>
                        <a:t>eKYC</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none" strike="noStrike" dirty="0" smtClean="0">
                          <a:solidFill>
                            <a:srgbClr val="000000"/>
                          </a:solidFill>
                          <a:effectLst/>
                          <a:latin typeface="Arial" panose="020B0604020202020204" pitchFamily="34" charset="0"/>
                          <a:cs typeface="Arial" panose="020B0604020202020204" pitchFamily="34" charset="0"/>
                        </a:rPr>
                        <a:t>N</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5968">
                <a:tc>
                  <a:txBody>
                    <a:bodyPr/>
                    <a:lstStyle/>
                    <a:p>
                      <a:pPr algn="l" fontAlgn="ctr"/>
                      <a:r>
                        <a:rPr lang="en-US" sz="800" b="0" i="0" u="none" strike="noStrike" smtClean="0">
                          <a:solidFill>
                            <a:srgbClr val="000000"/>
                          </a:solidFill>
                          <a:effectLst/>
                          <a:latin typeface="Arial" panose="020B0604020202020204" pitchFamily="34" charset="0"/>
                          <a:cs typeface="Arial" panose="020B0604020202020204" pitchFamily="34" charset="0"/>
                        </a:rPr>
                        <a:t>Self</a:t>
                      </a:r>
                      <a:r>
                        <a:rPr lang="en-US" sz="800" b="0" i="0" u="none" strike="noStrike" baseline="0" smtClean="0">
                          <a:solidFill>
                            <a:srgbClr val="000000"/>
                          </a:solidFill>
                          <a:effectLst/>
                          <a:latin typeface="Arial" panose="020B0604020202020204" pitchFamily="34" charset="0"/>
                          <a:cs typeface="Arial" panose="020B0604020202020204" pitchFamily="34" charset="0"/>
                        </a:rPr>
                        <a:t> Service Registered</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none" strike="noStrike" smtClean="0">
                          <a:solidFill>
                            <a:srgbClr val="000000"/>
                          </a:solidFill>
                          <a:effectLst/>
                          <a:latin typeface="Arial" panose="020B0604020202020204" pitchFamily="34" charset="0"/>
                          <a:cs typeface="Arial" panose="020B0604020202020204" pitchFamily="34" charset="0"/>
                        </a:rPr>
                        <a:t>Y</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5968">
                <a:tc>
                  <a:txBody>
                    <a:bodyPr/>
                    <a:lstStyle/>
                    <a:p>
                      <a:pPr algn="l" fontAlgn="ctr"/>
                      <a:r>
                        <a:rPr lang="en-US" sz="800" b="0" i="0" u="none" strike="noStrike" baseline="0" dirty="0" smtClean="0">
                          <a:solidFill>
                            <a:srgbClr val="000000"/>
                          </a:solidFill>
                          <a:effectLst/>
                          <a:latin typeface="Arial" panose="020B0604020202020204" pitchFamily="34" charset="0"/>
                          <a:cs typeface="Arial" panose="020B0604020202020204" pitchFamily="34" charset="0"/>
                        </a:rPr>
                        <a:t>Bill Type</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none" strike="noStrike" dirty="0" smtClean="0">
                          <a:solidFill>
                            <a:srgbClr val="000000"/>
                          </a:solidFill>
                          <a:effectLst/>
                          <a:latin typeface="Arial" panose="020B0604020202020204" pitchFamily="34" charset="0"/>
                          <a:cs typeface="Arial" panose="020B0604020202020204" pitchFamily="34" charset="0"/>
                        </a:rPr>
                        <a:t>E-Bill</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5968">
                <a:tc>
                  <a:txBody>
                    <a:bodyPr/>
                    <a:lstStyle/>
                    <a:p>
                      <a:pPr algn="l" fontAlgn="ctr"/>
                      <a:r>
                        <a:rPr lang="en-US" sz="800" b="0" i="0" u="none" strike="noStrike" smtClean="0">
                          <a:solidFill>
                            <a:srgbClr val="000000"/>
                          </a:solidFill>
                          <a:effectLst/>
                          <a:latin typeface="Arial" panose="020B0604020202020204" pitchFamily="34" charset="0"/>
                          <a:cs typeface="Arial" panose="020B0604020202020204" pitchFamily="34" charset="0"/>
                        </a:rPr>
                        <a:t>Credit Monitoring</a:t>
                      </a:r>
                      <a:r>
                        <a:rPr lang="en-US" sz="800" b="0" i="0" u="none" strike="noStrike" baseline="0" smtClean="0">
                          <a:solidFill>
                            <a:srgbClr val="000000"/>
                          </a:solidFill>
                          <a:effectLst/>
                          <a:latin typeface="Arial" panose="020B0604020202020204" pitchFamily="34" charset="0"/>
                          <a:cs typeface="Arial" panose="020B0604020202020204" pitchFamily="34" charset="0"/>
                        </a:rPr>
                        <a:t> Exposure</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none" strike="noStrike" dirty="0" smtClean="0">
                          <a:solidFill>
                            <a:srgbClr val="000000"/>
                          </a:solidFill>
                          <a:effectLst/>
                          <a:latin typeface="Arial" panose="020B0604020202020204" pitchFamily="34" charset="0"/>
                          <a:cs typeface="Arial" panose="020B0604020202020204" pitchFamily="34" charset="0"/>
                        </a:rPr>
                        <a:t>P3412.26</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5968">
                <a:tc>
                  <a:txBody>
                    <a:bodyPr/>
                    <a:lstStyle/>
                    <a:p>
                      <a:pPr algn="l" fontAlgn="ctr"/>
                      <a:r>
                        <a:rPr lang="en-US" sz="800" b="0" i="0" u="none" strike="noStrike" dirty="0" smtClean="0">
                          <a:solidFill>
                            <a:srgbClr val="000000"/>
                          </a:solidFill>
                          <a:effectLst/>
                          <a:latin typeface="Arial" panose="020B0604020202020204" pitchFamily="34" charset="0"/>
                          <a:cs typeface="Arial" panose="020B0604020202020204" pitchFamily="34" charset="0"/>
                        </a:rPr>
                        <a:t>Next Bill Date</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none" strike="noStrike" dirty="0" smtClean="0">
                          <a:solidFill>
                            <a:srgbClr val="000000"/>
                          </a:solidFill>
                          <a:effectLst/>
                          <a:latin typeface="Arial" panose="020B0604020202020204" pitchFamily="34" charset="0"/>
                          <a:cs typeface="Arial" panose="020B0604020202020204" pitchFamily="34" charset="0"/>
                        </a:rPr>
                        <a:t>03-05-2019</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5968">
                <a:tc>
                  <a:txBody>
                    <a:bodyPr/>
                    <a:lstStyle/>
                    <a:p>
                      <a:pPr algn="l" fontAlgn="ctr"/>
                      <a:r>
                        <a:rPr lang="en-US" sz="800" b="0" i="0" u="none" strike="noStrike" dirty="0" smtClean="0">
                          <a:solidFill>
                            <a:srgbClr val="000000"/>
                          </a:solidFill>
                          <a:effectLst/>
                          <a:latin typeface="Arial" panose="020B0604020202020204" pitchFamily="34" charset="0"/>
                          <a:cs typeface="Arial" panose="020B0604020202020204" pitchFamily="34" charset="0"/>
                        </a:rPr>
                        <a:t>Open SRs</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sng" strike="noStrike" dirty="0" smtClean="0">
                          <a:solidFill>
                            <a:srgbClr val="000000"/>
                          </a:solidFill>
                          <a:effectLst/>
                          <a:latin typeface="Arial" panose="020B0604020202020204" pitchFamily="34" charset="0"/>
                          <a:cs typeface="Arial" panose="020B0604020202020204" pitchFamily="34" charset="0"/>
                        </a:rPr>
                        <a:t>1</a:t>
                      </a:r>
                      <a:endParaRPr lang="en-US" sz="800" b="0" i="0" u="sng"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sp>
        <p:nvSpPr>
          <p:cNvPr id="10" name="Rectangle 9"/>
          <p:cNvSpPr/>
          <p:nvPr/>
        </p:nvSpPr>
        <p:spPr>
          <a:xfrm>
            <a:off x="10047392" y="2745944"/>
            <a:ext cx="1865089" cy="3554819"/>
          </a:xfrm>
          <a:prstGeom prst="rect">
            <a:avLst/>
          </a:prstGeom>
        </p:spPr>
        <p:txBody>
          <a:bodyPr wrap="square">
            <a:spAutoFit/>
          </a:bodyPr>
          <a:lstStyle/>
          <a:p>
            <a:r>
              <a:rPr lang="en-US" sz="900" b="1" cap="all" dirty="0">
                <a:solidFill>
                  <a:schemeClr val="bg1"/>
                </a:solidFill>
                <a:latin typeface="Arial" panose="020B0604020202020204" pitchFamily="34" charset="0"/>
                <a:cs typeface="Arial" panose="020B0604020202020204" pitchFamily="34" charset="0"/>
              </a:rPr>
              <a:t>HOW MUCH IS THE DELIVERY CHARGE FOR ONLINE SHOP ORDERS?</a:t>
            </a:r>
          </a:p>
          <a:p>
            <a:r>
              <a:rPr lang="en-US" sz="900" dirty="0">
                <a:solidFill>
                  <a:schemeClr val="bg1"/>
                </a:solidFill>
                <a:latin typeface="Arial" panose="020B0604020202020204" pitchFamily="34" charset="0"/>
                <a:cs typeface="Arial" panose="020B0604020202020204" pitchFamily="34" charset="0"/>
              </a:rPr>
              <a:t>For postpaid applications</a:t>
            </a:r>
          </a:p>
          <a:p>
            <a:r>
              <a:rPr lang="en-US" sz="900" dirty="0" smtClean="0">
                <a:solidFill>
                  <a:schemeClr val="bg1"/>
                </a:solidFill>
                <a:latin typeface="Arial" panose="020B0604020202020204" pitchFamily="34" charset="0"/>
                <a:cs typeface="Arial" panose="020B0604020202020204" pitchFamily="34" charset="0"/>
              </a:rPr>
              <a:t>We offer </a:t>
            </a:r>
            <a:r>
              <a:rPr lang="en-US" sz="900" dirty="0">
                <a:solidFill>
                  <a:schemeClr val="bg1"/>
                </a:solidFill>
                <a:latin typeface="Arial" panose="020B0604020202020204" pitchFamily="34" charset="0"/>
                <a:cs typeface="Arial" panose="020B0604020202020204" pitchFamily="34" charset="0"/>
              </a:rPr>
              <a:t>free shipping nationwide for postpaid applications.</a:t>
            </a:r>
          </a:p>
          <a:p>
            <a:r>
              <a:rPr lang="en-US" sz="900" dirty="0">
                <a:solidFill>
                  <a:schemeClr val="bg1"/>
                </a:solidFill>
                <a:latin typeface="Arial" panose="020B0604020202020204" pitchFamily="34" charset="0"/>
                <a:cs typeface="Arial" panose="020B0604020202020204" pitchFamily="34" charset="0"/>
              </a:rPr>
              <a:t>For accessories and apparel purchases</a:t>
            </a:r>
          </a:p>
          <a:p>
            <a:r>
              <a:rPr lang="en-US" sz="900" dirty="0" smtClean="0">
                <a:solidFill>
                  <a:schemeClr val="bg1"/>
                </a:solidFill>
                <a:latin typeface="Arial" panose="020B0604020202020204" pitchFamily="34" charset="0"/>
                <a:cs typeface="Arial" panose="020B0604020202020204" pitchFamily="34" charset="0"/>
              </a:rPr>
              <a:t>We offer </a:t>
            </a:r>
            <a:r>
              <a:rPr lang="en-US" sz="900" dirty="0">
                <a:solidFill>
                  <a:schemeClr val="bg1"/>
                </a:solidFill>
                <a:latin typeface="Arial" panose="020B0604020202020204" pitchFamily="34" charset="0"/>
                <a:cs typeface="Arial" panose="020B0604020202020204" pitchFamily="34" charset="0"/>
              </a:rPr>
              <a:t>free shipping nationwide for orders/deliveries amounting to P900 and above.</a:t>
            </a:r>
          </a:p>
          <a:p>
            <a:r>
              <a:rPr lang="en-US" sz="900" dirty="0">
                <a:solidFill>
                  <a:schemeClr val="bg1"/>
                </a:solidFill>
                <a:latin typeface="Arial" panose="020B0604020202020204" pitchFamily="34" charset="0"/>
                <a:cs typeface="Arial" panose="020B0604020202020204" pitchFamily="34" charset="0"/>
              </a:rPr>
              <a:t>A P70 shipping fee will be applied for orders below P900</a:t>
            </a:r>
            <a:r>
              <a:rPr lang="en-US" sz="900" dirty="0" smtClean="0">
                <a:solidFill>
                  <a:schemeClr val="bg1"/>
                </a:solidFill>
                <a:latin typeface="Arial" panose="020B0604020202020204" pitchFamily="34" charset="0"/>
                <a:cs typeface="Arial" panose="020B0604020202020204" pitchFamily="34" charset="0"/>
              </a:rPr>
              <a:t>.</a:t>
            </a:r>
          </a:p>
          <a:p>
            <a:endParaRPr lang="en-US" sz="900" dirty="0">
              <a:solidFill>
                <a:schemeClr val="bg1"/>
              </a:solidFill>
              <a:latin typeface="Arial" panose="020B0604020202020204" pitchFamily="34" charset="0"/>
              <a:cs typeface="Arial" panose="020B0604020202020204" pitchFamily="34" charset="0"/>
            </a:endParaRPr>
          </a:p>
          <a:p>
            <a:endParaRPr lang="en-US" sz="900" b="0" i="0" dirty="0" smtClean="0">
              <a:solidFill>
                <a:schemeClr val="bg1"/>
              </a:solidFill>
              <a:effectLst/>
              <a:latin typeface="Arial" panose="020B0604020202020204" pitchFamily="34" charset="0"/>
              <a:cs typeface="Arial" panose="020B0604020202020204" pitchFamily="34" charset="0"/>
            </a:endParaRPr>
          </a:p>
          <a:p>
            <a:r>
              <a:rPr lang="en-US" sz="900" b="1" cap="all" dirty="0" smtClean="0">
                <a:solidFill>
                  <a:schemeClr val="bg1"/>
                </a:solidFill>
                <a:latin typeface="Arial" panose="020B0604020202020204" pitchFamily="34" charset="0"/>
                <a:cs typeface="Arial" panose="020B0604020202020204" pitchFamily="34" charset="0"/>
              </a:rPr>
              <a:t>CAN YOU DELIVER </a:t>
            </a:r>
            <a:r>
              <a:rPr lang="en-US" sz="900" b="1" cap="all" dirty="0">
                <a:solidFill>
                  <a:schemeClr val="bg1"/>
                </a:solidFill>
                <a:latin typeface="Arial" panose="020B0604020202020204" pitchFamily="34" charset="0"/>
                <a:cs typeface="Arial" panose="020B0604020202020204" pitchFamily="34" charset="0"/>
              </a:rPr>
              <a:t>THE PACKAGE TO MY OFFICE?</a:t>
            </a:r>
          </a:p>
          <a:p>
            <a:r>
              <a:rPr lang="en-US" sz="900" dirty="0">
                <a:solidFill>
                  <a:schemeClr val="bg1"/>
                </a:solidFill>
                <a:latin typeface="Arial" panose="020B0604020202020204" pitchFamily="34" charset="0"/>
                <a:cs typeface="Arial" panose="020B0604020202020204" pitchFamily="34" charset="0"/>
              </a:rPr>
              <a:t>Yes. We will deliver your order at the address you provided during checkout, whether it is to your home or to your office. In case you want to change your delivery address after checkout, you may call (02) 730-1000. </a:t>
            </a:r>
          </a:p>
        </p:txBody>
      </p:sp>
      <p:cxnSp>
        <p:nvCxnSpPr>
          <p:cNvPr id="12" name="Straight Connector 11"/>
          <p:cNvCxnSpPr/>
          <p:nvPr/>
        </p:nvCxnSpPr>
        <p:spPr>
          <a:xfrm>
            <a:off x="10132736" y="4840787"/>
            <a:ext cx="1666999"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Isosceles Triangle 12"/>
          <p:cNvSpPr/>
          <p:nvPr/>
        </p:nvSpPr>
        <p:spPr>
          <a:xfrm flipV="1">
            <a:off x="10868253" y="6326652"/>
            <a:ext cx="274808" cy="112640"/>
          </a:xfrm>
          <a:prstGeom prst="triangle">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3" name="Picture 122"/>
          <p:cNvPicPr>
            <a:picLocks noChangeAspect="1"/>
          </p:cNvPicPr>
          <p:nvPr/>
        </p:nvPicPr>
        <p:blipFill>
          <a:blip r:embed="rId14">
            <a:extLst>
              <a:ext uri="{BEBA8EAE-BF5A-486C-A8C5-ECC9F3942E4B}">
                <a14:imgProps xmlns:a14="http://schemas.microsoft.com/office/drawing/2010/main">
                  <a14:imgLayer r:embed="rId15">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2471233" y="1875355"/>
            <a:ext cx="279035" cy="234030"/>
          </a:xfrm>
          <a:prstGeom prst="rect">
            <a:avLst/>
          </a:prstGeom>
        </p:spPr>
      </p:pic>
      <p:pic>
        <p:nvPicPr>
          <p:cNvPr id="14" name="Picture 13"/>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2798420" y="1875355"/>
            <a:ext cx="345949" cy="236503"/>
          </a:xfrm>
          <a:prstGeom prst="rect">
            <a:avLst/>
          </a:prstGeom>
        </p:spPr>
      </p:pic>
      <p:pic>
        <p:nvPicPr>
          <p:cNvPr id="80" name="Picture 79"/>
          <p:cNvPicPr>
            <a:picLocks noChangeAspect="1"/>
          </p:cNvPicPr>
          <p:nvPr/>
        </p:nvPicPr>
        <p:blipFill>
          <a:blip r:embed="rId17"/>
          <a:stretch>
            <a:fillRect/>
          </a:stretch>
        </p:blipFill>
        <p:spPr>
          <a:xfrm>
            <a:off x="2420143" y="3009275"/>
            <a:ext cx="7412972" cy="2218546"/>
          </a:xfrm>
          <a:prstGeom prst="rect">
            <a:avLst/>
          </a:prstGeom>
        </p:spPr>
      </p:pic>
      <p:sp>
        <p:nvSpPr>
          <p:cNvPr id="124" name="Rectangle 123"/>
          <p:cNvSpPr/>
          <p:nvPr/>
        </p:nvSpPr>
        <p:spPr>
          <a:xfrm>
            <a:off x="2305567" y="2289543"/>
            <a:ext cx="1230858" cy="408589"/>
          </a:xfrm>
          <a:prstGeom prst="rect">
            <a:avLst/>
          </a:prstGeom>
          <a:solidFill>
            <a:srgbClr val="0029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VERIFICATION</a:t>
            </a:r>
          </a:p>
        </p:txBody>
      </p:sp>
      <p:sp>
        <p:nvSpPr>
          <p:cNvPr id="126" name="Rectangle 125"/>
          <p:cNvSpPr/>
          <p:nvPr/>
        </p:nvSpPr>
        <p:spPr>
          <a:xfrm>
            <a:off x="3579785" y="2289543"/>
            <a:ext cx="1240491" cy="414550"/>
          </a:xfrm>
          <a:prstGeom prst="rect">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defTabSz="586130"/>
            <a:r>
              <a:rPr lang="en-US" sz="800" b="1" dirty="0" smtClean="0">
                <a:solidFill>
                  <a:prstClr val="white"/>
                </a:solidFill>
                <a:latin typeface="Arial" panose="020B0604020202020204" pitchFamily="34" charset="0"/>
                <a:cs typeface="Arial" panose="020B0604020202020204" pitchFamily="34" charset="0"/>
              </a:rPr>
              <a:t>INTERACTION HISTORY</a:t>
            </a:r>
            <a:endParaRPr lang="en-US" sz="800" b="1" dirty="0">
              <a:solidFill>
                <a:prstClr val="white"/>
              </a:solidFill>
              <a:latin typeface="Arial" panose="020B0604020202020204" pitchFamily="34" charset="0"/>
              <a:cs typeface="Arial" panose="020B0604020202020204" pitchFamily="34" charset="0"/>
            </a:endParaRPr>
          </a:p>
        </p:txBody>
      </p:sp>
      <p:sp>
        <p:nvSpPr>
          <p:cNvPr id="127" name="Rectangle 126"/>
          <p:cNvSpPr/>
          <p:nvPr/>
        </p:nvSpPr>
        <p:spPr>
          <a:xfrm>
            <a:off x="4863636" y="2289543"/>
            <a:ext cx="1240491" cy="414550"/>
          </a:xfrm>
          <a:prstGeom prst="rect">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defTabSz="586130"/>
            <a:r>
              <a:rPr lang="en-US" sz="800" b="1" dirty="0" smtClean="0">
                <a:solidFill>
                  <a:prstClr val="white"/>
                </a:solidFill>
                <a:latin typeface="Arial" panose="020B0604020202020204" pitchFamily="34" charset="0"/>
                <a:cs typeface="Arial" panose="020B0604020202020204" pitchFamily="34" charset="0"/>
              </a:rPr>
              <a:t>CDR</a:t>
            </a:r>
            <a:endParaRPr lang="en-US" sz="800" b="1" dirty="0">
              <a:solidFill>
                <a:prstClr val="white"/>
              </a:solidFill>
              <a:latin typeface="Arial" panose="020B0604020202020204" pitchFamily="34" charset="0"/>
              <a:cs typeface="Arial" panose="020B0604020202020204" pitchFamily="34" charset="0"/>
            </a:endParaRPr>
          </a:p>
        </p:txBody>
      </p:sp>
      <p:sp>
        <p:nvSpPr>
          <p:cNvPr id="128" name="Rectangle 127"/>
          <p:cNvSpPr/>
          <p:nvPr/>
        </p:nvSpPr>
        <p:spPr>
          <a:xfrm>
            <a:off x="6147487" y="2289543"/>
            <a:ext cx="1240491" cy="414550"/>
          </a:xfrm>
          <a:prstGeom prst="rect">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defTabSz="586130"/>
            <a:r>
              <a:rPr lang="en-US" sz="800" b="1" dirty="0" smtClean="0">
                <a:solidFill>
                  <a:prstClr val="white"/>
                </a:solidFill>
                <a:latin typeface="Arial" panose="020B0604020202020204" pitchFamily="34" charset="0"/>
                <a:cs typeface="Arial" panose="020B0604020202020204" pitchFamily="34" charset="0"/>
              </a:rPr>
              <a:t>BILLING INFO</a:t>
            </a:r>
            <a:endParaRPr lang="en-US" sz="800" b="1" dirty="0">
              <a:solidFill>
                <a:prstClr val="white"/>
              </a:solidFill>
              <a:latin typeface="Arial" panose="020B0604020202020204" pitchFamily="34" charset="0"/>
              <a:cs typeface="Arial" panose="020B0604020202020204" pitchFamily="34" charset="0"/>
            </a:endParaRPr>
          </a:p>
        </p:txBody>
      </p:sp>
      <p:sp>
        <p:nvSpPr>
          <p:cNvPr id="129" name="Rectangle 128"/>
          <p:cNvSpPr/>
          <p:nvPr/>
        </p:nvSpPr>
        <p:spPr>
          <a:xfrm>
            <a:off x="7431338" y="2289543"/>
            <a:ext cx="1250576" cy="414550"/>
          </a:xfrm>
          <a:prstGeom prst="rect">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defTabSz="586130"/>
            <a:r>
              <a:rPr lang="en-US" sz="800" b="1" dirty="0" smtClean="0">
                <a:solidFill>
                  <a:prstClr val="white"/>
                </a:solidFill>
                <a:latin typeface="Arial" panose="020B0604020202020204" pitchFamily="34" charset="0"/>
                <a:cs typeface="Arial" panose="020B0604020202020204" pitchFamily="34" charset="0"/>
              </a:rPr>
              <a:t>PAYMENT INFO</a:t>
            </a:r>
            <a:endParaRPr lang="en-US" sz="800" b="1" dirty="0">
              <a:solidFill>
                <a:prstClr val="white"/>
              </a:solidFill>
              <a:latin typeface="Arial" panose="020B0604020202020204" pitchFamily="34" charset="0"/>
              <a:cs typeface="Arial" panose="020B0604020202020204" pitchFamily="34" charset="0"/>
            </a:endParaRPr>
          </a:p>
        </p:txBody>
      </p:sp>
      <p:sp>
        <p:nvSpPr>
          <p:cNvPr id="130" name="Rectangle 129"/>
          <p:cNvSpPr/>
          <p:nvPr/>
        </p:nvSpPr>
        <p:spPr>
          <a:xfrm>
            <a:off x="8725274" y="2289543"/>
            <a:ext cx="1250576" cy="414550"/>
          </a:xfrm>
          <a:prstGeom prst="rect">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defTabSz="586130"/>
            <a:r>
              <a:rPr lang="en-US" sz="800" b="1" dirty="0" smtClean="0">
                <a:solidFill>
                  <a:prstClr val="white"/>
                </a:solidFill>
                <a:latin typeface="Arial" panose="020B0604020202020204" pitchFamily="34" charset="0"/>
                <a:cs typeface="Arial" panose="020B0604020202020204" pitchFamily="34" charset="0"/>
              </a:rPr>
              <a:t>RIGHT SELL</a:t>
            </a:r>
            <a:endParaRPr lang="en-US" sz="800" b="1" dirty="0">
              <a:solidFill>
                <a:prstClr val="white"/>
              </a:solidFill>
              <a:latin typeface="Arial" panose="020B0604020202020204" pitchFamily="34" charset="0"/>
              <a:cs typeface="Arial" panose="020B0604020202020204" pitchFamily="34" charset="0"/>
            </a:endParaRPr>
          </a:p>
        </p:txBody>
      </p:sp>
      <p:grpSp>
        <p:nvGrpSpPr>
          <p:cNvPr id="131" name="Group 130"/>
          <p:cNvGrpSpPr/>
          <p:nvPr/>
        </p:nvGrpSpPr>
        <p:grpSpPr>
          <a:xfrm>
            <a:off x="-12483" y="2677768"/>
            <a:ext cx="2202373" cy="3469821"/>
            <a:chOff x="-12483" y="2677768"/>
            <a:chExt cx="2202373" cy="3469821"/>
          </a:xfrm>
        </p:grpSpPr>
        <p:sp>
          <p:nvSpPr>
            <p:cNvPr id="132" name="Rectangle 131"/>
            <p:cNvSpPr/>
            <p:nvPr/>
          </p:nvSpPr>
          <p:spPr>
            <a:xfrm>
              <a:off x="247828" y="2677768"/>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CHANGE </a:t>
              </a:r>
              <a:r>
                <a:rPr lang="en-US" sz="800" b="1" dirty="0" smtClean="0">
                  <a:solidFill>
                    <a:prstClr val="white"/>
                  </a:solidFill>
                  <a:latin typeface="Arial" panose="020B0604020202020204" pitchFamily="34" charset="0"/>
                  <a:cs typeface="Arial" panose="020B0604020202020204" pitchFamily="34" charset="0"/>
                </a:rPr>
                <a:t>BILLING ADDRESS</a:t>
              </a:r>
              <a:endParaRPr lang="en-US" sz="800" b="1" dirty="0">
                <a:solidFill>
                  <a:prstClr val="white"/>
                </a:solidFill>
                <a:latin typeface="Arial" panose="020B0604020202020204" pitchFamily="34" charset="0"/>
                <a:cs typeface="Arial" panose="020B0604020202020204" pitchFamily="34" charset="0"/>
              </a:endParaRPr>
            </a:p>
          </p:txBody>
        </p:sp>
        <p:sp>
          <p:nvSpPr>
            <p:cNvPr id="133" name="Rectangle 132"/>
            <p:cNvSpPr/>
            <p:nvPr/>
          </p:nvSpPr>
          <p:spPr>
            <a:xfrm>
              <a:off x="247828" y="2994322"/>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CHANGE </a:t>
              </a:r>
              <a:r>
                <a:rPr lang="en-US" sz="800" b="1" dirty="0" smtClean="0">
                  <a:solidFill>
                    <a:prstClr val="white"/>
                  </a:solidFill>
                  <a:latin typeface="Arial" panose="020B0604020202020204" pitchFamily="34" charset="0"/>
                  <a:cs typeface="Arial" panose="020B0604020202020204" pitchFamily="34" charset="0"/>
                </a:rPr>
                <a:t>BILLING CYCLE</a:t>
              </a:r>
              <a:endParaRPr lang="en-US" sz="800" b="1" dirty="0">
                <a:solidFill>
                  <a:prstClr val="white"/>
                </a:solidFill>
                <a:latin typeface="Arial" panose="020B0604020202020204" pitchFamily="34" charset="0"/>
                <a:cs typeface="Arial" panose="020B0604020202020204" pitchFamily="34" charset="0"/>
              </a:endParaRPr>
            </a:p>
          </p:txBody>
        </p:sp>
        <p:sp>
          <p:nvSpPr>
            <p:cNvPr id="134" name="Rectangle 133"/>
            <p:cNvSpPr/>
            <p:nvPr/>
          </p:nvSpPr>
          <p:spPr>
            <a:xfrm>
              <a:off x="247828" y="3310876"/>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CHANGE </a:t>
              </a:r>
              <a:r>
                <a:rPr lang="en-US" sz="800" b="1" dirty="0" smtClean="0">
                  <a:solidFill>
                    <a:prstClr val="white"/>
                  </a:solidFill>
                  <a:latin typeface="Arial" panose="020B0604020202020204" pitchFamily="34" charset="0"/>
                  <a:cs typeface="Arial" panose="020B0604020202020204" pitchFamily="34" charset="0"/>
                </a:rPr>
                <a:t>BILLING PREFERENCE</a:t>
              </a:r>
              <a:endParaRPr lang="en-US" sz="800" b="1" dirty="0">
                <a:solidFill>
                  <a:prstClr val="white"/>
                </a:solidFill>
                <a:latin typeface="Arial" panose="020B0604020202020204" pitchFamily="34" charset="0"/>
                <a:cs typeface="Arial" panose="020B0604020202020204" pitchFamily="34" charset="0"/>
              </a:endParaRPr>
            </a:p>
          </p:txBody>
        </p:sp>
        <p:sp>
          <p:nvSpPr>
            <p:cNvPr id="135" name="Rectangle 134"/>
            <p:cNvSpPr/>
            <p:nvPr/>
          </p:nvSpPr>
          <p:spPr>
            <a:xfrm>
              <a:off x="247828" y="3627430"/>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PROMISE TO PAY</a:t>
              </a:r>
              <a:endParaRPr lang="en-US" sz="800" b="1" dirty="0">
                <a:solidFill>
                  <a:prstClr val="white"/>
                </a:solidFill>
                <a:latin typeface="Arial" panose="020B0604020202020204" pitchFamily="34" charset="0"/>
                <a:cs typeface="Arial" panose="020B0604020202020204" pitchFamily="34" charset="0"/>
              </a:endParaRPr>
            </a:p>
          </p:txBody>
        </p:sp>
        <p:sp>
          <p:nvSpPr>
            <p:cNvPr id="136" name="Rectangle 135"/>
            <p:cNvSpPr/>
            <p:nvPr/>
          </p:nvSpPr>
          <p:spPr>
            <a:xfrm>
              <a:off x="247828" y="3943984"/>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SIM PROFILE</a:t>
              </a:r>
              <a:endParaRPr lang="en-US" sz="800" b="1" dirty="0">
                <a:solidFill>
                  <a:prstClr val="white"/>
                </a:solidFill>
                <a:latin typeface="Arial" panose="020B0604020202020204" pitchFamily="34" charset="0"/>
                <a:cs typeface="Arial" panose="020B0604020202020204" pitchFamily="34" charset="0"/>
              </a:endParaRPr>
            </a:p>
          </p:txBody>
        </p:sp>
        <p:sp>
          <p:nvSpPr>
            <p:cNvPr id="137" name="Rectangle 136"/>
            <p:cNvSpPr/>
            <p:nvPr/>
          </p:nvSpPr>
          <p:spPr>
            <a:xfrm>
              <a:off x="247828" y="4260538"/>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TEMPORARY CREDIT LIMIT</a:t>
              </a:r>
              <a:endParaRPr lang="en-US" sz="800" b="1" dirty="0">
                <a:solidFill>
                  <a:prstClr val="white"/>
                </a:solidFill>
                <a:latin typeface="Arial" panose="020B0604020202020204" pitchFamily="34" charset="0"/>
                <a:cs typeface="Arial" panose="020B0604020202020204" pitchFamily="34" charset="0"/>
              </a:endParaRPr>
            </a:p>
          </p:txBody>
        </p:sp>
        <p:sp>
          <p:nvSpPr>
            <p:cNvPr id="138" name="Rectangle 137"/>
            <p:cNvSpPr/>
            <p:nvPr/>
          </p:nvSpPr>
          <p:spPr>
            <a:xfrm>
              <a:off x="247828" y="4577092"/>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MI ACTIVATION / DEACTIVATION</a:t>
              </a:r>
            </a:p>
          </p:txBody>
        </p:sp>
        <p:sp>
          <p:nvSpPr>
            <p:cNvPr id="139" name="Rectangle 138"/>
            <p:cNvSpPr/>
            <p:nvPr/>
          </p:nvSpPr>
          <p:spPr>
            <a:xfrm>
              <a:off x="247828" y="4893646"/>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VAS </a:t>
              </a:r>
              <a:r>
                <a:rPr lang="en-US" sz="800" b="1" dirty="0">
                  <a:solidFill>
                    <a:prstClr val="white"/>
                  </a:solidFill>
                  <a:latin typeface="Arial" panose="020B0604020202020204" pitchFamily="34" charset="0"/>
                  <a:cs typeface="Arial" panose="020B0604020202020204" pitchFamily="34" charset="0"/>
                </a:rPr>
                <a:t>ACTIVATION / DEACTIVATION</a:t>
              </a:r>
            </a:p>
          </p:txBody>
        </p:sp>
        <p:sp>
          <p:nvSpPr>
            <p:cNvPr id="140" name="Rectangle 139"/>
            <p:cNvSpPr/>
            <p:nvPr/>
          </p:nvSpPr>
          <p:spPr>
            <a:xfrm>
              <a:off x="247828" y="5210200"/>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IR </a:t>
              </a:r>
              <a:r>
                <a:rPr lang="en-US" sz="800" b="1" dirty="0">
                  <a:solidFill>
                    <a:prstClr val="white"/>
                  </a:solidFill>
                  <a:latin typeface="Arial" panose="020B0604020202020204" pitchFamily="34" charset="0"/>
                  <a:cs typeface="Arial" panose="020B0604020202020204" pitchFamily="34" charset="0"/>
                </a:rPr>
                <a:t>ACTIVATION / DEACTIVATION</a:t>
              </a:r>
            </a:p>
          </p:txBody>
        </p:sp>
        <p:sp>
          <p:nvSpPr>
            <p:cNvPr id="141" name="Rectangle 140"/>
            <p:cNvSpPr/>
            <p:nvPr/>
          </p:nvSpPr>
          <p:spPr>
            <a:xfrm>
              <a:off x="247828" y="5526754"/>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FUP PURCHASE</a:t>
              </a:r>
              <a:endParaRPr lang="en-US" sz="800" b="1" dirty="0">
                <a:solidFill>
                  <a:prstClr val="white"/>
                </a:solidFill>
                <a:latin typeface="Arial" panose="020B0604020202020204" pitchFamily="34" charset="0"/>
                <a:cs typeface="Arial" panose="020B0604020202020204" pitchFamily="34" charset="0"/>
              </a:endParaRPr>
            </a:p>
          </p:txBody>
        </p:sp>
        <p:grpSp>
          <p:nvGrpSpPr>
            <p:cNvPr id="142" name="Group 141"/>
            <p:cNvGrpSpPr/>
            <p:nvPr/>
          </p:nvGrpSpPr>
          <p:grpSpPr>
            <a:xfrm>
              <a:off x="-12483" y="5451311"/>
              <a:ext cx="365675" cy="427282"/>
              <a:chOff x="-612009" y="4545963"/>
              <a:chExt cx="365675" cy="427282"/>
            </a:xfrm>
          </p:grpSpPr>
          <p:sp>
            <p:nvSpPr>
              <p:cNvPr id="144" name="Flowchart: Delay 143"/>
              <p:cNvSpPr/>
              <p:nvPr/>
            </p:nvSpPr>
            <p:spPr>
              <a:xfrm>
                <a:off x="-600892" y="4545963"/>
                <a:ext cx="354558" cy="427282"/>
              </a:xfrm>
              <a:prstGeom prst="flowChartDelay">
                <a:avLst/>
              </a:prstGeom>
              <a:solidFill>
                <a:srgbClr val="E20A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5" name="Picture 144"/>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612009" y="4596368"/>
                <a:ext cx="324625" cy="324625"/>
              </a:xfrm>
              <a:prstGeom prst="rect">
                <a:avLst/>
              </a:prstGeom>
            </p:spPr>
          </p:pic>
        </p:grpSp>
        <p:sp>
          <p:nvSpPr>
            <p:cNvPr id="143" name="Rectangle 142"/>
            <p:cNvSpPr/>
            <p:nvPr/>
          </p:nvSpPr>
          <p:spPr>
            <a:xfrm>
              <a:off x="247828" y="5853898"/>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NETWORK COVERAGE</a:t>
              </a:r>
              <a:endParaRPr lang="en-US" sz="800" b="1" dirty="0">
                <a:solidFill>
                  <a:prstClr val="white"/>
                </a:solidFill>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36425067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Rectangle 61"/>
          <p:cNvSpPr/>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 name="Rectangle 2"/>
          <p:cNvSpPr/>
          <p:nvPr/>
        </p:nvSpPr>
        <p:spPr>
          <a:xfrm>
            <a:off x="185940" y="154407"/>
            <a:ext cx="11836042" cy="65124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sp>
        <p:nvSpPr>
          <p:cNvPr id="52" name="Rectangle 51"/>
          <p:cNvSpPr/>
          <p:nvPr/>
        </p:nvSpPr>
        <p:spPr>
          <a:xfrm>
            <a:off x="2266988" y="154407"/>
            <a:ext cx="7757432" cy="20684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sp>
        <p:nvSpPr>
          <p:cNvPr id="46" name="Rectangle 45"/>
          <p:cNvSpPr/>
          <p:nvPr/>
        </p:nvSpPr>
        <p:spPr>
          <a:xfrm>
            <a:off x="185940" y="2289543"/>
            <a:ext cx="2081048" cy="4375515"/>
          </a:xfrm>
          <a:prstGeom prst="rect">
            <a:avLst/>
          </a:prstGeom>
          <a:solidFill>
            <a:srgbClr val="56AD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pic>
        <p:nvPicPr>
          <p:cNvPr id="19" name="Picture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1617" y="1769514"/>
            <a:ext cx="400674" cy="400674"/>
          </a:xfrm>
          <a:prstGeom prst="rect">
            <a:avLst/>
          </a:prstGeom>
        </p:spPr>
      </p:pic>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9785" y="1769514"/>
            <a:ext cx="400674" cy="400674"/>
          </a:xfrm>
          <a:prstGeom prst="rect">
            <a:avLst/>
          </a:prstGeom>
        </p:spPr>
      </p:pic>
      <p:pic>
        <p:nvPicPr>
          <p:cNvPr id="21" name="Picture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75281" y="1769514"/>
            <a:ext cx="400674" cy="400674"/>
          </a:xfrm>
          <a:prstGeom prst="rect">
            <a:avLst/>
          </a:prstGeom>
        </p:spPr>
      </p:pic>
      <p:pic>
        <p:nvPicPr>
          <p:cNvPr id="23" name="Picture 2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93449" y="1769513"/>
            <a:ext cx="400674" cy="400674"/>
          </a:xfrm>
          <a:prstGeom prst="rect">
            <a:avLst/>
          </a:prstGeom>
        </p:spPr>
      </p:pic>
      <p:pic>
        <p:nvPicPr>
          <p:cNvPr id="74" name="Picture 7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5959" y="6191056"/>
            <a:ext cx="354173" cy="346794"/>
          </a:xfrm>
          <a:prstGeom prst="rect">
            <a:avLst/>
          </a:prstGeom>
        </p:spPr>
      </p:pic>
      <p:pic>
        <p:nvPicPr>
          <p:cNvPr id="75" name="Picture 7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19025" y="6191056"/>
            <a:ext cx="354173" cy="346794"/>
          </a:xfrm>
          <a:prstGeom prst="rect">
            <a:avLst/>
          </a:prstGeom>
        </p:spPr>
      </p:pic>
      <p:pic>
        <p:nvPicPr>
          <p:cNvPr id="76" name="Picture 7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52893" y="6191056"/>
            <a:ext cx="354173" cy="332037"/>
          </a:xfrm>
          <a:prstGeom prst="rect">
            <a:avLst/>
          </a:prstGeom>
        </p:spPr>
      </p:pic>
      <p:sp>
        <p:nvSpPr>
          <p:cNvPr id="83" name="Rectangle 82"/>
          <p:cNvSpPr/>
          <p:nvPr/>
        </p:nvSpPr>
        <p:spPr>
          <a:xfrm>
            <a:off x="9965423" y="2163814"/>
            <a:ext cx="2056451" cy="45036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pic>
        <p:nvPicPr>
          <p:cNvPr id="98" name="Picture 97"/>
          <p:cNvPicPr>
            <a:picLocks noChangeAspect="1"/>
          </p:cNvPicPr>
          <p:nvPr/>
        </p:nvPicPr>
        <p:blipFill>
          <a:blip r:embed="rId9">
            <a:extLst>
              <a:ext uri="{BEBA8EAE-BF5A-486C-A8C5-ECC9F3942E4B}">
                <a14:imgProps xmlns:a14="http://schemas.microsoft.com/office/drawing/2010/main">
                  <a14:imgLayer r:embed="rId10">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1852091" y="6194581"/>
            <a:ext cx="331349" cy="331349"/>
          </a:xfrm>
          <a:prstGeom prst="rect">
            <a:avLst/>
          </a:prstGeom>
        </p:spPr>
      </p:pic>
      <p:sp>
        <p:nvSpPr>
          <p:cNvPr id="109" name="Rectangle 108"/>
          <p:cNvSpPr/>
          <p:nvPr/>
        </p:nvSpPr>
        <p:spPr>
          <a:xfrm>
            <a:off x="10023912" y="2286478"/>
            <a:ext cx="1963490" cy="4251372"/>
          </a:xfrm>
          <a:prstGeom prst="rect">
            <a:avLst/>
          </a:prstGeom>
          <a:solidFill>
            <a:srgbClr val="56AD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1000" b="1" dirty="0">
              <a:solidFill>
                <a:prstClr val="white"/>
              </a:solidFill>
              <a:latin typeface="Arial" panose="020B0604020202020204" pitchFamily="34" charset="0"/>
              <a:cs typeface="Arial" panose="020B0604020202020204" pitchFamily="34" charset="0"/>
            </a:endParaRPr>
          </a:p>
        </p:txBody>
      </p:sp>
      <p:sp>
        <p:nvSpPr>
          <p:cNvPr id="94" name="Rectangle 93"/>
          <p:cNvSpPr/>
          <p:nvPr/>
        </p:nvSpPr>
        <p:spPr>
          <a:xfrm>
            <a:off x="2304058" y="2698132"/>
            <a:ext cx="7656345" cy="3044318"/>
          </a:xfrm>
          <a:prstGeom prst="rect">
            <a:avLst/>
          </a:prstGeom>
          <a:solidFill>
            <a:schemeClr val="bg1"/>
          </a:solidFill>
          <a:ln>
            <a:solidFill>
              <a:srgbClr val="56ADD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grpSp>
        <p:nvGrpSpPr>
          <p:cNvPr id="4" name="Group 3"/>
          <p:cNvGrpSpPr/>
          <p:nvPr/>
        </p:nvGrpSpPr>
        <p:grpSpPr>
          <a:xfrm>
            <a:off x="257774" y="2377291"/>
            <a:ext cx="1926025" cy="239055"/>
            <a:chOff x="257774" y="1966455"/>
            <a:chExt cx="1926025" cy="239055"/>
          </a:xfrm>
        </p:grpSpPr>
        <p:sp>
          <p:nvSpPr>
            <p:cNvPr id="50" name="Rounded Rectangle 49"/>
            <p:cNvSpPr/>
            <p:nvPr/>
          </p:nvSpPr>
          <p:spPr>
            <a:xfrm>
              <a:off x="257774" y="1968246"/>
              <a:ext cx="1824102" cy="23726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pic>
          <p:nvPicPr>
            <p:cNvPr id="28" name="Picture 27"/>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981315" y="1966455"/>
              <a:ext cx="202484" cy="237055"/>
            </a:xfrm>
            <a:prstGeom prst="rect">
              <a:avLst/>
            </a:prstGeom>
          </p:spPr>
        </p:pic>
        <p:sp>
          <p:nvSpPr>
            <p:cNvPr id="51" name="TextBox 50"/>
            <p:cNvSpPr txBox="1"/>
            <p:nvPr/>
          </p:nvSpPr>
          <p:spPr>
            <a:xfrm>
              <a:off x="320836" y="1968921"/>
              <a:ext cx="184731" cy="230832"/>
            </a:xfrm>
            <a:prstGeom prst="rect">
              <a:avLst/>
            </a:prstGeom>
            <a:noFill/>
          </p:spPr>
          <p:txBody>
            <a:bodyPr wrap="none" rtlCol="0">
              <a:spAutoFit/>
            </a:bodyPr>
            <a:lstStyle/>
            <a:p>
              <a:pPr defTabSz="586130"/>
              <a:endParaRPr lang="en-US" sz="900" dirty="0">
                <a:solidFill>
                  <a:prstClr val="black"/>
                </a:solidFill>
                <a:latin typeface="Arial" panose="020B0604020202020204" pitchFamily="34" charset="0"/>
                <a:cs typeface="Arial" panose="020B0604020202020204" pitchFamily="34" charset="0"/>
              </a:endParaRPr>
            </a:p>
          </p:txBody>
        </p:sp>
      </p:grpSp>
      <p:grpSp>
        <p:nvGrpSpPr>
          <p:cNvPr id="63" name="Group 62"/>
          <p:cNvGrpSpPr/>
          <p:nvPr/>
        </p:nvGrpSpPr>
        <p:grpSpPr>
          <a:xfrm>
            <a:off x="2268495" y="5758937"/>
            <a:ext cx="7691908" cy="906121"/>
            <a:chOff x="2284261" y="5806235"/>
            <a:chExt cx="7691908" cy="906121"/>
          </a:xfrm>
        </p:grpSpPr>
        <p:sp>
          <p:nvSpPr>
            <p:cNvPr id="70" name="Rectangle 69"/>
            <p:cNvSpPr/>
            <p:nvPr/>
          </p:nvSpPr>
          <p:spPr>
            <a:xfrm>
              <a:off x="2284261" y="5806235"/>
              <a:ext cx="7691908" cy="90612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7" name="Rounded Rectangle 76"/>
            <p:cNvSpPr/>
            <p:nvPr/>
          </p:nvSpPr>
          <p:spPr>
            <a:xfrm>
              <a:off x="2417106" y="6197770"/>
              <a:ext cx="7362378" cy="35236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8" name="TextBox 77"/>
            <p:cNvSpPr txBox="1"/>
            <p:nvPr/>
          </p:nvSpPr>
          <p:spPr>
            <a:xfrm>
              <a:off x="2480168" y="6268572"/>
              <a:ext cx="877163" cy="230832"/>
            </a:xfrm>
            <a:prstGeom prst="rect">
              <a:avLst/>
            </a:prstGeom>
            <a:noFill/>
          </p:spPr>
          <p:txBody>
            <a:bodyPr wrap="none" rtlCol="0">
              <a:spAutoFit/>
            </a:bodyPr>
            <a:lstStyle/>
            <a:p>
              <a:r>
                <a:rPr lang="en-US" sz="900" dirty="0">
                  <a:solidFill>
                    <a:prstClr val="black"/>
                  </a:solidFill>
                  <a:latin typeface="Arial" panose="020B0604020202020204" pitchFamily="34" charset="0"/>
                  <a:cs typeface="Arial" panose="020B0604020202020204" pitchFamily="34" charset="0"/>
                </a:rPr>
                <a:t>Call Remarks</a:t>
              </a:r>
            </a:p>
          </p:txBody>
        </p:sp>
        <p:sp>
          <p:nvSpPr>
            <p:cNvPr id="84" name="Rectangle 83"/>
            <p:cNvSpPr/>
            <p:nvPr/>
          </p:nvSpPr>
          <p:spPr>
            <a:xfrm>
              <a:off x="8910989" y="6245977"/>
              <a:ext cx="808601" cy="268750"/>
            </a:xfrm>
            <a:prstGeom prst="rect">
              <a:avLst/>
            </a:prstGeom>
            <a:solidFill>
              <a:srgbClr val="56AD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800" dirty="0" smtClean="0">
                  <a:solidFill>
                    <a:prstClr val="white"/>
                  </a:solidFill>
                  <a:latin typeface="Arial" panose="020B0604020202020204" pitchFamily="34" charset="0"/>
                  <a:cs typeface="Arial" panose="020B0604020202020204" pitchFamily="34" charset="0"/>
                </a:rPr>
                <a:t>SUBMIT</a:t>
              </a:r>
              <a:endParaRPr lang="en-US" sz="800" dirty="0">
                <a:solidFill>
                  <a:prstClr val="white"/>
                </a:solidFill>
                <a:latin typeface="Arial" panose="020B0604020202020204" pitchFamily="34" charset="0"/>
                <a:cs typeface="Arial" panose="020B0604020202020204" pitchFamily="34" charset="0"/>
              </a:endParaRPr>
            </a:p>
          </p:txBody>
        </p:sp>
        <p:sp>
          <p:nvSpPr>
            <p:cNvPr id="85" name="Rounded Rectangle 84"/>
            <p:cNvSpPr/>
            <p:nvPr/>
          </p:nvSpPr>
          <p:spPr>
            <a:xfrm>
              <a:off x="2444560" y="5947598"/>
              <a:ext cx="129642" cy="129642"/>
            </a:xfrm>
            <a:prstGeom prst="round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6" name="TextBox 85"/>
            <p:cNvSpPr txBox="1"/>
            <p:nvPr/>
          </p:nvSpPr>
          <p:spPr>
            <a:xfrm>
              <a:off x="2615925" y="5897864"/>
              <a:ext cx="838691" cy="230832"/>
            </a:xfrm>
            <a:prstGeom prst="rect">
              <a:avLst/>
            </a:prstGeom>
            <a:noFill/>
          </p:spPr>
          <p:txBody>
            <a:bodyPr wrap="none" rtlCol="0">
              <a:spAutoFit/>
            </a:bodyPr>
            <a:lstStyle/>
            <a:p>
              <a:r>
                <a:rPr lang="en-US" sz="900" dirty="0" smtClean="0">
                  <a:solidFill>
                    <a:prstClr val="black"/>
                  </a:solidFill>
                  <a:latin typeface="Arial" panose="020B0604020202020204" pitchFamily="34" charset="0"/>
                  <a:cs typeface="Arial" panose="020B0604020202020204" pitchFamily="34" charset="0"/>
                </a:rPr>
                <a:t>Billing Query</a:t>
              </a:r>
              <a:endParaRPr lang="en-US" sz="900" dirty="0">
                <a:solidFill>
                  <a:prstClr val="black"/>
                </a:solidFill>
                <a:latin typeface="Arial" panose="020B0604020202020204" pitchFamily="34" charset="0"/>
                <a:cs typeface="Arial" panose="020B0604020202020204" pitchFamily="34" charset="0"/>
              </a:endParaRPr>
            </a:p>
          </p:txBody>
        </p:sp>
        <p:sp>
          <p:nvSpPr>
            <p:cNvPr id="87" name="Rounded Rectangle 86"/>
            <p:cNvSpPr/>
            <p:nvPr/>
          </p:nvSpPr>
          <p:spPr>
            <a:xfrm>
              <a:off x="3899406" y="5947598"/>
              <a:ext cx="129642" cy="129642"/>
            </a:xfrm>
            <a:prstGeom prst="round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8" name="TextBox 87"/>
            <p:cNvSpPr txBox="1"/>
            <p:nvPr/>
          </p:nvSpPr>
          <p:spPr>
            <a:xfrm>
              <a:off x="4081480" y="5897864"/>
              <a:ext cx="1152880" cy="230832"/>
            </a:xfrm>
            <a:prstGeom prst="rect">
              <a:avLst/>
            </a:prstGeom>
            <a:noFill/>
          </p:spPr>
          <p:txBody>
            <a:bodyPr wrap="none" rtlCol="0">
              <a:spAutoFit/>
            </a:bodyPr>
            <a:lstStyle/>
            <a:p>
              <a:r>
                <a:rPr lang="en-US" sz="900" dirty="0" smtClean="0">
                  <a:solidFill>
                    <a:prstClr val="black"/>
                  </a:solidFill>
                  <a:latin typeface="Arial" panose="020B0604020202020204" pitchFamily="34" charset="0"/>
                  <a:cs typeface="Arial" panose="020B0604020202020204" pitchFamily="34" charset="0"/>
                </a:rPr>
                <a:t>Change in address</a:t>
              </a:r>
              <a:endParaRPr lang="en-US" sz="900" dirty="0">
                <a:solidFill>
                  <a:prstClr val="black"/>
                </a:solidFill>
                <a:latin typeface="Arial" panose="020B0604020202020204" pitchFamily="34" charset="0"/>
                <a:cs typeface="Arial" panose="020B0604020202020204" pitchFamily="34" charset="0"/>
              </a:endParaRPr>
            </a:p>
          </p:txBody>
        </p:sp>
        <p:sp>
          <p:nvSpPr>
            <p:cNvPr id="95" name="Rounded Rectangle 94"/>
            <p:cNvSpPr/>
            <p:nvPr/>
          </p:nvSpPr>
          <p:spPr>
            <a:xfrm>
              <a:off x="5354252" y="5947598"/>
              <a:ext cx="129642" cy="129642"/>
            </a:xfrm>
            <a:prstGeom prst="round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6" name="TextBox 95"/>
            <p:cNvSpPr txBox="1"/>
            <p:nvPr/>
          </p:nvSpPr>
          <p:spPr>
            <a:xfrm>
              <a:off x="5549967" y="5897864"/>
              <a:ext cx="928459" cy="230832"/>
            </a:xfrm>
            <a:prstGeom prst="rect">
              <a:avLst/>
            </a:prstGeom>
            <a:noFill/>
          </p:spPr>
          <p:txBody>
            <a:bodyPr wrap="none" rtlCol="0">
              <a:spAutoFit/>
            </a:bodyPr>
            <a:lstStyle/>
            <a:p>
              <a:r>
                <a:rPr lang="en-US" sz="900" dirty="0" smtClean="0">
                  <a:solidFill>
                    <a:prstClr val="black"/>
                  </a:solidFill>
                  <a:latin typeface="Arial" panose="020B0604020202020204" pitchFamily="34" charset="0"/>
                  <a:cs typeface="Arial" panose="020B0604020202020204" pitchFamily="34" charset="0"/>
                </a:rPr>
                <a:t>Product Query</a:t>
              </a:r>
              <a:endParaRPr lang="en-US" sz="900" dirty="0">
                <a:solidFill>
                  <a:prstClr val="black"/>
                </a:solidFill>
                <a:latin typeface="Arial" panose="020B0604020202020204" pitchFamily="34" charset="0"/>
                <a:cs typeface="Arial" panose="020B0604020202020204" pitchFamily="34" charset="0"/>
              </a:endParaRPr>
            </a:p>
          </p:txBody>
        </p:sp>
        <p:sp>
          <p:nvSpPr>
            <p:cNvPr id="97" name="Rounded Rectangle 96"/>
            <p:cNvSpPr/>
            <p:nvPr/>
          </p:nvSpPr>
          <p:spPr>
            <a:xfrm>
              <a:off x="6809098" y="5947598"/>
              <a:ext cx="129642" cy="129642"/>
            </a:xfrm>
            <a:prstGeom prst="round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0" name="TextBox 109"/>
            <p:cNvSpPr txBox="1"/>
            <p:nvPr/>
          </p:nvSpPr>
          <p:spPr>
            <a:xfrm>
              <a:off x="7043456" y="5897864"/>
              <a:ext cx="947695" cy="230832"/>
            </a:xfrm>
            <a:prstGeom prst="rect">
              <a:avLst/>
            </a:prstGeom>
            <a:noFill/>
          </p:spPr>
          <p:txBody>
            <a:bodyPr wrap="none" rtlCol="0">
              <a:spAutoFit/>
            </a:bodyPr>
            <a:lstStyle/>
            <a:p>
              <a:r>
                <a:rPr lang="en-US" sz="900" dirty="0" smtClean="0">
                  <a:solidFill>
                    <a:prstClr val="black"/>
                  </a:solidFill>
                  <a:latin typeface="Arial" panose="020B0604020202020204" pitchFamily="34" charset="0"/>
                  <a:cs typeface="Arial" panose="020B0604020202020204" pitchFamily="34" charset="0"/>
                </a:rPr>
                <a:t>Delivery Query</a:t>
              </a:r>
              <a:endParaRPr lang="en-US" sz="900" dirty="0">
                <a:solidFill>
                  <a:prstClr val="black"/>
                </a:solidFill>
                <a:latin typeface="Arial" panose="020B0604020202020204" pitchFamily="34" charset="0"/>
                <a:cs typeface="Arial" panose="020B0604020202020204" pitchFamily="34" charset="0"/>
              </a:endParaRPr>
            </a:p>
          </p:txBody>
        </p:sp>
        <p:sp>
          <p:nvSpPr>
            <p:cNvPr id="111" name="Rounded Rectangle 110"/>
            <p:cNvSpPr/>
            <p:nvPr/>
          </p:nvSpPr>
          <p:spPr>
            <a:xfrm>
              <a:off x="8263944" y="5947598"/>
              <a:ext cx="129642" cy="129642"/>
            </a:xfrm>
            <a:prstGeom prst="round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2" name="TextBox 111"/>
            <p:cNvSpPr txBox="1"/>
            <p:nvPr/>
          </p:nvSpPr>
          <p:spPr>
            <a:xfrm>
              <a:off x="8435309" y="5897864"/>
              <a:ext cx="595035" cy="230832"/>
            </a:xfrm>
            <a:prstGeom prst="rect">
              <a:avLst/>
            </a:prstGeom>
            <a:noFill/>
          </p:spPr>
          <p:txBody>
            <a:bodyPr wrap="none" rtlCol="0">
              <a:spAutoFit/>
            </a:bodyPr>
            <a:lstStyle/>
            <a:p>
              <a:r>
                <a:rPr lang="en-US" sz="900" dirty="0" smtClean="0">
                  <a:solidFill>
                    <a:prstClr val="black"/>
                  </a:solidFill>
                  <a:latin typeface="Arial" panose="020B0604020202020204" pitchFamily="34" charset="0"/>
                  <a:cs typeface="Arial" panose="020B0604020202020204" pitchFamily="34" charset="0"/>
                </a:rPr>
                <a:t>General</a:t>
              </a:r>
              <a:endParaRPr lang="en-US" sz="900" dirty="0">
                <a:solidFill>
                  <a:prstClr val="black"/>
                </a:solidFill>
                <a:latin typeface="Arial" panose="020B0604020202020204" pitchFamily="34" charset="0"/>
                <a:cs typeface="Arial" panose="020B0604020202020204" pitchFamily="34" charset="0"/>
              </a:endParaRPr>
            </a:p>
          </p:txBody>
        </p:sp>
      </p:grpSp>
      <p:grpSp>
        <p:nvGrpSpPr>
          <p:cNvPr id="114" name="Group 113"/>
          <p:cNvGrpSpPr/>
          <p:nvPr/>
        </p:nvGrpSpPr>
        <p:grpSpPr>
          <a:xfrm>
            <a:off x="10096160" y="2395737"/>
            <a:ext cx="1775543" cy="302395"/>
            <a:chOff x="10111926" y="2443035"/>
            <a:chExt cx="1775543" cy="302395"/>
          </a:xfrm>
        </p:grpSpPr>
        <p:sp>
          <p:nvSpPr>
            <p:cNvPr id="115" name="Rounded Rectangle 114"/>
            <p:cNvSpPr/>
            <p:nvPr/>
          </p:nvSpPr>
          <p:spPr>
            <a:xfrm>
              <a:off x="10111926" y="2443035"/>
              <a:ext cx="1775543" cy="302395"/>
            </a:xfrm>
            <a:prstGeom prst="round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a:solidFill>
                    <a:prstClr val="white">
                      <a:lumMod val="75000"/>
                    </a:prstClr>
                  </a:solidFill>
                  <a:latin typeface="Arial" panose="020B0604020202020204" pitchFamily="34" charset="0"/>
                  <a:cs typeface="Arial" panose="020B0604020202020204" pitchFamily="34" charset="0"/>
                </a:rPr>
                <a:t>Select </a:t>
              </a:r>
              <a:r>
                <a:rPr lang="en-US" sz="900" dirty="0" smtClean="0">
                  <a:solidFill>
                    <a:prstClr val="white">
                      <a:lumMod val="75000"/>
                    </a:prstClr>
                  </a:solidFill>
                  <a:latin typeface="Arial" panose="020B0604020202020204" pitchFamily="34" charset="0"/>
                  <a:cs typeface="Arial" panose="020B0604020202020204" pitchFamily="34" charset="0"/>
                </a:rPr>
                <a:t>Disposition</a:t>
              </a:r>
              <a:endParaRPr lang="en-US" sz="900" dirty="0">
                <a:solidFill>
                  <a:prstClr val="white">
                    <a:lumMod val="75000"/>
                  </a:prstClr>
                </a:solidFill>
                <a:latin typeface="Arial" panose="020B0604020202020204" pitchFamily="34" charset="0"/>
                <a:cs typeface="Arial" panose="020B0604020202020204" pitchFamily="34" charset="0"/>
              </a:endParaRPr>
            </a:p>
          </p:txBody>
        </p:sp>
        <p:sp>
          <p:nvSpPr>
            <p:cNvPr id="116" name="Isosceles Triangle 115"/>
            <p:cNvSpPr/>
            <p:nvPr/>
          </p:nvSpPr>
          <p:spPr>
            <a:xfrm rot="10800000">
              <a:off x="11680475" y="2576192"/>
              <a:ext cx="84219" cy="72602"/>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solidFill>
                  <a:prstClr val="white"/>
                </a:solidFill>
              </a:endParaRPr>
            </a:p>
          </p:txBody>
        </p:sp>
      </p:grpSp>
      <p:sp>
        <p:nvSpPr>
          <p:cNvPr id="82" name="Rectangle 81"/>
          <p:cNvSpPr/>
          <p:nvPr/>
        </p:nvSpPr>
        <p:spPr>
          <a:xfrm>
            <a:off x="261254" y="1072474"/>
            <a:ext cx="1942062" cy="4539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1400" b="1" i="1" dirty="0" smtClean="0">
                <a:solidFill>
                  <a:prstClr val="black">
                    <a:lumMod val="50000"/>
                    <a:lumOff val="50000"/>
                  </a:prstClr>
                </a:solidFill>
                <a:latin typeface="Swis721 Cn BT" panose="020B0506020202030204" pitchFamily="34" charset="0"/>
                <a:cs typeface="Arial" panose="020B0604020202020204" pitchFamily="34" charset="0"/>
              </a:rPr>
              <a:t>TELECOM ENTERPRISE</a:t>
            </a:r>
            <a:endParaRPr lang="en-US" sz="1400" b="1" i="1" dirty="0">
              <a:solidFill>
                <a:prstClr val="black">
                  <a:lumMod val="50000"/>
                  <a:lumOff val="50000"/>
                </a:prstClr>
              </a:solidFill>
              <a:latin typeface="Swis721 Cn BT" panose="020B0506020202030204" pitchFamily="34" charset="0"/>
              <a:cs typeface="Arial" panose="020B0604020202020204" pitchFamily="34" charset="0"/>
            </a:endParaRPr>
          </a:p>
        </p:txBody>
      </p:sp>
      <p:pic>
        <p:nvPicPr>
          <p:cNvPr id="61" name="Picture 60"/>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55095" y="336931"/>
            <a:ext cx="942739" cy="855162"/>
          </a:xfrm>
          <a:prstGeom prst="rect">
            <a:avLst/>
          </a:prstGeom>
        </p:spPr>
      </p:pic>
      <p:pic>
        <p:nvPicPr>
          <p:cNvPr id="6" name="Picture 5"/>
          <p:cNvPicPr>
            <a:picLocks noChangeAspect="1"/>
          </p:cNvPicPr>
          <p:nvPr/>
        </p:nvPicPr>
        <p:blipFill>
          <a:blip r:embed="rId13"/>
          <a:stretch>
            <a:fillRect/>
          </a:stretch>
        </p:blipFill>
        <p:spPr>
          <a:xfrm>
            <a:off x="10010486" y="571267"/>
            <a:ext cx="1950763" cy="1341664"/>
          </a:xfrm>
          <a:prstGeom prst="rect">
            <a:avLst/>
          </a:prstGeom>
        </p:spPr>
      </p:pic>
      <p:sp>
        <p:nvSpPr>
          <p:cNvPr id="7" name="Rectangle 6"/>
          <p:cNvSpPr/>
          <p:nvPr/>
        </p:nvSpPr>
        <p:spPr>
          <a:xfrm>
            <a:off x="2304058" y="239653"/>
            <a:ext cx="2516253" cy="1958667"/>
          </a:xfrm>
          <a:prstGeom prst="rect">
            <a:avLst/>
          </a:prstGeom>
          <a:solidFill>
            <a:schemeClr val="bg1"/>
          </a:solidFill>
          <a:ln>
            <a:solidFill>
              <a:schemeClr val="bg1">
                <a:lumMod val="95000"/>
              </a:schemeClr>
            </a:solidFill>
          </a:ln>
          <a:effectLst>
            <a:outerShdw blurRad="50800" dist="38100" dir="8100000" algn="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9" name="Rectangle 98"/>
          <p:cNvSpPr/>
          <p:nvPr/>
        </p:nvSpPr>
        <p:spPr>
          <a:xfrm>
            <a:off x="4879719" y="239653"/>
            <a:ext cx="2516253" cy="1958667"/>
          </a:xfrm>
          <a:prstGeom prst="rect">
            <a:avLst/>
          </a:prstGeom>
          <a:solidFill>
            <a:schemeClr val="bg1"/>
          </a:solidFill>
          <a:ln>
            <a:solidFill>
              <a:schemeClr val="bg1">
                <a:lumMod val="95000"/>
              </a:schemeClr>
            </a:solidFill>
          </a:ln>
          <a:effectLst>
            <a:outerShdw blurRad="50800" dist="38100" dir="8100000" algn="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0" name="Rectangle 99"/>
          <p:cNvSpPr/>
          <p:nvPr/>
        </p:nvSpPr>
        <p:spPr>
          <a:xfrm>
            <a:off x="7455380" y="239653"/>
            <a:ext cx="2516253" cy="1958667"/>
          </a:xfrm>
          <a:prstGeom prst="rect">
            <a:avLst/>
          </a:prstGeom>
          <a:solidFill>
            <a:schemeClr val="bg1"/>
          </a:solidFill>
          <a:ln>
            <a:solidFill>
              <a:schemeClr val="bg1">
                <a:lumMod val="95000"/>
              </a:schemeClr>
            </a:solidFill>
          </a:ln>
          <a:effectLst>
            <a:outerShdw blurRad="50800" dist="38100" dir="8100000" algn="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aphicFrame>
        <p:nvGraphicFramePr>
          <p:cNvPr id="101" name="Table 100"/>
          <p:cNvGraphicFramePr>
            <a:graphicFrameLocks noGrp="1"/>
          </p:cNvGraphicFramePr>
          <p:nvPr>
            <p:extLst/>
          </p:nvPr>
        </p:nvGraphicFramePr>
        <p:xfrm>
          <a:off x="2464402" y="294868"/>
          <a:ext cx="2239750" cy="1486976"/>
        </p:xfrm>
        <a:graphic>
          <a:graphicData uri="http://schemas.openxmlformats.org/drawingml/2006/table">
            <a:tbl>
              <a:tblPr>
                <a:tableStyleId>{5C22544A-7EE6-4342-B048-85BDC9FD1C3A}</a:tableStyleId>
              </a:tblPr>
              <a:tblGrid>
                <a:gridCol w="953865"/>
                <a:gridCol w="1285885"/>
              </a:tblGrid>
              <a:tr h="198540">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Mobile #</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+63</a:t>
                      </a:r>
                      <a:r>
                        <a:rPr lang="en-US" sz="8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 915 716 9206</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98540">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Subscriber</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Mr. John Doe</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98540">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Operating Status</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Active</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98540">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Status</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Active</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82068">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Email</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johndoe554@gmail.com</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19828">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Address</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sv-SE" sz="800" b="0" i="0" u="none" strike="noStrike" kern="1200" dirty="0" smtClean="0">
                          <a:solidFill>
                            <a:srgbClr val="000000"/>
                          </a:solidFill>
                          <a:effectLst/>
                          <a:latin typeface="Arial" panose="020B0604020202020204" pitchFamily="34" charset="0"/>
                          <a:ea typeface="+mn-ea"/>
                          <a:cs typeface="Arial" panose="020B0604020202020204" pitchFamily="34" charset="0"/>
                        </a:rPr>
                        <a:t>101 Dela Rosa Street, Legazpi Village, Makati</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90920">
                <a:tc>
                  <a:txBody>
                    <a:bodyPr/>
                    <a:lstStyle/>
                    <a:p>
                      <a:pPr marL="0" algn="l" defTabSz="914400" rtl="0" eaLnBrk="1" fontAlgn="b" latinLnBrk="0" hangingPunct="1"/>
                      <a:r>
                        <a:rPr lang="en-US" sz="800" b="0" i="0" u="none" strike="noStrike" kern="1200" dirty="0">
                          <a:solidFill>
                            <a:srgbClr val="000000"/>
                          </a:solidFill>
                          <a:effectLst/>
                          <a:latin typeface="Arial" panose="020B0604020202020204" pitchFamily="34" charset="0"/>
                          <a:ea typeface="+mn-ea"/>
                          <a:cs typeface="Arial" panose="020B0604020202020204" pitchFamily="34" charset="0"/>
                        </a:rPr>
                        <a:t>Alt Number</a:t>
                      </a: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+63</a:t>
                      </a:r>
                      <a:r>
                        <a:rPr lang="en-US" sz="8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 999 999 9999</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graphicFrame>
        <p:nvGraphicFramePr>
          <p:cNvPr id="102" name="Table 101"/>
          <p:cNvGraphicFramePr>
            <a:graphicFrameLocks noGrp="1"/>
          </p:cNvGraphicFramePr>
          <p:nvPr>
            <p:extLst/>
          </p:nvPr>
        </p:nvGraphicFramePr>
        <p:xfrm>
          <a:off x="4973094" y="294868"/>
          <a:ext cx="2355644" cy="1878483"/>
        </p:xfrm>
        <a:graphic>
          <a:graphicData uri="http://schemas.openxmlformats.org/drawingml/2006/table">
            <a:tbl>
              <a:tblPr>
                <a:tableStyleId>{5C22544A-7EE6-4342-B048-85BDC9FD1C3A}</a:tableStyleId>
              </a:tblPr>
              <a:tblGrid>
                <a:gridCol w="1089211"/>
                <a:gridCol w="1266433"/>
              </a:tblGrid>
              <a:tr h="205909">
                <a:tc>
                  <a:txBody>
                    <a:bodyPr/>
                    <a:lstStyle/>
                    <a:p>
                      <a:pPr algn="l" fontAlgn="b"/>
                      <a:r>
                        <a:rPr lang="en-US" sz="800" u="none" strike="noStrike" dirty="0" smtClean="0">
                          <a:effectLst/>
                          <a:latin typeface="Arial" panose="020B0604020202020204" pitchFamily="34" charset="0"/>
                          <a:cs typeface="Arial" panose="020B0604020202020204" pitchFamily="34" charset="0"/>
                        </a:rPr>
                        <a:t>Customer ID</a:t>
                      </a:r>
                      <a:r>
                        <a:rPr lang="en-US" sz="800" u="none" strike="noStrike" baseline="0" dirty="0" smtClean="0">
                          <a:effectLst/>
                          <a:latin typeface="Arial" panose="020B0604020202020204" pitchFamily="34" charset="0"/>
                          <a:cs typeface="Arial" panose="020B0604020202020204" pitchFamily="34" charset="0"/>
                        </a:rPr>
                        <a:t> #</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b="0" i="0" u="none" strike="noStrike" dirty="0" smtClean="0">
                          <a:solidFill>
                            <a:schemeClr val="dk1"/>
                          </a:solidFill>
                          <a:effectLst/>
                          <a:latin typeface="Arial" panose="020B0604020202020204" pitchFamily="34" charset="0"/>
                          <a:cs typeface="Arial" panose="020B0604020202020204" pitchFamily="34" charset="0"/>
                        </a:rPr>
                        <a:t>83085294</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u="none" strike="noStrike" dirty="0" smtClean="0">
                          <a:effectLst/>
                          <a:latin typeface="Arial" panose="020B0604020202020204" pitchFamily="34" charset="0"/>
                          <a:cs typeface="Arial" panose="020B0604020202020204" pitchFamily="34" charset="0"/>
                        </a:rPr>
                        <a:t>Tariff Plan</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b="0" i="0" u="sng" strike="noStrike" dirty="0" err="1" smtClean="0">
                          <a:solidFill>
                            <a:schemeClr val="dk1"/>
                          </a:solidFill>
                          <a:effectLst/>
                          <a:latin typeface="Arial" panose="020B0604020202020204" pitchFamily="34" charset="0"/>
                          <a:cs typeface="Arial" panose="020B0604020202020204" pitchFamily="34" charset="0"/>
                        </a:rPr>
                        <a:t>ThePLAN</a:t>
                      </a:r>
                      <a:r>
                        <a:rPr lang="en-US" sz="800" b="0" i="0" u="sng" strike="noStrike" baseline="0" dirty="0" smtClean="0">
                          <a:solidFill>
                            <a:schemeClr val="dk1"/>
                          </a:solidFill>
                          <a:effectLst/>
                          <a:latin typeface="Arial" panose="020B0604020202020204" pitchFamily="34" charset="0"/>
                          <a:cs typeface="Arial" panose="020B0604020202020204" pitchFamily="34" charset="0"/>
                        </a:rPr>
                        <a:t> PLUS 1499</a:t>
                      </a:r>
                      <a:endParaRPr lang="en-US" sz="800" b="0" i="0" u="sng"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b="0" i="0" u="none" strike="noStrike" dirty="0" smtClean="0">
                          <a:solidFill>
                            <a:srgbClr val="000000"/>
                          </a:solidFill>
                          <a:effectLst/>
                          <a:latin typeface="Arial" panose="020B0604020202020204" pitchFamily="34" charset="0"/>
                          <a:cs typeface="Arial" panose="020B0604020202020204" pitchFamily="34" charset="0"/>
                        </a:rPr>
                        <a:t>Activation Date</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b="0" i="0" u="none" strike="noStrike" dirty="0" smtClean="0">
                          <a:solidFill>
                            <a:srgbClr val="000000"/>
                          </a:solidFill>
                          <a:effectLst/>
                          <a:latin typeface="Arial" panose="020B0604020202020204" pitchFamily="34" charset="0"/>
                          <a:cs typeface="Arial" panose="020B0604020202020204" pitchFamily="34" charset="0"/>
                        </a:rPr>
                        <a:t>03-01-2019</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u="none" strike="noStrike" dirty="0" smtClean="0">
                          <a:effectLst/>
                          <a:latin typeface="Arial" panose="020B0604020202020204" pitchFamily="34" charset="0"/>
                          <a:cs typeface="Arial" panose="020B0604020202020204" pitchFamily="34" charset="0"/>
                        </a:rPr>
                        <a:t>Contract</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u="none" strike="noStrike" dirty="0" smtClean="0">
                          <a:effectLst/>
                          <a:latin typeface="Arial" panose="020B0604020202020204" pitchFamily="34" charset="0"/>
                          <a:cs typeface="Arial" panose="020B0604020202020204" pitchFamily="34" charset="0"/>
                        </a:rPr>
                        <a:t>24 Months</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u="none" strike="noStrike" dirty="0" smtClean="0">
                          <a:effectLst/>
                          <a:latin typeface="Arial" panose="020B0604020202020204" pitchFamily="34" charset="0"/>
                          <a:cs typeface="Arial" panose="020B0604020202020204" pitchFamily="34" charset="0"/>
                        </a:rPr>
                        <a:t>Handset</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b="0" i="0" u="sng" strike="noStrike" dirty="0" smtClean="0">
                          <a:solidFill>
                            <a:schemeClr val="dk1"/>
                          </a:solidFill>
                          <a:effectLst/>
                          <a:latin typeface="Arial" panose="020B0604020202020204" pitchFamily="34" charset="0"/>
                          <a:cs typeface="Arial" panose="020B0604020202020204" pitchFamily="34" charset="0"/>
                        </a:rPr>
                        <a:t>Huawei Nova 3i</a:t>
                      </a:r>
                      <a:endParaRPr lang="en-US" sz="800" b="0" i="0" u="sng"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u="none" strike="noStrike" dirty="0" smtClean="0">
                          <a:effectLst/>
                          <a:latin typeface="Arial" panose="020B0604020202020204" pitchFamily="34" charset="0"/>
                          <a:cs typeface="Arial" panose="020B0604020202020204" pitchFamily="34" charset="0"/>
                        </a:rPr>
                        <a:t>Unbilled Amount</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b="0" i="0" u="none" strike="noStrike" dirty="0" smtClean="0">
                          <a:solidFill>
                            <a:schemeClr val="dk1"/>
                          </a:solidFill>
                          <a:effectLst/>
                          <a:latin typeface="Arial" panose="020B0604020202020204" pitchFamily="34" charset="0"/>
                          <a:cs typeface="Arial" panose="020B0604020202020204" pitchFamily="34" charset="0"/>
                        </a:rPr>
                        <a:t>P 69.90</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u="none" strike="noStrike" dirty="0" smtClean="0">
                          <a:effectLst/>
                          <a:latin typeface="Arial" panose="020B0604020202020204" pitchFamily="34" charset="0"/>
                          <a:cs typeface="Arial" panose="020B0604020202020204" pitchFamily="34" charset="0"/>
                        </a:rPr>
                        <a:t>Last Payment Date</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b="0" i="0" u="none" strike="noStrike" dirty="0" smtClean="0">
                          <a:solidFill>
                            <a:schemeClr val="dk1"/>
                          </a:solidFill>
                          <a:effectLst/>
                          <a:latin typeface="Arial" panose="020B0604020202020204" pitchFamily="34" charset="0"/>
                          <a:cs typeface="Arial" panose="020B0604020202020204" pitchFamily="34" charset="0"/>
                        </a:rPr>
                        <a:t>04-04-2019</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31211">
                <a:tc>
                  <a:txBody>
                    <a:bodyPr/>
                    <a:lstStyle/>
                    <a:p>
                      <a:pPr algn="l" fontAlgn="b"/>
                      <a:r>
                        <a:rPr lang="en-US" sz="800" u="none" strike="noStrike" kern="1200" dirty="0" smtClean="0">
                          <a:solidFill>
                            <a:schemeClr val="dk1"/>
                          </a:solidFill>
                          <a:effectLst/>
                          <a:latin typeface="Arial" panose="020B0604020202020204" pitchFamily="34" charset="0"/>
                          <a:ea typeface="+mn-ea"/>
                          <a:cs typeface="Arial" panose="020B0604020202020204" pitchFamily="34" charset="0"/>
                        </a:rPr>
                        <a:t>Outstanding Balance</a:t>
                      </a:r>
                      <a:endParaRPr lang="en-US" sz="800" u="none" strike="noStrike" kern="1200" dirty="0">
                        <a:solidFill>
                          <a:schemeClr val="dk1"/>
                        </a:solidFill>
                        <a:effectLst/>
                        <a:latin typeface="Arial" panose="020B0604020202020204" pitchFamily="34" charset="0"/>
                        <a:ea typeface="+mn-ea"/>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u="none" strike="noStrike" kern="1200" dirty="0" smtClean="0">
                          <a:solidFill>
                            <a:schemeClr val="dk1"/>
                          </a:solidFill>
                          <a:effectLst/>
                          <a:latin typeface="Arial" panose="020B0604020202020204" pitchFamily="34" charset="0"/>
                          <a:ea typeface="+mn-ea"/>
                          <a:cs typeface="Arial" panose="020B0604020202020204" pitchFamily="34" charset="0"/>
                        </a:rPr>
                        <a:t>P1568.90</a:t>
                      </a:r>
                      <a:endParaRPr lang="en-US" sz="800" u="none" strike="noStrike" kern="1200" dirty="0">
                        <a:solidFill>
                          <a:schemeClr val="dk1"/>
                        </a:solidFill>
                        <a:effectLst/>
                        <a:latin typeface="Arial" panose="020B0604020202020204" pitchFamily="34" charset="0"/>
                        <a:ea typeface="+mn-ea"/>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u="none" strike="noStrike" kern="1200" dirty="0" smtClean="0">
                          <a:solidFill>
                            <a:schemeClr val="dk1"/>
                          </a:solidFill>
                          <a:effectLst/>
                          <a:latin typeface="Arial" panose="020B0604020202020204" pitchFamily="34" charset="0"/>
                          <a:ea typeface="+mn-ea"/>
                          <a:cs typeface="Arial" panose="020B0604020202020204" pitchFamily="34" charset="0"/>
                        </a:rPr>
                        <a:t>Bill Date</a:t>
                      </a:r>
                      <a:endParaRPr lang="en-US" sz="800" u="none" strike="noStrike" kern="1200" dirty="0">
                        <a:solidFill>
                          <a:schemeClr val="dk1"/>
                        </a:solidFill>
                        <a:effectLst/>
                        <a:latin typeface="Arial" panose="020B0604020202020204" pitchFamily="34" charset="0"/>
                        <a:ea typeface="+mn-ea"/>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u="none" strike="noStrike" kern="1200" dirty="0" smtClean="0">
                          <a:solidFill>
                            <a:schemeClr val="dk1"/>
                          </a:solidFill>
                          <a:effectLst/>
                          <a:latin typeface="Arial" panose="020B0604020202020204" pitchFamily="34" charset="0"/>
                          <a:ea typeface="+mn-ea"/>
                          <a:cs typeface="Arial" panose="020B0604020202020204" pitchFamily="34" charset="0"/>
                        </a:rPr>
                        <a:t>03-04-2019</a:t>
                      </a:r>
                      <a:endParaRPr lang="en-US" sz="800" u="none" strike="noStrike" kern="1200" dirty="0">
                        <a:solidFill>
                          <a:schemeClr val="dk1"/>
                        </a:solidFill>
                        <a:effectLst/>
                        <a:latin typeface="Arial" panose="020B0604020202020204" pitchFamily="34" charset="0"/>
                        <a:ea typeface="+mn-ea"/>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graphicFrame>
        <p:nvGraphicFramePr>
          <p:cNvPr id="103" name="Table 102"/>
          <p:cNvGraphicFramePr>
            <a:graphicFrameLocks noGrp="1"/>
          </p:cNvGraphicFramePr>
          <p:nvPr>
            <p:extLst/>
          </p:nvPr>
        </p:nvGraphicFramePr>
        <p:xfrm>
          <a:off x="7577841" y="294868"/>
          <a:ext cx="2185877" cy="1511776"/>
        </p:xfrm>
        <a:graphic>
          <a:graphicData uri="http://schemas.openxmlformats.org/drawingml/2006/table">
            <a:tbl>
              <a:tblPr>
                <a:tableStyleId>{5C22544A-7EE6-4342-B048-85BDC9FD1C3A}</a:tableStyleId>
              </a:tblPr>
              <a:tblGrid>
                <a:gridCol w="1371369"/>
                <a:gridCol w="814508"/>
              </a:tblGrid>
              <a:tr h="215968">
                <a:tc>
                  <a:txBody>
                    <a:bodyPr/>
                    <a:lstStyle/>
                    <a:p>
                      <a:pPr algn="l" fontAlgn="b"/>
                      <a:r>
                        <a:rPr lang="en-US" sz="800" b="0" i="0" u="none" strike="noStrike" dirty="0" smtClean="0">
                          <a:solidFill>
                            <a:srgbClr val="000000"/>
                          </a:solidFill>
                          <a:effectLst/>
                          <a:latin typeface="Arial" panose="020B0604020202020204" pitchFamily="34" charset="0"/>
                          <a:cs typeface="Arial" panose="020B0604020202020204" pitchFamily="34" charset="0"/>
                        </a:rPr>
                        <a:t>Mobile App</a:t>
                      </a:r>
                      <a:r>
                        <a:rPr lang="en-US" sz="800" b="0" i="0" u="none" strike="noStrike" baseline="0" dirty="0" smtClean="0">
                          <a:solidFill>
                            <a:srgbClr val="000000"/>
                          </a:solidFill>
                          <a:effectLst/>
                          <a:latin typeface="Arial" panose="020B0604020202020204" pitchFamily="34" charset="0"/>
                          <a:cs typeface="Arial" panose="020B0604020202020204" pitchFamily="34" charset="0"/>
                        </a:rPr>
                        <a:t> Registered</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none" strike="noStrike" smtClean="0">
                          <a:solidFill>
                            <a:srgbClr val="000000"/>
                          </a:solidFill>
                          <a:effectLst/>
                          <a:latin typeface="Arial" panose="020B0604020202020204" pitchFamily="34" charset="0"/>
                          <a:cs typeface="Arial" panose="020B0604020202020204" pitchFamily="34" charset="0"/>
                        </a:rPr>
                        <a:t>Y</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5968">
                <a:tc>
                  <a:txBody>
                    <a:bodyPr/>
                    <a:lstStyle/>
                    <a:p>
                      <a:pPr algn="l" fontAlgn="b"/>
                      <a:r>
                        <a:rPr lang="en-US" sz="800" b="0" i="0" u="none" strike="noStrike" dirty="0" err="1" smtClean="0">
                          <a:solidFill>
                            <a:srgbClr val="000000"/>
                          </a:solidFill>
                          <a:effectLst/>
                          <a:latin typeface="Arial" panose="020B0604020202020204" pitchFamily="34" charset="0"/>
                          <a:cs typeface="Arial" panose="020B0604020202020204" pitchFamily="34" charset="0"/>
                        </a:rPr>
                        <a:t>eKYC</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none" strike="noStrike" dirty="0" smtClean="0">
                          <a:solidFill>
                            <a:srgbClr val="000000"/>
                          </a:solidFill>
                          <a:effectLst/>
                          <a:latin typeface="Arial" panose="020B0604020202020204" pitchFamily="34" charset="0"/>
                          <a:cs typeface="Arial" panose="020B0604020202020204" pitchFamily="34" charset="0"/>
                        </a:rPr>
                        <a:t>N</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5968">
                <a:tc>
                  <a:txBody>
                    <a:bodyPr/>
                    <a:lstStyle/>
                    <a:p>
                      <a:pPr algn="l" fontAlgn="ctr"/>
                      <a:r>
                        <a:rPr lang="en-US" sz="800" b="0" i="0" u="none" strike="noStrike" smtClean="0">
                          <a:solidFill>
                            <a:srgbClr val="000000"/>
                          </a:solidFill>
                          <a:effectLst/>
                          <a:latin typeface="Arial" panose="020B0604020202020204" pitchFamily="34" charset="0"/>
                          <a:cs typeface="Arial" panose="020B0604020202020204" pitchFamily="34" charset="0"/>
                        </a:rPr>
                        <a:t>Self</a:t>
                      </a:r>
                      <a:r>
                        <a:rPr lang="en-US" sz="800" b="0" i="0" u="none" strike="noStrike" baseline="0" smtClean="0">
                          <a:solidFill>
                            <a:srgbClr val="000000"/>
                          </a:solidFill>
                          <a:effectLst/>
                          <a:latin typeface="Arial" panose="020B0604020202020204" pitchFamily="34" charset="0"/>
                          <a:cs typeface="Arial" panose="020B0604020202020204" pitchFamily="34" charset="0"/>
                        </a:rPr>
                        <a:t> Service Registered</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none" strike="noStrike" smtClean="0">
                          <a:solidFill>
                            <a:srgbClr val="000000"/>
                          </a:solidFill>
                          <a:effectLst/>
                          <a:latin typeface="Arial" panose="020B0604020202020204" pitchFamily="34" charset="0"/>
                          <a:cs typeface="Arial" panose="020B0604020202020204" pitchFamily="34" charset="0"/>
                        </a:rPr>
                        <a:t>Y</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5968">
                <a:tc>
                  <a:txBody>
                    <a:bodyPr/>
                    <a:lstStyle/>
                    <a:p>
                      <a:pPr algn="l" fontAlgn="ctr"/>
                      <a:r>
                        <a:rPr lang="en-US" sz="800" b="0" i="0" u="none" strike="noStrike" baseline="0" dirty="0" smtClean="0">
                          <a:solidFill>
                            <a:srgbClr val="000000"/>
                          </a:solidFill>
                          <a:effectLst/>
                          <a:latin typeface="Arial" panose="020B0604020202020204" pitchFamily="34" charset="0"/>
                          <a:cs typeface="Arial" panose="020B0604020202020204" pitchFamily="34" charset="0"/>
                        </a:rPr>
                        <a:t>Bill Type</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none" strike="noStrike" dirty="0" smtClean="0">
                          <a:solidFill>
                            <a:srgbClr val="000000"/>
                          </a:solidFill>
                          <a:effectLst/>
                          <a:latin typeface="Arial" panose="020B0604020202020204" pitchFamily="34" charset="0"/>
                          <a:cs typeface="Arial" panose="020B0604020202020204" pitchFamily="34" charset="0"/>
                        </a:rPr>
                        <a:t>E-Bill</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5968">
                <a:tc>
                  <a:txBody>
                    <a:bodyPr/>
                    <a:lstStyle/>
                    <a:p>
                      <a:pPr algn="l" fontAlgn="ctr"/>
                      <a:r>
                        <a:rPr lang="en-US" sz="800" b="0" i="0" u="none" strike="noStrike" smtClean="0">
                          <a:solidFill>
                            <a:srgbClr val="000000"/>
                          </a:solidFill>
                          <a:effectLst/>
                          <a:latin typeface="Arial" panose="020B0604020202020204" pitchFamily="34" charset="0"/>
                          <a:cs typeface="Arial" panose="020B0604020202020204" pitchFamily="34" charset="0"/>
                        </a:rPr>
                        <a:t>Credit Monitoring</a:t>
                      </a:r>
                      <a:r>
                        <a:rPr lang="en-US" sz="800" b="0" i="0" u="none" strike="noStrike" baseline="0" smtClean="0">
                          <a:solidFill>
                            <a:srgbClr val="000000"/>
                          </a:solidFill>
                          <a:effectLst/>
                          <a:latin typeface="Arial" panose="020B0604020202020204" pitchFamily="34" charset="0"/>
                          <a:cs typeface="Arial" panose="020B0604020202020204" pitchFamily="34" charset="0"/>
                        </a:rPr>
                        <a:t> Exposure</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none" strike="noStrike" dirty="0" smtClean="0">
                          <a:solidFill>
                            <a:srgbClr val="000000"/>
                          </a:solidFill>
                          <a:effectLst/>
                          <a:latin typeface="Arial" panose="020B0604020202020204" pitchFamily="34" charset="0"/>
                          <a:cs typeface="Arial" panose="020B0604020202020204" pitchFamily="34" charset="0"/>
                        </a:rPr>
                        <a:t>P3412.26</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5968">
                <a:tc>
                  <a:txBody>
                    <a:bodyPr/>
                    <a:lstStyle/>
                    <a:p>
                      <a:pPr algn="l" fontAlgn="ctr"/>
                      <a:r>
                        <a:rPr lang="en-US" sz="800" b="0" i="0" u="none" strike="noStrike" dirty="0" smtClean="0">
                          <a:solidFill>
                            <a:srgbClr val="000000"/>
                          </a:solidFill>
                          <a:effectLst/>
                          <a:latin typeface="Arial" panose="020B0604020202020204" pitchFamily="34" charset="0"/>
                          <a:cs typeface="Arial" panose="020B0604020202020204" pitchFamily="34" charset="0"/>
                        </a:rPr>
                        <a:t>Next Bill Date</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none" strike="noStrike" dirty="0" smtClean="0">
                          <a:solidFill>
                            <a:srgbClr val="000000"/>
                          </a:solidFill>
                          <a:effectLst/>
                          <a:latin typeface="Arial" panose="020B0604020202020204" pitchFamily="34" charset="0"/>
                          <a:cs typeface="Arial" panose="020B0604020202020204" pitchFamily="34" charset="0"/>
                        </a:rPr>
                        <a:t>03-05-2019</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5968">
                <a:tc>
                  <a:txBody>
                    <a:bodyPr/>
                    <a:lstStyle/>
                    <a:p>
                      <a:pPr algn="l" fontAlgn="ctr"/>
                      <a:r>
                        <a:rPr lang="en-US" sz="800" b="0" i="0" u="none" strike="noStrike" dirty="0" smtClean="0">
                          <a:solidFill>
                            <a:srgbClr val="000000"/>
                          </a:solidFill>
                          <a:effectLst/>
                          <a:latin typeface="Arial" panose="020B0604020202020204" pitchFamily="34" charset="0"/>
                          <a:cs typeface="Arial" panose="020B0604020202020204" pitchFamily="34" charset="0"/>
                        </a:rPr>
                        <a:t>Open SRs</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sng" strike="noStrike" dirty="0" smtClean="0">
                          <a:solidFill>
                            <a:srgbClr val="000000"/>
                          </a:solidFill>
                          <a:effectLst/>
                          <a:latin typeface="Arial" panose="020B0604020202020204" pitchFamily="34" charset="0"/>
                          <a:cs typeface="Arial" panose="020B0604020202020204" pitchFamily="34" charset="0"/>
                        </a:rPr>
                        <a:t>1</a:t>
                      </a:r>
                      <a:endParaRPr lang="en-US" sz="800" b="0" i="0" u="sng"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sp>
        <p:nvSpPr>
          <p:cNvPr id="10" name="Rectangle 9"/>
          <p:cNvSpPr/>
          <p:nvPr/>
        </p:nvSpPr>
        <p:spPr>
          <a:xfrm>
            <a:off x="10047392" y="2745944"/>
            <a:ext cx="1865089" cy="3554819"/>
          </a:xfrm>
          <a:prstGeom prst="rect">
            <a:avLst/>
          </a:prstGeom>
        </p:spPr>
        <p:txBody>
          <a:bodyPr wrap="square">
            <a:spAutoFit/>
          </a:bodyPr>
          <a:lstStyle/>
          <a:p>
            <a:r>
              <a:rPr lang="en-US" sz="900" b="1" cap="all" dirty="0">
                <a:solidFill>
                  <a:prstClr val="white"/>
                </a:solidFill>
                <a:latin typeface="Arial" panose="020B0604020202020204" pitchFamily="34" charset="0"/>
                <a:cs typeface="Arial" panose="020B0604020202020204" pitchFamily="34" charset="0"/>
              </a:rPr>
              <a:t>HOW MUCH IS THE DELIVERY CHARGE FOR ONLINE SHOP ORDERS?</a:t>
            </a:r>
          </a:p>
          <a:p>
            <a:r>
              <a:rPr lang="en-US" sz="900" dirty="0">
                <a:solidFill>
                  <a:prstClr val="white"/>
                </a:solidFill>
                <a:latin typeface="Arial" panose="020B0604020202020204" pitchFamily="34" charset="0"/>
                <a:cs typeface="Arial" panose="020B0604020202020204" pitchFamily="34" charset="0"/>
              </a:rPr>
              <a:t>For postpaid applications</a:t>
            </a:r>
          </a:p>
          <a:p>
            <a:r>
              <a:rPr lang="en-US" sz="900" dirty="0" smtClean="0">
                <a:solidFill>
                  <a:prstClr val="white"/>
                </a:solidFill>
                <a:latin typeface="Arial" panose="020B0604020202020204" pitchFamily="34" charset="0"/>
                <a:cs typeface="Arial" panose="020B0604020202020204" pitchFamily="34" charset="0"/>
              </a:rPr>
              <a:t>We offer </a:t>
            </a:r>
            <a:r>
              <a:rPr lang="en-US" sz="900" dirty="0">
                <a:solidFill>
                  <a:prstClr val="white"/>
                </a:solidFill>
                <a:latin typeface="Arial" panose="020B0604020202020204" pitchFamily="34" charset="0"/>
                <a:cs typeface="Arial" panose="020B0604020202020204" pitchFamily="34" charset="0"/>
              </a:rPr>
              <a:t>free shipping nationwide for postpaid applications.</a:t>
            </a:r>
          </a:p>
          <a:p>
            <a:r>
              <a:rPr lang="en-US" sz="900" dirty="0">
                <a:solidFill>
                  <a:prstClr val="white"/>
                </a:solidFill>
                <a:latin typeface="Arial" panose="020B0604020202020204" pitchFamily="34" charset="0"/>
                <a:cs typeface="Arial" panose="020B0604020202020204" pitchFamily="34" charset="0"/>
              </a:rPr>
              <a:t>For accessories and apparel purchases</a:t>
            </a:r>
          </a:p>
          <a:p>
            <a:r>
              <a:rPr lang="en-US" sz="900" dirty="0" smtClean="0">
                <a:solidFill>
                  <a:prstClr val="white"/>
                </a:solidFill>
                <a:latin typeface="Arial" panose="020B0604020202020204" pitchFamily="34" charset="0"/>
                <a:cs typeface="Arial" panose="020B0604020202020204" pitchFamily="34" charset="0"/>
              </a:rPr>
              <a:t>We offer </a:t>
            </a:r>
            <a:r>
              <a:rPr lang="en-US" sz="900" dirty="0">
                <a:solidFill>
                  <a:prstClr val="white"/>
                </a:solidFill>
                <a:latin typeface="Arial" panose="020B0604020202020204" pitchFamily="34" charset="0"/>
                <a:cs typeface="Arial" panose="020B0604020202020204" pitchFamily="34" charset="0"/>
              </a:rPr>
              <a:t>free shipping nationwide for orders/deliveries amounting to P900 and above.</a:t>
            </a:r>
          </a:p>
          <a:p>
            <a:r>
              <a:rPr lang="en-US" sz="900" dirty="0">
                <a:solidFill>
                  <a:prstClr val="white"/>
                </a:solidFill>
                <a:latin typeface="Arial" panose="020B0604020202020204" pitchFamily="34" charset="0"/>
                <a:cs typeface="Arial" panose="020B0604020202020204" pitchFamily="34" charset="0"/>
              </a:rPr>
              <a:t>A P70 shipping fee will be applied for orders below P900</a:t>
            </a:r>
            <a:r>
              <a:rPr lang="en-US" sz="900" dirty="0" smtClean="0">
                <a:solidFill>
                  <a:prstClr val="white"/>
                </a:solidFill>
                <a:latin typeface="Arial" panose="020B0604020202020204" pitchFamily="34" charset="0"/>
                <a:cs typeface="Arial" panose="020B0604020202020204" pitchFamily="34" charset="0"/>
              </a:rPr>
              <a:t>.</a:t>
            </a:r>
          </a:p>
          <a:p>
            <a:endParaRPr lang="en-US" sz="900" dirty="0">
              <a:solidFill>
                <a:prstClr val="white"/>
              </a:solidFill>
              <a:latin typeface="Arial" panose="020B0604020202020204" pitchFamily="34" charset="0"/>
              <a:cs typeface="Arial" panose="020B0604020202020204" pitchFamily="34" charset="0"/>
            </a:endParaRPr>
          </a:p>
          <a:p>
            <a:endParaRPr lang="en-US" sz="900" dirty="0" smtClean="0">
              <a:solidFill>
                <a:prstClr val="white"/>
              </a:solidFill>
              <a:latin typeface="Arial" panose="020B0604020202020204" pitchFamily="34" charset="0"/>
              <a:cs typeface="Arial" panose="020B0604020202020204" pitchFamily="34" charset="0"/>
            </a:endParaRPr>
          </a:p>
          <a:p>
            <a:r>
              <a:rPr lang="en-US" sz="900" b="1" cap="all" dirty="0" smtClean="0">
                <a:solidFill>
                  <a:prstClr val="white"/>
                </a:solidFill>
                <a:latin typeface="Arial" panose="020B0604020202020204" pitchFamily="34" charset="0"/>
                <a:cs typeface="Arial" panose="020B0604020202020204" pitchFamily="34" charset="0"/>
              </a:rPr>
              <a:t>CAN YOU DELIVER </a:t>
            </a:r>
            <a:r>
              <a:rPr lang="en-US" sz="900" b="1" cap="all" dirty="0">
                <a:solidFill>
                  <a:prstClr val="white"/>
                </a:solidFill>
                <a:latin typeface="Arial" panose="020B0604020202020204" pitchFamily="34" charset="0"/>
                <a:cs typeface="Arial" panose="020B0604020202020204" pitchFamily="34" charset="0"/>
              </a:rPr>
              <a:t>THE PACKAGE TO MY OFFICE?</a:t>
            </a:r>
          </a:p>
          <a:p>
            <a:r>
              <a:rPr lang="en-US" sz="900" dirty="0">
                <a:solidFill>
                  <a:prstClr val="white"/>
                </a:solidFill>
                <a:latin typeface="Arial" panose="020B0604020202020204" pitchFamily="34" charset="0"/>
                <a:cs typeface="Arial" panose="020B0604020202020204" pitchFamily="34" charset="0"/>
              </a:rPr>
              <a:t>Yes. We will deliver your order at the address you provided during checkout, whether it is to your home or to your office. In case you want to change your delivery address after checkout, you may call (02) 730-1000. </a:t>
            </a:r>
          </a:p>
        </p:txBody>
      </p:sp>
      <p:cxnSp>
        <p:nvCxnSpPr>
          <p:cNvPr id="12" name="Straight Connector 11"/>
          <p:cNvCxnSpPr/>
          <p:nvPr/>
        </p:nvCxnSpPr>
        <p:spPr>
          <a:xfrm>
            <a:off x="10132736" y="4840787"/>
            <a:ext cx="1666999"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Isosceles Triangle 12"/>
          <p:cNvSpPr/>
          <p:nvPr/>
        </p:nvSpPr>
        <p:spPr>
          <a:xfrm flipV="1">
            <a:off x="10868253" y="6326652"/>
            <a:ext cx="274808" cy="112640"/>
          </a:xfrm>
          <a:prstGeom prst="triangle">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123" name="Picture 122"/>
          <p:cNvPicPr>
            <a:picLocks noChangeAspect="1"/>
          </p:cNvPicPr>
          <p:nvPr/>
        </p:nvPicPr>
        <p:blipFill>
          <a:blip r:embed="rId14">
            <a:extLst>
              <a:ext uri="{BEBA8EAE-BF5A-486C-A8C5-ECC9F3942E4B}">
                <a14:imgProps xmlns:a14="http://schemas.microsoft.com/office/drawing/2010/main">
                  <a14:imgLayer r:embed="rId15">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2471233" y="1875355"/>
            <a:ext cx="279035" cy="234030"/>
          </a:xfrm>
          <a:prstGeom prst="rect">
            <a:avLst/>
          </a:prstGeom>
        </p:spPr>
      </p:pic>
      <p:pic>
        <p:nvPicPr>
          <p:cNvPr id="14" name="Picture 13"/>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2798420" y="1875355"/>
            <a:ext cx="345949" cy="236503"/>
          </a:xfrm>
          <a:prstGeom prst="rect">
            <a:avLst/>
          </a:prstGeom>
        </p:spPr>
      </p:pic>
      <p:pic>
        <p:nvPicPr>
          <p:cNvPr id="80" name="Picture 79"/>
          <p:cNvPicPr>
            <a:picLocks noChangeAspect="1"/>
          </p:cNvPicPr>
          <p:nvPr/>
        </p:nvPicPr>
        <p:blipFill>
          <a:blip r:embed="rId17"/>
          <a:stretch>
            <a:fillRect/>
          </a:stretch>
        </p:blipFill>
        <p:spPr>
          <a:xfrm>
            <a:off x="2420143" y="3009275"/>
            <a:ext cx="7412972" cy="2218546"/>
          </a:xfrm>
          <a:prstGeom prst="rect">
            <a:avLst/>
          </a:prstGeom>
        </p:spPr>
      </p:pic>
      <p:sp>
        <p:nvSpPr>
          <p:cNvPr id="124" name="Rectangle 123"/>
          <p:cNvSpPr/>
          <p:nvPr/>
        </p:nvSpPr>
        <p:spPr>
          <a:xfrm>
            <a:off x="2305567" y="2289543"/>
            <a:ext cx="1230858" cy="408589"/>
          </a:xfrm>
          <a:prstGeom prst="rect">
            <a:avLst/>
          </a:prstGeom>
          <a:solidFill>
            <a:srgbClr val="0029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VERIFICATION</a:t>
            </a:r>
          </a:p>
        </p:txBody>
      </p:sp>
      <p:sp>
        <p:nvSpPr>
          <p:cNvPr id="126" name="Rectangle 125"/>
          <p:cNvSpPr/>
          <p:nvPr/>
        </p:nvSpPr>
        <p:spPr>
          <a:xfrm>
            <a:off x="3579785" y="2289543"/>
            <a:ext cx="1240491" cy="414550"/>
          </a:xfrm>
          <a:prstGeom prst="rect">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defTabSz="586130"/>
            <a:r>
              <a:rPr lang="en-US" sz="800" b="1" dirty="0" smtClean="0">
                <a:solidFill>
                  <a:prstClr val="white"/>
                </a:solidFill>
                <a:latin typeface="Arial" panose="020B0604020202020204" pitchFamily="34" charset="0"/>
                <a:cs typeface="Arial" panose="020B0604020202020204" pitchFamily="34" charset="0"/>
              </a:rPr>
              <a:t>INTERACTION HISTORY</a:t>
            </a:r>
            <a:endParaRPr lang="en-US" sz="800" b="1" dirty="0">
              <a:solidFill>
                <a:prstClr val="white"/>
              </a:solidFill>
              <a:latin typeface="Arial" panose="020B0604020202020204" pitchFamily="34" charset="0"/>
              <a:cs typeface="Arial" panose="020B0604020202020204" pitchFamily="34" charset="0"/>
            </a:endParaRPr>
          </a:p>
        </p:txBody>
      </p:sp>
      <p:sp>
        <p:nvSpPr>
          <p:cNvPr id="127" name="Rectangle 126"/>
          <p:cNvSpPr/>
          <p:nvPr/>
        </p:nvSpPr>
        <p:spPr>
          <a:xfrm>
            <a:off x="4863636" y="2289543"/>
            <a:ext cx="1240491" cy="414550"/>
          </a:xfrm>
          <a:prstGeom prst="rect">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defTabSz="586130"/>
            <a:r>
              <a:rPr lang="en-US" sz="800" b="1" dirty="0" smtClean="0">
                <a:solidFill>
                  <a:prstClr val="white"/>
                </a:solidFill>
                <a:latin typeface="Arial" panose="020B0604020202020204" pitchFamily="34" charset="0"/>
                <a:cs typeface="Arial" panose="020B0604020202020204" pitchFamily="34" charset="0"/>
              </a:rPr>
              <a:t>CDR</a:t>
            </a:r>
            <a:endParaRPr lang="en-US" sz="800" b="1" dirty="0">
              <a:solidFill>
                <a:prstClr val="white"/>
              </a:solidFill>
              <a:latin typeface="Arial" panose="020B0604020202020204" pitchFamily="34" charset="0"/>
              <a:cs typeface="Arial" panose="020B0604020202020204" pitchFamily="34" charset="0"/>
            </a:endParaRPr>
          </a:p>
        </p:txBody>
      </p:sp>
      <p:sp>
        <p:nvSpPr>
          <p:cNvPr id="128" name="Rectangle 127"/>
          <p:cNvSpPr/>
          <p:nvPr/>
        </p:nvSpPr>
        <p:spPr>
          <a:xfrm>
            <a:off x="6147487" y="2289543"/>
            <a:ext cx="1240491" cy="414550"/>
          </a:xfrm>
          <a:prstGeom prst="rect">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defTabSz="586130"/>
            <a:r>
              <a:rPr lang="en-US" sz="800" b="1" dirty="0" smtClean="0">
                <a:solidFill>
                  <a:prstClr val="white"/>
                </a:solidFill>
                <a:latin typeface="Arial" panose="020B0604020202020204" pitchFamily="34" charset="0"/>
                <a:cs typeface="Arial" panose="020B0604020202020204" pitchFamily="34" charset="0"/>
              </a:rPr>
              <a:t>BILLING INFO</a:t>
            </a:r>
            <a:endParaRPr lang="en-US" sz="800" b="1" dirty="0">
              <a:solidFill>
                <a:prstClr val="white"/>
              </a:solidFill>
              <a:latin typeface="Arial" panose="020B0604020202020204" pitchFamily="34" charset="0"/>
              <a:cs typeface="Arial" panose="020B0604020202020204" pitchFamily="34" charset="0"/>
            </a:endParaRPr>
          </a:p>
        </p:txBody>
      </p:sp>
      <p:sp>
        <p:nvSpPr>
          <p:cNvPr id="129" name="Rectangle 128"/>
          <p:cNvSpPr/>
          <p:nvPr/>
        </p:nvSpPr>
        <p:spPr>
          <a:xfrm>
            <a:off x="7431338" y="2289543"/>
            <a:ext cx="1250576" cy="414550"/>
          </a:xfrm>
          <a:prstGeom prst="rect">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defTabSz="586130"/>
            <a:r>
              <a:rPr lang="en-US" sz="800" b="1" dirty="0" smtClean="0">
                <a:solidFill>
                  <a:prstClr val="white"/>
                </a:solidFill>
                <a:latin typeface="Arial" panose="020B0604020202020204" pitchFamily="34" charset="0"/>
                <a:cs typeface="Arial" panose="020B0604020202020204" pitchFamily="34" charset="0"/>
              </a:rPr>
              <a:t>PAYMENT INFO</a:t>
            </a:r>
            <a:endParaRPr lang="en-US" sz="800" b="1" dirty="0">
              <a:solidFill>
                <a:prstClr val="white"/>
              </a:solidFill>
              <a:latin typeface="Arial" panose="020B0604020202020204" pitchFamily="34" charset="0"/>
              <a:cs typeface="Arial" panose="020B0604020202020204" pitchFamily="34" charset="0"/>
            </a:endParaRPr>
          </a:p>
        </p:txBody>
      </p:sp>
      <p:sp>
        <p:nvSpPr>
          <p:cNvPr id="130" name="Rectangle 129"/>
          <p:cNvSpPr/>
          <p:nvPr/>
        </p:nvSpPr>
        <p:spPr>
          <a:xfrm>
            <a:off x="8725274" y="2289543"/>
            <a:ext cx="1250576" cy="414550"/>
          </a:xfrm>
          <a:prstGeom prst="rect">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defTabSz="586130"/>
            <a:r>
              <a:rPr lang="en-US" sz="800" b="1" dirty="0" smtClean="0">
                <a:solidFill>
                  <a:prstClr val="white"/>
                </a:solidFill>
                <a:latin typeface="Arial" panose="020B0604020202020204" pitchFamily="34" charset="0"/>
                <a:cs typeface="Arial" panose="020B0604020202020204" pitchFamily="34" charset="0"/>
              </a:rPr>
              <a:t>RIGHT SELL</a:t>
            </a:r>
            <a:endParaRPr lang="en-US" sz="800" b="1" dirty="0">
              <a:solidFill>
                <a:prstClr val="white"/>
              </a:solidFill>
              <a:latin typeface="Arial" panose="020B0604020202020204" pitchFamily="34" charset="0"/>
              <a:cs typeface="Arial" panose="020B0604020202020204" pitchFamily="34" charset="0"/>
            </a:endParaRPr>
          </a:p>
        </p:txBody>
      </p:sp>
      <p:grpSp>
        <p:nvGrpSpPr>
          <p:cNvPr id="90" name="Group 89"/>
          <p:cNvGrpSpPr/>
          <p:nvPr/>
        </p:nvGrpSpPr>
        <p:grpSpPr>
          <a:xfrm>
            <a:off x="-12483" y="2677768"/>
            <a:ext cx="2202373" cy="3469821"/>
            <a:chOff x="-12483" y="2677768"/>
            <a:chExt cx="2202373" cy="3469821"/>
          </a:xfrm>
        </p:grpSpPr>
        <p:sp>
          <p:nvSpPr>
            <p:cNvPr id="91" name="Rectangle 90"/>
            <p:cNvSpPr/>
            <p:nvPr/>
          </p:nvSpPr>
          <p:spPr>
            <a:xfrm>
              <a:off x="247828" y="2677768"/>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CHANGE </a:t>
              </a:r>
              <a:r>
                <a:rPr lang="en-US" sz="800" b="1" dirty="0" smtClean="0">
                  <a:solidFill>
                    <a:prstClr val="white"/>
                  </a:solidFill>
                  <a:latin typeface="Arial" panose="020B0604020202020204" pitchFamily="34" charset="0"/>
                  <a:cs typeface="Arial" panose="020B0604020202020204" pitchFamily="34" charset="0"/>
                </a:rPr>
                <a:t>BILLING ADDRESS</a:t>
              </a:r>
              <a:endParaRPr lang="en-US" sz="800" b="1" dirty="0">
                <a:solidFill>
                  <a:prstClr val="white"/>
                </a:solidFill>
                <a:latin typeface="Arial" panose="020B0604020202020204" pitchFamily="34" charset="0"/>
                <a:cs typeface="Arial" panose="020B0604020202020204" pitchFamily="34" charset="0"/>
              </a:endParaRPr>
            </a:p>
          </p:txBody>
        </p:sp>
        <p:sp>
          <p:nvSpPr>
            <p:cNvPr id="92" name="Rectangle 91"/>
            <p:cNvSpPr/>
            <p:nvPr/>
          </p:nvSpPr>
          <p:spPr>
            <a:xfrm>
              <a:off x="247828" y="2994322"/>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CHANGE </a:t>
              </a:r>
              <a:r>
                <a:rPr lang="en-US" sz="800" b="1" dirty="0" smtClean="0">
                  <a:solidFill>
                    <a:prstClr val="white"/>
                  </a:solidFill>
                  <a:latin typeface="Arial" panose="020B0604020202020204" pitchFamily="34" charset="0"/>
                  <a:cs typeface="Arial" panose="020B0604020202020204" pitchFamily="34" charset="0"/>
                </a:rPr>
                <a:t>BILLING CYCLE</a:t>
              </a:r>
              <a:endParaRPr lang="en-US" sz="800" b="1" dirty="0">
                <a:solidFill>
                  <a:prstClr val="white"/>
                </a:solidFill>
                <a:latin typeface="Arial" panose="020B0604020202020204" pitchFamily="34" charset="0"/>
                <a:cs typeface="Arial" panose="020B0604020202020204" pitchFamily="34" charset="0"/>
              </a:endParaRPr>
            </a:p>
          </p:txBody>
        </p:sp>
        <p:sp>
          <p:nvSpPr>
            <p:cNvPr id="93" name="Rectangle 92"/>
            <p:cNvSpPr/>
            <p:nvPr/>
          </p:nvSpPr>
          <p:spPr>
            <a:xfrm>
              <a:off x="247828" y="3310876"/>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CHANGE </a:t>
              </a:r>
              <a:r>
                <a:rPr lang="en-US" sz="800" b="1" dirty="0" smtClean="0">
                  <a:solidFill>
                    <a:prstClr val="white"/>
                  </a:solidFill>
                  <a:latin typeface="Arial" panose="020B0604020202020204" pitchFamily="34" charset="0"/>
                  <a:cs typeface="Arial" panose="020B0604020202020204" pitchFamily="34" charset="0"/>
                </a:rPr>
                <a:t>BILLING PREFERENCE</a:t>
              </a:r>
              <a:endParaRPr lang="en-US" sz="800" b="1" dirty="0">
                <a:solidFill>
                  <a:prstClr val="white"/>
                </a:solidFill>
                <a:latin typeface="Arial" panose="020B0604020202020204" pitchFamily="34" charset="0"/>
                <a:cs typeface="Arial" panose="020B0604020202020204" pitchFamily="34" charset="0"/>
              </a:endParaRPr>
            </a:p>
          </p:txBody>
        </p:sp>
        <p:sp>
          <p:nvSpPr>
            <p:cNvPr id="125" name="Rectangle 124"/>
            <p:cNvSpPr/>
            <p:nvPr/>
          </p:nvSpPr>
          <p:spPr>
            <a:xfrm>
              <a:off x="247828" y="3627430"/>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PROMISE TO PAY</a:t>
              </a:r>
              <a:endParaRPr lang="en-US" sz="800" b="1" dirty="0">
                <a:solidFill>
                  <a:prstClr val="white"/>
                </a:solidFill>
                <a:latin typeface="Arial" panose="020B0604020202020204" pitchFamily="34" charset="0"/>
                <a:cs typeface="Arial" panose="020B0604020202020204" pitchFamily="34" charset="0"/>
              </a:endParaRPr>
            </a:p>
          </p:txBody>
        </p:sp>
        <p:sp>
          <p:nvSpPr>
            <p:cNvPr id="131" name="Rectangle 130"/>
            <p:cNvSpPr/>
            <p:nvPr/>
          </p:nvSpPr>
          <p:spPr>
            <a:xfrm>
              <a:off x="247828" y="3943984"/>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SIM PROFILE</a:t>
              </a:r>
              <a:endParaRPr lang="en-US" sz="800" b="1" dirty="0">
                <a:solidFill>
                  <a:prstClr val="white"/>
                </a:solidFill>
                <a:latin typeface="Arial" panose="020B0604020202020204" pitchFamily="34" charset="0"/>
                <a:cs typeface="Arial" panose="020B0604020202020204" pitchFamily="34" charset="0"/>
              </a:endParaRPr>
            </a:p>
          </p:txBody>
        </p:sp>
        <p:sp>
          <p:nvSpPr>
            <p:cNvPr id="132" name="Rectangle 131"/>
            <p:cNvSpPr/>
            <p:nvPr/>
          </p:nvSpPr>
          <p:spPr>
            <a:xfrm>
              <a:off x="247828" y="4260538"/>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TEMPORARY CREDIT LIMIT</a:t>
              </a:r>
              <a:endParaRPr lang="en-US" sz="800" b="1" dirty="0">
                <a:solidFill>
                  <a:prstClr val="white"/>
                </a:solidFill>
                <a:latin typeface="Arial" panose="020B0604020202020204" pitchFamily="34" charset="0"/>
                <a:cs typeface="Arial" panose="020B0604020202020204" pitchFamily="34" charset="0"/>
              </a:endParaRPr>
            </a:p>
          </p:txBody>
        </p:sp>
        <p:sp>
          <p:nvSpPr>
            <p:cNvPr id="133" name="Rectangle 132"/>
            <p:cNvSpPr/>
            <p:nvPr/>
          </p:nvSpPr>
          <p:spPr>
            <a:xfrm>
              <a:off x="247828" y="4577092"/>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MI ACTIVATION / DEACTIVATION</a:t>
              </a:r>
            </a:p>
          </p:txBody>
        </p:sp>
        <p:sp>
          <p:nvSpPr>
            <p:cNvPr id="134" name="Rectangle 133"/>
            <p:cNvSpPr/>
            <p:nvPr/>
          </p:nvSpPr>
          <p:spPr>
            <a:xfrm>
              <a:off x="247828" y="4893646"/>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VAS </a:t>
              </a:r>
              <a:r>
                <a:rPr lang="en-US" sz="800" b="1" dirty="0">
                  <a:solidFill>
                    <a:prstClr val="white"/>
                  </a:solidFill>
                  <a:latin typeface="Arial" panose="020B0604020202020204" pitchFamily="34" charset="0"/>
                  <a:cs typeface="Arial" panose="020B0604020202020204" pitchFamily="34" charset="0"/>
                </a:rPr>
                <a:t>ACTIVATION / DEACTIVATION</a:t>
              </a:r>
            </a:p>
          </p:txBody>
        </p:sp>
        <p:sp>
          <p:nvSpPr>
            <p:cNvPr id="135" name="Rectangle 134"/>
            <p:cNvSpPr/>
            <p:nvPr/>
          </p:nvSpPr>
          <p:spPr>
            <a:xfrm>
              <a:off x="247828" y="5210200"/>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IR </a:t>
              </a:r>
              <a:r>
                <a:rPr lang="en-US" sz="800" b="1" dirty="0">
                  <a:solidFill>
                    <a:prstClr val="white"/>
                  </a:solidFill>
                  <a:latin typeface="Arial" panose="020B0604020202020204" pitchFamily="34" charset="0"/>
                  <a:cs typeface="Arial" panose="020B0604020202020204" pitchFamily="34" charset="0"/>
                </a:rPr>
                <a:t>ACTIVATION / DEACTIVATION</a:t>
              </a:r>
            </a:p>
          </p:txBody>
        </p:sp>
        <p:sp>
          <p:nvSpPr>
            <p:cNvPr id="136" name="Rectangle 135"/>
            <p:cNvSpPr/>
            <p:nvPr/>
          </p:nvSpPr>
          <p:spPr>
            <a:xfrm>
              <a:off x="247828" y="5526754"/>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FUP PURCHASE</a:t>
              </a:r>
              <a:endParaRPr lang="en-US" sz="800" b="1" dirty="0">
                <a:solidFill>
                  <a:prstClr val="white"/>
                </a:solidFill>
                <a:latin typeface="Arial" panose="020B0604020202020204" pitchFamily="34" charset="0"/>
                <a:cs typeface="Arial" panose="020B0604020202020204" pitchFamily="34" charset="0"/>
              </a:endParaRPr>
            </a:p>
          </p:txBody>
        </p:sp>
        <p:grpSp>
          <p:nvGrpSpPr>
            <p:cNvPr id="137" name="Group 136"/>
            <p:cNvGrpSpPr/>
            <p:nvPr/>
          </p:nvGrpSpPr>
          <p:grpSpPr>
            <a:xfrm>
              <a:off x="-12483" y="5451311"/>
              <a:ext cx="365675" cy="427282"/>
              <a:chOff x="-612009" y="4545963"/>
              <a:chExt cx="365675" cy="427282"/>
            </a:xfrm>
          </p:grpSpPr>
          <p:sp>
            <p:nvSpPr>
              <p:cNvPr id="139" name="Flowchart: Delay 138"/>
              <p:cNvSpPr/>
              <p:nvPr/>
            </p:nvSpPr>
            <p:spPr>
              <a:xfrm>
                <a:off x="-600892" y="4545963"/>
                <a:ext cx="354558" cy="427282"/>
              </a:xfrm>
              <a:prstGeom prst="flowChartDelay">
                <a:avLst/>
              </a:prstGeom>
              <a:solidFill>
                <a:srgbClr val="E20A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0" name="Picture 139"/>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612009" y="4596368"/>
                <a:ext cx="324625" cy="324625"/>
              </a:xfrm>
              <a:prstGeom prst="rect">
                <a:avLst/>
              </a:prstGeom>
            </p:spPr>
          </p:pic>
        </p:grpSp>
        <p:sp>
          <p:nvSpPr>
            <p:cNvPr id="138" name="Rectangle 137"/>
            <p:cNvSpPr/>
            <p:nvPr/>
          </p:nvSpPr>
          <p:spPr>
            <a:xfrm>
              <a:off x="247828" y="5853898"/>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NETWORK COVERAGE</a:t>
              </a:r>
              <a:endParaRPr lang="en-US" sz="800" b="1" dirty="0">
                <a:solidFill>
                  <a:prstClr val="white"/>
                </a:solidFill>
                <a:latin typeface="Arial" panose="020B0604020202020204" pitchFamily="34" charset="0"/>
                <a:cs typeface="Arial" panose="020B0604020202020204" pitchFamily="34" charset="0"/>
              </a:endParaRPr>
            </a:p>
          </p:txBody>
        </p:sp>
      </p:grpSp>
      <p:sp>
        <p:nvSpPr>
          <p:cNvPr id="73" name="Rectangle 72"/>
          <p:cNvSpPr/>
          <p:nvPr/>
        </p:nvSpPr>
        <p:spPr>
          <a:xfrm>
            <a:off x="2940" y="0"/>
            <a:ext cx="12192000" cy="6855603"/>
          </a:xfrm>
          <a:prstGeom prst="rect">
            <a:avLst/>
          </a:prstGeom>
          <a:solidFill>
            <a:srgbClr val="40404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9" name="Rectangle 78"/>
          <p:cNvSpPr/>
          <p:nvPr/>
        </p:nvSpPr>
        <p:spPr>
          <a:xfrm>
            <a:off x="2306628" y="1653000"/>
            <a:ext cx="7578744" cy="1922713"/>
          </a:xfrm>
          <a:prstGeom prst="rect">
            <a:avLst/>
          </a:prstGeom>
          <a:solidFill>
            <a:sysClr val="window" lastClr="FFFFFF"/>
          </a:solidFill>
          <a:ln w="12700" cap="flat" cmpd="sng" algn="ctr">
            <a:noFill/>
            <a:prstDash val="solid"/>
            <a:miter lim="800000"/>
          </a:ln>
          <a:effectLst>
            <a:outerShdw blurRad="50800" dist="38100" dir="8100000" algn="tr" rotWithShape="0">
              <a:prstClr val="black">
                <a:alpha val="40000"/>
              </a:prstClr>
            </a:outerShdw>
          </a:effectLst>
        </p:spPr>
        <p:txBody>
          <a:bodyPr rtlCol="0" anchor="ctr"/>
          <a:lstStyle/>
          <a:p>
            <a:pPr algn="ctr">
              <a:defRPr/>
            </a:pPr>
            <a:endParaRPr lang="en-US" kern="0" smtClean="0">
              <a:solidFill>
                <a:prstClr val="white"/>
              </a:solidFill>
            </a:endParaRPr>
          </a:p>
        </p:txBody>
      </p:sp>
      <p:sp>
        <p:nvSpPr>
          <p:cNvPr id="81" name="Rectangle 80"/>
          <p:cNvSpPr/>
          <p:nvPr/>
        </p:nvSpPr>
        <p:spPr>
          <a:xfrm>
            <a:off x="2388214" y="1789379"/>
            <a:ext cx="2763385" cy="338554"/>
          </a:xfrm>
          <a:prstGeom prst="rect">
            <a:avLst/>
          </a:prstGeom>
        </p:spPr>
        <p:txBody>
          <a:bodyPr wrap="none">
            <a:spAutoFit/>
          </a:bodyPr>
          <a:lstStyle/>
          <a:p>
            <a:r>
              <a:rPr lang="en-US" sz="1600" b="1" dirty="0" smtClean="0">
                <a:solidFill>
                  <a:prstClr val="black"/>
                </a:solidFill>
                <a:latin typeface="Arial" panose="020B0604020202020204" pitchFamily="34" charset="0"/>
                <a:cs typeface="Arial" panose="020B0604020202020204" pitchFamily="34" charset="0"/>
              </a:rPr>
              <a:t>OPEN SERVICE REQUEST</a:t>
            </a:r>
            <a:endParaRPr lang="en-US" sz="1600" b="1" dirty="0">
              <a:solidFill>
                <a:prstClr val="black"/>
              </a:solidFill>
              <a:latin typeface="Arial" panose="020B0604020202020204" pitchFamily="34" charset="0"/>
              <a:cs typeface="Arial" panose="020B0604020202020204" pitchFamily="34" charset="0"/>
            </a:endParaRPr>
          </a:p>
        </p:txBody>
      </p:sp>
      <p:graphicFrame>
        <p:nvGraphicFramePr>
          <p:cNvPr id="89" name="Table 88"/>
          <p:cNvGraphicFramePr>
            <a:graphicFrameLocks noGrp="1"/>
          </p:cNvGraphicFramePr>
          <p:nvPr>
            <p:extLst>
              <p:ext uri="{D42A27DB-BD31-4B8C-83A1-F6EECF244321}">
                <p14:modId xmlns:p14="http://schemas.microsoft.com/office/powerpoint/2010/main" val="2703160708"/>
              </p:ext>
            </p:extLst>
          </p:nvPr>
        </p:nvGraphicFramePr>
        <p:xfrm>
          <a:off x="2444758" y="2477605"/>
          <a:ext cx="7302485" cy="870669"/>
        </p:xfrm>
        <a:graphic>
          <a:graphicData uri="http://schemas.openxmlformats.org/drawingml/2006/table">
            <a:tbl>
              <a:tblPr/>
              <a:tblGrid>
                <a:gridCol w="1102265"/>
                <a:gridCol w="1026248"/>
                <a:gridCol w="1425338"/>
                <a:gridCol w="1083255"/>
                <a:gridCol w="1354069"/>
                <a:gridCol w="1311310"/>
              </a:tblGrid>
              <a:tr h="452235">
                <a:tc>
                  <a:txBody>
                    <a:bodyPr/>
                    <a:lstStyle/>
                    <a:p>
                      <a:pPr algn="ctr" rtl="0" fontAlgn="ctr"/>
                      <a:r>
                        <a:rPr lang="en-US" sz="900" b="1" i="0" u="none" strike="noStrike" dirty="0">
                          <a:solidFill>
                            <a:srgbClr val="FFFFFF"/>
                          </a:solidFill>
                          <a:effectLst/>
                          <a:latin typeface="Arial" panose="020B0604020202020204" pitchFamily="34" charset="0"/>
                        </a:rPr>
                        <a:t>SR Number</a:t>
                      </a:r>
                    </a:p>
                  </a:txBody>
                  <a:tcPr marL="6067" marR="6067" marT="606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E5681"/>
                    </a:solidFill>
                  </a:tcPr>
                </a:tc>
                <a:tc>
                  <a:txBody>
                    <a:bodyPr/>
                    <a:lstStyle/>
                    <a:p>
                      <a:pPr algn="ctr" rtl="0" fontAlgn="ctr"/>
                      <a:r>
                        <a:rPr lang="en-US" sz="900" b="1" i="0" u="none" strike="noStrike">
                          <a:solidFill>
                            <a:srgbClr val="FFFFFF"/>
                          </a:solidFill>
                          <a:effectLst/>
                          <a:latin typeface="Arial" panose="020B0604020202020204" pitchFamily="34" charset="0"/>
                        </a:rPr>
                        <a:t>Ticket Type</a:t>
                      </a:r>
                    </a:p>
                  </a:txBody>
                  <a:tcPr marL="6067" marR="6067" marT="606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E5681"/>
                    </a:solidFill>
                  </a:tcPr>
                </a:tc>
                <a:tc>
                  <a:txBody>
                    <a:bodyPr/>
                    <a:lstStyle/>
                    <a:p>
                      <a:pPr algn="ctr" rtl="0" fontAlgn="ctr"/>
                      <a:r>
                        <a:rPr lang="en-US" sz="900" b="1" i="0" u="none" strike="noStrike">
                          <a:solidFill>
                            <a:srgbClr val="FFFFFF"/>
                          </a:solidFill>
                          <a:effectLst/>
                          <a:latin typeface="Arial" panose="020B0604020202020204" pitchFamily="34" charset="0"/>
                        </a:rPr>
                        <a:t>Type</a:t>
                      </a:r>
                    </a:p>
                  </a:txBody>
                  <a:tcPr marL="6067" marR="6067" marT="606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E5681"/>
                    </a:solidFill>
                  </a:tcPr>
                </a:tc>
                <a:tc>
                  <a:txBody>
                    <a:bodyPr/>
                    <a:lstStyle/>
                    <a:p>
                      <a:pPr algn="ctr" rtl="0" fontAlgn="ctr"/>
                      <a:r>
                        <a:rPr lang="en-US" sz="900" b="1" i="0" u="none" strike="noStrike" dirty="0">
                          <a:solidFill>
                            <a:srgbClr val="FFFFFF"/>
                          </a:solidFill>
                          <a:effectLst/>
                          <a:latin typeface="Arial" panose="020B0604020202020204" pitchFamily="34" charset="0"/>
                        </a:rPr>
                        <a:t>Sub-Type</a:t>
                      </a:r>
                    </a:p>
                  </a:txBody>
                  <a:tcPr marL="6067" marR="6067" marT="606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E5681"/>
                    </a:solidFill>
                  </a:tcPr>
                </a:tc>
                <a:tc>
                  <a:txBody>
                    <a:bodyPr/>
                    <a:lstStyle/>
                    <a:p>
                      <a:pPr algn="ctr" rtl="0" fontAlgn="ctr"/>
                      <a:r>
                        <a:rPr lang="en-US" sz="900" b="1" i="0" u="none" strike="noStrike" dirty="0">
                          <a:solidFill>
                            <a:srgbClr val="FFFFFF"/>
                          </a:solidFill>
                          <a:effectLst/>
                          <a:latin typeface="Arial" panose="020B0604020202020204" pitchFamily="34" charset="0"/>
                        </a:rPr>
                        <a:t>SR Opened Date</a:t>
                      </a:r>
                    </a:p>
                  </a:txBody>
                  <a:tcPr marL="6067" marR="6067" marT="606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1E5681"/>
                    </a:solidFill>
                  </a:tcPr>
                </a:tc>
                <a:tc>
                  <a:txBody>
                    <a:bodyPr/>
                    <a:lstStyle/>
                    <a:p>
                      <a:pPr algn="ctr" rtl="0" fontAlgn="ctr"/>
                      <a:r>
                        <a:rPr lang="en-US" sz="900" b="1" i="0" u="none" strike="noStrike" dirty="0">
                          <a:solidFill>
                            <a:srgbClr val="FFFFFF"/>
                          </a:solidFill>
                          <a:effectLst/>
                          <a:latin typeface="Arial" panose="020B0604020202020204" pitchFamily="34" charset="0"/>
                        </a:rPr>
                        <a:t>Due Date</a:t>
                      </a:r>
                    </a:p>
                  </a:txBody>
                  <a:tcPr marL="6067" marR="6067" marT="606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1E5681"/>
                    </a:solidFill>
                  </a:tcPr>
                </a:tc>
              </a:tr>
              <a:tr h="418434">
                <a:tc>
                  <a:txBody>
                    <a:bodyPr/>
                    <a:lstStyle/>
                    <a:p>
                      <a:pPr algn="ctr" rtl="0" fontAlgn="ctr"/>
                      <a:r>
                        <a:rPr lang="en-US" sz="900" b="0" i="0" u="sng" strike="noStrike" dirty="0">
                          <a:solidFill>
                            <a:srgbClr val="000000"/>
                          </a:solidFill>
                          <a:effectLst/>
                          <a:latin typeface="Arial" panose="020B0604020202020204" pitchFamily="34" charset="0"/>
                        </a:rPr>
                        <a:t>3-7412345678</a:t>
                      </a:r>
                    </a:p>
                  </a:txBody>
                  <a:tcPr marL="6067" marR="6067" marT="606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en-US" sz="900" b="0" i="0" u="none" strike="noStrike" dirty="0" smtClean="0">
                          <a:solidFill>
                            <a:srgbClr val="000000"/>
                          </a:solidFill>
                          <a:effectLst/>
                          <a:latin typeface="Arial" panose="020B0604020202020204" pitchFamily="34" charset="0"/>
                        </a:rPr>
                        <a:t>Enquiry</a:t>
                      </a:r>
                      <a:endParaRPr lang="en-US" sz="900" b="0" i="0" u="none" strike="noStrike" dirty="0">
                        <a:solidFill>
                          <a:srgbClr val="000000"/>
                        </a:solidFill>
                        <a:effectLst/>
                        <a:latin typeface="Arial" panose="020B0604020202020204" pitchFamily="34" charset="0"/>
                      </a:endParaRPr>
                    </a:p>
                  </a:txBody>
                  <a:tcPr marL="6067" marR="6067" marT="606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en-US" sz="900" b="0" i="0" u="none" strike="noStrike" dirty="0" smtClean="0">
                          <a:solidFill>
                            <a:srgbClr val="000000"/>
                          </a:solidFill>
                          <a:effectLst/>
                          <a:latin typeface="Arial" panose="020B0604020202020204" pitchFamily="34" charset="0"/>
                        </a:rPr>
                        <a:t>Network</a:t>
                      </a:r>
                      <a:endParaRPr lang="en-US" sz="900" b="0" i="0" u="none" strike="noStrike" dirty="0">
                        <a:solidFill>
                          <a:srgbClr val="000000"/>
                        </a:solidFill>
                        <a:effectLst/>
                        <a:latin typeface="Arial" panose="020B0604020202020204" pitchFamily="34" charset="0"/>
                      </a:endParaRPr>
                    </a:p>
                  </a:txBody>
                  <a:tcPr marL="6067" marR="6067" marT="606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en-US" sz="900" b="0" i="0" u="none" strike="noStrike" dirty="0" smtClean="0">
                          <a:solidFill>
                            <a:srgbClr val="000000"/>
                          </a:solidFill>
                          <a:effectLst/>
                          <a:latin typeface="Arial" panose="020B0604020202020204" pitchFamily="34" charset="0"/>
                        </a:rPr>
                        <a:t>Network Related</a:t>
                      </a:r>
                      <a:endParaRPr lang="en-US" sz="900" b="0" i="0" u="none" strike="noStrike" dirty="0">
                        <a:solidFill>
                          <a:srgbClr val="000000"/>
                        </a:solidFill>
                        <a:effectLst/>
                        <a:latin typeface="Arial" panose="020B0604020202020204" pitchFamily="34" charset="0"/>
                      </a:endParaRPr>
                    </a:p>
                  </a:txBody>
                  <a:tcPr marL="6067" marR="6067" marT="606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en-US" sz="900" b="0" i="0" u="none" strike="noStrike" dirty="0" smtClean="0">
                          <a:solidFill>
                            <a:srgbClr val="000000"/>
                          </a:solidFill>
                          <a:effectLst/>
                          <a:latin typeface="Arial" panose="020B0604020202020204" pitchFamily="34" charset="0"/>
                        </a:rPr>
                        <a:t>22/04/2019 </a:t>
                      </a:r>
                      <a:r>
                        <a:rPr lang="en-US" sz="900" b="0" i="0" u="none" strike="noStrike" dirty="0">
                          <a:solidFill>
                            <a:srgbClr val="000000"/>
                          </a:solidFill>
                          <a:effectLst/>
                          <a:latin typeface="Arial" panose="020B0604020202020204" pitchFamily="34" charset="0"/>
                        </a:rPr>
                        <a:t>13:00</a:t>
                      </a:r>
                    </a:p>
                  </a:txBody>
                  <a:tcPr marL="6067" marR="6067" marT="606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en-US" sz="900" b="0" i="0" u="none" strike="noStrike" dirty="0" smtClean="0">
                          <a:solidFill>
                            <a:srgbClr val="000000"/>
                          </a:solidFill>
                          <a:effectLst/>
                          <a:latin typeface="Arial" panose="020B0604020202020204" pitchFamily="34" charset="0"/>
                        </a:rPr>
                        <a:t>23/04/2019 13:00</a:t>
                      </a:r>
                      <a:endParaRPr lang="en-US" sz="900" b="0" i="0" u="none" strike="noStrike" dirty="0">
                        <a:solidFill>
                          <a:srgbClr val="000000"/>
                        </a:solidFill>
                        <a:effectLst/>
                        <a:latin typeface="Arial" panose="020B0604020202020204" pitchFamily="34" charset="0"/>
                      </a:endParaRPr>
                    </a:p>
                  </a:txBody>
                  <a:tcPr marL="6067" marR="6067" marT="606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r>
            </a:tbl>
          </a:graphicData>
        </a:graphic>
      </p:graphicFrame>
    </p:spTree>
    <p:extLst>
      <p:ext uri="{BB962C8B-B14F-4D97-AF65-F5344CB8AC3E}">
        <p14:creationId xmlns:p14="http://schemas.microsoft.com/office/powerpoint/2010/main" val="14566386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Rectangle 61"/>
          <p:cNvSpPr/>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 name="Rectangle 2"/>
          <p:cNvSpPr/>
          <p:nvPr/>
        </p:nvSpPr>
        <p:spPr>
          <a:xfrm>
            <a:off x="185940" y="154407"/>
            <a:ext cx="11836042" cy="65124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sp>
        <p:nvSpPr>
          <p:cNvPr id="52" name="Rectangle 51"/>
          <p:cNvSpPr/>
          <p:nvPr/>
        </p:nvSpPr>
        <p:spPr>
          <a:xfrm>
            <a:off x="2266988" y="154407"/>
            <a:ext cx="7757432" cy="20684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sp>
        <p:nvSpPr>
          <p:cNvPr id="46" name="Rectangle 45"/>
          <p:cNvSpPr/>
          <p:nvPr/>
        </p:nvSpPr>
        <p:spPr>
          <a:xfrm>
            <a:off x="185940" y="2289543"/>
            <a:ext cx="2081048" cy="4375515"/>
          </a:xfrm>
          <a:prstGeom prst="rect">
            <a:avLst/>
          </a:prstGeom>
          <a:solidFill>
            <a:srgbClr val="56AD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pic>
        <p:nvPicPr>
          <p:cNvPr id="19" name="Picture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1617" y="1769514"/>
            <a:ext cx="400674" cy="400674"/>
          </a:xfrm>
          <a:prstGeom prst="rect">
            <a:avLst/>
          </a:prstGeom>
        </p:spPr>
      </p:pic>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9785" y="1769514"/>
            <a:ext cx="400674" cy="400674"/>
          </a:xfrm>
          <a:prstGeom prst="rect">
            <a:avLst/>
          </a:prstGeom>
        </p:spPr>
      </p:pic>
      <p:pic>
        <p:nvPicPr>
          <p:cNvPr id="21" name="Picture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75281" y="1769514"/>
            <a:ext cx="400674" cy="400674"/>
          </a:xfrm>
          <a:prstGeom prst="rect">
            <a:avLst/>
          </a:prstGeom>
        </p:spPr>
      </p:pic>
      <p:pic>
        <p:nvPicPr>
          <p:cNvPr id="23" name="Picture 2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93449" y="1769513"/>
            <a:ext cx="400674" cy="400674"/>
          </a:xfrm>
          <a:prstGeom prst="rect">
            <a:avLst/>
          </a:prstGeom>
        </p:spPr>
      </p:pic>
      <p:pic>
        <p:nvPicPr>
          <p:cNvPr id="74" name="Picture 7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5959" y="6191056"/>
            <a:ext cx="354173" cy="346794"/>
          </a:xfrm>
          <a:prstGeom prst="rect">
            <a:avLst/>
          </a:prstGeom>
        </p:spPr>
      </p:pic>
      <p:pic>
        <p:nvPicPr>
          <p:cNvPr id="75" name="Picture 7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19025" y="6191056"/>
            <a:ext cx="354173" cy="346794"/>
          </a:xfrm>
          <a:prstGeom prst="rect">
            <a:avLst/>
          </a:prstGeom>
        </p:spPr>
      </p:pic>
      <p:pic>
        <p:nvPicPr>
          <p:cNvPr id="76" name="Picture 7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52893" y="6191056"/>
            <a:ext cx="354173" cy="332037"/>
          </a:xfrm>
          <a:prstGeom prst="rect">
            <a:avLst/>
          </a:prstGeom>
        </p:spPr>
      </p:pic>
      <p:sp>
        <p:nvSpPr>
          <p:cNvPr id="83" name="Rectangle 82"/>
          <p:cNvSpPr/>
          <p:nvPr/>
        </p:nvSpPr>
        <p:spPr>
          <a:xfrm>
            <a:off x="9965423" y="2163814"/>
            <a:ext cx="2056451" cy="45036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pic>
        <p:nvPicPr>
          <p:cNvPr id="98" name="Picture 97"/>
          <p:cNvPicPr>
            <a:picLocks noChangeAspect="1"/>
          </p:cNvPicPr>
          <p:nvPr/>
        </p:nvPicPr>
        <p:blipFill>
          <a:blip r:embed="rId9">
            <a:extLst>
              <a:ext uri="{BEBA8EAE-BF5A-486C-A8C5-ECC9F3942E4B}">
                <a14:imgProps xmlns:a14="http://schemas.microsoft.com/office/drawing/2010/main">
                  <a14:imgLayer r:embed="rId10">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1852091" y="6194581"/>
            <a:ext cx="331349" cy="331349"/>
          </a:xfrm>
          <a:prstGeom prst="rect">
            <a:avLst/>
          </a:prstGeom>
        </p:spPr>
      </p:pic>
      <p:sp>
        <p:nvSpPr>
          <p:cNvPr id="109" name="Rectangle 108"/>
          <p:cNvSpPr/>
          <p:nvPr/>
        </p:nvSpPr>
        <p:spPr>
          <a:xfrm>
            <a:off x="10023912" y="2286478"/>
            <a:ext cx="1963490" cy="4251372"/>
          </a:xfrm>
          <a:prstGeom prst="rect">
            <a:avLst/>
          </a:prstGeom>
          <a:solidFill>
            <a:srgbClr val="56AD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1000" b="1" dirty="0">
              <a:solidFill>
                <a:prstClr val="white"/>
              </a:solidFill>
              <a:latin typeface="Arial" panose="020B0604020202020204" pitchFamily="34" charset="0"/>
              <a:cs typeface="Arial" panose="020B0604020202020204" pitchFamily="34" charset="0"/>
            </a:endParaRPr>
          </a:p>
        </p:txBody>
      </p:sp>
      <p:sp>
        <p:nvSpPr>
          <p:cNvPr id="94" name="Rectangle 93"/>
          <p:cNvSpPr/>
          <p:nvPr/>
        </p:nvSpPr>
        <p:spPr>
          <a:xfrm>
            <a:off x="2304058" y="2698132"/>
            <a:ext cx="7656345" cy="3044318"/>
          </a:xfrm>
          <a:prstGeom prst="rect">
            <a:avLst/>
          </a:prstGeom>
          <a:solidFill>
            <a:schemeClr val="bg1"/>
          </a:solidFill>
          <a:ln>
            <a:solidFill>
              <a:srgbClr val="56ADD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grpSp>
        <p:nvGrpSpPr>
          <p:cNvPr id="4" name="Group 3"/>
          <p:cNvGrpSpPr/>
          <p:nvPr/>
        </p:nvGrpSpPr>
        <p:grpSpPr>
          <a:xfrm>
            <a:off x="257774" y="2377291"/>
            <a:ext cx="1926025" cy="239055"/>
            <a:chOff x="257774" y="1966455"/>
            <a:chExt cx="1926025" cy="239055"/>
          </a:xfrm>
        </p:grpSpPr>
        <p:sp>
          <p:nvSpPr>
            <p:cNvPr id="50" name="Rounded Rectangle 49"/>
            <p:cNvSpPr/>
            <p:nvPr/>
          </p:nvSpPr>
          <p:spPr>
            <a:xfrm>
              <a:off x="257774" y="1968246"/>
              <a:ext cx="1824102" cy="23726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pic>
          <p:nvPicPr>
            <p:cNvPr id="28" name="Picture 27"/>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981315" y="1966455"/>
              <a:ext cx="202484" cy="237055"/>
            </a:xfrm>
            <a:prstGeom prst="rect">
              <a:avLst/>
            </a:prstGeom>
          </p:spPr>
        </p:pic>
        <p:sp>
          <p:nvSpPr>
            <p:cNvPr id="51" name="TextBox 50"/>
            <p:cNvSpPr txBox="1"/>
            <p:nvPr/>
          </p:nvSpPr>
          <p:spPr>
            <a:xfrm>
              <a:off x="320836" y="1968921"/>
              <a:ext cx="184731" cy="230832"/>
            </a:xfrm>
            <a:prstGeom prst="rect">
              <a:avLst/>
            </a:prstGeom>
            <a:noFill/>
          </p:spPr>
          <p:txBody>
            <a:bodyPr wrap="none" rtlCol="0">
              <a:spAutoFit/>
            </a:bodyPr>
            <a:lstStyle/>
            <a:p>
              <a:pPr defTabSz="586130"/>
              <a:endParaRPr lang="en-US" sz="900" dirty="0">
                <a:solidFill>
                  <a:prstClr val="black"/>
                </a:solidFill>
                <a:latin typeface="Arial" panose="020B0604020202020204" pitchFamily="34" charset="0"/>
                <a:cs typeface="Arial" panose="020B0604020202020204" pitchFamily="34" charset="0"/>
              </a:endParaRPr>
            </a:p>
          </p:txBody>
        </p:sp>
      </p:grpSp>
      <p:grpSp>
        <p:nvGrpSpPr>
          <p:cNvPr id="63" name="Group 62"/>
          <p:cNvGrpSpPr/>
          <p:nvPr/>
        </p:nvGrpSpPr>
        <p:grpSpPr>
          <a:xfrm>
            <a:off x="2268495" y="5758937"/>
            <a:ext cx="7691908" cy="906121"/>
            <a:chOff x="2284261" y="5806235"/>
            <a:chExt cx="7691908" cy="906121"/>
          </a:xfrm>
        </p:grpSpPr>
        <p:sp>
          <p:nvSpPr>
            <p:cNvPr id="70" name="Rectangle 69"/>
            <p:cNvSpPr/>
            <p:nvPr/>
          </p:nvSpPr>
          <p:spPr>
            <a:xfrm>
              <a:off x="2284261" y="5806235"/>
              <a:ext cx="7691908" cy="90612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7" name="Rounded Rectangle 76"/>
            <p:cNvSpPr/>
            <p:nvPr/>
          </p:nvSpPr>
          <p:spPr>
            <a:xfrm>
              <a:off x="2417106" y="6197770"/>
              <a:ext cx="7362378" cy="35236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8" name="TextBox 77"/>
            <p:cNvSpPr txBox="1"/>
            <p:nvPr/>
          </p:nvSpPr>
          <p:spPr>
            <a:xfrm>
              <a:off x="2480168" y="6268572"/>
              <a:ext cx="877163" cy="230832"/>
            </a:xfrm>
            <a:prstGeom prst="rect">
              <a:avLst/>
            </a:prstGeom>
            <a:noFill/>
          </p:spPr>
          <p:txBody>
            <a:bodyPr wrap="none" rtlCol="0">
              <a:spAutoFit/>
            </a:bodyPr>
            <a:lstStyle/>
            <a:p>
              <a:r>
                <a:rPr lang="en-US" sz="900" dirty="0">
                  <a:solidFill>
                    <a:prstClr val="black"/>
                  </a:solidFill>
                  <a:latin typeface="Arial" panose="020B0604020202020204" pitchFamily="34" charset="0"/>
                  <a:cs typeface="Arial" panose="020B0604020202020204" pitchFamily="34" charset="0"/>
                </a:rPr>
                <a:t>Call Remarks</a:t>
              </a:r>
            </a:p>
          </p:txBody>
        </p:sp>
        <p:sp>
          <p:nvSpPr>
            <p:cNvPr id="84" name="Rectangle 83"/>
            <p:cNvSpPr/>
            <p:nvPr/>
          </p:nvSpPr>
          <p:spPr>
            <a:xfrm>
              <a:off x="8910989" y="6245977"/>
              <a:ext cx="808601" cy="268750"/>
            </a:xfrm>
            <a:prstGeom prst="rect">
              <a:avLst/>
            </a:prstGeom>
            <a:solidFill>
              <a:srgbClr val="56AD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800" dirty="0" smtClean="0">
                  <a:solidFill>
                    <a:prstClr val="white"/>
                  </a:solidFill>
                  <a:latin typeface="Arial" panose="020B0604020202020204" pitchFamily="34" charset="0"/>
                  <a:cs typeface="Arial" panose="020B0604020202020204" pitchFamily="34" charset="0"/>
                </a:rPr>
                <a:t>SUBMIT</a:t>
              </a:r>
              <a:endParaRPr lang="en-US" sz="800" dirty="0">
                <a:solidFill>
                  <a:prstClr val="white"/>
                </a:solidFill>
                <a:latin typeface="Arial" panose="020B0604020202020204" pitchFamily="34" charset="0"/>
                <a:cs typeface="Arial" panose="020B0604020202020204" pitchFamily="34" charset="0"/>
              </a:endParaRPr>
            </a:p>
          </p:txBody>
        </p:sp>
        <p:sp>
          <p:nvSpPr>
            <p:cNvPr id="85" name="Rounded Rectangle 84"/>
            <p:cNvSpPr/>
            <p:nvPr/>
          </p:nvSpPr>
          <p:spPr>
            <a:xfrm>
              <a:off x="2444560" y="5947598"/>
              <a:ext cx="129642" cy="129642"/>
            </a:xfrm>
            <a:prstGeom prst="round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6" name="TextBox 85"/>
            <p:cNvSpPr txBox="1"/>
            <p:nvPr/>
          </p:nvSpPr>
          <p:spPr>
            <a:xfrm>
              <a:off x="2615925" y="5897864"/>
              <a:ext cx="838691" cy="230832"/>
            </a:xfrm>
            <a:prstGeom prst="rect">
              <a:avLst/>
            </a:prstGeom>
            <a:noFill/>
          </p:spPr>
          <p:txBody>
            <a:bodyPr wrap="none" rtlCol="0">
              <a:spAutoFit/>
            </a:bodyPr>
            <a:lstStyle/>
            <a:p>
              <a:r>
                <a:rPr lang="en-US" sz="900" dirty="0" smtClean="0">
                  <a:solidFill>
                    <a:prstClr val="black"/>
                  </a:solidFill>
                  <a:latin typeface="Arial" panose="020B0604020202020204" pitchFamily="34" charset="0"/>
                  <a:cs typeface="Arial" panose="020B0604020202020204" pitchFamily="34" charset="0"/>
                </a:rPr>
                <a:t>Billing Query</a:t>
              </a:r>
              <a:endParaRPr lang="en-US" sz="900" dirty="0">
                <a:solidFill>
                  <a:prstClr val="black"/>
                </a:solidFill>
                <a:latin typeface="Arial" panose="020B0604020202020204" pitchFamily="34" charset="0"/>
                <a:cs typeface="Arial" panose="020B0604020202020204" pitchFamily="34" charset="0"/>
              </a:endParaRPr>
            </a:p>
          </p:txBody>
        </p:sp>
        <p:sp>
          <p:nvSpPr>
            <p:cNvPr id="87" name="Rounded Rectangle 86"/>
            <p:cNvSpPr/>
            <p:nvPr/>
          </p:nvSpPr>
          <p:spPr>
            <a:xfrm>
              <a:off x="3899406" y="5947598"/>
              <a:ext cx="129642" cy="129642"/>
            </a:xfrm>
            <a:prstGeom prst="round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8" name="TextBox 87"/>
            <p:cNvSpPr txBox="1"/>
            <p:nvPr/>
          </p:nvSpPr>
          <p:spPr>
            <a:xfrm>
              <a:off x="4081480" y="5897864"/>
              <a:ext cx="1152880" cy="230832"/>
            </a:xfrm>
            <a:prstGeom prst="rect">
              <a:avLst/>
            </a:prstGeom>
            <a:noFill/>
          </p:spPr>
          <p:txBody>
            <a:bodyPr wrap="none" rtlCol="0">
              <a:spAutoFit/>
            </a:bodyPr>
            <a:lstStyle/>
            <a:p>
              <a:r>
                <a:rPr lang="en-US" sz="900" dirty="0" smtClean="0">
                  <a:solidFill>
                    <a:prstClr val="black"/>
                  </a:solidFill>
                  <a:latin typeface="Arial" panose="020B0604020202020204" pitchFamily="34" charset="0"/>
                  <a:cs typeface="Arial" panose="020B0604020202020204" pitchFamily="34" charset="0"/>
                </a:rPr>
                <a:t>Change in address</a:t>
              </a:r>
              <a:endParaRPr lang="en-US" sz="900" dirty="0">
                <a:solidFill>
                  <a:prstClr val="black"/>
                </a:solidFill>
                <a:latin typeface="Arial" panose="020B0604020202020204" pitchFamily="34" charset="0"/>
                <a:cs typeface="Arial" panose="020B0604020202020204" pitchFamily="34" charset="0"/>
              </a:endParaRPr>
            </a:p>
          </p:txBody>
        </p:sp>
        <p:sp>
          <p:nvSpPr>
            <p:cNvPr id="95" name="Rounded Rectangle 94"/>
            <p:cNvSpPr/>
            <p:nvPr/>
          </p:nvSpPr>
          <p:spPr>
            <a:xfrm>
              <a:off x="5354252" y="5947598"/>
              <a:ext cx="129642" cy="129642"/>
            </a:xfrm>
            <a:prstGeom prst="round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6" name="TextBox 95"/>
            <p:cNvSpPr txBox="1"/>
            <p:nvPr/>
          </p:nvSpPr>
          <p:spPr>
            <a:xfrm>
              <a:off x="5549967" y="5897864"/>
              <a:ext cx="928459" cy="230832"/>
            </a:xfrm>
            <a:prstGeom prst="rect">
              <a:avLst/>
            </a:prstGeom>
            <a:noFill/>
          </p:spPr>
          <p:txBody>
            <a:bodyPr wrap="none" rtlCol="0">
              <a:spAutoFit/>
            </a:bodyPr>
            <a:lstStyle/>
            <a:p>
              <a:r>
                <a:rPr lang="en-US" sz="900" dirty="0" smtClean="0">
                  <a:solidFill>
                    <a:prstClr val="black"/>
                  </a:solidFill>
                  <a:latin typeface="Arial" panose="020B0604020202020204" pitchFamily="34" charset="0"/>
                  <a:cs typeface="Arial" panose="020B0604020202020204" pitchFamily="34" charset="0"/>
                </a:rPr>
                <a:t>Product Query</a:t>
              </a:r>
              <a:endParaRPr lang="en-US" sz="900" dirty="0">
                <a:solidFill>
                  <a:prstClr val="black"/>
                </a:solidFill>
                <a:latin typeface="Arial" panose="020B0604020202020204" pitchFamily="34" charset="0"/>
                <a:cs typeface="Arial" panose="020B0604020202020204" pitchFamily="34" charset="0"/>
              </a:endParaRPr>
            </a:p>
          </p:txBody>
        </p:sp>
        <p:sp>
          <p:nvSpPr>
            <p:cNvPr id="97" name="Rounded Rectangle 96"/>
            <p:cNvSpPr/>
            <p:nvPr/>
          </p:nvSpPr>
          <p:spPr>
            <a:xfrm>
              <a:off x="6809098" y="5947598"/>
              <a:ext cx="129642" cy="129642"/>
            </a:xfrm>
            <a:prstGeom prst="round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0" name="TextBox 109"/>
            <p:cNvSpPr txBox="1"/>
            <p:nvPr/>
          </p:nvSpPr>
          <p:spPr>
            <a:xfrm>
              <a:off x="7043456" y="5897864"/>
              <a:ext cx="947695" cy="230832"/>
            </a:xfrm>
            <a:prstGeom prst="rect">
              <a:avLst/>
            </a:prstGeom>
            <a:noFill/>
          </p:spPr>
          <p:txBody>
            <a:bodyPr wrap="none" rtlCol="0">
              <a:spAutoFit/>
            </a:bodyPr>
            <a:lstStyle/>
            <a:p>
              <a:r>
                <a:rPr lang="en-US" sz="900" dirty="0" smtClean="0">
                  <a:solidFill>
                    <a:prstClr val="black"/>
                  </a:solidFill>
                  <a:latin typeface="Arial" panose="020B0604020202020204" pitchFamily="34" charset="0"/>
                  <a:cs typeface="Arial" panose="020B0604020202020204" pitchFamily="34" charset="0"/>
                </a:rPr>
                <a:t>Delivery Query</a:t>
              </a:r>
              <a:endParaRPr lang="en-US" sz="900" dirty="0">
                <a:solidFill>
                  <a:prstClr val="black"/>
                </a:solidFill>
                <a:latin typeface="Arial" panose="020B0604020202020204" pitchFamily="34" charset="0"/>
                <a:cs typeface="Arial" panose="020B0604020202020204" pitchFamily="34" charset="0"/>
              </a:endParaRPr>
            </a:p>
          </p:txBody>
        </p:sp>
        <p:sp>
          <p:nvSpPr>
            <p:cNvPr id="111" name="Rounded Rectangle 110"/>
            <p:cNvSpPr/>
            <p:nvPr/>
          </p:nvSpPr>
          <p:spPr>
            <a:xfrm>
              <a:off x="8263944" y="5947598"/>
              <a:ext cx="129642" cy="129642"/>
            </a:xfrm>
            <a:prstGeom prst="round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2" name="TextBox 111"/>
            <p:cNvSpPr txBox="1"/>
            <p:nvPr/>
          </p:nvSpPr>
          <p:spPr>
            <a:xfrm>
              <a:off x="8435309" y="5897864"/>
              <a:ext cx="595035" cy="230832"/>
            </a:xfrm>
            <a:prstGeom prst="rect">
              <a:avLst/>
            </a:prstGeom>
            <a:noFill/>
          </p:spPr>
          <p:txBody>
            <a:bodyPr wrap="none" rtlCol="0">
              <a:spAutoFit/>
            </a:bodyPr>
            <a:lstStyle/>
            <a:p>
              <a:r>
                <a:rPr lang="en-US" sz="900" dirty="0" smtClean="0">
                  <a:solidFill>
                    <a:prstClr val="black"/>
                  </a:solidFill>
                  <a:latin typeface="Arial" panose="020B0604020202020204" pitchFamily="34" charset="0"/>
                  <a:cs typeface="Arial" panose="020B0604020202020204" pitchFamily="34" charset="0"/>
                </a:rPr>
                <a:t>General</a:t>
              </a:r>
              <a:endParaRPr lang="en-US" sz="900" dirty="0">
                <a:solidFill>
                  <a:prstClr val="black"/>
                </a:solidFill>
                <a:latin typeface="Arial" panose="020B0604020202020204" pitchFamily="34" charset="0"/>
                <a:cs typeface="Arial" panose="020B0604020202020204" pitchFamily="34" charset="0"/>
              </a:endParaRPr>
            </a:p>
          </p:txBody>
        </p:sp>
      </p:grpSp>
      <p:grpSp>
        <p:nvGrpSpPr>
          <p:cNvPr id="114" name="Group 113"/>
          <p:cNvGrpSpPr/>
          <p:nvPr/>
        </p:nvGrpSpPr>
        <p:grpSpPr>
          <a:xfrm>
            <a:off x="10096160" y="2395737"/>
            <a:ext cx="1775543" cy="302395"/>
            <a:chOff x="10111926" y="2443035"/>
            <a:chExt cx="1775543" cy="302395"/>
          </a:xfrm>
        </p:grpSpPr>
        <p:sp>
          <p:nvSpPr>
            <p:cNvPr id="115" name="Rounded Rectangle 114"/>
            <p:cNvSpPr/>
            <p:nvPr/>
          </p:nvSpPr>
          <p:spPr>
            <a:xfrm>
              <a:off x="10111926" y="2443035"/>
              <a:ext cx="1775543" cy="302395"/>
            </a:xfrm>
            <a:prstGeom prst="round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a:solidFill>
                    <a:prstClr val="white">
                      <a:lumMod val="75000"/>
                    </a:prstClr>
                  </a:solidFill>
                  <a:latin typeface="Arial" panose="020B0604020202020204" pitchFamily="34" charset="0"/>
                  <a:cs typeface="Arial" panose="020B0604020202020204" pitchFamily="34" charset="0"/>
                </a:rPr>
                <a:t>Select </a:t>
              </a:r>
              <a:r>
                <a:rPr lang="en-US" sz="900" dirty="0" smtClean="0">
                  <a:solidFill>
                    <a:prstClr val="white">
                      <a:lumMod val="75000"/>
                    </a:prstClr>
                  </a:solidFill>
                  <a:latin typeface="Arial" panose="020B0604020202020204" pitchFamily="34" charset="0"/>
                  <a:cs typeface="Arial" panose="020B0604020202020204" pitchFamily="34" charset="0"/>
                </a:rPr>
                <a:t>Disposition</a:t>
              </a:r>
              <a:endParaRPr lang="en-US" sz="900" dirty="0">
                <a:solidFill>
                  <a:prstClr val="white">
                    <a:lumMod val="75000"/>
                  </a:prstClr>
                </a:solidFill>
                <a:latin typeface="Arial" panose="020B0604020202020204" pitchFamily="34" charset="0"/>
                <a:cs typeface="Arial" panose="020B0604020202020204" pitchFamily="34" charset="0"/>
              </a:endParaRPr>
            </a:p>
          </p:txBody>
        </p:sp>
        <p:sp>
          <p:nvSpPr>
            <p:cNvPr id="116" name="Isosceles Triangle 115"/>
            <p:cNvSpPr/>
            <p:nvPr/>
          </p:nvSpPr>
          <p:spPr>
            <a:xfrm rot="10800000">
              <a:off x="11680475" y="2576192"/>
              <a:ext cx="84219" cy="72602"/>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solidFill>
                  <a:prstClr val="white"/>
                </a:solidFill>
              </a:endParaRPr>
            </a:p>
          </p:txBody>
        </p:sp>
      </p:grpSp>
      <p:sp>
        <p:nvSpPr>
          <p:cNvPr id="82" name="Rectangle 81"/>
          <p:cNvSpPr/>
          <p:nvPr/>
        </p:nvSpPr>
        <p:spPr>
          <a:xfrm>
            <a:off x="261254" y="1072474"/>
            <a:ext cx="1942062" cy="4539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1400" b="1" i="1" dirty="0" smtClean="0">
                <a:solidFill>
                  <a:prstClr val="black">
                    <a:lumMod val="50000"/>
                    <a:lumOff val="50000"/>
                  </a:prstClr>
                </a:solidFill>
                <a:latin typeface="Swis721 Cn BT" panose="020B0506020202030204" pitchFamily="34" charset="0"/>
                <a:cs typeface="Arial" panose="020B0604020202020204" pitchFamily="34" charset="0"/>
              </a:rPr>
              <a:t>TELECOM ENTERPRISE</a:t>
            </a:r>
            <a:endParaRPr lang="en-US" sz="1400" b="1" i="1" dirty="0">
              <a:solidFill>
                <a:prstClr val="black">
                  <a:lumMod val="50000"/>
                  <a:lumOff val="50000"/>
                </a:prstClr>
              </a:solidFill>
              <a:latin typeface="Swis721 Cn BT" panose="020B0506020202030204" pitchFamily="34" charset="0"/>
              <a:cs typeface="Arial" panose="020B0604020202020204" pitchFamily="34" charset="0"/>
            </a:endParaRPr>
          </a:p>
        </p:txBody>
      </p:sp>
      <p:pic>
        <p:nvPicPr>
          <p:cNvPr id="61" name="Picture 60"/>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55095" y="336931"/>
            <a:ext cx="942739" cy="855162"/>
          </a:xfrm>
          <a:prstGeom prst="rect">
            <a:avLst/>
          </a:prstGeom>
        </p:spPr>
      </p:pic>
      <p:pic>
        <p:nvPicPr>
          <p:cNvPr id="6" name="Picture 5"/>
          <p:cNvPicPr>
            <a:picLocks noChangeAspect="1"/>
          </p:cNvPicPr>
          <p:nvPr/>
        </p:nvPicPr>
        <p:blipFill>
          <a:blip r:embed="rId13"/>
          <a:stretch>
            <a:fillRect/>
          </a:stretch>
        </p:blipFill>
        <p:spPr>
          <a:xfrm>
            <a:off x="10010486" y="571267"/>
            <a:ext cx="1950763" cy="1341664"/>
          </a:xfrm>
          <a:prstGeom prst="rect">
            <a:avLst/>
          </a:prstGeom>
        </p:spPr>
      </p:pic>
      <p:sp>
        <p:nvSpPr>
          <p:cNvPr id="7" name="Rectangle 6"/>
          <p:cNvSpPr/>
          <p:nvPr/>
        </p:nvSpPr>
        <p:spPr>
          <a:xfrm>
            <a:off x="2304058" y="239653"/>
            <a:ext cx="2516253" cy="1958667"/>
          </a:xfrm>
          <a:prstGeom prst="rect">
            <a:avLst/>
          </a:prstGeom>
          <a:solidFill>
            <a:schemeClr val="bg1"/>
          </a:solidFill>
          <a:ln>
            <a:solidFill>
              <a:schemeClr val="bg1">
                <a:lumMod val="95000"/>
              </a:schemeClr>
            </a:solidFill>
          </a:ln>
          <a:effectLst>
            <a:outerShdw blurRad="50800" dist="38100" dir="8100000" algn="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9" name="Rectangle 98"/>
          <p:cNvSpPr/>
          <p:nvPr/>
        </p:nvSpPr>
        <p:spPr>
          <a:xfrm>
            <a:off x="4879719" y="239653"/>
            <a:ext cx="2516253" cy="1958667"/>
          </a:xfrm>
          <a:prstGeom prst="rect">
            <a:avLst/>
          </a:prstGeom>
          <a:solidFill>
            <a:schemeClr val="bg1"/>
          </a:solidFill>
          <a:ln>
            <a:solidFill>
              <a:schemeClr val="bg1">
                <a:lumMod val="95000"/>
              </a:schemeClr>
            </a:solidFill>
          </a:ln>
          <a:effectLst>
            <a:outerShdw blurRad="50800" dist="38100" dir="8100000" algn="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0" name="Rectangle 99"/>
          <p:cNvSpPr/>
          <p:nvPr/>
        </p:nvSpPr>
        <p:spPr>
          <a:xfrm>
            <a:off x="7455380" y="239653"/>
            <a:ext cx="2516253" cy="1958667"/>
          </a:xfrm>
          <a:prstGeom prst="rect">
            <a:avLst/>
          </a:prstGeom>
          <a:solidFill>
            <a:schemeClr val="bg1"/>
          </a:solidFill>
          <a:ln>
            <a:solidFill>
              <a:schemeClr val="bg1">
                <a:lumMod val="95000"/>
              </a:schemeClr>
            </a:solidFill>
          </a:ln>
          <a:effectLst>
            <a:outerShdw blurRad="50800" dist="38100" dir="8100000" algn="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aphicFrame>
        <p:nvGraphicFramePr>
          <p:cNvPr id="101" name="Table 100"/>
          <p:cNvGraphicFramePr>
            <a:graphicFrameLocks noGrp="1"/>
          </p:cNvGraphicFramePr>
          <p:nvPr>
            <p:extLst/>
          </p:nvPr>
        </p:nvGraphicFramePr>
        <p:xfrm>
          <a:off x="2464402" y="294868"/>
          <a:ext cx="2239750" cy="1486976"/>
        </p:xfrm>
        <a:graphic>
          <a:graphicData uri="http://schemas.openxmlformats.org/drawingml/2006/table">
            <a:tbl>
              <a:tblPr>
                <a:tableStyleId>{5C22544A-7EE6-4342-B048-85BDC9FD1C3A}</a:tableStyleId>
              </a:tblPr>
              <a:tblGrid>
                <a:gridCol w="953865"/>
                <a:gridCol w="1285885"/>
              </a:tblGrid>
              <a:tr h="198540">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Mobile #</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+63</a:t>
                      </a:r>
                      <a:r>
                        <a:rPr lang="en-US" sz="8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 915 716 9206</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98540">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Subscriber</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Mr. John Doe</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98540">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Operating Status</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Active</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98540">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Status</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Active</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82068">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Email</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johndoe554@gmail.com</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19828">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Address</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sv-SE" sz="800" b="0" i="0" u="none" strike="noStrike" kern="1200" dirty="0" smtClean="0">
                          <a:solidFill>
                            <a:srgbClr val="000000"/>
                          </a:solidFill>
                          <a:effectLst/>
                          <a:latin typeface="Arial" panose="020B0604020202020204" pitchFamily="34" charset="0"/>
                          <a:ea typeface="+mn-ea"/>
                          <a:cs typeface="Arial" panose="020B0604020202020204" pitchFamily="34" charset="0"/>
                        </a:rPr>
                        <a:t>101 Dela Rosa Street, Legazpi Village, Makati</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90920">
                <a:tc>
                  <a:txBody>
                    <a:bodyPr/>
                    <a:lstStyle/>
                    <a:p>
                      <a:pPr marL="0" algn="l" defTabSz="914400" rtl="0" eaLnBrk="1" fontAlgn="b" latinLnBrk="0" hangingPunct="1"/>
                      <a:r>
                        <a:rPr lang="en-US" sz="800" b="0" i="0" u="none" strike="noStrike" kern="1200" dirty="0">
                          <a:solidFill>
                            <a:srgbClr val="000000"/>
                          </a:solidFill>
                          <a:effectLst/>
                          <a:latin typeface="Arial" panose="020B0604020202020204" pitchFamily="34" charset="0"/>
                          <a:ea typeface="+mn-ea"/>
                          <a:cs typeface="Arial" panose="020B0604020202020204" pitchFamily="34" charset="0"/>
                        </a:rPr>
                        <a:t>Alt Number</a:t>
                      </a: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+63</a:t>
                      </a:r>
                      <a:r>
                        <a:rPr lang="en-US" sz="8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 999 999 9999</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graphicFrame>
        <p:nvGraphicFramePr>
          <p:cNvPr id="102" name="Table 101"/>
          <p:cNvGraphicFramePr>
            <a:graphicFrameLocks noGrp="1"/>
          </p:cNvGraphicFramePr>
          <p:nvPr>
            <p:extLst/>
          </p:nvPr>
        </p:nvGraphicFramePr>
        <p:xfrm>
          <a:off x="4973094" y="294868"/>
          <a:ext cx="2355644" cy="1878483"/>
        </p:xfrm>
        <a:graphic>
          <a:graphicData uri="http://schemas.openxmlformats.org/drawingml/2006/table">
            <a:tbl>
              <a:tblPr>
                <a:tableStyleId>{5C22544A-7EE6-4342-B048-85BDC9FD1C3A}</a:tableStyleId>
              </a:tblPr>
              <a:tblGrid>
                <a:gridCol w="1089211"/>
                <a:gridCol w="1266433"/>
              </a:tblGrid>
              <a:tr h="205909">
                <a:tc>
                  <a:txBody>
                    <a:bodyPr/>
                    <a:lstStyle/>
                    <a:p>
                      <a:pPr algn="l" fontAlgn="b"/>
                      <a:r>
                        <a:rPr lang="en-US" sz="800" u="none" strike="noStrike" dirty="0" smtClean="0">
                          <a:effectLst/>
                          <a:latin typeface="Arial" panose="020B0604020202020204" pitchFamily="34" charset="0"/>
                          <a:cs typeface="Arial" panose="020B0604020202020204" pitchFamily="34" charset="0"/>
                        </a:rPr>
                        <a:t>Customer ID</a:t>
                      </a:r>
                      <a:r>
                        <a:rPr lang="en-US" sz="800" u="none" strike="noStrike" baseline="0" dirty="0" smtClean="0">
                          <a:effectLst/>
                          <a:latin typeface="Arial" panose="020B0604020202020204" pitchFamily="34" charset="0"/>
                          <a:cs typeface="Arial" panose="020B0604020202020204" pitchFamily="34" charset="0"/>
                        </a:rPr>
                        <a:t> #</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b="0" i="0" u="none" strike="noStrike" dirty="0" smtClean="0">
                          <a:solidFill>
                            <a:schemeClr val="dk1"/>
                          </a:solidFill>
                          <a:effectLst/>
                          <a:latin typeface="Arial" panose="020B0604020202020204" pitchFamily="34" charset="0"/>
                          <a:cs typeface="Arial" panose="020B0604020202020204" pitchFamily="34" charset="0"/>
                        </a:rPr>
                        <a:t>83085294</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u="none" strike="noStrike" dirty="0" smtClean="0">
                          <a:effectLst/>
                          <a:latin typeface="Arial" panose="020B0604020202020204" pitchFamily="34" charset="0"/>
                          <a:cs typeface="Arial" panose="020B0604020202020204" pitchFamily="34" charset="0"/>
                        </a:rPr>
                        <a:t>Tariff Plan</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b="0" i="0" u="sng" strike="noStrike" dirty="0" err="1" smtClean="0">
                          <a:solidFill>
                            <a:schemeClr val="dk1"/>
                          </a:solidFill>
                          <a:effectLst/>
                          <a:latin typeface="Arial" panose="020B0604020202020204" pitchFamily="34" charset="0"/>
                          <a:cs typeface="Arial" panose="020B0604020202020204" pitchFamily="34" charset="0"/>
                        </a:rPr>
                        <a:t>ThePLAN</a:t>
                      </a:r>
                      <a:r>
                        <a:rPr lang="en-US" sz="800" b="0" i="0" u="sng" strike="noStrike" baseline="0" dirty="0" smtClean="0">
                          <a:solidFill>
                            <a:schemeClr val="dk1"/>
                          </a:solidFill>
                          <a:effectLst/>
                          <a:latin typeface="Arial" panose="020B0604020202020204" pitchFamily="34" charset="0"/>
                          <a:cs typeface="Arial" panose="020B0604020202020204" pitchFamily="34" charset="0"/>
                        </a:rPr>
                        <a:t> PLUS 1499</a:t>
                      </a:r>
                      <a:endParaRPr lang="en-US" sz="800" b="0" i="0" u="sng"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b="0" i="0" u="none" strike="noStrike" dirty="0" smtClean="0">
                          <a:solidFill>
                            <a:srgbClr val="000000"/>
                          </a:solidFill>
                          <a:effectLst/>
                          <a:latin typeface="Arial" panose="020B0604020202020204" pitchFamily="34" charset="0"/>
                          <a:cs typeface="Arial" panose="020B0604020202020204" pitchFamily="34" charset="0"/>
                        </a:rPr>
                        <a:t>Activation Date</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b="0" i="0" u="none" strike="noStrike" dirty="0" smtClean="0">
                          <a:solidFill>
                            <a:srgbClr val="000000"/>
                          </a:solidFill>
                          <a:effectLst/>
                          <a:latin typeface="Arial" panose="020B0604020202020204" pitchFamily="34" charset="0"/>
                          <a:cs typeface="Arial" panose="020B0604020202020204" pitchFamily="34" charset="0"/>
                        </a:rPr>
                        <a:t>03-01-2019</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u="none" strike="noStrike" dirty="0" smtClean="0">
                          <a:effectLst/>
                          <a:latin typeface="Arial" panose="020B0604020202020204" pitchFamily="34" charset="0"/>
                          <a:cs typeface="Arial" panose="020B0604020202020204" pitchFamily="34" charset="0"/>
                        </a:rPr>
                        <a:t>Contract</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u="none" strike="noStrike" dirty="0" smtClean="0">
                          <a:effectLst/>
                          <a:latin typeface="Arial" panose="020B0604020202020204" pitchFamily="34" charset="0"/>
                          <a:cs typeface="Arial" panose="020B0604020202020204" pitchFamily="34" charset="0"/>
                        </a:rPr>
                        <a:t>24 Months</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u="none" strike="noStrike" dirty="0" smtClean="0">
                          <a:effectLst/>
                          <a:latin typeface="Arial" panose="020B0604020202020204" pitchFamily="34" charset="0"/>
                          <a:cs typeface="Arial" panose="020B0604020202020204" pitchFamily="34" charset="0"/>
                        </a:rPr>
                        <a:t>Handset</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b="0" i="0" u="sng" strike="noStrike" dirty="0" smtClean="0">
                          <a:solidFill>
                            <a:schemeClr val="dk1"/>
                          </a:solidFill>
                          <a:effectLst/>
                          <a:latin typeface="Arial" panose="020B0604020202020204" pitchFamily="34" charset="0"/>
                          <a:cs typeface="Arial" panose="020B0604020202020204" pitchFamily="34" charset="0"/>
                        </a:rPr>
                        <a:t>Huawei Nova 3i</a:t>
                      </a:r>
                      <a:endParaRPr lang="en-US" sz="800" b="0" i="0" u="sng"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u="none" strike="noStrike" dirty="0" smtClean="0">
                          <a:effectLst/>
                          <a:latin typeface="Arial" panose="020B0604020202020204" pitchFamily="34" charset="0"/>
                          <a:cs typeface="Arial" panose="020B0604020202020204" pitchFamily="34" charset="0"/>
                        </a:rPr>
                        <a:t>Unbilled Amount</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b="0" i="0" u="none" strike="noStrike" dirty="0" smtClean="0">
                          <a:solidFill>
                            <a:schemeClr val="dk1"/>
                          </a:solidFill>
                          <a:effectLst/>
                          <a:latin typeface="Arial" panose="020B0604020202020204" pitchFamily="34" charset="0"/>
                          <a:cs typeface="Arial" panose="020B0604020202020204" pitchFamily="34" charset="0"/>
                        </a:rPr>
                        <a:t>P 69.90</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u="none" strike="noStrike" dirty="0" smtClean="0">
                          <a:effectLst/>
                          <a:latin typeface="Arial" panose="020B0604020202020204" pitchFamily="34" charset="0"/>
                          <a:cs typeface="Arial" panose="020B0604020202020204" pitchFamily="34" charset="0"/>
                        </a:rPr>
                        <a:t>Last Payment Date</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b="0" i="0" u="none" strike="noStrike" dirty="0" smtClean="0">
                          <a:solidFill>
                            <a:schemeClr val="dk1"/>
                          </a:solidFill>
                          <a:effectLst/>
                          <a:latin typeface="Arial" panose="020B0604020202020204" pitchFamily="34" charset="0"/>
                          <a:cs typeface="Arial" panose="020B0604020202020204" pitchFamily="34" charset="0"/>
                        </a:rPr>
                        <a:t>04-04-2019</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31211">
                <a:tc>
                  <a:txBody>
                    <a:bodyPr/>
                    <a:lstStyle/>
                    <a:p>
                      <a:pPr algn="l" fontAlgn="b"/>
                      <a:r>
                        <a:rPr lang="en-US" sz="800" u="none" strike="noStrike" kern="1200" dirty="0" smtClean="0">
                          <a:solidFill>
                            <a:schemeClr val="dk1"/>
                          </a:solidFill>
                          <a:effectLst/>
                          <a:latin typeface="Arial" panose="020B0604020202020204" pitchFamily="34" charset="0"/>
                          <a:ea typeface="+mn-ea"/>
                          <a:cs typeface="Arial" panose="020B0604020202020204" pitchFamily="34" charset="0"/>
                        </a:rPr>
                        <a:t>Outstanding Balance</a:t>
                      </a:r>
                      <a:endParaRPr lang="en-US" sz="800" u="none" strike="noStrike" kern="1200" dirty="0">
                        <a:solidFill>
                          <a:schemeClr val="dk1"/>
                        </a:solidFill>
                        <a:effectLst/>
                        <a:latin typeface="Arial" panose="020B0604020202020204" pitchFamily="34" charset="0"/>
                        <a:ea typeface="+mn-ea"/>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u="none" strike="noStrike" kern="1200" dirty="0" smtClean="0">
                          <a:solidFill>
                            <a:schemeClr val="dk1"/>
                          </a:solidFill>
                          <a:effectLst/>
                          <a:latin typeface="Arial" panose="020B0604020202020204" pitchFamily="34" charset="0"/>
                          <a:ea typeface="+mn-ea"/>
                          <a:cs typeface="Arial" panose="020B0604020202020204" pitchFamily="34" charset="0"/>
                        </a:rPr>
                        <a:t>P1568.90</a:t>
                      </a:r>
                      <a:endParaRPr lang="en-US" sz="800" u="none" strike="noStrike" kern="1200" dirty="0">
                        <a:solidFill>
                          <a:schemeClr val="dk1"/>
                        </a:solidFill>
                        <a:effectLst/>
                        <a:latin typeface="Arial" panose="020B0604020202020204" pitchFamily="34" charset="0"/>
                        <a:ea typeface="+mn-ea"/>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u="none" strike="noStrike" kern="1200" dirty="0" smtClean="0">
                          <a:solidFill>
                            <a:schemeClr val="dk1"/>
                          </a:solidFill>
                          <a:effectLst/>
                          <a:latin typeface="Arial" panose="020B0604020202020204" pitchFamily="34" charset="0"/>
                          <a:ea typeface="+mn-ea"/>
                          <a:cs typeface="Arial" panose="020B0604020202020204" pitchFamily="34" charset="0"/>
                        </a:rPr>
                        <a:t>Bill Date</a:t>
                      </a:r>
                      <a:endParaRPr lang="en-US" sz="800" u="none" strike="noStrike" kern="1200" dirty="0">
                        <a:solidFill>
                          <a:schemeClr val="dk1"/>
                        </a:solidFill>
                        <a:effectLst/>
                        <a:latin typeface="Arial" panose="020B0604020202020204" pitchFamily="34" charset="0"/>
                        <a:ea typeface="+mn-ea"/>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u="none" strike="noStrike" kern="1200" dirty="0" smtClean="0">
                          <a:solidFill>
                            <a:schemeClr val="dk1"/>
                          </a:solidFill>
                          <a:effectLst/>
                          <a:latin typeface="Arial" panose="020B0604020202020204" pitchFamily="34" charset="0"/>
                          <a:ea typeface="+mn-ea"/>
                          <a:cs typeface="Arial" panose="020B0604020202020204" pitchFamily="34" charset="0"/>
                        </a:rPr>
                        <a:t>03-04-2019</a:t>
                      </a:r>
                      <a:endParaRPr lang="en-US" sz="800" u="none" strike="noStrike" kern="1200" dirty="0">
                        <a:solidFill>
                          <a:schemeClr val="dk1"/>
                        </a:solidFill>
                        <a:effectLst/>
                        <a:latin typeface="Arial" panose="020B0604020202020204" pitchFamily="34" charset="0"/>
                        <a:ea typeface="+mn-ea"/>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graphicFrame>
        <p:nvGraphicFramePr>
          <p:cNvPr id="103" name="Table 102"/>
          <p:cNvGraphicFramePr>
            <a:graphicFrameLocks noGrp="1"/>
          </p:cNvGraphicFramePr>
          <p:nvPr>
            <p:extLst/>
          </p:nvPr>
        </p:nvGraphicFramePr>
        <p:xfrm>
          <a:off x="7577841" y="294868"/>
          <a:ext cx="2185877" cy="1511776"/>
        </p:xfrm>
        <a:graphic>
          <a:graphicData uri="http://schemas.openxmlformats.org/drawingml/2006/table">
            <a:tbl>
              <a:tblPr>
                <a:tableStyleId>{5C22544A-7EE6-4342-B048-85BDC9FD1C3A}</a:tableStyleId>
              </a:tblPr>
              <a:tblGrid>
                <a:gridCol w="1371369"/>
                <a:gridCol w="814508"/>
              </a:tblGrid>
              <a:tr h="215968">
                <a:tc>
                  <a:txBody>
                    <a:bodyPr/>
                    <a:lstStyle/>
                    <a:p>
                      <a:pPr algn="l" fontAlgn="b"/>
                      <a:r>
                        <a:rPr lang="en-US" sz="800" b="0" i="0" u="none" strike="noStrike" dirty="0" smtClean="0">
                          <a:solidFill>
                            <a:srgbClr val="000000"/>
                          </a:solidFill>
                          <a:effectLst/>
                          <a:latin typeface="Arial" panose="020B0604020202020204" pitchFamily="34" charset="0"/>
                          <a:cs typeface="Arial" panose="020B0604020202020204" pitchFamily="34" charset="0"/>
                        </a:rPr>
                        <a:t>Mobile App</a:t>
                      </a:r>
                      <a:r>
                        <a:rPr lang="en-US" sz="800" b="0" i="0" u="none" strike="noStrike" baseline="0" dirty="0" smtClean="0">
                          <a:solidFill>
                            <a:srgbClr val="000000"/>
                          </a:solidFill>
                          <a:effectLst/>
                          <a:latin typeface="Arial" panose="020B0604020202020204" pitchFamily="34" charset="0"/>
                          <a:cs typeface="Arial" panose="020B0604020202020204" pitchFamily="34" charset="0"/>
                        </a:rPr>
                        <a:t> Registered</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none" strike="noStrike" smtClean="0">
                          <a:solidFill>
                            <a:srgbClr val="000000"/>
                          </a:solidFill>
                          <a:effectLst/>
                          <a:latin typeface="Arial" panose="020B0604020202020204" pitchFamily="34" charset="0"/>
                          <a:cs typeface="Arial" panose="020B0604020202020204" pitchFamily="34" charset="0"/>
                        </a:rPr>
                        <a:t>Y</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5968">
                <a:tc>
                  <a:txBody>
                    <a:bodyPr/>
                    <a:lstStyle/>
                    <a:p>
                      <a:pPr algn="l" fontAlgn="b"/>
                      <a:r>
                        <a:rPr lang="en-US" sz="800" b="0" i="0" u="none" strike="noStrike" dirty="0" err="1" smtClean="0">
                          <a:solidFill>
                            <a:srgbClr val="000000"/>
                          </a:solidFill>
                          <a:effectLst/>
                          <a:latin typeface="Arial" panose="020B0604020202020204" pitchFamily="34" charset="0"/>
                          <a:cs typeface="Arial" panose="020B0604020202020204" pitchFamily="34" charset="0"/>
                        </a:rPr>
                        <a:t>eKYC</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none" strike="noStrike" dirty="0" smtClean="0">
                          <a:solidFill>
                            <a:srgbClr val="000000"/>
                          </a:solidFill>
                          <a:effectLst/>
                          <a:latin typeface="Arial" panose="020B0604020202020204" pitchFamily="34" charset="0"/>
                          <a:cs typeface="Arial" panose="020B0604020202020204" pitchFamily="34" charset="0"/>
                        </a:rPr>
                        <a:t>N</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5968">
                <a:tc>
                  <a:txBody>
                    <a:bodyPr/>
                    <a:lstStyle/>
                    <a:p>
                      <a:pPr algn="l" fontAlgn="ctr"/>
                      <a:r>
                        <a:rPr lang="en-US" sz="800" b="0" i="0" u="none" strike="noStrike" smtClean="0">
                          <a:solidFill>
                            <a:srgbClr val="000000"/>
                          </a:solidFill>
                          <a:effectLst/>
                          <a:latin typeface="Arial" panose="020B0604020202020204" pitchFamily="34" charset="0"/>
                          <a:cs typeface="Arial" panose="020B0604020202020204" pitchFamily="34" charset="0"/>
                        </a:rPr>
                        <a:t>Self</a:t>
                      </a:r>
                      <a:r>
                        <a:rPr lang="en-US" sz="800" b="0" i="0" u="none" strike="noStrike" baseline="0" smtClean="0">
                          <a:solidFill>
                            <a:srgbClr val="000000"/>
                          </a:solidFill>
                          <a:effectLst/>
                          <a:latin typeface="Arial" panose="020B0604020202020204" pitchFamily="34" charset="0"/>
                          <a:cs typeface="Arial" panose="020B0604020202020204" pitchFamily="34" charset="0"/>
                        </a:rPr>
                        <a:t> Service Registered</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none" strike="noStrike" smtClean="0">
                          <a:solidFill>
                            <a:srgbClr val="000000"/>
                          </a:solidFill>
                          <a:effectLst/>
                          <a:latin typeface="Arial" panose="020B0604020202020204" pitchFamily="34" charset="0"/>
                          <a:cs typeface="Arial" panose="020B0604020202020204" pitchFamily="34" charset="0"/>
                        </a:rPr>
                        <a:t>Y</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5968">
                <a:tc>
                  <a:txBody>
                    <a:bodyPr/>
                    <a:lstStyle/>
                    <a:p>
                      <a:pPr algn="l" fontAlgn="ctr"/>
                      <a:r>
                        <a:rPr lang="en-US" sz="800" b="0" i="0" u="none" strike="noStrike" baseline="0" dirty="0" smtClean="0">
                          <a:solidFill>
                            <a:srgbClr val="000000"/>
                          </a:solidFill>
                          <a:effectLst/>
                          <a:latin typeface="Arial" panose="020B0604020202020204" pitchFamily="34" charset="0"/>
                          <a:cs typeface="Arial" panose="020B0604020202020204" pitchFamily="34" charset="0"/>
                        </a:rPr>
                        <a:t>Bill Type</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none" strike="noStrike" dirty="0" smtClean="0">
                          <a:solidFill>
                            <a:srgbClr val="000000"/>
                          </a:solidFill>
                          <a:effectLst/>
                          <a:latin typeface="Arial" panose="020B0604020202020204" pitchFamily="34" charset="0"/>
                          <a:cs typeface="Arial" panose="020B0604020202020204" pitchFamily="34" charset="0"/>
                        </a:rPr>
                        <a:t>E-Bill</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5968">
                <a:tc>
                  <a:txBody>
                    <a:bodyPr/>
                    <a:lstStyle/>
                    <a:p>
                      <a:pPr algn="l" fontAlgn="ctr"/>
                      <a:r>
                        <a:rPr lang="en-US" sz="800" b="0" i="0" u="none" strike="noStrike" smtClean="0">
                          <a:solidFill>
                            <a:srgbClr val="000000"/>
                          </a:solidFill>
                          <a:effectLst/>
                          <a:latin typeface="Arial" panose="020B0604020202020204" pitchFamily="34" charset="0"/>
                          <a:cs typeface="Arial" panose="020B0604020202020204" pitchFamily="34" charset="0"/>
                        </a:rPr>
                        <a:t>Credit Monitoring</a:t>
                      </a:r>
                      <a:r>
                        <a:rPr lang="en-US" sz="800" b="0" i="0" u="none" strike="noStrike" baseline="0" smtClean="0">
                          <a:solidFill>
                            <a:srgbClr val="000000"/>
                          </a:solidFill>
                          <a:effectLst/>
                          <a:latin typeface="Arial" panose="020B0604020202020204" pitchFamily="34" charset="0"/>
                          <a:cs typeface="Arial" panose="020B0604020202020204" pitchFamily="34" charset="0"/>
                        </a:rPr>
                        <a:t> Exposure</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none" strike="noStrike" dirty="0" smtClean="0">
                          <a:solidFill>
                            <a:srgbClr val="000000"/>
                          </a:solidFill>
                          <a:effectLst/>
                          <a:latin typeface="Arial" panose="020B0604020202020204" pitchFamily="34" charset="0"/>
                          <a:cs typeface="Arial" panose="020B0604020202020204" pitchFamily="34" charset="0"/>
                        </a:rPr>
                        <a:t>P3412.26</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5968">
                <a:tc>
                  <a:txBody>
                    <a:bodyPr/>
                    <a:lstStyle/>
                    <a:p>
                      <a:pPr algn="l" fontAlgn="ctr"/>
                      <a:r>
                        <a:rPr lang="en-US" sz="800" b="0" i="0" u="none" strike="noStrike" dirty="0" smtClean="0">
                          <a:solidFill>
                            <a:srgbClr val="000000"/>
                          </a:solidFill>
                          <a:effectLst/>
                          <a:latin typeface="Arial" panose="020B0604020202020204" pitchFamily="34" charset="0"/>
                          <a:cs typeface="Arial" panose="020B0604020202020204" pitchFamily="34" charset="0"/>
                        </a:rPr>
                        <a:t>Next Bill Date</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none" strike="noStrike" dirty="0" smtClean="0">
                          <a:solidFill>
                            <a:srgbClr val="000000"/>
                          </a:solidFill>
                          <a:effectLst/>
                          <a:latin typeface="Arial" panose="020B0604020202020204" pitchFamily="34" charset="0"/>
                          <a:cs typeface="Arial" panose="020B0604020202020204" pitchFamily="34" charset="0"/>
                        </a:rPr>
                        <a:t>03-05-2019</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5968">
                <a:tc>
                  <a:txBody>
                    <a:bodyPr/>
                    <a:lstStyle/>
                    <a:p>
                      <a:pPr algn="l" fontAlgn="ctr"/>
                      <a:r>
                        <a:rPr lang="en-US" sz="800" b="0" i="0" u="none" strike="noStrike" dirty="0" smtClean="0">
                          <a:solidFill>
                            <a:srgbClr val="000000"/>
                          </a:solidFill>
                          <a:effectLst/>
                          <a:latin typeface="Arial" panose="020B0604020202020204" pitchFamily="34" charset="0"/>
                          <a:cs typeface="Arial" panose="020B0604020202020204" pitchFamily="34" charset="0"/>
                        </a:rPr>
                        <a:t>Open SRs</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sng" strike="noStrike" dirty="0" smtClean="0">
                          <a:solidFill>
                            <a:srgbClr val="000000"/>
                          </a:solidFill>
                          <a:effectLst/>
                          <a:latin typeface="Arial" panose="020B0604020202020204" pitchFamily="34" charset="0"/>
                          <a:cs typeface="Arial" panose="020B0604020202020204" pitchFamily="34" charset="0"/>
                        </a:rPr>
                        <a:t>1</a:t>
                      </a:r>
                      <a:endParaRPr lang="en-US" sz="800" b="0" i="0" u="sng"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sp>
        <p:nvSpPr>
          <p:cNvPr id="10" name="Rectangle 9"/>
          <p:cNvSpPr/>
          <p:nvPr/>
        </p:nvSpPr>
        <p:spPr>
          <a:xfrm>
            <a:off x="10047392" y="2745944"/>
            <a:ext cx="1865089" cy="3554819"/>
          </a:xfrm>
          <a:prstGeom prst="rect">
            <a:avLst/>
          </a:prstGeom>
        </p:spPr>
        <p:txBody>
          <a:bodyPr wrap="square">
            <a:spAutoFit/>
          </a:bodyPr>
          <a:lstStyle/>
          <a:p>
            <a:r>
              <a:rPr lang="en-US" sz="900" b="1" cap="all" dirty="0">
                <a:solidFill>
                  <a:prstClr val="white"/>
                </a:solidFill>
                <a:latin typeface="Arial" panose="020B0604020202020204" pitchFamily="34" charset="0"/>
                <a:cs typeface="Arial" panose="020B0604020202020204" pitchFamily="34" charset="0"/>
              </a:rPr>
              <a:t>HOW MUCH IS THE DELIVERY CHARGE FOR ONLINE SHOP ORDERS?</a:t>
            </a:r>
          </a:p>
          <a:p>
            <a:r>
              <a:rPr lang="en-US" sz="900" dirty="0">
                <a:solidFill>
                  <a:prstClr val="white"/>
                </a:solidFill>
                <a:latin typeface="Arial" panose="020B0604020202020204" pitchFamily="34" charset="0"/>
                <a:cs typeface="Arial" panose="020B0604020202020204" pitchFamily="34" charset="0"/>
              </a:rPr>
              <a:t>For postpaid applications</a:t>
            </a:r>
          </a:p>
          <a:p>
            <a:r>
              <a:rPr lang="en-US" sz="900" dirty="0" smtClean="0">
                <a:solidFill>
                  <a:prstClr val="white"/>
                </a:solidFill>
                <a:latin typeface="Arial" panose="020B0604020202020204" pitchFamily="34" charset="0"/>
                <a:cs typeface="Arial" panose="020B0604020202020204" pitchFamily="34" charset="0"/>
              </a:rPr>
              <a:t>We offer </a:t>
            </a:r>
            <a:r>
              <a:rPr lang="en-US" sz="900" dirty="0">
                <a:solidFill>
                  <a:prstClr val="white"/>
                </a:solidFill>
                <a:latin typeface="Arial" panose="020B0604020202020204" pitchFamily="34" charset="0"/>
                <a:cs typeface="Arial" panose="020B0604020202020204" pitchFamily="34" charset="0"/>
              </a:rPr>
              <a:t>free shipping nationwide for postpaid applications.</a:t>
            </a:r>
          </a:p>
          <a:p>
            <a:r>
              <a:rPr lang="en-US" sz="900" dirty="0">
                <a:solidFill>
                  <a:prstClr val="white"/>
                </a:solidFill>
                <a:latin typeface="Arial" panose="020B0604020202020204" pitchFamily="34" charset="0"/>
                <a:cs typeface="Arial" panose="020B0604020202020204" pitchFamily="34" charset="0"/>
              </a:rPr>
              <a:t>For accessories and apparel purchases</a:t>
            </a:r>
          </a:p>
          <a:p>
            <a:r>
              <a:rPr lang="en-US" sz="900" dirty="0" smtClean="0">
                <a:solidFill>
                  <a:prstClr val="white"/>
                </a:solidFill>
                <a:latin typeface="Arial" panose="020B0604020202020204" pitchFamily="34" charset="0"/>
                <a:cs typeface="Arial" panose="020B0604020202020204" pitchFamily="34" charset="0"/>
              </a:rPr>
              <a:t>We offer </a:t>
            </a:r>
            <a:r>
              <a:rPr lang="en-US" sz="900" dirty="0">
                <a:solidFill>
                  <a:prstClr val="white"/>
                </a:solidFill>
                <a:latin typeface="Arial" panose="020B0604020202020204" pitchFamily="34" charset="0"/>
                <a:cs typeface="Arial" panose="020B0604020202020204" pitchFamily="34" charset="0"/>
              </a:rPr>
              <a:t>free shipping nationwide for orders/deliveries amounting to P900 and above.</a:t>
            </a:r>
          </a:p>
          <a:p>
            <a:r>
              <a:rPr lang="en-US" sz="900" dirty="0">
                <a:solidFill>
                  <a:prstClr val="white"/>
                </a:solidFill>
                <a:latin typeface="Arial" panose="020B0604020202020204" pitchFamily="34" charset="0"/>
                <a:cs typeface="Arial" panose="020B0604020202020204" pitchFamily="34" charset="0"/>
              </a:rPr>
              <a:t>A P70 shipping fee will be applied for orders below P900</a:t>
            </a:r>
            <a:r>
              <a:rPr lang="en-US" sz="900" dirty="0" smtClean="0">
                <a:solidFill>
                  <a:prstClr val="white"/>
                </a:solidFill>
                <a:latin typeface="Arial" panose="020B0604020202020204" pitchFamily="34" charset="0"/>
                <a:cs typeface="Arial" panose="020B0604020202020204" pitchFamily="34" charset="0"/>
              </a:rPr>
              <a:t>.</a:t>
            </a:r>
          </a:p>
          <a:p>
            <a:endParaRPr lang="en-US" sz="900" dirty="0">
              <a:solidFill>
                <a:prstClr val="white"/>
              </a:solidFill>
              <a:latin typeface="Arial" panose="020B0604020202020204" pitchFamily="34" charset="0"/>
              <a:cs typeface="Arial" panose="020B0604020202020204" pitchFamily="34" charset="0"/>
            </a:endParaRPr>
          </a:p>
          <a:p>
            <a:endParaRPr lang="en-US" sz="900" dirty="0" smtClean="0">
              <a:solidFill>
                <a:prstClr val="white"/>
              </a:solidFill>
              <a:latin typeface="Arial" panose="020B0604020202020204" pitchFamily="34" charset="0"/>
              <a:cs typeface="Arial" panose="020B0604020202020204" pitchFamily="34" charset="0"/>
            </a:endParaRPr>
          </a:p>
          <a:p>
            <a:r>
              <a:rPr lang="en-US" sz="900" b="1" cap="all" dirty="0" smtClean="0">
                <a:solidFill>
                  <a:prstClr val="white"/>
                </a:solidFill>
                <a:latin typeface="Arial" panose="020B0604020202020204" pitchFamily="34" charset="0"/>
                <a:cs typeface="Arial" panose="020B0604020202020204" pitchFamily="34" charset="0"/>
              </a:rPr>
              <a:t>CAN YOU DELIVER </a:t>
            </a:r>
            <a:r>
              <a:rPr lang="en-US" sz="900" b="1" cap="all" dirty="0">
                <a:solidFill>
                  <a:prstClr val="white"/>
                </a:solidFill>
                <a:latin typeface="Arial" panose="020B0604020202020204" pitchFamily="34" charset="0"/>
                <a:cs typeface="Arial" panose="020B0604020202020204" pitchFamily="34" charset="0"/>
              </a:rPr>
              <a:t>THE PACKAGE TO MY OFFICE?</a:t>
            </a:r>
          </a:p>
          <a:p>
            <a:r>
              <a:rPr lang="en-US" sz="900" dirty="0">
                <a:solidFill>
                  <a:prstClr val="white"/>
                </a:solidFill>
                <a:latin typeface="Arial" panose="020B0604020202020204" pitchFamily="34" charset="0"/>
                <a:cs typeface="Arial" panose="020B0604020202020204" pitchFamily="34" charset="0"/>
              </a:rPr>
              <a:t>Yes. We will deliver your order at the address you provided during checkout, whether it is to your home or to your office. In case you want to change your delivery address after checkout, you may call (02) 730-1000. </a:t>
            </a:r>
          </a:p>
        </p:txBody>
      </p:sp>
      <p:cxnSp>
        <p:nvCxnSpPr>
          <p:cNvPr id="12" name="Straight Connector 11"/>
          <p:cNvCxnSpPr/>
          <p:nvPr/>
        </p:nvCxnSpPr>
        <p:spPr>
          <a:xfrm>
            <a:off x="10132736" y="4840787"/>
            <a:ext cx="1666999"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Isosceles Triangle 12"/>
          <p:cNvSpPr/>
          <p:nvPr/>
        </p:nvSpPr>
        <p:spPr>
          <a:xfrm flipV="1">
            <a:off x="10868253" y="6326652"/>
            <a:ext cx="274808" cy="112640"/>
          </a:xfrm>
          <a:prstGeom prst="triangle">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123" name="Picture 122"/>
          <p:cNvPicPr>
            <a:picLocks noChangeAspect="1"/>
          </p:cNvPicPr>
          <p:nvPr/>
        </p:nvPicPr>
        <p:blipFill>
          <a:blip r:embed="rId14">
            <a:extLst>
              <a:ext uri="{BEBA8EAE-BF5A-486C-A8C5-ECC9F3942E4B}">
                <a14:imgProps xmlns:a14="http://schemas.microsoft.com/office/drawing/2010/main">
                  <a14:imgLayer r:embed="rId15">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2471233" y="1875355"/>
            <a:ext cx="279035" cy="234030"/>
          </a:xfrm>
          <a:prstGeom prst="rect">
            <a:avLst/>
          </a:prstGeom>
        </p:spPr>
      </p:pic>
      <p:pic>
        <p:nvPicPr>
          <p:cNvPr id="14" name="Picture 13"/>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2798420" y="1875355"/>
            <a:ext cx="345949" cy="236503"/>
          </a:xfrm>
          <a:prstGeom prst="rect">
            <a:avLst/>
          </a:prstGeom>
        </p:spPr>
      </p:pic>
      <p:pic>
        <p:nvPicPr>
          <p:cNvPr id="80" name="Picture 79"/>
          <p:cNvPicPr>
            <a:picLocks noChangeAspect="1"/>
          </p:cNvPicPr>
          <p:nvPr/>
        </p:nvPicPr>
        <p:blipFill>
          <a:blip r:embed="rId17"/>
          <a:stretch>
            <a:fillRect/>
          </a:stretch>
        </p:blipFill>
        <p:spPr>
          <a:xfrm>
            <a:off x="2420143" y="3009275"/>
            <a:ext cx="7412972" cy="2218546"/>
          </a:xfrm>
          <a:prstGeom prst="rect">
            <a:avLst/>
          </a:prstGeom>
        </p:spPr>
      </p:pic>
      <p:sp>
        <p:nvSpPr>
          <p:cNvPr id="124" name="Rectangle 123"/>
          <p:cNvSpPr/>
          <p:nvPr/>
        </p:nvSpPr>
        <p:spPr>
          <a:xfrm>
            <a:off x="2305567" y="2289543"/>
            <a:ext cx="1230858" cy="408589"/>
          </a:xfrm>
          <a:prstGeom prst="rect">
            <a:avLst/>
          </a:prstGeom>
          <a:solidFill>
            <a:srgbClr val="0029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VERIFICATION</a:t>
            </a:r>
          </a:p>
        </p:txBody>
      </p:sp>
      <p:sp>
        <p:nvSpPr>
          <p:cNvPr id="126" name="Rectangle 125"/>
          <p:cNvSpPr/>
          <p:nvPr/>
        </p:nvSpPr>
        <p:spPr>
          <a:xfrm>
            <a:off x="3579785" y="2289543"/>
            <a:ext cx="1240491" cy="414550"/>
          </a:xfrm>
          <a:prstGeom prst="rect">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defTabSz="586130"/>
            <a:r>
              <a:rPr lang="en-US" sz="800" b="1" dirty="0" smtClean="0">
                <a:solidFill>
                  <a:prstClr val="white"/>
                </a:solidFill>
                <a:latin typeface="Arial" panose="020B0604020202020204" pitchFamily="34" charset="0"/>
                <a:cs typeface="Arial" panose="020B0604020202020204" pitchFamily="34" charset="0"/>
              </a:rPr>
              <a:t>INTERACTION HISTORY</a:t>
            </a:r>
            <a:endParaRPr lang="en-US" sz="800" b="1" dirty="0">
              <a:solidFill>
                <a:prstClr val="white"/>
              </a:solidFill>
              <a:latin typeface="Arial" panose="020B0604020202020204" pitchFamily="34" charset="0"/>
              <a:cs typeface="Arial" panose="020B0604020202020204" pitchFamily="34" charset="0"/>
            </a:endParaRPr>
          </a:p>
        </p:txBody>
      </p:sp>
      <p:sp>
        <p:nvSpPr>
          <p:cNvPr id="127" name="Rectangle 126"/>
          <p:cNvSpPr/>
          <p:nvPr/>
        </p:nvSpPr>
        <p:spPr>
          <a:xfrm>
            <a:off x="4863636" y="2289543"/>
            <a:ext cx="1240491" cy="414550"/>
          </a:xfrm>
          <a:prstGeom prst="rect">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defTabSz="586130"/>
            <a:r>
              <a:rPr lang="en-US" sz="800" b="1" dirty="0" smtClean="0">
                <a:solidFill>
                  <a:prstClr val="white"/>
                </a:solidFill>
                <a:latin typeface="Arial" panose="020B0604020202020204" pitchFamily="34" charset="0"/>
                <a:cs typeface="Arial" panose="020B0604020202020204" pitchFamily="34" charset="0"/>
              </a:rPr>
              <a:t>CDR</a:t>
            </a:r>
            <a:endParaRPr lang="en-US" sz="800" b="1" dirty="0">
              <a:solidFill>
                <a:prstClr val="white"/>
              </a:solidFill>
              <a:latin typeface="Arial" panose="020B0604020202020204" pitchFamily="34" charset="0"/>
              <a:cs typeface="Arial" panose="020B0604020202020204" pitchFamily="34" charset="0"/>
            </a:endParaRPr>
          </a:p>
        </p:txBody>
      </p:sp>
      <p:sp>
        <p:nvSpPr>
          <p:cNvPr id="128" name="Rectangle 127"/>
          <p:cNvSpPr/>
          <p:nvPr/>
        </p:nvSpPr>
        <p:spPr>
          <a:xfrm>
            <a:off x="6147487" y="2289543"/>
            <a:ext cx="1240491" cy="414550"/>
          </a:xfrm>
          <a:prstGeom prst="rect">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defTabSz="586130"/>
            <a:r>
              <a:rPr lang="en-US" sz="800" b="1" dirty="0" smtClean="0">
                <a:solidFill>
                  <a:prstClr val="white"/>
                </a:solidFill>
                <a:latin typeface="Arial" panose="020B0604020202020204" pitchFamily="34" charset="0"/>
                <a:cs typeface="Arial" panose="020B0604020202020204" pitchFamily="34" charset="0"/>
              </a:rPr>
              <a:t>BILLING INFO</a:t>
            </a:r>
            <a:endParaRPr lang="en-US" sz="800" b="1" dirty="0">
              <a:solidFill>
                <a:prstClr val="white"/>
              </a:solidFill>
              <a:latin typeface="Arial" panose="020B0604020202020204" pitchFamily="34" charset="0"/>
              <a:cs typeface="Arial" panose="020B0604020202020204" pitchFamily="34" charset="0"/>
            </a:endParaRPr>
          </a:p>
        </p:txBody>
      </p:sp>
      <p:sp>
        <p:nvSpPr>
          <p:cNvPr id="129" name="Rectangle 128"/>
          <p:cNvSpPr/>
          <p:nvPr/>
        </p:nvSpPr>
        <p:spPr>
          <a:xfrm>
            <a:off x="7431338" y="2289543"/>
            <a:ext cx="1250576" cy="414550"/>
          </a:xfrm>
          <a:prstGeom prst="rect">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defTabSz="586130"/>
            <a:r>
              <a:rPr lang="en-US" sz="800" b="1" dirty="0" smtClean="0">
                <a:solidFill>
                  <a:prstClr val="white"/>
                </a:solidFill>
                <a:latin typeface="Arial" panose="020B0604020202020204" pitchFamily="34" charset="0"/>
                <a:cs typeface="Arial" panose="020B0604020202020204" pitchFamily="34" charset="0"/>
              </a:rPr>
              <a:t>PAYMENT INFO</a:t>
            </a:r>
            <a:endParaRPr lang="en-US" sz="800" b="1" dirty="0">
              <a:solidFill>
                <a:prstClr val="white"/>
              </a:solidFill>
              <a:latin typeface="Arial" panose="020B0604020202020204" pitchFamily="34" charset="0"/>
              <a:cs typeface="Arial" panose="020B0604020202020204" pitchFamily="34" charset="0"/>
            </a:endParaRPr>
          </a:p>
        </p:txBody>
      </p:sp>
      <p:sp>
        <p:nvSpPr>
          <p:cNvPr id="130" name="Rectangle 129"/>
          <p:cNvSpPr/>
          <p:nvPr/>
        </p:nvSpPr>
        <p:spPr>
          <a:xfrm>
            <a:off x="8725274" y="2289543"/>
            <a:ext cx="1250576" cy="414550"/>
          </a:xfrm>
          <a:prstGeom prst="rect">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defTabSz="586130"/>
            <a:r>
              <a:rPr lang="en-US" sz="800" b="1" dirty="0" smtClean="0">
                <a:solidFill>
                  <a:prstClr val="white"/>
                </a:solidFill>
                <a:latin typeface="Arial" panose="020B0604020202020204" pitchFamily="34" charset="0"/>
                <a:cs typeface="Arial" panose="020B0604020202020204" pitchFamily="34" charset="0"/>
              </a:rPr>
              <a:t>RIGHT SELL</a:t>
            </a:r>
            <a:endParaRPr lang="en-US" sz="800" b="1" dirty="0">
              <a:solidFill>
                <a:prstClr val="white"/>
              </a:solidFill>
              <a:latin typeface="Arial" panose="020B0604020202020204" pitchFamily="34" charset="0"/>
              <a:cs typeface="Arial" panose="020B0604020202020204" pitchFamily="34" charset="0"/>
            </a:endParaRPr>
          </a:p>
        </p:txBody>
      </p:sp>
      <p:grpSp>
        <p:nvGrpSpPr>
          <p:cNvPr id="93" name="Group 92"/>
          <p:cNvGrpSpPr/>
          <p:nvPr/>
        </p:nvGrpSpPr>
        <p:grpSpPr>
          <a:xfrm>
            <a:off x="-12483" y="2677768"/>
            <a:ext cx="2202373" cy="3469821"/>
            <a:chOff x="-12483" y="2677768"/>
            <a:chExt cx="2202373" cy="3469821"/>
          </a:xfrm>
        </p:grpSpPr>
        <p:sp>
          <p:nvSpPr>
            <p:cNvPr id="125" name="Rectangle 124"/>
            <p:cNvSpPr/>
            <p:nvPr/>
          </p:nvSpPr>
          <p:spPr>
            <a:xfrm>
              <a:off x="247828" y="2677768"/>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CHANGE </a:t>
              </a:r>
              <a:r>
                <a:rPr lang="en-US" sz="800" b="1" dirty="0" smtClean="0">
                  <a:solidFill>
                    <a:prstClr val="white"/>
                  </a:solidFill>
                  <a:latin typeface="Arial" panose="020B0604020202020204" pitchFamily="34" charset="0"/>
                  <a:cs typeface="Arial" panose="020B0604020202020204" pitchFamily="34" charset="0"/>
                </a:rPr>
                <a:t>BILLING ADDRESS</a:t>
              </a:r>
              <a:endParaRPr lang="en-US" sz="800" b="1" dirty="0">
                <a:solidFill>
                  <a:prstClr val="white"/>
                </a:solidFill>
                <a:latin typeface="Arial" panose="020B0604020202020204" pitchFamily="34" charset="0"/>
                <a:cs typeface="Arial" panose="020B0604020202020204" pitchFamily="34" charset="0"/>
              </a:endParaRPr>
            </a:p>
          </p:txBody>
        </p:sp>
        <p:sp>
          <p:nvSpPr>
            <p:cNvPr id="131" name="Rectangle 130"/>
            <p:cNvSpPr/>
            <p:nvPr/>
          </p:nvSpPr>
          <p:spPr>
            <a:xfrm>
              <a:off x="247828" y="2994322"/>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CHANGE </a:t>
              </a:r>
              <a:r>
                <a:rPr lang="en-US" sz="800" b="1" dirty="0" smtClean="0">
                  <a:solidFill>
                    <a:prstClr val="white"/>
                  </a:solidFill>
                  <a:latin typeface="Arial" panose="020B0604020202020204" pitchFamily="34" charset="0"/>
                  <a:cs typeface="Arial" panose="020B0604020202020204" pitchFamily="34" charset="0"/>
                </a:rPr>
                <a:t>BILLING CYCLE</a:t>
              </a:r>
              <a:endParaRPr lang="en-US" sz="800" b="1" dirty="0">
                <a:solidFill>
                  <a:prstClr val="white"/>
                </a:solidFill>
                <a:latin typeface="Arial" panose="020B0604020202020204" pitchFamily="34" charset="0"/>
                <a:cs typeface="Arial" panose="020B0604020202020204" pitchFamily="34" charset="0"/>
              </a:endParaRPr>
            </a:p>
          </p:txBody>
        </p:sp>
        <p:sp>
          <p:nvSpPr>
            <p:cNvPr id="132" name="Rectangle 131"/>
            <p:cNvSpPr/>
            <p:nvPr/>
          </p:nvSpPr>
          <p:spPr>
            <a:xfrm>
              <a:off x="247828" y="3310876"/>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CHANGE </a:t>
              </a:r>
              <a:r>
                <a:rPr lang="en-US" sz="800" b="1" dirty="0" smtClean="0">
                  <a:solidFill>
                    <a:prstClr val="white"/>
                  </a:solidFill>
                  <a:latin typeface="Arial" panose="020B0604020202020204" pitchFamily="34" charset="0"/>
                  <a:cs typeface="Arial" panose="020B0604020202020204" pitchFamily="34" charset="0"/>
                </a:rPr>
                <a:t>BILLING PREFERENCE</a:t>
              </a:r>
              <a:endParaRPr lang="en-US" sz="800" b="1" dirty="0">
                <a:solidFill>
                  <a:prstClr val="white"/>
                </a:solidFill>
                <a:latin typeface="Arial" panose="020B0604020202020204" pitchFamily="34" charset="0"/>
                <a:cs typeface="Arial" panose="020B0604020202020204" pitchFamily="34" charset="0"/>
              </a:endParaRPr>
            </a:p>
          </p:txBody>
        </p:sp>
        <p:sp>
          <p:nvSpPr>
            <p:cNvPr id="133" name="Rectangle 132"/>
            <p:cNvSpPr/>
            <p:nvPr/>
          </p:nvSpPr>
          <p:spPr>
            <a:xfrm>
              <a:off x="247828" y="3627430"/>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PROMISE TO PAY</a:t>
              </a:r>
              <a:endParaRPr lang="en-US" sz="800" b="1" dirty="0">
                <a:solidFill>
                  <a:prstClr val="white"/>
                </a:solidFill>
                <a:latin typeface="Arial" panose="020B0604020202020204" pitchFamily="34" charset="0"/>
                <a:cs typeface="Arial" panose="020B0604020202020204" pitchFamily="34" charset="0"/>
              </a:endParaRPr>
            </a:p>
          </p:txBody>
        </p:sp>
        <p:sp>
          <p:nvSpPr>
            <p:cNvPr id="134" name="Rectangle 133"/>
            <p:cNvSpPr/>
            <p:nvPr/>
          </p:nvSpPr>
          <p:spPr>
            <a:xfrm>
              <a:off x="247828" y="3943984"/>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SIM PROFILE</a:t>
              </a:r>
              <a:endParaRPr lang="en-US" sz="800" b="1" dirty="0">
                <a:solidFill>
                  <a:prstClr val="white"/>
                </a:solidFill>
                <a:latin typeface="Arial" panose="020B0604020202020204" pitchFamily="34" charset="0"/>
                <a:cs typeface="Arial" panose="020B0604020202020204" pitchFamily="34" charset="0"/>
              </a:endParaRPr>
            </a:p>
          </p:txBody>
        </p:sp>
        <p:sp>
          <p:nvSpPr>
            <p:cNvPr id="135" name="Rectangle 134"/>
            <p:cNvSpPr/>
            <p:nvPr/>
          </p:nvSpPr>
          <p:spPr>
            <a:xfrm>
              <a:off x="247828" y="4260538"/>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TEMPORARY CREDIT LIMIT</a:t>
              </a:r>
              <a:endParaRPr lang="en-US" sz="800" b="1" dirty="0">
                <a:solidFill>
                  <a:prstClr val="white"/>
                </a:solidFill>
                <a:latin typeface="Arial" panose="020B0604020202020204" pitchFamily="34" charset="0"/>
                <a:cs typeface="Arial" panose="020B0604020202020204" pitchFamily="34" charset="0"/>
              </a:endParaRPr>
            </a:p>
          </p:txBody>
        </p:sp>
        <p:sp>
          <p:nvSpPr>
            <p:cNvPr id="136" name="Rectangle 135"/>
            <p:cNvSpPr/>
            <p:nvPr/>
          </p:nvSpPr>
          <p:spPr>
            <a:xfrm>
              <a:off x="247828" y="4577092"/>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MI ACTIVATION / DEACTIVATION</a:t>
              </a:r>
            </a:p>
          </p:txBody>
        </p:sp>
        <p:sp>
          <p:nvSpPr>
            <p:cNvPr id="137" name="Rectangle 136"/>
            <p:cNvSpPr/>
            <p:nvPr/>
          </p:nvSpPr>
          <p:spPr>
            <a:xfrm>
              <a:off x="247828" y="4893646"/>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VAS </a:t>
              </a:r>
              <a:r>
                <a:rPr lang="en-US" sz="800" b="1" dirty="0">
                  <a:solidFill>
                    <a:prstClr val="white"/>
                  </a:solidFill>
                  <a:latin typeface="Arial" panose="020B0604020202020204" pitchFamily="34" charset="0"/>
                  <a:cs typeface="Arial" panose="020B0604020202020204" pitchFamily="34" charset="0"/>
                </a:rPr>
                <a:t>ACTIVATION / DEACTIVATION</a:t>
              </a:r>
            </a:p>
          </p:txBody>
        </p:sp>
        <p:sp>
          <p:nvSpPr>
            <p:cNvPr id="138" name="Rectangle 137"/>
            <p:cNvSpPr/>
            <p:nvPr/>
          </p:nvSpPr>
          <p:spPr>
            <a:xfrm>
              <a:off x="247828" y="5210200"/>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IR </a:t>
              </a:r>
              <a:r>
                <a:rPr lang="en-US" sz="800" b="1" dirty="0">
                  <a:solidFill>
                    <a:prstClr val="white"/>
                  </a:solidFill>
                  <a:latin typeface="Arial" panose="020B0604020202020204" pitchFamily="34" charset="0"/>
                  <a:cs typeface="Arial" panose="020B0604020202020204" pitchFamily="34" charset="0"/>
                </a:rPr>
                <a:t>ACTIVATION / DEACTIVATION</a:t>
              </a:r>
            </a:p>
          </p:txBody>
        </p:sp>
        <p:sp>
          <p:nvSpPr>
            <p:cNvPr id="139" name="Rectangle 138"/>
            <p:cNvSpPr/>
            <p:nvPr/>
          </p:nvSpPr>
          <p:spPr>
            <a:xfrm>
              <a:off x="247828" y="5526754"/>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FUP PURCHASE</a:t>
              </a:r>
              <a:endParaRPr lang="en-US" sz="800" b="1" dirty="0">
                <a:solidFill>
                  <a:prstClr val="white"/>
                </a:solidFill>
                <a:latin typeface="Arial" panose="020B0604020202020204" pitchFamily="34" charset="0"/>
                <a:cs typeface="Arial" panose="020B0604020202020204" pitchFamily="34" charset="0"/>
              </a:endParaRPr>
            </a:p>
          </p:txBody>
        </p:sp>
        <p:grpSp>
          <p:nvGrpSpPr>
            <p:cNvPr id="140" name="Group 139"/>
            <p:cNvGrpSpPr/>
            <p:nvPr/>
          </p:nvGrpSpPr>
          <p:grpSpPr>
            <a:xfrm>
              <a:off x="-12483" y="5451311"/>
              <a:ext cx="365675" cy="427282"/>
              <a:chOff x="-612009" y="4545963"/>
              <a:chExt cx="365675" cy="427282"/>
            </a:xfrm>
          </p:grpSpPr>
          <p:sp>
            <p:nvSpPr>
              <p:cNvPr id="142" name="Flowchart: Delay 141"/>
              <p:cNvSpPr/>
              <p:nvPr/>
            </p:nvSpPr>
            <p:spPr>
              <a:xfrm>
                <a:off x="-600892" y="4545963"/>
                <a:ext cx="354558" cy="427282"/>
              </a:xfrm>
              <a:prstGeom prst="flowChartDelay">
                <a:avLst/>
              </a:prstGeom>
              <a:solidFill>
                <a:srgbClr val="E20A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3" name="Picture 142"/>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612009" y="4596368"/>
                <a:ext cx="324625" cy="324625"/>
              </a:xfrm>
              <a:prstGeom prst="rect">
                <a:avLst/>
              </a:prstGeom>
            </p:spPr>
          </p:pic>
        </p:grpSp>
        <p:sp>
          <p:nvSpPr>
            <p:cNvPr id="141" name="Rectangle 140"/>
            <p:cNvSpPr/>
            <p:nvPr/>
          </p:nvSpPr>
          <p:spPr>
            <a:xfrm>
              <a:off x="247828" y="5853898"/>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NETWORK COVERAGE</a:t>
              </a:r>
              <a:endParaRPr lang="en-US" sz="800" b="1" dirty="0">
                <a:solidFill>
                  <a:prstClr val="white"/>
                </a:solidFill>
                <a:latin typeface="Arial" panose="020B0604020202020204" pitchFamily="34" charset="0"/>
                <a:cs typeface="Arial" panose="020B0604020202020204" pitchFamily="34" charset="0"/>
              </a:endParaRPr>
            </a:p>
          </p:txBody>
        </p:sp>
      </p:grpSp>
      <p:sp>
        <p:nvSpPr>
          <p:cNvPr id="73" name="Rectangle 72"/>
          <p:cNvSpPr/>
          <p:nvPr/>
        </p:nvSpPr>
        <p:spPr>
          <a:xfrm>
            <a:off x="2940" y="0"/>
            <a:ext cx="12192000" cy="6855603"/>
          </a:xfrm>
          <a:prstGeom prst="rect">
            <a:avLst/>
          </a:prstGeom>
          <a:solidFill>
            <a:srgbClr val="40404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9" name="Rectangle 78"/>
          <p:cNvSpPr/>
          <p:nvPr/>
        </p:nvSpPr>
        <p:spPr>
          <a:xfrm>
            <a:off x="2306628" y="1653000"/>
            <a:ext cx="7578744" cy="2863536"/>
          </a:xfrm>
          <a:prstGeom prst="rect">
            <a:avLst/>
          </a:prstGeom>
          <a:solidFill>
            <a:sysClr val="window" lastClr="FFFFFF"/>
          </a:solidFill>
          <a:ln w="12700" cap="flat" cmpd="sng" algn="ctr">
            <a:noFill/>
            <a:prstDash val="solid"/>
            <a:miter lim="800000"/>
          </a:ln>
          <a:effectLst>
            <a:outerShdw blurRad="50800" dist="38100" dir="8100000" algn="tr" rotWithShape="0">
              <a:prstClr val="black">
                <a:alpha val="40000"/>
              </a:prstClr>
            </a:outerShdw>
          </a:effectLst>
        </p:spPr>
        <p:txBody>
          <a:bodyPr rtlCol="0" anchor="ctr"/>
          <a:lstStyle/>
          <a:p>
            <a:pPr algn="ctr">
              <a:defRPr/>
            </a:pPr>
            <a:endParaRPr lang="en-US" kern="0" smtClean="0">
              <a:solidFill>
                <a:prstClr val="white"/>
              </a:solidFill>
            </a:endParaRPr>
          </a:p>
        </p:txBody>
      </p:sp>
      <p:sp>
        <p:nvSpPr>
          <p:cNvPr id="81" name="Rectangle 80"/>
          <p:cNvSpPr/>
          <p:nvPr/>
        </p:nvSpPr>
        <p:spPr>
          <a:xfrm>
            <a:off x="2388214" y="1789379"/>
            <a:ext cx="2763385" cy="338554"/>
          </a:xfrm>
          <a:prstGeom prst="rect">
            <a:avLst/>
          </a:prstGeom>
        </p:spPr>
        <p:txBody>
          <a:bodyPr wrap="none">
            <a:spAutoFit/>
          </a:bodyPr>
          <a:lstStyle/>
          <a:p>
            <a:r>
              <a:rPr lang="en-US" sz="1600" b="1" dirty="0" smtClean="0">
                <a:solidFill>
                  <a:prstClr val="black"/>
                </a:solidFill>
                <a:latin typeface="Arial" panose="020B0604020202020204" pitchFamily="34" charset="0"/>
                <a:cs typeface="Arial" panose="020B0604020202020204" pitchFamily="34" charset="0"/>
              </a:rPr>
              <a:t>OPEN SERVICE REQUEST</a:t>
            </a:r>
            <a:endParaRPr lang="en-US" sz="1600" b="1" dirty="0">
              <a:solidFill>
                <a:prstClr val="black"/>
              </a:solidFill>
              <a:latin typeface="Arial" panose="020B0604020202020204" pitchFamily="34" charset="0"/>
              <a:cs typeface="Arial" panose="020B0604020202020204" pitchFamily="34" charset="0"/>
            </a:endParaRPr>
          </a:p>
        </p:txBody>
      </p:sp>
      <p:graphicFrame>
        <p:nvGraphicFramePr>
          <p:cNvPr id="89" name="Table 88"/>
          <p:cNvGraphicFramePr>
            <a:graphicFrameLocks noGrp="1"/>
          </p:cNvGraphicFramePr>
          <p:nvPr>
            <p:extLst>
              <p:ext uri="{D42A27DB-BD31-4B8C-83A1-F6EECF244321}">
                <p14:modId xmlns:p14="http://schemas.microsoft.com/office/powerpoint/2010/main" val="132860492"/>
              </p:ext>
            </p:extLst>
          </p:nvPr>
        </p:nvGraphicFramePr>
        <p:xfrm>
          <a:off x="2444758" y="2477605"/>
          <a:ext cx="7302485" cy="870669"/>
        </p:xfrm>
        <a:graphic>
          <a:graphicData uri="http://schemas.openxmlformats.org/drawingml/2006/table">
            <a:tbl>
              <a:tblPr/>
              <a:tblGrid>
                <a:gridCol w="1102265"/>
                <a:gridCol w="1026248"/>
                <a:gridCol w="1425338"/>
                <a:gridCol w="1083255"/>
                <a:gridCol w="1354069"/>
                <a:gridCol w="1311310"/>
              </a:tblGrid>
              <a:tr h="452235">
                <a:tc>
                  <a:txBody>
                    <a:bodyPr/>
                    <a:lstStyle/>
                    <a:p>
                      <a:pPr algn="ctr" rtl="0" fontAlgn="ctr"/>
                      <a:r>
                        <a:rPr lang="en-US" sz="900" b="1" i="0" u="none" strike="noStrike" dirty="0">
                          <a:solidFill>
                            <a:srgbClr val="FFFFFF"/>
                          </a:solidFill>
                          <a:effectLst/>
                          <a:latin typeface="Arial" panose="020B0604020202020204" pitchFamily="34" charset="0"/>
                        </a:rPr>
                        <a:t>SR Number</a:t>
                      </a:r>
                    </a:p>
                  </a:txBody>
                  <a:tcPr marL="6067" marR="6067" marT="606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E5681"/>
                    </a:solidFill>
                  </a:tcPr>
                </a:tc>
                <a:tc>
                  <a:txBody>
                    <a:bodyPr/>
                    <a:lstStyle/>
                    <a:p>
                      <a:pPr algn="ctr" rtl="0" fontAlgn="ctr"/>
                      <a:r>
                        <a:rPr lang="en-US" sz="900" b="1" i="0" u="none" strike="noStrike">
                          <a:solidFill>
                            <a:srgbClr val="FFFFFF"/>
                          </a:solidFill>
                          <a:effectLst/>
                          <a:latin typeface="Arial" panose="020B0604020202020204" pitchFamily="34" charset="0"/>
                        </a:rPr>
                        <a:t>Ticket Type</a:t>
                      </a:r>
                    </a:p>
                  </a:txBody>
                  <a:tcPr marL="6067" marR="6067" marT="606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E5681"/>
                    </a:solidFill>
                  </a:tcPr>
                </a:tc>
                <a:tc>
                  <a:txBody>
                    <a:bodyPr/>
                    <a:lstStyle/>
                    <a:p>
                      <a:pPr algn="ctr" rtl="0" fontAlgn="ctr"/>
                      <a:r>
                        <a:rPr lang="en-US" sz="900" b="1" i="0" u="none" strike="noStrike">
                          <a:solidFill>
                            <a:srgbClr val="FFFFFF"/>
                          </a:solidFill>
                          <a:effectLst/>
                          <a:latin typeface="Arial" panose="020B0604020202020204" pitchFamily="34" charset="0"/>
                        </a:rPr>
                        <a:t>Type</a:t>
                      </a:r>
                    </a:p>
                  </a:txBody>
                  <a:tcPr marL="6067" marR="6067" marT="606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E5681"/>
                    </a:solidFill>
                  </a:tcPr>
                </a:tc>
                <a:tc>
                  <a:txBody>
                    <a:bodyPr/>
                    <a:lstStyle/>
                    <a:p>
                      <a:pPr algn="ctr" rtl="0" fontAlgn="ctr"/>
                      <a:r>
                        <a:rPr lang="en-US" sz="900" b="1" i="0" u="none" strike="noStrike" dirty="0">
                          <a:solidFill>
                            <a:srgbClr val="FFFFFF"/>
                          </a:solidFill>
                          <a:effectLst/>
                          <a:latin typeface="Arial" panose="020B0604020202020204" pitchFamily="34" charset="0"/>
                        </a:rPr>
                        <a:t>Sub-Type</a:t>
                      </a:r>
                    </a:p>
                  </a:txBody>
                  <a:tcPr marL="6067" marR="6067" marT="606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E5681"/>
                    </a:solidFill>
                  </a:tcPr>
                </a:tc>
                <a:tc>
                  <a:txBody>
                    <a:bodyPr/>
                    <a:lstStyle/>
                    <a:p>
                      <a:pPr algn="ctr" rtl="0" fontAlgn="ctr"/>
                      <a:r>
                        <a:rPr lang="en-US" sz="900" b="1" i="0" u="none" strike="noStrike" dirty="0">
                          <a:solidFill>
                            <a:srgbClr val="FFFFFF"/>
                          </a:solidFill>
                          <a:effectLst/>
                          <a:latin typeface="Arial" panose="020B0604020202020204" pitchFamily="34" charset="0"/>
                        </a:rPr>
                        <a:t>SR Opened Date</a:t>
                      </a:r>
                    </a:p>
                  </a:txBody>
                  <a:tcPr marL="6067" marR="6067" marT="606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1E5681"/>
                    </a:solidFill>
                  </a:tcPr>
                </a:tc>
                <a:tc>
                  <a:txBody>
                    <a:bodyPr/>
                    <a:lstStyle/>
                    <a:p>
                      <a:pPr algn="ctr" rtl="0" fontAlgn="ctr"/>
                      <a:r>
                        <a:rPr lang="en-US" sz="900" b="1" i="0" u="none" strike="noStrike" dirty="0">
                          <a:solidFill>
                            <a:srgbClr val="FFFFFF"/>
                          </a:solidFill>
                          <a:effectLst/>
                          <a:latin typeface="Arial" panose="020B0604020202020204" pitchFamily="34" charset="0"/>
                        </a:rPr>
                        <a:t>Due Date</a:t>
                      </a:r>
                    </a:p>
                  </a:txBody>
                  <a:tcPr marL="6067" marR="6067" marT="606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1E5681"/>
                    </a:solidFill>
                  </a:tcPr>
                </a:tc>
              </a:tr>
              <a:tr h="418434">
                <a:tc>
                  <a:txBody>
                    <a:bodyPr/>
                    <a:lstStyle/>
                    <a:p>
                      <a:pPr algn="ctr" rtl="0" fontAlgn="ctr"/>
                      <a:r>
                        <a:rPr lang="en-US" sz="900" b="0" i="0" u="sng" strike="noStrike" dirty="0">
                          <a:solidFill>
                            <a:srgbClr val="000000"/>
                          </a:solidFill>
                          <a:effectLst/>
                          <a:latin typeface="Arial" panose="020B0604020202020204" pitchFamily="34" charset="0"/>
                        </a:rPr>
                        <a:t>3-7412345678</a:t>
                      </a:r>
                    </a:p>
                  </a:txBody>
                  <a:tcPr marL="6067" marR="6067" marT="606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en-US" sz="900" b="0" i="0" u="none" strike="noStrike" dirty="0" smtClean="0">
                          <a:solidFill>
                            <a:srgbClr val="000000"/>
                          </a:solidFill>
                          <a:effectLst/>
                          <a:latin typeface="Arial" panose="020B0604020202020204" pitchFamily="34" charset="0"/>
                        </a:rPr>
                        <a:t>Enquiry</a:t>
                      </a:r>
                      <a:endParaRPr lang="en-US" sz="900" b="0" i="0" u="none" strike="noStrike" dirty="0">
                        <a:solidFill>
                          <a:srgbClr val="000000"/>
                        </a:solidFill>
                        <a:effectLst/>
                        <a:latin typeface="Arial" panose="020B0604020202020204" pitchFamily="34" charset="0"/>
                      </a:endParaRPr>
                    </a:p>
                  </a:txBody>
                  <a:tcPr marL="6067" marR="6067" marT="606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en-US" sz="900" b="0" i="0" u="none" strike="noStrike" dirty="0" smtClean="0">
                          <a:solidFill>
                            <a:srgbClr val="000000"/>
                          </a:solidFill>
                          <a:effectLst/>
                          <a:latin typeface="Arial" panose="020B0604020202020204" pitchFamily="34" charset="0"/>
                        </a:rPr>
                        <a:t>Network</a:t>
                      </a:r>
                      <a:endParaRPr lang="en-US" sz="900" b="0" i="0" u="none" strike="noStrike" dirty="0">
                        <a:solidFill>
                          <a:srgbClr val="000000"/>
                        </a:solidFill>
                        <a:effectLst/>
                        <a:latin typeface="Arial" panose="020B0604020202020204" pitchFamily="34" charset="0"/>
                      </a:endParaRPr>
                    </a:p>
                  </a:txBody>
                  <a:tcPr marL="6067" marR="6067" marT="606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en-US" sz="900" b="0" i="0" u="none" strike="noStrike" dirty="0" smtClean="0">
                          <a:solidFill>
                            <a:srgbClr val="000000"/>
                          </a:solidFill>
                          <a:effectLst/>
                          <a:latin typeface="Arial" panose="020B0604020202020204" pitchFamily="34" charset="0"/>
                        </a:rPr>
                        <a:t>Network Related</a:t>
                      </a:r>
                      <a:endParaRPr lang="en-US" sz="900" b="0" i="0" u="none" strike="noStrike" dirty="0">
                        <a:solidFill>
                          <a:srgbClr val="000000"/>
                        </a:solidFill>
                        <a:effectLst/>
                        <a:latin typeface="Arial" panose="020B0604020202020204" pitchFamily="34" charset="0"/>
                      </a:endParaRPr>
                    </a:p>
                  </a:txBody>
                  <a:tcPr marL="6067" marR="6067" marT="606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en-US" sz="900" b="0" i="0" u="none" strike="noStrike" dirty="0" smtClean="0">
                          <a:solidFill>
                            <a:srgbClr val="000000"/>
                          </a:solidFill>
                          <a:effectLst/>
                          <a:latin typeface="Arial" panose="020B0604020202020204" pitchFamily="34" charset="0"/>
                        </a:rPr>
                        <a:t>22/04/2019 </a:t>
                      </a:r>
                      <a:r>
                        <a:rPr lang="en-US" sz="900" b="0" i="0" u="none" strike="noStrike" dirty="0">
                          <a:solidFill>
                            <a:srgbClr val="000000"/>
                          </a:solidFill>
                          <a:effectLst/>
                          <a:latin typeface="Arial" panose="020B0604020202020204" pitchFamily="34" charset="0"/>
                        </a:rPr>
                        <a:t>13:00</a:t>
                      </a:r>
                    </a:p>
                  </a:txBody>
                  <a:tcPr marL="6067" marR="6067" marT="606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en-US" sz="900" b="0" i="0" u="none" strike="noStrike" dirty="0" smtClean="0">
                          <a:solidFill>
                            <a:srgbClr val="000000"/>
                          </a:solidFill>
                          <a:effectLst/>
                          <a:latin typeface="Arial" panose="020B0604020202020204" pitchFamily="34" charset="0"/>
                        </a:rPr>
                        <a:t>23/04/2019 13:00</a:t>
                      </a:r>
                      <a:endParaRPr lang="en-US" sz="900" b="0" i="0" u="none" strike="noStrike" dirty="0">
                        <a:solidFill>
                          <a:srgbClr val="000000"/>
                        </a:solidFill>
                        <a:effectLst/>
                        <a:latin typeface="Arial" panose="020B0604020202020204" pitchFamily="34" charset="0"/>
                      </a:endParaRPr>
                    </a:p>
                  </a:txBody>
                  <a:tcPr marL="6067" marR="6067" marT="606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r>
            </a:tbl>
          </a:graphicData>
        </a:graphic>
      </p:graphicFrame>
      <p:sp>
        <p:nvSpPr>
          <p:cNvPr id="90" name="Rectangle 89"/>
          <p:cNvSpPr/>
          <p:nvPr/>
        </p:nvSpPr>
        <p:spPr>
          <a:xfrm>
            <a:off x="2398107" y="3747725"/>
            <a:ext cx="1606530" cy="769441"/>
          </a:xfrm>
          <a:prstGeom prst="rect">
            <a:avLst/>
          </a:prstGeom>
        </p:spPr>
        <p:txBody>
          <a:bodyPr wrap="none">
            <a:spAutoFit/>
          </a:bodyPr>
          <a:lstStyle/>
          <a:p>
            <a:pPr fontAlgn="ctr"/>
            <a:r>
              <a:rPr lang="en-US" sz="1100" dirty="0" smtClean="0">
                <a:solidFill>
                  <a:srgbClr val="000000"/>
                </a:solidFill>
                <a:latin typeface="Arial" panose="020B0604020202020204" pitchFamily="34" charset="0"/>
              </a:rPr>
              <a:t>Affected Area</a:t>
            </a:r>
          </a:p>
          <a:p>
            <a:pPr fontAlgn="ctr"/>
            <a:r>
              <a:rPr lang="en-US" sz="1100" dirty="0" smtClean="0">
                <a:solidFill>
                  <a:srgbClr val="000000"/>
                </a:solidFill>
                <a:latin typeface="Arial" panose="020B0604020202020204" pitchFamily="34" charset="0"/>
              </a:rPr>
              <a:t>Scheduled Resolution</a:t>
            </a:r>
          </a:p>
          <a:p>
            <a:pPr fontAlgn="ctr"/>
            <a:r>
              <a:rPr lang="en-US" sz="1100" dirty="0" smtClean="0">
                <a:solidFill>
                  <a:srgbClr val="000000"/>
                </a:solidFill>
                <a:latin typeface="Arial" panose="020B0604020202020204" pitchFamily="34" charset="0"/>
              </a:rPr>
              <a:t>Estimated Resolution</a:t>
            </a:r>
          </a:p>
          <a:p>
            <a:pPr fontAlgn="ctr"/>
            <a:endParaRPr lang="en-US" sz="1100" dirty="0">
              <a:solidFill>
                <a:srgbClr val="000000"/>
              </a:solidFill>
              <a:latin typeface="Arial" panose="020B0604020202020204" pitchFamily="34" charset="0"/>
            </a:endParaRPr>
          </a:p>
        </p:txBody>
      </p:sp>
      <p:sp>
        <p:nvSpPr>
          <p:cNvPr id="91" name="Rectangle 90"/>
          <p:cNvSpPr/>
          <p:nvPr/>
        </p:nvSpPr>
        <p:spPr>
          <a:xfrm>
            <a:off x="4183947" y="3752596"/>
            <a:ext cx="1359668" cy="600164"/>
          </a:xfrm>
          <a:prstGeom prst="rect">
            <a:avLst/>
          </a:prstGeom>
        </p:spPr>
        <p:txBody>
          <a:bodyPr wrap="none">
            <a:spAutoFit/>
          </a:bodyPr>
          <a:lstStyle/>
          <a:p>
            <a:pPr fontAlgn="ctr"/>
            <a:r>
              <a:rPr lang="en-US" sz="1100" dirty="0" smtClean="0">
                <a:solidFill>
                  <a:srgbClr val="000000"/>
                </a:solidFill>
                <a:latin typeface="Arial" panose="020B0604020202020204" pitchFamily="34" charset="0"/>
              </a:rPr>
              <a:t>Quezon City</a:t>
            </a:r>
          </a:p>
          <a:p>
            <a:pPr fontAlgn="ctr"/>
            <a:r>
              <a:rPr lang="en-US" sz="1100" dirty="0" smtClean="0">
                <a:solidFill>
                  <a:srgbClr val="000000"/>
                </a:solidFill>
                <a:latin typeface="Arial" panose="020B0604020202020204" pitchFamily="34" charset="0"/>
              </a:rPr>
              <a:t>22/04/2019; 16:30</a:t>
            </a:r>
          </a:p>
          <a:p>
            <a:pPr fontAlgn="ctr"/>
            <a:r>
              <a:rPr lang="en-US" sz="1100" dirty="0" smtClean="0">
                <a:solidFill>
                  <a:srgbClr val="FF0000"/>
                </a:solidFill>
                <a:latin typeface="Arial" panose="020B0604020202020204" pitchFamily="34" charset="0"/>
              </a:rPr>
              <a:t>23/04/2019</a:t>
            </a:r>
            <a:r>
              <a:rPr lang="en-US" sz="1100" dirty="0">
                <a:solidFill>
                  <a:srgbClr val="FF0000"/>
                </a:solidFill>
                <a:latin typeface="Arial" panose="020B0604020202020204" pitchFamily="34" charset="0"/>
              </a:rPr>
              <a:t>; </a:t>
            </a:r>
            <a:r>
              <a:rPr lang="en-US" sz="1100" dirty="0" smtClean="0">
                <a:solidFill>
                  <a:srgbClr val="FF0000"/>
                </a:solidFill>
                <a:latin typeface="Arial" panose="020B0604020202020204" pitchFamily="34" charset="0"/>
              </a:rPr>
              <a:t>06:00</a:t>
            </a:r>
            <a:endParaRPr lang="en-US" sz="1100" dirty="0">
              <a:solidFill>
                <a:srgbClr val="FF0000"/>
              </a:solidFill>
              <a:latin typeface="Arial" panose="020B0604020202020204" pitchFamily="34" charset="0"/>
            </a:endParaRPr>
          </a:p>
        </p:txBody>
      </p:sp>
      <p:sp>
        <p:nvSpPr>
          <p:cNvPr id="92" name="Rectangle 91"/>
          <p:cNvSpPr/>
          <p:nvPr/>
        </p:nvSpPr>
        <p:spPr>
          <a:xfrm>
            <a:off x="2398107" y="3468781"/>
            <a:ext cx="752129" cy="261610"/>
          </a:xfrm>
          <a:prstGeom prst="rect">
            <a:avLst/>
          </a:prstGeom>
        </p:spPr>
        <p:txBody>
          <a:bodyPr wrap="none">
            <a:spAutoFit/>
          </a:bodyPr>
          <a:lstStyle/>
          <a:p>
            <a:pPr fontAlgn="ctr"/>
            <a:r>
              <a:rPr lang="en-US" sz="1100" b="1" dirty="0" smtClean="0">
                <a:solidFill>
                  <a:srgbClr val="000000"/>
                </a:solidFill>
                <a:latin typeface="Arial" panose="020B0604020202020204" pitchFamily="34" charset="0"/>
              </a:rPr>
              <a:t>STATUS</a:t>
            </a:r>
            <a:endParaRPr lang="en-US" sz="1100" b="1" dirty="0">
              <a:solidFill>
                <a:srgbClr val="000000"/>
              </a:solidFill>
              <a:latin typeface="Arial" panose="020B0604020202020204" pitchFamily="34" charset="0"/>
            </a:endParaRPr>
          </a:p>
        </p:txBody>
      </p:sp>
    </p:spTree>
    <p:extLst>
      <p:ext uri="{BB962C8B-B14F-4D97-AF65-F5344CB8AC3E}">
        <p14:creationId xmlns:p14="http://schemas.microsoft.com/office/powerpoint/2010/main" val="25683533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Rectangle 61"/>
          <p:cNvSpPr/>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 name="Rectangle 2"/>
          <p:cNvSpPr/>
          <p:nvPr/>
        </p:nvSpPr>
        <p:spPr>
          <a:xfrm>
            <a:off x="185940" y="154407"/>
            <a:ext cx="11836042" cy="65124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sp>
        <p:nvSpPr>
          <p:cNvPr id="52" name="Rectangle 51"/>
          <p:cNvSpPr/>
          <p:nvPr/>
        </p:nvSpPr>
        <p:spPr>
          <a:xfrm>
            <a:off x="2266988" y="154407"/>
            <a:ext cx="7757432" cy="20684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sp>
        <p:nvSpPr>
          <p:cNvPr id="46" name="Rectangle 45"/>
          <p:cNvSpPr/>
          <p:nvPr/>
        </p:nvSpPr>
        <p:spPr>
          <a:xfrm>
            <a:off x="185940" y="2289543"/>
            <a:ext cx="2081048" cy="4375515"/>
          </a:xfrm>
          <a:prstGeom prst="rect">
            <a:avLst/>
          </a:prstGeom>
          <a:solidFill>
            <a:srgbClr val="56AD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pic>
        <p:nvPicPr>
          <p:cNvPr id="19" name="Picture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1617" y="1769514"/>
            <a:ext cx="400674" cy="400674"/>
          </a:xfrm>
          <a:prstGeom prst="rect">
            <a:avLst/>
          </a:prstGeom>
        </p:spPr>
      </p:pic>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9785" y="1769514"/>
            <a:ext cx="400674" cy="400674"/>
          </a:xfrm>
          <a:prstGeom prst="rect">
            <a:avLst/>
          </a:prstGeom>
        </p:spPr>
      </p:pic>
      <p:pic>
        <p:nvPicPr>
          <p:cNvPr id="21" name="Picture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75281" y="1769514"/>
            <a:ext cx="400674" cy="400674"/>
          </a:xfrm>
          <a:prstGeom prst="rect">
            <a:avLst/>
          </a:prstGeom>
        </p:spPr>
      </p:pic>
      <p:pic>
        <p:nvPicPr>
          <p:cNvPr id="23" name="Picture 2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93449" y="1769513"/>
            <a:ext cx="400674" cy="400674"/>
          </a:xfrm>
          <a:prstGeom prst="rect">
            <a:avLst/>
          </a:prstGeom>
        </p:spPr>
      </p:pic>
      <p:pic>
        <p:nvPicPr>
          <p:cNvPr id="74" name="Picture 7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5959" y="6191056"/>
            <a:ext cx="354173" cy="346794"/>
          </a:xfrm>
          <a:prstGeom prst="rect">
            <a:avLst/>
          </a:prstGeom>
        </p:spPr>
      </p:pic>
      <p:pic>
        <p:nvPicPr>
          <p:cNvPr id="75" name="Picture 7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19025" y="6191056"/>
            <a:ext cx="354173" cy="346794"/>
          </a:xfrm>
          <a:prstGeom prst="rect">
            <a:avLst/>
          </a:prstGeom>
        </p:spPr>
      </p:pic>
      <p:pic>
        <p:nvPicPr>
          <p:cNvPr id="76" name="Picture 7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52893" y="6191056"/>
            <a:ext cx="354173" cy="332037"/>
          </a:xfrm>
          <a:prstGeom prst="rect">
            <a:avLst/>
          </a:prstGeom>
        </p:spPr>
      </p:pic>
      <p:sp>
        <p:nvSpPr>
          <p:cNvPr id="83" name="Rectangle 82"/>
          <p:cNvSpPr/>
          <p:nvPr/>
        </p:nvSpPr>
        <p:spPr>
          <a:xfrm>
            <a:off x="9965423" y="2163814"/>
            <a:ext cx="2056451" cy="45036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sp>
        <p:nvSpPr>
          <p:cNvPr id="89" name="Rectangle 88"/>
          <p:cNvSpPr/>
          <p:nvPr/>
        </p:nvSpPr>
        <p:spPr>
          <a:xfrm>
            <a:off x="2305567" y="2289543"/>
            <a:ext cx="1494444" cy="408589"/>
          </a:xfrm>
          <a:prstGeom prst="rect">
            <a:avLst/>
          </a:prstGeom>
          <a:solidFill>
            <a:srgbClr val="0029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VERIFICATION</a:t>
            </a:r>
            <a:endParaRPr lang="en-US" sz="800" b="1" dirty="0">
              <a:solidFill>
                <a:prstClr val="white"/>
              </a:solidFill>
              <a:latin typeface="Arial" panose="020B0604020202020204" pitchFamily="34" charset="0"/>
              <a:cs typeface="Arial" panose="020B0604020202020204" pitchFamily="34" charset="0"/>
            </a:endParaRPr>
          </a:p>
        </p:txBody>
      </p:sp>
      <p:sp>
        <p:nvSpPr>
          <p:cNvPr id="90" name="Rectangle 89"/>
          <p:cNvSpPr/>
          <p:nvPr/>
        </p:nvSpPr>
        <p:spPr>
          <a:xfrm>
            <a:off x="3833715" y="2289544"/>
            <a:ext cx="1506140" cy="414550"/>
          </a:xfrm>
          <a:prstGeom prst="rect">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defTabSz="586130"/>
            <a:r>
              <a:rPr lang="en-US" sz="800" b="1" dirty="0" smtClean="0">
                <a:solidFill>
                  <a:prstClr val="white"/>
                </a:solidFill>
                <a:latin typeface="Arial" panose="020B0604020202020204" pitchFamily="34" charset="0"/>
                <a:cs typeface="Arial" panose="020B0604020202020204" pitchFamily="34" charset="0"/>
              </a:rPr>
              <a:t>INTERACTION HISTORY</a:t>
            </a:r>
            <a:endParaRPr lang="en-US" sz="800" b="1" dirty="0">
              <a:solidFill>
                <a:prstClr val="white"/>
              </a:solidFill>
              <a:latin typeface="Arial" panose="020B0604020202020204" pitchFamily="34" charset="0"/>
              <a:cs typeface="Arial" panose="020B0604020202020204" pitchFamily="34" charset="0"/>
            </a:endParaRPr>
          </a:p>
        </p:txBody>
      </p:sp>
      <p:sp>
        <p:nvSpPr>
          <p:cNvPr id="91" name="Rectangle 90"/>
          <p:cNvSpPr/>
          <p:nvPr/>
        </p:nvSpPr>
        <p:spPr>
          <a:xfrm>
            <a:off x="5373559" y="2289544"/>
            <a:ext cx="1506140" cy="414550"/>
          </a:xfrm>
          <a:prstGeom prst="rect">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defTabSz="586130"/>
            <a:r>
              <a:rPr lang="en-US" sz="800" b="1" dirty="0" smtClean="0">
                <a:solidFill>
                  <a:prstClr val="white"/>
                </a:solidFill>
                <a:latin typeface="Arial" panose="020B0604020202020204" pitchFamily="34" charset="0"/>
                <a:cs typeface="Arial" panose="020B0604020202020204" pitchFamily="34" charset="0"/>
              </a:rPr>
              <a:t>CDR</a:t>
            </a:r>
            <a:endParaRPr lang="en-US" sz="800" b="1" dirty="0">
              <a:solidFill>
                <a:prstClr val="white"/>
              </a:solidFill>
              <a:latin typeface="Arial" panose="020B0604020202020204" pitchFamily="34" charset="0"/>
              <a:cs typeface="Arial" panose="020B0604020202020204" pitchFamily="34" charset="0"/>
            </a:endParaRPr>
          </a:p>
        </p:txBody>
      </p:sp>
      <p:sp>
        <p:nvSpPr>
          <p:cNvPr id="92" name="Rectangle 91"/>
          <p:cNvSpPr/>
          <p:nvPr/>
        </p:nvSpPr>
        <p:spPr>
          <a:xfrm>
            <a:off x="6913403" y="2289544"/>
            <a:ext cx="1506140" cy="414550"/>
          </a:xfrm>
          <a:prstGeom prst="rect">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defTabSz="586130"/>
            <a:r>
              <a:rPr lang="en-US" sz="800" b="1" dirty="0" smtClean="0">
                <a:solidFill>
                  <a:prstClr val="white"/>
                </a:solidFill>
                <a:latin typeface="Arial" panose="020B0604020202020204" pitchFamily="34" charset="0"/>
                <a:cs typeface="Arial" panose="020B0604020202020204" pitchFamily="34" charset="0"/>
              </a:rPr>
              <a:t>BILLING INFO</a:t>
            </a:r>
            <a:endParaRPr lang="en-US" sz="800" b="1" dirty="0">
              <a:solidFill>
                <a:prstClr val="white"/>
              </a:solidFill>
              <a:latin typeface="Arial" panose="020B0604020202020204" pitchFamily="34" charset="0"/>
              <a:cs typeface="Arial" panose="020B0604020202020204" pitchFamily="34" charset="0"/>
            </a:endParaRPr>
          </a:p>
        </p:txBody>
      </p:sp>
      <p:sp>
        <p:nvSpPr>
          <p:cNvPr id="93" name="Rectangle 92"/>
          <p:cNvSpPr/>
          <p:nvPr/>
        </p:nvSpPr>
        <p:spPr>
          <a:xfrm>
            <a:off x="8453248" y="2289544"/>
            <a:ext cx="1518385" cy="414550"/>
          </a:xfrm>
          <a:prstGeom prst="rect">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defTabSz="586130"/>
            <a:r>
              <a:rPr lang="en-US" sz="800" b="1" dirty="0" smtClean="0">
                <a:solidFill>
                  <a:prstClr val="white"/>
                </a:solidFill>
                <a:latin typeface="Arial" panose="020B0604020202020204" pitchFamily="34" charset="0"/>
                <a:cs typeface="Arial" panose="020B0604020202020204" pitchFamily="34" charset="0"/>
              </a:rPr>
              <a:t>PAYMENT INFO</a:t>
            </a:r>
            <a:endParaRPr lang="en-US" sz="800" b="1" dirty="0">
              <a:solidFill>
                <a:prstClr val="white"/>
              </a:solidFill>
              <a:latin typeface="Arial" panose="020B0604020202020204" pitchFamily="34" charset="0"/>
              <a:cs typeface="Arial" panose="020B0604020202020204" pitchFamily="34" charset="0"/>
            </a:endParaRPr>
          </a:p>
        </p:txBody>
      </p:sp>
      <p:pic>
        <p:nvPicPr>
          <p:cNvPr id="98" name="Picture 97"/>
          <p:cNvPicPr>
            <a:picLocks noChangeAspect="1"/>
          </p:cNvPicPr>
          <p:nvPr/>
        </p:nvPicPr>
        <p:blipFill>
          <a:blip r:embed="rId9">
            <a:extLst>
              <a:ext uri="{BEBA8EAE-BF5A-486C-A8C5-ECC9F3942E4B}">
                <a14:imgProps xmlns:a14="http://schemas.microsoft.com/office/drawing/2010/main">
                  <a14:imgLayer r:embed="rId10">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1852091" y="6194581"/>
            <a:ext cx="331349" cy="331349"/>
          </a:xfrm>
          <a:prstGeom prst="rect">
            <a:avLst/>
          </a:prstGeom>
        </p:spPr>
      </p:pic>
      <p:sp>
        <p:nvSpPr>
          <p:cNvPr id="109" name="Rectangle 108"/>
          <p:cNvSpPr/>
          <p:nvPr/>
        </p:nvSpPr>
        <p:spPr>
          <a:xfrm>
            <a:off x="10023912" y="2286478"/>
            <a:ext cx="1963490" cy="4251372"/>
          </a:xfrm>
          <a:prstGeom prst="rect">
            <a:avLst/>
          </a:prstGeom>
          <a:solidFill>
            <a:srgbClr val="56AD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1000" b="1" dirty="0">
              <a:solidFill>
                <a:prstClr val="white"/>
              </a:solidFill>
              <a:latin typeface="Arial" panose="020B0604020202020204" pitchFamily="34" charset="0"/>
              <a:cs typeface="Arial" panose="020B0604020202020204" pitchFamily="34" charset="0"/>
            </a:endParaRPr>
          </a:p>
        </p:txBody>
      </p:sp>
      <p:sp>
        <p:nvSpPr>
          <p:cNvPr id="94" name="Rectangle 93"/>
          <p:cNvSpPr/>
          <p:nvPr/>
        </p:nvSpPr>
        <p:spPr>
          <a:xfrm>
            <a:off x="2304058" y="2698132"/>
            <a:ext cx="7656345" cy="3044318"/>
          </a:xfrm>
          <a:prstGeom prst="rect">
            <a:avLst/>
          </a:prstGeom>
          <a:solidFill>
            <a:schemeClr val="bg1"/>
          </a:solidFill>
          <a:ln>
            <a:solidFill>
              <a:srgbClr val="56ADD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grpSp>
        <p:nvGrpSpPr>
          <p:cNvPr id="4" name="Group 3"/>
          <p:cNvGrpSpPr/>
          <p:nvPr/>
        </p:nvGrpSpPr>
        <p:grpSpPr>
          <a:xfrm>
            <a:off x="257774" y="2377291"/>
            <a:ext cx="1926025" cy="239055"/>
            <a:chOff x="257774" y="1966455"/>
            <a:chExt cx="1926025" cy="239055"/>
          </a:xfrm>
        </p:grpSpPr>
        <p:sp>
          <p:nvSpPr>
            <p:cNvPr id="50" name="Rounded Rectangle 49"/>
            <p:cNvSpPr/>
            <p:nvPr/>
          </p:nvSpPr>
          <p:spPr>
            <a:xfrm>
              <a:off x="257774" y="1968246"/>
              <a:ext cx="1824102" cy="23726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pic>
          <p:nvPicPr>
            <p:cNvPr id="28" name="Picture 27"/>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981315" y="1966455"/>
              <a:ext cx="202484" cy="237055"/>
            </a:xfrm>
            <a:prstGeom prst="rect">
              <a:avLst/>
            </a:prstGeom>
          </p:spPr>
        </p:pic>
        <p:sp>
          <p:nvSpPr>
            <p:cNvPr id="51" name="TextBox 50"/>
            <p:cNvSpPr txBox="1"/>
            <p:nvPr/>
          </p:nvSpPr>
          <p:spPr>
            <a:xfrm>
              <a:off x="320836" y="1968921"/>
              <a:ext cx="184731" cy="230832"/>
            </a:xfrm>
            <a:prstGeom prst="rect">
              <a:avLst/>
            </a:prstGeom>
            <a:noFill/>
          </p:spPr>
          <p:txBody>
            <a:bodyPr wrap="none" rtlCol="0">
              <a:spAutoFit/>
            </a:bodyPr>
            <a:lstStyle/>
            <a:p>
              <a:pPr defTabSz="586130"/>
              <a:endParaRPr lang="en-US" sz="900" dirty="0">
                <a:solidFill>
                  <a:prstClr val="black"/>
                </a:solidFill>
                <a:latin typeface="Arial" panose="020B0604020202020204" pitchFamily="34" charset="0"/>
                <a:cs typeface="Arial" panose="020B0604020202020204" pitchFamily="34" charset="0"/>
              </a:endParaRPr>
            </a:p>
          </p:txBody>
        </p:sp>
      </p:grpSp>
      <p:grpSp>
        <p:nvGrpSpPr>
          <p:cNvPr id="63" name="Group 62"/>
          <p:cNvGrpSpPr/>
          <p:nvPr/>
        </p:nvGrpSpPr>
        <p:grpSpPr>
          <a:xfrm>
            <a:off x="2268495" y="5758937"/>
            <a:ext cx="7691908" cy="906121"/>
            <a:chOff x="2284261" y="5806235"/>
            <a:chExt cx="7691908" cy="906121"/>
          </a:xfrm>
        </p:grpSpPr>
        <p:sp>
          <p:nvSpPr>
            <p:cNvPr id="70" name="Rectangle 69"/>
            <p:cNvSpPr/>
            <p:nvPr/>
          </p:nvSpPr>
          <p:spPr>
            <a:xfrm>
              <a:off x="2284261" y="5806235"/>
              <a:ext cx="7691908" cy="90612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7" name="Rounded Rectangle 76"/>
            <p:cNvSpPr/>
            <p:nvPr/>
          </p:nvSpPr>
          <p:spPr>
            <a:xfrm>
              <a:off x="2417106" y="6197770"/>
              <a:ext cx="7362378" cy="35236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8" name="TextBox 77"/>
            <p:cNvSpPr txBox="1"/>
            <p:nvPr/>
          </p:nvSpPr>
          <p:spPr>
            <a:xfrm>
              <a:off x="2480168" y="6268572"/>
              <a:ext cx="877163" cy="230832"/>
            </a:xfrm>
            <a:prstGeom prst="rect">
              <a:avLst/>
            </a:prstGeom>
            <a:noFill/>
          </p:spPr>
          <p:txBody>
            <a:bodyPr wrap="none" rtlCol="0">
              <a:spAutoFit/>
            </a:bodyPr>
            <a:lstStyle/>
            <a:p>
              <a:r>
                <a:rPr lang="en-US" sz="900" dirty="0">
                  <a:solidFill>
                    <a:prstClr val="black"/>
                  </a:solidFill>
                  <a:latin typeface="Arial" panose="020B0604020202020204" pitchFamily="34" charset="0"/>
                  <a:cs typeface="Arial" panose="020B0604020202020204" pitchFamily="34" charset="0"/>
                </a:rPr>
                <a:t>Call Remarks</a:t>
              </a:r>
            </a:p>
          </p:txBody>
        </p:sp>
        <p:sp>
          <p:nvSpPr>
            <p:cNvPr id="84" name="Rectangle 83"/>
            <p:cNvSpPr/>
            <p:nvPr/>
          </p:nvSpPr>
          <p:spPr>
            <a:xfrm>
              <a:off x="8910989" y="6245977"/>
              <a:ext cx="808601" cy="268750"/>
            </a:xfrm>
            <a:prstGeom prst="rect">
              <a:avLst/>
            </a:prstGeom>
            <a:solidFill>
              <a:srgbClr val="56AD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800" dirty="0" smtClean="0">
                  <a:solidFill>
                    <a:prstClr val="white"/>
                  </a:solidFill>
                  <a:latin typeface="Arial" panose="020B0604020202020204" pitchFamily="34" charset="0"/>
                  <a:cs typeface="Arial" panose="020B0604020202020204" pitchFamily="34" charset="0"/>
                </a:rPr>
                <a:t>SUBMIT</a:t>
              </a:r>
              <a:endParaRPr lang="en-US" sz="800" dirty="0">
                <a:solidFill>
                  <a:prstClr val="white"/>
                </a:solidFill>
                <a:latin typeface="Arial" panose="020B0604020202020204" pitchFamily="34" charset="0"/>
                <a:cs typeface="Arial" panose="020B0604020202020204" pitchFamily="34" charset="0"/>
              </a:endParaRPr>
            </a:p>
          </p:txBody>
        </p:sp>
        <p:sp>
          <p:nvSpPr>
            <p:cNvPr id="85" name="Rounded Rectangle 84"/>
            <p:cNvSpPr/>
            <p:nvPr/>
          </p:nvSpPr>
          <p:spPr>
            <a:xfrm>
              <a:off x="2444560" y="5947598"/>
              <a:ext cx="129642" cy="129642"/>
            </a:xfrm>
            <a:prstGeom prst="round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6" name="TextBox 85"/>
            <p:cNvSpPr txBox="1"/>
            <p:nvPr/>
          </p:nvSpPr>
          <p:spPr>
            <a:xfrm>
              <a:off x="2615925" y="5897864"/>
              <a:ext cx="838691" cy="230832"/>
            </a:xfrm>
            <a:prstGeom prst="rect">
              <a:avLst/>
            </a:prstGeom>
            <a:noFill/>
          </p:spPr>
          <p:txBody>
            <a:bodyPr wrap="none" rtlCol="0">
              <a:spAutoFit/>
            </a:bodyPr>
            <a:lstStyle/>
            <a:p>
              <a:r>
                <a:rPr lang="en-US" sz="900" dirty="0" smtClean="0">
                  <a:solidFill>
                    <a:prstClr val="black"/>
                  </a:solidFill>
                  <a:latin typeface="Arial" panose="020B0604020202020204" pitchFamily="34" charset="0"/>
                  <a:cs typeface="Arial" panose="020B0604020202020204" pitchFamily="34" charset="0"/>
                </a:rPr>
                <a:t>Billing Query</a:t>
              </a:r>
              <a:endParaRPr lang="en-US" sz="900" dirty="0">
                <a:solidFill>
                  <a:prstClr val="black"/>
                </a:solidFill>
                <a:latin typeface="Arial" panose="020B0604020202020204" pitchFamily="34" charset="0"/>
                <a:cs typeface="Arial" panose="020B0604020202020204" pitchFamily="34" charset="0"/>
              </a:endParaRPr>
            </a:p>
          </p:txBody>
        </p:sp>
        <p:sp>
          <p:nvSpPr>
            <p:cNvPr id="87" name="Rounded Rectangle 86"/>
            <p:cNvSpPr/>
            <p:nvPr/>
          </p:nvSpPr>
          <p:spPr>
            <a:xfrm>
              <a:off x="3899406" y="5947598"/>
              <a:ext cx="129642" cy="129642"/>
            </a:xfrm>
            <a:prstGeom prst="round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8" name="TextBox 87"/>
            <p:cNvSpPr txBox="1"/>
            <p:nvPr/>
          </p:nvSpPr>
          <p:spPr>
            <a:xfrm>
              <a:off x="4081480" y="5897864"/>
              <a:ext cx="1152880" cy="230832"/>
            </a:xfrm>
            <a:prstGeom prst="rect">
              <a:avLst/>
            </a:prstGeom>
            <a:noFill/>
          </p:spPr>
          <p:txBody>
            <a:bodyPr wrap="none" rtlCol="0">
              <a:spAutoFit/>
            </a:bodyPr>
            <a:lstStyle/>
            <a:p>
              <a:r>
                <a:rPr lang="en-US" sz="900" dirty="0" smtClean="0">
                  <a:solidFill>
                    <a:prstClr val="black"/>
                  </a:solidFill>
                  <a:latin typeface="Arial" panose="020B0604020202020204" pitchFamily="34" charset="0"/>
                  <a:cs typeface="Arial" panose="020B0604020202020204" pitchFamily="34" charset="0"/>
                </a:rPr>
                <a:t>Change in address</a:t>
              </a:r>
              <a:endParaRPr lang="en-US" sz="900" dirty="0">
                <a:solidFill>
                  <a:prstClr val="black"/>
                </a:solidFill>
                <a:latin typeface="Arial" panose="020B0604020202020204" pitchFamily="34" charset="0"/>
                <a:cs typeface="Arial" panose="020B0604020202020204" pitchFamily="34" charset="0"/>
              </a:endParaRPr>
            </a:p>
          </p:txBody>
        </p:sp>
        <p:sp>
          <p:nvSpPr>
            <p:cNvPr id="95" name="Rounded Rectangle 94"/>
            <p:cNvSpPr/>
            <p:nvPr/>
          </p:nvSpPr>
          <p:spPr>
            <a:xfrm>
              <a:off x="5354252" y="5947598"/>
              <a:ext cx="129642" cy="129642"/>
            </a:xfrm>
            <a:prstGeom prst="round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6" name="TextBox 95"/>
            <p:cNvSpPr txBox="1"/>
            <p:nvPr/>
          </p:nvSpPr>
          <p:spPr>
            <a:xfrm>
              <a:off x="5549967" y="5897864"/>
              <a:ext cx="928459" cy="230832"/>
            </a:xfrm>
            <a:prstGeom prst="rect">
              <a:avLst/>
            </a:prstGeom>
            <a:noFill/>
          </p:spPr>
          <p:txBody>
            <a:bodyPr wrap="none" rtlCol="0">
              <a:spAutoFit/>
            </a:bodyPr>
            <a:lstStyle/>
            <a:p>
              <a:r>
                <a:rPr lang="en-US" sz="900" dirty="0" smtClean="0">
                  <a:solidFill>
                    <a:prstClr val="black"/>
                  </a:solidFill>
                  <a:latin typeface="Arial" panose="020B0604020202020204" pitchFamily="34" charset="0"/>
                  <a:cs typeface="Arial" panose="020B0604020202020204" pitchFamily="34" charset="0"/>
                </a:rPr>
                <a:t>Product Query</a:t>
              </a:r>
              <a:endParaRPr lang="en-US" sz="900" dirty="0">
                <a:solidFill>
                  <a:prstClr val="black"/>
                </a:solidFill>
                <a:latin typeface="Arial" panose="020B0604020202020204" pitchFamily="34" charset="0"/>
                <a:cs typeface="Arial" panose="020B0604020202020204" pitchFamily="34" charset="0"/>
              </a:endParaRPr>
            </a:p>
          </p:txBody>
        </p:sp>
        <p:sp>
          <p:nvSpPr>
            <p:cNvPr id="97" name="Rounded Rectangle 96"/>
            <p:cNvSpPr/>
            <p:nvPr/>
          </p:nvSpPr>
          <p:spPr>
            <a:xfrm>
              <a:off x="6809098" y="5947598"/>
              <a:ext cx="129642" cy="129642"/>
            </a:xfrm>
            <a:prstGeom prst="round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0" name="TextBox 109"/>
            <p:cNvSpPr txBox="1"/>
            <p:nvPr/>
          </p:nvSpPr>
          <p:spPr>
            <a:xfrm>
              <a:off x="7043456" y="5897864"/>
              <a:ext cx="947695" cy="230832"/>
            </a:xfrm>
            <a:prstGeom prst="rect">
              <a:avLst/>
            </a:prstGeom>
            <a:noFill/>
          </p:spPr>
          <p:txBody>
            <a:bodyPr wrap="none" rtlCol="0">
              <a:spAutoFit/>
            </a:bodyPr>
            <a:lstStyle/>
            <a:p>
              <a:r>
                <a:rPr lang="en-US" sz="900" dirty="0" smtClean="0">
                  <a:solidFill>
                    <a:prstClr val="black"/>
                  </a:solidFill>
                  <a:latin typeface="Arial" panose="020B0604020202020204" pitchFamily="34" charset="0"/>
                  <a:cs typeface="Arial" panose="020B0604020202020204" pitchFamily="34" charset="0"/>
                </a:rPr>
                <a:t>Delivery Query</a:t>
              </a:r>
              <a:endParaRPr lang="en-US" sz="900" dirty="0">
                <a:solidFill>
                  <a:prstClr val="black"/>
                </a:solidFill>
                <a:latin typeface="Arial" panose="020B0604020202020204" pitchFamily="34" charset="0"/>
                <a:cs typeface="Arial" panose="020B0604020202020204" pitchFamily="34" charset="0"/>
              </a:endParaRPr>
            </a:p>
          </p:txBody>
        </p:sp>
        <p:sp>
          <p:nvSpPr>
            <p:cNvPr id="111" name="Rounded Rectangle 110"/>
            <p:cNvSpPr/>
            <p:nvPr/>
          </p:nvSpPr>
          <p:spPr>
            <a:xfrm>
              <a:off x="8263944" y="5947598"/>
              <a:ext cx="129642" cy="129642"/>
            </a:xfrm>
            <a:prstGeom prst="round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2" name="TextBox 111"/>
            <p:cNvSpPr txBox="1"/>
            <p:nvPr/>
          </p:nvSpPr>
          <p:spPr>
            <a:xfrm>
              <a:off x="8435309" y="5897864"/>
              <a:ext cx="595035" cy="230832"/>
            </a:xfrm>
            <a:prstGeom prst="rect">
              <a:avLst/>
            </a:prstGeom>
            <a:noFill/>
          </p:spPr>
          <p:txBody>
            <a:bodyPr wrap="none" rtlCol="0">
              <a:spAutoFit/>
            </a:bodyPr>
            <a:lstStyle/>
            <a:p>
              <a:r>
                <a:rPr lang="en-US" sz="900" dirty="0" smtClean="0">
                  <a:solidFill>
                    <a:prstClr val="black"/>
                  </a:solidFill>
                  <a:latin typeface="Arial" panose="020B0604020202020204" pitchFamily="34" charset="0"/>
                  <a:cs typeface="Arial" panose="020B0604020202020204" pitchFamily="34" charset="0"/>
                </a:rPr>
                <a:t>General</a:t>
              </a:r>
              <a:endParaRPr lang="en-US" sz="900" dirty="0">
                <a:solidFill>
                  <a:prstClr val="black"/>
                </a:solidFill>
                <a:latin typeface="Arial" panose="020B0604020202020204" pitchFamily="34" charset="0"/>
                <a:cs typeface="Arial" panose="020B0604020202020204" pitchFamily="34" charset="0"/>
              </a:endParaRPr>
            </a:p>
          </p:txBody>
        </p:sp>
      </p:grpSp>
      <p:grpSp>
        <p:nvGrpSpPr>
          <p:cNvPr id="114" name="Group 113"/>
          <p:cNvGrpSpPr/>
          <p:nvPr/>
        </p:nvGrpSpPr>
        <p:grpSpPr>
          <a:xfrm>
            <a:off x="10096160" y="2395737"/>
            <a:ext cx="1775543" cy="302395"/>
            <a:chOff x="10111926" y="2443035"/>
            <a:chExt cx="1775543" cy="302395"/>
          </a:xfrm>
        </p:grpSpPr>
        <p:sp>
          <p:nvSpPr>
            <p:cNvPr id="115" name="Rounded Rectangle 114"/>
            <p:cNvSpPr/>
            <p:nvPr/>
          </p:nvSpPr>
          <p:spPr>
            <a:xfrm>
              <a:off x="10111926" y="2443035"/>
              <a:ext cx="1775543" cy="302395"/>
            </a:xfrm>
            <a:prstGeom prst="round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a:solidFill>
                    <a:prstClr val="white">
                      <a:lumMod val="75000"/>
                    </a:prstClr>
                  </a:solidFill>
                  <a:latin typeface="Arial" panose="020B0604020202020204" pitchFamily="34" charset="0"/>
                  <a:cs typeface="Arial" panose="020B0604020202020204" pitchFamily="34" charset="0"/>
                </a:rPr>
                <a:t>Select </a:t>
              </a:r>
              <a:r>
                <a:rPr lang="en-US" sz="900" dirty="0" smtClean="0">
                  <a:solidFill>
                    <a:prstClr val="white">
                      <a:lumMod val="75000"/>
                    </a:prstClr>
                  </a:solidFill>
                  <a:latin typeface="Arial" panose="020B0604020202020204" pitchFamily="34" charset="0"/>
                  <a:cs typeface="Arial" panose="020B0604020202020204" pitchFamily="34" charset="0"/>
                </a:rPr>
                <a:t>Disposition</a:t>
              </a:r>
              <a:endParaRPr lang="en-US" sz="900" dirty="0">
                <a:solidFill>
                  <a:prstClr val="white">
                    <a:lumMod val="75000"/>
                  </a:prstClr>
                </a:solidFill>
                <a:latin typeface="Arial" panose="020B0604020202020204" pitchFamily="34" charset="0"/>
                <a:cs typeface="Arial" panose="020B0604020202020204" pitchFamily="34" charset="0"/>
              </a:endParaRPr>
            </a:p>
          </p:txBody>
        </p:sp>
        <p:sp>
          <p:nvSpPr>
            <p:cNvPr id="116" name="Isosceles Triangle 115"/>
            <p:cNvSpPr/>
            <p:nvPr/>
          </p:nvSpPr>
          <p:spPr>
            <a:xfrm rot="10800000">
              <a:off x="11680475" y="2576192"/>
              <a:ext cx="84219" cy="72602"/>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solidFill>
                  <a:prstClr val="white"/>
                </a:solidFill>
              </a:endParaRPr>
            </a:p>
          </p:txBody>
        </p:sp>
      </p:grpSp>
      <p:sp>
        <p:nvSpPr>
          <p:cNvPr id="82" name="Rectangle 81"/>
          <p:cNvSpPr/>
          <p:nvPr/>
        </p:nvSpPr>
        <p:spPr>
          <a:xfrm>
            <a:off x="261254" y="1072474"/>
            <a:ext cx="1942062" cy="4539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1400" b="1" i="1" dirty="0" smtClean="0">
                <a:solidFill>
                  <a:schemeClr val="tx1">
                    <a:lumMod val="50000"/>
                    <a:lumOff val="50000"/>
                  </a:schemeClr>
                </a:solidFill>
                <a:latin typeface="Swis721 Cn BT" panose="020B0506020202030204" pitchFamily="34" charset="0"/>
                <a:cs typeface="Arial" panose="020B0604020202020204" pitchFamily="34" charset="0"/>
              </a:rPr>
              <a:t>TELECOM ENTERPRISE</a:t>
            </a:r>
            <a:endParaRPr lang="en-US" sz="1400" b="1" i="1" dirty="0">
              <a:solidFill>
                <a:schemeClr val="tx1">
                  <a:lumMod val="50000"/>
                  <a:lumOff val="50000"/>
                </a:schemeClr>
              </a:solidFill>
              <a:latin typeface="Swis721 Cn BT" panose="020B0506020202030204" pitchFamily="34" charset="0"/>
              <a:cs typeface="Arial" panose="020B0604020202020204" pitchFamily="34" charset="0"/>
            </a:endParaRPr>
          </a:p>
        </p:txBody>
      </p:sp>
      <p:pic>
        <p:nvPicPr>
          <p:cNvPr id="61" name="Picture 60"/>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55095" y="336931"/>
            <a:ext cx="942739" cy="855162"/>
          </a:xfrm>
          <a:prstGeom prst="rect">
            <a:avLst/>
          </a:prstGeom>
        </p:spPr>
      </p:pic>
      <p:pic>
        <p:nvPicPr>
          <p:cNvPr id="6" name="Picture 5"/>
          <p:cNvPicPr>
            <a:picLocks noChangeAspect="1"/>
          </p:cNvPicPr>
          <p:nvPr/>
        </p:nvPicPr>
        <p:blipFill>
          <a:blip r:embed="rId13"/>
          <a:stretch>
            <a:fillRect/>
          </a:stretch>
        </p:blipFill>
        <p:spPr>
          <a:xfrm>
            <a:off x="10010486" y="571267"/>
            <a:ext cx="1950763" cy="1341664"/>
          </a:xfrm>
          <a:prstGeom prst="rect">
            <a:avLst/>
          </a:prstGeom>
        </p:spPr>
      </p:pic>
      <p:sp>
        <p:nvSpPr>
          <p:cNvPr id="7" name="Rectangle 6"/>
          <p:cNvSpPr/>
          <p:nvPr/>
        </p:nvSpPr>
        <p:spPr>
          <a:xfrm>
            <a:off x="2304058" y="239653"/>
            <a:ext cx="2516253" cy="1958667"/>
          </a:xfrm>
          <a:prstGeom prst="rect">
            <a:avLst/>
          </a:prstGeom>
          <a:solidFill>
            <a:schemeClr val="bg1"/>
          </a:solidFill>
          <a:ln>
            <a:solidFill>
              <a:schemeClr val="bg1">
                <a:lumMod val="95000"/>
              </a:schemeClr>
            </a:solidFill>
          </a:ln>
          <a:effectLst>
            <a:outerShdw blurRad="50800" dist="38100" dir="8100000" algn="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p:cNvSpPr/>
          <p:nvPr/>
        </p:nvSpPr>
        <p:spPr>
          <a:xfrm>
            <a:off x="4879719" y="239653"/>
            <a:ext cx="2516253" cy="1958667"/>
          </a:xfrm>
          <a:prstGeom prst="rect">
            <a:avLst/>
          </a:prstGeom>
          <a:solidFill>
            <a:schemeClr val="bg1"/>
          </a:solidFill>
          <a:ln>
            <a:solidFill>
              <a:schemeClr val="bg1">
                <a:lumMod val="95000"/>
              </a:schemeClr>
            </a:solidFill>
          </a:ln>
          <a:effectLst>
            <a:outerShdw blurRad="50800" dist="38100" dir="8100000" algn="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p:cNvSpPr/>
          <p:nvPr/>
        </p:nvSpPr>
        <p:spPr>
          <a:xfrm>
            <a:off x="7455380" y="239653"/>
            <a:ext cx="2516253" cy="1958667"/>
          </a:xfrm>
          <a:prstGeom prst="rect">
            <a:avLst/>
          </a:prstGeom>
          <a:solidFill>
            <a:schemeClr val="bg1"/>
          </a:solidFill>
          <a:ln>
            <a:solidFill>
              <a:schemeClr val="bg1">
                <a:lumMod val="95000"/>
              </a:schemeClr>
            </a:solidFill>
          </a:ln>
          <a:effectLst>
            <a:outerShdw blurRad="50800" dist="38100" dir="8100000" algn="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1" name="Table 100"/>
          <p:cNvGraphicFramePr>
            <a:graphicFrameLocks noGrp="1"/>
          </p:cNvGraphicFramePr>
          <p:nvPr>
            <p:extLst/>
          </p:nvPr>
        </p:nvGraphicFramePr>
        <p:xfrm>
          <a:off x="2464402" y="294868"/>
          <a:ext cx="2239750" cy="1486976"/>
        </p:xfrm>
        <a:graphic>
          <a:graphicData uri="http://schemas.openxmlformats.org/drawingml/2006/table">
            <a:tbl>
              <a:tblPr>
                <a:tableStyleId>{5C22544A-7EE6-4342-B048-85BDC9FD1C3A}</a:tableStyleId>
              </a:tblPr>
              <a:tblGrid>
                <a:gridCol w="953865"/>
                <a:gridCol w="1285885"/>
              </a:tblGrid>
              <a:tr h="198540">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Mobile #</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+63</a:t>
                      </a:r>
                      <a:r>
                        <a:rPr lang="en-US" sz="8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 915 716 9206</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98540">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Subscriber</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Mr. John Doe</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98540">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Operating Status</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Active</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98540">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Status</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Active</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82068">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Email</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johndoe554@gmail.com</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19828">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Address</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sv-SE" sz="800" b="0" i="0" u="none" strike="noStrike" kern="1200" dirty="0" smtClean="0">
                          <a:solidFill>
                            <a:srgbClr val="000000"/>
                          </a:solidFill>
                          <a:effectLst/>
                          <a:latin typeface="Arial" panose="020B0604020202020204" pitchFamily="34" charset="0"/>
                          <a:ea typeface="+mn-ea"/>
                          <a:cs typeface="Arial" panose="020B0604020202020204" pitchFamily="34" charset="0"/>
                        </a:rPr>
                        <a:t>101 Dela Rosa Street, Legazpi Village, Makati</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90920">
                <a:tc>
                  <a:txBody>
                    <a:bodyPr/>
                    <a:lstStyle/>
                    <a:p>
                      <a:pPr marL="0" algn="l" defTabSz="914400" rtl="0" eaLnBrk="1" fontAlgn="b" latinLnBrk="0" hangingPunct="1"/>
                      <a:r>
                        <a:rPr lang="en-US" sz="800" b="0" i="0" u="none" strike="noStrike" kern="1200" dirty="0">
                          <a:solidFill>
                            <a:srgbClr val="000000"/>
                          </a:solidFill>
                          <a:effectLst/>
                          <a:latin typeface="Arial" panose="020B0604020202020204" pitchFamily="34" charset="0"/>
                          <a:ea typeface="+mn-ea"/>
                          <a:cs typeface="Arial" panose="020B0604020202020204" pitchFamily="34" charset="0"/>
                        </a:rPr>
                        <a:t>Alt Number</a:t>
                      </a: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+63</a:t>
                      </a:r>
                      <a:r>
                        <a:rPr lang="en-US" sz="8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 999 999 9999</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graphicFrame>
        <p:nvGraphicFramePr>
          <p:cNvPr id="102" name="Table 101"/>
          <p:cNvGraphicFramePr>
            <a:graphicFrameLocks noGrp="1"/>
          </p:cNvGraphicFramePr>
          <p:nvPr>
            <p:extLst/>
          </p:nvPr>
        </p:nvGraphicFramePr>
        <p:xfrm>
          <a:off x="4973094" y="294868"/>
          <a:ext cx="2355644" cy="1878483"/>
        </p:xfrm>
        <a:graphic>
          <a:graphicData uri="http://schemas.openxmlformats.org/drawingml/2006/table">
            <a:tbl>
              <a:tblPr>
                <a:tableStyleId>{5C22544A-7EE6-4342-B048-85BDC9FD1C3A}</a:tableStyleId>
              </a:tblPr>
              <a:tblGrid>
                <a:gridCol w="1089211"/>
                <a:gridCol w="1266433"/>
              </a:tblGrid>
              <a:tr h="205909">
                <a:tc>
                  <a:txBody>
                    <a:bodyPr/>
                    <a:lstStyle/>
                    <a:p>
                      <a:pPr algn="l" fontAlgn="b"/>
                      <a:r>
                        <a:rPr lang="en-US" sz="800" u="none" strike="noStrike" dirty="0" smtClean="0">
                          <a:effectLst/>
                          <a:latin typeface="Arial" panose="020B0604020202020204" pitchFamily="34" charset="0"/>
                          <a:cs typeface="Arial" panose="020B0604020202020204" pitchFamily="34" charset="0"/>
                        </a:rPr>
                        <a:t>Customer ID</a:t>
                      </a:r>
                      <a:r>
                        <a:rPr lang="en-US" sz="800" u="none" strike="noStrike" baseline="0" dirty="0" smtClean="0">
                          <a:effectLst/>
                          <a:latin typeface="Arial" panose="020B0604020202020204" pitchFamily="34" charset="0"/>
                          <a:cs typeface="Arial" panose="020B0604020202020204" pitchFamily="34" charset="0"/>
                        </a:rPr>
                        <a:t> #</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b="0" i="0" u="none" strike="noStrike" dirty="0" smtClean="0">
                          <a:solidFill>
                            <a:schemeClr val="dk1"/>
                          </a:solidFill>
                          <a:effectLst/>
                          <a:latin typeface="Arial" panose="020B0604020202020204" pitchFamily="34" charset="0"/>
                          <a:cs typeface="Arial" panose="020B0604020202020204" pitchFamily="34" charset="0"/>
                        </a:rPr>
                        <a:t>83085294</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u="none" strike="noStrike" dirty="0" smtClean="0">
                          <a:effectLst/>
                          <a:latin typeface="Arial" panose="020B0604020202020204" pitchFamily="34" charset="0"/>
                          <a:cs typeface="Arial" panose="020B0604020202020204" pitchFamily="34" charset="0"/>
                        </a:rPr>
                        <a:t>Tariff Plan</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b="0" i="0" u="sng" strike="noStrike" dirty="0" err="1" smtClean="0">
                          <a:solidFill>
                            <a:schemeClr val="dk1"/>
                          </a:solidFill>
                          <a:effectLst/>
                          <a:latin typeface="Arial" panose="020B0604020202020204" pitchFamily="34" charset="0"/>
                          <a:cs typeface="Arial" panose="020B0604020202020204" pitchFamily="34" charset="0"/>
                        </a:rPr>
                        <a:t>ThePLAN</a:t>
                      </a:r>
                      <a:r>
                        <a:rPr lang="en-US" sz="800" b="0" i="0" u="sng" strike="noStrike" baseline="0" dirty="0" smtClean="0">
                          <a:solidFill>
                            <a:schemeClr val="dk1"/>
                          </a:solidFill>
                          <a:effectLst/>
                          <a:latin typeface="Arial" panose="020B0604020202020204" pitchFamily="34" charset="0"/>
                          <a:cs typeface="Arial" panose="020B0604020202020204" pitchFamily="34" charset="0"/>
                        </a:rPr>
                        <a:t> PLUS 1499</a:t>
                      </a:r>
                      <a:endParaRPr lang="en-US" sz="800" b="0" i="0" u="sng"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b="0" i="0" u="none" strike="noStrike" dirty="0" smtClean="0">
                          <a:solidFill>
                            <a:srgbClr val="000000"/>
                          </a:solidFill>
                          <a:effectLst/>
                          <a:latin typeface="Arial" panose="020B0604020202020204" pitchFamily="34" charset="0"/>
                          <a:cs typeface="Arial" panose="020B0604020202020204" pitchFamily="34" charset="0"/>
                        </a:rPr>
                        <a:t>Activation Date</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b="0" i="0" u="none" strike="noStrike" dirty="0" smtClean="0">
                          <a:solidFill>
                            <a:srgbClr val="000000"/>
                          </a:solidFill>
                          <a:effectLst/>
                          <a:latin typeface="Arial" panose="020B0604020202020204" pitchFamily="34" charset="0"/>
                          <a:cs typeface="Arial" panose="020B0604020202020204" pitchFamily="34" charset="0"/>
                        </a:rPr>
                        <a:t>03-01-2019</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u="none" strike="noStrike" dirty="0" smtClean="0">
                          <a:effectLst/>
                          <a:latin typeface="Arial" panose="020B0604020202020204" pitchFamily="34" charset="0"/>
                          <a:cs typeface="Arial" panose="020B0604020202020204" pitchFamily="34" charset="0"/>
                        </a:rPr>
                        <a:t>Contract</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u="none" strike="noStrike" dirty="0" smtClean="0">
                          <a:effectLst/>
                          <a:latin typeface="Arial" panose="020B0604020202020204" pitchFamily="34" charset="0"/>
                          <a:cs typeface="Arial" panose="020B0604020202020204" pitchFamily="34" charset="0"/>
                        </a:rPr>
                        <a:t>24 Months</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u="none" strike="noStrike" dirty="0" smtClean="0">
                          <a:effectLst/>
                          <a:latin typeface="Arial" panose="020B0604020202020204" pitchFamily="34" charset="0"/>
                          <a:cs typeface="Arial" panose="020B0604020202020204" pitchFamily="34" charset="0"/>
                        </a:rPr>
                        <a:t>Handset</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b="0" i="0" u="sng" strike="noStrike" dirty="0" smtClean="0">
                          <a:solidFill>
                            <a:schemeClr val="dk1"/>
                          </a:solidFill>
                          <a:effectLst/>
                          <a:latin typeface="Arial" panose="020B0604020202020204" pitchFamily="34" charset="0"/>
                          <a:cs typeface="Arial" panose="020B0604020202020204" pitchFamily="34" charset="0"/>
                        </a:rPr>
                        <a:t>Huawei Nova 3i</a:t>
                      </a:r>
                      <a:endParaRPr lang="en-US" sz="800" b="0" i="0" u="sng"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u="none" strike="noStrike" dirty="0" smtClean="0">
                          <a:effectLst/>
                          <a:latin typeface="Arial" panose="020B0604020202020204" pitchFamily="34" charset="0"/>
                          <a:cs typeface="Arial" panose="020B0604020202020204" pitchFamily="34" charset="0"/>
                        </a:rPr>
                        <a:t>Unbilled Amount</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b="0" i="0" u="none" strike="noStrike" dirty="0" smtClean="0">
                          <a:solidFill>
                            <a:schemeClr val="dk1"/>
                          </a:solidFill>
                          <a:effectLst/>
                          <a:latin typeface="Arial" panose="020B0604020202020204" pitchFamily="34" charset="0"/>
                          <a:cs typeface="Arial" panose="020B0604020202020204" pitchFamily="34" charset="0"/>
                        </a:rPr>
                        <a:t>P 69.90</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u="none" strike="noStrike" dirty="0" smtClean="0">
                          <a:effectLst/>
                          <a:latin typeface="Arial" panose="020B0604020202020204" pitchFamily="34" charset="0"/>
                          <a:cs typeface="Arial" panose="020B0604020202020204" pitchFamily="34" charset="0"/>
                        </a:rPr>
                        <a:t>Last Payment Date</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b="0" i="0" u="none" strike="noStrike" dirty="0" smtClean="0">
                          <a:solidFill>
                            <a:schemeClr val="dk1"/>
                          </a:solidFill>
                          <a:effectLst/>
                          <a:latin typeface="Arial" panose="020B0604020202020204" pitchFamily="34" charset="0"/>
                          <a:cs typeface="Arial" panose="020B0604020202020204" pitchFamily="34" charset="0"/>
                        </a:rPr>
                        <a:t>04-04-2019</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31211">
                <a:tc>
                  <a:txBody>
                    <a:bodyPr/>
                    <a:lstStyle/>
                    <a:p>
                      <a:pPr algn="l" fontAlgn="b"/>
                      <a:r>
                        <a:rPr lang="en-US" sz="800" u="none" strike="noStrike" kern="1200" dirty="0" smtClean="0">
                          <a:solidFill>
                            <a:schemeClr val="dk1"/>
                          </a:solidFill>
                          <a:effectLst/>
                          <a:latin typeface="Arial" panose="020B0604020202020204" pitchFamily="34" charset="0"/>
                          <a:ea typeface="+mn-ea"/>
                          <a:cs typeface="Arial" panose="020B0604020202020204" pitchFamily="34" charset="0"/>
                        </a:rPr>
                        <a:t>Outstanding Balance</a:t>
                      </a:r>
                      <a:endParaRPr lang="en-US" sz="800" u="none" strike="noStrike" kern="1200" dirty="0">
                        <a:solidFill>
                          <a:schemeClr val="dk1"/>
                        </a:solidFill>
                        <a:effectLst/>
                        <a:latin typeface="Arial" panose="020B0604020202020204" pitchFamily="34" charset="0"/>
                        <a:ea typeface="+mn-ea"/>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u="none" strike="noStrike" kern="1200" dirty="0" smtClean="0">
                          <a:solidFill>
                            <a:schemeClr val="dk1"/>
                          </a:solidFill>
                          <a:effectLst/>
                          <a:latin typeface="Arial" panose="020B0604020202020204" pitchFamily="34" charset="0"/>
                          <a:ea typeface="+mn-ea"/>
                          <a:cs typeface="Arial" panose="020B0604020202020204" pitchFamily="34" charset="0"/>
                        </a:rPr>
                        <a:t>P1568.90</a:t>
                      </a:r>
                      <a:endParaRPr lang="en-US" sz="800" u="none" strike="noStrike" kern="1200" dirty="0">
                        <a:solidFill>
                          <a:schemeClr val="dk1"/>
                        </a:solidFill>
                        <a:effectLst/>
                        <a:latin typeface="Arial" panose="020B0604020202020204" pitchFamily="34" charset="0"/>
                        <a:ea typeface="+mn-ea"/>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u="none" strike="noStrike" kern="1200" dirty="0" smtClean="0">
                          <a:solidFill>
                            <a:schemeClr val="dk1"/>
                          </a:solidFill>
                          <a:effectLst/>
                          <a:latin typeface="Arial" panose="020B0604020202020204" pitchFamily="34" charset="0"/>
                          <a:ea typeface="+mn-ea"/>
                          <a:cs typeface="Arial" panose="020B0604020202020204" pitchFamily="34" charset="0"/>
                        </a:rPr>
                        <a:t>Bill Date</a:t>
                      </a:r>
                      <a:endParaRPr lang="en-US" sz="800" u="none" strike="noStrike" kern="1200" dirty="0">
                        <a:solidFill>
                          <a:schemeClr val="dk1"/>
                        </a:solidFill>
                        <a:effectLst/>
                        <a:latin typeface="Arial" panose="020B0604020202020204" pitchFamily="34" charset="0"/>
                        <a:ea typeface="+mn-ea"/>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u="none" strike="noStrike" kern="1200" dirty="0" smtClean="0">
                          <a:solidFill>
                            <a:schemeClr val="dk1"/>
                          </a:solidFill>
                          <a:effectLst/>
                          <a:latin typeface="Arial" panose="020B0604020202020204" pitchFamily="34" charset="0"/>
                          <a:ea typeface="+mn-ea"/>
                          <a:cs typeface="Arial" panose="020B0604020202020204" pitchFamily="34" charset="0"/>
                        </a:rPr>
                        <a:t>03-04-2019</a:t>
                      </a:r>
                      <a:endParaRPr lang="en-US" sz="800" u="none" strike="noStrike" kern="1200" dirty="0">
                        <a:solidFill>
                          <a:schemeClr val="dk1"/>
                        </a:solidFill>
                        <a:effectLst/>
                        <a:latin typeface="Arial" panose="020B0604020202020204" pitchFamily="34" charset="0"/>
                        <a:ea typeface="+mn-ea"/>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graphicFrame>
        <p:nvGraphicFramePr>
          <p:cNvPr id="103" name="Table 102"/>
          <p:cNvGraphicFramePr>
            <a:graphicFrameLocks noGrp="1"/>
          </p:cNvGraphicFramePr>
          <p:nvPr>
            <p:extLst/>
          </p:nvPr>
        </p:nvGraphicFramePr>
        <p:xfrm>
          <a:off x="7577841" y="294868"/>
          <a:ext cx="2185877" cy="1511776"/>
        </p:xfrm>
        <a:graphic>
          <a:graphicData uri="http://schemas.openxmlformats.org/drawingml/2006/table">
            <a:tbl>
              <a:tblPr>
                <a:tableStyleId>{5C22544A-7EE6-4342-B048-85BDC9FD1C3A}</a:tableStyleId>
              </a:tblPr>
              <a:tblGrid>
                <a:gridCol w="1371369"/>
                <a:gridCol w="814508"/>
              </a:tblGrid>
              <a:tr h="215968">
                <a:tc>
                  <a:txBody>
                    <a:bodyPr/>
                    <a:lstStyle/>
                    <a:p>
                      <a:pPr algn="l" fontAlgn="b"/>
                      <a:r>
                        <a:rPr lang="en-US" sz="800" b="0" i="0" u="none" strike="noStrike" dirty="0" smtClean="0">
                          <a:solidFill>
                            <a:srgbClr val="000000"/>
                          </a:solidFill>
                          <a:effectLst/>
                          <a:latin typeface="Arial" panose="020B0604020202020204" pitchFamily="34" charset="0"/>
                          <a:cs typeface="Arial" panose="020B0604020202020204" pitchFamily="34" charset="0"/>
                        </a:rPr>
                        <a:t>Mobile App</a:t>
                      </a:r>
                      <a:r>
                        <a:rPr lang="en-US" sz="800" b="0" i="0" u="none" strike="noStrike" baseline="0" dirty="0" smtClean="0">
                          <a:solidFill>
                            <a:srgbClr val="000000"/>
                          </a:solidFill>
                          <a:effectLst/>
                          <a:latin typeface="Arial" panose="020B0604020202020204" pitchFamily="34" charset="0"/>
                          <a:cs typeface="Arial" panose="020B0604020202020204" pitchFamily="34" charset="0"/>
                        </a:rPr>
                        <a:t> Registered</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none" strike="noStrike" smtClean="0">
                          <a:solidFill>
                            <a:srgbClr val="000000"/>
                          </a:solidFill>
                          <a:effectLst/>
                          <a:latin typeface="Arial" panose="020B0604020202020204" pitchFamily="34" charset="0"/>
                          <a:cs typeface="Arial" panose="020B0604020202020204" pitchFamily="34" charset="0"/>
                        </a:rPr>
                        <a:t>Y</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5968">
                <a:tc>
                  <a:txBody>
                    <a:bodyPr/>
                    <a:lstStyle/>
                    <a:p>
                      <a:pPr algn="l" fontAlgn="b"/>
                      <a:r>
                        <a:rPr lang="en-US" sz="800" b="0" i="0" u="none" strike="noStrike" dirty="0" err="1" smtClean="0">
                          <a:solidFill>
                            <a:srgbClr val="000000"/>
                          </a:solidFill>
                          <a:effectLst/>
                          <a:latin typeface="Arial" panose="020B0604020202020204" pitchFamily="34" charset="0"/>
                          <a:cs typeface="Arial" panose="020B0604020202020204" pitchFamily="34" charset="0"/>
                        </a:rPr>
                        <a:t>eKYC</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none" strike="noStrike" dirty="0" smtClean="0">
                          <a:solidFill>
                            <a:srgbClr val="000000"/>
                          </a:solidFill>
                          <a:effectLst/>
                          <a:latin typeface="Arial" panose="020B0604020202020204" pitchFamily="34" charset="0"/>
                          <a:cs typeface="Arial" panose="020B0604020202020204" pitchFamily="34" charset="0"/>
                        </a:rPr>
                        <a:t>N</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5968">
                <a:tc>
                  <a:txBody>
                    <a:bodyPr/>
                    <a:lstStyle/>
                    <a:p>
                      <a:pPr algn="l" fontAlgn="ctr"/>
                      <a:r>
                        <a:rPr lang="en-US" sz="800" b="0" i="0" u="none" strike="noStrike" smtClean="0">
                          <a:solidFill>
                            <a:srgbClr val="000000"/>
                          </a:solidFill>
                          <a:effectLst/>
                          <a:latin typeface="Arial" panose="020B0604020202020204" pitchFamily="34" charset="0"/>
                          <a:cs typeface="Arial" panose="020B0604020202020204" pitchFamily="34" charset="0"/>
                        </a:rPr>
                        <a:t>Self</a:t>
                      </a:r>
                      <a:r>
                        <a:rPr lang="en-US" sz="800" b="0" i="0" u="none" strike="noStrike" baseline="0" smtClean="0">
                          <a:solidFill>
                            <a:srgbClr val="000000"/>
                          </a:solidFill>
                          <a:effectLst/>
                          <a:latin typeface="Arial" panose="020B0604020202020204" pitchFamily="34" charset="0"/>
                          <a:cs typeface="Arial" panose="020B0604020202020204" pitchFamily="34" charset="0"/>
                        </a:rPr>
                        <a:t> Service Registered</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none" strike="noStrike" smtClean="0">
                          <a:solidFill>
                            <a:srgbClr val="000000"/>
                          </a:solidFill>
                          <a:effectLst/>
                          <a:latin typeface="Arial" panose="020B0604020202020204" pitchFamily="34" charset="0"/>
                          <a:cs typeface="Arial" panose="020B0604020202020204" pitchFamily="34" charset="0"/>
                        </a:rPr>
                        <a:t>Y</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5968">
                <a:tc>
                  <a:txBody>
                    <a:bodyPr/>
                    <a:lstStyle/>
                    <a:p>
                      <a:pPr algn="l" fontAlgn="ctr"/>
                      <a:r>
                        <a:rPr lang="en-US" sz="800" b="0" i="0" u="none" strike="noStrike" baseline="0" dirty="0" smtClean="0">
                          <a:solidFill>
                            <a:srgbClr val="000000"/>
                          </a:solidFill>
                          <a:effectLst/>
                          <a:latin typeface="Arial" panose="020B0604020202020204" pitchFamily="34" charset="0"/>
                          <a:cs typeface="Arial" panose="020B0604020202020204" pitchFamily="34" charset="0"/>
                        </a:rPr>
                        <a:t>Bill Type</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none" strike="noStrike" dirty="0" smtClean="0">
                          <a:solidFill>
                            <a:srgbClr val="000000"/>
                          </a:solidFill>
                          <a:effectLst/>
                          <a:latin typeface="Arial" panose="020B0604020202020204" pitchFamily="34" charset="0"/>
                          <a:cs typeface="Arial" panose="020B0604020202020204" pitchFamily="34" charset="0"/>
                        </a:rPr>
                        <a:t>E-Bill</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5968">
                <a:tc>
                  <a:txBody>
                    <a:bodyPr/>
                    <a:lstStyle/>
                    <a:p>
                      <a:pPr algn="l" fontAlgn="ctr"/>
                      <a:r>
                        <a:rPr lang="en-US" sz="800" b="0" i="0" u="none" strike="noStrike" smtClean="0">
                          <a:solidFill>
                            <a:srgbClr val="000000"/>
                          </a:solidFill>
                          <a:effectLst/>
                          <a:latin typeface="Arial" panose="020B0604020202020204" pitchFamily="34" charset="0"/>
                          <a:cs typeface="Arial" panose="020B0604020202020204" pitchFamily="34" charset="0"/>
                        </a:rPr>
                        <a:t>Credit Monitoring</a:t>
                      </a:r>
                      <a:r>
                        <a:rPr lang="en-US" sz="800" b="0" i="0" u="none" strike="noStrike" baseline="0" smtClean="0">
                          <a:solidFill>
                            <a:srgbClr val="000000"/>
                          </a:solidFill>
                          <a:effectLst/>
                          <a:latin typeface="Arial" panose="020B0604020202020204" pitchFamily="34" charset="0"/>
                          <a:cs typeface="Arial" panose="020B0604020202020204" pitchFamily="34" charset="0"/>
                        </a:rPr>
                        <a:t> Exposure</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none" strike="noStrike" dirty="0" smtClean="0">
                          <a:solidFill>
                            <a:srgbClr val="000000"/>
                          </a:solidFill>
                          <a:effectLst/>
                          <a:latin typeface="Arial" panose="020B0604020202020204" pitchFamily="34" charset="0"/>
                          <a:cs typeface="Arial" panose="020B0604020202020204" pitchFamily="34" charset="0"/>
                        </a:rPr>
                        <a:t>P3412.26</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5968">
                <a:tc>
                  <a:txBody>
                    <a:bodyPr/>
                    <a:lstStyle/>
                    <a:p>
                      <a:pPr algn="l" fontAlgn="ctr"/>
                      <a:r>
                        <a:rPr lang="en-US" sz="800" b="0" i="0" u="none" strike="noStrike" dirty="0" smtClean="0">
                          <a:solidFill>
                            <a:srgbClr val="000000"/>
                          </a:solidFill>
                          <a:effectLst/>
                          <a:latin typeface="Arial" panose="020B0604020202020204" pitchFamily="34" charset="0"/>
                          <a:cs typeface="Arial" panose="020B0604020202020204" pitchFamily="34" charset="0"/>
                        </a:rPr>
                        <a:t>Next Bill Date</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none" strike="noStrike" dirty="0" smtClean="0">
                          <a:solidFill>
                            <a:srgbClr val="000000"/>
                          </a:solidFill>
                          <a:effectLst/>
                          <a:latin typeface="Arial" panose="020B0604020202020204" pitchFamily="34" charset="0"/>
                          <a:cs typeface="Arial" panose="020B0604020202020204" pitchFamily="34" charset="0"/>
                        </a:rPr>
                        <a:t>03-05-2019</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5968">
                <a:tc>
                  <a:txBody>
                    <a:bodyPr/>
                    <a:lstStyle/>
                    <a:p>
                      <a:pPr algn="l" fontAlgn="ctr"/>
                      <a:r>
                        <a:rPr lang="en-US" sz="800" b="0" i="0" u="none" strike="noStrike" dirty="0" smtClean="0">
                          <a:solidFill>
                            <a:srgbClr val="000000"/>
                          </a:solidFill>
                          <a:effectLst/>
                          <a:latin typeface="Arial" panose="020B0604020202020204" pitchFamily="34" charset="0"/>
                          <a:cs typeface="Arial" panose="020B0604020202020204" pitchFamily="34" charset="0"/>
                        </a:rPr>
                        <a:t>Open SRs</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sng" strike="noStrike" dirty="0" smtClean="0">
                          <a:solidFill>
                            <a:srgbClr val="000000"/>
                          </a:solidFill>
                          <a:effectLst/>
                          <a:latin typeface="Arial" panose="020B0604020202020204" pitchFamily="34" charset="0"/>
                          <a:cs typeface="Arial" panose="020B0604020202020204" pitchFamily="34" charset="0"/>
                        </a:rPr>
                        <a:t>1</a:t>
                      </a:r>
                      <a:endParaRPr lang="en-US" sz="800" b="0" i="0" u="sng"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sp>
        <p:nvSpPr>
          <p:cNvPr id="10" name="Rectangle 9"/>
          <p:cNvSpPr/>
          <p:nvPr/>
        </p:nvSpPr>
        <p:spPr>
          <a:xfrm>
            <a:off x="10047392" y="2745944"/>
            <a:ext cx="1865089" cy="3554819"/>
          </a:xfrm>
          <a:prstGeom prst="rect">
            <a:avLst/>
          </a:prstGeom>
        </p:spPr>
        <p:txBody>
          <a:bodyPr wrap="square">
            <a:spAutoFit/>
          </a:bodyPr>
          <a:lstStyle/>
          <a:p>
            <a:r>
              <a:rPr lang="en-US" sz="900" b="1" cap="all" dirty="0">
                <a:solidFill>
                  <a:schemeClr val="bg1"/>
                </a:solidFill>
                <a:latin typeface="Arial" panose="020B0604020202020204" pitchFamily="34" charset="0"/>
                <a:cs typeface="Arial" panose="020B0604020202020204" pitchFamily="34" charset="0"/>
              </a:rPr>
              <a:t>HOW MUCH IS THE DELIVERY CHARGE FOR ONLINE SHOP ORDERS?</a:t>
            </a:r>
          </a:p>
          <a:p>
            <a:r>
              <a:rPr lang="en-US" sz="900" dirty="0">
                <a:solidFill>
                  <a:schemeClr val="bg1"/>
                </a:solidFill>
                <a:latin typeface="Arial" panose="020B0604020202020204" pitchFamily="34" charset="0"/>
                <a:cs typeface="Arial" panose="020B0604020202020204" pitchFamily="34" charset="0"/>
              </a:rPr>
              <a:t>For postpaid applications</a:t>
            </a:r>
          </a:p>
          <a:p>
            <a:r>
              <a:rPr lang="en-US" sz="900" dirty="0" smtClean="0">
                <a:solidFill>
                  <a:schemeClr val="bg1"/>
                </a:solidFill>
                <a:latin typeface="Arial" panose="020B0604020202020204" pitchFamily="34" charset="0"/>
                <a:cs typeface="Arial" panose="020B0604020202020204" pitchFamily="34" charset="0"/>
              </a:rPr>
              <a:t>We offer </a:t>
            </a:r>
            <a:r>
              <a:rPr lang="en-US" sz="900" dirty="0">
                <a:solidFill>
                  <a:schemeClr val="bg1"/>
                </a:solidFill>
                <a:latin typeface="Arial" panose="020B0604020202020204" pitchFamily="34" charset="0"/>
                <a:cs typeface="Arial" panose="020B0604020202020204" pitchFamily="34" charset="0"/>
              </a:rPr>
              <a:t>free shipping nationwide for postpaid applications.</a:t>
            </a:r>
          </a:p>
          <a:p>
            <a:r>
              <a:rPr lang="en-US" sz="900" dirty="0">
                <a:solidFill>
                  <a:schemeClr val="bg1"/>
                </a:solidFill>
                <a:latin typeface="Arial" panose="020B0604020202020204" pitchFamily="34" charset="0"/>
                <a:cs typeface="Arial" panose="020B0604020202020204" pitchFamily="34" charset="0"/>
              </a:rPr>
              <a:t>For accessories and apparel purchases</a:t>
            </a:r>
          </a:p>
          <a:p>
            <a:r>
              <a:rPr lang="en-US" sz="900" dirty="0" smtClean="0">
                <a:solidFill>
                  <a:schemeClr val="bg1"/>
                </a:solidFill>
                <a:latin typeface="Arial" panose="020B0604020202020204" pitchFamily="34" charset="0"/>
                <a:cs typeface="Arial" panose="020B0604020202020204" pitchFamily="34" charset="0"/>
              </a:rPr>
              <a:t>We offer </a:t>
            </a:r>
            <a:r>
              <a:rPr lang="en-US" sz="900" dirty="0">
                <a:solidFill>
                  <a:schemeClr val="bg1"/>
                </a:solidFill>
                <a:latin typeface="Arial" panose="020B0604020202020204" pitchFamily="34" charset="0"/>
                <a:cs typeface="Arial" panose="020B0604020202020204" pitchFamily="34" charset="0"/>
              </a:rPr>
              <a:t>free shipping nationwide for orders/deliveries amounting to P900 and above.</a:t>
            </a:r>
          </a:p>
          <a:p>
            <a:r>
              <a:rPr lang="en-US" sz="900" dirty="0">
                <a:solidFill>
                  <a:schemeClr val="bg1"/>
                </a:solidFill>
                <a:latin typeface="Arial" panose="020B0604020202020204" pitchFamily="34" charset="0"/>
                <a:cs typeface="Arial" panose="020B0604020202020204" pitchFamily="34" charset="0"/>
              </a:rPr>
              <a:t>A P70 shipping fee will be applied for orders below P900</a:t>
            </a:r>
            <a:r>
              <a:rPr lang="en-US" sz="900" dirty="0" smtClean="0">
                <a:solidFill>
                  <a:schemeClr val="bg1"/>
                </a:solidFill>
                <a:latin typeface="Arial" panose="020B0604020202020204" pitchFamily="34" charset="0"/>
                <a:cs typeface="Arial" panose="020B0604020202020204" pitchFamily="34" charset="0"/>
              </a:rPr>
              <a:t>.</a:t>
            </a:r>
          </a:p>
          <a:p>
            <a:endParaRPr lang="en-US" sz="900" dirty="0">
              <a:solidFill>
                <a:schemeClr val="bg1"/>
              </a:solidFill>
              <a:latin typeface="Arial" panose="020B0604020202020204" pitchFamily="34" charset="0"/>
              <a:cs typeface="Arial" panose="020B0604020202020204" pitchFamily="34" charset="0"/>
            </a:endParaRPr>
          </a:p>
          <a:p>
            <a:endParaRPr lang="en-US" sz="900" b="0" i="0" dirty="0" smtClean="0">
              <a:solidFill>
                <a:schemeClr val="bg1"/>
              </a:solidFill>
              <a:effectLst/>
              <a:latin typeface="Arial" panose="020B0604020202020204" pitchFamily="34" charset="0"/>
              <a:cs typeface="Arial" panose="020B0604020202020204" pitchFamily="34" charset="0"/>
            </a:endParaRPr>
          </a:p>
          <a:p>
            <a:r>
              <a:rPr lang="en-US" sz="900" b="1" cap="all" dirty="0" smtClean="0">
                <a:solidFill>
                  <a:schemeClr val="bg1"/>
                </a:solidFill>
                <a:latin typeface="Arial" panose="020B0604020202020204" pitchFamily="34" charset="0"/>
                <a:cs typeface="Arial" panose="020B0604020202020204" pitchFamily="34" charset="0"/>
              </a:rPr>
              <a:t>CAN YOU DELIVER </a:t>
            </a:r>
            <a:r>
              <a:rPr lang="en-US" sz="900" b="1" cap="all" dirty="0">
                <a:solidFill>
                  <a:schemeClr val="bg1"/>
                </a:solidFill>
                <a:latin typeface="Arial" panose="020B0604020202020204" pitchFamily="34" charset="0"/>
                <a:cs typeface="Arial" panose="020B0604020202020204" pitchFamily="34" charset="0"/>
              </a:rPr>
              <a:t>THE PACKAGE TO MY OFFICE?</a:t>
            </a:r>
          </a:p>
          <a:p>
            <a:r>
              <a:rPr lang="en-US" sz="900" dirty="0">
                <a:solidFill>
                  <a:schemeClr val="bg1"/>
                </a:solidFill>
                <a:latin typeface="Arial" panose="020B0604020202020204" pitchFamily="34" charset="0"/>
                <a:cs typeface="Arial" panose="020B0604020202020204" pitchFamily="34" charset="0"/>
              </a:rPr>
              <a:t>Yes. We will deliver your order at the address you provided during checkout, whether it is to your home or to your office. In case you want to change your delivery address after checkout, you may call (02) 730-1000. </a:t>
            </a:r>
          </a:p>
        </p:txBody>
      </p:sp>
      <p:cxnSp>
        <p:nvCxnSpPr>
          <p:cNvPr id="12" name="Straight Connector 11"/>
          <p:cNvCxnSpPr/>
          <p:nvPr/>
        </p:nvCxnSpPr>
        <p:spPr>
          <a:xfrm>
            <a:off x="10132736" y="4840787"/>
            <a:ext cx="1666999"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Isosceles Triangle 12"/>
          <p:cNvSpPr/>
          <p:nvPr/>
        </p:nvSpPr>
        <p:spPr>
          <a:xfrm flipV="1">
            <a:off x="10868253" y="6326652"/>
            <a:ext cx="274808" cy="112640"/>
          </a:xfrm>
          <a:prstGeom prst="triangle">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3" name="Picture 122"/>
          <p:cNvPicPr>
            <a:picLocks noChangeAspect="1"/>
          </p:cNvPicPr>
          <p:nvPr/>
        </p:nvPicPr>
        <p:blipFill>
          <a:blip r:embed="rId14">
            <a:extLst>
              <a:ext uri="{BEBA8EAE-BF5A-486C-A8C5-ECC9F3942E4B}">
                <a14:imgProps xmlns:a14="http://schemas.microsoft.com/office/drawing/2010/main">
                  <a14:imgLayer r:embed="rId15">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2471233" y="1875355"/>
            <a:ext cx="279035" cy="234030"/>
          </a:xfrm>
          <a:prstGeom prst="rect">
            <a:avLst/>
          </a:prstGeom>
        </p:spPr>
      </p:pic>
      <p:pic>
        <p:nvPicPr>
          <p:cNvPr id="14" name="Picture 13"/>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2798420" y="1875355"/>
            <a:ext cx="345949" cy="236503"/>
          </a:xfrm>
          <a:prstGeom prst="rect">
            <a:avLst/>
          </a:prstGeom>
        </p:spPr>
      </p:pic>
      <p:grpSp>
        <p:nvGrpSpPr>
          <p:cNvPr id="17" name="Group 16"/>
          <p:cNvGrpSpPr/>
          <p:nvPr/>
        </p:nvGrpSpPr>
        <p:grpSpPr>
          <a:xfrm>
            <a:off x="5982185" y="820209"/>
            <a:ext cx="3163722" cy="2756876"/>
            <a:chOff x="6282157" y="766253"/>
            <a:chExt cx="3163722" cy="2756876"/>
          </a:xfrm>
        </p:grpSpPr>
        <p:sp>
          <p:nvSpPr>
            <p:cNvPr id="125" name="Rectangular Callout 124"/>
            <p:cNvSpPr/>
            <p:nvPr/>
          </p:nvSpPr>
          <p:spPr>
            <a:xfrm>
              <a:off x="6282157" y="766253"/>
              <a:ext cx="3163722" cy="2756876"/>
            </a:xfrm>
            <a:prstGeom prst="wedgeRectCallout">
              <a:avLst>
                <a:gd name="adj1" fmla="val -21629"/>
                <a:gd name="adj2" fmla="val -55238"/>
              </a:avLst>
            </a:prstGeom>
            <a:solidFill>
              <a:schemeClr val="bg1"/>
            </a:solidFill>
            <a:ln>
              <a:solidFill>
                <a:schemeClr val="bg1">
                  <a:lumMod val="95000"/>
                </a:schemeClr>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700" dirty="0" smtClean="0">
                <a:solidFill>
                  <a:schemeClr val="tx1"/>
                </a:solidFill>
                <a:latin typeface="Arial" panose="020B0604020202020204" pitchFamily="34" charset="0"/>
                <a:cs typeface="Arial" panose="020B0604020202020204" pitchFamily="34" charset="0"/>
              </a:endParaRPr>
            </a:p>
            <a:p>
              <a:r>
                <a:rPr lang="en-US" sz="900" b="1" dirty="0" err="1">
                  <a:solidFill>
                    <a:schemeClr val="dk1"/>
                  </a:solidFill>
                  <a:latin typeface="Arial" panose="020B0604020202020204" pitchFamily="34" charset="0"/>
                  <a:cs typeface="Arial" panose="020B0604020202020204" pitchFamily="34" charset="0"/>
                </a:rPr>
                <a:t>ThePLAN</a:t>
              </a:r>
              <a:r>
                <a:rPr lang="en-US" sz="900" b="1" dirty="0">
                  <a:solidFill>
                    <a:schemeClr val="dk1"/>
                  </a:solidFill>
                  <a:latin typeface="Arial" panose="020B0604020202020204" pitchFamily="34" charset="0"/>
                  <a:cs typeface="Arial" panose="020B0604020202020204" pitchFamily="34" charset="0"/>
                </a:rPr>
                <a:t> PLUS </a:t>
              </a:r>
              <a:r>
                <a:rPr lang="en-US" sz="900" b="1" dirty="0" smtClean="0">
                  <a:solidFill>
                    <a:schemeClr val="dk1"/>
                  </a:solidFill>
                  <a:latin typeface="Arial" panose="020B0604020202020204" pitchFamily="34" charset="0"/>
                  <a:cs typeface="Arial" panose="020B0604020202020204" pitchFamily="34" charset="0"/>
                </a:rPr>
                <a:t>1499                     </a:t>
              </a:r>
              <a:endParaRPr lang="en-US" sz="900" b="1" dirty="0">
                <a:solidFill>
                  <a:srgbClr val="000000"/>
                </a:solidFill>
                <a:latin typeface="Arial" panose="020B0604020202020204" pitchFamily="34" charset="0"/>
                <a:cs typeface="Arial" panose="020B0604020202020204" pitchFamily="34" charset="0"/>
              </a:endParaRPr>
            </a:p>
            <a:p>
              <a:endParaRPr lang="en-US" sz="700" dirty="0" smtClean="0">
                <a:solidFill>
                  <a:schemeClr val="tx1"/>
                </a:solidFill>
                <a:latin typeface="Arial" panose="020B0604020202020204" pitchFamily="34" charset="0"/>
                <a:cs typeface="Arial" panose="020B0604020202020204" pitchFamily="34" charset="0"/>
              </a:endParaRPr>
            </a:p>
            <a:p>
              <a:endParaRPr lang="en-US" sz="700" dirty="0">
                <a:solidFill>
                  <a:schemeClr val="tx1"/>
                </a:solidFill>
                <a:latin typeface="Arial" panose="020B0604020202020204" pitchFamily="34" charset="0"/>
                <a:cs typeface="Arial" panose="020B0604020202020204" pitchFamily="34" charset="0"/>
              </a:endParaRPr>
            </a:p>
          </p:txBody>
        </p:sp>
        <p:pic>
          <p:nvPicPr>
            <p:cNvPr id="8" name="Picture 7"/>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8678751" y="804628"/>
              <a:ext cx="628808" cy="628808"/>
            </a:xfrm>
            <a:prstGeom prst="rect">
              <a:avLst/>
            </a:prstGeom>
          </p:spPr>
        </p:pic>
        <p:pic>
          <p:nvPicPr>
            <p:cNvPr id="9" name="Picture 8"/>
            <p:cNvPicPr>
              <a:picLocks noChangeAspect="1"/>
            </p:cNvPicPr>
            <p:nvPr/>
          </p:nvPicPr>
          <p:blipFill>
            <a:blip r:embed="rId18"/>
            <a:stretch>
              <a:fillRect/>
            </a:stretch>
          </p:blipFill>
          <p:spPr>
            <a:xfrm>
              <a:off x="6363266" y="1193675"/>
              <a:ext cx="323850" cy="866775"/>
            </a:xfrm>
            <a:prstGeom prst="rect">
              <a:avLst/>
            </a:prstGeom>
          </p:spPr>
        </p:pic>
        <p:sp>
          <p:nvSpPr>
            <p:cNvPr id="11" name="Rectangle 10"/>
            <p:cNvSpPr/>
            <p:nvPr/>
          </p:nvSpPr>
          <p:spPr>
            <a:xfrm>
              <a:off x="6626121" y="1213622"/>
              <a:ext cx="2282025" cy="846386"/>
            </a:xfrm>
            <a:prstGeom prst="rect">
              <a:avLst/>
            </a:prstGeom>
          </p:spPr>
          <p:txBody>
            <a:bodyPr wrap="square">
              <a:spAutoFit/>
            </a:bodyPr>
            <a:lstStyle/>
            <a:p>
              <a:r>
                <a:rPr lang="en-US" sz="800" b="1" dirty="0">
                  <a:solidFill>
                    <a:srgbClr val="333333"/>
                  </a:solidFill>
                  <a:latin typeface="fs_elliot_proregular"/>
                </a:rPr>
                <a:t>8GB</a:t>
              </a:r>
              <a:r>
                <a:rPr lang="en-US" sz="800" dirty="0">
                  <a:solidFill>
                    <a:srgbClr val="333333"/>
                  </a:solidFill>
                  <a:latin typeface="fs_elliot_proregular"/>
                </a:rPr>
                <a:t> of data</a:t>
              </a:r>
            </a:p>
            <a:p>
              <a:r>
                <a:rPr lang="en-US" sz="800" dirty="0">
                  <a:solidFill>
                    <a:srgbClr val="333333"/>
                  </a:solidFill>
                  <a:latin typeface="FontAwesome"/>
                </a:rPr>
                <a:t> </a:t>
              </a:r>
              <a:endParaRPr lang="en-US" sz="500" dirty="0" smtClean="0">
                <a:solidFill>
                  <a:srgbClr val="333333"/>
                </a:solidFill>
                <a:latin typeface="FontAwesome"/>
              </a:endParaRPr>
            </a:p>
            <a:p>
              <a:endParaRPr lang="en-US" sz="500" dirty="0">
                <a:solidFill>
                  <a:srgbClr val="333333"/>
                </a:solidFill>
                <a:latin typeface="fs_elliot_proregular"/>
              </a:endParaRPr>
            </a:p>
            <a:p>
              <a:r>
                <a:rPr lang="en-US" sz="800" b="1" dirty="0" err="1">
                  <a:solidFill>
                    <a:srgbClr val="333333"/>
                  </a:solidFill>
                  <a:latin typeface="fs_elliot_proregular"/>
                </a:rPr>
                <a:t>Unli</a:t>
              </a:r>
              <a:r>
                <a:rPr lang="en-US" sz="800" dirty="0">
                  <a:solidFill>
                    <a:srgbClr val="333333"/>
                  </a:solidFill>
                  <a:latin typeface="fs_elliot_proregular"/>
                </a:rPr>
                <a:t> Calls to </a:t>
              </a:r>
              <a:r>
                <a:rPr lang="en-US" sz="800" dirty="0" smtClean="0">
                  <a:solidFill>
                    <a:srgbClr val="333333"/>
                  </a:solidFill>
                  <a:latin typeface="fs_elliot_proregular"/>
                </a:rPr>
                <a:t>Telecom Enterprise/TM</a:t>
              </a:r>
              <a:endParaRPr lang="en-US" sz="800" dirty="0">
                <a:solidFill>
                  <a:srgbClr val="333333"/>
                </a:solidFill>
                <a:latin typeface="fs_elliot_proregular"/>
              </a:endParaRPr>
            </a:p>
            <a:p>
              <a:r>
                <a:rPr lang="en-US" sz="600" dirty="0">
                  <a:solidFill>
                    <a:srgbClr val="333333"/>
                  </a:solidFill>
                  <a:latin typeface="FontAwesome"/>
                </a:rPr>
                <a:t> </a:t>
              </a:r>
              <a:endParaRPr lang="en-US" sz="600" dirty="0" smtClean="0">
                <a:solidFill>
                  <a:srgbClr val="333333"/>
                </a:solidFill>
                <a:latin typeface="FontAwesome"/>
              </a:endParaRPr>
            </a:p>
            <a:p>
              <a:endParaRPr lang="en-US" sz="600" dirty="0">
                <a:solidFill>
                  <a:srgbClr val="333333"/>
                </a:solidFill>
                <a:latin typeface="fs_elliot_proregular"/>
              </a:endParaRPr>
            </a:p>
            <a:p>
              <a:r>
                <a:rPr lang="en-US" sz="800" b="1" dirty="0" err="1">
                  <a:solidFill>
                    <a:srgbClr val="333333"/>
                  </a:solidFill>
                  <a:latin typeface="fs_elliot_proregular"/>
                </a:rPr>
                <a:t>Unli</a:t>
              </a:r>
              <a:r>
                <a:rPr lang="en-US" sz="800" dirty="0">
                  <a:solidFill>
                    <a:srgbClr val="333333"/>
                  </a:solidFill>
                  <a:latin typeface="fs_elliot_proregular"/>
                </a:rPr>
                <a:t> All-Net Text</a:t>
              </a:r>
              <a:endParaRPr lang="en-US" sz="800" b="0" i="0" dirty="0">
                <a:solidFill>
                  <a:srgbClr val="333333"/>
                </a:solidFill>
                <a:effectLst/>
                <a:latin typeface="fs_elliot_proregular"/>
              </a:endParaRPr>
            </a:p>
          </p:txBody>
        </p:sp>
        <p:sp>
          <p:nvSpPr>
            <p:cNvPr id="16" name="Rectangle 15"/>
            <p:cNvSpPr/>
            <p:nvPr/>
          </p:nvSpPr>
          <p:spPr>
            <a:xfrm>
              <a:off x="6441420" y="2295529"/>
              <a:ext cx="2769694" cy="1015663"/>
            </a:xfrm>
            <a:prstGeom prst="rect">
              <a:avLst/>
            </a:prstGeom>
          </p:spPr>
          <p:txBody>
            <a:bodyPr wrap="square">
              <a:spAutoFit/>
            </a:bodyPr>
            <a:lstStyle/>
            <a:p>
              <a:r>
                <a:rPr lang="en-US" sz="1000" dirty="0">
                  <a:solidFill>
                    <a:srgbClr val="333333"/>
                  </a:solidFill>
                  <a:latin typeface="fs_elliot_proregular"/>
                </a:rPr>
                <a:t>What's in this Plan?</a:t>
              </a:r>
            </a:p>
            <a:p>
              <a:pPr marL="228600" indent="-228600">
                <a:buFont typeface="Arial" panose="020B0604020202020204" pitchFamily="34" charset="0"/>
                <a:buChar char="•"/>
              </a:pPr>
              <a:r>
                <a:rPr lang="en-US" sz="1000" dirty="0" err="1">
                  <a:solidFill>
                    <a:srgbClr val="333333"/>
                  </a:solidFill>
                  <a:latin typeface="fs_elliot_proregular"/>
                </a:rPr>
                <a:t>Spotify</a:t>
              </a:r>
              <a:r>
                <a:rPr lang="en-US" sz="1000" dirty="0">
                  <a:solidFill>
                    <a:srgbClr val="333333"/>
                  </a:solidFill>
                  <a:latin typeface="fs_elliot_proregular"/>
                </a:rPr>
                <a:t> Premium (1GB data allocation per month for 3 months)</a:t>
              </a:r>
            </a:p>
            <a:p>
              <a:pPr marL="228600" indent="-228600">
                <a:buFont typeface="Arial" panose="020B0604020202020204" pitchFamily="34" charset="0"/>
                <a:buChar char="•"/>
              </a:pPr>
              <a:r>
                <a:rPr lang="en-US" sz="1000" dirty="0">
                  <a:solidFill>
                    <a:srgbClr val="333333"/>
                  </a:solidFill>
                  <a:latin typeface="fs_elliot_proregular"/>
                </a:rPr>
                <a:t>Protect your device with Gadget Care</a:t>
              </a:r>
            </a:p>
            <a:p>
              <a:pPr marL="228600" indent="-228600">
                <a:buFont typeface="Arial" panose="020B0604020202020204" pitchFamily="34" charset="0"/>
                <a:buChar char="•"/>
              </a:pPr>
              <a:r>
                <a:rPr lang="en-US" sz="1000" dirty="0">
                  <a:solidFill>
                    <a:srgbClr val="333333"/>
                  </a:solidFill>
                  <a:latin typeface="fs_elliot_proregular"/>
                </a:rPr>
                <a:t>Free shipping</a:t>
              </a:r>
            </a:p>
            <a:p>
              <a:pPr marL="228600" indent="-228600">
                <a:buFont typeface="Arial" panose="020B0604020202020204" pitchFamily="34" charset="0"/>
                <a:buChar char="•"/>
              </a:pPr>
              <a:r>
                <a:rPr lang="en-US" sz="1000" dirty="0">
                  <a:solidFill>
                    <a:srgbClr val="333333"/>
                  </a:solidFill>
                  <a:latin typeface="fs_elliot_proregular"/>
                </a:rPr>
                <a:t>24 months contract period</a:t>
              </a:r>
              <a:endParaRPr lang="en-US" sz="1000" b="0" i="0" dirty="0">
                <a:solidFill>
                  <a:srgbClr val="333333"/>
                </a:solidFill>
                <a:effectLst/>
                <a:latin typeface="fs_elliot_proregular"/>
              </a:endParaRPr>
            </a:p>
          </p:txBody>
        </p:sp>
      </p:grpSp>
      <p:grpSp>
        <p:nvGrpSpPr>
          <p:cNvPr id="80" name="Group 79"/>
          <p:cNvGrpSpPr/>
          <p:nvPr/>
        </p:nvGrpSpPr>
        <p:grpSpPr>
          <a:xfrm>
            <a:off x="-12483" y="2677768"/>
            <a:ext cx="2202373" cy="3469821"/>
            <a:chOff x="-12483" y="2677768"/>
            <a:chExt cx="2202373" cy="3469821"/>
          </a:xfrm>
        </p:grpSpPr>
        <p:sp>
          <p:nvSpPr>
            <p:cNvPr id="81" name="Rectangle 80"/>
            <p:cNvSpPr/>
            <p:nvPr/>
          </p:nvSpPr>
          <p:spPr>
            <a:xfrm>
              <a:off x="247828" y="2677768"/>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CHANGE </a:t>
              </a:r>
              <a:r>
                <a:rPr lang="en-US" sz="800" b="1" dirty="0" smtClean="0">
                  <a:solidFill>
                    <a:prstClr val="white"/>
                  </a:solidFill>
                  <a:latin typeface="Arial" panose="020B0604020202020204" pitchFamily="34" charset="0"/>
                  <a:cs typeface="Arial" panose="020B0604020202020204" pitchFamily="34" charset="0"/>
                </a:rPr>
                <a:t>BILLING ADDRESS</a:t>
              </a:r>
              <a:endParaRPr lang="en-US" sz="800" b="1" dirty="0">
                <a:solidFill>
                  <a:prstClr val="white"/>
                </a:solidFill>
                <a:latin typeface="Arial" panose="020B0604020202020204" pitchFamily="34" charset="0"/>
                <a:cs typeface="Arial" panose="020B0604020202020204" pitchFamily="34" charset="0"/>
              </a:endParaRPr>
            </a:p>
          </p:txBody>
        </p:sp>
        <p:sp>
          <p:nvSpPr>
            <p:cNvPr id="124" name="Rectangle 123"/>
            <p:cNvSpPr/>
            <p:nvPr/>
          </p:nvSpPr>
          <p:spPr>
            <a:xfrm>
              <a:off x="247828" y="2994322"/>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CHANGE </a:t>
              </a:r>
              <a:r>
                <a:rPr lang="en-US" sz="800" b="1" dirty="0" smtClean="0">
                  <a:solidFill>
                    <a:prstClr val="white"/>
                  </a:solidFill>
                  <a:latin typeface="Arial" panose="020B0604020202020204" pitchFamily="34" charset="0"/>
                  <a:cs typeface="Arial" panose="020B0604020202020204" pitchFamily="34" charset="0"/>
                </a:rPr>
                <a:t>BILLING CYCLE</a:t>
              </a:r>
              <a:endParaRPr lang="en-US" sz="800" b="1" dirty="0">
                <a:solidFill>
                  <a:prstClr val="white"/>
                </a:solidFill>
                <a:latin typeface="Arial" panose="020B0604020202020204" pitchFamily="34" charset="0"/>
                <a:cs typeface="Arial" panose="020B0604020202020204" pitchFamily="34" charset="0"/>
              </a:endParaRPr>
            </a:p>
          </p:txBody>
        </p:sp>
        <p:sp>
          <p:nvSpPr>
            <p:cNvPr id="126" name="Rectangle 125"/>
            <p:cNvSpPr/>
            <p:nvPr/>
          </p:nvSpPr>
          <p:spPr>
            <a:xfrm>
              <a:off x="247828" y="3310876"/>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CHANGE </a:t>
              </a:r>
              <a:r>
                <a:rPr lang="en-US" sz="800" b="1" dirty="0" smtClean="0">
                  <a:solidFill>
                    <a:prstClr val="white"/>
                  </a:solidFill>
                  <a:latin typeface="Arial" panose="020B0604020202020204" pitchFamily="34" charset="0"/>
                  <a:cs typeface="Arial" panose="020B0604020202020204" pitchFamily="34" charset="0"/>
                </a:rPr>
                <a:t>BILLING PREFERENCE</a:t>
              </a:r>
              <a:endParaRPr lang="en-US" sz="800" b="1" dirty="0">
                <a:solidFill>
                  <a:prstClr val="white"/>
                </a:solidFill>
                <a:latin typeface="Arial" panose="020B0604020202020204" pitchFamily="34" charset="0"/>
                <a:cs typeface="Arial" panose="020B0604020202020204" pitchFamily="34" charset="0"/>
              </a:endParaRPr>
            </a:p>
          </p:txBody>
        </p:sp>
        <p:sp>
          <p:nvSpPr>
            <p:cNvPr id="127" name="Rectangle 126"/>
            <p:cNvSpPr/>
            <p:nvPr/>
          </p:nvSpPr>
          <p:spPr>
            <a:xfrm>
              <a:off x="247828" y="3627430"/>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PROMISE TO PAY</a:t>
              </a:r>
              <a:endParaRPr lang="en-US" sz="800" b="1" dirty="0">
                <a:solidFill>
                  <a:prstClr val="white"/>
                </a:solidFill>
                <a:latin typeface="Arial" panose="020B0604020202020204" pitchFamily="34" charset="0"/>
                <a:cs typeface="Arial" panose="020B0604020202020204" pitchFamily="34" charset="0"/>
              </a:endParaRPr>
            </a:p>
          </p:txBody>
        </p:sp>
        <p:sp>
          <p:nvSpPr>
            <p:cNvPr id="128" name="Rectangle 127"/>
            <p:cNvSpPr/>
            <p:nvPr/>
          </p:nvSpPr>
          <p:spPr>
            <a:xfrm>
              <a:off x="247828" y="3943984"/>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SIM PROFILE</a:t>
              </a:r>
              <a:endParaRPr lang="en-US" sz="800" b="1" dirty="0">
                <a:solidFill>
                  <a:prstClr val="white"/>
                </a:solidFill>
                <a:latin typeface="Arial" panose="020B0604020202020204" pitchFamily="34" charset="0"/>
                <a:cs typeface="Arial" panose="020B0604020202020204" pitchFamily="34" charset="0"/>
              </a:endParaRPr>
            </a:p>
          </p:txBody>
        </p:sp>
        <p:sp>
          <p:nvSpPr>
            <p:cNvPr id="129" name="Rectangle 128"/>
            <p:cNvSpPr/>
            <p:nvPr/>
          </p:nvSpPr>
          <p:spPr>
            <a:xfrm>
              <a:off x="247828" y="4260538"/>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TEMPORARY CREDIT LIMIT</a:t>
              </a:r>
              <a:endParaRPr lang="en-US" sz="800" b="1" dirty="0">
                <a:solidFill>
                  <a:prstClr val="white"/>
                </a:solidFill>
                <a:latin typeface="Arial" panose="020B0604020202020204" pitchFamily="34" charset="0"/>
                <a:cs typeface="Arial" panose="020B0604020202020204" pitchFamily="34" charset="0"/>
              </a:endParaRPr>
            </a:p>
          </p:txBody>
        </p:sp>
        <p:sp>
          <p:nvSpPr>
            <p:cNvPr id="130" name="Rectangle 129"/>
            <p:cNvSpPr/>
            <p:nvPr/>
          </p:nvSpPr>
          <p:spPr>
            <a:xfrm>
              <a:off x="247828" y="4577092"/>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MI ACTIVATION / DEACTIVATION</a:t>
              </a:r>
            </a:p>
          </p:txBody>
        </p:sp>
        <p:sp>
          <p:nvSpPr>
            <p:cNvPr id="131" name="Rectangle 130"/>
            <p:cNvSpPr/>
            <p:nvPr/>
          </p:nvSpPr>
          <p:spPr>
            <a:xfrm>
              <a:off x="247828" y="4893646"/>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VAS </a:t>
              </a:r>
              <a:r>
                <a:rPr lang="en-US" sz="800" b="1" dirty="0">
                  <a:solidFill>
                    <a:prstClr val="white"/>
                  </a:solidFill>
                  <a:latin typeface="Arial" panose="020B0604020202020204" pitchFamily="34" charset="0"/>
                  <a:cs typeface="Arial" panose="020B0604020202020204" pitchFamily="34" charset="0"/>
                </a:rPr>
                <a:t>ACTIVATION / DEACTIVATION</a:t>
              </a:r>
            </a:p>
          </p:txBody>
        </p:sp>
        <p:sp>
          <p:nvSpPr>
            <p:cNvPr id="132" name="Rectangle 131"/>
            <p:cNvSpPr/>
            <p:nvPr/>
          </p:nvSpPr>
          <p:spPr>
            <a:xfrm>
              <a:off x="247828" y="5210200"/>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IR </a:t>
              </a:r>
              <a:r>
                <a:rPr lang="en-US" sz="800" b="1" dirty="0">
                  <a:solidFill>
                    <a:prstClr val="white"/>
                  </a:solidFill>
                  <a:latin typeface="Arial" panose="020B0604020202020204" pitchFamily="34" charset="0"/>
                  <a:cs typeface="Arial" panose="020B0604020202020204" pitchFamily="34" charset="0"/>
                </a:rPr>
                <a:t>ACTIVATION / DEACTIVATION</a:t>
              </a:r>
            </a:p>
          </p:txBody>
        </p:sp>
        <p:sp>
          <p:nvSpPr>
            <p:cNvPr id="133" name="Rectangle 132"/>
            <p:cNvSpPr/>
            <p:nvPr/>
          </p:nvSpPr>
          <p:spPr>
            <a:xfrm>
              <a:off x="247828" y="5526754"/>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FUP PURCHASE</a:t>
              </a:r>
              <a:endParaRPr lang="en-US" sz="800" b="1" dirty="0">
                <a:solidFill>
                  <a:prstClr val="white"/>
                </a:solidFill>
                <a:latin typeface="Arial" panose="020B0604020202020204" pitchFamily="34" charset="0"/>
                <a:cs typeface="Arial" panose="020B0604020202020204" pitchFamily="34" charset="0"/>
              </a:endParaRPr>
            </a:p>
          </p:txBody>
        </p:sp>
        <p:grpSp>
          <p:nvGrpSpPr>
            <p:cNvPr id="134" name="Group 133"/>
            <p:cNvGrpSpPr/>
            <p:nvPr/>
          </p:nvGrpSpPr>
          <p:grpSpPr>
            <a:xfrm>
              <a:off x="-12483" y="5451311"/>
              <a:ext cx="365675" cy="427282"/>
              <a:chOff x="-612009" y="4545963"/>
              <a:chExt cx="365675" cy="427282"/>
            </a:xfrm>
          </p:grpSpPr>
          <p:sp>
            <p:nvSpPr>
              <p:cNvPr id="136" name="Flowchart: Delay 135"/>
              <p:cNvSpPr/>
              <p:nvPr/>
            </p:nvSpPr>
            <p:spPr>
              <a:xfrm>
                <a:off x="-600892" y="4545963"/>
                <a:ext cx="354558" cy="427282"/>
              </a:xfrm>
              <a:prstGeom prst="flowChartDelay">
                <a:avLst/>
              </a:prstGeom>
              <a:solidFill>
                <a:srgbClr val="E20A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7" name="Picture 136"/>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612009" y="4596368"/>
                <a:ext cx="324625" cy="324625"/>
              </a:xfrm>
              <a:prstGeom prst="rect">
                <a:avLst/>
              </a:prstGeom>
            </p:spPr>
          </p:pic>
        </p:grpSp>
        <p:sp>
          <p:nvSpPr>
            <p:cNvPr id="135" name="Rectangle 134"/>
            <p:cNvSpPr/>
            <p:nvPr/>
          </p:nvSpPr>
          <p:spPr>
            <a:xfrm>
              <a:off x="247828" y="5853898"/>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NETWORK COVERAGE</a:t>
              </a:r>
              <a:endParaRPr lang="en-US" sz="800" b="1" dirty="0">
                <a:solidFill>
                  <a:prstClr val="white"/>
                </a:solidFill>
                <a:latin typeface="Arial" panose="020B0604020202020204" pitchFamily="34" charset="0"/>
                <a:cs typeface="Arial" panose="020B0604020202020204" pitchFamily="34" charset="0"/>
              </a:endParaRPr>
            </a:p>
          </p:txBody>
        </p:sp>
      </p:grpSp>
      <p:sp>
        <p:nvSpPr>
          <p:cNvPr id="15" name="Rectangular Callout 14"/>
          <p:cNvSpPr/>
          <p:nvPr/>
        </p:nvSpPr>
        <p:spPr>
          <a:xfrm>
            <a:off x="1605237" y="2249005"/>
            <a:ext cx="4353468" cy="1328806"/>
          </a:xfrm>
          <a:prstGeom prst="wedgeRectCallout">
            <a:avLst>
              <a:gd name="adj1" fmla="val -18865"/>
              <a:gd name="adj2" fmla="val -58393"/>
            </a:avLst>
          </a:prstGeom>
          <a:solidFill>
            <a:schemeClr val="bg1"/>
          </a:solidFill>
          <a:ln>
            <a:solidFill>
              <a:schemeClr val="bg1">
                <a:lumMod val="95000"/>
              </a:schemeClr>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700" dirty="0" smtClean="0">
              <a:solidFill>
                <a:schemeClr val="tx1"/>
              </a:solidFill>
              <a:latin typeface="Arial" panose="020B0604020202020204" pitchFamily="34" charset="0"/>
              <a:cs typeface="Arial" panose="020B0604020202020204" pitchFamily="34" charset="0"/>
            </a:endParaRPr>
          </a:p>
          <a:p>
            <a:r>
              <a:rPr lang="en-US" sz="700" dirty="0" smtClean="0">
                <a:solidFill>
                  <a:schemeClr val="tx1"/>
                </a:solidFill>
                <a:latin typeface="Arial" panose="020B0604020202020204" pitchFamily="34" charset="0"/>
                <a:cs typeface="Arial" panose="020B0604020202020204" pitchFamily="34" charset="0"/>
              </a:rPr>
              <a:t>OPEN SERVICE REQUEST</a:t>
            </a:r>
            <a:endParaRPr lang="en-US" sz="700" dirty="0">
              <a:solidFill>
                <a:schemeClr val="tx1"/>
              </a:solidFill>
              <a:latin typeface="Arial" panose="020B0604020202020204" pitchFamily="34" charset="0"/>
              <a:cs typeface="Arial" panose="020B0604020202020204" pitchFamily="34" charset="0"/>
            </a:endParaRPr>
          </a:p>
        </p:txBody>
      </p:sp>
      <p:graphicFrame>
        <p:nvGraphicFramePr>
          <p:cNvPr id="79" name="Table 78"/>
          <p:cNvGraphicFramePr>
            <a:graphicFrameLocks noGrp="1"/>
          </p:cNvGraphicFramePr>
          <p:nvPr>
            <p:extLst>
              <p:ext uri="{D42A27DB-BD31-4B8C-83A1-F6EECF244321}">
                <p14:modId xmlns:p14="http://schemas.microsoft.com/office/powerpoint/2010/main" val="3240164973"/>
              </p:ext>
            </p:extLst>
          </p:nvPr>
        </p:nvGraphicFramePr>
        <p:xfrm>
          <a:off x="1697574" y="2614784"/>
          <a:ext cx="4182602" cy="870669"/>
        </p:xfrm>
        <a:graphic>
          <a:graphicData uri="http://schemas.openxmlformats.org/drawingml/2006/table">
            <a:tbl>
              <a:tblPr/>
              <a:tblGrid>
                <a:gridCol w="631338"/>
                <a:gridCol w="587797"/>
                <a:gridCol w="816384"/>
                <a:gridCol w="620450"/>
                <a:gridCol w="775562"/>
                <a:gridCol w="751071"/>
              </a:tblGrid>
              <a:tr h="452235">
                <a:tc>
                  <a:txBody>
                    <a:bodyPr/>
                    <a:lstStyle/>
                    <a:p>
                      <a:pPr algn="ctr" rtl="0" fontAlgn="ctr"/>
                      <a:r>
                        <a:rPr lang="en-US" sz="700" b="1" i="0" u="none" strike="noStrike" dirty="0">
                          <a:solidFill>
                            <a:srgbClr val="FFFFFF"/>
                          </a:solidFill>
                          <a:effectLst/>
                          <a:latin typeface="Arial" panose="020B0604020202020204" pitchFamily="34" charset="0"/>
                        </a:rPr>
                        <a:t>SR Number</a:t>
                      </a:r>
                    </a:p>
                  </a:txBody>
                  <a:tcPr marL="6067" marR="6067" marT="606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E5681"/>
                    </a:solidFill>
                  </a:tcPr>
                </a:tc>
                <a:tc>
                  <a:txBody>
                    <a:bodyPr/>
                    <a:lstStyle/>
                    <a:p>
                      <a:pPr algn="ctr" rtl="0" fontAlgn="ctr"/>
                      <a:r>
                        <a:rPr lang="en-US" sz="700" b="1" i="0" u="none" strike="noStrike">
                          <a:solidFill>
                            <a:srgbClr val="FFFFFF"/>
                          </a:solidFill>
                          <a:effectLst/>
                          <a:latin typeface="Arial" panose="020B0604020202020204" pitchFamily="34" charset="0"/>
                        </a:rPr>
                        <a:t>Ticket Type</a:t>
                      </a:r>
                    </a:p>
                  </a:txBody>
                  <a:tcPr marL="6067" marR="6067" marT="606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E5681"/>
                    </a:solidFill>
                  </a:tcPr>
                </a:tc>
                <a:tc>
                  <a:txBody>
                    <a:bodyPr/>
                    <a:lstStyle/>
                    <a:p>
                      <a:pPr algn="ctr" rtl="0" fontAlgn="ctr"/>
                      <a:r>
                        <a:rPr lang="en-US" sz="700" b="1" i="0" u="none" strike="noStrike">
                          <a:solidFill>
                            <a:srgbClr val="FFFFFF"/>
                          </a:solidFill>
                          <a:effectLst/>
                          <a:latin typeface="Arial" panose="020B0604020202020204" pitchFamily="34" charset="0"/>
                        </a:rPr>
                        <a:t>Type</a:t>
                      </a:r>
                    </a:p>
                  </a:txBody>
                  <a:tcPr marL="6067" marR="6067" marT="606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E5681"/>
                    </a:solidFill>
                  </a:tcPr>
                </a:tc>
                <a:tc>
                  <a:txBody>
                    <a:bodyPr/>
                    <a:lstStyle/>
                    <a:p>
                      <a:pPr algn="ctr" rtl="0" fontAlgn="ctr"/>
                      <a:r>
                        <a:rPr lang="en-US" sz="700" b="1" i="0" u="none" strike="noStrike" dirty="0">
                          <a:solidFill>
                            <a:srgbClr val="FFFFFF"/>
                          </a:solidFill>
                          <a:effectLst/>
                          <a:latin typeface="Arial" panose="020B0604020202020204" pitchFamily="34" charset="0"/>
                        </a:rPr>
                        <a:t>Sub-Type</a:t>
                      </a:r>
                    </a:p>
                  </a:txBody>
                  <a:tcPr marL="6067" marR="6067" marT="606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E5681"/>
                    </a:solidFill>
                  </a:tcPr>
                </a:tc>
                <a:tc>
                  <a:txBody>
                    <a:bodyPr/>
                    <a:lstStyle/>
                    <a:p>
                      <a:pPr algn="ctr" rtl="0" fontAlgn="ctr"/>
                      <a:r>
                        <a:rPr lang="en-US" sz="700" b="1" i="0" u="none" strike="noStrike" dirty="0">
                          <a:solidFill>
                            <a:srgbClr val="FFFFFF"/>
                          </a:solidFill>
                          <a:effectLst/>
                          <a:latin typeface="Arial" panose="020B0604020202020204" pitchFamily="34" charset="0"/>
                        </a:rPr>
                        <a:t>SR Opened Date</a:t>
                      </a:r>
                    </a:p>
                  </a:txBody>
                  <a:tcPr marL="6067" marR="6067" marT="606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1E5681"/>
                    </a:solidFill>
                  </a:tcPr>
                </a:tc>
                <a:tc>
                  <a:txBody>
                    <a:bodyPr/>
                    <a:lstStyle/>
                    <a:p>
                      <a:pPr algn="ctr" rtl="0" fontAlgn="ctr"/>
                      <a:r>
                        <a:rPr lang="en-US" sz="700" b="1" i="0" u="none" strike="noStrike" dirty="0">
                          <a:solidFill>
                            <a:srgbClr val="FFFFFF"/>
                          </a:solidFill>
                          <a:effectLst/>
                          <a:latin typeface="Arial" panose="020B0604020202020204" pitchFamily="34" charset="0"/>
                        </a:rPr>
                        <a:t>Due Date</a:t>
                      </a:r>
                    </a:p>
                  </a:txBody>
                  <a:tcPr marL="6067" marR="6067" marT="606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1E5681"/>
                    </a:solidFill>
                  </a:tcPr>
                </a:tc>
              </a:tr>
              <a:tr h="418434">
                <a:tc>
                  <a:txBody>
                    <a:bodyPr/>
                    <a:lstStyle/>
                    <a:p>
                      <a:pPr algn="ctr" rtl="0" fontAlgn="ctr"/>
                      <a:r>
                        <a:rPr lang="en-US" sz="700" b="0" i="0" u="sng" strike="noStrike" dirty="0">
                          <a:solidFill>
                            <a:srgbClr val="000000"/>
                          </a:solidFill>
                          <a:effectLst/>
                          <a:latin typeface="Arial" panose="020B0604020202020204" pitchFamily="34" charset="0"/>
                        </a:rPr>
                        <a:t>3-7412345678</a:t>
                      </a:r>
                    </a:p>
                  </a:txBody>
                  <a:tcPr marL="6067" marR="6067" marT="606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en-US" sz="700" b="0" i="0" u="none" strike="noStrike" dirty="0" smtClean="0">
                          <a:solidFill>
                            <a:srgbClr val="000000"/>
                          </a:solidFill>
                          <a:effectLst/>
                          <a:latin typeface="Arial" panose="020B0604020202020204" pitchFamily="34" charset="0"/>
                        </a:rPr>
                        <a:t>Enquiry</a:t>
                      </a:r>
                      <a:endParaRPr lang="en-US" sz="700" b="0" i="0" u="none" strike="noStrike" dirty="0">
                        <a:solidFill>
                          <a:srgbClr val="000000"/>
                        </a:solidFill>
                        <a:effectLst/>
                        <a:latin typeface="Arial" panose="020B0604020202020204" pitchFamily="34" charset="0"/>
                      </a:endParaRPr>
                    </a:p>
                  </a:txBody>
                  <a:tcPr marL="6067" marR="6067" marT="606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en-US" sz="700" b="0" i="0" u="none" strike="noStrike" dirty="0" smtClean="0">
                          <a:solidFill>
                            <a:srgbClr val="000000"/>
                          </a:solidFill>
                          <a:effectLst/>
                          <a:latin typeface="Arial" panose="020B0604020202020204" pitchFamily="34" charset="0"/>
                        </a:rPr>
                        <a:t>Network</a:t>
                      </a:r>
                      <a:endParaRPr lang="en-US" sz="700" b="0" i="0" u="none" strike="noStrike" dirty="0">
                        <a:solidFill>
                          <a:srgbClr val="000000"/>
                        </a:solidFill>
                        <a:effectLst/>
                        <a:latin typeface="Arial" panose="020B0604020202020204" pitchFamily="34" charset="0"/>
                      </a:endParaRPr>
                    </a:p>
                  </a:txBody>
                  <a:tcPr marL="6067" marR="6067" marT="606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en-US" sz="700" b="0" i="0" u="none" strike="noStrike" dirty="0" smtClean="0">
                          <a:solidFill>
                            <a:srgbClr val="000000"/>
                          </a:solidFill>
                          <a:effectLst/>
                          <a:latin typeface="Arial" panose="020B0604020202020204" pitchFamily="34" charset="0"/>
                        </a:rPr>
                        <a:t>Network Related</a:t>
                      </a:r>
                      <a:endParaRPr lang="en-US" sz="700" b="0" i="0" u="none" strike="noStrike" dirty="0">
                        <a:solidFill>
                          <a:srgbClr val="000000"/>
                        </a:solidFill>
                        <a:effectLst/>
                        <a:latin typeface="Arial" panose="020B0604020202020204" pitchFamily="34" charset="0"/>
                      </a:endParaRPr>
                    </a:p>
                  </a:txBody>
                  <a:tcPr marL="6067" marR="6067" marT="606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en-US" sz="700" b="0" i="0" u="none" strike="noStrike" dirty="0" smtClean="0">
                          <a:solidFill>
                            <a:srgbClr val="000000"/>
                          </a:solidFill>
                          <a:effectLst/>
                          <a:latin typeface="Arial" panose="020B0604020202020204" pitchFamily="34" charset="0"/>
                        </a:rPr>
                        <a:t>22/04/2019 </a:t>
                      </a:r>
                      <a:r>
                        <a:rPr lang="en-US" sz="700" b="0" i="0" u="none" strike="noStrike" dirty="0">
                          <a:solidFill>
                            <a:srgbClr val="000000"/>
                          </a:solidFill>
                          <a:effectLst/>
                          <a:latin typeface="Arial" panose="020B0604020202020204" pitchFamily="34" charset="0"/>
                        </a:rPr>
                        <a:t>13:00</a:t>
                      </a:r>
                    </a:p>
                  </a:txBody>
                  <a:tcPr marL="6067" marR="6067" marT="606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en-US" sz="700" b="0" i="0" u="none" strike="noStrike" dirty="0" smtClean="0">
                          <a:solidFill>
                            <a:srgbClr val="000000"/>
                          </a:solidFill>
                          <a:effectLst/>
                          <a:latin typeface="Arial" panose="020B0604020202020204" pitchFamily="34" charset="0"/>
                        </a:rPr>
                        <a:t>23/04/2019 13:00</a:t>
                      </a:r>
                      <a:endParaRPr lang="en-US" sz="700" b="0" i="0" u="none" strike="noStrike" dirty="0">
                        <a:solidFill>
                          <a:srgbClr val="000000"/>
                        </a:solidFill>
                        <a:effectLst/>
                        <a:latin typeface="Arial" panose="020B0604020202020204" pitchFamily="34" charset="0"/>
                      </a:endParaRPr>
                    </a:p>
                  </a:txBody>
                  <a:tcPr marL="6067" marR="6067" marT="606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r>
            </a:tbl>
          </a:graphicData>
        </a:graphic>
      </p:graphicFrame>
    </p:spTree>
    <p:extLst>
      <p:ext uri="{BB962C8B-B14F-4D97-AF65-F5344CB8AC3E}">
        <p14:creationId xmlns:p14="http://schemas.microsoft.com/office/powerpoint/2010/main" val="11411734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Rectangle 61"/>
          <p:cNvSpPr/>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 name="Rectangle 2"/>
          <p:cNvSpPr/>
          <p:nvPr/>
        </p:nvSpPr>
        <p:spPr>
          <a:xfrm>
            <a:off x="185940" y="154407"/>
            <a:ext cx="11836042" cy="65124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sp>
        <p:nvSpPr>
          <p:cNvPr id="52" name="Rectangle 51"/>
          <p:cNvSpPr/>
          <p:nvPr/>
        </p:nvSpPr>
        <p:spPr>
          <a:xfrm>
            <a:off x="2266988" y="154407"/>
            <a:ext cx="7757432" cy="20684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sp>
        <p:nvSpPr>
          <p:cNvPr id="46" name="Rectangle 45"/>
          <p:cNvSpPr/>
          <p:nvPr/>
        </p:nvSpPr>
        <p:spPr>
          <a:xfrm>
            <a:off x="185940" y="2289543"/>
            <a:ext cx="2081048" cy="4375515"/>
          </a:xfrm>
          <a:prstGeom prst="rect">
            <a:avLst/>
          </a:prstGeom>
          <a:solidFill>
            <a:srgbClr val="56AD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pic>
        <p:nvPicPr>
          <p:cNvPr id="19" name="Picture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1617" y="1769514"/>
            <a:ext cx="400674" cy="400674"/>
          </a:xfrm>
          <a:prstGeom prst="rect">
            <a:avLst/>
          </a:prstGeom>
        </p:spPr>
      </p:pic>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9785" y="1769514"/>
            <a:ext cx="400674" cy="400674"/>
          </a:xfrm>
          <a:prstGeom prst="rect">
            <a:avLst/>
          </a:prstGeom>
        </p:spPr>
      </p:pic>
      <p:pic>
        <p:nvPicPr>
          <p:cNvPr id="21" name="Picture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75281" y="1769514"/>
            <a:ext cx="400674" cy="400674"/>
          </a:xfrm>
          <a:prstGeom prst="rect">
            <a:avLst/>
          </a:prstGeom>
        </p:spPr>
      </p:pic>
      <p:pic>
        <p:nvPicPr>
          <p:cNvPr id="23" name="Picture 2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93449" y="1769513"/>
            <a:ext cx="400674" cy="400674"/>
          </a:xfrm>
          <a:prstGeom prst="rect">
            <a:avLst/>
          </a:prstGeom>
        </p:spPr>
      </p:pic>
      <p:pic>
        <p:nvPicPr>
          <p:cNvPr id="74" name="Picture 7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5959" y="6191056"/>
            <a:ext cx="354173" cy="346794"/>
          </a:xfrm>
          <a:prstGeom prst="rect">
            <a:avLst/>
          </a:prstGeom>
        </p:spPr>
      </p:pic>
      <p:pic>
        <p:nvPicPr>
          <p:cNvPr id="75" name="Picture 7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19025" y="6191056"/>
            <a:ext cx="354173" cy="346794"/>
          </a:xfrm>
          <a:prstGeom prst="rect">
            <a:avLst/>
          </a:prstGeom>
        </p:spPr>
      </p:pic>
      <p:pic>
        <p:nvPicPr>
          <p:cNvPr id="76" name="Picture 7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52893" y="6191056"/>
            <a:ext cx="354173" cy="332037"/>
          </a:xfrm>
          <a:prstGeom prst="rect">
            <a:avLst/>
          </a:prstGeom>
        </p:spPr>
      </p:pic>
      <p:sp>
        <p:nvSpPr>
          <p:cNvPr id="83" name="Rectangle 82"/>
          <p:cNvSpPr/>
          <p:nvPr/>
        </p:nvSpPr>
        <p:spPr>
          <a:xfrm>
            <a:off x="9965423" y="2163814"/>
            <a:ext cx="2056451" cy="45036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pic>
        <p:nvPicPr>
          <p:cNvPr id="98" name="Picture 97"/>
          <p:cNvPicPr>
            <a:picLocks noChangeAspect="1"/>
          </p:cNvPicPr>
          <p:nvPr/>
        </p:nvPicPr>
        <p:blipFill>
          <a:blip r:embed="rId9">
            <a:extLst>
              <a:ext uri="{BEBA8EAE-BF5A-486C-A8C5-ECC9F3942E4B}">
                <a14:imgProps xmlns:a14="http://schemas.microsoft.com/office/drawing/2010/main">
                  <a14:imgLayer r:embed="rId10">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1852091" y="6194581"/>
            <a:ext cx="331349" cy="331349"/>
          </a:xfrm>
          <a:prstGeom prst="rect">
            <a:avLst/>
          </a:prstGeom>
        </p:spPr>
      </p:pic>
      <p:sp>
        <p:nvSpPr>
          <p:cNvPr id="109" name="Rectangle 108"/>
          <p:cNvSpPr/>
          <p:nvPr/>
        </p:nvSpPr>
        <p:spPr>
          <a:xfrm>
            <a:off x="10023912" y="2286478"/>
            <a:ext cx="1963490" cy="4251372"/>
          </a:xfrm>
          <a:prstGeom prst="rect">
            <a:avLst/>
          </a:prstGeom>
          <a:solidFill>
            <a:srgbClr val="56AD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1000" b="1" dirty="0">
              <a:solidFill>
                <a:prstClr val="white"/>
              </a:solidFill>
              <a:latin typeface="Arial" panose="020B0604020202020204" pitchFamily="34" charset="0"/>
              <a:cs typeface="Arial" panose="020B0604020202020204" pitchFamily="34" charset="0"/>
            </a:endParaRPr>
          </a:p>
        </p:txBody>
      </p:sp>
      <p:sp>
        <p:nvSpPr>
          <p:cNvPr id="94" name="Rectangle 93"/>
          <p:cNvSpPr/>
          <p:nvPr/>
        </p:nvSpPr>
        <p:spPr>
          <a:xfrm>
            <a:off x="2304058" y="2698132"/>
            <a:ext cx="7656345" cy="3044318"/>
          </a:xfrm>
          <a:prstGeom prst="rect">
            <a:avLst/>
          </a:prstGeom>
          <a:solidFill>
            <a:schemeClr val="bg1"/>
          </a:solidFill>
          <a:ln>
            <a:solidFill>
              <a:srgbClr val="56ADD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grpSp>
        <p:nvGrpSpPr>
          <p:cNvPr id="4" name="Group 3"/>
          <p:cNvGrpSpPr/>
          <p:nvPr/>
        </p:nvGrpSpPr>
        <p:grpSpPr>
          <a:xfrm>
            <a:off x="257774" y="2377291"/>
            <a:ext cx="1926025" cy="239055"/>
            <a:chOff x="257774" y="1966455"/>
            <a:chExt cx="1926025" cy="239055"/>
          </a:xfrm>
        </p:grpSpPr>
        <p:sp>
          <p:nvSpPr>
            <p:cNvPr id="50" name="Rounded Rectangle 49"/>
            <p:cNvSpPr/>
            <p:nvPr/>
          </p:nvSpPr>
          <p:spPr>
            <a:xfrm>
              <a:off x="257774" y="1968246"/>
              <a:ext cx="1824102" cy="23726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endParaRPr lang="en-US" sz="2308">
                <a:solidFill>
                  <a:prstClr val="white"/>
                </a:solidFill>
              </a:endParaRPr>
            </a:p>
          </p:txBody>
        </p:sp>
        <p:pic>
          <p:nvPicPr>
            <p:cNvPr id="28" name="Picture 27"/>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981315" y="1966455"/>
              <a:ext cx="202484" cy="237055"/>
            </a:xfrm>
            <a:prstGeom prst="rect">
              <a:avLst/>
            </a:prstGeom>
          </p:spPr>
        </p:pic>
        <p:sp>
          <p:nvSpPr>
            <p:cNvPr id="51" name="TextBox 50"/>
            <p:cNvSpPr txBox="1"/>
            <p:nvPr/>
          </p:nvSpPr>
          <p:spPr>
            <a:xfrm>
              <a:off x="320836" y="1968921"/>
              <a:ext cx="184731" cy="230832"/>
            </a:xfrm>
            <a:prstGeom prst="rect">
              <a:avLst/>
            </a:prstGeom>
            <a:noFill/>
          </p:spPr>
          <p:txBody>
            <a:bodyPr wrap="none" rtlCol="0">
              <a:spAutoFit/>
            </a:bodyPr>
            <a:lstStyle/>
            <a:p>
              <a:pPr defTabSz="586130"/>
              <a:endParaRPr lang="en-US" sz="900" dirty="0">
                <a:solidFill>
                  <a:prstClr val="black"/>
                </a:solidFill>
                <a:latin typeface="Arial" panose="020B0604020202020204" pitchFamily="34" charset="0"/>
                <a:cs typeface="Arial" panose="020B0604020202020204" pitchFamily="34" charset="0"/>
              </a:endParaRPr>
            </a:p>
          </p:txBody>
        </p:sp>
      </p:grpSp>
      <p:grpSp>
        <p:nvGrpSpPr>
          <p:cNvPr id="63" name="Group 62"/>
          <p:cNvGrpSpPr/>
          <p:nvPr/>
        </p:nvGrpSpPr>
        <p:grpSpPr>
          <a:xfrm>
            <a:off x="2268495" y="5758937"/>
            <a:ext cx="7691908" cy="906121"/>
            <a:chOff x="2284261" y="5806235"/>
            <a:chExt cx="7691908" cy="906121"/>
          </a:xfrm>
        </p:grpSpPr>
        <p:sp>
          <p:nvSpPr>
            <p:cNvPr id="70" name="Rectangle 69"/>
            <p:cNvSpPr/>
            <p:nvPr/>
          </p:nvSpPr>
          <p:spPr>
            <a:xfrm>
              <a:off x="2284261" y="5806235"/>
              <a:ext cx="7691908" cy="90612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7" name="Rounded Rectangle 76"/>
            <p:cNvSpPr/>
            <p:nvPr/>
          </p:nvSpPr>
          <p:spPr>
            <a:xfrm>
              <a:off x="2417106" y="6197770"/>
              <a:ext cx="7362378" cy="35236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8" name="TextBox 77"/>
            <p:cNvSpPr txBox="1"/>
            <p:nvPr/>
          </p:nvSpPr>
          <p:spPr>
            <a:xfrm>
              <a:off x="2480168" y="6268572"/>
              <a:ext cx="877163" cy="230832"/>
            </a:xfrm>
            <a:prstGeom prst="rect">
              <a:avLst/>
            </a:prstGeom>
            <a:noFill/>
          </p:spPr>
          <p:txBody>
            <a:bodyPr wrap="none" rtlCol="0">
              <a:spAutoFit/>
            </a:bodyPr>
            <a:lstStyle/>
            <a:p>
              <a:r>
                <a:rPr lang="en-US" sz="900" dirty="0">
                  <a:solidFill>
                    <a:prstClr val="black"/>
                  </a:solidFill>
                  <a:latin typeface="Arial" panose="020B0604020202020204" pitchFamily="34" charset="0"/>
                  <a:cs typeface="Arial" panose="020B0604020202020204" pitchFamily="34" charset="0"/>
                </a:rPr>
                <a:t>Call Remarks</a:t>
              </a:r>
            </a:p>
          </p:txBody>
        </p:sp>
        <p:sp>
          <p:nvSpPr>
            <p:cNvPr id="84" name="Rectangle 83"/>
            <p:cNvSpPr/>
            <p:nvPr/>
          </p:nvSpPr>
          <p:spPr>
            <a:xfrm>
              <a:off x="8910989" y="6245977"/>
              <a:ext cx="808601" cy="268750"/>
            </a:xfrm>
            <a:prstGeom prst="rect">
              <a:avLst/>
            </a:prstGeom>
            <a:solidFill>
              <a:srgbClr val="56AD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800" dirty="0" smtClean="0">
                  <a:solidFill>
                    <a:prstClr val="white"/>
                  </a:solidFill>
                  <a:latin typeface="Arial" panose="020B0604020202020204" pitchFamily="34" charset="0"/>
                  <a:cs typeface="Arial" panose="020B0604020202020204" pitchFamily="34" charset="0"/>
                </a:rPr>
                <a:t>SUBMIT</a:t>
              </a:r>
              <a:endParaRPr lang="en-US" sz="800" dirty="0">
                <a:solidFill>
                  <a:prstClr val="white"/>
                </a:solidFill>
                <a:latin typeface="Arial" panose="020B0604020202020204" pitchFamily="34" charset="0"/>
                <a:cs typeface="Arial" panose="020B0604020202020204" pitchFamily="34" charset="0"/>
              </a:endParaRPr>
            </a:p>
          </p:txBody>
        </p:sp>
        <p:sp>
          <p:nvSpPr>
            <p:cNvPr id="85" name="Rounded Rectangle 84"/>
            <p:cNvSpPr/>
            <p:nvPr/>
          </p:nvSpPr>
          <p:spPr>
            <a:xfrm>
              <a:off x="2444560" y="5947598"/>
              <a:ext cx="129642" cy="129642"/>
            </a:xfrm>
            <a:prstGeom prst="round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6" name="TextBox 85"/>
            <p:cNvSpPr txBox="1"/>
            <p:nvPr/>
          </p:nvSpPr>
          <p:spPr>
            <a:xfrm>
              <a:off x="2615925" y="5897864"/>
              <a:ext cx="838691" cy="230832"/>
            </a:xfrm>
            <a:prstGeom prst="rect">
              <a:avLst/>
            </a:prstGeom>
            <a:noFill/>
          </p:spPr>
          <p:txBody>
            <a:bodyPr wrap="none" rtlCol="0">
              <a:spAutoFit/>
            </a:bodyPr>
            <a:lstStyle/>
            <a:p>
              <a:r>
                <a:rPr lang="en-US" sz="900" dirty="0" smtClean="0">
                  <a:solidFill>
                    <a:prstClr val="black"/>
                  </a:solidFill>
                  <a:latin typeface="Arial" panose="020B0604020202020204" pitchFamily="34" charset="0"/>
                  <a:cs typeface="Arial" panose="020B0604020202020204" pitchFamily="34" charset="0"/>
                </a:rPr>
                <a:t>Billing Query</a:t>
              </a:r>
              <a:endParaRPr lang="en-US" sz="900" dirty="0">
                <a:solidFill>
                  <a:prstClr val="black"/>
                </a:solidFill>
                <a:latin typeface="Arial" panose="020B0604020202020204" pitchFamily="34" charset="0"/>
                <a:cs typeface="Arial" panose="020B0604020202020204" pitchFamily="34" charset="0"/>
              </a:endParaRPr>
            </a:p>
          </p:txBody>
        </p:sp>
        <p:sp>
          <p:nvSpPr>
            <p:cNvPr id="87" name="Rounded Rectangle 86"/>
            <p:cNvSpPr/>
            <p:nvPr/>
          </p:nvSpPr>
          <p:spPr>
            <a:xfrm>
              <a:off x="3899406" y="5947598"/>
              <a:ext cx="129642" cy="129642"/>
            </a:xfrm>
            <a:prstGeom prst="round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8" name="TextBox 87"/>
            <p:cNvSpPr txBox="1"/>
            <p:nvPr/>
          </p:nvSpPr>
          <p:spPr>
            <a:xfrm>
              <a:off x="4081480" y="5897864"/>
              <a:ext cx="1152880" cy="230832"/>
            </a:xfrm>
            <a:prstGeom prst="rect">
              <a:avLst/>
            </a:prstGeom>
            <a:noFill/>
          </p:spPr>
          <p:txBody>
            <a:bodyPr wrap="none" rtlCol="0">
              <a:spAutoFit/>
            </a:bodyPr>
            <a:lstStyle/>
            <a:p>
              <a:r>
                <a:rPr lang="en-US" sz="900" dirty="0" smtClean="0">
                  <a:solidFill>
                    <a:prstClr val="black"/>
                  </a:solidFill>
                  <a:latin typeface="Arial" panose="020B0604020202020204" pitchFamily="34" charset="0"/>
                  <a:cs typeface="Arial" panose="020B0604020202020204" pitchFamily="34" charset="0"/>
                </a:rPr>
                <a:t>Change in address</a:t>
              </a:r>
              <a:endParaRPr lang="en-US" sz="900" dirty="0">
                <a:solidFill>
                  <a:prstClr val="black"/>
                </a:solidFill>
                <a:latin typeface="Arial" panose="020B0604020202020204" pitchFamily="34" charset="0"/>
                <a:cs typeface="Arial" panose="020B0604020202020204" pitchFamily="34" charset="0"/>
              </a:endParaRPr>
            </a:p>
          </p:txBody>
        </p:sp>
        <p:sp>
          <p:nvSpPr>
            <p:cNvPr id="95" name="Rounded Rectangle 94"/>
            <p:cNvSpPr/>
            <p:nvPr/>
          </p:nvSpPr>
          <p:spPr>
            <a:xfrm>
              <a:off x="5354252" y="5947598"/>
              <a:ext cx="129642" cy="129642"/>
            </a:xfrm>
            <a:prstGeom prst="round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6" name="TextBox 95"/>
            <p:cNvSpPr txBox="1"/>
            <p:nvPr/>
          </p:nvSpPr>
          <p:spPr>
            <a:xfrm>
              <a:off x="5549967" y="5897864"/>
              <a:ext cx="928459" cy="230832"/>
            </a:xfrm>
            <a:prstGeom prst="rect">
              <a:avLst/>
            </a:prstGeom>
            <a:noFill/>
          </p:spPr>
          <p:txBody>
            <a:bodyPr wrap="none" rtlCol="0">
              <a:spAutoFit/>
            </a:bodyPr>
            <a:lstStyle/>
            <a:p>
              <a:r>
                <a:rPr lang="en-US" sz="900" dirty="0" smtClean="0">
                  <a:solidFill>
                    <a:prstClr val="black"/>
                  </a:solidFill>
                  <a:latin typeface="Arial" panose="020B0604020202020204" pitchFamily="34" charset="0"/>
                  <a:cs typeface="Arial" panose="020B0604020202020204" pitchFamily="34" charset="0"/>
                </a:rPr>
                <a:t>Product Query</a:t>
              </a:r>
              <a:endParaRPr lang="en-US" sz="900" dirty="0">
                <a:solidFill>
                  <a:prstClr val="black"/>
                </a:solidFill>
                <a:latin typeface="Arial" panose="020B0604020202020204" pitchFamily="34" charset="0"/>
                <a:cs typeface="Arial" panose="020B0604020202020204" pitchFamily="34" charset="0"/>
              </a:endParaRPr>
            </a:p>
          </p:txBody>
        </p:sp>
        <p:sp>
          <p:nvSpPr>
            <p:cNvPr id="97" name="Rounded Rectangle 96"/>
            <p:cNvSpPr/>
            <p:nvPr/>
          </p:nvSpPr>
          <p:spPr>
            <a:xfrm>
              <a:off x="6809098" y="5947598"/>
              <a:ext cx="129642" cy="129642"/>
            </a:xfrm>
            <a:prstGeom prst="round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0" name="TextBox 109"/>
            <p:cNvSpPr txBox="1"/>
            <p:nvPr/>
          </p:nvSpPr>
          <p:spPr>
            <a:xfrm>
              <a:off x="7043456" y="5897864"/>
              <a:ext cx="947695" cy="230832"/>
            </a:xfrm>
            <a:prstGeom prst="rect">
              <a:avLst/>
            </a:prstGeom>
            <a:noFill/>
          </p:spPr>
          <p:txBody>
            <a:bodyPr wrap="none" rtlCol="0">
              <a:spAutoFit/>
            </a:bodyPr>
            <a:lstStyle/>
            <a:p>
              <a:r>
                <a:rPr lang="en-US" sz="900" dirty="0" smtClean="0">
                  <a:solidFill>
                    <a:prstClr val="black"/>
                  </a:solidFill>
                  <a:latin typeface="Arial" panose="020B0604020202020204" pitchFamily="34" charset="0"/>
                  <a:cs typeface="Arial" panose="020B0604020202020204" pitchFamily="34" charset="0"/>
                </a:rPr>
                <a:t>Delivery Query</a:t>
              </a:r>
              <a:endParaRPr lang="en-US" sz="900" dirty="0">
                <a:solidFill>
                  <a:prstClr val="black"/>
                </a:solidFill>
                <a:latin typeface="Arial" panose="020B0604020202020204" pitchFamily="34" charset="0"/>
                <a:cs typeface="Arial" panose="020B0604020202020204" pitchFamily="34" charset="0"/>
              </a:endParaRPr>
            </a:p>
          </p:txBody>
        </p:sp>
        <p:sp>
          <p:nvSpPr>
            <p:cNvPr id="111" name="Rounded Rectangle 110"/>
            <p:cNvSpPr/>
            <p:nvPr/>
          </p:nvSpPr>
          <p:spPr>
            <a:xfrm>
              <a:off x="8263944" y="5947598"/>
              <a:ext cx="129642" cy="129642"/>
            </a:xfrm>
            <a:prstGeom prst="round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2" name="TextBox 111"/>
            <p:cNvSpPr txBox="1"/>
            <p:nvPr/>
          </p:nvSpPr>
          <p:spPr>
            <a:xfrm>
              <a:off x="8435309" y="5897864"/>
              <a:ext cx="595035" cy="230832"/>
            </a:xfrm>
            <a:prstGeom prst="rect">
              <a:avLst/>
            </a:prstGeom>
            <a:noFill/>
          </p:spPr>
          <p:txBody>
            <a:bodyPr wrap="none" rtlCol="0">
              <a:spAutoFit/>
            </a:bodyPr>
            <a:lstStyle/>
            <a:p>
              <a:r>
                <a:rPr lang="en-US" sz="900" dirty="0" smtClean="0">
                  <a:solidFill>
                    <a:prstClr val="black"/>
                  </a:solidFill>
                  <a:latin typeface="Arial" panose="020B0604020202020204" pitchFamily="34" charset="0"/>
                  <a:cs typeface="Arial" panose="020B0604020202020204" pitchFamily="34" charset="0"/>
                </a:rPr>
                <a:t>General</a:t>
              </a:r>
              <a:endParaRPr lang="en-US" sz="900" dirty="0">
                <a:solidFill>
                  <a:prstClr val="black"/>
                </a:solidFill>
                <a:latin typeface="Arial" panose="020B0604020202020204" pitchFamily="34" charset="0"/>
                <a:cs typeface="Arial" panose="020B0604020202020204" pitchFamily="34" charset="0"/>
              </a:endParaRPr>
            </a:p>
          </p:txBody>
        </p:sp>
      </p:grpSp>
      <p:grpSp>
        <p:nvGrpSpPr>
          <p:cNvPr id="114" name="Group 113"/>
          <p:cNvGrpSpPr/>
          <p:nvPr/>
        </p:nvGrpSpPr>
        <p:grpSpPr>
          <a:xfrm>
            <a:off x="10096160" y="2395737"/>
            <a:ext cx="1775543" cy="302395"/>
            <a:chOff x="10111926" y="2443035"/>
            <a:chExt cx="1775543" cy="302395"/>
          </a:xfrm>
        </p:grpSpPr>
        <p:sp>
          <p:nvSpPr>
            <p:cNvPr id="115" name="Rounded Rectangle 114"/>
            <p:cNvSpPr/>
            <p:nvPr/>
          </p:nvSpPr>
          <p:spPr>
            <a:xfrm>
              <a:off x="10111926" y="2443035"/>
              <a:ext cx="1775543" cy="302395"/>
            </a:xfrm>
            <a:prstGeom prst="round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a:solidFill>
                    <a:prstClr val="white">
                      <a:lumMod val="75000"/>
                    </a:prstClr>
                  </a:solidFill>
                  <a:latin typeface="Arial" panose="020B0604020202020204" pitchFamily="34" charset="0"/>
                  <a:cs typeface="Arial" panose="020B0604020202020204" pitchFamily="34" charset="0"/>
                </a:rPr>
                <a:t>Select </a:t>
              </a:r>
              <a:r>
                <a:rPr lang="en-US" sz="900" dirty="0" smtClean="0">
                  <a:solidFill>
                    <a:prstClr val="white">
                      <a:lumMod val="75000"/>
                    </a:prstClr>
                  </a:solidFill>
                  <a:latin typeface="Arial" panose="020B0604020202020204" pitchFamily="34" charset="0"/>
                  <a:cs typeface="Arial" panose="020B0604020202020204" pitchFamily="34" charset="0"/>
                </a:rPr>
                <a:t>Disposition</a:t>
              </a:r>
              <a:endParaRPr lang="en-US" sz="900" dirty="0">
                <a:solidFill>
                  <a:prstClr val="white">
                    <a:lumMod val="75000"/>
                  </a:prstClr>
                </a:solidFill>
                <a:latin typeface="Arial" panose="020B0604020202020204" pitchFamily="34" charset="0"/>
                <a:cs typeface="Arial" panose="020B0604020202020204" pitchFamily="34" charset="0"/>
              </a:endParaRPr>
            </a:p>
          </p:txBody>
        </p:sp>
        <p:sp>
          <p:nvSpPr>
            <p:cNvPr id="116" name="Isosceles Triangle 115"/>
            <p:cNvSpPr/>
            <p:nvPr/>
          </p:nvSpPr>
          <p:spPr>
            <a:xfrm rot="10800000">
              <a:off x="11680475" y="2576192"/>
              <a:ext cx="84219" cy="72602"/>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solidFill>
                  <a:prstClr val="white"/>
                </a:solidFill>
              </a:endParaRPr>
            </a:p>
          </p:txBody>
        </p:sp>
      </p:grpSp>
      <p:sp>
        <p:nvSpPr>
          <p:cNvPr id="82" name="Rectangle 81"/>
          <p:cNvSpPr/>
          <p:nvPr/>
        </p:nvSpPr>
        <p:spPr>
          <a:xfrm>
            <a:off x="261254" y="1072474"/>
            <a:ext cx="1942062" cy="4539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1400" b="1" i="1" dirty="0" smtClean="0">
                <a:solidFill>
                  <a:schemeClr val="tx1">
                    <a:lumMod val="50000"/>
                    <a:lumOff val="50000"/>
                  </a:schemeClr>
                </a:solidFill>
                <a:latin typeface="Swis721 Cn BT" panose="020B0506020202030204" pitchFamily="34" charset="0"/>
                <a:cs typeface="Arial" panose="020B0604020202020204" pitchFamily="34" charset="0"/>
              </a:rPr>
              <a:t>TELECOM ENTERPRISE</a:t>
            </a:r>
            <a:endParaRPr lang="en-US" sz="1400" b="1" i="1" dirty="0">
              <a:solidFill>
                <a:schemeClr val="tx1">
                  <a:lumMod val="50000"/>
                  <a:lumOff val="50000"/>
                </a:schemeClr>
              </a:solidFill>
              <a:latin typeface="Swis721 Cn BT" panose="020B0506020202030204" pitchFamily="34" charset="0"/>
              <a:cs typeface="Arial" panose="020B0604020202020204" pitchFamily="34" charset="0"/>
            </a:endParaRPr>
          </a:p>
        </p:txBody>
      </p:sp>
      <p:pic>
        <p:nvPicPr>
          <p:cNvPr id="61" name="Picture 60"/>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55095" y="336931"/>
            <a:ext cx="942739" cy="855162"/>
          </a:xfrm>
          <a:prstGeom prst="rect">
            <a:avLst/>
          </a:prstGeom>
        </p:spPr>
      </p:pic>
      <p:pic>
        <p:nvPicPr>
          <p:cNvPr id="6" name="Picture 5"/>
          <p:cNvPicPr>
            <a:picLocks noChangeAspect="1"/>
          </p:cNvPicPr>
          <p:nvPr/>
        </p:nvPicPr>
        <p:blipFill>
          <a:blip r:embed="rId13"/>
          <a:stretch>
            <a:fillRect/>
          </a:stretch>
        </p:blipFill>
        <p:spPr>
          <a:xfrm>
            <a:off x="10010486" y="571267"/>
            <a:ext cx="1950763" cy="1341664"/>
          </a:xfrm>
          <a:prstGeom prst="rect">
            <a:avLst/>
          </a:prstGeom>
        </p:spPr>
      </p:pic>
      <p:sp>
        <p:nvSpPr>
          <p:cNvPr id="7" name="Rectangle 6"/>
          <p:cNvSpPr/>
          <p:nvPr/>
        </p:nvSpPr>
        <p:spPr>
          <a:xfrm>
            <a:off x="2304058" y="239653"/>
            <a:ext cx="2516253" cy="1958667"/>
          </a:xfrm>
          <a:prstGeom prst="rect">
            <a:avLst/>
          </a:prstGeom>
          <a:solidFill>
            <a:schemeClr val="bg1"/>
          </a:solidFill>
          <a:ln>
            <a:solidFill>
              <a:schemeClr val="bg1">
                <a:lumMod val="95000"/>
              </a:schemeClr>
            </a:solidFill>
          </a:ln>
          <a:effectLst>
            <a:outerShdw blurRad="50800" dist="38100" dir="8100000" algn="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p:cNvSpPr/>
          <p:nvPr/>
        </p:nvSpPr>
        <p:spPr>
          <a:xfrm>
            <a:off x="4879719" y="239653"/>
            <a:ext cx="2516253" cy="1958667"/>
          </a:xfrm>
          <a:prstGeom prst="rect">
            <a:avLst/>
          </a:prstGeom>
          <a:solidFill>
            <a:schemeClr val="bg1"/>
          </a:solidFill>
          <a:ln>
            <a:solidFill>
              <a:schemeClr val="bg1">
                <a:lumMod val="95000"/>
              </a:schemeClr>
            </a:solidFill>
          </a:ln>
          <a:effectLst>
            <a:outerShdw blurRad="50800" dist="38100" dir="8100000" algn="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p:cNvSpPr/>
          <p:nvPr/>
        </p:nvSpPr>
        <p:spPr>
          <a:xfrm>
            <a:off x="7455380" y="239653"/>
            <a:ext cx="2516253" cy="1958667"/>
          </a:xfrm>
          <a:prstGeom prst="rect">
            <a:avLst/>
          </a:prstGeom>
          <a:solidFill>
            <a:schemeClr val="bg1"/>
          </a:solidFill>
          <a:ln>
            <a:solidFill>
              <a:schemeClr val="bg1">
                <a:lumMod val="95000"/>
              </a:schemeClr>
            </a:solidFill>
          </a:ln>
          <a:effectLst>
            <a:outerShdw blurRad="50800" dist="38100" dir="8100000" algn="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1" name="Table 100"/>
          <p:cNvGraphicFramePr>
            <a:graphicFrameLocks noGrp="1"/>
          </p:cNvGraphicFramePr>
          <p:nvPr>
            <p:extLst/>
          </p:nvPr>
        </p:nvGraphicFramePr>
        <p:xfrm>
          <a:off x="2464402" y="294868"/>
          <a:ext cx="2239750" cy="1486976"/>
        </p:xfrm>
        <a:graphic>
          <a:graphicData uri="http://schemas.openxmlformats.org/drawingml/2006/table">
            <a:tbl>
              <a:tblPr>
                <a:tableStyleId>{5C22544A-7EE6-4342-B048-85BDC9FD1C3A}</a:tableStyleId>
              </a:tblPr>
              <a:tblGrid>
                <a:gridCol w="953865"/>
                <a:gridCol w="1285885"/>
              </a:tblGrid>
              <a:tr h="198540">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Mobile #</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+63</a:t>
                      </a:r>
                      <a:r>
                        <a:rPr lang="en-US" sz="8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 915 716 9206</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98540">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Subscriber</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Mr. John Doe</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98540">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Operating Status</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Active</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98540">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Status</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Active</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82068">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Email</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johndoe554@gmail.com</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19828">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Address</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sv-SE" sz="800" b="0" i="0" u="none" strike="noStrike" kern="1200" dirty="0" smtClean="0">
                          <a:solidFill>
                            <a:srgbClr val="000000"/>
                          </a:solidFill>
                          <a:effectLst/>
                          <a:latin typeface="Arial" panose="020B0604020202020204" pitchFamily="34" charset="0"/>
                          <a:ea typeface="+mn-ea"/>
                          <a:cs typeface="Arial" panose="020B0604020202020204" pitchFamily="34" charset="0"/>
                        </a:rPr>
                        <a:t>101 Dela Rosa Street, Legazpi Village, Makati</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90920">
                <a:tc>
                  <a:txBody>
                    <a:bodyPr/>
                    <a:lstStyle/>
                    <a:p>
                      <a:pPr marL="0" algn="l" defTabSz="914400" rtl="0" eaLnBrk="1" fontAlgn="b" latinLnBrk="0" hangingPunct="1"/>
                      <a:r>
                        <a:rPr lang="en-US" sz="800" b="0" i="0" u="none" strike="noStrike" kern="1200" dirty="0">
                          <a:solidFill>
                            <a:srgbClr val="000000"/>
                          </a:solidFill>
                          <a:effectLst/>
                          <a:latin typeface="Arial" panose="020B0604020202020204" pitchFamily="34" charset="0"/>
                          <a:ea typeface="+mn-ea"/>
                          <a:cs typeface="Arial" panose="020B0604020202020204" pitchFamily="34" charset="0"/>
                        </a:rPr>
                        <a:t>Alt Number</a:t>
                      </a: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400" rtl="0" eaLnBrk="1" fontAlgn="b" latinLnBrk="0" hangingPunct="1"/>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+63</a:t>
                      </a:r>
                      <a:r>
                        <a:rPr lang="en-US" sz="8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 999 999 9999</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graphicFrame>
        <p:nvGraphicFramePr>
          <p:cNvPr id="102" name="Table 101"/>
          <p:cNvGraphicFramePr>
            <a:graphicFrameLocks noGrp="1"/>
          </p:cNvGraphicFramePr>
          <p:nvPr>
            <p:extLst/>
          </p:nvPr>
        </p:nvGraphicFramePr>
        <p:xfrm>
          <a:off x="4973094" y="294868"/>
          <a:ext cx="2355644" cy="1878483"/>
        </p:xfrm>
        <a:graphic>
          <a:graphicData uri="http://schemas.openxmlformats.org/drawingml/2006/table">
            <a:tbl>
              <a:tblPr>
                <a:tableStyleId>{5C22544A-7EE6-4342-B048-85BDC9FD1C3A}</a:tableStyleId>
              </a:tblPr>
              <a:tblGrid>
                <a:gridCol w="1089211"/>
                <a:gridCol w="1266433"/>
              </a:tblGrid>
              <a:tr h="205909">
                <a:tc>
                  <a:txBody>
                    <a:bodyPr/>
                    <a:lstStyle/>
                    <a:p>
                      <a:pPr algn="l" fontAlgn="b"/>
                      <a:r>
                        <a:rPr lang="en-US" sz="800" u="none" strike="noStrike" dirty="0" smtClean="0">
                          <a:effectLst/>
                          <a:latin typeface="Arial" panose="020B0604020202020204" pitchFamily="34" charset="0"/>
                          <a:cs typeface="Arial" panose="020B0604020202020204" pitchFamily="34" charset="0"/>
                        </a:rPr>
                        <a:t>Customer ID</a:t>
                      </a:r>
                      <a:r>
                        <a:rPr lang="en-US" sz="800" u="none" strike="noStrike" baseline="0" dirty="0" smtClean="0">
                          <a:effectLst/>
                          <a:latin typeface="Arial" panose="020B0604020202020204" pitchFamily="34" charset="0"/>
                          <a:cs typeface="Arial" panose="020B0604020202020204" pitchFamily="34" charset="0"/>
                        </a:rPr>
                        <a:t> #</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b="0" i="0" u="none" strike="noStrike" dirty="0" smtClean="0">
                          <a:solidFill>
                            <a:schemeClr val="dk1"/>
                          </a:solidFill>
                          <a:effectLst/>
                          <a:latin typeface="Arial" panose="020B0604020202020204" pitchFamily="34" charset="0"/>
                          <a:cs typeface="Arial" panose="020B0604020202020204" pitchFamily="34" charset="0"/>
                        </a:rPr>
                        <a:t>83085294</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u="none" strike="noStrike" dirty="0" smtClean="0">
                          <a:effectLst/>
                          <a:latin typeface="Arial" panose="020B0604020202020204" pitchFamily="34" charset="0"/>
                          <a:cs typeface="Arial" panose="020B0604020202020204" pitchFamily="34" charset="0"/>
                        </a:rPr>
                        <a:t>Tariff Plan</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b="0" i="0" u="sng" strike="noStrike" dirty="0" err="1" smtClean="0">
                          <a:solidFill>
                            <a:schemeClr val="dk1"/>
                          </a:solidFill>
                          <a:effectLst/>
                          <a:latin typeface="Arial" panose="020B0604020202020204" pitchFamily="34" charset="0"/>
                          <a:cs typeface="Arial" panose="020B0604020202020204" pitchFamily="34" charset="0"/>
                        </a:rPr>
                        <a:t>ThePLAN</a:t>
                      </a:r>
                      <a:r>
                        <a:rPr lang="en-US" sz="800" b="0" i="0" u="sng" strike="noStrike" baseline="0" dirty="0" smtClean="0">
                          <a:solidFill>
                            <a:schemeClr val="dk1"/>
                          </a:solidFill>
                          <a:effectLst/>
                          <a:latin typeface="Arial" panose="020B0604020202020204" pitchFamily="34" charset="0"/>
                          <a:cs typeface="Arial" panose="020B0604020202020204" pitchFamily="34" charset="0"/>
                        </a:rPr>
                        <a:t> PLUS 1499</a:t>
                      </a:r>
                      <a:endParaRPr lang="en-US" sz="800" b="0" i="0" u="sng"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b="0" i="0" u="none" strike="noStrike" dirty="0" smtClean="0">
                          <a:solidFill>
                            <a:srgbClr val="000000"/>
                          </a:solidFill>
                          <a:effectLst/>
                          <a:latin typeface="Arial" panose="020B0604020202020204" pitchFamily="34" charset="0"/>
                          <a:cs typeface="Arial" panose="020B0604020202020204" pitchFamily="34" charset="0"/>
                        </a:rPr>
                        <a:t>Activation Date</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b="0" i="0" u="none" strike="noStrike" dirty="0" smtClean="0">
                          <a:solidFill>
                            <a:srgbClr val="000000"/>
                          </a:solidFill>
                          <a:effectLst/>
                          <a:latin typeface="Arial" panose="020B0604020202020204" pitchFamily="34" charset="0"/>
                          <a:cs typeface="Arial" panose="020B0604020202020204" pitchFamily="34" charset="0"/>
                        </a:rPr>
                        <a:t>03-01-2019</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u="none" strike="noStrike" dirty="0" smtClean="0">
                          <a:effectLst/>
                          <a:latin typeface="Arial" panose="020B0604020202020204" pitchFamily="34" charset="0"/>
                          <a:cs typeface="Arial" panose="020B0604020202020204" pitchFamily="34" charset="0"/>
                        </a:rPr>
                        <a:t>Contract</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u="none" strike="noStrike" dirty="0" smtClean="0">
                          <a:effectLst/>
                          <a:latin typeface="Arial" panose="020B0604020202020204" pitchFamily="34" charset="0"/>
                          <a:cs typeface="Arial" panose="020B0604020202020204" pitchFamily="34" charset="0"/>
                        </a:rPr>
                        <a:t>24 Months</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u="none" strike="noStrike" dirty="0" smtClean="0">
                          <a:effectLst/>
                          <a:latin typeface="Arial" panose="020B0604020202020204" pitchFamily="34" charset="0"/>
                          <a:cs typeface="Arial" panose="020B0604020202020204" pitchFamily="34" charset="0"/>
                        </a:rPr>
                        <a:t>Handset</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b="0" i="0" u="sng" strike="noStrike" dirty="0" smtClean="0">
                          <a:solidFill>
                            <a:schemeClr val="dk1"/>
                          </a:solidFill>
                          <a:effectLst/>
                          <a:latin typeface="Arial" panose="020B0604020202020204" pitchFamily="34" charset="0"/>
                          <a:cs typeface="Arial" panose="020B0604020202020204" pitchFamily="34" charset="0"/>
                        </a:rPr>
                        <a:t>Huawei Nova 3i</a:t>
                      </a:r>
                      <a:endParaRPr lang="en-US" sz="800" b="0" i="0" u="sng"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u="none" strike="noStrike" dirty="0" smtClean="0">
                          <a:effectLst/>
                          <a:latin typeface="Arial" panose="020B0604020202020204" pitchFamily="34" charset="0"/>
                          <a:cs typeface="Arial" panose="020B0604020202020204" pitchFamily="34" charset="0"/>
                        </a:rPr>
                        <a:t>Unbilled Amount</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b="0" i="0" u="none" strike="noStrike" dirty="0" smtClean="0">
                          <a:solidFill>
                            <a:schemeClr val="dk1"/>
                          </a:solidFill>
                          <a:effectLst/>
                          <a:latin typeface="Arial" panose="020B0604020202020204" pitchFamily="34" charset="0"/>
                          <a:cs typeface="Arial" panose="020B0604020202020204" pitchFamily="34" charset="0"/>
                        </a:rPr>
                        <a:t>P 69.90</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u="none" strike="noStrike" dirty="0" smtClean="0">
                          <a:effectLst/>
                          <a:latin typeface="Arial" panose="020B0604020202020204" pitchFamily="34" charset="0"/>
                          <a:cs typeface="Arial" panose="020B0604020202020204" pitchFamily="34" charset="0"/>
                        </a:rPr>
                        <a:t>Last Payment Date</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800" b="0" i="0" u="none" strike="noStrike" dirty="0" smtClean="0">
                          <a:solidFill>
                            <a:schemeClr val="dk1"/>
                          </a:solidFill>
                          <a:effectLst/>
                          <a:latin typeface="Arial" panose="020B0604020202020204" pitchFamily="34" charset="0"/>
                          <a:cs typeface="Arial" panose="020B0604020202020204" pitchFamily="34" charset="0"/>
                        </a:rPr>
                        <a:t>04-04-2019</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31211">
                <a:tc>
                  <a:txBody>
                    <a:bodyPr/>
                    <a:lstStyle/>
                    <a:p>
                      <a:pPr algn="l" fontAlgn="b"/>
                      <a:r>
                        <a:rPr lang="en-US" sz="800" u="none" strike="noStrike" kern="1200" dirty="0" smtClean="0">
                          <a:solidFill>
                            <a:schemeClr val="dk1"/>
                          </a:solidFill>
                          <a:effectLst/>
                          <a:latin typeface="Arial" panose="020B0604020202020204" pitchFamily="34" charset="0"/>
                          <a:ea typeface="+mn-ea"/>
                          <a:cs typeface="Arial" panose="020B0604020202020204" pitchFamily="34" charset="0"/>
                        </a:rPr>
                        <a:t>Outstanding Balance</a:t>
                      </a:r>
                      <a:endParaRPr lang="en-US" sz="800" u="none" strike="noStrike" kern="1200" dirty="0">
                        <a:solidFill>
                          <a:schemeClr val="dk1"/>
                        </a:solidFill>
                        <a:effectLst/>
                        <a:latin typeface="Arial" panose="020B0604020202020204" pitchFamily="34" charset="0"/>
                        <a:ea typeface="+mn-ea"/>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u="none" strike="noStrike" kern="1200" dirty="0" smtClean="0">
                          <a:solidFill>
                            <a:schemeClr val="dk1"/>
                          </a:solidFill>
                          <a:effectLst/>
                          <a:latin typeface="Arial" panose="020B0604020202020204" pitchFamily="34" charset="0"/>
                          <a:ea typeface="+mn-ea"/>
                          <a:cs typeface="Arial" panose="020B0604020202020204" pitchFamily="34" charset="0"/>
                        </a:rPr>
                        <a:t>P1568.90</a:t>
                      </a:r>
                      <a:endParaRPr lang="en-US" sz="800" u="none" strike="noStrike" kern="1200" dirty="0">
                        <a:solidFill>
                          <a:schemeClr val="dk1"/>
                        </a:solidFill>
                        <a:effectLst/>
                        <a:latin typeface="Arial" panose="020B0604020202020204" pitchFamily="34" charset="0"/>
                        <a:ea typeface="+mn-ea"/>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5909">
                <a:tc>
                  <a:txBody>
                    <a:bodyPr/>
                    <a:lstStyle/>
                    <a:p>
                      <a:pPr algn="l" fontAlgn="b"/>
                      <a:r>
                        <a:rPr lang="en-US" sz="800" u="none" strike="noStrike" kern="1200" dirty="0" smtClean="0">
                          <a:solidFill>
                            <a:schemeClr val="dk1"/>
                          </a:solidFill>
                          <a:effectLst/>
                          <a:latin typeface="Arial" panose="020B0604020202020204" pitchFamily="34" charset="0"/>
                          <a:ea typeface="+mn-ea"/>
                          <a:cs typeface="Arial" panose="020B0604020202020204" pitchFamily="34" charset="0"/>
                        </a:rPr>
                        <a:t>Bill Date</a:t>
                      </a:r>
                      <a:endParaRPr lang="en-US" sz="800" u="none" strike="noStrike" kern="1200" dirty="0">
                        <a:solidFill>
                          <a:schemeClr val="dk1"/>
                        </a:solidFill>
                        <a:effectLst/>
                        <a:latin typeface="Arial" panose="020B0604020202020204" pitchFamily="34" charset="0"/>
                        <a:ea typeface="+mn-ea"/>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u="none" strike="noStrike" kern="1200" dirty="0" smtClean="0">
                          <a:solidFill>
                            <a:schemeClr val="dk1"/>
                          </a:solidFill>
                          <a:effectLst/>
                          <a:latin typeface="Arial" panose="020B0604020202020204" pitchFamily="34" charset="0"/>
                          <a:ea typeface="+mn-ea"/>
                          <a:cs typeface="Arial" panose="020B0604020202020204" pitchFamily="34" charset="0"/>
                        </a:rPr>
                        <a:t>03-04-2019</a:t>
                      </a:r>
                      <a:endParaRPr lang="en-US" sz="800" u="none" strike="noStrike" kern="1200" dirty="0">
                        <a:solidFill>
                          <a:schemeClr val="dk1"/>
                        </a:solidFill>
                        <a:effectLst/>
                        <a:latin typeface="Arial" panose="020B0604020202020204" pitchFamily="34" charset="0"/>
                        <a:ea typeface="+mn-ea"/>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graphicFrame>
        <p:nvGraphicFramePr>
          <p:cNvPr id="103" name="Table 102"/>
          <p:cNvGraphicFramePr>
            <a:graphicFrameLocks noGrp="1"/>
          </p:cNvGraphicFramePr>
          <p:nvPr>
            <p:extLst/>
          </p:nvPr>
        </p:nvGraphicFramePr>
        <p:xfrm>
          <a:off x="7577841" y="294868"/>
          <a:ext cx="2185877" cy="1511776"/>
        </p:xfrm>
        <a:graphic>
          <a:graphicData uri="http://schemas.openxmlformats.org/drawingml/2006/table">
            <a:tbl>
              <a:tblPr>
                <a:tableStyleId>{5C22544A-7EE6-4342-B048-85BDC9FD1C3A}</a:tableStyleId>
              </a:tblPr>
              <a:tblGrid>
                <a:gridCol w="1371369"/>
                <a:gridCol w="814508"/>
              </a:tblGrid>
              <a:tr h="215968">
                <a:tc>
                  <a:txBody>
                    <a:bodyPr/>
                    <a:lstStyle/>
                    <a:p>
                      <a:pPr algn="l" fontAlgn="b"/>
                      <a:r>
                        <a:rPr lang="en-US" sz="800" b="0" i="0" u="none" strike="noStrike" dirty="0" smtClean="0">
                          <a:solidFill>
                            <a:srgbClr val="000000"/>
                          </a:solidFill>
                          <a:effectLst/>
                          <a:latin typeface="Arial" panose="020B0604020202020204" pitchFamily="34" charset="0"/>
                          <a:cs typeface="Arial" panose="020B0604020202020204" pitchFamily="34" charset="0"/>
                        </a:rPr>
                        <a:t>Mobile App</a:t>
                      </a:r>
                      <a:r>
                        <a:rPr lang="en-US" sz="800" b="0" i="0" u="none" strike="noStrike" baseline="0" dirty="0" smtClean="0">
                          <a:solidFill>
                            <a:srgbClr val="000000"/>
                          </a:solidFill>
                          <a:effectLst/>
                          <a:latin typeface="Arial" panose="020B0604020202020204" pitchFamily="34" charset="0"/>
                          <a:cs typeface="Arial" panose="020B0604020202020204" pitchFamily="34" charset="0"/>
                        </a:rPr>
                        <a:t> Registered</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none" strike="noStrike" smtClean="0">
                          <a:solidFill>
                            <a:srgbClr val="000000"/>
                          </a:solidFill>
                          <a:effectLst/>
                          <a:latin typeface="Arial" panose="020B0604020202020204" pitchFamily="34" charset="0"/>
                          <a:cs typeface="Arial" panose="020B0604020202020204" pitchFamily="34" charset="0"/>
                        </a:rPr>
                        <a:t>Y</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5968">
                <a:tc>
                  <a:txBody>
                    <a:bodyPr/>
                    <a:lstStyle/>
                    <a:p>
                      <a:pPr algn="l" fontAlgn="b"/>
                      <a:r>
                        <a:rPr lang="en-US" sz="800" b="0" i="0" u="none" strike="noStrike" dirty="0" err="1" smtClean="0">
                          <a:solidFill>
                            <a:srgbClr val="000000"/>
                          </a:solidFill>
                          <a:effectLst/>
                          <a:latin typeface="Arial" panose="020B0604020202020204" pitchFamily="34" charset="0"/>
                          <a:cs typeface="Arial" panose="020B0604020202020204" pitchFamily="34" charset="0"/>
                        </a:rPr>
                        <a:t>eKYC</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none" strike="noStrike" dirty="0" smtClean="0">
                          <a:solidFill>
                            <a:srgbClr val="000000"/>
                          </a:solidFill>
                          <a:effectLst/>
                          <a:latin typeface="Arial" panose="020B0604020202020204" pitchFamily="34" charset="0"/>
                          <a:cs typeface="Arial" panose="020B0604020202020204" pitchFamily="34" charset="0"/>
                        </a:rPr>
                        <a:t>N</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5968">
                <a:tc>
                  <a:txBody>
                    <a:bodyPr/>
                    <a:lstStyle/>
                    <a:p>
                      <a:pPr algn="l" fontAlgn="ctr"/>
                      <a:r>
                        <a:rPr lang="en-US" sz="800" b="0" i="0" u="none" strike="noStrike" smtClean="0">
                          <a:solidFill>
                            <a:srgbClr val="000000"/>
                          </a:solidFill>
                          <a:effectLst/>
                          <a:latin typeface="Arial" panose="020B0604020202020204" pitchFamily="34" charset="0"/>
                          <a:cs typeface="Arial" panose="020B0604020202020204" pitchFamily="34" charset="0"/>
                        </a:rPr>
                        <a:t>Self</a:t>
                      </a:r>
                      <a:r>
                        <a:rPr lang="en-US" sz="800" b="0" i="0" u="none" strike="noStrike" baseline="0" smtClean="0">
                          <a:solidFill>
                            <a:srgbClr val="000000"/>
                          </a:solidFill>
                          <a:effectLst/>
                          <a:latin typeface="Arial" panose="020B0604020202020204" pitchFamily="34" charset="0"/>
                          <a:cs typeface="Arial" panose="020B0604020202020204" pitchFamily="34" charset="0"/>
                        </a:rPr>
                        <a:t> Service Registered</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none" strike="noStrike" smtClean="0">
                          <a:solidFill>
                            <a:srgbClr val="000000"/>
                          </a:solidFill>
                          <a:effectLst/>
                          <a:latin typeface="Arial" panose="020B0604020202020204" pitchFamily="34" charset="0"/>
                          <a:cs typeface="Arial" panose="020B0604020202020204" pitchFamily="34" charset="0"/>
                        </a:rPr>
                        <a:t>Y</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5968">
                <a:tc>
                  <a:txBody>
                    <a:bodyPr/>
                    <a:lstStyle/>
                    <a:p>
                      <a:pPr algn="l" fontAlgn="ctr"/>
                      <a:r>
                        <a:rPr lang="en-US" sz="800" b="0" i="0" u="none" strike="noStrike" baseline="0" dirty="0" smtClean="0">
                          <a:solidFill>
                            <a:srgbClr val="000000"/>
                          </a:solidFill>
                          <a:effectLst/>
                          <a:latin typeface="Arial" panose="020B0604020202020204" pitchFamily="34" charset="0"/>
                          <a:cs typeface="Arial" panose="020B0604020202020204" pitchFamily="34" charset="0"/>
                        </a:rPr>
                        <a:t>Bill Type</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none" strike="noStrike" dirty="0" smtClean="0">
                          <a:solidFill>
                            <a:srgbClr val="000000"/>
                          </a:solidFill>
                          <a:effectLst/>
                          <a:latin typeface="Arial" panose="020B0604020202020204" pitchFamily="34" charset="0"/>
                          <a:cs typeface="Arial" panose="020B0604020202020204" pitchFamily="34" charset="0"/>
                        </a:rPr>
                        <a:t>E-Bill</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5968">
                <a:tc>
                  <a:txBody>
                    <a:bodyPr/>
                    <a:lstStyle/>
                    <a:p>
                      <a:pPr algn="l" fontAlgn="ctr"/>
                      <a:r>
                        <a:rPr lang="en-US" sz="800" b="0" i="0" u="none" strike="noStrike" smtClean="0">
                          <a:solidFill>
                            <a:srgbClr val="000000"/>
                          </a:solidFill>
                          <a:effectLst/>
                          <a:latin typeface="Arial" panose="020B0604020202020204" pitchFamily="34" charset="0"/>
                          <a:cs typeface="Arial" panose="020B0604020202020204" pitchFamily="34" charset="0"/>
                        </a:rPr>
                        <a:t>Credit Monitoring</a:t>
                      </a:r>
                      <a:r>
                        <a:rPr lang="en-US" sz="800" b="0" i="0" u="none" strike="noStrike" baseline="0" smtClean="0">
                          <a:solidFill>
                            <a:srgbClr val="000000"/>
                          </a:solidFill>
                          <a:effectLst/>
                          <a:latin typeface="Arial" panose="020B0604020202020204" pitchFamily="34" charset="0"/>
                          <a:cs typeface="Arial" panose="020B0604020202020204" pitchFamily="34" charset="0"/>
                        </a:rPr>
                        <a:t> Exposure</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none" strike="noStrike" dirty="0" smtClean="0">
                          <a:solidFill>
                            <a:srgbClr val="000000"/>
                          </a:solidFill>
                          <a:effectLst/>
                          <a:latin typeface="Arial" panose="020B0604020202020204" pitchFamily="34" charset="0"/>
                          <a:cs typeface="Arial" panose="020B0604020202020204" pitchFamily="34" charset="0"/>
                        </a:rPr>
                        <a:t>P3412.26</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5968">
                <a:tc>
                  <a:txBody>
                    <a:bodyPr/>
                    <a:lstStyle/>
                    <a:p>
                      <a:pPr algn="l" fontAlgn="ctr"/>
                      <a:r>
                        <a:rPr lang="en-US" sz="800" b="0" i="0" u="none" strike="noStrike" dirty="0" smtClean="0">
                          <a:solidFill>
                            <a:srgbClr val="000000"/>
                          </a:solidFill>
                          <a:effectLst/>
                          <a:latin typeface="Arial" panose="020B0604020202020204" pitchFamily="34" charset="0"/>
                          <a:cs typeface="Arial" panose="020B0604020202020204" pitchFamily="34" charset="0"/>
                        </a:rPr>
                        <a:t>Next Bill Date</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none" strike="noStrike" dirty="0" smtClean="0">
                          <a:solidFill>
                            <a:srgbClr val="000000"/>
                          </a:solidFill>
                          <a:effectLst/>
                          <a:latin typeface="Arial" panose="020B0604020202020204" pitchFamily="34" charset="0"/>
                          <a:cs typeface="Arial" panose="020B0604020202020204" pitchFamily="34" charset="0"/>
                        </a:rPr>
                        <a:t>03-05-2019</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15968">
                <a:tc>
                  <a:txBody>
                    <a:bodyPr/>
                    <a:lstStyle/>
                    <a:p>
                      <a:pPr algn="l" fontAlgn="ctr"/>
                      <a:r>
                        <a:rPr lang="en-US" sz="800" b="0" i="0" u="none" strike="noStrike" dirty="0" smtClean="0">
                          <a:solidFill>
                            <a:srgbClr val="000000"/>
                          </a:solidFill>
                          <a:effectLst/>
                          <a:latin typeface="Arial" panose="020B0604020202020204" pitchFamily="34" charset="0"/>
                          <a:cs typeface="Arial" panose="020B0604020202020204" pitchFamily="34" charset="0"/>
                        </a:rPr>
                        <a:t>Open SRs</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800" b="0" i="0" u="sng" strike="noStrike" dirty="0" smtClean="0">
                          <a:solidFill>
                            <a:srgbClr val="000000"/>
                          </a:solidFill>
                          <a:effectLst/>
                          <a:latin typeface="Arial" panose="020B0604020202020204" pitchFamily="34" charset="0"/>
                          <a:cs typeface="Arial" panose="020B0604020202020204" pitchFamily="34" charset="0"/>
                        </a:rPr>
                        <a:t>1</a:t>
                      </a:r>
                      <a:endParaRPr lang="en-US" sz="800" b="0" i="0" u="sng"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sp>
        <p:nvSpPr>
          <p:cNvPr id="10" name="Rectangle 9"/>
          <p:cNvSpPr/>
          <p:nvPr/>
        </p:nvSpPr>
        <p:spPr>
          <a:xfrm>
            <a:off x="10047392" y="2745944"/>
            <a:ext cx="1865089" cy="3554819"/>
          </a:xfrm>
          <a:prstGeom prst="rect">
            <a:avLst/>
          </a:prstGeom>
        </p:spPr>
        <p:txBody>
          <a:bodyPr wrap="square">
            <a:spAutoFit/>
          </a:bodyPr>
          <a:lstStyle/>
          <a:p>
            <a:r>
              <a:rPr lang="en-US" sz="900" b="1" cap="all" dirty="0">
                <a:solidFill>
                  <a:schemeClr val="bg1"/>
                </a:solidFill>
                <a:latin typeface="Arial" panose="020B0604020202020204" pitchFamily="34" charset="0"/>
                <a:cs typeface="Arial" panose="020B0604020202020204" pitchFamily="34" charset="0"/>
              </a:rPr>
              <a:t>HOW MUCH IS THE DELIVERY CHARGE FOR ONLINE SHOP ORDERS?</a:t>
            </a:r>
          </a:p>
          <a:p>
            <a:r>
              <a:rPr lang="en-US" sz="900" dirty="0">
                <a:solidFill>
                  <a:schemeClr val="bg1"/>
                </a:solidFill>
                <a:latin typeface="Arial" panose="020B0604020202020204" pitchFamily="34" charset="0"/>
                <a:cs typeface="Arial" panose="020B0604020202020204" pitchFamily="34" charset="0"/>
              </a:rPr>
              <a:t>For postpaid applications</a:t>
            </a:r>
          </a:p>
          <a:p>
            <a:r>
              <a:rPr lang="en-US" sz="900" dirty="0" smtClean="0">
                <a:solidFill>
                  <a:schemeClr val="bg1"/>
                </a:solidFill>
                <a:latin typeface="Arial" panose="020B0604020202020204" pitchFamily="34" charset="0"/>
                <a:cs typeface="Arial" panose="020B0604020202020204" pitchFamily="34" charset="0"/>
              </a:rPr>
              <a:t>We offer </a:t>
            </a:r>
            <a:r>
              <a:rPr lang="en-US" sz="900" dirty="0">
                <a:solidFill>
                  <a:schemeClr val="bg1"/>
                </a:solidFill>
                <a:latin typeface="Arial" panose="020B0604020202020204" pitchFamily="34" charset="0"/>
                <a:cs typeface="Arial" panose="020B0604020202020204" pitchFamily="34" charset="0"/>
              </a:rPr>
              <a:t>free shipping nationwide for postpaid applications.</a:t>
            </a:r>
          </a:p>
          <a:p>
            <a:r>
              <a:rPr lang="en-US" sz="900" dirty="0">
                <a:solidFill>
                  <a:schemeClr val="bg1"/>
                </a:solidFill>
                <a:latin typeface="Arial" panose="020B0604020202020204" pitchFamily="34" charset="0"/>
                <a:cs typeface="Arial" panose="020B0604020202020204" pitchFamily="34" charset="0"/>
              </a:rPr>
              <a:t>For accessories and apparel purchases</a:t>
            </a:r>
          </a:p>
          <a:p>
            <a:r>
              <a:rPr lang="en-US" sz="900" dirty="0" smtClean="0">
                <a:solidFill>
                  <a:schemeClr val="bg1"/>
                </a:solidFill>
                <a:latin typeface="Arial" panose="020B0604020202020204" pitchFamily="34" charset="0"/>
                <a:cs typeface="Arial" panose="020B0604020202020204" pitchFamily="34" charset="0"/>
              </a:rPr>
              <a:t>We offer </a:t>
            </a:r>
            <a:r>
              <a:rPr lang="en-US" sz="900" dirty="0">
                <a:solidFill>
                  <a:schemeClr val="bg1"/>
                </a:solidFill>
                <a:latin typeface="Arial" panose="020B0604020202020204" pitchFamily="34" charset="0"/>
                <a:cs typeface="Arial" panose="020B0604020202020204" pitchFamily="34" charset="0"/>
              </a:rPr>
              <a:t>free shipping nationwide for orders/deliveries amounting to P900 and above.</a:t>
            </a:r>
          </a:p>
          <a:p>
            <a:r>
              <a:rPr lang="en-US" sz="900" dirty="0">
                <a:solidFill>
                  <a:schemeClr val="bg1"/>
                </a:solidFill>
                <a:latin typeface="Arial" panose="020B0604020202020204" pitchFamily="34" charset="0"/>
                <a:cs typeface="Arial" panose="020B0604020202020204" pitchFamily="34" charset="0"/>
              </a:rPr>
              <a:t>A P70 shipping fee will be applied for orders below P900</a:t>
            </a:r>
            <a:r>
              <a:rPr lang="en-US" sz="900" dirty="0" smtClean="0">
                <a:solidFill>
                  <a:schemeClr val="bg1"/>
                </a:solidFill>
                <a:latin typeface="Arial" panose="020B0604020202020204" pitchFamily="34" charset="0"/>
                <a:cs typeface="Arial" panose="020B0604020202020204" pitchFamily="34" charset="0"/>
              </a:rPr>
              <a:t>.</a:t>
            </a:r>
          </a:p>
          <a:p>
            <a:endParaRPr lang="en-US" sz="900" dirty="0">
              <a:solidFill>
                <a:schemeClr val="bg1"/>
              </a:solidFill>
              <a:latin typeface="Arial" panose="020B0604020202020204" pitchFamily="34" charset="0"/>
              <a:cs typeface="Arial" panose="020B0604020202020204" pitchFamily="34" charset="0"/>
            </a:endParaRPr>
          </a:p>
          <a:p>
            <a:endParaRPr lang="en-US" sz="900" b="0" i="0" dirty="0" smtClean="0">
              <a:solidFill>
                <a:schemeClr val="bg1"/>
              </a:solidFill>
              <a:effectLst/>
              <a:latin typeface="Arial" panose="020B0604020202020204" pitchFamily="34" charset="0"/>
              <a:cs typeface="Arial" panose="020B0604020202020204" pitchFamily="34" charset="0"/>
            </a:endParaRPr>
          </a:p>
          <a:p>
            <a:r>
              <a:rPr lang="en-US" sz="900" b="1" cap="all" dirty="0" smtClean="0">
                <a:solidFill>
                  <a:schemeClr val="bg1"/>
                </a:solidFill>
                <a:latin typeface="Arial" panose="020B0604020202020204" pitchFamily="34" charset="0"/>
                <a:cs typeface="Arial" panose="020B0604020202020204" pitchFamily="34" charset="0"/>
              </a:rPr>
              <a:t>CAN YOU DELIVER </a:t>
            </a:r>
            <a:r>
              <a:rPr lang="en-US" sz="900" b="1" cap="all" dirty="0">
                <a:solidFill>
                  <a:schemeClr val="bg1"/>
                </a:solidFill>
                <a:latin typeface="Arial" panose="020B0604020202020204" pitchFamily="34" charset="0"/>
                <a:cs typeface="Arial" panose="020B0604020202020204" pitchFamily="34" charset="0"/>
              </a:rPr>
              <a:t>THE PACKAGE TO MY OFFICE?</a:t>
            </a:r>
          </a:p>
          <a:p>
            <a:r>
              <a:rPr lang="en-US" sz="900" dirty="0">
                <a:solidFill>
                  <a:schemeClr val="bg1"/>
                </a:solidFill>
                <a:latin typeface="Arial" panose="020B0604020202020204" pitchFamily="34" charset="0"/>
                <a:cs typeface="Arial" panose="020B0604020202020204" pitchFamily="34" charset="0"/>
              </a:rPr>
              <a:t>Yes. We will deliver your order at the address you provided during checkout, whether it is to your home or to your office. In case you want to change your delivery address after checkout, you may call (02) 730-1000. </a:t>
            </a:r>
          </a:p>
        </p:txBody>
      </p:sp>
      <p:cxnSp>
        <p:nvCxnSpPr>
          <p:cNvPr id="12" name="Straight Connector 11"/>
          <p:cNvCxnSpPr/>
          <p:nvPr/>
        </p:nvCxnSpPr>
        <p:spPr>
          <a:xfrm>
            <a:off x="10132736" y="4840787"/>
            <a:ext cx="1666999"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Isosceles Triangle 12"/>
          <p:cNvSpPr/>
          <p:nvPr/>
        </p:nvSpPr>
        <p:spPr>
          <a:xfrm flipV="1">
            <a:off x="10868253" y="6326652"/>
            <a:ext cx="274808" cy="112640"/>
          </a:xfrm>
          <a:prstGeom prst="triangle">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3" name="Picture 122"/>
          <p:cNvPicPr>
            <a:picLocks noChangeAspect="1"/>
          </p:cNvPicPr>
          <p:nvPr/>
        </p:nvPicPr>
        <p:blipFill>
          <a:blip r:embed="rId14">
            <a:extLst>
              <a:ext uri="{BEBA8EAE-BF5A-486C-A8C5-ECC9F3942E4B}">
                <a14:imgProps xmlns:a14="http://schemas.microsoft.com/office/drawing/2010/main">
                  <a14:imgLayer r:embed="rId15">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2471233" y="1875355"/>
            <a:ext cx="279035" cy="234030"/>
          </a:xfrm>
          <a:prstGeom prst="rect">
            <a:avLst/>
          </a:prstGeom>
        </p:spPr>
      </p:pic>
      <p:pic>
        <p:nvPicPr>
          <p:cNvPr id="14" name="Picture 13"/>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2798420" y="1875355"/>
            <a:ext cx="345949" cy="236503"/>
          </a:xfrm>
          <a:prstGeom prst="rect">
            <a:avLst/>
          </a:prstGeom>
        </p:spPr>
      </p:pic>
      <p:sp>
        <p:nvSpPr>
          <p:cNvPr id="124" name="Rectangle 123"/>
          <p:cNvSpPr/>
          <p:nvPr/>
        </p:nvSpPr>
        <p:spPr>
          <a:xfrm>
            <a:off x="2305567" y="2289543"/>
            <a:ext cx="1230858" cy="408589"/>
          </a:xfrm>
          <a:prstGeom prst="rect">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VERIFICATION</a:t>
            </a:r>
          </a:p>
        </p:txBody>
      </p:sp>
      <p:sp>
        <p:nvSpPr>
          <p:cNvPr id="126" name="Rectangle 125"/>
          <p:cNvSpPr/>
          <p:nvPr/>
        </p:nvSpPr>
        <p:spPr>
          <a:xfrm>
            <a:off x="3579785" y="2289543"/>
            <a:ext cx="1240491" cy="414550"/>
          </a:xfrm>
          <a:prstGeom prst="rect">
            <a:avLst/>
          </a:prstGeom>
          <a:solidFill>
            <a:srgbClr val="0029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INTERACTION HISTORY</a:t>
            </a:r>
          </a:p>
        </p:txBody>
      </p:sp>
      <p:sp>
        <p:nvSpPr>
          <p:cNvPr id="127" name="Rectangle 126"/>
          <p:cNvSpPr/>
          <p:nvPr/>
        </p:nvSpPr>
        <p:spPr>
          <a:xfrm>
            <a:off x="4863636" y="2289543"/>
            <a:ext cx="1240491" cy="414550"/>
          </a:xfrm>
          <a:prstGeom prst="rect">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defTabSz="586130"/>
            <a:r>
              <a:rPr lang="en-US" sz="800" b="1" dirty="0" smtClean="0">
                <a:solidFill>
                  <a:prstClr val="white"/>
                </a:solidFill>
                <a:latin typeface="Arial" panose="020B0604020202020204" pitchFamily="34" charset="0"/>
                <a:cs typeface="Arial" panose="020B0604020202020204" pitchFamily="34" charset="0"/>
              </a:rPr>
              <a:t>CDR</a:t>
            </a:r>
            <a:endParaRPr lang="en-US" sz="800" b="1" dirty="0">
              <a:solidFill>
                <a:prstClr val="white"/>
              </a:solidFill>
              <a:latin typeface="Arial" panose="020B0604020202020204" pitchFamily="34" charset="0"/>
              <a:cs typeface="Arial" panose="020B0604020202020204" pitchFamily="34" charset="0"/>
            </a:endParaRPr>
          </a:p>
        </p:txBody>
      </p:sp>
      <p:sp>
        <p:nvSpPr>
          <p:cNvPr id="128" name="Rectangle 127"/>
          <p:cNvSpPr/>
          <p:nvPr/>
        </p:nvSpPr>
        <p:spPr>
          <a:xfrm>
            <a:off x="6147487" y="2289543"/>
            <a:ext cx="1240491" cy="414550"/>
          </a:xfrm>
          <a:prstGeom prst="rect">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defTabSz="586130"/>
            <a:r>
              <a:rPr lang="en-US" sz="800" b="1" dirty="0" smtClean="0">
                <a:solidFill>
                  <a:prstClr val="white"/>
                </a:solidFill>
                <a:latin typeface="Arial" panose="020B0604020202020204" pitchFamily="34" charset="0"/>
                <a:cs typeface="Arial" panose="020B0604020202020204" pitchFamily="34" charset="0"/>
              </a:rPr>
              <a:t>BILLING INFO</a:t>
            </a:r>
            <a:endParaRPr lang="en-US" sz="800" b="1" dirty="0">
              <a:solidFill>
                <a:prstClr val="white"/>
              </a:solidFill>
              <a:latin typeface="Arial" panose="020B0604020202020204" pitchFamily="34" charset="0"/>
              <a:cs typeface="Arial" panose="020B0604020202020204" pitchFamily="34" charset="0"/>
            </a:endParaRPr>
          </a:p>
        </p:txBody>
      </p:sp>
      <p:sp>
        <p:nvSpPr>
          <p:cNvPr id="129" name="Rectangle 128"/>
          <p:cNvSpPr/>
          <p:nvPr/>
        </p:nvSpPr>
        <p:spPr>
          <a:xfrm>
            <a:off x="7431338" y="2289543"/>
            <a:ext cx="1250576" cy="414550"/>
          </a:xfrm>
          <a:prstGeom prst="rect">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defTabSz="586130"/>
            <a:r>
              <a:rPr lang="en-US" sz="800" b="1" dirty="0" smtClean="0">
                <a:solidFill>
                  <a:prstClr val="white"/>
                </a:solidFill>
                <a:latin typeface="Arial" panose="020B0604020202020204" pitchFamily="34" charset="0"/>
                <a:cs typeface="Arial" panose="020B0604020202020204" pitchFamily="34" charset="0"/>
              </a:rPr>
              <a:t>PAYMENT INFO</a:t>
            </a:r>
            <a:endParaRPr lang="en-US" sz="800" b="1" dirty="0">
              <a:solidFill>
                <a:prstClr val="white"/>
              </a:solidFill>
              <a:latin typeface="Arial" panose="020B0604020202020204" pitchFamily="34" charset="0"/>
              <a:cs typeface="Arial" panose="020B0604020202020204" pitchFamily="34" charset="0"/>
            </a:endParaRPr>
          </a:p>
        </p:txBody>
      </p:sp>
      <p:sp>
        <p:nvSpPr>
          <p:cNvPr id="130" name="Rectangle 129"/>
          <p:cNvSpPr/>
          <p:nvPr/>
        </p:nvSpPr>
        <p:spPr>
          <a:xfrm>
            <a:off x="8725274" y="2289543"/>
            <a:ext cx="1250576" cy="414550"/>
          </a:xfrm>
          <a:prstGeom prst="rect">
            <a:avLst/>
          </a:prstGeom>
          <a:solidFill>
            <a:srgbClr val="1E5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defTabSz="586130"/>
            <a:r>
              <a:rPr lang="en-US" sz="800" b="1" dirty="0" smtClean="0">
                <a:solidFill>
                  <a:prstClr val="white"/>
                </a:solidFill>
                <a:latin typeface="Arial" panose="020B0604020202020204" pitchFamily="34" charset="0"/>
                <a:cs typeface="Arial" panose="020B0604020202020204" pitchFamily="34" charset="0"/>
              </a:rPr>
              <a:t>RIGHT SELL</a:t>
            </a:r>
            <a:endParaRPr lang="en-US" sz="800" b="1" dirty="0">
              <a:solidFill>
                <a:prstClr val="white"/>
              </a:solidFill>
              <a:latin typeface="Arial" panose="020B0604020202020204" pitchFamily="34" charset="0"/>
              <a:cs typeface="Arial" panose="020B0604020202020204" pitchFamily="34" charset="0"/>
            </a:endParaRPr>
          </a:p>
        </p:txBody>
      </p:sp>
      <p:grpSp>
        <p:nvGrpSpPr>
          <p:cNvPr id="131" name="Group 130"/>
          <p:cNvGrpSpPr/>
          <p:nvPr/>
        </p:nvGrpSpPr>
        <p:grpSpPr>
          <a:xfrm>
            <a:off x="-12483" y="2677768"/>
            <a:ext cx="2202373" cy="3469821"/>
            <a:chOff x="-12483" y="2677768"/>
            <a:chExt cx="2202373" cy="3469821"/>
          </a:xfrm>
        </p:grpSpPr>
        <p:sp>
          <p:nvSpPr>
            <p:cNvPr id="132" name="Rectangle 131"/>
            <p:cNvSpPr/>
            <p:nvPr/>
          </p:nvSpPr>
          <p:spPr>
            <a:xfrm>
              <a:off x="247828" y="2677768"/>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CHANGE </a:t>
              </a:r>
              <a:r>
                <a:rPr lang="en-US" sz="800" b="1" dirty="0" smtClean="0">
                  <a:solidFill>
                    <a:prstClr val="white"/>
                  </a:solidFill>
                  <a:latin typeface="Arial" panose="020B0604020202020204" pitchFamily="34" charset="0"/>
                  <a:cs typeface="Arial" panose="020B0604020202020204" pitchFamily="34" charset="0"/>
                </a:rPr>
                <a:t>BILLING ADDRESS</a:t>
              </a:r>
              <a:endParaRPr lang="en-US" sz="800" b="1" dirty="0">
                <a:solidFill>
                  <a:prstClr val="white"/>
                </a:solidFill>
                <a:latin typeface="Arial" panose="020B0604020202020204" pitchFamily="34" charset="0"/>
                <a:cs typeface="Arial" panose="020B0604020202020204" pitchFamily="34" charset="0"/>
              </a:endParaRPr>
            </a:p>
          </p:txBody>
        </p:sp>
        <p:sp>
          <p:nvSpPr>
            <p:cNvPr id="133" name="Rectangle 132"/>
            <p:cNvSpPr/>
            <p:nvPr/>
          </p:nvSpPr>
          <p:spPr>
            <a:xfrm>
              <a:off x="247828" y="2994322"/>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CHANGE </a:t>
              </a:r>
              <a:r>
                <a:rPr lang="en-US" sz="800" b="1" dirty="0" smtClean="0">
                  <a:solidFill>
                    <a:prstClr val="white"/>
                  </a:solidFill>
                  <a:latin typeface="Arial" panose="020B0604020202020204" pitchFamily="34" charset="0"/>
                  <a:cs typeface="Arial" panose="020B0604020202020204" pitchFamily="34" charset="0"/>
                </a:rPr>
                <a:t>BILLING CYCLE</a:t>
              </a:r>
              <a:endParaRPr lang="en-US" sz="800" b="1" dirty="0">
                <a:solidFill>
                  <a:prstClr val="white"/>
                </a:solidFill>
                <a:latin typeface="Arial" panose="020B0604020202020204" pitchFamily="34" charset="0"/>
                <a:cs typeface="Arial" panose="020B0604020202020204" pitchFamily="34" charset="0"/>
              </a:endParaRPr>
            </a:p>
          </p:txBody>
        </p:sp>
        <p:sp>
          <p:nvSpPr>
            <p:cNvPr id="134" name="Rectangle 133"/>
            <p:cNvSpPr/>
            <p:nvPr/>
          </p:nvSpPr>
          <p:spPr>
            <a:xfrm>
              <a:off x="247828" y="3310876"/>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CHANGE </a:t>
              </a:r>
              <a:r>
                <a:rPr lang="en-US" sz="800" b="1" dirty="0" smtClean="0">
                  <a:solidFill>
                    <a:prstClr val="white"/>
                  </a:solidFill>
                  <a:latin typeface="Arial" panose="020B0604020202020204" pitchFamily="34" charset="0"/>
                  <a:cs typeface="Arial" panose="020B0604020202020204" pitchFamily="34" charset="0"/>
                </a:rPr>
                <a:t>BILLING PREFERENCE</a:t>
              </a:r>
              <a:endParaRPr lang="en-US" sz="800" b="1" dirty="0">
                <a:solidFill>
                  <a:prstClr val="white"/>
                </a:solidFill>
                <a:latin typeface="Arial" panose="020B0604020202020204" pitchFamily="34" charset="0"/>
                <a:cs typeface="Arial" panose="020B0604020202020204" pitchFamily="34" charset="0"/>
              </a:endParaRPr>
            </a:p>
          </p:txBody>
        </p:sp>
        <p:sp>
          <p:nvSpPr>
            <p:cNvPr id="135" name="Rectangle 134"/>
            <p:cNvSpPr/>
            <p:nvPr/>
          </p:nvSpPr>
          <p:spPr>
            <a:xfrm>
              <a:off x="247828" y="3627430"/>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PROMISE TO PAY</a:t>
              </a:r>
              <a:endParaRPr lang="en-US" sz="800" b="1" dirty="0">
                <a:solidFill>
                  <a:prstClr val="white"/>
                </a:solidFill>
                <a:latin typeface="Arial" panose="020B0604020202020204" pitchFamily="34" charset="0"/>
                <a:cs typeface="Arial" panose="020B0604020202020204" pitchFamily="34" charset="0"/>
              </a:endParaRPr>
            </a:p>
          </p:txBody>
        </p:sp>
        <p:sp>
          <p:nvSpPr>
            <p:cNvPr id="136" name="Rectangle 135"/>
            <p:cNvSpPr/>
            <p:nvPr/>
          </p:nvSpPr>
          <p:spPr>
            <a:xfrm>
              <a:off x="247828" y="3943984"/>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SIM PROFILE</a:t>
              </a:r>
              <a:endParaRPr lang="en-US" sz="800" b="1" dirty="0">
                <a:solidFill>
                  <a:prstClr val="white"/>
                </a:solidFill>
                <a:latin typeface="Arial" panose="020B0604020202020204" pitchFamily="34" charset="0"/>
                <a:cs typeface="Arial" panose="020B0604020202020204" pitchFamily="34" charset="0"/>
              </a:endParaRPr>
            </a:p>
          </p:txBody>
        </p:sp>
        <p:sp>
          <p:nvSpPr>
            <p:cNvPr id="137" name="Rectangle 136"/>
            <p:cNvSpPr/>
            <p:nvPr/>
          </p:nvSpPr>
          <p:spPr>
            <a:xfrm>
              <a:off x="247828" y="4260538"/>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TEMPORARY CREDIT LIMIT</a:t>
              </a:r>
              <a:endParaRPr lang="en-US" sz="800" b="1" dirty="0">
                <a:solidFill>
                  <a:prstClr val="white"/>
                </a:solidFill>
                <a:latin typeface="Arial" panose="020B0604020202020204" pitchFamily="34" charset="0"/>
                <a:cs typeface="Arial" panose="020B0604020202020204" pitchFamily="34" charset="0"/>
              </a:endParaRPr>
            </a:p>
          </p:txBody>
        </p:sp>
        <p:sp>
          <p:nvSpPr>
            <p:cNvPr id="138" name="Rectangle 137"/>
            <p:cNvSpPr/>
            <p:nvPr/>
          </p:nvSpPr>
          <p:spPr>
            <a:xfrm>
              <a:off x="247828" y="4577092"/>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a:solidFill>
                    <a:prstClr val="white"/>
                  </a:solidFill>
                  <a:latin typeface="Arial" panose="020B0604020202020204" pitchFamily="34" charset="0"/>
                  <a:cs typeface="Arial" panose="020B0604020202020204" pitchFamily="34" charset="0"/>
                </a:rPr>
                <a:t>MI ACTIVATION / DEACTIVATION</a:t>
              </a:r>
            </a:p>
          </p:txBody>
        </p:sp>
        <p:sp>
          <p:nvSpPr>
            <p:cNvPr id="139" name="Rectangle 138"/>
            <p:cNvSpPr/>
            <p:nvPr/>
          </p:nvSpPr>
          <p:spPr>
            <a:xfrm>
              <a:off x="247828" y="4893646"/>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VAS </a:t>
              </a:r>
              <a:r>
                <a:rPr lang="en-US" sz="800" b="1" dirty="0">
                  <a:solidFill>
                    <a:prstClr val="white"/>
                  </a:solidFill>
                  <a:latin typeface="Arial" panose="020B0604020202020204" pitchFamily="34" charset="0"/>
                  <a:cs typeface="Arial" panose="020B0604020202020204" pitchFamily="34" charset="0"/>
                </a:rPr>
                <a:t>ACTIVATION / DEACTIVATION</a:t>
              </a:r>
            </a:p>
          </p:txBody>
        </p:sp>
        <p:sp>
          <p:nvSpPr>
            <p:cNvPr id="140" name="Rectangle 139"/>
            <p:cNvSpPr/>
            <p:nvPr/>
          </p:nvSpPr>
          <p:spPr>
            <a:xfrm>
              <a:off x="247828" y="5210200"/>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IR </a:t>
              </a:r>
              <a:r>
                <a:rPr lang="en-US" sz="800" b="1" dirty="0">
                  <a:solidFill>
                    <a:prstClr val="white"/>
                  </a:solidFill>
                  <a:latin typeface="Arial" panose="020B0604020202020204" pitchFamily="34" charset="0"/>
                  <a:cs typeface="Arial" panose="020B0604020202020204" pitchFamily="34" charset="0"/>
                </a:rPr>
                <a:t>ACTIVATION / DEACTIVATION</a:t>
              </a:r>
            </a:p>
          </p:txBody>
        </p:sp>
        <p:sp>
          <p:nvSpPr>
            <p:cNvPr id="141" name="Rectangle 140"/>
            <p:cNvSpPr/>
            <p:nvPr/>
          </p:nvSpPr>
          <p:spPr>
            <a:xfrm>
              <a:off x="247828" y="5526754"/>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FUP PURCHASE</a:t>
              </a:r>
              <a:endParaRPr lang="en-US" sz="800" b="1" dirty="0">
                <a:solidFill>
                  <a:prstClr val="white"/>
                </a:solidFill>
                <a:latin typeface="Arial" panose="020B0604020202020204" pitchFamily="34" charset="0"/>
                <a:cs typeface="Arial" panose="020B0604020202020204" pitchFamily="34" charset="0"/>
              </a:endParaRPr>
            </a:p>
          </p:txBody>
        </p:sp>
        <p:grpSp>
          <p:nvGrpSpPr>
            <p:cNvPr id="142" name="Group 141"/>
            <p:cNvGrpSpPr/>
            <p:nvPr/>
          </p:nvGrpSpPr>
          <p:grpSpPr>
            <a:xfrm>
              <a:off x="-12483" y="5451311"/>
              <a:ext cx="365675" cy="427282"/>
              <a:chOff x="-612009" y="4545963"/>
              <a:chExt cx="365675" cy="427282"/>
            </a:xfrm>
          </p:grpSpPr>
          <p:sp>
            <p:nvSpPr>
              <p:cNvPr id="144" name="Flowchart: Delay 143"/>
              <p:cNvSpPr/>
              <p:nvPr/>
            </p:nvSpPr>
            <p:spPr>
              <a:xfrm>
                <a:off x="-600892" y="4545963"/>
                <a:ext cx="354558" cy="427282"/>
              </a:xfrm>
              <a:prstGeom prst="flowChartDelay">
                <a:avLst/>
              </a:prstGeom>
              <a:solidFill>
                <a:srgbClr val="E20A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5" name="Picture 144"/>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612009" y="4596368"/>
                <a:ext cx="324625" cy="324625"/>
              </a:xfrm>
              <a:prstGeom prst="rect">
                <a:avLst/>
              </a:prstGeom>
            </p:spPr>
          </p:pic>
        </p:grpSp>
        <p:sp>
          <p:nvSpPr>
            <p:cNvPr id="143" name="Rectangle 142"/>
            <p:cNvSpPr/>
            <p:nvPr/>
          </p:nvSpPr>
          <p:spPr>
            <a:xfrm>
              <a:off x="247828" y="5853898"/>
              <a:ext cx="1942062" cy="293691"/>
            </a:xfrm>
            <a:prstGeom prst="rect">
              <a:avLst/>
            </a:prstGeom>
            <a:solidFill>
              <a:srgbClr val="1E568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6130"/>
              <a:r>
                <a:rPr lang="en-US" sz="800" b="1" dirty="0" smtClean="0">
                  <a:solidFill>
                    <a:prstClr val="white"/>
                  </a:solidFill>
                  <a:latin typeface="Arial" panose="020B0604020202020204" pitchFamily="34" charset="0"/>
                  <a:cs typeface="Arial" panose="020B0604020202020204" pitchFamily="34" charset="0"/>
                </a:rPr>
                <a:t>NETWORK COVERAGE</a:t>
              </a:r>
              <a:endParaRPr lang="en-US" sz="800" b="1" dirty="0">
                <a:solidFill>
                  <a:prstClr val="white"/>
                </a:solidFill>
                <a:latin typeface="Arial" panose="020B0604020202020204" pitchFamily="34" charset="0"/>
                <a:cs typeface="Arial" panose="020B0604020202020204" pitchFamily="34" charset="0"/>
              </a:endParaRPr>
            </a:p>
          </p:txBody>
        </p:sp>
      </p:grpSp>
      <p:graphicFrame>
        <p:nvGraphicFramePr>
          <p:cNvPr id="79" name="Table 78"/>
          <p:cNvGraphicFramePr>
            <a:graphicFrameLocks noGrp="1"/>
          </p:cNvGraphicFramePr>
          <p:nvPr>
            <p:extLst>
              <p:ext uri="{D42A27DB-BD31-4B8C-83A1-F6EECF244321}">
                <p14:modId xmlns:p14="http://schemas.microsoft.com/office/powerpoint/2010/main" val="2513792726"/>
              </p:ext>
            </p:extLst>
          </p:nvPr>
        </p:nvGraphicFramePr>
        <p:xfrm>
          <a:off x="2439236" y="2852678"/>
          <a:ext cx="7324485" cy="2125971"/>
        </p:xfrm>
        <a:graphic>
          <a:graphicData uri="http://schemas.openxmlformats.org/drawingml/2006/table">
            <a:tbl>
              <a:tblPr/>
              <a:tblGrid>
                <a:gridCol w="830946"/>
                <a:gridCol w="830946"/>
                <a:gridCol w="773640"/>
                <a:gridCol w="1074496"/>
                <a:gridCol w="816616"/>
                <a:gridCol w="1020769"/>
                <a:gridCol w="988536"/>
                <a:gridCol w="988536"/>
              </a:tblGrid>
              <a:tr h="452235">
                <a:tc>
                  <a:txBody>
                    <a:bodyPr/>
                    <a:lstStyle/>
                    <a:p>
                      <a:pPr algn="ctr" rtl="0" fontAlgn="ctr"/>
                      <a:r>
                        <a:rPr lang="en-US" sz="900" b="1" i="0" u="none" strike="noStrike" dirty="0" smtClean="0">
                          <a:solidFill>
                            <a:srgbClr val="FFFFFF"/>
                          </a:solidFill>
                          <a:effectLst/>
                          <a:latin typeface="Arial" panose="020B0604020202020204" pitchFamily="34" charset="0"/>
                        </a:rPr>
                        <a:t>Category</a:t>
                      </a:r>
                      <a:endParaRPr lang="en-US" sz="900" b="1" i="0" u="none" strike="noStrike" dirty="0">
                        <a:solidFill>
                          <a:srgbClr val="FFFFFF"/>
                        </a:solidFill>
                        <a:effectLst/>
                        <a:latin typeface="Arial" panose="020B0604020202020204" pitchFamily="34" charset="0"/>
                      </a:endParaRPr>
                    </a:p>
                  </a:txBody>
                  <a:tcPr marL="6067" marR="6067" marT="606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E5681"/>
                    </a:solidFill>
                  </a:tcPr>
                </a:tc>
                <a:tc>
                  <a:txBody>
                    <a:bodyPr/>
                    <a:lstStyle/>
                    <a:p>
                      <a:pPr algn="ctr" rtl="0" fontAlgn="ctr"/>
                      <a:r>
                        <a:rPr lang="en-US" sz="900" b="1" i="0" u="none" strike="noStrike" dirty="0" smtClean="0">
                          <a:solidFill>
                            <a:srgbClr val="FFFFFF"/>
                          </a:solidFill>
                          <a:effectLst/>
                          <a:latin typeface="Arial" panose="020B0604020202020204" pitchFamily="34" charset="0"/>
                        </a:rPr>
                        <a:t>SR</a:t>
                      </a:r>
                      <a:r>
                        <a:rPr lang="en-US" sz="900" b="1" i="0" u="none" strike="noStrike" baseline="0" dirty="0" smtClean="0">
                          <a:solidFill>
                            <a:srgbClr val="FFFFFF"/>
                          </a:solidFill>
                          <a:effectLst/>
                          <a:latin typeface="Arial" panose="020B0604020202020204" pitchFamily="34" charset="0"/>
                        </a:rPr>
                        <a:t> / TT </a:t>
                      </a:r>
                      <a:r>
                        <a:rPr lang="en-US" sz="900" b="1" i="0" u="none" strike="noStrike" dirty="0" smtClean="0">
                          <a:solidFill>
                            <a:srgbClr val="FFFFFF"/>
                          </a:solidFill>
                          <a:effectLst/>
                          <a:latin typeface="Arial" panose="020B0604020202020204" pitchFamily="34" charset="0"/>
                        </a:rPr>
                        <a:t>Number</a:t>
                      </a:r>
                      <a:endParaRPr lang="en-US" sz="900" b="1" i="0" u="none" strike="noStrike" dirty="0">
                        <a:solidFill>
                          <a:srgbClr val="FFFFFF"/>
                        </a:solidFill>
                        <a:effectLst/>
                        <a:latin typeface="Arial" panose="020B0604020202020204" pitchFamily="34" charset="0"/>
                      </a:endParaRPr>
                    </a:p>
                  </a:txBody>
                  <a:tcPr marL="6067" marR="6067" marT="606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E5681"/>
                    </a:solidFill>
                  </a:tcPr>
                </a:tc>
                <a:tc>
                  <a:txBody>
                    <a:bodyPr/>
                    <a:lstStyle/>
                    <a:p>
                      <a:pPr algn="ctr" rtl="0" fontAlgn="ctr"/>
                      <a:r>
                        <a:rPr lang="en-US" sz="900" b="1" i="0" u="none" strike="noStrike">
                          <a:solidFill>
                            <a:srgbClr val="FFFFFF"/>
                          </a:solidFill>
                          <a:effectLst/>
                          <a:latin typeface="Arial" panose="020B0604020202020204" pitchFamily="34" charset="0"/>
                        </a:rPr>
                        <a:t>Ticket Type</a:t>
                      </a:r>
                    </a:p>
                  </a:txBody>
                  <a:tcPr marL="6067" marR="6067" marT="606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E5681"/>
                    </a:solidFill>
                  </a:tcPr>
                </a:tc>
                <a:tc>
                  <a:txBody>
                    <a:bodyPr/>
                    <a:lstStyle/>
                    <a:p>
                      <a:pPr algn="ctr" rtl="0" fontAlgn="ctr"/>
                      <a:r>
                        <a:rPr lang="en-US" sz="900" b="1" i="0" u="none" strike="noStrike">
                          <a:solidFill>
                            <a:srgbClr val="FFFFFF"/>
                          </a:solidFill>
                          <a:effectLst/>
                          <a:latin typeface="Arial" panose="020B0604020202020204" pitchFamily="34" charset="0"/>
                        </a:rPr>
                        <a:t>Type</a:t>
                      </a:r>
                    </a:p>
                  </a:txBody>
                  <a:tcPr marL="6067" marR="6067" marT="606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E5681"/>
                    </a:solidFill>
                  </a:tcPr>
                </a:tc>
                <a:tc>
                  <a:txBody>
                    <a:bodyPr/>
                    <a:lstStyle/>
                    <a:p>
                      <a:pPr algn="ctr" rtl="0" fontAlgn="ctr"/>
                      <a:r>
                        <a:rPr lang="en-US" sz="900" b="1" i="0" u="none" strike="noStrike" dirty="0">
                          <a:solidFill>
                            <a:srgbClr val="FFFFFF"/>
                          </a:solidFill>
                          <a:effectLst/>
                          <a:latin typeface="Arial" panose="020B0604020202020204" pitchFamily="34" charset="0"/>
                        </a:rPr>
                        <a:t>Sub-Type</a:t>
                      </a:r>
                    </a:p>
                  </a:txBody>
                  <a:tcPr marL="6067" marR="6067" marT="606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E5681"/>
                    </a:solidFill>
                  </a:tcPr>
                </a:tc>
                <a:tc>
                  <a:txBody>
                    <a:bodyPr/>
                    <a:lstStyle/>
                    <a:p>
                      <a:pPr algn="ctr" rtl="0" fontAlgn="ctr"/>
                      <a:r>
                        <a:rPr lang="en-US" sz="900" b="1" i="0" u="none" strike="noStrike" dirty="0">
                          <a:solidFill>
                            <a:srgbClr val="FFFFFF"/>
                          </a:solidFill>
                          <a:effectLst/>
                          <a:latin typeface="Arial" panose="020B0604020202020204" pitchFamily="34" charset="0"/>
                        </a:rPr>
                        <a:t>SR Opened Date</a:t>
                      </a:r>
                    </a:p>
                  </a:txBody>
                  <a:tcPr marL="6067" marR="6067" marT="606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1E5681"/>
                    </a:solidFill>
                  </a:tcPr>
                </a:tc>
                <a:tc>
                  <a:txBody>
                    <a:bodyPr/>
                    <a:lstStyle/>
                    <a:p>
                      <a:pPr algn="ctr" rtl="0" fontAlgn="ctr"/>
                      <a:r>
                        <a:rPr lang="en-US" sz="900" b="1" i="0" u="none" strike="noStrike" dirty="0">
                          <a:solidFill>
                            <a:srgbClr val="FFFFFF"/>
                          </a:solidFill>
                          <a:effectLst/>
                          <a:latin typeface="Arial" panose="020B0604020202020204" pitchFamily="34" charset="0"/>
                        </a:rPr>
                        <a:t>Due Date</a:t>
                      </a:r>
                    </a:p>
                  </a:txBody>
                  <a:tcPr marL="6067" marR="6067" marT="606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1E5681"/>
                    </a:solidFill>
                  </a:tcPr>
                </a:tc>
                <a:tc>
                  <a:txBody>
                    <a:bodyPr/>
                    <a:lstStyle/>
                    <a:p>
                      <a:pPr algn="ctr" rtl="0" fontAlgn="ctr"/>
                      <a:r>
                        <a:rPr lang="en-US" sz="900" b="1" i="0" u="none" strike="noStrike" dirty="0" smtClean="0">
                          <a:solidFill>
                            <a:srgbClr val="FFFFFF"/>
                          </a:solidFill>
                          <a:effectLst/>
                          <a:latin typeface="Arial" panose="020B0604020202020204" pitchFamily="34" charset="0"/>
                        </a:rPr>
                        <a:t>Status</a:t>
                      </a:r>
                      <a:endParaRPr lang="en-US" sz="900" b="1" i="0" u="none" strike="noStrike" dirty="0">
                        <a:solidFill>
                          <a:srgbClr val="FFFFFF"/>
                        </a:solidFill>
                        <a:effectLst/>
                        <a:latin typeface="Arial" panose="020B0604020202020204" pitchFamily="34" charset="0"/>
                      </a:endParaRPr>
                    </a:p>
                  </a:txBody>
                  <a:tcPr marL="6067" marR="6067" marT="606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1E5681"/>
                    </a:solidFill>
                  </a:tcPr>
                </a:tc>
              </a:tr>
              <a:tr h="418434">
                <a:tc>
                  <a:txBody>
                    <a:bodyPr/>
                    <a:lstStyle/>
                    <a:p>
                      <a:pPr algn="ctr" rtl="0" fontAlgn="ctr"/>
                      <a:r>
                        <a:rPr lang="en-US" sz="900" b="0" i="0" u="none" strike="noStrike" dirty="0" smtClean="0">
                          <a:solidFill>
                            <a:srgbClr val="000000"/>
                          </a:solidFill>
                          <a:effectLst/>
                          <a:latin typeface="Arial" panose="020B0604020202020204" pitchFamily="34" charset="0"/>
                        </a:rPr>
                        <a:t>Service Request</a:t>
                      </a:r>
                      <a:endParaRPr lang="en-US" sz="900" b="0" i="0" u="none" strike="noStrike" dirty="0">
                        <a:solidFill>
                          <a:srgbClr val="000000"/>
                        </a:solidFill>
                        <a:effectLst/>
                        <a:latin typeface="Arial" panose="020B0604020202020204" pitchFamily="34" charset="0"/>
                      </a:endParaRPr>
                    </a:p>
                  </a:txBody>
                  <a:tcPr marL="6067" marR="6067" marT="606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en-US" sz="900" b="0" i="0" u="sng" strike="noStrike" dirty="0">
                          <a:solidFill>
                            <a:srgbClr val="000000"/>
                          </a:solidFill>
                          <a:effectLst/>
                          <a:latin typeface="Arial" panose="020B0604020202020204" pitchFamily="34" charset="0"/>
                        </a:rPr>
                        <a:t>3-7412345678</a:t>
                      </a:r>
                    </a:p>
                  </a:txBody>
                  <a:tcPr marL="6067" marR="6067" marT="606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en-US" sz="900" b="0" i="0" u="none" strike="noStrike" dirty="0" smtClean="0">
                          <a:solidFill>
                            <a:srgbClr val="000000"/>
                          </a:solidFill>
                          <a:effectLst/>
                          <a:latin typeface="Arial" panose="020B0604020202020204" pitchFamily="34" charset="0"/>
                        </a:rPr>
                        <a:t>Enquiry</a:t>
                      </a:r>
                      <a:endParaRPr lang="en-US" sz="900" b="0" i="0" u="none" strike="noStrike" dirty="0">
                        <a:solidFill>
                          <a:srgbClr val="000000"/>
                        </a:solidFill>
                        <a:effectLst/>
                        <a:latin typeface="Arial" panose="020B0604020202020204" pitchFamily="34" charset="0"/>
                      </a:endParaRPr>
                    </a:p>
                  </a:txBody>
                  <a:tcPr marL="6067" marR="6067" marT="606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en-US" sz="900" b="0" i="0" u="none" strike="noStrike" dirty="0" smtClean="0">
                          <a:solidFill>
                            <a:srgbClr val="000000"/>
                          </a:solidFill>
                          <a:effectLst/>
                          <a:latin typeface="Arial" panose="020B0604020202020204" pitchFamily="34" charset="0"/>
                        </a:rPr>
                        <a:t>Network</a:t>
                      </a:r>
                      <a:endParaRPr lang="en-US" sz="900" b="0" i="0" u="none" strike="noStrike" dirty="0">
                        <a:solidFill>
                          <a:srgbClr val="000000"/>
                        </a:solidFill>
                        <a:effectLst/>
                        <a:latin typeface="Arial" panose="020B0604020202020204" pitchFamily="34" charset="0"/>
                      </a:endParaRPr>
                    </a:p>
                  </a:txBody>
                  <a:tcPr marL="6067" marR="6067" marT="606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en-US" sz="900" b="0" i="0" u="none" strike="noStrike" dirty="0" smtClean="0">
                          <a:solidFill>
                            <a:srgbClr val="000000"/>
                          </a:solidFill>
                          <a:effectLst/>
                          <a:latin typeface="Arial" panose="020B0604020202020204" pitchFamily="34" charset="0"/>
                        </a:rPr>
                        <a:t>Network Related</a:t>
                      </a:r>
                      <a:endParaRPr lang="en-US" sz="900" b="0" i="0" u="none" strike="noStrike" dirty="0">
                        <a:solidFill>
                          <a:srgbClr val="000000"/>
                        </a:solidFill>
                        <a:effectLst/>
                        <a:latin typeface="Arial" panose="020B0604020202020204" pitchFamily="34" charset="0"/>
                      </a:endParaRPr>
                    </a:p>
                  </a:txBody>
                  <a:tcPr marL="6067" marR="6067" marT="606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en-US" sz="900" b="0" i="0" u="none" strike="noStrike" dirty="0" smtClean="0">
                          <a:solidFill>
                            <a:srgbClr val="000000"/>
                          </a:solidFill>
                          <a:effectLst/>
                          <a:latin typeface="Arial" panose="020B0604020202020204" pitchFamily="34" charset="0"/>
                        </a:rPr>
                        <a:t>22/04/2019 </a:t>
                      </a:r>
                      <a:r>
                        <a:rPr lang="en-US" sz="900" b="0" i="0" u="none" strike="noStrike" dirty="0">
                          <a:solidFill>
                            <a:srgbClr val="000000"/>
                          </a:solidFill>
                          <a:effectLst/>
                          <a:latin typeface="Arial" panose="020B0604020202020204" pitchFamily="34" charset="0"/>
                        </a:rPr>
                        <a:t>13:00</a:t>
                      </a:r>
                    </a:p>
                  </a:txBody>
                  <a:tcPr marL="6067" marR="6067" marT="606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en-US" sz="900" b="0" i="0" u="none" strike="noStrike" dirty="0" smtClean="0">
                          <a:solidFill>
                            <a:srgbClr val="000000"/>
                          </a:solidFill>
                          <a:effectLst/>
                          <a:latin typeface="Arial" panose="020B0604020202020204" pitchFamily="34" charset="0"/>
                        </a:rPr>
                        <a:t>23/04/2019 13:00</a:t>
                      </a:r>
                      <a:endParaRPr lang="en-US" sz="900" b="0" i="0" u="none" strike="noStrike" dirty="0">
                        <a:solidFill>
                          <a:srgbClr val="000000"/>
                        </a:solidFill>
                        <a:effectLst/>
                        <a:latin typeface="Arial" panose="020B0604020202020204" pitchFamily="34" charset="0"/>
                      </a:endParaRPr>
                    </a:p>
                  </a:txBody>
                  <a:tcPr marL="6067" marR="6067" marT="606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en-US" sz="900" b="0" i="0" u="none" strike="noStrike" dirty="0" smtClean="0">
                          <a:solidFill>
                            <a:srgbClr val="000000"/>
                          </a:solidFill>
                          <a:effectLst/>
                          <a:latin typeface="Arial" panose="020B0604020202020204" pitchFamily="34" charset="0"/>
                        </a:rPr>
                        <a:t>Open</a:t>
                      </a:r>
                      <a:endParaRPr lang="en-US" sz="900" b="0" i="0" u="none" strike="noStrike" dirty="0">
                        <a:solidFill>
                          <a:srgbClr val="000000"/>
                        </a:solidFill>
                        <a:effectLst/>
                        <a:latin typeface="Arial" panose="020B0604020202020204" pitchFamily="34" charset="0"/>
                      </a:endParaRPr>
                    </a:p>
                  </a:txBody>
                  <a:tcPr marL="6067" marR="6067" marT="606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r>
              <a:tr h="418434">
                <a:tc>
                  <a:txBody>
                    <a:bodyPr/>
                    <a:lstStyle/>
                    <a:p>
                      <a:pPr algn="ctr" rtl="0" fontAlgn="ctr"/>
                      <a:r>
                        <a:rPr lang="en-US" sz="900" b="0" i="0" u="none" strike="noStrike" dirty="0" smtClean="0">
                          <a:solidFill>
                            <a:srgbClr val="000000"/>
                          </a:solidFill>
                          <a:effectLst/>
                          <a:latin typeface="Arial" panose="020B0604020202020204" pitchFamily="34" charset="0"/>
                        </a:rPr>
                        <a:t>Service Request</a:t>
                      </a:r>
                      <a:endParaRPr lang="en-US" sz="900" b="0" i="0" u="none" strike="noStrike" dirty="0">
                        <a:solidFill>
                          <a:srgbClr val="000000"/>
                        </a:solidFill>
                        <a:effectLst/>
                        <a:latin typeface="Arial" panose="020B0604020202020204" pitchFamily="34" charset="0"/>
                      </a:endParaRPr>
                    </a:p>
                  </a:txBody>
                  <a:tcPr marL="6067" marR="6067" marT="606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en-US" sz="900" b="0" i="0" u="sng" strike="noStrike" dirty="0" smtClean="0">
                          <a:solidFill>
                            <a:srgbClr val="000000"/>
                          </a:solidFill>
                          <a:effectLst/>
                          <a:latin typeface="Arial" panose="020B0604020202020204" pitchFamily="34" charset="0"/>
                        </a:rPr>
                        <a:t>3-8731461611</a:t>
                      </a:r>
                      <a:endParaRPr lang="en-US" sz="900" b="0" i="0" u="sng" strike="noStrike" dirty="0">
                        <a:solidFill>
                          <a:srgbClr val="000000"/>
                        </a:solidFill>
                        <a:effectLst/>
                        <a:latin typeface="Arial" panose="020B0604020202020204" pitchFamily="34" charset="0"/>
                      </a:endParaRPr>
                    </a:p>
                  </a:txBody>
                  <a:tcPr marL="6067" marR="6067" marT="606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en-US" sz="900" b="0" i="0" u="none" strike="noStrike" dirty="0" smtClean="0">
                          <a:solidFill>
                            <a:srgbClr val="000000"/>
                          </a:solidFill>
                          <a:effectLst/>
                          <a:latin typeface="Arial" panose="020B0604020202020204" pitchFamily="34" charset="0"/>
                        </a:rPr>
                        <a:t>Request</a:t>
                      </a:r>
                      <a:endParaRPr lang="en-US" sz="900" b="0" i="0" u="none" strike="noStrike" dirty="0">
                        <a:solidFill>
                          <a:srgbClr val="000000"/>
                        </a:solidFill>
                        <a:effectLst/>
                        <a:latin typeface="Arial" panose="020B0604020202020204" pitchFamily="34" charset="0"/>
                      </a:endParaRPr>
                    </a:p>
                  </a:txBody>
                  <a:tcPr marL="6067" marR="6067" marT="606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en-US" sz="900" b="0" i="0" u="none" strike="noStrike" dirty="0" smtClean="0">
                          <a:solidFill>
                            <a:srgbClr val="000000"/>
                          </a:solidFill>
                          <a:effectLst/>
                          <a:latin typeface="Arial" panose="020B0604020202020204" pitchFamily="34" charset="0"/>
                        </a:rPr>
                        <a:t>Service Disconnection</a:t>
                      </a:r>
                      <a:endParaRPr lang="en-US" sz="900" b="0" i="0" u="none" strike="noStrike" dirty="0">
                        <a:solidFill>
                          <a:srgbClr val="000000"/>
                        </a:solidFill>
                        <a:effectLst/>
                        <a:latin typeface="Arial" panose="020B0604020202020204" pitchFamily="34" charset="0"/>
                      </a:endParaRPr>
                    </a:p>
                  </a:txBody>
                  <a:tcPr marL="6067" marR="6067" marT="606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en-US" sz="900" b="0" i="0" u="none" strike="noStrike" dirty="0" smtClean="0">
                          <a:solidFill>
                            <a:srgbClr val="000000"/>
                          </a:solidFill>
                          <a:effectLst/>
                          <a:latin typeface="Arial" panose="020B0604020202020204" pitchFamily="34" charset="0"/>
                        </a:rPr>
                        <a:t>Port Out</a:t>
                      </a:r>
                      <a:endParaRPr lang="en-US" sz="900" b="0" i="0" u="none" strike="noStrike" dirty="0">
                        <a:solidFill>
                          <a:srgbClr val="000000"/>
                        </a:solidFill>
                        <a:effectLst/>
                        <a:latin typeface="Arial" panose="020B0604020202020204" pitchFamily="34" charset="0"/>
                      </a:endParaRPr>
                    </a:p>
                  </a:txBody>
                  <a:tcPr marL="6067" marR="6067" marT="606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en-US" sz="900" b="0" i="0" u="none" strike="noStrike" dirty="0" smtClean="0">
                          <a:solidFill>
                            <a:srgbClr val="000000"/>
                          </a:solidFill>
                          <a:effectLst/>
                          <a:latin typeface="Arial" panose="020B0604020202020204" pitchFamily="34" charset="0"/>
                        </a:rPr>
                        <a:t>20/02/2019 17:35</a:t>
                      </a:r>
                      <a:endParaRPr lang="en-US" sz="900" b="0" i="0" u="none" strike="noStrike" dirty="0">
                        <a:solidFill>
                          <a:srgbClr val="000000"/>
                        </a:solidFill>
                        <a:effectLst/>
                        <a:latin typeface="Arial" panose="020B0604020202020204" pitchFamily="34" charset="0"/>
                      </a:endParaRPr>
                    </a:p>
                  </a:txBody>
                  <a:tcPr marL="6067" marR="6067" marT="606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en-US" sz="900" b="0" i="0" u="none" strike="noStrike" dirty="0" smtClean="0">
                          <a:solidFill>
                            <a:srgbClr val="000000"/>
                          </a:solidFill>
                          <a:effectLst/>
                          <a:latin typeface="Arial" panose="020B0604020202020204" pitchFamily="34" charset="0"/>
                        </a:rPr>
                        <a:t>22/02/2019 17:00</a:t>
                      </a:r>
                      <a:endParaRPr lang="en-US" sz="900" b="0" i="0" u="none" strike="noStrike" dirty="0">
                        <a:solidFill>
                          <a:srgbClr val="000000"/>
                        </a:solidFill>
                        <a:effectLst/>
                        <a:latin typeface="Arial" panose="020B0604020202020204" pitchFamily="34" charset="0"/>
                      </a:endParaRPr>
                    </a:p>
                  </a:txBody>
                  <a:tcPr marL="6067" marR="6067" marT="606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en-US" sz="900" b="0" i="0" u="none" strike="noStrike" dirty="0" smtClean="0">
                          <a:solidFill>
                            <a:srgbClr val="000000"/>
                          </a:solidFill>
                          <a:effectLst/>
                          <a:latin typeface="Arial" panose="020B0604020202020204" pitchFamily="34" charset="0"/>
                        </a:rPr>
                        <a:t>Closed</a:t>
                      </a:r>
                      <a:endParaRPr lang="en-US" sz="900" b="0" i="0" u="none" strike="noStrike" dirty="0">
                        <a:solidFill>
                          <a:srgbClr val="000000"/>
                        </a:solidFill>
                        <a:effectLst/>
                        <a:latin typeface="Arial" panose="020B0604020202020204" pitchFamily="34" charset="0"/>
                      </a:endParaRPr>
                    </a:p>
                  </a:txBody>
                  <a:tcPr marL="6067" marR="6067" marT="606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r>
              <a:tr h="418434">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900" b="0" i="0" u="none" strike="noStrike" dirty="0" smtClean="0">
                          <a:solidFill>
                            <a:srgbClr val="000000"/>
                          </a:solidFill>
                          <a:effectLst/>
                          <a:latin typeface="Arial" panose="020B0604020202020204" pitchFamily="34" charset="0"/>
                        </a:rPr>
                        <a:t>Service Request</a:t>
                      </a:r>
                    </a:p>
                  </a:txBody>
                  <a:tcPr marL="6067" marR="6067" marT="606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en-US" sz="900" b="0" i="0" u="sng" strike="noStrike" dirty="0" smtClean="0">
                          <a:solidFill>
                            <a:srgbClr val="000000"/>
                          </a:solidFill>
                          <a:effectLst/>
                          <a:latin typeface="Arial" panose="020B0604020202020204" pitchFamily="34" charset="0"/>
                        </a:rPr>
                        <a:t>3-8520997970</a:t>
                      </a:r>
                      <a:endParaRPr lang="en-US" sz="900" b="0" i="0" u="sng" strike="noStrike" dirty="0">
                        <a:solidFill>
                          <a:srgbClr val="000000"/>
                        </a:solidFill>
                        <a:effectLst/>
                        <a:latin typeface="Arial" panose="020B0604020202020204" pitchFamily="34" charset="0"/>
                      </a:endParaRPr>
                    </a:p>
                  </a:txBody>
                  <a:tcPr marL="6067" marR="6067" marT="606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en-US" sz="900" b="0" i="0" u="none" strike="noStrike" dirty="0" smtClean="0">
                          <a:solidFill>
                            <a:srgbClr val="000000"/>
                          </a:solidFill>
                          <a:effectLst/>
                          <a:latin typeface="Arial" panose="020B0604020202020204" pitchFamily="34" charset="0"/>
                        </a:rPr>
                        <a:t>Request</a:t>
                      </a:r>
                      <a:endParaRPr lang="en-US" sz="900" b="0" i="0" u="none" strike="noStrike" dirty="0">
                        <a:solidFill>
                          <a:srgbClr val="000000"/>
                        </a:solidFill>
                        <a:effectLst/>
                        <a:latin typeface="Arial" panose="020B0604020202020204" pitchFamily="34" charset="0"/>
                      </a:endParaRPr>
                    </a:p>
                  </a:txBody>
                  <a:tcPr marL="6067" marR="6067" marT="606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en-US" sz="900" b="0" i="0" u="none" strike="noStrike" dirty="0" smtClean="0">
                          <a:solidFill>
                            <a:srgbClr val="000000"/>
                          </a:solidFill>
                          <a:effectLst/>
                          <a:latin typeface="Arial" panose="020B0604020202020204" pitchFamily="34" charset="0"/>
                        </a:rPr>
                        <a:t>Tariff</a:t>
                      </a:r>
                      <a:r>
                        <a:rPr lang="en-US" sz="900" b="0" i="0" u="none" strike="noStrike" baseline="0" dirty="0" smtClean="0">
                          <a:solidFill>
                            <a:srgbClr val="000000"/>
                          </a:solidFill>
                          <a:effectLst/>
                          <a:latin typeface="Arial" panose="020B0604020202020204" pitchFamily="34" charset="0"/>
                        </a:rPr>
                        <a:t> or Offers</a:t>
                      </a:r>
                      <a:endParaRPr lang="en-US" sz="900" b="0" i="0" u="none" strike="noStrike" dirty="0">
                        <a:solidFill>
                          <a:srgbClr val="000000"/>
                        </a:solidFill>
                        <a:effectLst/>
                        <a:latin typeface="Arial" panose="020B0604020202020204" pitchFamily="34" charset="0"/>
                      </a:endParaRPr>
                    </a:p>
                  </a:txBody>
                  <a:tcPr marL="6067" marR="6067" marT="606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en-US" sz="900" b="0" i="0" u="none" strike="noStrike" dirty="0" smtClean="0">
                          <a:solidFill>
                            <a:srgbClr val="000000"/>
                          </a:solidFill>
                          <a:effectLst/>
                          <a:latin typeface="Arial" panose="020B0604020202020204" pitchFamily="34" charset="0"/>
                        </a:rPr>
                        <a:t>Entertainment</a:t>
                      </a:r>
                      <a:r>
                        <a:rPr lang="en-US" sz="900" b="0" i="0" u="none" strike="noStrike" baseline="0" dirty="0" smtClean="0">
                          <a:solidFill>
                            <a:srgbClr val="000000"/>
                          </a:solidFill>
                          <a:effectLst/>
                          <a:latin typeface="Arial" panose="020B0604020202020204" pitchFamily="34" charset="0"/>
                        </a:rPr>
                        <a:t> Add-on</a:t>
                      </a:r>
                      <a:endParaRPr lang="en-US" sz="900" b="0" i="0" u="none" strike="noStrike" dirty="0">
                        <a:solidFill>
                          <a:srgbClr val="000000"/>
                        </a:solidFill>
                        <a:effectLst/>
                        <a:latin typeface="Arial" panose="020B0604020202020204" pitchFamily="34" charset="0"/>
                      </a:endParaRPr>
                    </a:p>
                  </a:txBody>
                  <a:tcPr marL="6067" marR="6067" marT="606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en-US" sz="900" b="0" i="0" u="none" strike="noStrike" dirty="0" smtClean="0">
                          <a:solidFill>
                            <a:srgbClr val="000000"/>
                          </a:solidFill>
                          <a:effectLst/>
                          <a:latin typeface="Arial" panose="020B0604020202020204" pitchFamily="34" charset="0"/>
                        </a:rPr>
                        <a:t>19/01/2019 11:43</a:t>
                      </a:r>
                      <a:endParaRPr lang="en-US" sz="900" b="0" i="0" u="none" strike="noStrike" dirty="0">
                        <a:solidFill>
                          <a:srgbClr val="000000"/>
                        </a:solidFill>
                        <a:effectLst/>
                        <a:latin typeface="Arial" panose="020B0604020202020204" pitchFamily="34" charset="0"/>
                      </a:endParaRPr>
                    </a:p>
                  </a:txBody>
                  <a:tcPr marL="6067" marR="6067" marT="606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en-US" sz="900" b="0" i="0" u="none" strike="noStrike" dirty="0" smtClean="0">
                          <a:solidFill>
                            <a:srgbClr val="000000"/>
                          </a:solidFill>
                          <a:effectLst/>
                          <a:latin typeface="Arial" panose="020B0604020202020204" pitchFamily="34" charset="0"/>
                        </a:rPr>
                        <a:t>20/01/2019 12:00</a:t>
                      </a:r>
                      <a:endParaRPr lang="en-US" sz="900" b="0" i="0" u="none" strike="noStrike" dirty="0">
                        <a:solidFill>
                          <a:srgbClr val="000000"/>
                        </a:solidFill>
                        <a:effectLst/>
                        <a:latin typeface="Arial" panose="020B0604020202020204" pitchFamily="34" charset="0"/>
                      </a:endParaRPr>
                    </a:p>
                  </a:txBody>
                  <a:tcPr marL="6067" marR="6067" marT="606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en-US" sz="900" b="0" i="0" u="none" strike="noStrike" dirty="0" smtClean="0">
                          <a:solidFill>
                            <a:srgbClr val="000000"/>
                          </a:solidFill>
                          <a:effectLst/>
                          <a:latin typeface="Arial" panose="020B0604020202020204" pitchFamily="34" charset="0"/>
                        </a:rPr>
                        <a:t>Closed</a:t>
                      </a:r>
                      <a:endParaRPr lang="en-US" sz="900" b="0" i="0" u="none" strike="noStrike" dirty="0">
                        <a:solidFill>
                          <a:srgbClr val="000000"/>
                        </a:solidFill>
                        <a:effectLst/>
                        <a:latin typeface="Arial" panose="020B0604020202020204" pitchFamily="34" charset="0"/>
                      </a:endParaRPr>
                    </a:p>
                  </a:txBody>
                  <a:tcPr marL="6067" marR="6067" marT="606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r>
              <a:tr h="418434">
                <a:tc>
                  <a:txBody>
                    <a:bodyPr/>
                    <a:lstStyle/>
                    <a:p>
                      <a:pPr algn="ctr" rtl="0" fontAlgn="ctr"/>
                      <a:r>
                        <a:rPr lang="en-US" sz="900" b="0" i="0" u="none" strike="noStrike" dirty="0" smtClean="0">
                          <a:solidFill>
                            <a:srgbClr val="000000"/>
                          </a:solidFill>
                          <a:effectLst/>
                          <a:latin typeface="Arial" panose="020B0604020202020204" pitchFamily="34" charset="0"/>
                        </a:rPr>
                        <a:t>Trouble Ticket</a:t>
                      </a:r>
                      <a:endParaRPr lang="en-US" sz="900" b="0" i="0" u="none" strike="noStrike" dirty="0">
                        <a:solidFill>
                          <a:srgbClr val="000000"/>
                        </a:solidFill>
                        <a:effectLst/>
                        <a:latin typeface="Arial" panose="020B0604020202020204" pitchFamily="34" charset="0"/>
                      </a:endParaRPr>
                    </a:p>
                  </a:txBody>
                  <a:tcPr marL="6067" marR="6067" marT="606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en-US" sz="900" b="0" i="0" u="sng" strike="noStrike" kern="1200" dirty="0" smtClean="0">
                          <a:solidFill>
                            <a:srgbClr val="000000"/>
                          </a:solidFill>
                          <a:effectLst/>
                          <a:latin typeface="Arial" panose="020B0604020202020204" pitchFamily="34" charset="0"/>
                          <a:ea typeface="+mn-ea"/>
                          <a:cs typeface="+mn-cs"/>
                        </a:rPr>
                        <a:t>C131216-48759923</a:t>
                      </a:r>
                      <a:endParaRPr lang="en-US" sz="900" b="0" i="0" u="sng" strike="noStrike" kern="1200" dirty="0">
                        <a:solidFill>
                          <a:srgbClr val="000000"/>
                        </a:solidFill>
                        <a:effectLst/>
                        <a:latin typeface="Arial" panose="020B0604020202020204" pitchFamily="34" charset="0"/>
                        <a:ea typeface="+mn-ea"/>
                        <a:cs typeface="+mn-cs"/>
                      </a:endParaRPr>
                    </a:p>
                  </a:txBody>
                  <a:tcPr marL="6067" marR="6067" marT="606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en-US" sz="900" b="0" i="0" u="none" strike="noStrike" dirty="0" smtClean="0">
                          <a:solidFill>
                            <a:srgbClr val="000000"/>
                          </a:solidFill>
                          <a:effectLst/>
                          <a:latin typeface="Arial" panose="020B0604020202020204" pitchFamily="34" charset="0"/>
                        </a:rPr>
                        <a:t>Order</a:t>
                      </a:r>
                      <a:endParaRPr lang="en-US" sz="900" b="0" i="0" u="none" strike="noStrike" dirty="0">
                        <a:solidFill>
                          <a:srgbClr val="000000"/>
                        </a:solidFill>
                        <a:effectLst/>
                        <a:latin typeface="Arial" panose="020B0604020202020204" pitchFamily="34" charset="0"/>
                      </a:endParaRPr>
                    </a:p>
                  </a:txBody>
                  <a:tcPr marL="6067" marR="6067" marT="606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en-US" sz="900" b="0" i="0" u="none" strike="noStrike" dirty="0" smtClean="0">
                          <a:solidFill>
                            <a:srgbClr val="000000"/>
                          </a:solidFill>
                          <a:effectLst/>
                          <a:latin typeface="Arial" panose="020B0604020202020204" pitchFamily="34" charset="0"/>
                        </a:rPr>
                        <a:t>Service Failure</a:t>
                      </a:r>
                      <a:endParaRPr lang="en-US" sz="900" b="0" i="0" u="none" strike="noStrike" dirty="0">
                        <a:solidFill>
                          <a:srgbClr val="000000"/>
                        </a:solidFill>
                        <a:effectLst/>
                        <a:latin typeface="Arial" panose="020B0604020202020204" pitchFamily="34" charset="0"/>
                      </a:endParaRPr>
                    </a:p>
                  </a:txBody>
                  <a:tcPr marL="6067" marR="6067" marT="606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en-US" sz="900" b="0" i="0" u="none" strike="noStrike" dirty="0" smtClean="0">
                          <a:solidFill>
                            <a:srgbClr val="000000"/>
                          </a:solidFill>
                          <a:effectLst/>
                          <a:latin typeface="Arial" panose="020B0604020202020204" pitchFamily="34" charset="0"/>
                        </a:rPr>
                        <a:t>Voice Call Affected</a:t>
                      </a:r>
                      <a:endParaRPr lang="en-US" sz="900" b="0" i="0" u="none" strike="noStrike" dirty="0">
                        <a:solidFill>
                          <a:srgbClr val="000000"/>
                        </a:solidFill>
                        <a:effectLst/>
                        <a:latin typeface="Arial" panose="020B0604020202020204" pitchFamily="34" charset="0"/>
                      </a:endParaRPr>
                    </a:p>
                  </a:txBody>
                  <a:tcPr marL="6067" marR="6067" marT="606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en-US" sz="900" b="0" i="0" u="none" strike="noStrike" dirty="0" smtClean="0">
                          <a:solidFill>
                            <a:srgbClr val="000000"/>
                          </a:solidFill>
                          <a:effectLst/>
                          <a:latin typeface="Arial" panose="020B0604020202020204" pitchFamily="34" charset="0"/>
                        </a:rPr>
                        <a:t>10/01/2019 09:30</a:t>
                      </a:r>
                      <a:endParaRPr lang="en-US" sz="900" b="0" i="0" u="none" strike="noStrike" dirty="0">
                        <a:solidFill>
                          <a:srgbClr val="000000"/>
                        </a:solidFill>
                        <a:effectLst/>
                        <a:latin typeface="Arial" panose="020B0604020202020204" pitchFamily="34" charset="0"/>
                      </a:endParaRPr>
                    </a:p>
                  </a:txBody>
                  <a:tcPr marL="6067" marR="6067" marT="606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en-US" sz="900" b="0" i="0" u="none" strike="noStrike" dirty="0" smtClean="0">
                          <a:solidFill>
                            <a:srgbClr val="000000"/>
                          </a:solidFill>
                          <a:effectLst/>
                          <a:latin typeface="Arial" panose="020B0604020202020204" pitchFamily="34" charset="0"/>
                        </a:rPr>
                        <a:t>11/01/2019 09:30</a:t>
                      </a:r>
                      <a:endParaRPr lang="en-US" sz="900" b="0" i="0" u="none" strike="noStrike" dirty="0">
                        <a:solidFill>
                          <a:srgbClr val="000000"/>
                        </a:solidFill>
                        <a:effectLst/>
                        <a:latin typeface="Arial" panose="020B0604020202020204" pitchFamily="34" charset="0"/>
                      </a:endParaRPr>
                    </a:p>
                  </a:txBody>
                  <a:tcPr marL="6067" marR="6067" marT="606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en-US" sz="900" b="0" i="0" u="none" strike="noStrike" dirty="0" smtClean="0">
                          <a:solidFill>
                            <a:srgbClr val="000000"/>
                          </a:solidFill>
                          <a:effectLst/>
                          <a:latin typeface="Arial" panose="020B0604020202020204" pitchFamily="34" charset="0"/>
                        </a:rPr>
                        <a:t>Closed</a:t>
                      </a:r>
                      <a:endParaRPr lang="en-US" sz="900" b="0" i="0" u="none" strike="noStrike" dirty="0">
                        <a:solidFill>
                          <a:srgbClr val="000000"/>
                        </a:solidFill>
                        <a:effectLst/>
                        <a:latin typeface="Arial" panose="020B0604020202020204" pitchFamily="34" charset="0"/>
                      </a:endParaRPr>
                    </a:p>
                  </a:txBody>
                  <a:tcPr marL="6067" marR="6067" marT="606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r>
            </a:tbl>
          </a:graphicData>
        </a:graphic>
      </p:graphicFrame>
    </p:spTree>
    <p:extLst>
      <p:ext uri="{BB962C8B-B14F-4D97-AF65-F5344CB8AC3E}">
        <p14:creationId xmlns:p14="http://schemas.microsoft.com/office/powerpoint/2010/main" val="1778833856"/>
      </p:ext>
    </p:extLst>
  </p:cSld>
  <p:clrMapOvr>
    <a:masterClrMapping/>
  </p:clrMapOvr>
  <p:timing>
    <p:tnLst>
      <p:par>
        <p:cTn id="1" dur="indefinite" restart="never" nodeType="tmRoot"/>
      </p:par>
    </p:tnLst>
  </p:timing>
</p:sld>
</file>

<file path=ppt/theme/theme1.xml><?xml version="1.0" encoding="utf-8"?>
<a:theme xmlns:a="http://schemas.openxmlformats.org/drawingml/2006/main" name="11_Office Theme">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4382</TotalTime>
  <Words>13219</Words>
  <Application>Microsoft Office PowerPoint</Application>
  <PresentationFormat>Widescreen</PresentationFormat>
  <Paragraphs>4471</Paragraphs>
  <Slides>48</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48</vt:i4>
      </vt:variant>
    </vt:vector>
  </HeadingPairs>
  <TitlesOfParts>
    <vt:vector size="59" baseType="lpstr">
      <vt:lpstr>Arial</vt:lpstr>
      <vt:lpstr>Arial Black</vt:lpstr>
      <vt:lpstr>Aril</vt:lpstr>
      <vt:lpstr>Calibri</vt:lpstr>
      <vt:lpstr>corporate_a_condensedregular</vt:lpstr>
      <vt:lpstr>FontAwesome</vt:lpstr>
      <vt:lpstr>fs_elliot_proregular</vt:lpstr>
      <vt:lpstr>Swis721 Cn BT</vt:lpstr>
      <vt:lpstr>Tondo</vt:lpstr>
      <vt:lpstr>vodafone_rgregular</vt:lpstr>
      <vt:lpstr>11_Office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NEW WORKFLOWS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Prateek Khurana</dc:creator>
  <cp:lastModifiedBy>Prateek Khurana</cp:lastModifiedBy>
  <cp:revision>143</cp:revision>
  <dcterms:created xsi:type="dcterms:W3CDTF">2019-04-15T07:14:25Z</dcterms:created>
  <dcterms:modified xsi:type="dcterms:W3CDTF">2019-05-03T08:55:23Z</dcterms:modified>
</cp:coreProperties>
</file>