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2c4e4c1f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c4e4c1f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2c4e4c1f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c4e4c1f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2c4e4c1f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2c4e4c1f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2c4e4c1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2c4e4c1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2c4e4c1f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c4e4c1f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2c4e4c1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c4e4c1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2c4e4c1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c4e4c1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2c4e4c1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2c4e4c1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2c4e4c1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2c4e4c1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2c4e4c1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2c4e4c1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2c4e4c1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2c4e4c1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2c4e4c1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2c4e4c1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2c4e4c1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2c4e4c1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aws.amazon.com/cli/latest/userguide/install-linux.html" TargetMode="External"/><Relationship Id="rId4" Type="http://schemas.openxmlformats.org/officeDocument/2006/relationships/hyperlink" Target="https://docs.aws.amazon.com/cli/latest/userguide/install-linux-al2017.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6175"/>
            <a:ext cx="8520600" cy="7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aws? </a:t>
            </a:r>
            <a:endParaRPr/>
          </a:p>
        </p:txBody>
      </p:sp>
      <p:sp>
        <p:nvSpPr>
          <p:cNvPr id="55" name="Google Shape;55;p13"/>
          <p:cNvSpPr txBox="1"/>
          <p:nvPr>
            <p:ph idx="1" type="subTitle"/>
          </p:nvPr>
        </p:nvSpPr>
        <p:spPr>
          <a:xfrm>
            <a:off x="244175" y="1037725"/>
            <a:ext cx="8520600" cy="38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mazon Web Services (AWS) is a secure cloud services platform, offering compute power, database storage, content delivery and other functionality to help businesses scale and grow. In simple words AWS allows you to do the following things- Running web and application servers in the cloud to host dynamic websites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0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S3</a:t>
            </a:r>
            <a:endParaRPr/>
          </a:p>
        </p:txBody>
      </p:sp>
      <p:sp>
        <p:nvSpPr>
          <p:cNvPr id="107" name="Google Shape;107;p22"/>
          <p:cNvSpPr txBox="1"/>
          <p:nvPr>
            <p:ph idx="1" type="body"/>
          </p:nvPr>
        </p:nvSpPr>
        <p:spPr>
          <a:xfrm>
            <a:off x="311700" y="68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Amazon</a:t>
            </a:r>
            <a:r>
              <a:rPr lang="en">
                <a:solidFill>
                  <a:srgbClr val="222222"/>
                </a:solidFill>
                <a:highlight>
                  <a:srgbClr val="FFFFFF"/>
                </a:highlight>
              </a:rPr>
              <a:t> Simple Storage Service (</a:t>
            </a:r>
            <a:r>
              <a:rPr b="1" lang="en">
                <a:solidFill>
                  <a:srgbClr val="222222"/>
                </a:solidFill>
                <a:highlight>
                  <a:srgbClr val="FFFFFF"/>
                </a:highlight>
              </a:rPr>
              <a:t>Amazon S3</a:t>
            </a:r>
            <a:r>
              <a:rPr lang="en">
                <a:solidFill>
                  <a:srgbClr val="222222"/>
                </a:solidFill>
                <a:highlight>
                  <a:srgbClr val="FFFFFF"/>
                </a:highlight>
              </a:rPr>
              <a:t>) is a scalable, high-speed, web-based cloud storage service designed for online backup and archiving of data and applications on </a:t>
            </a:r>
            <a:r>
              <a:rPr b="1" lang="en">
                <a:solidFill>
                  <a:srgbClr val="222222"/>
                </a:solidFill>
                <a:highlight>
                  <a:srgbClr val="FFFFFF"/>
                </a:highlight>
              </a:rPr>
              <a:t>Amazon</a:t>
            </a:r>
            <a:r>
              <a:rPr lang="en">
                <a:solidFill>
                  <a:srgbClr val="222222"/>
                </a:solidFill>
                <a:highlight>
                  <a:srgbClr val="FFFFFF"/>
                </a:highlight>
              </a:rPr>
              <a:t> Web Services. </a:t>
            </a:r>
            <a:r>
              <a:rPr b="1" lang="en">
                <a:solidFill>
                  <a:srgbClr val="222222"/>
                </a:solidFill>
                <a:highlight>
                  <a:srgbClr val="FFFFFF"/>
                </a:highlight>
              </a:rPr>
              <a:t>Amazon S3</a:t>
            </a:r>
            <a:r>
              <a:rPr lang="en">
                <a:solidFill>
                  <a:srgbClr val="222222"/>
                </a:solidFill>
                <a:highlight>
                  <a:srgbClr val="FFFFFF"/>
                </a:highlight>
              </a:rPr>
              <a:t> was designed with a minimal feature set and created to make web-scale computing easier for developers.</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The basic difference between </a:t>
            </a:r>
            <a:r>
              <a:rPr b="1" lang="en">
                <a:solidFill>
                  <a:srgbClr val="222222"/>
                </a:solidFill>
                <a:highlight>
                  <a:srgbClr val="FFFFFF"/>
                </a:highlight>
              </a:rPr>
              <a:t>S3</a:t>
            </a:r>
            <a:r>
              <a:rPr lang="en">
                <a:solidFill>
                  <a:srgbClr val="222222"/>
                </a:solidFill>
                <a:highlight>
                  <a:srgbClr val="FFFFFF"/>
                </a:highlight>
              </a:rPr>
              <a:t> and DynamoDB is that </a:t>
            </a:r>
            <a:r>
              <a:rPr b="1" lang="en">
                <a:solidFill>
                  <a:srgbClr val="222222"/>
                </a:solidFill>
                <a:highlight>
                  <a:srgbClr val="FFFFFF"/>
                </a:highlight>
              </a:rPr>
              <a:t>S3</a:t>
            </a:r>
            <a:r>
              <a:rPr lang="en">
                <a:solidFill>
                  <a:srgbClr val="222222"/>
                </a:solidFill>
                <a:highlight>
                  <a:srgbClr val="FFFFFF"/>
                </a:highlight>
              </a:rPr>
              <a:t> is file storage whereas DynamoDB is a </a:t>
            </a:r>
            <a:r>
              <a:rPr b="1" lang="en">
                <a:solidFill>
                  <a:srgbClr val="222222"/>
                </a:solidFill>
                <a:highlight>
                  <a:srgbClr val="FFFFFF"/>
                </a:highlight>
              </a:rPr>
              <a:t>Database</a:t>
            </a:r>
            <a:r>
              <a:rPr lang="en">
                <a:solidFill>
                  <a:srgbClr val="222222"/>
                </a:solidFill>
                <a:highlight>
                  <a:srgbClr val="FFFFFF"/>
                </a:highlight>
              </a:rPr>
              <a:t>. ... </a:t>
            </a:r>
            <a:r>
              <a:rPr b="1" lang="en">
                <a:solidFill>
                  <a:srgbClr val="222222"/>
                </a:solidFill>
                <a:highlight>
                  <a:srgbClr val="FFFFFF"/>
                </a:highlight>
              </a:rPr>
              <a:t>S3</a:t>
            </a:r>
            <a:r>
              <a:rPr lang="en">
                <a:solidFill>
                  <a:srgbClr val="222222"/>
                </a:solidFill>
                <a:highlight>
                  <a:srgbClr val="FFFFFF"/>
                </a:highlight>
              </a:rPr>
              <a:t> uses unique Ids called Keys to retrieve files from the bucket. The maximum size for each item (Object) is 5TB. </a:t>
            </a:r>
            <a:r>
              <a:rPr b="1" lang="en">
                <a:solidFill>
                  <a:srgbClr val="222222"/>
                </a:solidFill>
                <a:highlight>
                  <a:srgbClr val="FFFFFF"/>
                </a:highlight>
              </a:rPr>
              <a:t>S3</a:t>
            </a:r>
            <a:r>
              <a:rPr lang="en">
                <a:solidFill>
                  <a:srgbClr val="222222"/>
                </a:solidFill>
                <a:highlight>
                  <a:srgbClr val="FFFFFF"/>
                </a:highlight>
              </a:rPr>
              <a:t> is suitable for storing large objects</a:t>
            </a:r>
            <a:endParaRPr>
              <a:solidFill>
                <a:srgbClr val="222222"/>
              </a:solidFill>
              <a:highlight>
                <a:srgbClr val="FFFFFF"/>
              </a:highlight>
            </a:endParaRPr>
          </a:p>
          <a:p>
            <a:pPr indent="0" lvl="0" marL="0" rtl="0" algn="l">
              <a:spcBef>
                <a:spcPts val="1600"/>
              </a:spcBef>
              <a:spcAft>
                <a:spcPts val="1600"/>
              </a:spcAft>
              <a:buNone/>
            </a:pPr>
            <a:r>
              <a:rPr lang="en">
                <a:solidFill>
                  <a:srgbClr val="222222"/>
                </a:solidFill>
                <a:highlight>
                  <a:srgbClr val="FFFFFF"/>
                </a:highlight>
              </a:rPr>
              <a:t> </a:t>
            </a:r>
            <a:r>
              <a:rPr b="1" lang="en">
                <a:solidFill>
                  <a:srgbClr val="222222"/>
                </a:solidFill>
                <a:highlight>
                  <a:srgbClr val="FFFFFF"/>
                </a:highlight>
              </a:rPr>
              <a:t>S3</a:t>
            </a:r>
            <a:r>
              <a:rPr lang="en">
                <a:solidFill>
                  <a:srgbClr val="222222"/>
                </a:solidFill>
                <a:highlight>
                  <a:srgbClr val="FFFFFF"/>
                </a:highlight>
              </a:rPr>
              <a:t> is more lightweight and provides the capability to store data. </a:t>
            </a:r>
            <a:r>
              <a:rPr b="1" lang="en">
                <a:solidFill>
                  <a:srgbClr val="222222"/>
                </a:solidFill>
                <a:highlight>
                  <a:srgbClr val="FFFFFF"/>
                </a:highlight>
              </a:rPr>
              <a:t>EC2</a:t>
            </a:r>
            <a:r>
              <a:rPr lang="en">
                <a:solidFill>
                  <a:srgbClr val="222222"/>
                </a:solidFill>
                <a:highlight>
                  <a:srgbClr val="FFFFFF"/>
                </a:highlight>
              </a:rPr>
              <a:t>, on the other hand, is a web service that provides secure, resizable computing capacity in the cloud.</a:t>
            </a:r>
            <a:endParaRPr>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Lambda</a:t>
            </a:r>
            <a:endParaRPr/>
          </a:p>
        </p:txBody>
      </p:sp>
      <p:sp>
        <p:nvSpPr>
          <p:cNvPr id="113" name="Google Shape;113;p23"/>
          <p:cNvSpPr txBox="1"/>
          <p:nvPr>
            <p:ph idx="1" type="body"/>
          </p:nvPr>
        </p:nvSpPr>
        <p:spPr>
          <a:xfrm>
            <a:off x="311700" y="477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AWS Lambda</a:t>
            </a:r>
            <a:r>
              <a:rPr lang="en">
                <a:solidFill>
                  <a:srgbClr val="222222"/>
                </a:solidFill>
                <a:highlight>
                  <a:srgbClr val="FFFFFF"/>
                </a:highlight>
              </a:rPr>
              <a:t> is a serverless compute service that runs your code in response to events and automatically manages the underlying compute resources for you. </a:t>
            </a:r>
            <a:r>
              <a:rPr b="1" lang="en">
                <a:solidFill>
                  <a:srgbClr val="222222"/>
                </a:solidFill>
                <a:highlight>
                  <a:srgbClr val="FFFFFF"/>
                </a:highlight>
              </a:rPr>
              <a:t>AWS Lambda</a:t>
            </a:r>
            <a:r>
              <a:rPr lang="en">
                <a:solidFill>
                  <a:srgbClr val="222222"/>
                </a:solidFill>
                <a:highlight>
                  <a:srgbClr val="FFFFFF"/>
                </a:highlight>
              </a:rPr>
              <a:t> to extend other </a:t>
            </a:r>
            <a:r>
              <a:rPr b="1" lang="en">
                <a:solidFill>
                  <a:srgbClr val="222222"/>
                </a:solidFill>
                <a:highlight>
                  <a:srgbClr val="FFFFFF"/>
                </a:highlight>
              </a:rPr>
              <a:t>AWS</a:t>
            </a:r>
            <a:r>
              <a:rPr lang="en">
                <a:solidFill>
                  <a:srgbClr val="222222"/>
                </a:solidFill>
                <a:highlight>
                  <a:srgbClr val="FFFFFF"/>
                </a:highlight>
              </a:rPr>
              <a:t> services with custom logic, or create your own back-end services that operate at </a:t>
            </a:r>
            <a:r>
              <a:rPr b="1" lang="en">
                <a:solidFill>
                  <a:srgbClr val="222222"/>
                </a:solidFill>
                <a:highlight>
                  <a:srgbClr val="FFFFFF"/>
                </a:highlight>
              </a:rPr>
              <a:t>AWS</a:t>
            </a:r>
            <a:r>
              <a:rPr lang="en">
                <a:solidFill>
                  <a:srgbClr val="222222"/>
                </a:solidFill>
                <a:highlight>
                  <a:srgbClr val="FFFFFF"/>
                </a:highlight>
              </a:rPr>
              <a:t> scale, performance, and security.</a:t>
            </a:r>
            <a:endParaRPr>
              <a:solidFill>
                <a:srgbClr val="222222"/>
              </a:solidFill>
              <a:highlight>
                <a:srgbClr val="FFFFFF"/>
              </a:highlight>
            </a:endParaRPr>
          </a:p>
          <a:p>
            <a:pPr indent="0" lvl="0" marL="0" rtl="0" algn="l">
              <a:spcBef>
                <a:spcPts val="1600"/>
              </a:spcBef>
              <a:spcAft>
                <a:spcPts val="0"/>
              </a:spcAft>
              <a:buNone/>
            </a:pPr>
            <a:r>
              <a:rPr b="1" lang="en">
                <a:solidFill>
                  <a:srgbClr val="222222"/>
                </a:solidFill>
                <a:highlight>
                  <a:srgbClr val="FFFFFF"/>
                </a:highlight>
              </a:rPr>
              <a:t>AWS Lambda</a:t>
            </a:r>
            <a:r>
              <a:rPr lang="en">
                <a:solidFill>
                  <a:srgbClr val="222222"/>
                </a:solidFill>
                <a:highlight>
                  <a:srgbClr val="FFFFFF"/>
                </a:highlight>
              </a:rPr>
              <a:t> is a compute service that allows you to run code without managing servers. </a:t>
            </a:r>
            <a:r>
              <a:rPr b="1" lang="en">
                <a:solidFill>
                  <a:srgbClr val="222222"/>
                </a:solidFill>
                <a:highlight>
                  <a:srgbClr val="FFFFFF"/>
                </a:highlight>
              </a:rPr>
              <a:t>AWS Lambda</a:t>
            </a:r>
            <a:r>
              <a:rPr lang="en">
                <a:solidFill>
                  <a:srgbClr val="222222"/>
                </a:solidFill>
                <a:highlight>
                  <a:srgbClr val="FFFFFF"/>
                </a:highlight>
              </a:rPr>
              <a:t> is used to execute your code only when needed and it scales automatically, from a few requests per day to thousands per second. Your code can run without managing servers or provisioning with the help of </a:t>
            </a:r>
            <a:r>
              <a:rPr b="1" lang="en">
                <a:solidFill>
                  <a:srgbClr val="222222"/>
                </a:solidFill>
                <a:highlight>
                  <a:srgbClr val="FFFFFF"/>
                </a:highlight>
              </a:rPr>
              <a:t>AWS Lambda</a:t>
            </a:r>
            <a:r>
              <a:rPr lang="en">
                <a:solidFill>
                  <a:srgbClr val="222222"/>
                </a:solidFill>
                <a:highlight>
                  <a:srgbClr val="FFFFFF"/>
                </a:highlight>
              </a:rPr>
              <a:t>.</a:t>
            </a:r>
            <a:endParaRPr>
              <a:solidFill>
                <a:srgbClr val="222222"/>
              </a:solidFill>
              <a:highlight>
                <a:srgbClr val="FFFFFF"/>
              </a:highlight>
            </a:endParaRPr>
          </a:p>
          <a:p>
            <a:pPr indent="0" lvl="0" marL="0" rtl="0" algn="l">
              <a:spcBef>
                <a:spcPts val="1600"/>
              </a:spcBef>
              <a:spcAft>
                <a:spcPts val="1600"/>
              </a:spcAft>
              <a:buNone/>
            </a:pPr>
            <a:r>
              <a:rPr lang="en">
                <a:solidFill>
                  <a:srgbClr val="222222"/>
                </a:solidFill>
                <a:highlight>
                  <a:srgbClr val="FFFFFF"/>
                </a:highlight>
              </a:rPr>
              <a:t>You </a:t>
            </a:r>
            <a:r>
              <a:rPr b="1" lang="en">
                <a:solidFill>
                  <a:srgbClr val="222222"/>
                </a:solidFill>
                <a:highlight>
                  <a:srgbClr val="FFFFFF"/>
                </a:highlight>
              </a:rPr>
              <a:t>can</a:t>
            </a:r>
            <a:r>
              <a:rPr lang="en">
                <a:solidFill>
                  <a:srgbClr val="222222"/>
                </a:solidFill>
                <a:highlight>
                  <a:srgbClr val="FFFFFF"/>
                </a:highlight>
              </a:rPr>
              <a:t> use </a:t>
            </a:r>
            <a:r>
              <a:rPr b="1" lang="en">
                <a:solidFill>
                  <a:srgbClr val="222222"/>
                </a:solidFill>
                <a:highlight>
                  <a:srgbClr val="FFFFFF"/>
                </a:highlight>
              </a:rPr>
              <a:t>AWS Lambda</a:t>
            </a:r>
            <a:r>
              <a:rPr lang="en">
                <a:solidFill>
                  <a:srgbClr val="222222"/>
                </a:solidFill>
                <a:highlight>
                  <a:srgbClr val="FFFFFF"/>
                </a:highlight>
              </a:rPr>
              <a:t> to execute code in response to </a:t>
            </a:r>
            <a:r>
              <a:rPr b="1" lang="en">
                <a:solidFill>
                  <a:srgbClr val="222222"/>
                </a:solidFill>
                <a:highlight>
                  <a:srgbClr val="FFFFFF"/>
                </a:highlight>
              </a:rPr>
              <a:t>triggers</a:t>
            </a:r>
            <a:r>
              <a:rPr lang="en">
                <a:solidFill>
                  <a:srgbClr val="222222"/>
                </a:solidFill>
                <a:highlight>
                  <a:srgbClr val="FFFFFF"/>
                </a:highlight>
              </a:rPr>
              <a:t> such as changes in data, shifts in system state, or actions by users. </a:t>
            </a:r>
            <a:r>
              <a:rPr b="1" lang="en">
                <a:solidFill>
                  <a:srgbClr val="222222"/>
                </a:solidFill>
                <a:highlight>
                  <a:srgbClr val="FFFFFF"/>
                </a:highlight>
              </a:rPr>
              <a:t>Lambda can</a:t>
            </a:r>
            <a:r>
              <a:rPr lang="en">
                <a:solidFill>
                  <a:srgbClr val="222222"/>
                </a:solidFill>
                <a:highlight>
                  <a:srgbClr val="FFFFFF"/>
                </a:highlight>
              </a:rPr>
              <a:t> be directly </a:t>
            </a:r>
            <a:r>
              <a:rPr b="1" lang="en">
                <a:solidFill>
                  <a:srgbClr val="222222"/>
                </a:solidFill>
                <a:highlight>
                  <a:srgbClr val="FFFFFF"/>
                </a:highlight>
              </a:rPr>
              <a:t>triggered</a:t>
            </a:r>
            <a:r>
              <a:rPr lang="en">
                <a:solidFill>
                  <a:srgbClr val="222222"/>
                </a:solidFill>
                <a:highlight>
                  <a:srgbClr val="FFFFFF"/>
                </a:highlight>
              </a:rPr>
              <a:t> by </a:t>
            </a:r>
            <a:r>
              <a:rPr b="1" lang="en">
                <a:solidFill>
                  <a:srgbClr val="222222"/>
                </a:solidFill>
                <a:highlight>
                  <a:srgbClr val="FFFFFF"/>
                </a:highlight>
              </a:rPr>
              <a:t>AWS services</a:t>
            </a:r>
            <a:r>
              <a:rPr lang="en">
                <a:solidFill>
                  <a:srgbClr val="222222"/>
                </a:solidFill>
                <a:highlight>
                  <a:srgbClr val="FFFFFF"/>
                </a:highlight>
              </a:rPr>
              <a:t> such as S3, DynamoDB, Kinesis, SNS, and CloudWatch, or it </a:t>
            </a:r>
            <a:r>
              <a:rPr b="1" lang="en">
                <a:solidFill>
                  <a:srgbClr val="222222"/>
                </a:solidFill>
                <a:highlight>
                  <a:srgbClr val="FFFFFF"/>
                </a:highlight>
              </a:rPr>
              <a:t>can</a:t>
            </a:r>
            <a:r>
              <a:rPr lang="en">
                <a:solidFill>
                  <a:srgbClr val="222222"/>
                </a:solidFill>
                <a:highlight>
                  <a:srgbClr val="FFFFFF"/>
                </a:highlight>
              </a:rPr>
              <a:t> be orchestrated into workflows by </a:t>
            </a:r>
            <a:r>
              <a:rPr b="1" lang="en">
                <a:solidFill>
                  <a:srgbClr val="222222"/>
                </a:solidFill>
                <a:highlight>
                  <a:srgbClr val="FFFFFF"/>
                </a:highlight>
              </a:rPr>
              <a:t>AWS</a:t>
            </a:r>
            <a:r>
              <a:rPr lang="en">
                <a:solidFill>
                  <a:srgbClr val="222222"/>
                </a:solidFill>
                <a:highlight>
                  <a:srgbClr val="FFFFFF"/>
                </a:highlight>
              </a:rPr>
              <a:t> Step Functions.</a:t>
            </a:r>
            <a:endParaRPr>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20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Gateway</a:t>
            </a:r>
            <a:endParaRPr/>
          </a:p>
        </p:txBody>
      </p:sp>
      <p:sp>
        <p:nvSpPr>
          <p:cNvPr id="119" name="Google Shape;119;p24"/>
          <p:cNvSpPr txBox="1"/>
          <p:nvPr>
            <p:ph idx="1" type="body"/>
          </p:nvPr>
        </p:nvSpPr>
        <p:spPr>
          <a:xfrm>
            <a:off x="311700" y="693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An </a:t>
            </a:r>
            <a:r>
              <a:rPr b="1" lang="en">
                <a:solidFill>
                  <a:srgbClr val="222222"/>
                </a:solidFill>
                <a:highlight>
                  <a:srgbClr val="FFFFFF"/>
                </a:highlight>
              </a:rPr>
              <a:t>API gateway</a:t>
            </a:r>
            <a:r>
              <a:rPr lang="en">
                <a:solidFill>
                  <a:srgbClr val="222222"/>
                </a:solidFill>
                <a:highlight>
                  <a:srgbClr val="FFFFFF"/>
                </a:highlight>
              </a:rPr>
              <a:t> is programming that sits in front of an application programming interface (</a:t>
            </a:r>
            <a:r>
              <a:rPr b="1" lang="en">
                <a:solidFill>
                  <a:srgbClr val="222222"/>
                </a:solidFill>
                <a:highlight>
                  <a:srgbClr val="FFFFFF"/>
                </a:highlight>
              </a:rPr>
              <a:t>API</a:t>
            </a:r>
            <a:r>
              <a:rPr lang="en">
                <a:solidFill>
                  <a:srgbClr val="222222"/>
                </a:solidFill>
                <a:highlight>
                  <a:srgbClr val="FFFFFF"/>
                </a:highlight>
              </a:rPr>
              <a:t>) and acts as a single point of entry for a defined group of microservices. This is because, in addition to accommodating direct requests, </a:t>
            </a:r>
            <a:r>
              <a:rPr b="1" lang="en">
                <a:solidFill>
                  <a:srgbClr val="222222"/>
                </a:solidFill>
                <a:highlight>
                  <a:srgbClr val="FFFFFF"/>
                </a:highlight>
              </a:rPr>
              <a:t>gateways</a:t>
            </a:r>
            <a:r>
              <a:rPr lang="en">
                <a:solidFill>
                  <a:srgbClr val="222222"/>
                </a:solidFill>
                <a:highlight>
                  <a:srgbClr val="FFFFFF"/>
                </a:highlight>
              </a:rPr>
              <a:t> can be used to invoke multiple back-end services and aggregate the results.</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The </a:t>
            </a:r>
            <a:r>
              <a:rPr b="1" lang="en">
                <a:solidFill>
                  <a:srgbClr val="222222"/>
                </a:solidFill>
                <a:highlight>
                  <a:srgbClr val="FFFFFF"/>
                </a:highlight>
              </a:rPr>
              <a:t>AWS API Gateway</a:t>
            </a:r>
            <a:r>
              <a:rPr lang="en">
                <a:solidFill>
                  <a:srgbClr val="222222"/>
                </a:solidFill>
                <a:highlight>
                  <a:srgbClr val="FFFFFF"/>
                </a:highlight>
              </a:rPr>
              <a:t> acts as a bridge between your </a:t>
            </a:r>
            <a:r>
              <a:rPr b="1" lang="en">
                <a:solidFill>
                  <a:srgbClr val="222222"/>
                </a:solidFill>
                <a:highlight>
                  <a:srgbClr val="FFFFFF"/>
                </a:highlight>
              </a:rPr>
              <a:t>AWS</a:t>
            </a:r>
            <a:r>
              <a:rPr lang="en">
                <a:solidFill>
                  <a:srgbClr val="222222"/>
                </a:solidFill>
                <a:highlight>
                  <a:srgbClr val="FFFFFF"/>
                </a:highlight>
              </a:rPr>
              <a:t> services and external apps. </a:t>
            </a:r>
            <a:r>
              <a:rPr b="1" lang="en">
                <a:solidFill>
                  <a:srgbClr val="222222"/>
                </a:solidFill>
                <a:highlight>
                  <a:srgbClr val="FFFFFF"/>
                </a:highlight>
              </a:rPr>
              <a:t>AWS Lambda is</a:t>
            </a:r>
            <a:r>
              <a:rPr lang="en">
                <a:solidFill>
                  <a:srgbClr val="222222"/>
                </a:solidFill>
                <a:highlight>
                  <a:srgbClr val="FFFFFF"/>
                </a:highlight>
              </a:rPr>
              <a:t> a serverless computing platform that executes any code </a:t>
            </a:r>
            <a:r>
              <a:rPr b="1" lang="en">
                <a:solidFill>
                  <a:srgbClr val="222222"/>
                </a:solidFill>
                <a:highlight>
                  <a:srgbClr val="FFFFFF"/>
                </a:highlight>
              </a:rPr>
              <a:t>you</a:t>
            </a:r>
            <a:r>
              <a:rPr lang="en">
                <a:solidFill>
                  <a:srgbClr val="222222"/>
                </a:solidFill>
                <a:highlight>
                  <a:srgbClr val="FFFFFF"/>
                </a:highlight>
              </a:rPr>
              <a:t> upload to it as functions. This means </a:t>
            </a:r>
            <a:r>
              <a:rPr b="1" lang="en">
                <a:solidFill>
                  <a:srgbClr val="222222"/>
                </a:solidFill>
                <a:highlight>
                  <a:srgbClr val="FFFFFF"/>
                </a:highlight>
              </a:rPr>
              <a:t>you</a:t>
            </a:r>
            <a:r>
              <a:rPr lang="en">
                <a:solidFill>
                  <a:srgbClr val="222222"/>
                </a:solidFill>
                <a:highlight>
                  <a:srgbClr val="FFFFFF"/>
                </a:highlight>
              </a:rPr>
              <a:t> don't </a:t>
            </a:r>
            <a:r>
              <a:rPr b="1" lang="en">
                <a:solidFill>
                  <a:srgbClr val="222222"/>
                </a:solidFill>
                <a:highlight>
                  <a:srgbClr val="FFFFFF"/>
                </a:highlight>
              </a:rPr>
              <a:t>need</a:t>
            </a:r>
            <a:r>
              <a:rPr lang="en">
                <a:solidFill>
                  <a:srgbClr val="222222"/>
                </a:solidFill>
                <a:highlight>
                  <a:srgbClr val="FFFFFF"/>
                </a:highlight>
              </a:rPr>
              <a:t> to maintain any servers, or m</a:t>
            </a:r>
            <a:r>
              <a:rPr lang="en">
                <a:solidFill>
                  <a:srgbClr val="222222"/>
                </a:solidFill>
                <a:highlight>
                  <a:srgbClr val="FFFFFF"/>
                </a:highlight>
              </a:rPr>
              <a:t>an</a:t>
            </a:r>
            <a:r>
              <a:rPr lang="en">
                <a:solidFill>
                  <a:srgbClr val="222222"/>
                </a:solidFill>
                <a:highlight>
                  <a:srgbClr val="FFFFFF"/>
                </a:highlight>
              </a:rPr>
              <a:t>age things like CPU, memory, and networking. It's all managed for </a:t>
            </a:r>
            <a:r>
              <a:rPr b="1" lang="en">
                <a:solidFill>
                  <a:srgbClr val="222222"/>
                </a:solidFill>
                <a:highlight>
                  <a:srgbClr val="FFFFFF"/>
                </a:highlight>
              </a:rPr>
              <a:t>you</a:t>
            </a:r>
            <a:r>
              <a:rPr lang="en">
                <a:solidFill>
                  <a:srgbClr val="222222"/>
                </a:solidFill>
                <a:highlight>
                  <a:srgbClr val="FFFFFF"/>
                </a:highlight>
              </a:rPr>
              <a:t> by </a:t>
            </a:r>
            <a:r>
              <a:rPr b="1" lang="en">
                <a:solidFill>
                  <a:srgbClr val="222222"/>
                </a:solidFill>
                <a:highlight>
                  <a:srgbClr val="FFFFFF"/>
                </a:highlight>
              </a:rPr>
              <a:t>AWS</a:t>
            </a:r>
            <a:endParaRPr b="1">
              <a:solidFill>
                <a:srgbClr val="222222"/>
              </a:solidFill>
              <a:highlight>
                <a:srgbClr val="FFFFFF"/>
              </a:highlight>
            </a:endParaRPr>
          </a:p>
          <a:p>
            <a:pPr indent="0" lvl="0" marL="0" rtl="0" algn="l">
              <a:spcBef>
                <a:spcPts val="1600"/>
              </a:spcBef>
              <a:spcAft>
                <a:spcPts val="1600"/>
              </a:spcAft>
              <a:buNone/>
            </a:pPr>
            <a:r>
              <a:rPr lang="en">
                <a:solidFill>
                  <a:srgbClr val="222222"/>
                </a:solidFill>
                <a:highlight>
                  <a:srgbClr val="FFFFFF"/>
                </a:highlight>
              </a:rPr>
              <a:t>An </a:t>
            </a:r>
            <a:r>
              <a:rPr b="1" lang="en">
                <a:solidFill>
                  <a:srgbClr val="222222"/>
                </a:solidFill>
                <a:highlight>
                  <a:srgbClr val="FFFFFF"/>
                </a:highlight>
              </a:rPr>
              <a:t>API</a:t>
            </a:r>
            <a:r>
              <a:rPr lang="en">
                <a:solidFill>
                  <a:srgbClr val="222222"/>
                </a:solidFill>
                <a:highlight>
                  <a:srgbClr val="FFFFFF"/>
                </a:highlight>
              </a:rPr>
              <a:t> manager on the other hand provides a solution for companies to manage </a:t>
            </a:r>
            <a:r>
              <a:rPr b="1" lang="en">
                <a:solidFill>
                  <a:srgbClr val="222222"/>
                </a:solidFill>
                <a:highlight>
                  <a:srgbClr val="FFFFFF"/>
                </a:highlight>
              </a:rPr>
              <a:t>APIs</a:t>
            </a:r>
            <a:r>
              <a:rPr lang="en">
                <a:solidFill>
                  <a:srgbClr val="222222"/>
                </a:solidFill>
                <a:highlight>
                  <a:srgbClr val="FFFFFF"/>
                </a:highlight>
              </a:rPr>
              <a:t> for private, internal </a:t>
            </a:r>
            <a:r>
              <a:rPr b="1" lang="en">
                <a:solidFill>
                  <a:srgbClr val="222222"/>
                </a:solidFill>
                <a:highlight>
                  <a:srgbClr val="FFFFFF"/>
                </a:highlight>
              </a:rPr>
              <a:t>APIs</a:t>
            </a:r>
            <a:r>
              <a:rPr lang="en">
                <a:solidFill>
                  <a:srgbClr val="222222"/>
                </a:solidFill>
                <a:highlight>
                  <a:srgbClr val="FFFFFF"/>
                </a:highlight>
              </a:rPr>
              <a:t>, and public, external </a:t>
            </a:r>
            <a:r>
              <a:rPr b="1" lang="en">
                <a:solidFill>
                  <a:srgbClr val="222222"/>
                </a:solidFill>
                <a:highlight>
                  <a:srgbClr val="FFFFFF"/>
                </a:highlight>
              </a:rPr>
              <a:t>APIs</a:t>
            </a:r>
            <a:r>
              <a:rPr lang="en">
                <a:solidFill>
                  <a:srgbClr val="222222"/>
                </a:solidFill>
                <a:highlight>
                  <a:srgbClr val="FFFFFF"/>
                </a:highlight>
              </a:rPr>
              <a:t>.</a:t>
            </a:r>
            <a:endParaRPr b="1">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10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ALarm</a:t>
            </a:r>
            <a:endParaRPr/>
          </a:p>
        </p:txBody>
      </p:sp>
      <p:sp>
        <p:nvSpPr>
          <p:cNvPr id="125" name="Google Shape;125;p25"/>
          <p:cNvSpPr txBox="1"/>
          <p:nvPr>
            <p:ph idx="1" type="body"/>
          </p:nvPr>
        </p:nvSpPr>
        <p:spPr>
          <a:xfrm>
            <a:off x="311700" y="1071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The new </a:t>
            </a:r>
            <a:r>
              <a:rPr b="1" lang="en">
                <a:solidFill>
                  <a:srgbClr val="222222"/>
                </a:solidFill>
                <a:highlight>
                  <a:srgbClr val="FFFFFF"/>
                </a:highlight>
              </a:rPr>
              <a:t>CloudWatch Alarms</a:t>
            </a:r>
            <a:r>
              <a:rPr lang="en">
                <a:solidFill>
                  <a:srgbClr val="222222"/>
                </a:solidFill>
                <a:highlight>
                  <a:srgbClr val="FFFFFF"/>
                </a:highlight>
              </a:rPr>
              <a:t> feature allows you to watch </a:t>
            </a:r>
            <a:r>
              <a:rPr b="1" lang="en">
                <a:solidFill>
                  <a:srgbClr val="222222"/>
                </a:solidFill>
                <a:highlight>
                  <a:srgbClr val="FFFFFF"/>
                </a:highlight>
              </a:rPr>
              <a:t>CloudWatch</a:t>
            </a:r>
            <a:r>
              <a:rPr lang="en">
                <a:solidFill>
                  <a:srgbClr val="222222"/>
                </a:solidFill>
                <a:highlight>
                  <a:srgbClr val="FFFFFF"/>
                </a:highlight>
              </a:rPr>
              <a:t> metrics and to receive notifications when the metrics fall outside of the levels (high or low thresholds) that you configure. ... </a:t>
            </a:r>
            <a:r>
              <a:rPr b="1" lang="en">
                <a:solidFill>
                  <a:srgbClr val="222222"/>
                </a:solidFill>
                <a:highlight>
                  <a:srgbClr val="FFFFFF"/>
                </a:highlight>
              </a:rPr>
              <a:t>Alarms</a:t>
            </a:r>
            <a:r>
              <a:rPr lang="en">
                <a:solidFill>
                  <a:srgbClr val="222222"/>
                </a:solidFill>
                <a:highlight>
                  <a:srgbClr val="FFFFFF"/>
                </a:highlight>
              </a:rPr>
              <a:t> watch metrics and execute actions by publishing notifications to Amazon SNS topics or by initiating Auto Scaling actions.</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Steps:</a:t>
            </a:r>
            <a:endParaRPr>
              <a:solidFill>
                <a:srgbClr val="222222"/>
              </a:solidFill>
              <a:highlight>
                <a:srgbClr val="FFFFFF"/>
              </a:highlight>
            </a:endParaRPr>
          </a:p>
          <a:p>
            <a:pPr indent="-342900" lvl="0" marL="457200" rtl="0" algn="l">
              <a:spcBef>
                <a:spcPts val="1600"/>
              </a:spcBef>
              <a:spcAft>
                <a:spcPts val="0"/>
              </a:spcAft>
              <a:buClr>
                <a:srgbClr val="222222"/>
              </a:buClr>
              <a:buSzPts val="1800"/>
              <a:buAutoNum type="arabicPeriod"/>
            </a:pPr>
            <a:r>
              <a:rPr lang="en">
                <a:solidFill>
                  <a:srgbClr val="222222"/>
                </a:solidFill>
              </a:rPr>
              <a:t>In the navigation pane, choose Instances.</a:t>
            </a:r>
            <a:endParaRPr>
              <a:solidFill>
                <a:srgbClr val="222222"/>
              </a:solidFill>
            </a:endParaRPr>
          </a:p>
          <a:p>
            <a:pPr indent="-342900" lvl="0" marL="457200" rtl="0" algn="l">
              <a:spcBef>
                <a:spcPts val="0"/>
              </a:spcBef>
              <a:spcAft>
                <a:spcPts val="0"/>
              </a:spcAft>
              <a:buClr>
                <a:srgbClr val="222222"/>
              </a:buClr>
              <a:buSzPts val="1800"/>
              <a:buAutoNum type="arabicPeriod"/>
            </a:pPr>
            <a:r>
              <a:rPr lang="en">
                <a:solidFill>
                  <a:srgbClr val="222222"/>
                </a:solidFill>
              </a:rPr>
              <a:t>Select the instance.</a:t>
            </a:r>
            <a:endParaRPr>
              <a:solidFill>
                <a:srgbClr val="222222"/>
              </a:solidFill>
            </a:endParaRPr>
          </a:p>
          <a:p>
            <a:pPr indent="-342900" lvl="0" marL="457200" rtl="0" algn="l">
              <a:spcBef>
                <a:spcPts val="0"/>
              </a:spcBef>
              <a:spcAft>
                <a:spcPts val="0"/>
              </a:spcAft>
              <a:buClr>
                <a:srgbClr val="222222"/>
              </a:buClr>
              <a:buSzPts val="1800"/>
              <a:buAutoNum type="arabicPeriod"/>
            </a:pPr>
            <a:r>
              <a:rPr lang="en">
                <a:solidFill>
                  <a:srgbClr val="222222"/>
                </a:solidFill>
              </a:rPr>
              <a:t>On the Monitoring tab, choose Create Alarm.</a:t>
            </a:r>
            <a:endParaRPr>
              <a:solidFill>
                <a:srgbClr val="222222"/>
              </a:solidFill>
            </a:endParaRPr>
          </a:p>
          <a:p>
            <a:pPr indent="-342900" lvl="0" marL="457200" rtl="0" algn="l">
              <a:spcBef>
                <a:spcPts val="0"/>
              </a:spcBef>
              <a:spcAft>
                <a:spcPts val="0"/>
              </a:spcAft>
              <a:buClr>
                <a:srgbClr val="222222"/>
              </a:buClr>
              <a:buSzPts val="1800"/>
              <a:buAutoNum type="arabicPeriod"/>
            </a:pPr>
            <a:r>
              <a:rPr lang="en">
                <a:solidFill>
                  <a:srgbClr val="222222"/>
                </a:solidFill>
              </a:rPr>
              <a:t>In the Create Alarm dialog box, do the following: Choose create topic. For Send a notification to, enter a name for the SNS topic.</a:t>
            </a:r>
            <a:endParaRPr>
              <a:solidFill>
                <a:srgbClr val="222222"/>
              </a:solidFill>
            </a:endParaRPr>
          </a:p>
          <a:p>
            <a:pPr indent="0" lvl="0" marL="0" rtl="0" algn="l">
              <a:spcBef>
                <a:spcPts val="300"/>
              </a:spcBef>
              <a:spcAft>
                <a:spcPts val="1600"/>
              </a:spcAft>
              <a:buNone/>
            </a:pPr>
            <a:r>
              <a:t/>
            </a:r>
            <a:endParaRPr>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CLI setup</a:t>
            </a:r>
            <a:endParaRPr/>
          </a:p>
        </p:txBody>
      </p:sp>
      <p:sp>
        <p:nvSpPr>
          <p:cNvPr id="131" name="Google Shape;131;p2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The </a:t>
            </a:r>
            <a:r>
              <a:rPr b="1" lang="en">
                <a:solidFill>
                  <a:srgbClr val="222222"/>
                </a:solidFill>
                <a:highlight>
                  <a:srgbClr val="FFFFFF"/>
                </a:highlight>
              </a:rPr>
              <a:t>AWS Command Line</a:t>
            </a:r>
            <a:r>
              <a:rPr lang="en">
                <a:solidFill>
                  <a:srgbClr val="222222"/>
                </a:solidFill>
                <a:highlight>
                  <a:srgbClr val="FFFFFF"/>
                </a:highlight>
              </a:rPr>
              <a:t> Interface (</a:t>
            </a:r>
            <a:r>
              <a:rPr b="1" lang="en">
                <a:solidFill>
                  <a:srgbClr val="222222"/>
                </a:solidFill>
                <a:highlight>
                  <a:srgbClr val="FFFFFF"/>
                </a:highlight>
              </a:rPr>
              <a:t>AWS CLI</a:t>
            </a:r>
            <a:r>
              <a:rPr lang="en">
                <a:solidFill>
                  <a:srgbClr val="222222"/>
                </a:solidFill>
                <a:highlight>
                  <a:srgbClr val="FFFFFF"/>
                </a:highlight>
              </a:rPr>
              <a:t>) is an Amazon Web Services tool that enables developers to control Amazon public cloud services by typing </a:t>
            </a:r>
            <a:r>
              <a:rPr b="1" lang="en">
                <a:solidFill>
                  <a:srgbClr val="222222"/>
                </a:solidFill>
                <a:highlight>
                  <a:srgbClr val="FFFFFF"/>
                </a:highlight>
              </a:rPr>
              <a:t>commands</a:t>
            </a:r>
            <a:r>
              <a:rPr lang="en">
                <a:solidFill>
                  <a:srgbClr val="222222"/>
                </a:solidFill>
                <a:highlight>
                  <a:srgbClr val="FFFFFF"/>
                </a:highlight>
              </a:rPr>
              <a:t> on a specified line</a:t>
            </a:r>
            <a:endParaRPr>
              <a:solidFill>
                <a:srgbClr val="222222"/>
              </a:solidFill>
              <a:highlight>
                <a:srgbClr val="FFFFFF"/>
              </a:highlight>
            </a:endParaRPr>
          </a:p>
          <a:p>
            <a:pPr indent="0" lvl="0" marL="0" rtl="0" algn="l">
              <a:spcBef>
                <a:spcPts val="1600"/>
              </a:spcBef>
              <a:spcAft>
                <a:spcPts val="0"/>
              </a:spcAft>
              <a:buNone/>
            </a:pPr>
            <a:r>
              <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Steps:</a:t>
            </a:r>
            <a:endParaRPr>
              <a:solidFill>
                <a:srgbClr val="222222"/>
              </a:solidFill>
              <a:highlight>
                <a:srgbClr val="FFFFFF"/>
              </a:highlight>
            </a:endParaRPr>
          </a:p>
          <a:p>
            <a:pPr indent="-342900" lvl="0" marL="457200" rtl="0" algn="l">
              <a:spcBef>
                <a:spcPts val="1600"/>
              </a:spcBef>
              <a:spcAft>
                <a:spcPts val="0"/>
              </a:spcAft>
              <a:buSzPts val="1800"/>
              <a:buAutoNum type="arabicPeriod"/>
            </a:pPr>
            <a:r>
              <a:rPr lang="en" u="sng">
                <a:solidFill>
                  <a:schemeClr val="hlink"/>
                </a:solidFill>
                <a:hlinkClick r:id="rId3"/>
              </a:rPr>
              <a:t>https://docs.aws.amazon.com/cli/latest/userguide/install-linux.html</a:t>
            </a:r>
            <a:endParaRPr>
              <a:solidFill>
                <a:srgbClr val="222222"/>
              </a:solidFill>
              <a:highlight>
                <a:srgbClr val="FFFFFF"/>
              </a:highlight>
            </a:endParaRPr>
          </a:p>
          <a:p>
            <a:pPr indent="-342900" lvl="0" marL="457200" rtl="0" algn="l">
              <a:spcBef>
                <a:spcPts val="0"/>
              </a:spcBef>
              <a:spcAft>
                <a:spcPts val="0"/>
              </a:spcAft>
              <a:buSzPts val="1800"/>
              <a:buAutoNum type="arabicPeriod"/>
            </a:pPr>
            <a:r>
              <a:rPr lang="en" u="sng">
                <a:solidFill>
                  <a:schemeClr val="hlink"/>
                </a:solidFill>
                <a:hlinkClick r:id="rId4"/>
              </a:rPr>
              <a:t>https://docs.aws.amazon.com/cli/latest/userguide/install-linux-al2017.html</a:t>
            </a:r>
            <a:endParaRPr>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93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Benefits at a Glance</a:t>
            </a:r>
            <a:endParaRPr sz="3000"/>
          </a:p>
        </p:txBody>
      </p:sp>
      <p:sp>
        <p:nvSpPr>
          <p:cNvPr id="61" name="Google Shape;61;p14"/>
          <p:cNvSpPr txBox="1"/>
          <p:nvPr>
            <p:ph idx="1" type="body"/>
          </p:nvPr>
        </p:nvSpPr>
        <p:spPr>
          <a:xfrm>
            <a:off x="379250" y="863550"/>
            <a:ext cx="8520600" cy="3416400"/>
          </a:xfrm>
          <a:prstGeom prst="rect">
            <a:avLst/>
          </a:prstGeom>
        </p:spPr>
        <p:txBody>
          <a:bodyPr anchorCtr="0" anchor="t" bIns="91425" lIns="91425" spcFirstLastPara="1" rIns="91425" wrap="square" tIns="91425">
            <a:noAutofit/>
          </a:bodyPr>
          <a:lstStyle/>
          <a:p>
            <a:pPr indent="0" lvl="0" marL="12700" marR="12700" rtl="0" algn="l">
              <a:lnSpc>
                <a:spcPct val="130000"/>
              </a:lnSpc>
              <a:spcBef>
                <a:spcPts val="0"/>
              </a:spcBef>
              <a:spcAft>
                <a:spcPts val="0"/>
              </a:spcAft>
              <a:buClr>
                <a:schemeClr val="dk1"/>
              </a:buClr>
              <a:buSzPts val="1100"/>
              <a:buFont typeface="Arial"/>
              <a:buNone/>
            </a:pPr>
            <a:r>
              <a:rPr lang="en" sz="2400">
                <a:solidFill>
                  <a:srgbClr val="1F3D5C"/>
                </a:solidFill>
              </a:rPr>
              <a:t>Easy to use</a:t>
            </a:r>
            <a:endParaRPr sz="2400">
              <a:solidFill>
                <a:srgbClr val="1F3D5C"/>
              </a:solidFill>
            </a:endParaRPr>
          </a:p>
          <a:p>
            <a:pPr indent="0" lvl="0" marL="0" rtl="0" algn="l">
              <a:spcBef>
                <a:spcPts val="0"/>
              </a:spcBef>
              <a:spcAft>
                <a:spcPts val="0"/>
              </a:spcAft>
              <a:buClr>
                <a:schemeClr val="dk1"/>
              </a:buClr>
              <a:buSzPts val="1100"/>
              <a:buFont typeface="Arial"/>
              <a:buNone/>
            </a:pPr>
            <a:r>
              <a:rPr lang="en">
                <a:solidFill>
                  <a:srgbClr val="333333"/>
                </a:solidFill>
              </a:rPr>
              <a:t>AWS is designed to allow application providers, ISVs, and vendors to quickly and securely host your applications – whether an existing application or a new SaaS-based application. You can use the AWS Management Console or well-documented web services APIs to access AWS’s application hosting platform.</a:t>
            </a:r>
            <a:endParaRPr>
              <a:solidFill>
                <a:srgbClr val="333333"/>
              </a:solidFill>
            </a:endParaRPr>
          </a:p>
          <a:p>
            <a:pPr indent="0" lvl="0" marL="12700" marR="12700" rtl="0" algn="l">
              <a:lnSpc>
                <a:spcPct val="130000"/>
              </a:lnSpc>
              <a:spcBef>
                <a:spcPts val="2700"/>
              </a:spcBef>
              <a:spcAft>
                <a:spcPts val="0"/>
              </a:spcAft>
              <a:buClr>
                <a:schemeClr val="dk1"/>
              </a:buClr>
              <a:buSzPts val="1100"/>
              <a:buFont typeface="Arial"/>
              <a:buNone/>
            </a:pPr>
            <a:r>
              <a:rPr lang="en" sz="2400">
                <a:solidFill>
                  <a:srgbClr val="1F3D5C"/>
                </a:solidFill>
              </a:rPr>
              <a:t>Flexible</a:t>
            </a:r>
            <a:endParaRPr sz="2400">
              <a:solidFill>
                <a:srgbClr val="1F3D5C"/>
              </a:solidFill>
            </a:endParaRPr>
          </a:p>
          <a:p>
            <a:pPr indent="0" lvl="0" marL="0" rtl="0" algn="l">
              <a:spcBef>
                <a:spcPts val="0"/>
              </a:spcBef>
              <a:spcAft>
                <a:spcPts val="0"/>
              </a:spcAft>
              <a:buClr>
                <a:schemeClr val="dk1"/>
              </a:buClr>
              <a:buSzPts val="1100"/>
              <a:buFont typeface="Arial"/>
              <a:buNone/>
            </a:pPr>
            <a:r>
              <a:rPr lang="en">
                <a:solidFill>
                  <a:srgbClr val="333333"/>
                </a:solidFill>
              </a:rPr>
              <a:t>AWS enables you to select the operating system, programming language, web application platform, database, and other services you need. With AWS, you receive a virtual environment that lets you load the software and services your application requires. This eases the migration process for existing applications while preserving options for building new solutions.</a:t>
            </a:r>
            <a:endParaRPr>
              <a:solidFill>
                <a:srgbClr val="333333"/>
              </a:solidFill>
            </a:endParaRPr>
          </a:p>
          <a:p>
            <a:pPr indent="0" lvl="0" marL="0" rtl="0" algn="l">
              <a:spcBef>
                <a:spcPts val="27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176625" y="98950"/>
            <a:ext cx="8520600" cy="4830900"/>
          </a:xfrm>
          <a:prstGeom prst="rect">
            <a:avLst/>
          </a:prstGeom>
        </p:spPr>
        <p:txBody>
          <a:bodyPr anchorCtr="0" anchor="t" bIns="91425" lIns="91425" spcFirstLastPara="1" rIns="91425" wrap="square" tIns="91425">
            <a:noAutofit/>
          </a:bodyPr>
          <a:lstStyle/>
          <a:p>
            <a:pPr indent="0" lvl="0" marL="12700" marR="12700" rtl="0" algn="l">
              <a:lnSpc>
                <a:spcPct val="130000"/>
              </a:lnSpc>
              <a:spcBef>
                <a:spcPts val="0"/>
              </a:spcBef>
              <a:spcAft>
                <a:spcPts val="0"/>
              </a:spcAft>
              <a:buClr>
                <a:schemeClr val="dk1"/>
              </a:buClr>
              <a:buSzPts val="1100"/>
              <a:buFont typeface="Arial"/>
              <a:buNone/>
            </a:pPr>
            <a:r>
              <a:rPr lang="en" sz="2400">
                <a:solidFill>
                  <a:srgbClr val="1F3D5C"/>
                </a:solidFill>
              </a:rPr>
              <a:t>Cost-Effective</a:t>
            </a:r>
            <a:endParaRPr sz="2400">
              <a:solidFill>
                <a:srgbClr val="1F3D5C"/>
              </a:solidFill>
            </a:endParaRPr>
          </a:p>
          <a:p>
            <a:pPr indent="0" lvl="0" marL="0" rtl="0" algn="l">
              <a:spcBef>
                <a:spcPts val="0"/>
              </a:spcBef>
              <a:spcAft>
                <a:spcPts val="0"/>
              </a:spcAft>
              <a:buClr>
                <a:schemeClr val="dk1"/>
              </a:buClr>
              <a:buSzPts val="1100"/>
              <a:buFont typeface="Arial"/>
              <a:buNone/>
            </a:pPr>
            <a:r>
              <a:rPr lang="en">
                <a:solidFill>
                  <a:srgbClr val="333333"/>
                </a:solidFill>
              </a:rPr>
              <a:t>You pay only for the compute power, storage, and other resources you use, with no long-term contracts or up-front commitments. For more information on comparing the costs of other hosting alternatives with AWS, see the AWS Economics Center.</a:t>
            </a:r>
            <a:endParaRPr>
              <a:solidFill>
                <a:srgbClr val="333333"/>
              </a:solidFill>
            </a:endParaRPr>
          </a:p>
          <a:p>
            <a:pPr indent="0" lvl="0" marL="12700" marR="12700" rtl="0" algn="l">
              <a:lnSpc>
                <a:spcPct val="130000"/>
              </a:lnSpc>
              <a:spcBef>
                <a:spcPts val="2700"/>
              </a:spcBef>
              <a:spcAft>
                <a:spcPts val="0"/>
              </a:spcAft>
              <a:buClr>
                <a:schemeClr val="dk1"/>
              </a:buClr>
              <a:buSzPts val="1100"/>
              <a:buFont typeface="Arial"/>
              <a:buNone/>
            </a:pPr>
            <a:r>
              <a:rPr lang="en" sz="2400">
                <a:solidFill>
                  <a:srgbClr val="1F3D5C"/>
                </a:solidFill>
              </a:rPr>
              <a:t>Reliable</a:t>
            </a:r>
            <a:endParaRPr sz="2400">
              <a:solidFill>
                <a:srgbClr val="1F3D5C"/>
              </a:solidFill>
            </a:endParaRPr>
          </a:p>
          <a:p>
            <a:pPr indent="0" lvl="0" marL="0" rtl="0" algn="l">
              <a:spcBef>
                <a:spcPts val="0"/>
              </a:spcBef>
              <a:spcAft>
                <a:spcPts val="0"/>
              </a:spcAft>
              <a:buClr>
                <a:schemeClr val="dk1"/>
              </a:buClr>
              <a:buSzPts val="1100"/>
              <a:buFont typeface="Arial"/>
              <a:buNone/>
            </a:pPr>
            <a:r>
              <a:rPr lang="en">
                <a:solidFill>
                  <a:srgbClr val="333333"/>
                </a:solidFill>
              </a:rPr>
              <a:t>With AWS, you take advantage of a scalable, reliable, and secure global computing infrastructure, the virtual backbone of Amazon.com’s multi-billion dollar online business that has been honed for over a decade.</a:t>
            </a:r>
            <a:endParaRPr>
              <a:solidFill>
                <a:srgbClr val="333333"/>
              </a:solidFill>
            </a:endParaRPr>
          </a:p>
          <a:p>
            <a:pPr indent="0" lvl="0" marL="0" rtl="0" algn="l">
              <a:spcBef>
                <a:spcPts val="27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176625" y="139475"/>
            <a:ext cx="8520600" cy="4749900"/>
          </a:xfrm>
          <a:prstGeom prst="rect">
            <a:avLst/>
          </a:prstGeom>
        </p:spPr>
        <p:txBody>
          <a:bodyPr anchorCtr="0" anchor="t" bIns="91425" lIns="91425" spcFirstLastPara="1" rIns="91425" wrap="square" tIns="91425">
            <a:noAutofit/>
          </a:bodyPr>
          <a:lstStyle/>
          <a:p>
            <a:pPr indent="0" lvl="0" marL="12700" marR="12700" rtl="0" algn="l">
              <a:lnSpc>
                <a:spcPct val="130000"/>
              </a:lnSpc>
              <a:spcBef>
                <a:spcPts val="0"/>
              </a:spcBef>
              <a:spcAft>
                <a:spcPts val="0"/>
              </a:spcAft>
              <a:buClr>
                <a:schemeClr val="dk1"/>
              </a:buClr>
              <a:buSzPts val="1100"/>
              <a:buFont typeface="Arial"/>
              <a:buNone/>
            </a:pPr>
            <a:r>
              <a:rPr lang="en" sz="2400">
                <a:solidFill>
                  <a:srgbClr val="1F3D5C"/>
                </a:solidFill>
              </a:rPr>
              <a:t>Scalable and high-performance</a:t>
            </a:r>
            <a:endParaRPr sz="2400">
              <a:solidFill>
                <a:srgbClr val="1F3D5C"/>
              </a:solidFill>
            </a:endParaRPr>
          </a:p>
          <a:p>
            <a:pPr indent="0" lvl="0" marL="0" rtl="0" algn="l">
              <a:spcBef>
                <a:spcPts val="0"/>
              </a:spcBef>
              <a:spcAft>
                <a:spcPts val="0"/>
              </a:spcAft>
              <a:buClr>
                <a:schemeClr val="dk1"/>
              </a:buClr>
              <a:buSzPts val="1100"/>
              <a:buFont typeface="Arial"/>
              <a:buNone/>
            </a:pPr>
            <a:r>
              <a:rPr lang="en">
                <a:solidFill>
                  <a:srgbClr val="333333"/>
                </a:solidFill>
              </a:rPr>
              <a:t>Using AWS tools, Auto Scaling, and Elastic Load Balancing, your application can scale up or down based on demand. Backed by Amazon’s massive infrastructure, you have access to compute and storage resources when you need them.</a:t>
            </a:r>
            <a:endParaRPr>
              <a:solidFill>
                <a:srgbClr val="333333"/>
              </a:solidFill>
            </a:endParaRPr>
          </a:p>
          <a:p>
            <a:pPr indent="0" lvl="0" marL="12700" marR="12700" rtl="0" algn="l">
              <a:lnSpc>
                <a:spcPct val="130000"/>
              </a:lnSpc>
              <a:spcBef>
                <a:spcPts val="2700"/>
              </a:spcBef>
              <a:spcAft>
                <a:spcPts val="0"/>
              </a:spcAft>
              <a:buClr>
                <a:schemeClr val="dk1"/>
              </a:buClr>
              <a:buSzPts val="1100"/>
              <a:buFont typeface="Arial"/>
              <a:buNone/>
            </a:pPr>
            <a:r>
              <a:rPr lang="en" sz="2400">
                <a:solidFill>
                  <a:srgbClr val="1F3D5C"/>
                </a:solidFill>
              </a:rPr>
              <a:t>Secure</a:t>
            </a:r>
            <a:r>
              <a:rPr lang="en" sz="3300">
                <a:solidFill>
                  <a:srgbClr val="1F3D5C"/>
                </a:solidFill>
              </a:rPr>
              <a:t>.</a:t>
            </a:r>
            <a:endParaRPr sz="3300">
              <a:solidFill>
                <a:srgbClr val="1F3D5C"/>
              </a:solidFill>
            </a:endParaRPr>
          </a:p>
          <a:p>
            <a:pPr indent="0" lvl="0" marL="0" rtl="0" algn="l">
              <a:spcBef>
                <a:spcPts val="0"/>
              </a:spcBef>
              <a:spcAft>
                <a:spcPts val="0"/>
              </a:spcAft>
              <a:buClr>
                <a:schemeClr val="dk1"/>
              </a:buClr>
              <a:buSzPts val="1100"/>
              <a:buFont typeface="Arial"/>
              <a:buNone/>
            </a:pPr>
            <a:r>
              <a:rPr lang="en">
                <a:solidFill>
                  <a:srgbClr val="333333"/>
                </a:solidFill>
              </a:rPr>
              <a:t>AWS utilizes an end-to-end approach to secure and harden our infrastructure, including physical, operational, and software measures. For more information, see the AWS Security Center</a:t>
            </a:r>
            <a:endParaRPr>
              <a:solidFill>
                <a:srgbClr val="333333"/>
              </a:solidFill>
            </a:endParaRPr>
          </a:p>
          <a:p>
            <a:pPr indent="0" lvl="0" marL="0" rtl="0" algn="l">
              <a:spcBef>
                <a:spcPts val="27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aws</a:t>
            </a:r>
            <a:endParaRPr/>
          </a:p>
          <a:p>
            <a:pPr indent="0" lvl="0" marL="0" rtl="0" algn="l">
              <a:spcBef>
                <a:spcPts val="0"/>
              </a:spcBef>
              <a:spcAft>
                <a:spcPts val="0"/>
              </a:spcAft>
              <a:buNone/>
            </a:pPr>
            <a:r>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500"/>
              </a:spcBef>
              <a:spcAft>
                <a:spcPts val="0"/>
              </a:spcAft>
              <a:buClr>
                <a:srgbClr val="333333"/>
              </a:buClr>
              <a:buSzPts val="1800"/>
              <a:buChar char="●"/>
            </a:pPr>
            <a:r>
              <a:rPr lang="en">
                <a:solidFill>
                  <a:srgbClr val="333333"/>
                </a:solidFill>
              </a:rPr>
              <a:t>Amazon Cluster</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Storage</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Database</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Management and security</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Networks</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Analytics</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Application services</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Implementation and services</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Mobile services</a:t>
            </a:r>
            <a:endParaRPr>
              <a:solidFill>
                <a:srgbClr val="333333"/>
              </a:solidFill>
            </a:endParaRPr>
          </a:p>
          <a:p>
            <a:pPr indent="0" lvl="0" marL="0" rtl="0" algn="l">
              <a:spcBef>
                <a:spcPts val="15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EC2</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44444"/>
                </a:solidFill>
                <a:highlight>
                  <a:srgbClr val="FFFFFF"/>
                </a:highlight>
              </a:rPr>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Management</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Amazon</a:t>
            </a:r>
            <a:r>
              <a:rPr lang="en">
                <a:solidFill>
                  <a:srgbClr val="222222"/>
                </a:solidFill>
                <a:highlight>
                  <a:srgbClr val="FFFFFF"/>
                </a:highlight>
              </a:rPr>
              <a:t> Relational </a:t>
            </a:r>
            <a:r>
              <a:rPr b="1" lang="en">
                <a:solidFill>
                  <a:srgbClr val="222222"/>
                </a:solidFill>
                <a:highlight>
                  <a:srgbClr val="FFFFFF"/>
                </a:highlight>
              </a:rPr>
              <a:t>Database</a:t>
            </a:r>
            <a:r>
              <a:rPr lang="en">
                <a:solidFill>
                  <a:srgbClr val="222222"/>
                </a:solidFill>
                <a:highlight>
                  <a:srgbClr val="FFFFFF"/>
                </a:highlight>
              </a:rPr>
              <a:t> Service (or </a:t>
            </a:r>
            <a:r>
              <a:rPr b="1" lang="en">
                <a:solidFill>
                  <a:srgbClr val="222222"/>
                </a:solidFill>
                <a:highlight>
                  <a:srgbClr val="FFFFFF"/>
                </a:highlight>
              </a:rPr>
              <a:t>Amazon</a:t>
            </a:r>
            <a:r>
              <a:rPr lang="en">
                <a:solidFill>
                  <a:srgbClr val="222222"/>
                </a:solidFill>
                <a:highlight>
                  <a:srgbClr val="FFFFFF"/>
                </a:highlight>
              </a:rPr>
              <a:t> RDS) is a distributed relational </a:t>
            </a:r>
            <a:r>
              <a:rPr b="1" lang="en">
                <a:solidFill>
                  <a:srgbClr val="222222"/>
                </a:solidFill>
                <a:highlight>
                  <a:srgbClr val="FFFFFF"/>
                </a:highlight>
              </a:rPr>
              <a:t>database</a:t>
            </a:r>
            <a:r>
              <a:rPr lang="en">
                <a:solidFill>
                  <a:srgbClr val="222222"/>
                </a:solidFill>
                <a:highlight>
                  <a:srgbClr val="FFFFFF"/>
                </a:highlight>
              </a:rPr>
              <a:t> service by </a:t>
            </a:r>
            <a:r>
              <a:rPr b="1" lang="en">
                <a:solidFill>
                  <a:srgbClr val="222222"/>
                </a:solidFill>
                <a:highlight>
                  <a:srgbClr val="FFFFFF"/>
                </a:highlight>
              </a:rPr>
              <a:t>Amazon</a:t>
            </a:r>
            <a:r>
              <a:rPr lang="en">
                <a:solidFill>
                  <a:srgbClr val="222222"/>
                </a:solidFill>
                <a:highlight>
                  <a:srgbClr val="FFFFFF"/>
                </a:highlight>
              </a:rPr>
              <a:t> Web Services (</a:t>
            </a:r>
            <a:r>
              <a:rPr b="1" lang="en">
                <a:solidFill>
                  <a:srgbClr val="222222"/>
                </a:solidFill>
                <a:highlight>
                  <a:srgbClr val="FFFFFF"/>
                </a:highlight>
              </a:rPr>
              <a:t>AWS</a:t>
            </a:r>
            <a:r>
              <a:rPr lang="en">
                <a:solidFill>
                  <a:srgbClr val="222222"/>
                </a:solidFill>
                <a:highlight>
                  <a:srgbClr val="FFFFFF"/>
                </a:highlight>
              </a:rPr>
              <a:t>). It is a web service running "in the cloud" designed to simplify the setup, operation, and scaling of a relational </a:t>
            </a:r>
            <a:r>
              <a:rPr b="1" lang="en">
                <a:solidFill>
                  <a:srgbClr val="222222"/>
                </a:solidFill>
                <a:highlight>
                  <a:srgbClr val="FFFFFF"/>
                </a:highlight>
              </a:rPr>
              <a:t>database</a:t>
            </a:r>
            <a:r>
              <a:rPr lang="en">
                <a:solidFill>
                  <a:srgbClr val="222222"/>
                </a:solidFill>
                <a:highlight>
                  <a:srgbClr val="FFFFFF"/>
                </a:highlight>
              </a:rPr>
              <a:t> for </a:t>
            </a:r>
            <a:r>
              <a:rPr b="1" lang="en">
                <a:solidFill>
                  <a:srgbClr val="222222"/>
                </a:solidFill>
                <a:highlight>
                  <a:srgbClr val="FFFFFF"/>
                </a:highlight>
              </a:rPr>
              <a:t>use</a:t>
            </a:r>
            <a:r>
              <a:rPr lang="en">
                <a:solidFill>
                  <a:srgbClr val="222222"/>
                </a:solidFill>
                <a:highlight>
                  <a:srgbClr val="FFFFFF"/>
                </a:highlight>
              </a:rPr>
              <a:t> in applications.</a:t>
            </a:r>
            <a:endParaRPr b="1">
              <a:solidFill>
                <a:srgbClr val="000000"/>
              </a:solidFill>
            </a:endParaRPr>
          </a:p>
          <a:p>
            <a:pPr indent="0" lvl="0" marL="0" rtl="0" algn="l">
              <a:spcBef>
                <a:spcPts val="1600"/>
              </a:spcBef>
              <a:spcAft>
                <a:spcPts val="0"/>
              </a:spcAft>
              <a:buNone/>
            </a:pPr>
            <a:r>
              <a:rPr b="1" lang="en">
                <a:solidFill>
                  <a:srgbClr val="000000"/>
                </a:solidFill>
              </a:rPr>
              <a:t>SQL</a:t>
            </a:r>
            <a:endParaRPr b="1">
              <a:solidFill>
                <a:srgbClr val="000000"/>
              </a:solidFill>
            </a:endParaRPr>
          </a:p>
          <a:p>
            <a:pPr indent="0" lvl="0" marL="0" rtl="0" algn="l">
              <a:spcBef>
                <a:spcPts val="1600"/>
              </a:spcBef>
              <a:spcAft>
                <a:spcPts val="0"/>
              </a:spcAft>
              <a:buNone/>
            </a:pPr>
            <a:r>
              <a:rPr b="1" lang="en">
                <a:solidFill>
                  <a:srgbClr val="222222"/>
                </a:solidFill>
                <a:highlight>
                  <a:srgbClr val="FFFFFF"/>
                </a:highlight>
              </a:rPr>
              <a:t>SQL</a:t>
            </a:r>
            <a:r>
              <a:rPr lang="en">
                <a:solidFill>
                  <a:srgbClr val="222222"/>
                </a:solidFill>
                <a:highlight>
                  <a:srgbClr val="FFFFFF"/>
                </a:highlight>
              </a:rPr>
              <a:t> Server </a:t>
            </a:r>
            <a:r>
              <a:rPr b="1" lang="en">
                <a:solidFill>
                  <a:srgbClr val="222222"/>
                </a:solidFill>
                <a:highlight>
                  <a:srgbClr val="FFFFFF"/>
                </a:highlight>
              </a:rPr>
              <a:t>is</a:t>
            </a:r>
            <a:r>
              <a:rPr lang="en">
                <a:solidFill>
                  <a:srgbClr val="222222"/>
                </a:solidFill>
                <a:highlight>
                  <a:srgbClr val="FFFFFF"/>
                </a:highlight>
              </a:rPr>
              <a:t> a relational database management system developed by Microsoft. </a:t>
            </a:r>
            <a:r>
              <a:rPr b="1" lang="en">
                <a:solidFill>
                  <a:srgbClr val="222222"/>
                </a:solidFill>
                <a:highlight>
                  <a:srgbClr val="FFFFFF"/>
                </a:highlight>
              </a:rPr>
              <a:t>Amazon</a:t>
            </a:r>
            <a:r>
              <a:rPr lang="en">
                <a:solidFill>
                  <a:srgbClr val="222222"/>
                </a:solidFill>
                <a:highlight>
                  <a:srgbClr val="FFFFFF"/>
                </a:highlight>
              </a:rPr>
              <a:t> RDS for </a:t>
            </a:r>
            <a:r>
              <a:rPr b="1" lang="en">
                <a:solidFill>
                  <a:srgbClr val="222222"/>
                </a:solidFill>
                <a:highlight>
                  <a:srgbClr val="FFFFFF"/>
                </a:highlight>
              </a:rPr>
              <a:t>SQL</a:t>
            </a:r>
            <a:r>
              <a:rPr lang="en">
                <a:solidFill>
                  <a:srgbClr val="222222"/>
                </a:solidFill>
                <a:highlight>
                  <a:srgbClr val="FFFFFF"/>
                </a:highlight>
              </a:rPr>
              <a:t> Server makes it easy to set up, operate, and scale </a:t>
            </a:r>
            <a:r>
              <a:rPr b="1" lang="en">
                <a:solidFill>
                  <a:srgbClr val="222222"/>
                </a:solidFill>
                <a:highlight>
                  <a:srgbClr val="FFFFFF"/>
                </a:highlight>
              </a:rPr>
              <a:t>SQL</a:t>
            </a:r>
            <a:r>
              <a:rPr lang="en">
                <a:solidFill>
                  <a:srgbClr val="222222"/>
                </a:solidFill>
                <a:highlight>
                  <a:srgbClr val="FFFFFF"/>
                </a:highlight>
              </a:rPr>
              <a:t> Server deployments in the cloud. ... </a:t>
            </a:r>
            <a:r>
              <a:rPr b="1" lang="en">
                <a:solidFill>
                  <a:srgbClr val="222222"/>
                </a:solidFill>
                <a:highlight>
                  <a:srgbClr val="FFFFFF"/>
                </a:highlight>
              </a:rPr>
              <a:t>Amazon</a:t>
            </a:r>
            <a:r>
              <a:rPr lang="en">
                <a:solidFill>
                  <a:srgbClr val="222222"/>
                </a:solidFill>
                <a:highlight>
                  <a:srgbClr val="FFFFFF"/>
                </a:highlight>
              </a:rPr>
              <a:t> RDS for </a:t>
            </a:r>
            <a:r>
              <a:rPr b="1" lang="en">
                <a:solidFill>
                  <a:srgbClr val="222222"/>
                </a:solidFill>
                <a:highlight>
                  <a:srgbClr val="FFFFFF"/>
                </a:highlight>
              </a:rPr>
              <a:t>SQL</a:t>
            </a:r>
            <a:r>
              <a:rPr lang="en">
                <a:solidFill>
                  <a:srgbClr val="222222"/>
                </a:solidFill>
                <a:highlight>
                  <a:srgbClr val="FFFFFF"/>
                </a:highlight>
              </a:rPr>
              <a:t> Server DB Instances </a:t>
            </a:r>
            <a:r>
              <a:rPr b="1" lang="en">
                <a:solidFill>
                  <a:srgbClr val="222222"/>
                </a:solidFill>
                <a:highlight>
                  <a:srgbClr val="FFFFFF"/>
                </a:highlight>
              </a:rPr>
              <a:t>can</a:t>
            </a:r>
            <a:r>
              <a:rPr lang="en">
                <a:solidFill>
                  <a:srgbClr val="222222"/>
                </a:solidFill>
                <a:highlight>
                  <a:srgbClr val="FFFFFF"/>
                </a:highlight>
              </a:rPr>
              <a:t> be provisioned </a:t>
            </a:r>
            <a:r>
              <a:rPr b="1" lang="en">
                <a:solidFill>
                  <a:srgbClr val="222222"/>
                </a:solidFill>
                <a:highlight>
                  <a:srgbClr val="FFFFFF"/>
                </a:highlight>
              </a:rPr>
              <a:t>with</a:t>
            </a:r>
            <a:r>
              <a:rPr lang="en">
                <a:solidFill>
                  <a:srgbClr val="222222"/>
                </a:solidFill>
                <a:highlight>
                  <a:srgbClr val="FFFFFF"/>
                </a:highlight>
              </a:rPr>
              <a:t> either standard storage or Provisioned IOPS storage.</a:t>
            </a:r>
            <a:endParaRPr>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16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Identity and Access</a:t>
            </a:r>
            <a:endParaRPr/>
          </a:p>
          <a:p>
            <a:pPr indent="0" lvl="0" marL="0" rtl="0" algn="l">
              <a:spcBef>
                <a:spcPts val="0"/>
              </a:spcBef>
              <a:spcAft>
                <a:spcPts val="0"/>
              </a:spcAft>
              <a:buNone/>
            </a:pPr>
            <a:r>
              <a:t/>
            </a:r>
            <a:endParaRPr/>
          </a:p>
        </p:txBody>
      </p:sp>
      <p:sp>
        <p:nvSpPr>
          <p:cNvPr id="95" name="Google Shape;95;p20"/>
          <p:cNvSpPr txBox="1"/>
          <p:nvPr>
            <p:ph idx="1" type="body"/>
          </p:nvPr>
        </p:nvSpPr>
        <p:spPr>
          <a:xfrm>
            <a:off x="25765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AWS Identity and Access Management</a:t>
            </a:r>
            <a:r>
              <a:rPr lang="en">
                <a:solidFill>
                  <a:srgbClr val="222222"/>
                </a:solidFill>
                <a:highlight>
                  <a:srgbClr val="FFFFFF"/>
                </a:highlight>
              </a:rPr>
              <a:t> (</a:t>
            </a:r>
            <a:r>
              <a:rPr b="1" lang="en">
                <a:solidFill>
                  <a:srgbClr val="222222"/>
                </a:solidFill>
                <a:highlight>
                  <a:srgbClr val="FFFFFF"/>
                </a:highlight>
              </a:rPr>
              <a:t>IAM</a:t>
            </a:r>
            <a:r>
              <a:rPr lang="en">
                <a:solidFill>
                  <a:srgbClr val="222222"/>
                </a:solidFill>
                <a:highlight>
                  <a:srgbClr val="FFFFFF"/>
                </a:highlight>
              </a:rPr>
              <a:t>) enables you to </a:t>
            </a:r>
            <a:r>
              <a:rPr b="1" lang="en">
                <a:solidFill>
                  <a:srgbClr val="222222"/>
                </a:solidFill>
                <a:highlight>
                  <a:srgbClr val="FFFFFF"/>
                </a:highlight>
              </a:rPr>
              <a:t>manage access</a:t>
            </a:r>
            <a:r>
              <a:rPr lang="en">
                <a:solidFill>
                  <a:srgbClr val="222222"/>
                </a:solidFill>
                <a:highlight>
                  <a:srgbClr val="FFFFFF"/>
                </a:highlight>
              </a:rPr>
              <a:t> to </a:t>
            </a:r>
            <a:r>
              <a:rPr b="1" lang="en">
                <a:solidFill>
                  <a:srgbClr val="222222"/>
                </a:solidFill>
                <a:highlight>
                  <a:srgbClr val="FFFFFF"/>
                </a:highlight>
              </a:rPr>
              <a:t>AWS</a:t>
            </a:r>
            <a:r>
              <a:rPr lang="en">
                <a:solidFill>
                  <a:srgbClr val="222222"/>
                </a:solidFill>
                <a:highlight>
                  <a:srgbClr val="FFFFFF"/>
                </a:highlight>
              </a:rPr>
              <a:t> services and resources securely. Using </a:t>
            </a:r>
            <a:r>
              <a:rPr b="1" lang="en">
                <a:solidFill>
                  <a:srgbClr val="222222"/>
                </a:solidFill>
                <a:highlight>
                  <a:srgbClr val="FFFFFF"/>
                </a:highlight>
              </a:rPr>
              <a:t>IAM</a:t>
            </a:r>
            <a:r>
              <a:rPr lang="en">
                <a:solidFill>
                  <a:srgbClr val="222222"/>
                </a:solidFill>
                <a:highlight>
                  <a:srgbClr val="FFFFFF"/>
                </a:highlight>
              </a:rPr>
              <a:t>, you can create and </a:t>
            </a:r>
            <a:r>
              <a:rPr b="1" lang="en">
                <a:solidFill>
                  <a:srgbClr val="222222"/>
                </a:solidFill>
                <a:highlight>
                  <a:srgbClr val="FFFFFF"/>
                </a:highlight>
              </a:rPr>
              <a:t>manage AWS</a:t>
            </a:r>
            <a:r>
              <a:rPr lang="en">
                <a:solidFill>
                  <a:srgbClr val="222222"/>
                </a:solidFill>
                <a:highlight>
                  <a:srgbClr val="FFFFFF"/>
                </a:highlight>
              </a:rPr>
              <a:t> users and groups, and use permissions to allow and deny their </a:t>
            </a:r>
            <a:r>
              <a:rPr b="1" lang="en">
                <a:solidFill>
                  <a:srgbClr val="222222"/>
                </a:solidFill>
                <a:highlight>
                  <a:srgbClr val="FFFFFF"/>
                </a:highlight>
              </a:rPr>
              <a:t>access</a:t>
            </a:r>
            <a:r>
              <a:rPr lang="en">
                <a:solidFill>
                  <a:srgbClr val="222222"/>
                </a:solidFill>
                <a:highlight>
                  <a:srgbClr val="FFFFFF"/>
                </a:highlight>
              </a:rPr>
              <a:t> to </a:t>
            </a:r>
            <a:r>
              <a:rPr b="1" lang="en">
                <a:solidFill>
                  <a:srgbClr val="222222"/>
                </a:solidFill>
                <a:highlight>
                  <a:srgbClr val="FFFFFF"/>
                </a:highlight>
              </a:rPr>
              <a:t>AWS</a:t>
            </a:r>
            <a:r>
              <a:rPr lang="en">
                <a:solidFill>
                  <a:srgbClr val="222222"/>
                </a:solidFill>
                <a:highlight>
                  <a:srgbClr val="FFFFFF"/>
                </a:highlight>
              </a:rPr>
              <a:t> resources.</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An </a:t>
            </a:r>
            <a:r>
              <a:rPr b="1" lang="en">
                <a:solidFill>
                  <a:srgbClr val="222222"/>
                </a:solidFill>
                <a:highlight>
                  <a:srgbClr val="FFFFFF"/>
                </a:highlight>
              </a:rPr>
              <a:t>IAM role</a:t>
            </a:r>
            <a:r>
              <a:rPr lang="en">
                <a:solidFill>
                  <a:srgbClr val="222222"/>
                </a:solidFill>
                <a:highlight>
                  <a:srgbClr val="FFFFFF"/>
                </a:highlight>
              </a:rPr>
              <a:t> is an </a:t>
            </a:r>
            <a:r>
              <a:rPr b="1" lang="en">
                <a:solidFill>
                  <a:srgbClr val="222222"/>
                </a:solidFill>
                <a:highlight>
                  <a:srgbClr val="FFFFFF"/>
                </a:highlight>
              </a:rPr>
              <a:t>IAM</a:t>
            </a:r>
            <a:r>
              <a:rPr lang="en">
                <a:solidFill>
                  <a:srgbClr val="222222"/>
                </a:solidFill>
                <a:highlight>
                  <a:srgbClr val="FFFFFF"/>
                </a:highlight>
              </a:rPr>
              <a:t> entity that defines a set of permissions for making </a:t>
            </a:r>
            <a:r>
              <a:rPr b="1" lang="en">
                <a:solidFill>
                  <a:srgbClr val="222222"/>
                </a:solidFill>
                <a:highlight>
                  <a:srgbClr val="FFFFFF"/>
                </a:highlight>
              </a:rPr>
              <a:t>AWS</a:t>
            </a:r>
            <a:r>
              <a:rPr lang="en">
                <a:solidFill>
                  <a:srgbClr val="222222"/>
                </a:solidFill>
                <a:highlight>
                  <a:srgbClr val="FFFFFF"/>
                </a:highlight>
              </a:rPr>
              <a:t> service requests. </a:t>
            </a:r>
            <a:r>
              <a:rPr b="1" lang="en">
                <a:solidFill>
                  <a:srgbClr val="222222"/>
                </a:solidFill>
                <a:highlight>
                  <a:srgbClr val="FFFFFF"/>
                </a:highlight>
              </a:rPr>
              <a:t>IAM roles</a:t>
            </a:r>
            <a:r>
              <a:rPr lang="en">
                <a:solidFill>
                  <a:srgbClr val="222222"/>
                </a:solidFill>
                <a:highlight>
                  <a:srgbClr val="FFFFFF"/>
                </a:highlight>
              </a:rPr>
              <a:t> are not associated with a specific user or group. Instead, trusted entities assume </a:t>
            </a:r>
            <a:r>
              <a:rPr b="1" lang="en">
                <a:solidFill>
                  <a:srgbClr val="222222"/>
                </a:solidFill>
                <a:highlight>
                  <a:srgbClr val="FFFFFF"/>
                </a:highlight>
              </a:rPr>
              <a:t>roles</a:t>
            </a:r>
            <a:r>
              <a:rPr lang="en">
                <a:solidFill>
                  <a:srgbClr val="222222"/>
                </a:solidFill>
                <a:highlight>
                  <a:srgbClr val="FFFFFF"/>
                </a:highlight>
              </a:rPr>
              <a:t>, such as </a:t>
            </a:r>
            <a:r>
              <a:rPr b="1" lang="en">
                <a:solidFill>
                  <a:srgbClr val="222222"/>
                </a:solidFill>
                <a:highlight>
                  <a:srgbClr val="FFFFFF"/>
                </a:highlight>
              </a:rPr>
              <a:t>IAM</a:t>
            </a:r>
            <a:r>
              <a:rPr lang="en">
                <a:solidFill>
                  <a:srgbClr val="222222"/>
                </a:solidFill>
                <a:highlight>
                  <a:srgbClr val="FFFFFF"/>
                </a:highlight>
              </a:rPr>
              <a:t> users, applications, or </a:t>
            </a:r>
            <a:r>
              <a:rPr b="1" lang="en">
                <a:solidFill>
                  <a:srgbClr val="222222"/>
                </a:solidFill>
                <a:highlight>
                  <a:srgbClr val="FFFFFF"/>
                </a:highlight>
              </a:rPr>
              <a:t>AWS</a:t>
            </a:r>
            <a:r>
              <a:rPr lang="en">
                <a:solidFill>
                  <a:srgbClr val="222222"/>
                </a:solidFill>
                <a:highlight>
                  <a:srgbClr val="FFFFFF"/>
                </a:highlight>
              </a:rPr>
              <a:t> services such as </a:t>
            </a:r>
            <a:r>
              <a:rPr b="1" lang="en">
                <a:solidFill>
                  <a:srgbClr val="222222"/>
                </a:solidFill>
                <a:highlight>
                  <a:srgbClr val="FFFFFF"/>
                </a:highlight>
              </a:rPr>
              <a:t>EC2</a:t>
            </a:r>
            <a:r>
              <a:rPr lang="en">
                <a:solidFill>
                  <a:srgbClr val="222222"/>
                </a:solidFill>
                <a:highlight>
                  <a:srgbClr val="FFFFFF"/>
                </a:highlight>
              </a:rPr>
              <a:t>.</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After authentication there needs to be an </a:t>
            </a:r>
            <a:r>
              <a:rPr b="1" lang="en">
                <a:solidFill>
                  <a:srgbClr val="222222"/>
                </a:solidFill>
                <a:highlight>
                  <a:srgbClr val="FFFFFF"/>
                </a:highlight>
              </a:rPr>
              <a:t>access control</a:t>
            </a:r>
            <a:r>
              <a:rPr lang="en">
                <a:solidFill>
                  <a:srgbClr val="222222"/>
                </a:solidFill>
                <a:highlight>
                  <a:srgbClr val="FFFFFF"/>
                </a:highlight>
              </a:rPr>
              <a:t> decision. The decision is based on the information available about the user. ... The </a:t>
            </a:r>
            <a:r>
              <a:rPr b="1" lang="en">
                <a:solidFill>
                  <a:srgbClr val="222222"/>
                </a:solidFill>
                <a:highlight>
                  <a:srgbClr val="FFFFFF"/>
                </a:highlight>
              </a:rPr>
              <a:t>difference between identity management</a:t>
            </a:r>
            <a:r>
              <a:rPr lang="en">
                <a:solidFill>
                  <a:srgbClr val="222222"/>
                </a:solidFill>
                <a:highlight>
                  <a:srgbClr val="FFFFFF"/>
                </a:highlight>
              </a:rPr>
              <a:t> and </a:t>
            </a:r>
            <a:r>
              <a:rPr b="1" lang="en">
                <a:solidFill>
                  <a:srgbClr val="222222"/>
                </a:solidFill>
                <a:highlight>
                  <a:srgbClr val="FFFFFF"/>
                </a:highlight>
              </a:rPr>
              <a:t>access management</a:t>
            </a:r>
            <a:r>
              <a:rPr lang="en">
                <a:solidFill>
                  <a:srgbClr val="222222"/>
                </a:solidFill>
                <a:highlight>
                  <a:srgbClr val="FFFFFF"/>
                </a:highlight>
              </a:rPr>
              <a:t> is thus: </a:t>
            </a:r>
            <a:r>
              <a:rPr b="1" lang="en">
                <a:solidFill>
                  <a:srgbClr val="222222"/>
                </a:solidFill>
                <a:highlight>
                  <a:srgbClr val="FFFFFF"/>
                </a:highlight>
              </a:rPr>
              <a:t>Identity Management</a:t>
            </a:r>
            <a:r>
              <a:rPr lang="en">
                <a:solidFill>
                  <a:srgbClr val="222222"/>
                </a:solidFill>
                <a:highlight>
                  <a:srgbClr val="FFFFFF"/>
                </a:highlight>
              </a:rPr>
              <a:t> is about </a:t>
            </a:r>
            <a:r>
              <a:rPr b="1" lang="en">
                <a:solidFill>
                  <a:srgbClr val="222222"/>
                </a:solidFill>
                <a:highlight>
                  <a:srgbClr val="FFFFFF"/>
                </a:highlight>
              </a:rPr>
              <a:t>managing</a:t>
            </a:r>
            <a:r>
              <a:rPr lang="en">
                <a:solidFill>
                  <a:srgbClr val="222222"/>
                </a:solidFill>
                <a:highlight>
                  <a:srgbClr val="FFFFFF"/>
                </a:highlight>
              </a:rPr>
              <a:t> the attributes related to the user.</a:t>
            </a:r>
            <a:endParaRPr>
              <a:solidFill>
                <a:srgbClr val="222222"/>
              </a:solidFill>
              <a:highlight>
                <a:srgbClr val="FFFFFF"/>
              </a:highlight>
            </a:endParaRPr>
          </a:p>
          <a:p>
            <a:pPr indent="0" lvl="0" marL="0" rtl="0" algn="l">
              <a:spcBef>
                <a:spcPts val="1600"/>
              </a:spcBef>
              <a:spcAft>
                <a:spcPts val="0"/>
              </a:spcAft>
              <a:buNone/>
            </a:pPr>
            <a:r>
              <a:t/>
            </a:r>
            <a:endParaRPr sz="1200">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Cloudwatch</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Amazon </a:t>
            </a:r>
            <a:r>
              <a:rPr b="1" lang="en">
                <a:solidFill>
                  <a:srgbClr val="222222"/>
                </a:solidFill>
                <a:highlight>
                  <a:srgbClr val="FFFFFF"/>
                </a:highlight>
              </a:rPr>
              <a:t>CloudWatch</a:t>
            </a:r>
            <a:r>
              <a:rPr lang="en">
                <a:solidFill>
                  <a:srgbClr val="222222"/>
                </a:solidFill>
                <a:highlight>
                  <a:srgbClr val="FFFFFF"/>
                </a:highlight>
              </a:rPr>
              <a:t> is a monitoring and management service that provides data and actionable insights for </a:t>
            </a:r>
            <a:r>
              <a:rPr b="1" lang="en">
                <a:solidFill>
                  <a:srgbClr val="222222"/>
                </a:solidFill>
                <a:highlight>
                  <a:srgbClr val="FFFFFF"/>
                </a:highlight>
              </a:rPr>
              <a:t>AWS</a:t>
            </a:r>
            <a:r>
              <a:rPr lang="en">
                <a:solidFill>
                  <a:srgbClr val="222222"/>
                </a:solidFill>
                <a:highlight>
                  <a:srgbClr val="FFFFFF"/>
                </a:highlight>
              </a:rPr>
              <a:t>, hybrid, and on-premises applications and infrastructure resources. With </a:t>
            </a:r>
            <a:r>
              <a:rPr b="1" lang="en">
                <a:solidFill>
                  <a:srgbClr val="222222"/>
                </a:solidFill>
                <a:highlight>
                  <a:srgbClr val="FFFFFF"/>
                </a:highlight>
              </a:rPr>
              <a:t>CloudWatch</a:t>
            </a:r>
            <a:r>
              <a:rPr lang="en">
                <a:solidFill>
                  <a:srgbClr val="222222"/>
                </a:solidFill>
                <a:highlight>
                  <a:srgbClr val="FFFFFF"/>
                </a:highlight>
              </a:rPr>
              <a:t>, you can collect and access all your performance and operational data in form of logs and metrics from a single platform.</a:t>
            </a:r>
            <a:endParaRPr>
              <a:solidFill>
                <a:srgbClr val="222222"/>
              </a:solidFill>
              <a:highlight>
                <a:srgbClr val="FFFFFF"/>
              </a:highlight>
            </a:endParaRPr>
          </a:p>
          <a:p>
            <a:pPr indent="0" lvl="0" marL="0" rtl="0" algn="l">
              <a:spcBef>
                <a:spcPts val="1600"/>
              </a:spcBef>
              <a:spcAft>
                <a:spcPts val="1600"/>
              </a:spcAft>
              <a:buNone/>
            </a:pPr>
            <a:r>
              <a:rPr b="1" lang="en">
                <a:solidFill>
                  <a:srgbClr val="222222"/>
                </a:solidFill>
                <a:highlight>
                  <a:srgbClr val="FFFFFF"/>
                </a:highlight>
              </a:rPr>
              <a:t>CloudWatch</a:t>
            </a:r>
            <a:r>
              <a:rPr lang="en">
                <a:solidFill>
                  <a:srgbClr val="222222"/>
                </a:solidFill>
                <a:highlight>
                  <a:srgbClr val="FFFFFF"/>
                </a:highlight>
              </a:rPr>
              <a:t> is a monitoring service for </a:t>
            </a:r>
            <a:r>
              <a:rPr b="1" lang="en">
                <a:solidFill>
                  <a:srgbClr val="222222"/>
                </a:solidFill>
                <a:highlight>
                  <a:srgbClr val="FFFFFF"/>
                </a:highlight>
              </a:rPr>
              <a:t>AWS</a:t>
            </a:r>
            <a:r>
              <a:rPr lang="en">
                <a:solidFill>
                  <a:srgbClr val="222222"/>
                </a:solidFill>
                <a:highlight>
                  <a:srgbClr val="FFFFFF"/>
                </a:highlight>
              </a:rPr>
              <a:t> resources </a:t>
            </a:r>
            <a:r>
              <a:rPr b="1" lang="en">
                <a:solidFill>
                  <a:srgbClr val="222222"/>
                </a:solidFill>
                <a:highlight>
                  <a:srgbClr val="FFFFFF"/>
                </a:highlight>
              </a:rPr>
              <a:t>and</a:t>
            </a:r>
            <a:r>
              <a:rPr lang="en">
                <a:solidFill>
                  <a:srgbClr val="222222"/>
                </a:solidFill>
                <a:highlight>
                  <a:srgbClr val="FFFFFF"/>
                </a:highlight>
              </a:rPr>
              <a:t> applications. </a:t>
            </a:r>
            <a:r>
              <a:rPr b="1" lang="en">
                <a:solidFill>
                  <a:srgbClr val="222222"/>
                </a:solidFill>
                <a:highlight>
                  <a:srgbClr val="FFFFFF"/>
                </a:highlight>
              </a:rPr>
              <a:t>CloudTrail</a:t>
            </a:r>
            <a:r>
              <a:rPr lang="en">
                <a:solidFill>
                  <a:srgbClr val="222222"/>
                </a:solidFill>
                <a:highlight>
                  <a:srgbClr val="FFFFFF"/>
                </a:highlight>
              </a:rPr>
              <a:t> is a web service that records API activity in your </a:t>
            </a:r>
            <a:r>
              <a:rPr b="1" lang="en">
                <a:solidFill>
                  <a:srgbClr val="222222"/>
                </a:solidFill>
                <a:highlight>
                  <a:srgbClr val="FFFFFF"/>
                </a:highlight>
              </a:rPr>
              <a:t>AWS</a:t>
            </a:r>
            <a:r>
              <a:rPr lang="en">
                <a:solidFill>
                  <a:srgbClr val="222222"/>
                </a:solidFill>
                <a:highlight>
                  <a:srgbClr val="FFFFFF"/>
                </a:highlight>
              </a:rPr>
              <a:t> account. ... </a:t>
            </a:r>
            <a:r>
              <a:rPr b="1" lang="en">
                <a:solidFill>
                  <a:srgbClr val="222222"/>
                </a:solidFill>
                <a:highlight>
                  <a:srgbClr val="FFFFFF"/>
                </a:highlight>
              </a:rPr>
              <a:t>CloudTrail</a:t>
            </a:r>
            <a:r>
              <a:rPr lang="en">
                <a:solidFill>
                  <a:srgbClr val="222222"/>
                </a:solidFill>
                <a:highlight>
                  <a:srgbClr val="FFFFFF"/>
                </a:highlight>
              </a:rPr>
              <a:t> is also enabled by default when you create your </a:t>
            </a:r>
            <a:r>
              <a:rPr b="1" lang="en">
                <a:solidFill>
                  <a:srgbClr val="222222"/>
                </a:solidFill>
                <a:highlight>
                  <a:srgbClr val="FFFFFF"/>
                </a:highlight>
              </a:rPr>
              <a:t>AWS</a:t>
            </a:r>
            <a:r>
              <a:rPr lang="en">
                <a:solidFill>
                  <a:srgbClr val="222222"/>
                </a:solidFill>
                <a:highlight>
                  <a:srgbClr val="FFFFFF"/>
                </a:highlight>
              </a:rPr>
              <a:t> account. With </a:t>
            </a:r>
            <a:r>
              <a:rPr b="1" lang="en">
                <a:solidFill>
                  <a:srgbClr val="222222"/>
                </a:solidFill>
                <a:highlight>
                  <a:srgbClr val="FFFFFF"/>
                </a:highlight>
              </a:rPr>
              <a:t>CloudWatch</a:t>
            </a:r>
            <a:r>
              <a:rPr lang="en">
                <a:solidFill>
                  <a:srgbClr val="222222"/>
                </a:solidFill>
                <a:highlight>
                  <a:srgbClr val="FFFFFF"/>
                </a:highlight>
              </a:rPr>
              <a:t>, you can collect </a:t>
            </a:r>
            <a:r>
              <a:rPr b="1" lang="en">
                <a:solidFill>
                  <a:srgbClr val="222222"/>
                </a:solidFill>
                <a:highlight>
                  <a:srgbClr val="FFFFFF"/>
                </a:highlight>
              </a:rPr>
              <a:t>and</a:t>
            </a:r>
            <a:r>
              <a:rPr lang="en">
                <a:solidFill>
                  <a:srgbClr val="222222"/>
                </a:solidFill>
                <a:highlight>
                  <a:srgbClr val="FFFFFF"/>
                </a:highlight>
              </a:rPr>
              <a:t> track metrics, collect </a:t>
            </a:r>
            <a:r>
              <a:rPr b="1" lang="en">
                <a:solidFill>
                  <a:srgbClr val="222222"/>
                </a:solidFill>
                <a:highlight>
                  <a:srgbClr val="FFFFFF"/>
                </a:highlight>
              </a:rPr>
              <a:t>and</a:t>
            </a:r>
            <a:r>
              <a:rPr lang="en">
                <a:solidFill>
                  <a:srgbClr val="222222"/>
                </a:solidFill>
                <a:highlight>
                  <a:srgbClr val="FFFFFF"/>
                </a:highlight>
              </a:rPr>
              <a:t> monitor log files, </a:t>
            </a:r>
            <a:r>
              <a:rPr b="1" lang="en">
                <a:solidFill>
                  <a:srgbClr val="222222"/>
                </a:solidFill>
                <a:highlight>
                  <a:srgbClr val="FFFFFF"/>
                </a:highlight>
              </a:rPr>
              <a:t>and</a:t>
            </a:r>
            <a:r>
              <a:rPr lang="en">
                <a:solidFill>
                  <a:srgbClr val="222222"/>
                </a:solidFill>
                <a:highlight>
                  <a:srgbClr val="FFFFFF"/>
                </a:highlight>
              </a:rPr>
              <a:t> set alarms.</a:t>
            </a:r>
            <a:endParaRPr>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