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54">
          <p15:clr>
            <a:srgbClr val="9AA0A6"/>
          </p15:clr>
        </p15:guide>
        <p15:guide id="4">
          <p15:clr>
            <a:srgbClr val="9AA0A6"/>
          </p15:clr>
        </p15:guide>
        <p15:guide id="5" pos="53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70607F-A87F-49A5-925E-CD4ADCA171F0}">
  <a:tblStyle styleId="{8870607F-A87F-49A5-925E-CD4ADCA17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4" orient="horz"/>
        <p:guide/>
        <p:guide pos="539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2bfb1e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2bfb1e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ad786ec5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ad786ec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ad786ec5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ad786ec5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ad786ec5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ead786ec5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ad786ec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ad786ec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ad786ec5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ad786ec5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ad786ec5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ead786ec5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ad786ec5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ad786ec5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ad786ec5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ad786ec5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ad786ec5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ad786ec5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ad786ec5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ad786ec5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ed97d084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ed97d084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ad786ec5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ad786ec5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ad786ec5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ad786ec5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ad786ec5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ead786ec5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10ed2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10ed2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10ed2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10ed2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410ed20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410ed20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10ed20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10ed20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d68f16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d68f16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d68f16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d68f16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d68f16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d68f16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d97d08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d97d08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d68f16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ed68f16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ed68f16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ed68f16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d68f16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ed68f16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ed68f16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ed68f16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d68f16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ed68f16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ed68f16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ed68f16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ed68f16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ed68f16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c5e37ef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c5e37ef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bc5e37ef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bc5e37ef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bc5e37ef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bc5e37ef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d97d084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d97d084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bc5e37e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bc5e37e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bc5e37ef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bc5e37ef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bc5e37ef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bc5e37ef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bc5e37ef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bc5e37ef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bc5e37ef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bc5e37ef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410ed20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410ed20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410ed20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410ed20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10ed20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10ed20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410ed20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410ed20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43e00c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43e00c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d97d084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ed97d084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43e00c2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43e00c2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2bfb1e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2bfb1e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ad786ec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ad786ec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ad786ec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ad786ec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ad786ec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ead786ec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05725" y="1697550"/>
            <a:ext cx="14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 u="sng">
                <a:solidFill>
                  <a:schemeClr val="accent5"/>
                </a:solidFill>
              </a:rPr>
              <a:t>DB 정의서</a:t>
            </a:r>
            <a:endParaRPr b="1" sz="2000" u="sng"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572000" y="6550"/>
            <a:ext cx="4581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667175" y="1697550"/>
            <a:ext cx="250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목차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ko">
                <a:solidFill>
                  <a:schemeClr val="lt1"/>
                </a:solidFill>
              </a:rPr>
              <a:t>Logical/Physical Model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RCOMMUNITY</a:t>
            </a:r>
            <a:endParaRPr sz="1000"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1100338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60750"/>
                <a:gridCol w="1061075"/>
                <a:gridCol w="788250"/>
                <a:gridCol w="729000"/>
                <a:gridCol w="35042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NO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RWRITER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MEMBER테이블의 NICKNAME참조(UPDATE TRIGGER)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CONTENT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작성일 / DEFAULT: TO_CHAR(SYSDATE, 'YYYY-MM-DD HH24:MI:SS')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 / COMMUNITY테이블의 CNO참조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3"/>
          <p:cNvGraphicFramePr/>
          <p:nvPr/>
        </p:nvGraphicFramePr>
        <p:xfrm>
          <a:off x="47625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976025"/>
                <a:gridCol w="1044450"/>
                <a:gridCol w="1045250"/>
                <a:gridCol w="1585375"/>
                <a:gridCol w="354040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접수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CREPORTER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1(음란),2(혐오),3(스팸),4(불호)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 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CSUBJECT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CRESPONDENT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피신고자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신고일시 / DEFAULT: TO_CHAR(SYSDATE, 'YYYY-MM-DD </a:t>
                      </a:r>
                      <a:r>
                        <a:rPr lang="ko" sz="800"/>
                        <a:t>H</a:t>
                      </a:r>
                      <a:r>
                        <a:rPr lang="ko" sz="800"/>
                        <a:t>H24:MI:SS')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 / COMMUNITY테이블의 CNO참조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CREPORT</a:t>
            </a:r>
            <a:endParaRPr sz="1000"/>
          </a:p>
        </p:txBody>
      </p:sp>
      <p:sp>
        <p:nvSpPr>
          <p:cNvPr id="127" name="Google Shape;127;p2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RREPORT</a:t>
            </a:r>
            <a:endParaRPr sz="1000"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57575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990000"/>
                <a:gridCol w="1022100"/>
                <a:gridCol w="842000"/>
                <a:gridCol w="1580050"/>
                <a:gridCol w="3558325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RNO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접수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REPORTER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</a:t>
                      </a:r>
                      <a:r>
                        <a:rPr lang="ko" sz="800"/>
                        <a:t>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1(음란),2(혐오),3(스팸),4(불호)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 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RESPONDENT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피신고자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RDATE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신고일시 / DEFAULT: TO_CHAR(SYSDATE, 'YYYY-MM-DD HH24:MI:SS')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 / COMMUNITY테이블의 CNO참조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번호 / RCOMMUNITY테이블의 RNO참조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4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ACREPORT</a:t>
            </a:r>
            <a:endParaRPr sz="1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47625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976025"/>
                <a:gridCol w="1044450"/>
                <a:gridCol w="1045250"/>
                <a:gridCol w="1585375"/>
                <a:gridCol w="354040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접수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CREPORTER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1(음란),2(혐오),3(스팸),4(불호)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 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CSUBJECT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CRESPONDENT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피신고자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신고일시 / DEFAULT: TO_CHAR(SYSDATE, 'YYYY-MM-DD HH24:MI:SS')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CSTATUS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0(반려), 1(수리)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 상태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처리 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ACRDATE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처리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일시 / DEFAULT: TO_CHAR(SYSDATE, 'YYYY-MM-DD HH24:MI:SS')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ARREPORT</a:t>
            </a:r>
            <a:endParaRPr sz="1000"/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575763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990000"/>
                <a:gridCol w="1022100"/>
                <a:gridCol w="842000"/>
                <a:gridCol w="1580050"/>
                <a:gridCol w="3558325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접수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RREPORTER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1(음란),2(혐오),3(스팸),4(불호)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 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RRESPONDENT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피신고자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RRDATE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신고일시 / DEFAULT: TO_CHAR(SYSDATE, 'YYYY-MM-DD HH24:MI:SS')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STATUS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0(반려), 1(수리)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 상태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</a:t>
                      </a:r>
                      <a:r>
                        <a:rPr lang="ko" sz="800"/>
                        <a:t>REASON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처리 사유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ARRDATE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처리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일시 / DEFAULT: TO_CHAR(SYSDATE, 'YYYY-MM-DD HH24:MI:SS')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CSUBJECT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게시글 제목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7"/>
          <p:cNvGraphicFramePr/>
          <p:nvPr/>
        </p:nvGraphicFramePr>
        <p:xfrm>
          <a:off x="825338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928925"/>
                <a:gridCol w="911625"/>
                <a:gridCol w="892025"/>
                <a:gridCol w="1322300"/>
                <a:gridCol w="34384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6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 / MEMBER 테이블의 EMAIL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CYBCASH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충전금/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DEFAULT: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BANKPW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 비밀번호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7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ACNT</a:t>
            </a:r>
            <a:endParaRPr sz="1000"/>
          </a:p>
        </p:txBody>
      </p:sp>
      <p:sp>
        <p:nvSpPr>
          <p:cNvPr id="159" name="Google Shape;159;p2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8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계좌번호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종류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수량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매입 단가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 / ACNT 테이블의 ACNTNO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8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COINACNT</a:t>
            </a:r>
            <a:endParaRPr sz="1000"/>
          </a:p>
        </p:txBody>
      </p:sp>
      <p:sp>
        <p:nvSpPr>
          <p:cNvPr id="167" name="Google Shape;167;p2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9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CASHNO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1, 2, 3, 4, 5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상품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원가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DISCOUNTRATE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할인률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할인가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충전 원화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STARTDATE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할인 시작일자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END</a:t>
                      </a: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할인 종료일자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9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CASH</a:t>
            </a:r>
            <a:endParaRPr sz="1000"/>
          </a:p>
        </p:txBody>
      </p:sp>
      <p:sp>
        <p:nvSpPr>
          <p:cNvPr id="175" name="Google Shape;175;p29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0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충전 내역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CASHDATE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구매일시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TO_CHAR(SYSDATE, ‘YYYY-MM-DD HH24:MI:SS’)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계좌번호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충전 금액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결제 금액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30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CASHLOG</a:t>
            </a:r>
            <a:endParaRPr sz="1000"/>
          </a:p>
        </p:txBody>
      </p:sp>
      <p:sp>
        <p:nvSpPr>
          <p:cNvPr id="183" name="Google Shape;183;p3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1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종류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수량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단가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WSDATE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거래시간 / DEFAULT : TO_CHAR(SYSDATE, ‘YYYY-MM-DD HH24:MI:SS’)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ACNT 테이블의 ACNTNO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1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WAITSOLD</a:t>
            </a:r>
            <a:endParaRPr sz="1000"/>
          </a:p>
        </p:txBody>
      </p:sp>
      <p:sp>
        <p:nvSpPr>
          <p:cNvPr id="191" name="Google Shape;191;p31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Logical/Physical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2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종류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수량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SELLPRICE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매도 단가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거래시간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TO_CHAR(SYSDATE, ‘YYYY-MM-DD HH24:MI:SS’)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ACNT 테이블의 ACNTNO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32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SOLD</a:t>
            </a:r>
            <a:endParaRPr sz="1000"/>
          </a:p>
        </p:txBody>
      </p:sp>
      <p:sp>
        <p:nvSpPr>
          <p:cNvPr id="199" name="Google Shape;199;p3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3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UBNO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종류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수량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단가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WBDATE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거래시간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TO_CHAR(SYSDATE, ‘YYYY-MM-DD HH24:MI:SS’)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ACNT 테이블의 ACNTNO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3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WAITBOUGHT</a:t>
            </a:r>
            <a:endParaRPr sz="1000"/>
          </a:p>
        </p:txBody>
      </p:sp>
      <p:sp>
        <p:nvSpPr>
          <p:cNvPr id="207" name="Google Shape;207;p3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4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971775"/>
                <a:gridCol w="7706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UBNO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코인 종류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수량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BUYPRICE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매수 단가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거래시간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TO_CHAR(SYSDATE, ‘YYYY-MM-DD HH24:MI:SS’)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계좌번호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ACNT 테이블의 ACNTNO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BOUGHT</a:t>
            </a:r>
            <a:endParaRPr sz="1000"/>
          </a:p>
        </p:txBody>
      </p:sp>
      <p:sp>
        <p:nvSpPr>
          <p:cNvPr id="215" name="Google Shape;215;p34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5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OLDESSET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기초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NEWESSET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기말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YIELD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수익률</a:t>
                      </a:r>
                      <a:r>
                        <a:rPr lang="ko" sz="800"/>
                        <a:t>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DAILY</a:t>
            </a:r>
            <a:endParaRPr sz="1000"/>
          </a:p>
        </p:txBody>
      </p:sp>
      <p:sp>
        <p:nvSpPr>
          <p:cNvPr id="223" name="Google Shape;223;p3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6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OLDESSET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기초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NEWESSET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기말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YIELD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수익률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WEEKLY</a:t>
            </a:r>
            <a:endParaRPr sz="1000"/>
          </a:p>
        </p:txBody>
      </p:sp>
      <p:sp>
        <p:nvSpPr>
          <p:cNvPr id="231" name="Google Shape;231;p3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7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OLDESSET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기초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NEWESSET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기말 자산 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YIELD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수익률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MONTHLY</a:t>
            </a:r>
            <a:endParaRPr sz="1000"/>
          </a:p>
        </p:txBody>
      </p:sp>
      <p:sp>
        <p:nvSpPr>
          <p:cNvPr id="239" name="Google Shape;239;p3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38"/>
          <p:cNvGraphicFramePr/>
          <p:nvPr/>
        </p:nvGraphicFramePr>
        <p:xfrm>
          <a:off x="9525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97400"/>
                <a:gridCol w="880675"/>
                <a:gridCol w="861750"/>
                <a:gridCol w="1277425"/>
                <a:gridCol w="3321750"/>
              </a:tblGrid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ACNTNO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계좌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OLDESSET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기초 자산 / DEFAULT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NEWESSET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기말 자산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5000000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YIELD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수익률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 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ACCUMULATIVE</a:t>
            </a:r>
            <a:endParaRPr sz="1000"/>
          </a:p>
        </p:txBody>
      </p:sp>
      <p:sp>
        <p:nvSpPr>
          <p:cNvPr id="247" name="Google Shape;247;p3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MEMBER</a:t>
            </a:r>
            <a:endParaRPr sz="1000"/>
          </a:p>
        </p:txBody>
      </p:sp>
      <p:sp>
        <p:nvSpPr>
          <p:cNvPr id="259" name="Google Shape;259;p40"/>
          <p:cNvSpPr txBox="1"/>
          <p:nvPr/>
        </p:nvSpPr>
        <p:spPr>
          <a:xfrm>
            <a:off x="959138" y="926100"/>
            <a:ext cx="74934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DROP TABLE MEMBER;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TABLE MEMBER 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EMAIL VARCHAR2(50)	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NICKNAME VARCHAR2(25) UNIQUE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AUTHKEY VARCHAR2(12)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AUTH VARCHAR2(1) DEFAULT ‘N’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PW VARCHAR2(20)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GENDER VARCHAR2(1),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BIRTHDATE VARCHAR2(25),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PHONE VARCHAR2(11),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MAILING VARCHAR2(1) DEFAULT ‘N’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REQAGR VARCHAR2(25) DEFAULT TO_CHAR(SYSDATE, 'YYYY-MM-DD HH24:MI:SS')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</p:txBody>
      </p:sp>
      <p:sp>
        <p:nvSpPr>
          <p:cNvPr id="260" name="Google Shape;260;p4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COMMUNITY</a:t>
            </a:r>
            <a:endParaRPr sz="1000"/>
          </a:p>
        </p:txBody>
      </p:sp>
      <p:sp>
        <p:nvSpPr>
          <p:cNvPr id="267" name="Google Shape;267;p41"/>
          <p:cNvSpPr txBox="1"/>
          <p:nvPr/>
        </p:nvSpPr>
        <p:spPr>
          <a:xfrm>
            <a:off x="966450" y="452250"/>
            <a:ext cx="7493400" cy="461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DROP TABLE COMMUNITY;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CREATE TABLE COMMUNITY(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CNO </a:t>
            </a:r>
            <a:r>
              <a:rPr lang="ko" sz="800">
                <a:solidFill>
                  <a:schemeClr val="dk1"/>
                </a:solidFill>
              </a:rPr>
              <a:t>VARCHAR2(12) </a:t>
            </a:r>
            <a:r>
              <a:rPr lang="ko" sz="800"/>
              <a:t>PRIMARY KEY,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CSUBJECT VARCHAR2(100),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CCONTENT VARCHAR2(4000)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CDATE VARCHAR2(25) DEFAULT TO_CHAR(SYSDATE, ‘YYYY-MM-DD HH24:MI:SS’) </a:t>
            </a:r>
            <a:r>
              <a:rPr lang="ko" sz="800">
                <a:solidFill>
                  <a:schemeClr val="dk1"/>
                </a:solidFill>
              </a:rPr>
              <a:t>NOT NULL</a:t>
            </a:r>
            <a:r>
              <a:rPr lang="ko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FILEPATH VARCHAR2(1000),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VIEWCNT NUMBER DEFAULT 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LIKECNT NUMBER DEFAULT 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DISLIKECNT NUMBER DEFAULT 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REPLYCNT NUMBER DEFAULT 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CWRITER VARCHAR2(25),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CONSTRAINT COMMUNITY_CWRITER_FK FOREIGN KEY(CWRITER) REFERENCES MEMBER(NICKNAME)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ON DELETE CASCADE;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DROP SEQUENCE SEQ_COMMUNITY;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CREATE SEQUENCE SEQ_COMMUNITY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INCREMENT BY 1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START WITH 1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NOMAXVALUE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NOMINVALUE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NOCYCLE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NOCACHE;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DROP TRIGGER TRG_MEMBER_NICKNAME_UP;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CREATE OR REPLACE TRIGGER TRG_MEMBER_NICKNAME_UP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AFTER UPDATE OF NICKNAME ON MEMBER FOR EACH ROW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BEGIN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UPDATE COMMUNITY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SET CWRITER = :NEW.NICKNAME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WHERE CWRITER = :OLD.NICKNAME;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END;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Logical/Physical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" y="347550"/>
            <a:ext cx="8313412" cy="46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CLIKE</a:t>
            </a:r>
            <a:endParaRPr sz="1000"/>
          </a:p>
        </p:txBody>
      </p:sp>
      <p:sp>
        <p:nvSpPr>
          <p:cNvPr id="275" name="Google Shape;275;p42"/>
          <p:cNvSpPr txBox="1"/>
          <p:nvPr/>
        </p:nvSpPr>
        <p:spPr>
          <a:xfrm>
            <a:off x="959138" y="926100"/>
            <a:ext cx="74934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DROP TABLE CLIKE;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TABLE CLIKE(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	CNO VARCHAR2(12),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EMAIL VARCHAR2(50),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CONSTRAINT CLIKE_CNO_FK FOREIGN KEY(CNO) REFERENCES COMMUNITY(CNO) ON DELETE CASCADE,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CONSTRAINT CLIKE_EMAIL_FK FOREIGN KEY(EMAIL) REFERENCES MEMBER(EMAIL) </a:t>
            </a: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6" name="Google Shape;276;p4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CDISLIKE</a:t>
            </a:r>
            <a:endParaRPr sz="1000"/>
          </a:p>
        </p:txBody>
      </p:sp>
      <p:sp>
        <p:nvSpPr>
          <p:cNvPr id="283" name="Google Shape;283;p43"/>
          <p:cNvSpPr txBox="1"/>
          <p:nvPr/>
        </p:nvSpPr>
        <p:spPr>
          <a:xfrm>
            <a:off x="959138" y="926100"/>
            <a:ext cx="7493400" cy="17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DROP TABLE CDISLIKE;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CREATE TABLE CDISLIKE(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CNO VARCHAR2(12),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EMAIL VARCHAR2(50),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CONSTRAINT CDISLIKE_CNO_FK FOREIGN KEY(CNO) REFERENCES COMMUNITY(CNO) ON DELETE CASCADE,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CONSTRAINT CDISLIKE_EMAIL _FK FOREIGN KEY(EMAIL ) REFERENCES MEMBER(EMAIL ) ON DELETE CASCADE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4" name="Google Shape;284;p4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RCOMMUNITY</a:t>
            </a:r>
            <a:endParaRPr sz="1000"/>
          </a:p>
        </p:txBody>
      </p:sp>
      <p:sp>
        <p:nvSpPr>
          <p:cNvPr id="291" name="Google Shape;291;p44"/>
          <p:cNvSpPr txBox="1"/>
          <p:nvPr/>
        </p:nvSpPr>
        <p:spPr>
          <a:xfrm>
            <a:off x="966438" y="576275"/>
            <a:ext cx="7493400" cy="42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DROP TABLE RCOMMUNITY;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CREATE TABLE RCOMMUNITY(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RNO </a:t>
            </a:r>
            <a:r>
              <a:rPr lang="ko" sz="800">
                <a:solidFill>
                  <a:schemeClr val="dk1"/>
                </a:solidFill>
              </a:rPr>
              <a:t>VARCHAR2(12) </a:t>
            </a:r>
            <a:r>
              <a:rPr lang="ko" sz="800"/>
              <a:t>PRIMARY KEY,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RWRITER VARCHAR2(25),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RCONTENT VARCHAR2(4000)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RDATE VARCHAR2(25) DEFAULT TO_CHAR(SYSDATE, ‘YYYY-MM-DD HH24:MI:SS’) </a:t>
            </a:r>
            <a:r>
              <a:rPr lang="ko" sz="800">
                <a:solidFill>
                  <a:schemeClr val="dk1"/>
                </a:solidFill>
              </a:rPr>
              <a:t>NOT NULL</a:t>
            </a:r>
            <a:r>
              <a:rPr lang="ko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CNO </a:t>
            </a:r>
            <a:r>
              <a:rPr lang="ko" sz="800">
                <a:solidFill>
                  <a:schemeClr val="dk1"/>
                </a:solidFill>
              </a:rPr>
              <a:t>VARCHAR2(12)</a:t>
            </a:r>
            <a:r>
              <a:rPr lang="ko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CONSTRAINT RCOMMUNITY_RWITER_FK FOREIGN KEY(RWRITER) REFERENCES MEMBER(NICKNAME)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ON DELETE CASCADE</a:t>
            </a:r>
            <a:r>
              <a:rPr lang="ko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	CONSTRAINT RCOMMUNITY_CNO_FK FOREIGN KEY(CNO) REFERENCES COMMUNITY(CNO) </a:t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ON DELETE CASCADE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DROP SEQUENCE SEQ_RCOMMUNITY;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CREATE SEQUENCE SEQ_RCOMMUNITY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INCREMENT BY 1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START WITH 1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NOMAXVALUE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NOMINVALUE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NOCYCLE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NOCACHE;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DROP TRIGGER TRG_MEMBER_NICKNAME_UP2;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CREATE OR REPLACE TRIGGER TRG_MEMBER_NICKNAME_UP2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AFTER UPDATE OF NICKNAME ON MEMBER FOR EACH ROW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BEGIN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UPDATE RCOMMUNITY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SET RWRITER = :NEW.NICKNAME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 WHERE RWRITER = :OLD.NICKNAME;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END;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CREPORT</a:t>
            </a:r>
            <a:endParaRPr sz="1000"/>
          </a:p>
        </p:txBody>
      </p:sp>
      <p:sp>
        <p:nvSpPr>
          <p:cNvPr id="299" name="Google Shape;299;p45"/>
          <p:cNvSpPr txBox="1"/>
          <p:nvPr/>
        </p:nvSpPr>
        <p:spPr>
          <a:xfrm>
            <a:off x="959138" y="926100"/>
            <a:ext cx="7493400" cy="38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CREPORT;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CREPORT(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CRNO VARCHAR2(12)PRIMARY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CREPORTER VARCHAR2(25)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CRREASON NUMBER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CSUBJECT VARCHAR2(100)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CCONTENT VARCHAR2(4000),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CRESPONDENT VARCHAR2(25)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CRDATE VARCHAR2(25) DEFAULT TO_CHAR(SYSDATE, ‘YYYY-MM-DD HH24:MI:SS’)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CNO VARCHAR2(12)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CONSTRAINT CREPORT_CNO_FK FOREIGN KEY(CNO) REFERENCES COMMUNITY(CNO)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DROP SEQUENCE SEQ_CREPORT;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CREATE SEQUENCE SEQ_CREPORT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RREPORT</a:t>
            </a:r>
            <a:endParaRPr sz="1000"/>
          </a:p>
        </p:txBody>
      </p:sp>
      <p:sp>
        <p:nvSpPr>
          <p:cNvPr id="307" name="Google Shape;307;p46"/>
          <p:cNvSpPr txBox="1"/>
          <p:nvPr/>
        </p:nvSpPr>
        <p:spPr>
          <a:xfrm>
            <a:off x="959138" y="576275"/>
            <a:ext cx="7493400" cy="41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DROP TABLE RREPORT;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CREATE TABLE RREPORT(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RRNO VARCHAR2(12)PRIMARY KEY,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RREPORTER VARCHAR2(25)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RRREASON NUMBER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RCONTENT VARCHAR2(4000),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RRESPONDENT VARCHAR2(25)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RRDATE VARCHAR2(25) DEFAULT TO_CHAR(SYSDATE, ‘YYYY-MM-DD HH24:MI:SS’)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CNO VARCHAR2(12),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RNO VARCHAR2(12),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CONSTRAINT RREPORT_CNO_FK FOREIGN KEY(CNO) REFERENCES COMMUNITY(CNO)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ON DELETE CASCADE,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CONSTRAINT RREPORT_RNO_FK FOREIGN KEY(RNO) REFERENCES RCOMMUNITY(RNO)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DROP SEQUENCE SEQ_RREPORT;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CREATE SEQUENCE SEQ_RREPORT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8" name="Google Shape;308;p4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ACREPORT</a:t>
            </a:r>
            <a:endParaRPr sz="1000"/>
          </a:p>
        </p:txBody>
      </p:sp>
      <p:sp>
        <p:nvSpPr>
          <p:cNvPr id="315" name="Google Shape;315;p47"/>
          <p:cNvSpPr txBox="1"/>
          <p:nvPr/>
        </p:nvSpPr>
        <p:spPr>
          <a:xfrm>
            <a:off x="959138" y="926100"/>
            <a:ext cx="7493400" cy="21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ACREPORT;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ACREPORT(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CRNO VARCHAR2(12)PRIMARY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CREPORTER VARCHAR(25)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CRREASON NUMBER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CSUBJECT VARCHAR2(100)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CCONTENT VARCHAR2(4000),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CRESPONDENT VARCHAR2(25)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CRDATE VARCHAR2(25) DEFAULT TO_CHAR(SYSDATE, ‘YYYY-MM-DD HH24:MI:SS’)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CSTATUS CHAR(1)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CREASON VARCHAR2(100) NOT NULL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</p:txBody>
      </p:sp>
      <p:sp>
        <p:nvSpPr>
          <p:cNvPr id="316" name="Google Shape;316;p4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ARREPORT</a:t>
            </a:r>
            <a:endParaRPr sz="1000"/>
          </a:p>
        </p:txBody>
      </p:sp>
      <p:sp>
        <p:nvSpPr>
          <p:cNvPr id="323" name="Google Shape;323;p48"/>
          <p:cNvSpPr txBox="1"/>
          <p:nvPr/>
        </p:nvSpPr>
        <p:spPr>
          <a:xfrm>
            <a:off x="959138" y="926100"/>
            <a:ext cx="74934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DROP TABLE ARREPORT;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CREATE TABLE ARREPORT(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RRNO VARCHAR2(12)PRIMARY KEY,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RREPORTER VARCHAR(25)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RRREASON NUMBER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RCONTENT VARCHAR2(4000),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RRESPONDENT VARCHAR2(25)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RRDATE VARCHAR2(25) DEFAULT TO_CHAR(SYSDATE, ‘YYYY-MM-DD HH24:MI:SS’)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RSTATUS CHAR(1) NOT NULL,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	RREASON VARCHAR2(100) NOT NULL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);</a:t>
            </a:r>
            <a:endParaRPr sz="1000"/>
          </a:p>
        </p:txBody>
      </p:sp>
      <p:sp>
        <p:nvSpPr>
          <p:cNvPr id="324" name="Google Shape;324;p4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ACNT</a:t>
            </a:r>
            <a:endParaRPr sz="1000"/>
          </a:p>
        </p:txBody>
      </p:sp>
      <p:sp>
        <p:nvSpPr>
          <p:cNvPr id="331" name="Google Shape;331;p49"/>
          <p:cNvSpPr txBox="1"/>
          <p:nvPr/>
        </p:nvSpPr>
        <p:spPr>
          <a:xfrm>
            <a:off x="959138" y="926100"/>
            <a:ext cx="7493400" cy="17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ACNT;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ACNT 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ACNTNO VARCHAR2(10)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r>
              <a:rPr lang="ko" sz="1000">
                <a:solidFill>
                  <a:schemeClr val="dk1"/>
                </a:solidFill>
              </a:rPr>
              <a:t>EMAIL VARCHAR2(50)	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CYBCASH NUMBER DEFAULT 5000000 NOT NULL,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BANKPW NUMBER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	CONSTRAINT ACNT_EMAIL_FK FOREIGN KEY (EMAIL) REFERENCES MEMBER(EMAIL)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</p:txBody>
      </p:sp>
      <p:sp>
        <p:nvSpPr>
          <p:cNvPr id="332" name="Google Shape;332;p49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COINACNT</a:t>
            </a:r>
            <a:endParaRPr sz="1000"/>
          </a:p>
        </p:txBody>
      </p:sp>
      <p:sp>
        <p:nvSpPr>
          <p:cNvPr id="339" name="Google Shape;339;p50"/>
          <p:cNvSpPr txBox="1"/>
          <p:nvPr/>
        </p:nvSpPr>
        <p:spPr>
          <a:xfrm>
            <a:off x="959138" y="926100"/>
            <a:ext cx="74934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C</a:t>
            </a:r>
            <a:r>
              <a:rPr lang="ko" sz="1000"/>
              <a:t>OINACNT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COINACNT 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CANO </a:t>
            </a:r>
            <a:r>
              <a:rPr lang="ko" sz="1000"/>
              <a:t>NUMBER </a:t>
            </a:r>
            <a:r>
              <a:rPr lang="ko" sz="1000"/>
              <a:t>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COIN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BUYCNT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BUYPRICE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ACNTNO VARCHAR2(10),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CONSTRAINT COINACNT_ACNTNO_FK FOREIGN KEY (ACNTNO) REFERENCES ACNT(ACNTNO)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SEQUENCE SEQ_COINACNT;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SEQUENCE SEQ_COINACNT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/>
          </a:p>
        </p:txBody>
      </p:sp>
      <p:sp>
        <p:nvSpPr>
          <p:cNvPr id="340" name="Google Shape;340;p5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CASH</a:t>
            </a:r>
            <a:endParaRPr sz="1000"/>
          </a:p>
        </p:txBody>
      </p:sp>
      <p:sp>
        <p:nvSpPr>
          <p:cNvPr id="347" name="Google Shape;347;p51"/>
          <p:cNvSpPr txBox="1"/>
          <p:nvPr/>
        </p:nvSpPr>
        <p:spPr>
          <a:xfrm>
            <a:off x="959138" y="926100"/>
            <a:ext cx="74934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CASH;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CASH 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CASHNO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PRICE NUMBER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DISCOUNTRATE FLOAT,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SELLPRICE NUMBER NOT NULL,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WON NUMBER NOT NULL,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STARTDATE VARCHAR2(25) NOT NULL,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ENDDATE VARCHAR2(25) NOT NULL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SEQUENCE SEQ_CASH;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SEQUENCE SEQ_CASH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/>
          </a:p>
        </p:txBody>
      </p:sp>
      <p:sp>
        <p:nvSpPr>
          <p:cNvPr id="348" name="Google Shape;348;p51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Logical/Physical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012"/>
            <a:ext cx="9144003" cy="408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CASHLOG</a:t>
            </a:r>
            <a:endParaRPr sz="1000"/>
          </a:p>
        </p:txBody>
      </p:sp>
      <p:sp>
        <p:nvSpPr>
          <p:cNvPr id="355" name="Google Shape;355;p52"/>
          <p:cNvSpPr txBox="1"/>
          <p:nvPr/>
        </p:nvSpPr>
        <p:spPr>
          <a:xfrm>
            <a:off x="959138" y="926100"/>
            <a:ext cx="74934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CASHLOG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TABLE CASHLOG(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	CLNO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	CASHDATE VARCHAR2(25) DEFAULT TO_CHAR(SYSDATE, 'YYYY-MM-DD HH24:MI:SS') NOT NULL 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	ACNTNO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	EMAIL VARCHAR2(50)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	WON NUMBER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	SELLPRICE NUMBER NOT NULL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SEQUENCE SEQ_</a:t>
            </a:r>
            <a:r>
              <a:rPr lang="ko" sz="1000">
                <a:solidFill>
                  <a:schemeClr val="dk1"/>
                </a:solidFill>
              </a:rPr>
              <a:t>CASHLOG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SEQUENCE SEQ_</a:t>
            </a:r>
            <a:r>
              <a:rPr lang="ko" sz="1000">
                <a:solidFill>
                  <a:schemeClr val="dk1"/>
                </a:solidFill>
              </a:rPr>
              <a:t>CASHLOG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/>
          </a:p>
        </p:txBody>
      </p:sp>
      <p:sp>
        <p:nvSpPr>
          <p:cNvPr id="356" name="Google Shape;356;p5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WAITSOLD</a:t>
            </a:r>
            <a:endParaRPr sz="1000"/>
          </a:p>
        </p:txBody>
      </p:sp>
      <p:sp>
        <p:nvSpPr>
          <p:cNvPr id="363" name="Google Shape;363;p53"/>
          <p:cNvSpPr txBox="1"/>
          <p:nvPr/>
        </p:nvSpPr>
        <p:spPr>
          <a:xfrm>
            <a:off x="959138" y="926100"/>
            <a:ext cx="7493400" cy="35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WAITSOLD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WAITSOLD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USNO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COIN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SELLCNT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SELLPRICE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WSDATE VARCHAR2(25) DEFAULT TO_CHAR(SYSDATE, ‘YYYY-MM-DD HH24:MI:SS’)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ACNTNO VARCHAR2(10),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CONSTRAINT </a:t>
            </a:r>
            <a:r>
              <a:rPr lang="ko" sz="1000">
                <a:solidFill>
                  <a:schemeClr val="dk1"/>
                </a:solidFill>
              </a:rPr>
              <a:t>WAITSOLD</a:t>
            </a:r>
            <a:r>
              <a:rPr lang="ko" sz="1000"/>
              <a:t>_ACNTNO_FK FOREIGN KEY (ACNTNO) REFERENCES ACNT(ACNTNO)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SE</a:t>
            </a:r>
            <a:r>
              <a:rPr lang="ko" sz="1000"/>
              <a:t>QUENCE SEQ_</a:t>
            </a:r>
            <a:r>
              <a:rPr lang="ko" sz="1000">
                <a:solidFill>
                  <a:schemeClr val="dk1"/>
                </a:solidFill>
              </a:rPr>
              <a:t>WAITSOLD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SEQUENCE SEQ_</a:t>
            </a:r>
            <a:r>
              <a:rPr lang="ko" sz="1000">
                <a:solidFill>
                  <a:schemeClr val="dk1"/>
                </a:solidFill>
              </a:rPr>
              <a:t>WAITSOLD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/>
          </a:p>
        </p:txBody>
      </p:sp>
      <p:sp>
        <p:nvSpPr>
          <p:cNvPr id="364" name="Google Shape;364;p5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SOLD</a:t>
            </a:r>
            <a:endParaRPr sz="1000"/>
          </a:p>
        </p:txBody>
      </p:sp>
      <p:sp>
        <p:nvSpPr>
          <p:cNvPr id="371" name="Google Shape;371;p54"/>
          <p:cNvSpPr txBox="1"/>
          <p:nvPr/>
        </p:nvSpPr>
        <p:spPr>
          <a:xfrm>
            <a:off x="959138" y="926100"/>
            <a:ext cx="7493400" cy="3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SOLD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SOLD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USNO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COIN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SELLCNT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SELLPRICE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SDATE VARCHAR2(25) DEFAULT TO_CHAR(SYSDATE, ‘YYYY-MM-DD HH24:MI:SS’)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ACNTNO VARCHAR2(10),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CONSTRAINT </a:t>
            </a:r>
            <a:r>
              <a:rPr lang="ko" sz="1000">
                <a:solidFill>
                  <a:schemeClr val="dk1"/>
                </a:solidFill>
              </a:rPr>
              <a:t>SOLD</a:t>
            </a:r>
            <a:r>
              <a:rPr lang="ko" sz="1000"/>
              <a:t>_ACNTNO_FK FOREIGN KEY (ACNTNO) REFERENCES ACNT(ACNTNO)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DROP SEQUENCE SEQ_SOLD;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CREATE SEQUENCE SEQ_SOLD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2" name="Google Shape;372;p54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WAITBOUGHT</a:t>
            </a:r>
            <a:endParaRPr sz="1000"/>
          </a:p>
        </p:txBody>
      </p:sp>
      <p:sp>
        <p:nvSpPr>
          <p:cNvPr id="379" name="Google Shape;379;p55"/>
          <p:cNvSpPr txBox="1"/>
          <p:nvPr/>
        </p:nvSpPr>
        <p:spPr>
          <a:xfrm>
            <a:off x="959138" y="926100"/>
            <a:ext cx="7493400" cy="35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WAITBOUGHT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WAITBOUGHT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UBNO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COIN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BUYCNT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BUYPRICE FLOAT NOT NULL,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WBDATE VARCHAR2(25) DEFAULT TO_CHAR(SYSDATE, ‘YYYY-MM-DD HH24:MI:SS’)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ACNTNO VARCHAR2(10),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CONSTRAINT </a:t>
            </a:r>
            <a:r>
              <a:rPr lang="ko" sz="1000">
                <a:solidFill>
                  <a:schemeClr val="dk1"/>
                </a:solidFill>
              </a:rPr>
              <a:t>WAITBOUGHT</a:t>
            </a:r>
            <a:r>
              <a:rPr lang="ko" sz="1000"/>
              <a:t>_ACNTNO_FK FOREIGN KEY (ACNTNO) REFERENCES ACNT(ACNTNO)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SEQUENCE SEQ_</a:t>
            </a:r>
            <a:r>
              <a:rPr lang="ko" sz="1000">
                <a:solidFill>
                  <a:schemeClr val="dk1"/>
                </a:solidFill>
              </a:rPr>
              <a:t>WAITBOUGHT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SEQUENCE SEQ_</a:t>
            </a:r>
            <a:r>
              <a:rPr lang="ko" sz="1000">
                <a:solidFill>
                  <a:schemeClr val="dk1"/>
                </a:solidFill>
              </a:rPr>
              <a:t>WAITBOUGHT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/>
          </a:p>
        </p:txBody>
      </p:sp>
      <p:sp>
        <p:nvSpPr>
          <p:cNvPr id="380" name="Google Shape;380;p5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BOUGHT</a:t>
            </a:r>
            <a:endParaRPr sz="1000"/>
          </a:p>
        </p:txBody>
      </p:sp>
      <p:sp>
        <p:nvSpPr>
          <p:cNvPr id="387" name="Google Shape;387;p56"/>
          <p:cNvSpPr txBox="1"/>
          <p:nvPr/>
        </p:nvSpPr>
        <p:spPr>
          <a:xfrm>
            <a:off x="959138" y="926100"/>
            <a:ext cx="7493400" cy="38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BOUGHT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BOUGHT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UBNO NUMBER PRIMARY KEY,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COIN VARCHAR2(10)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BUYCNT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BUYPRICE FLOAT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BDATE VARCHAR2(25) DEFAULT TO_CHAR(SYSDATE, ‘YYYY-MM-DD HH24:MI:SS’) </a:t>
            </a:r>
            <a:r>
              <a:rPr lang="ko" sz="1000">
                <a:solidFill>
                  <a:schemeClr val="dk1"/>
                </a:solidFill>
              </a:rPr>
              <a:t>NOT NULL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ACNTNO VARCHAR2(10),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	CONSTRAINT </a:t>
            </a:r>
            <a:r>
              <a:rPr lang="ko" sz="1000">
                <a:solidFill>
                  <a:schemeClr val="dk1"/>
                </a:solidFill>
              </a:rPr>
              <a:t>BOUGHT</a:t>
            </a:r>
            <a:r>
              <a:rPr lang="ko" sz="1000"/>
              <a:t>_ACNTNO_FK FOREIGN KEY (ACNTNO) REFERENCES ACNT(ACNTNO)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ON DELETE CASCADE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DROP SEQUENCE SEQ_BOUGHT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CREATE SEQUENCE SEQ_BOUGHT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INCREMENT BY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START WITH 1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NOMAXVALUE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NOMINVALUE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NOCYCLE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NOCACHE;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8" name="Google Shape;388;p5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DAILY</a:t>
            </a:r>
            <a:endParaRPr sz="1000"/>
          </a:p>
        </p:txBody>
      </p:sp>
      <p:sp>
        <p:nvSpPr>
          <p:cNvPr id="395" name="Google Shape;395;p57"/>
          <p:cNvSpPr txBox="1"/>
          <p:nvPr/>
        </p:nvSpPr>
        <p:spPr>
          <a:xfrm>
            <a:off x="959138" y="926100"/>
            <a:ext cx="7493400" cy="3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DAILY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CREATE TABLE DAILY(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ACNTNO VARCHAR2(10) PRIMARY KEY,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EMAIL VARCHAR2(50)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NICKNAME VARCHAR2(25)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OLDESSET NUMBER DEFAULT 5000000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NEWESSET NUMBER DEFAULT 5000000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YIELD FLOAT DEFAULT 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DAILY_ACNTNO_FK FOREIGN KEY(ACNTNO) REFERENCES ACNT(ACNTNO)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DAILY</a:t>
            </a:r>
            <a:r>
              <a:rPr lang="ko" sz="1000"/>
              <a:t>_EMAIL_FK FOREIGN KEY(EMAIL) REFERENCES MEMBER(EMAIL)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DAILY</a:t>
            </a:r>
            <a:r>
              <a:rPr lang="ko" sz="1000"/>
              <a:t>_NICKNAME_FK FOREIGN KEY(NICKNAME) REFERENCES MEMBER(NICKNAME)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DROP TRIGGER </a:t>
            </a:r>
            <a:r>
              <a:rPr lang="ko" sz="1000">
                <a:solidFill>
                  <a:schemeClr val="dk1"/>
                </a:solidFill>
              </a:rPr>
              <a:t>TRG_MEMBER_NICKNAME_UP3;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OR REPLACE TRIGGER TRG_MEMBER_NICKNAME_UP3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AFTER UPDATE OF NICKNAME ON MEMBER FOR EACH ROW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BEGIN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UPDATE DAILY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SET NICKNAME = :NEW.NICKNAME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WHERE NICKNAME = :OLD.NICKNAME;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END;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96" name="Google Shape;396;p5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ACCUMULATIVE</a:t>
            </a:r>
            <a:endParaRPr sz="1000"/>
          </a:p>
        </p:txBody>
      </p:sp>
      <p:sp>
        <p:nvSpPr>
          <p:cNvPr id="403" name="Google Shape;403;p58"/>
          <p:cNvSpPr txBox="1"/>
          <p:nvPr/>
        </p:nvSpPr>
        <p:spPr>
          <a:xfrm>
            <a:off x="959138" y="926100"/>
            <a:ext cx="7493400" cy="3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ACNTNO VARCHAR2(10) PRIMARY KEY,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EMAIL VARCHAR2(50)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NICKNAME VARCHAR2(25)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OLDESSET NUMBER DEFAULT </a:t>
            </a:r>
            <a:r>
              <a:rPr lang="ko" sz="1000">
                <a:solidFill>
                  <a:schemeClr val="dk1"/>
                </a:solidFill>
              </a:rPr>
              <a:t>5000000 </a:t>
            </a:r>
            <a:r>
              <a:rPr lang="ko" sz="1000"/>
              <a:t>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NEWESSET NUMBER DEFAULT </a:t>
            </a:r>
            <a:r>
              <a:rPr lang="ko" sz="1000">
                <a:solidFill>
                  <a:schemeClr val="dk1"/>
                </a:solidFill>
              </a:rPr>
              <a:t>5000000 </a:t>
            </a:r>
            <a:r>
              <a:rPr lang="ko" sz="1000"/>
              <a:t>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YIELD FLOAT DEFAULT 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r>
              <a:rPr lang="ko" sz="1000"/>
              <a:t>_ACNTNO_FK FOREIGN KEY(ACNTNO) REFERENCES ACNT(ACNTNO)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r>
              <a:rPr lang="ko" sz="1000"/>
              <a:t>_EMAIL_FK FOREIGN KEY(EMAIL) REFERENCES MEMBER(EMAIL)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r>
              <a:rPr lang="ko" sz="1000"/>
              <a:t>_NICKNAME_FK FOREIGN KEY(NICKNAME) REFERENCES MEMBER(NICKNAME)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DROP TRIGGER </a:t>
            </a:r>
            <a:r>
              <a:rPr lang="ko" sz="1000">
                <a:solidFill>
                  <a:schemeClr val="dk1"/>
                </a:solidFill>
              </a:rPr>
              <a:t>TRG_MEMBER_NICKNAME_UP4;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OR REPLACE TRIGGER TRG_MEMBER_NICKNAME_UP4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AFTER UPDATE OF NICKNAME ON MEMBER FOR EACH ROW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BEGIN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UPDATE </a:t>
            </a:r>
            <a:r>
              <a:rPr lang="ko" sz="1000">
                <a:solidFill>
                  <a:schemeClr val="dk1"/>
                </a:solidFill>
              </a:rPr>
              <a:t>ACCUMULATIVE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SET NICKNAME = :NEW.NICKNAME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WHERE NICKNAME = :OLD.NICKNAME;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END;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04" name="Google Shape;404;p5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WEEKLY</a:t>
            </a:r>
            <a:endParaRPr sz="1000"/>
          </a:p>
        </p:txBody>
      </p:sp>
      <p:sp>
        <p:nvSpPr>
          <p:cNvPr id="411" name="Google Shape;411;p59"/>
          <p:cNvSpPr txBox="1"/>
          <p:nvPr/>
        </p:nvSpPr>
        <p:spPr>
          <a:xfrm>
            <a:off x="959138" y="926100"/>
            <a:ext cx="7493400" cy="3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ACNTNO VARCHAR2(10) PRIMARY KEY,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EMAIL VARCHAR2(50)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NICKNAME VARCHAR2(25)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OLDESSET NUMBER DEFAULT 5000000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NEWESSET NUMBER DEFAULT 5000000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YIELD FLOAT DEFAULT 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r>
              <a:rPr lang="ko" sz="1000"/>
              <a:t>_ACNTNO_FK FOREIGN KEY(ACNTNO) REFERENCES ACNT(ACNTNO)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r>
              <a:rPr lang="ko" sz="1000"/>
              <a:t>_EMAIL_FK FOREIGN KEY(EMAIL) REFERENCES MEMBER(EMAIL)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r>
              <a:rPr lang="ko" sz="1000"/>
              <a:t>_NICKNAME_FK FOREIGN KEY(NICKNAME) REFERENCES MEMBER(NICKNAME)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DROP TRIGGER </a:t>
            </a:r>
            <a:r>
              <a:rPr lang="ko" sz="1000">
                <a:solidFill>
                  <a:schemeClr val="dk1"/>
                </a:solidFill>
              </a:rPr>
              <a:t>TRG_MEMBER_NICKNAME_UP5;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OR REPLACE TRIGGER TRG_MEMBER_NICKNAME_UP5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AFTER UPDATE OF NICKNAME ON MEMBER FOR EACH ROW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BEGIN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UPDATE </a:t>
            </a:r>
            <a:r>
              <a:rPr lang="ko" sz="1000">
                <a:solidFill>
                  <a:schemeClr val="dk1"/>
                </a:solidFill>
              </a:rPr>
              <a:t>WEEKLY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SET NICKNAME = :NEW.NICKNAME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WHERE NICKNAME = :OLD.NICKNAME;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END;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12" name="Google Shape;412;p59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MONTHLY</a:t>
            </a:r>
            <a:endParaRPr sz="1000"/>
          </a:p>
        </p:txBody>
      </p:sp>
      <p:sp>
        <p:nvSpPr>
          <p:cNvPr id="419" name="Google Shape;419;p60"/>
          <p:cNvSpPr txBox="1"/>
          <p:nvPr/>
        </p:nvSpPr>
        <p:spPr>
          <a:xfrm>
            <a:off x="959138" y="926100"/>
            <a:ext cx="7493400" cy="3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DROP TABLE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r>
              <a:rPr lang="ko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CREATE TABLE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r>
              <a:rPr lang="ko" sz="1000"/>
              <a:t>(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ACNTNO VARCHAR2(10) PRIMARY KEY,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EMAIL VARCHAR2(50)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NICKNAME VARCHAR2(25)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OLDESSET NUMBER DEFAULT </a:t>
            </a:r>
            <a:r>
              <a:rPr lang="ko" sz="1000">
                <a:solidFill>
                  <a:schemeClr val="dk1"/>
                </a:solidFill>
              </a:rPr>
              <a:t>5000000 </a:t>
            </a:r>
            <a:r>
              <a:rPr lang="ko" sz="1000"/>
              <a:t>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NEWESSET NUMBER DEFAULT </a:t>
            </a:r>
            <a:r>
              <a:rPr lang="ko" sz="1000">
                <a:solidFill>
                  <a:schemeClr val="dk1"/>
                </a:solidFill>
              </a:rPr>
              <a:t>5000000 </a:t>
            </a:r>
            <a:r>
              <a:rPr lang="ko" sz="1000"/>
              <a:t>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YIELD FLOAT DEFAULT 0 NOT NULL,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r>
              <a:rPr lang="ko" sz="1000"/>
              <a:t>_ACNTNO_FK FOREIGN KEY(ACNTNO) REFERENCES ACNT(ACNTNO)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r>
              <a:rPr lang="ko" sz="1000"/>
              <a:t>_EMAIL_FK FOREIGN KEY(EMAIL) REFERENCES MEMBER(EMAIL)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CASCADE,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CONSTRAINT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r>
              <a:rPr lang="ko" sz="1000"/>
              <a:t>_NICKNAME_FK FOREIGN KEY(NICKNAME) REFERENCES MEMBER(NICKNAME)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    ON DELETE CASCADE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);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000"/>
              <a:t>DROP TRIGGER </a:t>
            </a:r>
            <a:r>
              <a:rPr lang="ko" sz="1000">
                <a:solidFill>
                  <a:schemeClr val="dk1"/>
                </a:solidFill>
              </a:rPr>
              <a:t>TRG_MEMBER_NICKNAME_UP6;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CREATE OR REPLACE TRIGGER TRG_MEMBER_NICKNAME_UP6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AFTER UPDATE OF NICKNAME ON MEMBER FOR EACH ROW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BEGIN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UPDATE </a:t>
            </a:r>
            <a:r>
              <a:rPr lang="ko" sz="1000">
                <a:solidFill>
                  <a:schemeClr val="dk1"/>
                </a:solidFill>
              </a:rPr>
              <a:t>MONTHLY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SET NICKNAME = :NEW.NICKNAME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    WHERE NICKNAME = :OLD.NICKNAME;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    END;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20" name="Google Shape;420;p6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Schema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Sample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사용자 샘플 데이터 생성</a:t>
            </a:r>
            <a:endParaRPr sz="1000"/>
          </a:p>
        </p:txBody>
      </p:sp>
      <p:sp>
        <p:nvSpPr>
          <p:cNvPr id="432" name="Google Shape;432;p62"/>
          <p:cNvSpPr txBox="1"/>
          <p:nvPr/>
        </p:nvSpPr>
        <p:spPr>
          <a:xfrm>
            <a:off x="264900" y="967525"/>
            <a:ext cx="8614200" cy="30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BEGIN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FOR I IN 100..999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LOOP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INSERT INTO MEMBER VALUES('kkdnfi'||</a:t>
            </a:r>
            <a:r>
              <a:rPr lang="ko" sz="1100">
                <a:solidFill>
                  <a:schemeClr val="dk1"/>
                </a:solidFill>
              </a:rPr>
              <a:t>I</a:t>
            </a:r>
            <a:r>
              <a:rPr lang="ko" sz="1100">
                <a:solidFill>
                  <a:schemeClr val="dk1"/>
                </a:solidFill>
              </a:rPr>
              <a:t>||'@bts.com', '랭킹봇'||I, 'DONE', 'Y', '123123124', 'M', '1904-12-23', '01015487745',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NULL, DEFAULT);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   INSERT INTO ACNT VALUES('B21200'||I, 'kkdnfi'||I||'@bts.com', DEFAULT, '2580');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INSERT INTO ACCUMULATIVE VALUES('B21200'||I, 'kkdnfi'||I||'@bts.com', '랭킹봇'||I, DEFAULT, DEFAULT,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       (SELECT TRUNC(DBMS_RANDOM.VALUE(-99,200)) FROM DUAL));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INSERT INTO DAILY VALUES('B21200'||I, 'kkdnfi'||I||'@bts.com', '랭킹봇'||I, DEFAULT, DEFAULT,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       (SELECT TRUNC(DBMS_RANDOM.VALUE(-99,200)) FROM DUAL));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INSERT INTO WEEKLY VALUES('B21200'||I, 'kkdnfi'||I||'@bts.com', '랭킹봇'||I, DEFAULT, DEFAULT,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(SELECT TRUNC(DBMS_RANDOM.VALUE(-99,200)) FROM DUAL));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INSERT INTO MONTHLY VALUES('B21200'||I, 'kkdnfi'||I||'@bts.com', '랭킹봇'||I, DEFAULT, DEFAULT,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(SELECT TRUNC(DBMS_RANDOM.VALUE(-99,200)) FROM DUAL));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END LOOP;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END;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3" name="Google Shape;433;p6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Sample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042975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74975"/>
                <a:gridCol w="1078600"/>
                <a:gridCol w="801275"/>
                <a:gridCol w="741050"/>
                <a:gridCol w="3562125"/>
              </a:tblGrid>
              <a:tr h="26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EMAIL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VARCHAR2(50)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PK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NICKNAME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VARCHAR2(25)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UK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닉네임 / TRIGGER(COMMUNITY.CWRITER, RCOMMUNITY.RWRITER)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AUTHKEY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VARCHAR2(12)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 인증키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AUTH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VARCHAR2(1)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N, 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 인증 여부 / DEFAULT: 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PW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VARCHAR2(20)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GENDER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VARCHAR2(1)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M, 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성별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BIRTHDATE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VARCHAR2(25)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생년월일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PHONE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VARCHAR2(11)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휴대폰 번호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MAILING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VARCHAR2(25)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N, 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이벤트 정보 수신 여부</a:t>
                      </a:r>
                      <a:r>
                        <a:rPr lang="ko" sz="700"/>
                        <a:t> 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/ DEFAULT : N, Y라면 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TO_CHAR(SYSDATE, 'YYYY-MM-DD HH24:MI:SS')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REQAGR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VARCHAR2(25)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필수 항목 동의 날짜 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/ DEFAULT: TO_CHAR(SYSDATE, 'YYYY-MM-DD HH24:MI:SS')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0" y="237575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MEMBER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CLIKE</a:t>
            </a:r>
            <a:endParaRPr sz="1000"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100325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60750"/>
                <a:gridCol w="1061075"/>
                <a:gridCol w="788250"/>
                <a:gridCol w="729000"/>
                <a:gridCol w="35042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 / COMMUNITY 테이블의  CNO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이메일/ MEMBER 테이블의 EMAIL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9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CDISLIKE</a:t>
            </a:r>
            <a:endParaRPr sz="1000"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100338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60750"/>
                <a:gridCol w="1061075"/>
                <a:gridCol w="788250"/>
                <a:gridCol w="729000"/>
                <a:gridCol w="35042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 / COMMUNITY 테이블의 CNO 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이메일/ MEMBER 테이블의 EMAIL참조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2375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COMMUNITY</a:t>
            </a:r>
            <a:endParaRPr sz="1000"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1100338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{8870607F-A87F-49A5-925E-CD4ADCA171F0}</a:tableStyleId>
              </a:tblPr>
              <a:tblGrid>
                <a:gridCol w="860750"/>
                <a:gridCol w="1061075"/>
                <a:gridCol w="788250"/>
                <a:gridCol w="729000"/>
                <a:gridCol w="35042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Constraint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CNO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CSUBJECT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CCONTENT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VARCHAR2(4000)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 NULL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 /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DEFAULT: TO_CHAR(SYSDATE, 'YYYY-MM-DD HH24:MI:SS')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FILEPATH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VARCHAR2(1000)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파일첨부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VIEWCNT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조회수 / DEFAULT: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LIKECNT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추천수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DEFAULT: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DISLIKECNT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비추천수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DEFAULT: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REPLYCNT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댓글수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/ DEFAULT: 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CWRITER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VARCHAR2(25)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 / MEMBER테이블의 NICKNAME참조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1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Table 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