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gDr7RK5Ypq1ZQEZxgCE8B6nJmt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EC1DFA-E381-41AE-867A-FBB6C84E5AA3}">
  <a:tblStyle styleId="{37EC1DFA-E381-41AE-867A-FBB6C84E5AA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07358b2cc_1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d07358b2cc_1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68172b853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d68172b853_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68172b853_1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d68172b853_1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7bff2d6a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d7bff2d6a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d7bff2d6a1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07358b2cc_3_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d07358b2cc_3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07358b2cc_3_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d07358b2cc_3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07358b2cc_3_1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d07358b2cc_3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68172b853_14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d68172b853_14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68172b853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d68172b853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07358b2cc_3_1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d07358b2cc_3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07358b2cc_1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d07358b2cc_1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07358b2cc_3_1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d07358b2cc_3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07358b2cc_1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d07358b2cc_1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68172b853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d68172b853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07358b2cc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d07358b2cc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68172b853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d68172b853_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07358b2cc_3_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d07358b2cc_3_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gd07358b2cc_3_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d07358b2cc_3_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d07358b2cc_3_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07358b2cc_3_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d07358b2cc_3_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gd07358b2cc_3_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d07358b2cc_3_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d07358b2cc_3_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07358b2cc_3_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d07358b2cc_3_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d07358b2cc_3_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07358b2cc_3_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d07358b2cc_3_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gd07358b2cc_3_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d07358b2cc_3_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d07358b2cc_3_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07358b2cc_3_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d07358b2cc_3_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gd07358b2cc_3_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gd07358b2cc_3_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d07358b2cc_3_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d07358b2cc_3_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07358b2cc_3_3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d07358b2cc_3_3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gd07358b2cc_3_3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gd07358b2cc_3_3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gd07358b2cc_3_3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gd07358b2cc_3_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d07358b2cc_3_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d07358b2cc_3_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07358b2cc_3_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d07358b2cc_3_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d07358b2cc_3_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d07358b2cc_3_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07358b2cc_3_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d07358b2cc_3_4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gd07358b2cc_3_4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gd07358b2cc_3_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d07358b2cc_3_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d07358b2cc_3_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07358b2cc_3_5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d07358b2cc_3_5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3" name="Google Shape;143;gd07358b2cc_3_5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gd07358b2cc_3_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d07358b2cc_3_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d07358b2cc_3_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07358b2cc_3_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d07358b2cc_3_6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d07358b2cc_3_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d07358b2cc_3_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d07358b2cc_3_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07358b2cc_3_6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d07358b2cc_3_6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d07358b2cc_3_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d07358b2cc_3_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d07358b2cc_3_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07358b2cc_3_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gd07358b2cc_3_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7" name="Google Shape;87;gd07358b2cc_3_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8" name="Google Shape;88;gd07358b2cc_3_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9" name="Google Shape;89;gd07358b2cc_3_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07358b2cc_10_12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434343"/>
                </a:solidFill>
                <a:latin typeface="Jua"/>
                <a:ea typeface="Jua"/>
                <a:cs typeface="Jua"/>
                <a:sym typeface="Jua"/>
              </a:rPr>
              <a:t>유스케이스 다이어그램 - 회원</a:t>
            </a:r>
            <a:endParaRPr>
              <a:solidFill>
                <a:srgbClr val="434343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64" name="Google Shape;164;gd07358b2cc_10_12"/>
          <p:cNvSpPr/>
          <p:nvPr/>
        </p:nvSpPr>
        <p:spPr>
          <a:xfrm>
            <a:off x="498340" y="0"/>
            <a:ext cx="2024386" cy="112137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gd07358b2cc_1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925" y="1331193"/>
            <a:ext cx="8468149" cy="52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68172b853_5_0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명세서-사용자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4" name="Google Shape;234;gd68172b853_5_0"/>
          <p:cNvSpPr/>
          <p:nvPr/>
        </p:nvSpPr>
        <p:spPr>
          <a:xfrm>
            <a:off x="498340" y="0"/>
            <a:ext cx="2024386" cy="112137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235" name="Google Shape;235;gd68172b853_5_0"/>
          <p:cNvGraphicFramePr/>
          <p:nvPr/>
        </p:nvGraphicFramePr>
        <p:xfrm>
          <a:off x="1022400" y="13939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186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4639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M02-1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 페이지)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 프로필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088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회원 정보 확인</a:t>
                      </a: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및 수정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937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비밀번호를 입력하여, 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회원가입 시 입력했던</a:t>
                      </a: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아이디, 닉네임, 비밀번호/확인, 비밀번호 질문/답변, </a:t>
                      </a: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주소, 전화번호, 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이메일, </a:t>
                      </a: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가입날짜, 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소식 수신 여부</a:t>
                      </a: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를 확인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할 수 있다.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36" name="Google Shape;236;gd68172b853_5_0"/>
          <p:cNvGraphicFramePr/>
          <p:nvPr/>
        </p:nvGraphicFramePr>
        <p:xfrm>
          <a:off x="6198550" y="13939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186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4639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M02-2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 페이지)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 프로필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088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회원 정보</a:t>
                      </a: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</a:t>
                      </a: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수정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937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수정 버튼을 누르면 나오는 개인 정보 수정 팝업에서 닉네임, 비밀번호/확인, 비밀번호 질문/답변, 주소, 이메일, 전화번호, 소식 수신 여부를 수정할 수 있다.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37" name="Google Shape;237;gd68172b853_5_0"/>
          <p:cNvGraphicFramePr/>
          <p:nvPr/>
        </p:nvGraphicFramePr>
        <p:xfrm>
          <a:off x="1022400" y="40759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4873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3213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M03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 페이지)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회원 탈퇴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회원 탈퇴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1060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원할 때 회원가입을 철회할 수 있다.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탈퇴 시 사용자의 모든 정보가 즉시 삭제된다.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38" name="Google Shape;238;gd68172b853_5_0"/>
          <p:cNvGraphicFramePr/>
          <p:nvPr/>
        </p:nvGraphicFramePr>
        <p:xfrm>
          <a:off x="6198550" y="40759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4394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3907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 페이지)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 구매 목록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954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가 구매한 도서 확인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115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구매한 도서 목록을 확인할 수 있다.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68172b853_10_1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명세서-사용자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44" name="Google Shape;244;gd68172b853_10_1"/>
          <p:cNvSpPr/>
          <p:nvPr/>
        </p:nvSpPr>
        <p:spPr>
          <a:xfrm>
            <a:off x="498340" y="0"/>
            <a:ext cx="2024386" cy="112137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245" name="Google Shape;245;gd68172b853_10_1"/>
          <p:cNvGraphicFramePr/>
          <p:nvPr/>
        </p:nvGraphicFramePr>
        <p:xfrm>
          <a:off x="1038936" y="1409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4514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4609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 페이지)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내가 쓴 글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061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게시글 확인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109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질문/스터디/리뷰 게시판에 작성한 글을 최대 3개 까지 확인할 수 있고, 전체 글 보기 버튼으로 모든 글을 확인 할 수 있다.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46" name="Google Shape;246;gd68172b853_10_1"/>
          <p:cNvGraphicFramePr/>
          <p:nvPr/>
        </p:nvGraphicFramePr>
        <p:xfrm>
          <a:off x="6215085" y="14096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4514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412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 페이지)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내가 쓴 글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564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답글 확인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1093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질문/스터디/리뷰 게시판에 작성한 답글의 원문을 최대 3개 까지 확인할 수 있고. 전체 글 보기 버튼으로 모든 원문을 확인할 수 있다.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47" name="Google Shape;247;gd68172b853_10_1"/>
          <p:cNvGraphicFramePr/>
          <p:nvPr/>
        </p:nvGraphicFramePr>
        <p:xfrm>
          <a:off x="1038935" y="40781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4452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4068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 페이지)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 책 구매 목록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502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사용자가 구매한 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책</a:t>
                      </a: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확인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1078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가장 최근 구매한 책을 4개까지 확인할 수 있고, 전체 구매내역 보기 버튼으로 모든 책 구매내역을 볼 수 있다.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48" name="Google Shape;248;gd68172b853_10_1"/>
          <p:cNvGraphicFramePr/>
          <p:nvPr/>
        </p:nvGraphicFramePr>
        <p:xfrm>
          <a:off x="6215085" y="40781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4452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4068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 페이지)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 영상 구매 목록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502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사용자가 구매한 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영상</a:t>
                      </a: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확인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1078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가장 최근 구매한 영상을 4개까지 확인할 수 있고, 전체 구매내역 보기 버튼으로 모든 영상 구매내역을 볼 수 있다.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명세서-관리자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498340" y="0"/>
            <a:ext cx="2023187" cy="112221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256" name="Google Shape;256;p6"/>
          <p:cNvGraphicFramePr/>
          <p:nvPr/>
        </p:nvGraphicFramePr>
        <p:xfrm>
          <a:off x="1023936" y="13939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로그인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관리자용 웹페이지 로그인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관리자용 웹페이지에 로그인할 수 있다.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57" name="Google Shape;257;p6"/>
          <p:cNvGraphicFramePr/>
          <p:nvPr/>
        </p:nvGraphicFramePr>
        <p:xfrm>
          <a:off x="6198556" y="13939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로그아웃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 로그아웃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관리자는 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웹페이지 상단에 로그아웃을 눌러 로그아웃할 수 있다.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58" name="Google Shape;258;p6"/>
          <p:cNvGraphicFramePr/>
          <p:nvPr/>
        </p:nvGraphicFramePr>
        <p:xfrm>
          <a:off x="1023918" y="402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회원 정보 관리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회원 정보 관리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관리자는 회원 목록을 확인할 수 있다.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관리자는 체크박스로 선택한 회원을 탈퇴 시킬 수 있다.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59" name="Google Shape;259;p6"/>
          <p:cNvGraphicFramePr/>
          <p:nvPr/>
        </p:nvGraphicFramePr>
        <p:xfrm>
          <a:off x="6198547" y="402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게시글 관리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게시글 관리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관리자는 질문 게시판 / 스터디 / 리뷰 게시판의 게시글을 삭제할 수 있다.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7bff2d6a1_0_1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명세서-관리자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66" name="Google Shape;266;gd7bff2d6a1_0_1"/>
          <p:cNvSpPr/>
          <p:nvPr/>
        </p:nvSpPr>
        <p:spPr>
          <a:xfrm>
            <a:off x="498340" y="0"/>
            <a:ext cx="2024386" cy="112137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267" name="Google Shape;267;gd7bff2d6a1_0_1"/>
          <p:cNvGraphicFramePr/>
          <p:nvPr/>
        </p:nvGraphicFramePr>
        <p:xfrm>
          <a:off x="1023936" y="13939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답글 관리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답글 관리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관리자는 질문 게시판 / 스터디 / 리뷰 게시판의 게시글을 삭제할 수 있다.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68" name="Google Shape;268;gd7bff2d6a1_0_1"/>
          <p:cNvGraphicFramePr/>
          <p:nvPr/>
        </p:nvGraphicFramePr>
        <p:xfrm>
          <a:off x="6198543" y="13939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공채 캘린더 관리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공채 캘린더 관리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관리자는 공채 캘린더에 일정을 등록, 삭제할 수 있다.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공채 캘린더는 모든 회원에게 공개된다.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3" name="Google Shape;273;gd07358b2cc_3_96"/>
          <p:cNvGraphicFramePr/>
          <p:nvPr/>
        </p:nvGraphicFramePr>
        <p:xfrm>
          <a:off x="1023936" y="13939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A-S01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등록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 판매 상품 등록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관리자는 사용자에게 판매 할 상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품의 가격 등 내용을 </a:t>
                      </a: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 페이지에서 등록 할 수 있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고, 등록된 상품은 사용자 쇼핑몰에서 조회할 수 있다.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74" name="Google Shape;274;gd07358b2cc_3_96"/>
          <p:cNvGraphicFramePr/>
          <p:nvPr/>
        </p:nvGraphicFramePr>
        <p:xfrm>
          <a:off x="6199200" y="1393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A-S02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삭제/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수정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 판매 상품 수정 / 삭제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관리자는 사용자에게 판매 할 상품을 등록 후, 관리자 페이지에서 필요 하에 내용 수정/삭제가 가능하다.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75" name="Google Shape;275;gd07358b2cc_3_96"/>
          <p:cNvGraphicFramePr/>
          <p:nvPr/>
        </p:nvGraphicFramePr>
        <p:xfrm>
          <a:off x="1023936" y="402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A-S03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실시간 판매량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통계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실시간 판매량 통계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 페이지에서 </a:t>
                      </a: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상품의 실시간 판매량을 확인할 수 있다.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76" name="Google Shape;276;gd07358b2cc_3_96"/>
          <p:cNvGraphicFramePr/>
          <p:nvPr/>
        </p:nvGraphicFramePr>
        <p:xfrm>
          <a:off x="6199200" y="402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판매 상품 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구매량 TOP5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판매 순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위 TOP5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 페이지에서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가장 많은 판매량의 상품 TOP5를 확인할 수 있다.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277" name="Google Shape;277;gd07358b2cc_3_96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명세서-관리자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78" name="Google Shape;278;gd07358b2cc_3_96"/>
          <p:cNvSpPr/>
          <p:nvPr/>
        </p:nvSpPr>
        <p:spPr>
          <a:xfrm>
            <a:off x="498340" y="0"/>
            <a:ext cx="2024386" cy="112137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gd07358b2cc_3_104"/>
          <p:cNvGraphicFramePr/>
          <p:nvPr/>
        </p:nvGraphicFramePr>
        <p:xfrm>
          <a:off x="1023936" y="13939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S01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목록 조회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판매 상품 목록 조회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관리자가 관리자 사이트에서 등록한 판매상품 목록을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   사용자 쇼핑몰에서 분류별로 조회할 수 있다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84" name="Google Shape;284;gd07358b2cc_3_104"/>
          <p:cNvGraphicFramePr/>
          <p:nvPr/>
        </p:nvGraphicFramePr>
        <p:xfrm>
          <a:off x="6199200" y="1393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S02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상세페이지 조회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판매 상품 상세페이지 조회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판매상품의 상세페이지에서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상품의 가격, 할인율 등 상세 정보를 확인할 수 있다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85" name="Google Shape;285;gd07358b2cc_3_104"/>
          <p:cNvGraphicFramePr/>
          <p:nvPr/>
        </p:nvGraphicFramePr>
        <p:xfrm>
          <a:off x="1023936" y="40284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S03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장바구니 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담기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장바구니 담기 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상품 상세페이지에서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구매하기 원하는 상품의 수량을 선택하여 장바구니에 담을 수 있다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86" name="Google Shape;286;gd07358b2cc_3_104"/>
          <p:cNvGraphicFramePr/>
          <p:nvPr/>
        </p:nvGraphicFramePr>
        <p:xfrm>
          <a:off x="6199190" y="40284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S04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장바구니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수량 수정 / 삭제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장바구니 수량 수정 및 삭제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장바구니에 담은 상품의 수량을 수정할 수 있다.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장바구니에 담은 상품을 삭제 할 수 있다.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287" name="Google Shape;287;gd07358b2cc_3_104"/>
          <p:cNvSpPr/>
          <p:nvPr/>
        </p:nvSpPr>
        <p:spPr>
          <a:xfrm>
            <a:off x="498340" y="0"/>
            <a:ext cx="2024386" cy="112137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88" name="Google Shape;288;gd07358b2cc_3_104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명세서-사용자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" name="Google Shape;293;gd07358b2cc_3_112"/>
          <p:cNvGraphicFramePr/>
          <p:nvPr/>
        </p:nvGraphicFramePr>
        <p:xfrm>
          <a:off x="1023936" y="13939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S05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장바구니 상품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구매하기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장바구니 상품 구매하기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장바구니에 담은 상품을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구매할 수 있다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94" name="Google Shape;294;gd07358b2cc_3_112"/>
          <p:cNvGraphicFramePr/>
          <p:nvPr/>
        </p:nvGraphicFramePr>
        <p:xfrm>
          <a:off x="6198561" y="1393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S06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구매서 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작성하기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구매서 작성하기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상품 구매 전 배송 받을 주소, 연락처, 결제에 필요한 계좌번호 등 구매에 필요한 내용을 기입 할 구매서를 작성해야 한다.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95" name="Google Shape;295;gd07358b2cc_3_112"/>
          <p:cNvGraphicFramePr/>
          <p:nvPr/>
        </p:nvGraphicFramePr>
        <p:xfrm>
          <a:off x="1023925" y="40295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S07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구매 완료 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구매 완료 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구매 완료 시 구매 한 상품과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총 구매 가격 등 구매 된 내역을 확인할 수 있다.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296" name="Google Shape;296;gd07358b2cc_3_112"/>
          <p:cNvSpPr/>
          <p:nvPr/>
        </p:nvSpPr>
        <p:spPr>
          <a:xfrm>
            <a:off x="498340" y="0"/>
            <a:ext cx="2024386" cy="112137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97" name="Google Shape;297;gd07358b2cc_3_112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명세서-사용자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" name="Google Shape;302;gd68172b853_14_15"/>
          <p:cNvGraphicFramePr/>
          <p:nvPr/>
        </p:nvGraphicFramePr>
        <p:xfrm>
          <a:off x="1023936" y="13939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B01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전체</a:t>
                      </a: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게시판)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</a:t>
                      </a: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글 조회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 질문글 조회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로그인을 하지 않아도 </a:t>
                      </a: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질문글을 조회할 수 있다.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게시글을 조회할 경우 조회수가 1씩 증가한다.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303" name="Google Shape;303;gd68172b853_14_15"/>
          <p:cNvGraphicFramePr/>
          <p:nvPr/>
        </p:nvGraphicFramePr>
        <p:xfrm>
          <a:off x="6199200" y="1393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B02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전체게시판)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게시글 검색 기능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게시글 검색 기능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모든 게시판에서 원하는 게시글을 제목 검색을 통해 찾을 수 있다.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304" name="Google Shape;304;gd68172b853_14_15"/>
          <p:cNvSpPr/>
          <p:nvPr/>
        </p:nvSpPr>
        <p:spPr>
          <a:xfrm>
            <a:off x="498340" y="0"/>
            <a:ext cx="2024386" cy="112137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305" name="Google Shape;305;gd68172b853_14_15"/>
          <p:cNvGraphicFramePr/>
          <p:nvPr/>
        </p:nvGraphicFramePr>
        <p:xfrm>
          <a:off x="6199200" y="402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B04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전체게시판)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게시글 태그기능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게시글 태그 기능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글 작성 시, 각 게시판의 모든 게시글에 관련 언어에 대한 태그를 설정할 수 있다.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태그는 자바, C, Python 로 분류되어있다.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306" name="Google Shape;306;gd68172b853_14_15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명세서-사용자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307" name="Google Shape;307;gd68172b853_14_15"/>
          <p:cNvGraphicFramePr/>
          <p:nvPr/>
        </p:nvGraphicFramePr>
        <p:xfrm>
          <a:off x="1023915" y="402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53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53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B03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전체게시판)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파일 첨부 기능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1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게시글에 최대 10개 파일 첨부 기능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90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587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Jua"/>
                        <a:buChar char="-"/>
                      </a:pPr>
                      <a:r>
                        <a:rPr lang="ko-KR" sz="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게시글 작성 시 파일을 첨부할 경우 파일을 첨부할 수 있는 태그가 하나씩 추가된다..</a:t>
                      </a:r>
                      <a:endParaRPr sz="8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587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Jua"/>
                        <a:buChar char="-"/>
                      </a:pPr>
                      <a:r>
                        <a:rPr lang="ko-KR" sz="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태그는 최대 10개까지 늘어나며, 10개가 되면 10개까지 첨부가 가능하다는 알림창이 나온다.</a:t>
                      </a:r>
                      <a:endParaRPr sz="8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587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Jua"/>
                        <a:buChar char="-"/>
                      </a:pPr>
                      <a:r>
                        <a:rPr lang="ko-KR" sz="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파일 첨부 태그마다 오른쪽에 삭제 버튼이 있어 사용자가 첨부한 파일을 삭제할 수 있다.</a:t>
                      </a:r>
                      <a:endParaRPr sz="8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Google Shape;312;gd68172b853_0_12"/>
          <p:cNvGraphicFramePr/>
          <p:nvPr/>
        </p:nvGraphicFramePr>
        <p:xfrm>
          <a:off x="1022400" y="1393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B05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전체게시판) 게시글, 댓글 작성창 위지윅에디터 적용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게시글, 댓글 작성 / 수정 시 위지윅 에디터 (CKEditor5) 적용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게시글이나 댓글을 작성 / 수정할 때 위지윅 에디터를 통해 다양한 텍스트 효과를 줄 수 있다.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위지윅 에디터 내 기능으로 게시물과 댓글에 사진을 첨부할 수 있다.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313" name="Google Shape;313;gd68172b853_0_12"/>
          <p:cNvGraphicFramePr/>
          <p:nvPr/>
        </p:nvGraphicFramePr>
        <p:xfrm>
          <a:off x="6199200" y="1393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B06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전체게시판)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게시글 좋아요 기능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게시글 좋아요 기능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각 게시판의 모든 게시글의 좋아요 버튼을 통해 해당 게시글을 좋아요할 수 있다.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좋아요를 한 상태에서 한 번 더 좋아요를 누르면 좋아요가 취소된다.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314" name="Google Shape;314;gd68172b853_0_12"/>
          <p:cNvSpPr/>
          <p:nvPr/>
        </p:nvSpPr>
        <p:spPr>
          <a:xfrm>
            <a:off x="498340" y="0"/>
            <a:ext cx="2024386" cy="112137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15" name="Google Shape;315;gd68172b853_0_12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명세서-사용자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316" name="Google Shape;316;gd68172b853_0_12"/>
          <p:cNvGraphicFramePr/>
          <p:nvPr/>
        </p:nvGraphicFramePr>
        <p:xfrm>
          <a:off x="1023915" y="402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B07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전체게시판)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댓글 좋아요 기능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댓글 좋아요 기능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각 게시글의 모든 댓글의 좋아요 버튼을 통해 해당 댓글을 좋아요할 수 있다.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좋아요를 한 상태에서 한 번 더 좋아요를 누르면 좋아요가 취소된다.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317" name="Google Shape;317;gd68172b853_0_12"/>
          <p:cNvGraphicFramePr/>
          <p:nvPr/>
        </p:nvGraphicFramePr>
        <p:xfrm>
          <a:off x="6199200" y="402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</a:t>
                      </a: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B08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전체게시판) 게시판 목록 페이징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게시판 목록 페이징 기능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페이지 넘김 기능 가능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한 페이지당 20개의 글을 보여주고 3Page (1~3) 이동 가능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" name="Google Shape;322;gd07358b2cc_3_141"/>
          <p:cNvGraphicFramePr/>
          <p:nvPr/>
        </p:nvGraphicFramePr>
        <p:xfrm>
          <a:off x="1023936" y="13939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B09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질문게시판)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질문글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작성 / </a:t>
                      </a: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수정 /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삭제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질문글 수정 /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삭제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질문글을 작성할 수 있다. (최대 4000자)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가장 최근에 작성한 질문글이 게시판 상단에 위치한다.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자기가 작성한 질문글을 수정할 수 있다.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323" name="Google Shape;323;gd07358b2cc_3_141"/>
          <p:cNvGraphicFramePr/>
          <p:nvPr/>
        </p:nvGraphicFramePr>
        <p:xfrm>
          <a:off x="6199200" y="13939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B10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질문게시판)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답변 작성 /</a:t>
                      </a: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수정 /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삭제 </a:t>
                      </a: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기능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답변 작성 /</a:t>
                      </a: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수정 /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삭제 </a:t>
                      </a: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기능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6510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Jua"/>
                        <a:buChar char="-"/>
                      </a:pPr>
                      <a:r>
                        <a:rPr lang="ko-KR" sz="9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질문글에 대한 답변으로 댓글 기능을 이용한다. (최대 4000자)</a:t>
                      </a:r>
                      <a:endParaRPr sz="9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6510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Jua"/>
                        <a:buChar char="-"/>
                      </a:pPr>
                      <a:r>
                        <a:rPr lang="ko-KR" sz="9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자기가 작성한 </a:t>
                      </a:r>
                      <a:r>
                        <a:rPr lang="ko-KR" sz="9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답변</a:t>
                      </a:r>
                      <a:r>
                        <a:rPr lang="ko-KR" sz="9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을 수정 / </a:t>
                      </a:r>
                      <a:r>
                        <a:rPr lang="ko-KR" sz="9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삭제</a:t>
                      </a:r>
                      <a:r>
                        <a:rPr lang="ko-KR" sz="9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할 수 있다.</a:t>
                      </a:r>
                      <a:endParaRPr sz="9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6510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Jua"/>
                        <a:buChar char="-"/>
                      </a:pPr>
                      <a:r>
                        <a:rPr lang="ko-KR" sz="9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질문글의 조회수 옆에 작성된 답변 수가 표시된다.</a:t>
                      </a:r>
                      <a:endParaRPr sz="9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324" name="Google Shape;324;gd07358b2cc_3_141"/>
          <p:cNvSpPr/>
          <p:nvPr/>
        </p:nvSpPr>
        <p:spPr>
          <a:xfrm>
            <a:off x="498340" y="0"/>
            <a:ext cx="2024386" cy="112137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325" name="Google Shape;325;gd07358b2cc_3_141"/>
          <p:cNvGraphicFramePr/>
          <p:nvPr/>
        </p:nvGraphicFramePr>
        <p:xfrm>
          <a:off x="6199200" y="402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B12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스터디게시판)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댓글 작성 / 수정 / 삭제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댓글 작성 / 수정 / 삭제 기능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스터디 모집글에 댓글을 작성해서 해당 스터디에 지원할 수 있다. 해당 댓글은 수정 / 삭제가 가능하다.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댓글로 지원 후에 상세 논의를 위한 수단은 사용자가 결정한다. (오픈카카오톡 등)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326" name="Google Shape;326;gd07358b2cc_3_141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명세서-사용자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327" name="Google Shape;327;gd07358b2cc_3_141"/>
          <p:cNvGraphicFramePr/>
          <p:nvPr/>
        </p:nvGraphicFramePr>
        <p:xfrm>
          <a:off x="1023915" y="402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B11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스터디게시판)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스터디글 작성 / 수정 / 삭제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스터디글 작성 / 수정 / 삭제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스터디게시판에 스터디를 모집하는 글을 작성 / 수정 / 삭제할 수 있다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.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07358b2cc_10_19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434343"/>
                </a:solidFill>
                <a:latin typeface="Jua"/>
                <a:ea typeface="Jua"/>
                <a:cs typeface="Jua"/>
                <a:sym typeface="Jua"/>
              </a:rPr>
              <a:t>유스케이스 다이어그램 - 비회원</a:t>
            </a:r>
            <a:endParaRPr>
              <a:solidFill>
                <a:srgbClr val="434343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71" name="Google Shape;171;gd07358b2cc_10_19"/>
          <p:cNvSpPr/>
          <p:nvPr/>
        </p:nvSpPr>
        <p:spPr>
          <a:xfrm>
            <a:off x="498340" y="0"/>
            <a:ext cx="2024386" cy="112137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d07358b2cc_1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650" y="1756375"/>
            <a:ext cx="5856701" cy="426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d07358b2cc_10_19"/>
          <p:cNvSpPr txBox="1"/>
          <p:nvPr/>
        </p:nvSpPr>
        <p:spPr>
          <a:xfrm>
            <a:off x="9593650" y="1641400"/>
            <a:ext cx="20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2" name="Google Shape;332;gd07358b2cc_3_149"/>
          <p:cNvGraphicFramePr/>
          <p:nvPr/>
        </p:nvGraphicFramePr>
        <p:xfrm>
          <a:off x="1022400" y="1393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B13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리뷰게시판)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서적 리뷰글 작성 / 수정 / 삭제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리뷰게시판 서적 리뷰 작성 / 수정 / 삭제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서적 리뷰글을 작성 / 수정 / 삭제 할 수 있다.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333" name="Google Shape;333;gd07358b2cc_3_149"/>
          <p:cNvGraphicFramePr/>
          <p:nvPr/>
        </p:nvGraphicFramePr>
        <p:xfrm>
          <a:off x="6199200" y="1393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B14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리뷰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게시판)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댓글 작성 / 수정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/ 삭제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댓글 작성 / 수정 / 삭제 기능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리뷰글에 댓글을 통해 해당 리뷰글에 대한 의견을 댓글을 통해 주고 받을 수 있다.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댓글은 등록 후 수정 / 삭제가 가능하다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334" name="Google Shape;334;gd07358b2cc_3_149"/>
          <p:cNvSpPr/>
          <p:nvPr/>
        </p:nvSpPr>
        <p:spPr>
          <a:xfrm>
            <a:off x="498340" y="0"/>
            <a:ext cx="2024386" cy="112137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35" name="Google Shape;335;gd07358b2cc_3_149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명세서-사용자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07358b2cc_10_36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434343"/>
                </a:solidFill>
                <a:latin typeface="Jua"/>
                <a:ea typeface="Jua"/>
                <a:cs typeface="Jua"/>
                <a:sym typeface="Jua"/>
              </a:rPr>
              <a:t>유스케이스 다이어그램 - 관리자</a:t>
            </a:r>
            <a:endParaRPr>
              <a:solidFill>
                <a:srgbClr val="434343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79" name="Google Shape;179;gd07358b2cc_10_36"/>
          <p:cNvSpPr/>
          <p:nvPr/>
        </p:nvSpPr>
        <p:spPr>
          <a:xfrm>
            <a:off x="498340" y="0"/>
            <a:ext cx="2024386" cy="112137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d07358b2cc_1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250" y="1038250"/>
            <a:ext cx="7199501" cy="58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p1"/>
          <p:cNvGraphicFramePr/>
          <p:nvPr/>
        </p:nvGraphicFramePr>
        <p:xfrm>
          <a:off x="948050" y="1350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1584000"/>
                <a:gridCol w="5544000"/>
                <a:gridCol w="2088000"/>
                <a:gridCol w="107997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FFDB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800" u="none" cap="none" strike="noStrike">
                        <a:solidFill>
                          <a:srgbClr val="00FFDB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FFDB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FFDB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ID</a:t>
                      </a:r>
                      <a:endParaRPr sz="1800" u="none" cap="none" strike="noStrike">
                        <a:solidFill>
                          <a:srgbClr val="00FFDB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FFDB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비고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99850">
                <a:tc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회원가입</a:t>
                      </a:r>
                      <a:endParaRPr sz="18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C01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99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로그인</a:t>
                      </a:r>
                      <a:endParaRPr sz="18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C02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99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로그아웃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C03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99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비밀번호 찾기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C04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99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마이페이지)</a:t>
                      </a: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일정 관리</a:t>
                      </a:r>
                      <a:endParaRPr sz="18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M01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99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마이페이지) </a:t>
                      </a: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 프로필</a:t>
                      </a:r>
                      <a:endParaRPr sz="18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M02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998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마이페이지) 회원 탈퇴</a:t>
                      </a:r>
                      <a:endParaRPr sz="18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M03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998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마이페이지) 내 글 목록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M04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998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마이페이지) 내 구매 목록</a:t>
                      </a:r>
                      <a:endParaRPr sz="18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M05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99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쇼핑몰) </a:t>
                      </a:r>
                      <a:r>
                        <a:rPr lang="ko-KR" sz="18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목록 조회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S01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550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쇼핑몰) </a:t>
                      </a:r>
                      <a:r>
                        <a:rPr lang="ko-KR" sz="18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상세페이지 조회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S02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89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쇼핑몰) </a:t>
                      </a:r>
                      <a:r>
                        <a:rPr lang="ko-KR" sz="18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장바구니 담기</a:t>
                      </a:r>
                      <a:endParaRPr sz="18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S03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186" name="Google Shape;186;p1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3600" u="none" cap="none" strike="noStrike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분석 - 사용자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498340" y="0"/>
            <a:ext cx="2023187" cy="112221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" name="Google Shape;192;gd68172b853_0_21"/>
          <p:cNvGraphicFramePr/>
          <p:nvPr/>
        </p:nvGraphicFramePr>
        <p:xfrm>
          <a:off x="947481" y="13523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1584175"/>
                <a:gridCol w="5549325"/>
                <a:gridCol w="2083525"/>
                <a:gridCol w="108012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FFDB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800" u="none" cap="none" strike="noStrike">
                        <a:solidFill>
                          <a:srgbClr val="00FFDB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FFDB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</a:t>
                      </a:r>
                      <a:endParaRPr>
                        <a:solidFill>
                          <a:srgbClr val="00FFDB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FFDB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ID</a:t>
                      </a:r>
                      <a:endParaRPr sz="1800" u="none" cap="none" strike="noStrike">
                        <a:solidFill>
                          <a:srgbClr val="00FFDB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FFDB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비고</a:t>
                      </a:r>
                      <a:endParaRPr>
                        <a:solidFill>
                          <a:srgbClr val="00FFDB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3050">
                <a:tc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쇼핑몰) </a:t>
                      </a:r>
                      <a:r>
                        <a:rPr lang="ko-KR" sz="17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장바구니 상품 수량 수정 / 삭제</a:t>
                      </a:r>
                      <a:endParaRPr sz="17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S04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3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쇼핑몰) </a:t>
                      </a:r>
                      <a:r>
                        <a:rPr lang="ko-KR" sz="17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장바구니 상품 구매</a:t>
                      </a:r>
                      <a:endParaRPr sz="17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S05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3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쇼핑몰) 구매서 작성</a:t>
                      </a:r>
                      <a:endParaRPr sz="17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S06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3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쇼핑몰) </a:t>
                      </a:r>
                      <a:r>
                        <a:rPr lang="ko-KR" sz="17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구매</a:t>
                      </a:r>
                      <a:r>
                        <a:rPr lang="ko-KR" sz="17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완료</a:t>
                      </a:r>
                      <a:endParaRPr sz="17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S07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3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전체</a:t>
                      </a:r>
                      <a:r>
                        <a:rPr lang="ko-KR" sz="17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게시판) </a:t>
                      </a:r>
                      <a:r>
                        <a:rPr lang="ko-KR" sz="17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게시글</a:t>
                      </a:r>
                      <a:r>
                        <a:rPr lang="ko-KR" sz="17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조회</a:t>
                      </a:r>
                      <a:endParaRPr sz="17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B01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3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전체</a:t>
                      </a:r>
                      <a:r>
                        <a:rPr lang="ko-KR" sz="17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게시판) </a:t>
                      </a:r>
                      <a:r>
                        <a:rPr lang="ko-KR" sz="17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게시글 검색</a:t>
                      </a:r>
                      <a:endParaRPr sz="17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B02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30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전체게시판) 게시글 파일 첨부 기능</a:t>
                      </a:r>
                      <a:endParaRPr sz="17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B03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30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전체게시판) 게시글 태그 기능</a:t>
                      </a:r>
                      <a:endParaRPr sz="17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B04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77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전체게시판) 게시글, 댓글 작성창 위지윅에디터  적용</a:t>
                      </a:r>
                      <a:endParaRPr sz="17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B05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661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전체게시판) 게시글 좋아요 기능</a:t>
                      </a:r>
                      <a:endParaRPr sz="17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B06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223325"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전체게시판) 댓글 좋아요 기능</a:t>
                      </a:r>
                      <a:endParaRPr sz="18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B07</a:t>
                      </a:r>
                      <a:endParaRPr sz="18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10150">
                <a:tc vMerge="1"/>
                <a:tc vMerge="1"/>
                <a:tc vMerge="1"/>
                <a:tc vMerge="1"/>
              </a:tr>
            </a:tbl>
          </a:graphicData>
        </a:graphic>
      </p:graphicFrame>
      <p:sp>
        <p:nvSpPr>
          <p:cNvPr id="193" name="Google Shape;193;gd68172b853_0_21"/>
          <p:cNvSpPr/>
          <p:nvPr/>
        </p:nvSpPr>
        <p:spPr>
          <a:xfrm>
            <a:off x="498340" y="0"/>
            <a:ext cx="2024386" cy="112137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94" name="Google Shape;194;gd68172b853_0_21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3600" u="none" cap="none" strike="noStrike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분석 </a:t>
            </a:r>
            <a:r>
              <a:rPr lang="ko-KR" sz="3600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-</a:t>
            </a:r>
            <a:r>
              <a:rPr i="0" lang="ko-KR" sz="3600" u="none" cap="none" strike="noStrike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 사용자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07358b2cc_0_27"/>
          <p:cNvSpPr/>
          <p:nvPr/>
        </p:nvSpPr>
        <p:spPr>
          <a:xfrm>
            <a:off x="498340" y="0"/>
            <a:ext cx="2024386" cy="112137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200" name="Google Shape;200;gd07358b2cc_0_27"/>
          <p:cNvGraphicFramePr/>
          <p:nvPr/>
        </p:nvGraphicFramePr>
        <p:xfrm>
          <a:off x="947425" y="13499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1584175"/>
                <a:gridCol w="5544625"/>
                <a:gridCol w="2088225"/>
                <a:gridCol w="108012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FFDB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800" u="none" cap="none" strike="noStrike">
                        <a:solidFill>
                          <a:srgbClr val="00FFDB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FFDB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</a:t>
                      </a:r>
                      <a:endParaRPr>
                        <a:solidFill>
                          <a:srgbClr val="00FFDB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FFDB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ID</a:t>
                      </a:r>
                      <a:endParaRPr sz="1800" u="none" cap="none" strike="noStrike">
                        <a:solidFill>
                          <a:srgbClr val="00FFDB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FFDB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비고</a:t>
                      </a:r>
                      <a:endParaRPr>
                        <a:solidFill>
                          <a:srgbClr val="00FFDB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705075">
                <a:tc row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전체게시판) 게시판 목록 페이징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B08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683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7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질문게시판) 질문글 작성 / 수정 /삭제</a:t>
                      </a:r>
                      <a:endParaRPr sz="18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B09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649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질문게시판) 답변 작성 / 수정 / 삭제</a:t>
                      </a:r>
                      <a:endParaRPr sz="17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B10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7161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스터디게시판) 스터디글 작성 / 수정 / 삭제</a:t>
                      </a:r>
                      <a:endParaRPr sz="18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B11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7603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스터디게시판) 댓글 작성 / 수정 / 삭제</a:t>
                      </a:r>
                      <a:endParaRPr sz="18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B12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7493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리뷰게시판) 서적 리뷰글 작성 / 수정 / 삭제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B13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6798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리뷰게시판) 댓글 작성 / 수정 / 삭제</a:t>
                      </a:r>
                      <a:endParaRPr sz="18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B14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201" name="Google Shape;201;gd07358b2cc_0_27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3600" u="none" cap="none" strike="noStrike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분석 - 사용자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분석 - 관리자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207" name="Google Shape;207;p2"/>
          <p:cNvGraphicFramePr/>
          <p:nvPr/>
        </p:nvGraphicFramePr>
        <p:xfrm>
          <a:off x="948038" y="13508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1658400"/>
                <a:gridCol w="5428300"/>
                <a:gridCol w="2044425"/>
                <a:gridCol w="1164850"/>
              </a:tblGrid>
              <a:tr h="205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FFDB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800" u="none" cap="none" strike="noStrike">
                        <a:solidFill>
                          <a:srgbClr val="00FFDB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FFDB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FFDB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ID</a:t>
                      </a:r>
                      <a:endParaRPr sz="1800" u="none" cap="none" strike="noStrike">
                        <a:solidFill>
                          <a:srgbClr val="00FFDB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FFDB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비고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554700">
                <a:tc rowSpan="9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로그인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A01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554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로그아웃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A02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554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회원 정보 관리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A03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554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게시글 관리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A04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554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공채 캘린더 관리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A05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554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쇼핑몰 ) 판매 상품 </a:t>
                      </a:r>
                      <a:r>
                        <a:rPr lang="ko-KR" sz="18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등록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A-S01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554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판매 </a:t>
                      </a:r>
                      <a:r>
                        <a:rPr lang="ko-KR" sz="18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삭제 / 수정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A-S02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554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실시간 판매량 / 통계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A-S03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5051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TOP5 통계 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A-S04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208" name="Google Shape;208;p2"/>
          <p:cNvSpPr/>
          <p:nvPr/>
        </p:nvSpPr>
        <p:spPr>
          <a:xfrm>
            <a:off x="498340" y="0"/>
            <a:ext cx="2023187" cy="112221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498340" y="0"/>
            <a:ext cx="2023187" cy="112221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214" name="Google Shape;214;p3"/>
          <p:cNvGraphicFramePr/>
          <p:nvPr/>
        </p:nvGraphicFramePr>
        <p:xfrm>
          <a:off x="1023936" y="13939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C01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회원가입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웹 페이지 회원 가입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6510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900"/>
                        <a:buFont typeface="Jua"/>
                        <a:buChar char="-"/>
                      </a:pPr>
                      <a:r>
                        <a:rPr lang="ko-KR" sz="9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웹 페이지를 이용하기 위해서 회원가입을 해야 한다.</a:t>
                      </a:r>
                      <a:endParaRPr sz="9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6510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900"/>
                        <a:buFont typeface="Jua"/>
                        <a:buChar char="-"/>
                      </a:pPr>
                      <a:r>
                        <a:rPr lang="ko-KR" sz="9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회원가입 시, 아이디, </a:t>
                      </a:r>
                      <a:r>
                        <a:rPr lang="ko-KR" sz="9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닉네임</a:t>
                      </a:r>
                      <a:r>
                        <a:rPr lang="ko-KR" sz="9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, 비밀번호/비밀번호 확인, 비밀번호 질문</a:t>
                      </a:r>
                      <a:r>
                        <a:rPr lang="ko-KR" sz="9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/답</a:t>
                      </a:r>
                      <a:r>
                        <a:rPr lang="ko-KR" sz="9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변, 주소, 전화번호, 이메일, </a:t>
                      </a:r>
                      <a:r>
                        <a:rPr lang="ko-KR" sz="9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소식 수신 여부를</a:t>
                      </a:r>
                      <a:r>
                        <a:rPr lang="ko-KR" sz="9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입력 해야 한다.</a:t>
                      </a:r>
                      <a:endParaRPr sz="9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15" name="Google Shape;215;p3"/>
          <p:cNvGraphicFramePr/>
          <p:nvPr/>
        </p:nvGraphicFramePr>
        <p:xfrm>
          <a:off x="6198556" y="13939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C02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로그인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웹 페이지 로그인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웹 페이지 기능을 이용하기 위해서 로그인을 해야 한다.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로그인 시, 아이디와 비밀번호를 입력 해야 한다.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16" name="Google Shape;216;p3"/>
          <p:cNvGraphicFramePr/>
          <p:nvPr/>
        </p:nvGraphicFramePr>
        <p:xfrm>
          <a:off x="1023935" y="40295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C03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로그아웃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로그아웃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웹 페이지 우측 상단에 로그아웃을 눌러 로그인할 수 있다.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17" name="Google Shape;217;p3"/>
          <p:cNvGraphicFramePr/>
          <p:nvPr/>
        </p:nvGraphicFramePr>
        <p:xfrm>
          <a:off x="6198560" y="40295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C04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비밀번호 찾기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비밀번호 찾기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비밀번호를 잊어버렸을 경우 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가입 시 입력했던 </a:t>
                      </a: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비밀번호 질문과 답변을 통해 비밀번호를 찾을 수 있다.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218" name="Google Shape;218;p3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명세서-사용자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68172b853_6_0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명세서-사용자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24" name="Google Shape;224;gd68172b853_6_0"/>
          <p:cNvSpPr/>
          <p:nvPr/>
        </p:nvSpPr>
        <p:spPr>
          <a:xfrm>
            <a:off x="498340" y="0"/>
            <a:ext cx="2024386" cy="112137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225" name="Google Shape;225;gd68172b853_6_0"/>
          <p:cNvGraphicFramePr/>
          <p:nvPr/>
        </p:nvGraphicFramePr>
        <p:xfrm>
          <a:off x="6198550" y="13939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4865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497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M01-2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 페이지)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일정 관리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개인 캘린더 일정 수정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100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일정을 Drag &amp; Drop 하여 일정을 수정할 수 있다.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일정을 Resize 하여 일정을 수정할 수 있다.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  (Resize : 일정 박스의 오른쪽 끝을 잡고 드래그)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26" name="Google Shape;226;gd68172b853_6_0"/>
          <p:cNvGraphicFramePr/>
          <p:nvPr/>
        </p:nvGraphicFramePr>
        <p:xfrm>
          <a:off x="1022411" y="40295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4873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497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M01-3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 페이지)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일정 관리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개인 캘린더 일정 삭제 및 상세 일정 확인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100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캘린더의 일정을 클릭 후 삭제 여부 확인창에서 확인키를 누름으로써 일정을 삭제할 수 있다.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캘린더의 일정을 클릭 후 삭제 여부 확인창에서 취소키를 누르면 해당 일정의 상세내용을 확인할 수 있다.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27" name="Google Shape;227;gd68172b853_6_0"/>
          <p:cNvGraphicFramePr/>
          <p:nvPr/>
        </p:nvGraphicFramePr>
        <p:xfrm>
          <a:off x="6198560" y="40295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023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4856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M01-4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 페이지)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일정 관리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19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가 등록한 일정 불러오기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92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구매한 영상 목록을 확인할 수 있다.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영상 제목을 클릭하면 영상 재생 페이지로 이동한다.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28" name="Google Shape;228;gd68172b853_6_0"/>
          <p:cNvGraphicFramePr/>
          <p:nvPr/>
        </p:nvGraphicFramePr>
        <p:xfrm>
          <a:off x="1022411" y="1393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{37EC1DFA-E381-41AE-867A-FBB6C84E5AA3}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4873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497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M01-1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 페이지)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일정 관리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개인 캘린더 일정 삭제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100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사용자는 캘린더의 날짜를 클릭하여 모달창을 통해 일정을 등록할 수 있다.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- N일 일정의 경우 모달창을 통해 기간을 입력하거나 달력의 날짜를 드래그하여 등록할 수 있다.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일정 등록 시 캘린더에 표시될 색상을 선택할 수 있다.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일정 등록 시 일정 종류를 선택할 수 있다.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2021-04-25T12:05:23Z</dcterms:created>
  <dc:creator>Jaehun</dc:creator>
</cp:coreProperties>
</file>