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486" r:id="rId2"/>
    <p:sldId id="565" r:id="rId3"/>
    <p:sldId id="550" r:id="rId4"/>
    <p:sldId id="528" r:id="rId5"/>
    <p:sldId id="567" r:id="rId6"/>
    <p:sldId id="571" r:id="rId7"/>
    <p:sldId id="574" r:id="rId8"/>
    <p:sldId id="573" r:id="rId9"/>
    <p:sldId id="570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4" r:id="rId19"/>
    <p:sldId id="595" r:id="rId20"/>
    <p:sldId id="591" r:id="rId21"/>
    <p:sldId id="592" r:id="rId22"/>
    <p:sldId id="593" r:id="rId23"/>
    <p:sldId id="569" r:id="rId24"/>
    <p:sldId id="575" r:id="rId25"/>
    <p:sldId id="566" r:id="rId26"/>
    <p:sldId id="578" r:id="rId27"/>
    <p:sldId id="579" r:id="rId28"/>
    <p:sldId id="580" r:id="rId29"/>
    <p:sldId id="581" r:id="rId30"/>
    <p:sldId id="596" r:id="rId31"/>
    <p:sldId id="597" r:id="rId32"/>
    <p:sldId id="598" r:id="rId33"/>
    <p:sldId id="599" r:id="rId34"/>
    <p:sldId id="488" r:id="rId35"/>
    <p:sldId id="539" r:id="rId36"/>
    <p:sldId id="537" r:id="rId37"/>
    <p:sldId id="545" r:id="rId38"/>
    <p:sldId id="546" r:id="rId39"/>
    <p:sldId id="526" r:id="rId40"/>
    <p:sldId id="538" r:id="rId41"/>
    <p:sldId id="600" r:id="rId42"/>
    <p:sldId id="601" r:id="rId43"/>
    <p:sldId id="547" r:id="rId4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E0FFD1"/>
    <a:srgbClr val="D0FFB9"/>
    <a:srgbClr val="BCFF9B"/>
    <a:srgbClr val="FFFFFF"/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898" autoAdjust="0"/>
    <p:restoredTop sz="95367" autoAdjust="0"/>
  </p:normalViewPr>
  <p:slideViewPr>
    <p:cSldViewPr>
      <p:cViewPr varScale="1">
        <p:scale>
          <a:sx n="93" d="100"/>
          <a:sy n="93" d="100"/>
        </p:scale>
        <p:origin x="53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F9941F7-04C3-4E33-95F9-80C3ACCB0B63}" type="datetimeFigureOut">
              <a:rPr lang="ru-RU"/>
              <a:pPr>
                <a:defRPr/>
              </a:pPr>
              <a:t>13.04.2023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DB51895-A500-43F5-8AAF-794F546F34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17B09-6CB5-4686-9398-7EC5CED9B55A}" type="datetimeFigureOut">
              <a:rPr lang="ru-RU"/>
              <a:pPr>
                <a:defRPr/>
              </a:pPr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D636C-5330-4B31-914B-0F6B1DF125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56E70-1518-4065-92D8-39C59EE84196}" type="datetimeFigureOut">
              <a:rPr lang="ru-RU"/>
              <a:pPr>
                <a:defRPr/>
              </a:pPr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8B306-B331-41F3-93C6-667FF0476F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9286E-7EAA-4EDA-AED0-1FAE28AC91E7}" type="datetimeFigureOut">
              <a:rPr lang="ru-RU"/>
              <a:pPr>
                <a:defRPr/>
              </a:pPr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173E-2E68-430E-B5F7-5462A0EEB9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54ADE-F094-4473-B9E5-3AAB2DDD3049}" type="datetimeFigureOut">
              <a:rPr lang="ru-RU"/>
              <a:pPr>
                <a:defRPr/>
              </a:pPr>
              <a:t>13.04.2023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69DF1-068A-4DCF-8E73-D76A5DB755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30413-7279-4C3E-9FBC-8A4B0FEF1BE3}" type="datetimeFigureOut">
              <a:rPr lang="ru-RU"/>
              <a:pPr>
                <a:defRPr/>
              </a:pPr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221E8-3781-4054-8EEB-C49ACAB0C6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D6AAB-8647-45AC-B2C6-86CF05A09203}" type="datetimeFigureOut">
              <a:rPr lang="ru-RU"/>
              <a:pPr>
                <a:defRPr/>
              </a:pPr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DD980-0199-43FE-A94B-D0DF68DD2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83630-E0F3-4B68-BCFE-6DD2A5749397}" type="datetimeFigureOut">
              <a:rPr lang="ru-RU"/>
              <a:pPr>
                <a:defRPr/>
              </a:pPr>
              <a:t>13.04.2023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9FE49-D647-4F8A-B520-3BF4A755F7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5CEF9-B211-4FCA-9E7B-1FC796C7BFBB}" type="datetimeFigureOut">
              <a:rPr lang="ru-RU"/>
              <a:pPr>
                <a:defRPr/>
              </a:pPr>
              <a:t>13.04.2023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17E9A-7DC6-4732-846F-B5CB945185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64BB8-9D20-41A8-B359-EB2DB40CA0DD}" type="datetimeFigureOut">
              <a:rPr lang="ru-RU"/>
              <a:pPr>
                <a:defRPr/>
              </a:pPr>
              <a:t>13.04.2023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16BE6-CCB9-475F-BCB6-68184757BD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6E225-16A4-444E-9703-4CD8F66499AC}" type="datetimeFigureOut">
              <a:rPr lang="ru-RU"/>
              <a:pPr>
                <a:defRPr/>
              </a:pPr>
              <a:t>13.04.2023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65FCE-CBE5-4195-977E-747EE56DE5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FF9B9-DAB1-4C47-A149-2F18283117C4}" type="datetimeFigureOut">
              <a:rPr lang="ru-RU"/>
              <a:pPr>
                <a:defRPr/>
              </a:pPr>
              <a:t>13.04.2023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64729-4044-4447-A429-6B3AFD74CD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5C960-2234-4D34-BB85-1E68CE216673}" type="datetimeFigureOut">
              <a:rPr lang="ru-RU"/>
              <a:pPr>
                <a:defRPr/>
              </a:pPr>
              <a:t>13.04.2023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1EA26-7926-4473-BC7D-763FCD11DE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E0FFD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9FCCC97-CCA2-4F61-818E-A06E7AD71398}" type="datetimeFigureOut">
              <a:rPr lang="ru-RU"/>
              <a:pPr>
                <a:defRPr/>
              </a:pPr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3F756AB-DB97-4179-ADA5-24658DADFA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Содержимое 3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6215063"/>
          </a:xfrm>
        </p:spPr>
        <p:txBody>
          <a:bodyPr/>
          <a:lstStyle/>
          <a:p>
            <a:pPr marL="0" indent="358775" algn="ctr">
              <a:buFont typeface="Arial" charset="0"/>
              <a:buNone/>
            </a:pPr>
            <a:r>
              <a:rPr lang="ru-RU" sz="4000" b="1" smtClean="0"/>
              <a:t>Численное дифференцирование</a:t>
            </a:r>
          </a:p>
          <a:p>
            <a:pPr marL="0" indent="358775">
              <a:buFont typeface="Arial" charset="0"/>
              <a:buNone/>
            </a:pPr>
            <a:endParaRPr lang="en-US" sz="2400" smtClean="0"/>
          </a:p>
          <a:p>
            <a:pPr marL="0" indent="358775">
              <a:buFont typeface="Arial" charset="0"/>
              <a:buNone/>
            </a:pPr>
            <a:r>
              <a:rPr lang="ru-RU" sz="2400" smtClean="0"/>
              <a:t>Методы численного дифференцирования применяются, если исходную функцию </a:t>
            </a:r>
            <a:r>
              <a:rPr lang="en-US" sz="2400" smtClean="0"/>
              <a:t>y</a:t>
            </a:r>
            <a:r>
              <a:rPr lang="ru-RU" sz="2400" i="1" smtClean="0"/>
              <a:t>(x)</a:t>
            </a:r>
            <a:r>
              <a:rPr lang="ru-RU" sz="2400" smtClean="0"/>
              <a:t> трудно или невозможно продифференцировать аналитически. </a:t>
            </a:r>
          </a:p>
          <a:p>
            <a:pPr marL="0" indent="358775">
              <a:buFont typeface="Arial" charset="0"/>
              <a:buNone/>
            </a:pPr>
            <a:endParaRPr lang="ru-RU" sz="2400" b="1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708275"/>
            <a:ext cx="8401050" cy="1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4365625"/>
            <a:ext cx="84677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9263" y="5065713"/>
            <a:ext cx="6064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813" y="3357563"/>
            <a:ext cx="5476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Содержимое 3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6215063"/>
          </a:xfrm>
        </p:spPr>
        <p:txBody>
          <a:bodyPr/>
          <a:lstStyle/>
          <a:p>
            <a:pPr marL="0" indent="358775">
              <a:buFont typeface="Arial" charset="0"/>
              <a:buNone/>
            </a:pPr>
            <a:endParaRPr lang="ru-RU" sz="2400" smtClean="0"/>
          </a:p>
          <a:p>
            <a:pPr marL="0" indent="358775">
              <a:buFont typeface="Arial" charset="0"/>
              <a:buNone/>
            </a:pPr>
            <a:endParaRPr lang="ru-RU" sz="2400" smtClean="0"/>
          </a:p>
          <a:p>
            <a:pPr marL="0" indent="358775">
              <a:buFont typeface="Arial" charset="0"/>
              <a:buNone/>
            </a:pPr>
            <a:endParaRPr lang="ru-RU" sz="2400" smtClean="0"/>
          </a:p>
          <a:p>
            <a:pPr marL="0" indent="358775">
              <a:buFont typeface="Arial" charset="0"/>
              <a:buNone/>
            </a:pPr>
            <a:endParaRPr lang="ru-RU" sz="2400" smtClean="0"/>
          </a:p>
          <a:p>
            <a:pPr marL="0" indent="358775">
              <a:buFont typeface="Arial" charset="0"/>
              <a:buNone/>
            </a:pPr>
            <a:endParaRPr lang="ru-RU" sz="2400" smtClean="0"/>
          </a:p>
          <a:p>
            <a:pPr marL="0" indent="358775">
              <a:buFont typeface="Arial" charset="0"/>
              <a:buNone/>
            </a:pPr>
            <a:r>
              <a:rPr lang="ru-RU" sz="2400" smtClean="0"/>
              <a:t>Минимальное количество узлов, необходимое для вычисления конечных разностей какого-либо порядка, должно быть на единицу больше этого порядка.</a:t>
            </a:r>
          </a:p>
          <a:p>
            <a:pPr marL="0" indent="358775">
              <a:buFont typeface="Arial" charset="0"/>
              <a:buNone/>
            </a:pPr>
            <a:endParaRPr lang="ru-RU" sz="2400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9275"/>
            <a:ext cx="9086850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913" y="981075"/>
            <a:ext cx="5429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3888" y="1700213"/>
            <a:ext cx="6381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0" y="764704"/>
            <a:ext cx="9129400" cy="521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Содержимое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000" smtClean="0"/>
              <a:t>%Программа сравнения простейших формул</a:t>
            </a:r>
            <a:r>
              <a:rPr lang="en-US" sz="2000" smtClean="0"/>
              <a:t>                         </a:t>
            </a:r>
            <a:r>
              <a:rPr lang="ru-RU" sz="2000" b="1" smtClean="0"/>
              <a:t>Data_sheet1.m</a:t>
            </a:r>
          </a:p>
          <a:p>
            <a:pPr>
              <a:buFont typeface="Arial" charset="0"/>
              <a:buNone/>
            </a:pPr>
            <a:r>
              <a:rPr lang="ru-RU" sz="2000" smtClean="0"/>
              <a:t>%численного дифференцирования с точным</a:t>
            </a:r>
          </a:p>
          <a:p>
            <a:pPr>
              <a:buFont typeface="Arial" charset="0"/>
              <a:buNone/>
            </a:pPr>
            <a:r>
              <a:rPr lang="ru-RU" sz="2000" smtClean="0"/>
              <a:t>%значением  производной</a:t>
            </a:r>
          </a:p>
          <a:p>
            <a:pPr>
              <a:buFont typeface="Arial" charset="0"/>
              <a:buNone/>
            </a:pPr>
            <a:r>
              <a:rPr lang="ru-RU" sz="2000" smtClean="0"/>
              <a:t>%определим шаг сетки</a:t>
            </a:r>
          </a:p>
          <a:p>
            <a:pPr>
              <a:buFont typeface="Arial" charset="0"/>
              <a:buNone/>
            </a:pPr>
            <a:r>
              <a:rPr lang="en-US" sz="2000" smtClean="0"/>
              <a:t>h=0.2;</a:t>
            </a:r>
          </a:p>
          <a:p>
            <a:pPr>
              <a:buFont typeface="Arial" charset="0"/>
              <a:buNone/>
            </a:pPr>
            <a:r>
              <a:rPr lang="ru-RU" sz="2000" smtClean="0"/>
              <a:t>%определим сетку</a:t>
            </a:r>
          </a:p>
          <a:p>
            <a:pPr>
              <a:buFont typeface="Arial" charset="0"/>
              <a:buNone/>
            </a:pPr>
            <a:r>
              <a:rPr lang="en-US" sz="2000" smtClean="0"/>
              <a:t>x=0:h:pi;</a:t>
            </a:r>
          </a:p>
          <a:p>
            <a:pPr>
              <a:buFont typeface="Arial" charset="0"/>
              <a:buNone/>
            </a:pPr>
            <a:r>
              <a:rPr lang="en-US" sz="2000" smtClean="0"/>
              <a:t>n=length(x);</a:t>
            </a:r>
          </a:p>
          <a:p>
            <a:pPr>
              <a:buFont typeface="Arial" charset="0"/>
              <a:buNone/>
            </a:pPr>
            <a:r>
              <a:rPr lang="ru-RU" sz="2000" smtClean="0"/>
              <a:t>%анализируемая функция </a:t>
            </a:r>
            <a:r>
              <a:rPr lang="en-US" sz="2000" smtClean="0"/>
              <a:t>y=sin(x)</a:t>
            </a:r>
          </a:p>
          <a:p>
            <a:pPr>
              <a:buFont typeface="Arial" charset="0"/>
              <a:buNone/>
            </a:pPr>
            <a:r>
              <a:rPr lang="ru-RU" sz="2000" smtClean="0"/>
              <a:t>%точное значение производной </a:t>
            </a:r>
            <a:r>
              <a:rPr lang="en-US" sz="2000" smtClean="0"/>
              <a:t>dy=cos(x)</a:t>
            </a:r>
          </a:p>
          <a:p>
            <a:pPr>
              <a:buFont typeface="Arial" charset="0"/>
              <a:buNone/>
            </a:pPr>
            <a:r>
              <a:rPr lang="en-US" sz="2000" smtClean="0"/>
              <a:t>dy=cos(x);</a:t>
            </a:r>
          </a:p>
          <a:p>
            <a:pPr>
              <a:buFont typeface="Arial" charset="0"/>
              <a:buNone/>
            </a:pPr>
            <a:r>
              <a:rPr lang="ru-RU" sz="2000" smtClean="0"/>
              <a:t>%определим производную по формуле (6)</a:t>
            </a:r>
          </a:p>
          <a:p>
            <a:pPr>
              <a:buFont typeface="Arial" charset="0"/>
              <a:buNone/>
            </a:pPr>
            <a:r>
              <a:rPr lang="ru-RU" sz="2000" smtClean="0"/>
              <a:t>%правой конечной разности и соответствующую</a:t>
            </a:r>
          </a:p>
          <a:p>
            <a:pPr>
              <a:buFont typeface="Arial" charset="0"/>
              <a:buNone/>
            </a:pPr>
            <a:r>
              <a:rPr lang="ru-RU" sz="2000" smtClean="0"/>
              <a:t>%абсолютную погрешность</a:t>
            </a:r>
          </a:p>
          <a:p>
            <a:pPr>
              <a:buFont typeface="Arial" charset="0"/>
              <a:buNone/>
            </a:pPr>
            <a:r>
              <a:rPr lang="en-US" sz="2000" smtClean="0"/>
              <a:t>for i=1:(n-1)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dy1(i)=(sin(x(i+1))-sin(x(i)))/h;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er1(i)=abs(dy(i)-dy1(i));</a:t>
            </a:r>
          </a:p>
          <a:p>
            <a:pPr>
              <a:buFont typeface="Arial" charset="0"/>
              <a:buNone/>
            </a:pPr>
            <a:r>
              <a:rPr lang="en-US" sz="200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Содержимое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000" smtClean="0"/>
              <a:t>%определим производную по формуле (</a:t>
            </a:r>
            <a:r>
              <a:rPr lang="en-US" sz="2000" smtClean="0"/>
              <a:t>5</a:t>
            </a:r>
            <a:r>
              <a:rPr lang="ru-RU" sz="2000" smtClean="0"/>
              <a:t>)</a:t>
            </a:r>
          </a:p>
          <a:p>
            <a:pPr>
              <a:buFont typeface="Arial" charset="0"/>
              <a:buNone/>
            </a:pPr>
            <a:r>
              <a:rPr lang="ru-RU" sz="2000" smtClean="0"/>
              <a:t>%левой конечной разности и соответствующую</a:t>
            </a:r>
          </a:p>
          <a:p>
            <a:pPr>
              <a:buFont typeface="Arial" charset="0"/>
              <a:buNone/>
            </a:pPr>
            <a:r>
              <a:rPr lang="ru-RU" sz="2000" smtClean="0"/>
              <a:t>%абсолютную погрешность</a:t>
            </a:r>
          </a:p>
          <a:p>
            <a:pPr>
              <a:buFont typeface="Arial" charset="0"/>
              <a:buNone/>
            </a:pPr>
            <a:r>
              <a:rPr lang="en-US" sz="2000" smtClean="0"/>
              <a:t>for i=2:n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dy2(i)=(sin(x(i))-sin(x(i-1)))/h;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er2(i)=abs(dy(i)-dy2(i));</a:t>
            </a:r>
          </a:p>
          <a:p>
            <a:pPr>
              <a:buFont typeface="Arial" charset="0"/>
              <a:buNone/>
            </a:pPr>
            <a:r>
              <a:rPr lang="en-US" sz="2000" smtClean="0"/>
              <a:t>end</a:t>
            </a:r>
          </a:p>
          <a:p>
            <a:pPr>
              <a:buFont typeface="Arial" charset="0"/>
              <a:buNone/>
            </a:pPr>
            <a:r>
              <a:rPr lang="ru-RU" sz="2000" smtClean="0"/>
              <a:t>%определим производную по формуле (</a:t>
            </a:r>
            <a:r>
              <a:rPr lang="en-US" sz="2000" smtClean="0"/>
              <a:t>7</a:t>
            </a:r>
            <a:r>
              <a:rPr lang="ru-RU" sz="2000" smtClean="0"/>
              <a:t>)</a:t>
            </a:r>
          </a:p>
          <a:p>
            <a:pPr>
              <a:buFont typeface="Arial" charset="0"/>
              <a:buNone/>
            </a:pPr>
            <a:r>
              <a:rPr lang="ru-RU" sz="2000" smtClean="0"/>
              <a:t>%центральной разности и соответствующую</a:t>
            </a:r>
          </a:p>
          <a:p>
            <a:pPr>
              <a:buFont typeface="Arial" charset="0"/>
              <a:buNone/>
            </a:pPr>
            <a:r>
              <a:rPr lang="ru-RU" sz="2000" smtClean="0"/>
              <a:t>%абсолютную погрешность</a:t>
            </a:r>
          </a:p>
          <a:p>
            <a:pPr>
              <a:buFont typeface="Arial" charset="0"/>
              <a:buNone/>
            </a:pPr>
            <a:r>
              <a:rPr lang="en-US" sz="2000" smtClean="0"/>
              <a:t>for i=2:(n-1)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dy3(i)=(sin(x(i+1))-sin(x(i-1)))/(2*h);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er3(i)=abs(dy(i)-dy3(i));</a:t>
            </a:r>
          </a:p>
          <a:p>
            <a:pPr>
              <a:buFont typeface="Arial" charset="0"/>
              <a:buNone/>
            </a:pPr>
            <a:r>
              <a:rPr lang="en-US" sz="200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Содержимое 2"/>
          <p:cNvSpPr>
            <a:spLocks noGrp="1"/>
          </p:cNvSpPr>
          <p:nvPr>
            <p:ph idx="1"/>
          </p:nvPr>
        </p:nvSpPr>
        <p:spPr>
          <a:xfrm>
            <a:off x="142875" y="142875"/>
            <a:ext cx="8543925" cy="598328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000" smtClean="0"/>
              <a:t>%определим производную по формуле (9)</a:t>
            </a:r>
          </a:p>
          <a:p>
            <a:pPr>
              <a:buFont typeface="Arial" charset="0"/>
              <a:buNone/>
            </a:pPr>
            <a:r>
              <a:rPr lang="ru-RU" sz="2000" smtClean="0"/>
              <a:t>%четвертого порядка точности и соответствующую</a:t>
            </a:r>
          </a:p>
          <a:p>
            <a:pPr>
              <a:buFont typeface="Arial" charset="0"/>
              <a:buNone/>
            </a:pPr>
            <a:r>
              <a:rPr lang="ru-RU" sz="2000" smtClean="0"/>
              <a:t>%абсолютную погрешность, которая вычисляется</a:t>
            </a:r>
          </a:p>
          <a:p>
            <a:pPr>
              <a:buFont typeface="Arial" charset="0"/>
              <a:buNone/>
            </a:pPr>
            <a:r>
              <a:rPr lang="ru-RU" sz="2000" smtClean="0"/>
              <a:t>%в точке </a:t>
            </a:r>
            <a:r>
              <a:rPr lang="en-US" sz="2000" smtClean="0"/>
              <a:t>x(i)-0.5*h</a:t>
            </a:r>
          </a:p>
          <a:p>
            <a:pPr>
              <a:buFont typeface="Arial" charset="0"/>
              <a:buNone/>
            </a:pPr>
            <a:r>
              <a:rPr lang="en-US" sz="2000" smtClean="0"/>
              <a:t>for i=3:(n-1)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dy4(i)=(-sin(x(i+1))+27*sin(x(i))-...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      27*sin(x(i-1))+sin(x(i-2)))/(24*h);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er4(i)=abs(cos(x(i)-0.5*h)-dy4(i));</a:t>
            </a:r>
          </a:p>
          <a:p>
            <a:pPr>
              <a:buFont typeface="Arial" charset="0"/>
              <a:buNone/>
            </a:pPr>
            <a:r>
              <a:rPr lang="en-US" sz="2000" smtClean="0"/>
              <a:t>end</a:t>
            </a:r>
          </a:p>
          <a:p>
            <a:pPr>
              <a:buFont typeface="Arial" charset="0"/>
              <a:buNone/>
            </a:pPr>
            <a:r>
              <a:rPr lang="ru-RU" sz="2000" smtClean="0"/>
              <a:t>%рисуем все три абсолютные ошибки на одном графике</a:t>
            </a:r>
          </a:p>
          <a:p>
            <a:pPr>
              <a:buFont typeface="Arial" charset="0"/>
              <a:buNone/>
            </a:pPr>
            <a:r>
              <a:rPr lang="pt-BR" sz="2000" smtClean="0"/>
              <a:t>plot(x([1:(n-1)]),er1([1:(n-1)]),'-o',...</a:t>
            </a:r>
          </a:p>
          <a:p>
            <a:pPr>
              <a:buFont typeface="Arial" charset="0"/>
              <a:buNone/>
            </a:pPr>
            <a:r>
              <a:rPr lang="pt-BR" sz="2000" smtClean="0"/>
              <a:t>             x([2:n]),er2([2:n]),'-p',...</a:t>
            </a:r>
          </a:p>
          <a:p>
            <a:pPr>
              <a:buFont typeface="Arial" charset="0"/>
              <a:buNone/>
            </a:pPr>
            <a:r>
              <a:rPr lang="pt-BR" sz="2000" smtClean="0"/>
              <a:t>     x([2:(n-1)]),er3([2:(n-1)]),'-h',...</a:t>
            </a:r>
          </a:p>
          <a:p>
            <a:pPr>
              <a:buFont typeface="Arial" charset="0"/>
              <a:buNone/>
            </a:pPr>
            <a:r>
              <a:rPr lang="pt-BR" sz="2000" smtClean="0"/>
              <a:t>     x([3:(n-1)]),er4([3:(n-1)]),'-*');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 algn="ctr">
              <a:buFont typeface="Arial" charset="0"/>
              <a:buNone/>
            </a:pPr>
            <a:r>
              <a:rPr lang="ru-RU" sz="2400" b="1" smtClean="0"/>
              <a:t>Рис.</a:t>
            </a:r>
            <a:r>
              <a:rPr lang="ru-RU" sz="2400" smtClean="0"/>
              <a:t> </a:t>
            </a:r>
            <a:r>
              <a:rPr lang="en-US" sz="2400" b="1" smtClean="0"/>
              <a:t>3.</a:t>
            </a:r>
            <a:r>
              <a:rPr lang="ru-RU" sz="2400" b="1" smtClean="0"/>
              <a:t> </a:t>
            </a:r>
            <a:r>
              <a:rPr lang="ru-RU" sz="2400" smtClean="0"/>
              <a:t>Абсолютные ошибки формул численного дифференцирования (</a:t>
            </a:r>
            <a:r>
              <a:rPr lang="en-US" sz="2400" smtClean="0"/>
              <a:t>5</a:t>
            </a:r>
            <a:r>
              <a:rPr lang="ru-RU" sz="2400" smtClean="0"/>
              <a:t>)-(</a:t>
            </a:r>
            <a:r>
              <a:rPr lang="en-US" sz="2400" smtClean="0"/>
              <a:t>7</a:t>
            </a:r>
            <a:r>
              <a:rPr lang="ru-RU" sz="2400" smtClean="0"/>
              <a:t>)</a:t>
            </a:r>
            <a:r>
              <a:rPr lang="en-US" sz="2400" smtClean="0"/>
              <a:t> , (9)</a:t>
            </a:r>
            <a:endParaRPr lang="ru-RU" sz="2400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1143000"/>
            <a:ext cx="5357813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3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000" smtClean="0"/>
              <a:t>%Программа сравнения двух формул для                             </a:t>
            </a:r>
            <a:r>
              <a:rPr lang="ru-RU" sz="2000" b="1" smtClean="0"/>
              <a:t>Data_sheet2.m</a:t>
            </a:r>
            <a:endParaRPr lang="ru-RU" sz="2000" smtClean="0"/>
          </a:p>
          <a:p>
            <a:pPr>
              <a:buFont typeface="Arial" charset="0"/>
              <a:buNone/>
            </a:pPr>
            <a:r>
              <a:rPr lang="ru-RU" sz="2000" smtClean="0"/>
              <a:t>% численной оценки второй производной</a:t>
            </a:r>
          </a:p>
          <a:p>
            <a:pPr>
              <a:buFont typeface="Arial" charset="0"/>
              <a:buNone/>
            </a:pPr>
            <a:r>
              <a:rPr lang="ru-RU" sz="2000" smtClean="0"/>
              <a:t>%определим шаг сетки</a:t>
            </a:r>
          </a:p>
          <a:p>
            <a:pPr>
              <a:buFont typeface="Arial" charset="0"/>
              <a:buNone/>
            </a:pPr>
            <a:r>
              <a:rPr lang="en-US" sz="2000" smtClean="0"/>
              <a:t>h=0.2;</a:t>
            </a:r>
          </a:p>
          <a:p>
            <a:pPr>
              <a:buFont typeface="Arial" charset="0"/>
              <a:buNone/>
            </a:pPr>
            <a:r>
              <a:rPr lang="ru-RU" sz="2000" smtClean="0"/>
              <a:t>%определим сетку</a:t>
            </a:r>
          </a:p>
          <a:p>
            <a:pPr>
              <a:buFont typeface="Arial" charset="0"/>
              <a:buNone/>
            </a:pPr>
            <a:r>
              <a:rPr lang="en-US" sz="2000" smtClean="0"/>
              <a:t>x=0:h:pi;</a:t>
            </a:r>
          </a:p>
          <a:p>
            <a:pPr>
              <a:buFont typeface="Arial" charset="0"/>
              <a:buNone/>
            </a:pPr>
            <a:r>
              <a:rPr lang="en-US" sz="2000" smtClean="0"/>
              <a:t>n=length(x);</a:t>
            </a:r>
          </a:p>
          <a:p>
            <a:pPr>
              <a:buFont typeface="Arial" charset="0"/>
              <a:buNone/>
            </a:pPr>
            <a:r>
              <a:rPr lang="ru-RU" sz="2000" smtClean="0"/>
              <a:t>%анализируемая функция </a:t>
            </a:r>
            <a:r>
              <a:rPr lang="en-US" sz="2000" smtClean="0"/>
              <a:t>y=sin(x)</a:t>
            </a:r>
          </a:p>
          <a:p>
            <a:pPr>
              <a:buFont typeface="Arial" charset="0"/>
              <a:buNone/>
            </a:pPr>
            <a:r>
              <a:rPr lang="ru-RU" sz="2000" smtClean="0"/>
              <a:t>%точное значение второй производной d2y=-sin(x)</a:t>
            </a:r>
          </a:p>
          <a:p>
            <a:pPr>
              <a:buFont typeface="Arial" charset="0"/>
              <a:buNone/>
            </a:pPr>
            <a:r>
              <a:rPr lang="en-US" sz="2000" smtClean="0"/>
              <a:t>d2y=-sin(x);</a:t>
            </a:r>
          </a:p>
          <a:p>
            <a:pPr>
              <a:buFont typeface="Arial" charset="0"/>
              <a:buNone/>
            </a:pPr>
            <a:r>
              <a:rPr lang="ru-RU" sz="2000" smtClean="0"/>
              <a:t>%определим вторую производную по формуле (</a:t>
            </a:r>
            <a:r>
              <a:rPr lang="en-US" sz="2000" smtClean="0"/>
              <a:t>8</a:t>
            </a:r>
            <a:r>
              <a:rPr lang="ru-RU" sz="2000" smtClean="0"/>
              <a:t>)</a:t>
            </a:r>
          </a:p>
          <a:p>
            <a:pPr>
              <a:buFont typeface="Arial" charset="0"/>
              <a:buNone/>
            </a:pPr>
            <a:r>
              <a:rPr lang="en-US" sz="2000" smtClean="0"/>
              <a:t>for i=2:(n-1)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d2y1(i)=(sin(x(i+1))-2*sin(x(i))+sin(x(i-1)))/h^2;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er1(i)=abs(d2y(i)-d2y1(i));</a:t>
            </a:r>
          </a:p>
          <a:p>
            <a:pPr>
              <a:buFont typeface="Arial" charset="0"/>
              <a:buNone/>
            </a:pPr>
            <a:r>
              <a:rPr lang="en-US" sz="200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Содержимое 3"/>
          <p:cNvSpPr>
            <a:spLocks noGrp="1"/>
          </p:cNvSpPr>
          <p:nvPr>
            <p:ph idx="1"/>
          </p:nvPr>
        </p:nvSpPr>
        <p:spPr>
          <a:xfrm>
            <a:off x="285750" y="142875"/>
            <a:ext cx="8401050" cy="598328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000" smtClean="0"/>
              <a:t>%определим вторую производную по формуле (</a:t>
            </a:r>
            <a:r>
              <a:rPr lang="en-US" sz="2000" smtClean="0"/>
              <a:t>10</a:t>
            </a:r>
            <a:r>
              <a:rPr lang="ru-RU" sz="2000" smtClean="0"/>
              <a:t>)</a:t>
            </a:r>
          </a:p>
          <a:p>
            <a:pPr>
              <a:buFont typeface="Arial" charset="0"/>
              <a:buNone/>
            </a:pPr>
            <a:r>
              <a:rPr lang="en-US" sz="2000" smtClean="0"/>
              <a:t>for i=3:(n-2)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d2y2(i)=(-sin(x(i+2))+16*sin(x(i+1))-30*sin(x(i))+...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                16*sin(x(i-1))-sin(x(i-2)))/(12*h^2);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er2(i)=abs(d2y(i)-d2y2(i));</a:t>
            </a:r>
          </a:p>
          <a:p>
            <a:pPr>
              <a:buFont typeface="Arial" charset="0"/>
              <a:buNone/>
            </a:pPr>
            <a:r>
              <a:rPr lang="en-US" sz="2000" smtClean="0"/>
              <a:t>end</a:t>
            </a:r>
          </a:p>
          <a:p>
            <a:pPr>
              <a:buFont typeface="Arial" charset="0"/>
              <a:buNone/>
            </a:pPr>
            <a:r>
              <a:rPr lang="ru-RU" sz="2000" smtClean="0"/>
              <a:t>%рисуем абсолютные ошибки на одном графике</a:t>
            </a:r>
          </a:p>
          <a:p>
            <a:pPr>
              <a:buFont typeface="Arial" charset="0"/>
              <a:buNone/>
            </a:pPr>
            <a:r>
              <a:rPr lang="pt-BR" sz="2000" smtClean="0"/>
              <a:t>plot(x([2:(n-1)]),er1([2:(n-1)]),'-o',...</a:t>
            </a:r>
          </a:p>
          <a:p>
            <a:pPr>
              <a:buFont typeface="Arial" charset="0"/>
              <a:buNone/>
            </a:pPr>
            <a:r>
              <a:rPr lang="pt-BR" sz="2000" smtClean="0"/>
              <a:t>     x([3:(n-2)]),er2([3:(n-2)]),'-p');</a:t>
            </a:r>
            <a:endParaRPr lang="ru-RU" sz="2000" smtClean="0"/>
          </a:p>
          <a:p>
            <a:pPr>
              <a:buFont typeface="Arial" charset="0"/>
              <a:buNone/>
            </a:pPr>
            <a:endParaRPr lang="ru-RU" sz="2000" smtClean="0"/>
          </a:p>
          <a:p>
            <a:pPr>
              <a:buFont typeface="Arial" charset="0"/>
              <a:buNone/>
            </a:pPr>
            <a:endParaRPr lang="ru-RU" sz="2000" smtClean="0"/>
          </a:p>
          <a:p>
            <a:pPr>
              <a:buFont typeface="Arial" charset="0"/>
              <a:buNone/>
            </a:pPr>
            <a:r>
              <a:rPr lang="ru-RU" sz="2000" b="1" smtClean="0"/>
              <a:t>Рис.</a:t>
            </a:r>
            <a:r>
              <a:rPr lang="en-US" sz="2000" b="1" smtClean="0"/>
              <a:t> 4.</a:t>
            </a:r>
            <a:r>
              <a:rPr lang="ru-RU" sz="2000" b="1" smtClean="0"/>
              <a:t>   </a:t>
            </a:r>
            <a:r>
              <a:rPr lang="ru-RU" sz="2000" smtClean="0"/>
              <a:t>Абсолютные ошибки </a:t>
            </a:r>
          </a:p>
          <a:p>
            <a:pPr>
              <a:buFont typeface="Arial" charset="0"/>
              <a:buNone/>
            </a:pPr>
            <a:r>
              <a:rPr lang="ru-RU" sz="2000" smtClean="0"/>
              <a:t>формул численного</a:t>
            </a:r>
          </a:p>
          <a:p>
            <a:pPr>
              <a:buFont typeface="Arial" charset="0"/>
              <a:buNone/>
            </a:pPr>
            <a:r>
              <a:rPr lang="ru-RU" sz="2000" smtClean="0"/>
              <a:t> дифференцирования (</a:t>
            </a:r>
            <a:r>
              <a:rPr lang="en-US" sz="2000" smtClean="0"/>
              <a:t>8</a:t>
            </a:r>
            <a:r>
              <a:rPr lang="ru-RU" sz="2000" smtClean="0"/>
              <a:t>) и (</a:t>
            </a:r>
            <a:r>
              <a:rPr lang="en-US" sz="2000" smtClean="0"/>
              <a:t>10</a:t>
            </a:r>
            <a:r>
              <a:rPr lang="ru-RU" sz="2000" smtClean="0"/>
              <a:t>).</a:t>
            </a:r>
          </a:p>
          <a:p>
            <a:pPr>
              <a:buFont typeface="Arial" charset="0"/>
              <a:buNone/>
            </a:pPr>
            <a:endParaRPr lang="ru-RU" smtClean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0" y="2984500"/>
            <a:ext cx="4700588" cy="36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Содержимое 3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6215063"/>
          </a:xfrm>
        </p:spPr>
        <p:txBody>
          <a:bodyPr/>
          <a:lstStyle/>
          <a:p>
            <a:pPr marL="0" indent="358775">
              <a:buFont typeface="Arial" charset="0"/>
              <a:buNone/>
            </a:pPr>
            <a:r>
              <a:rPr lang="ru-RU" sz="2400" smtClean="0"/>
              <a:t>При численном дифференцировании отсутствует устойчивость решения, т.к. приходится вычитать друг из друга близкие значения функции. Это приводит к уничтожению первых значащих цифр, т.е. к потере части достоверных знаков числа. А так как значения функции обычно известны с определенной погрешностью, то все значащие цифры могут быть потеряны. На графике рис.5. кривая (1) соответствует уменьшению погрешности дифференцирования при уменьшении шага; кривая (2) представляет собой неограниченно возрастающий (осциллирующий) вклад </a:t>
            </a:r>
            <a:r>
              <a:rPr lang="ru-RU" sz="2400" i="1" smtClean="0"/>
              <a:t>неустранимой погрешности</a:t>
            </a:r>
            <a:r>
              <a:rPr lang="ru-RU" sz="2400" smtClean="0"/>
              <a:t> исходных данных – значений функции </a:t>
            </a:r>
            <a:r>
              <a:rPr lang="ru-RU" sz="2400" i="1" smtClean="0"/>
              <a:t>y(x)</a:t>
            </a:r>
            <a:r>
              <a:rPr lang="ru-RU" sz="2400" smtClean="0"/>
              <a:t>. Критерий выхода за оптимальный шаг при его уменьшении – «разболтка» решения: зависимость результатов вычислений становится нерегулярно зависящей от величины шага.</a:t>
            </a:r>
            <a:br>
              <a:rPr lang="ru-RU" sz="2400" smtClean="0"/>
            </a:br>
            <a:endParaRPr lang="ru-RU" sz="2400" b="1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Содержимое 3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6215063"/>
          </a:xfrm>
        </p:spPr>
        <p:txBody>
          <a:bodyPr/>
          <a:lstStyle/>
          <a:p>
            <a:pPr marL="0" indent="358775">
              <a:buFont typeface="Arial" charset="0"/>
              <a:buNone/>
              <a:defRPr/>
            </a:pP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b="1" dirty="0" smtClean="0"/>
          </a:p>
          <a:p>
            <a:pPr marL="0" indent="358775">
              <a:buFont typeface="Arial" charset="0"/>
              <a:buNone/>
              <a:defRPr/>
            </a:pPr>
            <a:endParaRPr lang="ru-RU" sz="2400" b="1" dirty="0" smtClean="0"/>
          </a:p>
          <a:p>
            <a:pPr marL="0" indent="0">
              <a:buFont typeface="Arial" charset="0"/>
              <a:buNone/>
              <a:defRPr/>
            </a:pPr>
            <a:endParaRPr lang="ru-RU" sz="2400" b="1" dirty="0" smtClean="0"/>
          </a:p>
          <a:p>
            <a:pPr marL="0" indent="0">
              <a:buFont typeface="Arial" charset="0"/>
              <a:buNone/>
              <a:defRPr/>
            </a:pPr>
            <a:endParaRPr lang="ru-RU" sz="2400" b="1" dirty="0" smtClean="0"/>
          </a:p>
          <a:p>
            <a:pPr marL="0" indent="0">
              <a:buFont typeface="Arial" charset="0"/>
              <a:buNone/>
              <a:defRPr/>
            </a:pPr>
            <a:endParaRPr lang="ru-RU" sz="2400" b="1" dirty="0" smtClean="0"/>
          </a:p>
          <a:p>
            <a:pPr marL="0" indent="0">
              <a:buFont typeface="Arial" charset="0"/>
              <a:buNone/>
              <a:defRPr/>
            </a:pPr>
            <a:endParaRPr lang="ru-RU" sz="2400" b="1" dirty="0" smtClean="0"/>
          </a:p>
          <a:p>
            <a:pPr marL="0" indent="0">
              <a:buFont typeface="Arial" charset="0"/>
              <a:buNone/>
              <a:defRPr/>
            </a:pPr>
            <a:endParaRPr lang="ru-RU" sz="2400" b="1" dirty="0" smtClean="0"/>
          </a:p>
          <a:p>
            <a:pPr marL="0" indent="0">
              <a:buFont typeface="Arial" charset="0"/>
              <a:buNone/>
              <a:defRPr/>
            </a:pPr>
            <a:endParaRPr lang="ru-RU" sz="2400" b="1" dirty="0" smtClean="0"/>
          </a:p>
          <a:p>
            <a:pPr marL="0" indent="0" algn="ctr">
              <a:buFont typeface="Arial" charset="0"/>
              <a:buNone/>
              <a:defRPr/>
            </a:pPr>
            <a:endParaRPr lang="ru-RU" sz="2400" b="1" dirty="0" smtClean="0"/>
          </a:p>
          <a:p>
            <a:pPr marL="0" indent="0" algn="ctr">
              <a:buFont typeface="Arial" charset="0"/>
              <a:buNone/>
              <a:defRPr/>
            </a:pPr>
            <a:r>
              <a:rPr lang="ru-RU" sz="2400" b="1" dirty="0" smtClean="0"/>
              <a:t>Рис.5. </a:t>
            </a:r>
            <a:r>
              <a:rPr lang="ru-RU" sz="2400" dirty="0" smtClean="0"/>
              <a:t>Зависимость погрешности  численного дифференцирования    от величины шага</a:t>
            </a:r>
          </a:p>
        </p:txBody>
      </p:sp>
      <p:pic>
        <p:nvPicPr>
          <p:cNvPr id="21507" name="Рисунок 2" descr="image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561975"/>
            <a:ext cx="5000625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5750" y="571500"/>
            <a:ext cx="8524875" cy="5988050"/>
          </a:xfr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229225"/>
            <a:ext cx="4810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550" y="2852738"/>
            <a:ext cx="76676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1838" y="5876925"/>
            <a:ext cx="75088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Содержимое 4"/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6261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000" smtClean="0"/>
              <a:t>%Программа анализа зависимости ошибки                           </a:t>
            </a:r>
            <a:r>
              <a:rPr lang="ru-RU" sz="2000" b="1" smtClean="0"/>
              <a:t>Data_sheet3.m</a:t>
            </a:r>
            <a:r>
              <a:rPr lang="ru-RU" sz="2000" smtClean="0"/>
              <a:t>  </a:t>
            </a:r>
          </a:p>
          <a:p>
            <a:pPr>
              <a:buFont typeface="Arial" charset="0"/>
              <a:buNone/>
            </a:pPr>
            <a:r>
              <a:rPr lang="ru-RU" sz="2000" smtClean="0"/>
              <a:t>%аппроксимации второй производной функции по ур.(</a:t>
            </a:r>
            <a:r>
              <a:rPr lang="en-US" sz="2000" smtClean="0"/>
              <a:t>8</a:t>
            </a:r>
            <a:r>
              <a:rPr lang="ru-RU" sz="2000" smtClean="0"/>
              <a:t>)</a:t>
            </a:r>
          </a:p>
          <a:p>
            <a:pPr>
              <a:buFont typeface="Arial" charset="0"/>
              <a:buNone/>
            </a:pPr>
            <a:r>
              <a:rPr lang="ru-RU" sz="2000" smtClean="0"/>
              <a:t>%в зависимости от величины шага сетки</a:t>
            </a:r>
          </a:p>
          <a:p>
            <a:pPr>
              <a:buFont typeface="Arial" charset="0"/>
              <a:buNone/>
            </a:pPr>
            <a:r>
              <a:rPr lang="ru-RU" sz="2000" smtClean="0"/>
              <a:t>%в фиксированной точке</a:t>
            </a:r>
          </a:p>
          <a:p>
            <a:pPr>
              <a:buFont typeface="Arial" charset="0"/>
              <a:buNone/>
            </a:pPr>
            <a:r>
              <a:rPr lang="ru-RU" sz="2000" smtClean="0"/>
              <a:t>%очищаем рабочую область</a:t>
            </a:r>
          </a:p>
          <a:p>
            <a:pPr>
              <a:buFont typeface="Arial" charset="0"/>
              <a:buNone/>
            </a:pPr>
            <a:r>
              <a:rPr lang="en-US" sz="2000" smtClean="0"/>
              <a:t>clear all</a:t>
            </a:r>
          </a:p>
          <a:p>
            <a:pPr>
              <a:buFont typeface="Arial" charset="0"/>
              <a:buNone/>
            </a:pPr>
            <a:r>
              <a:rPr lang="ru-RU" sz="2000" smtClean="0"/>
              <a:t>%выбираем начальное значение шага сетки</a:t>
            </a:r>
          </a:p>
          <a:p>
            <a:pPr>
              <a:buFont typeface="Arial" charset="0"/>
              <a:buNone/>
            </a:pPr>
            <a:r>
              <a:rPr lang="en-US" sz="2000" smtClean="0"/>
              <a:t>h(1)=1.0;</a:t>
            </a:r>
          </a:p>
          <a:p>
            <a:pPr>
              <a:buFont typeface="Arial" charset="0"/>
              <a:buNone/>
            </a:pPr>
            <a:r>
              <a:rPr lang="ru-RU" sz="2000" smtClean="0"/>
              <a:t>%определяем число делений шага пополам</a:t>
            </a:r>
          </a:p>
          <a:p>
            <a:pPr>
              <a:buFont typeface="Arial" charset="0"/>
              <a:buNone/>
            </a:pPr>
            <a:r>
              <a:rPr lang="en-US" sz="2000" smtClean="0"/>
              <a:t>n=30;</a:t>
            </a:r>
          </a:p>
          <a:p>
            <a:pPr>
              <a:buFont typeface="Arial" charset="0"/>
              <a:buNone/>
            </a:pPr>
            <a:r>
              <a:rPr lang="ru-RU" sz="2000" smtClean="0"/>
              <a:t>%формируем массив шагов сетки</a:t>
            </a:r>
          </a:p>
          <a:p>
            <a:pPr>
              <a:buFont typeface="Arial" charset="0"/>
              <a:buNone/>
            </a:pPr>
            <a:r>
              <a:rPr lang="en-US" sz="2000" smtClean="0"/>
              <a:t>for i=2:n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h(i)=h(i-1)/2;</a:t>
            </a:r>
          </a:p>
          <a:p>
            <a:pPr>
              <a:buFont typeface="Arial" charset="0"/>
              <a:buNone/>
            </a:pPr>
            <a:r>
              <a:rPr lang="ru-RU" sz="2000" smtClean="0"/>
              <a:t>е</a:t>
            </a:r>
            <a:r>
              <a:rPr lang="en-US" sz="2000" smtClean="0"/>
              <a:t>nd</a:t>
            </a:r>
          </a:p>
          <a:p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Содержимое 4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000" smtClean="0"/>
              <a:t>%выбираем фиксированную точку для</a:t>
            </a:r>
          </a:p>
          <a:p>
            <a:pPr>
              <a:buFont typeface="Arial" charset="0"/>
              <a:buNone/>
            </a:pPr>
            <a:r>
              <a:rPr lang="ru-RU" sz="2000" smtClean="0"/>
              <a:t>%функции численной оценки второй</a:t>
            </a:r>
          </a:p>
          <a:p>
            <a:pPr>
              <a:buFont typeface="Arial" charset="0"/>
              <a:buNone/>
            </a:pPr>
            <a:r>
              <a:rPr lang="ru-RU" sz="2000" smtClean="0"/>
              <a:t>%производной функции </a:t>
            </a:r>
            <a:r>
              <a:rPr lang="en-US" sz="2000" smtClean="0"/>
              <a:t>y=sin(x)</a:t>
            </a:r>
          </a:p>
          <a:p>
            <a:pPr>
              <a:buFont typeface="Arial" charset="0"/>
              <a:buNone/>
            </a:pPr>
            <a:r>
              <a:rPr lang="en-US" sz="2000" smtClean="0"/>
              <a:t>x=pi/4;</a:t>
            </a:r>
          </a:p>
          <a:p>
            <a:pPr>
              <a:buFont typeface="Arial" charset="0"/>
              <a:buNone/>
            </a:pPr>
            <a:r>
              <a:rPr lang="ru-RU" sz="2000" smtClean="0"/>
              <a:t>%находим численное значение второй производной</a:t>
            </a:r>
          </a:p>
          <a:p>
            <a:pPr>
              <a:buFont typeface="Arial" charset="0"/>
              <a:buNone/>
            </a:pPr>
            <a:r>
              <a:rPr lang="ru-RU" sz="2000" smtClean="0"/>
              <a:t>%при различных значениях h и сравниваем их с</a:t>
            </a:r>
          </a:p>
          <a:p>
            <a:pPr>
              <a:buFont typeface="Arial" charset="0"/>
              <a:buNone/>
            </a:pPr>
            <a:r>
              <a:rPr lang="ru-RU" sz="2000" smtClean="0"/>
              <a:t>%эталоном</a:t>
            </a:r>
          </a:p>
          <a:p>
            <a:pPr>
              <a:buFont typeface="Arial" charset="0"/>
              <a:buNone/>
            </a:pPr>
            <a:r>
              <a:rPr lang="en-US" sz="2000" smtClean="0"/>
              <a:t>for i=1:n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d2y=(sin(x+h(i))-2*sin(x)+sin(x-h(i)))/h(i)^2;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er(i)=abs(-sin(x)-d2y);</a:t>
            </a:r>
          </a:p>
          <a:p>
            <a:pPr>
              <a:buFont typeface="Arial" charset="0"/>
              <a:buNone/>
            </a:pPr>
            <a:r>
              <a:rPr lang="en-US" sz="2000" smtClean="0"/>
              <a:t>end</a:t>
            </a:r>
          </a:p>
          <a:p>
            <a:pPr>
              <a:buFont typeface="Arial" charset="0"/>
              <a:buNone/>
            </a:pPr>
            <a:r>
              <a:rPr lang="ru-RU" sz="2000" smtClean="0"/>
              <a:t>%строим график зависимости ошибки аппроксимации</a:t>
            </a:r>
          </a:p>
          <a:p>
            <a:pPr>
              <a:buFont typeface="Arial" charset="0"/>
              <a:buNone/>
            </a:pPr>
            <a:r>
              <a:rPr lang="ru-RU" sz="2000" smtClean="0"/>
              <a:t>%в зависимости от величины шага сетки h</a:t>
            </a:r>
          </a:p>
          <a:p>
            <a:pPr>
              <a:buFont typeface="Arial" charset="0"/>
              <a:buNone/>
            </a:pPr>
            <a:r>
              <a:rPr lang="en-US" sz="2000" smtClean="0"/>
              <a:t>loglog(h,er);</a:t>
            </a:r>
          </a:p>
          <a:p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Содержимое 3"/>
          <p:cNvSpPr>
            <a:spLocks noGrp="1"/>
          </p:cNvSpPr>
          <p:nvPr>
            <p:ph idx="1"/>
          </p:nvPr>
        </p:nvSpPr>
        <p:spPr>
          <a:xfrm>
            <a:off x="357188" y="428625"/>
            <a:ext cx="8229600" cy="6215063"/>
          </a:xfrm>
        </p:spPr>
        <p:txBody>
          <a:bodyPr/>
          <a:lstStyle/>
          <a:p>
            <a:pPr marL="0" indent="358775">
              <a:buFont typeface="Arial" charset="0"/>
              <a:buNone/>
            </a:pPr>
            <a:endParaRPr lang="ru-RU" sz="2400" b="1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  <a:p>
            <a:pPr marL="0" indent="358775">
              <a:buFont typeface="Arial" charset="0"/>
              <a:buNone/>
            </a:pPr>
            <a:r>
              <a:rPr lang="ru-RU" sz="2400" b="1" smtClean="0"/>
              <a:t>Рис. 6. </a:t>
            </a:r>
            <a:r>
              <a:rPr lang="ru-RU" sz="2400" smtClean="0"/>
              <a:t>Зависимость ошибки аппроксимации второй производной по формуле (</a:t>
            </a:r>
            <a:r>
              <a:rPr lang="en-US" sz="2400" smtClean="0"/>
              <a:t>8</a:t>
            </a:r>
            <a:r>
              <a:rPr lang="ru-RU" sz="2400" smtClean="0"/>
              <a:t>) в зависимости от шага сетки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714375"/>
            <a:ext cx="516255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357188"/>
            <a:ext cx="7200900" cy="352425"/>
          </a:xfrm>
          <a:noFill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685800"/>
            <a:ext cx="86010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38" y="714375"/>
            <a:ext cx="8001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25" y="642938"/>
            <a:ext cx="6858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625" y="692150"/>
            <a:ext cx="5191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325" y="620713"/>
            <a:ext cx="503238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27988" y="2205038"/>
            <a:ext cx="790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5113" y="5805488"/>
            <a:ext cx="7905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875" y="1500188"/>
            <a:ext cx="8783638" cy="4579937"/>
          </a:xfr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714375"/>
            <a:ext cx="8534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550" y="836613"/>
            <a:ext cx="71913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8538" y="1412875"/>
            <a:ext cx="790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8038" y="3716338"/>
            <a:ext cx="7191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6550" y="2420938"/>
            <a:ext cx="773113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8538" y="3068638"/>
            <a:ext cx="790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8538" y="3716338"/>
            <a:ext cx="790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550" y="4365625"/>
            <a:ext cx="7572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6013" y="4941888"/>
            <a:ext cx="7572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1412776"/>
            <a:ext cx="790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484784"/>
            <a:ext cx="790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1484784"/>
            <a:ext cx="7920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76200"/>
            <a:ext cx="9144000" cy="67040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Содержимое 2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000" dirty="0" smtClean="0"/>
              <a:t>%Программа иллюстрирующая метод                              </a:t>
            </a:r>
            <a:r>
              <a:rPr lang="ru-RU" sz="2000" b="1" dirty="0" smtClean="0"/>
              <a:t>Data_sheet4.m</a:t>
            </a:r>
          </a:p>
          <a:p>
            <a:pPr>
              <a:buFont typeface="Arial" charset="0"/>
              <a:buNone/>
            </a:pPr>
            <a:r>
              <a:rPr lang="ru-RU" sz="2000" dirty="0" smtClean="0"/>
              <a:t>%Рунге по повышению точности численного</a:t>
            </a:r>
          </a:p>
          <a:p>
            <a:pPr>
              <a:buFont typeface="Arial" charset="0"/>
              <a:buNone/>
            </a:pPr>
            <a:r>
              <a:rPr lang="ru-RU" sz="2000" dirty="0" smtClean="0"/>
              <a:t>%дифференцирования путем комбинирования</a:t>
            </a:r>
          </a:p>
          <a:p>
            <a:pPr>
              <a:buFont typeface="Arial" charset="0"/>
              <a:buNone/>
            </a:pPr>
            <a:r>
              <a:rPr lang="ru-RU" sz="2000" dirty="0" smtClean="0"/>
              <a:t>%пары расчетов на двух равномерных сетках,</a:t>
            </a:r>
          </a:p>
          <a:p>
            <a:pPr>
              <a:buFont typeface="Arial" charset="0"/>
              <a:buNone/>
            </a:pPr>
            <a:r>
              <a:rPr lang="ru-RU" sz="2000" dirty="0" smtClean="0"/>
              <a:t>%причем вторая содержит вдвое большее</a:t>
            </a:r>
          </a:p>
          <a:p>
            <a:pPr>
              <a:buFont typeface="Arial" charset="0"/>
              <a:buNone/>
            </a:pPr>
            <a:r>
              <a:rPr lang="ru-RU" sz="2000" dirty="0" smtClean="0"/>
              <a:t>%количество узлов</a:t>
            </a:r>
          </a:p>
          <a:p>
            <a:pPr>
              <a:buFont typeface="Arial" charset="0"/>
              <a:buNone/>
            </a:pPr>
            <a:r>
              <a:rPr lang="ru-RU" sz="2000" dirty="0" smtClean="0"/>
              <a:t>%очищаем рабочее пространство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clear all</a:t>
            </a:r>
          </a:p>
          <a:p>
            <a:pPr>
              <a:buFont typeface="Arial" charset="0"/>
              <a:buNone/>
            </a:pPr>
            <a:r>
              <a:rPr lang="ru-RU" sz="2000" dirty="0" smtClean="0"/>
              <a:t>%определяем шаг исходной сетки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h=0.1;</a:t>
            </a:r>
          </a:p>
          <a:p>
            <a:pPr>
              <a:buFont typeface="Arial" charset="0"/>
              <a:buNone/>
            </a:pPr>
            <a:r>
              <a:rPr lang="ru-RU" sz="2000" dirty="0" smtClean="0"/>
              <a:t>%формируем исходную сетку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x=0:h:pi;</a:t>
            </a:r>
          </a:p>
          <a:p>
            <a:pPr>
              <a:buFont typeface="Arial" charset="0"/>
              <a:buNone/>
            </a:pPr>
            <a:r>
              <a:rPr lang="ru-RU" sz="2000" dirty="0" smtClean="0"/>
              <a:t>%определяем число узлов, входящих в исходную сетку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n=length(x);</a:t>
            </a:r>
          </a:p>
          <a:p>
            <a:pPr>
              <a:buFont typeface="Arial" charset="0"/>
              <a:buNone/>
            </a:pPr>
            <a:r>
              <a:rPr lang="ru-RU" sz="2000" dirty="0" smtClean="0"/>
              <a:t>%определяем шаг более подробной сетки</a:t>
            </a:r>
          </a:p>
          <a:p>
            <a:pPr>
              <a:buFont typeface="Arial" charset="0"/>
              <a:buNone/>
            </a:pPr>
            <a:r>
              <a:rPr lang="en-US" sz="2000" dirty="0" err="1" smtClean="0"/>
              <a:t>hm</a:t>
            </a:r>
            <a:r>
              <a:rPr lang="en-US" sz="2000" dirty="0" smtClean="0"/>
              <a:t>=h/2;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Содержимое 2"/>
          <p:cNvSpPr>
            <a:spLocks noGrp="1"/>
          </p:cNvSpPr>
          <p:nvPr>
            <p:ph idx="1"/>
          </p:nvPr>
        </p:nvSpPr>
        <p:spPr>
          <a:xfrm>
            <a:off x="457200" y="357188"/>
            <a:ext cx="8229600" cy="57689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000" smtClean="0"/>
              <a:t>%создаем сетку вдвое более подробную</a:t>
            </a:r>
          </a:p>
          <a:p>
            <a:pPr>
              <a:buFont typeface="Arial" charset="0"/>
              <a:buNone/>
            </a:pPr>
            <a:r>
              <a:rPr lang="en-US" sz="2000" smtClean="0"/>
              <a:t>xm=0:hm:pi;</a:t>
            </a:r>
          </a:p>
          <a:p>
            <a:pPr>
              <a:buFont typeface="Arial" charset="0"/>
              <a:buNone/>
            </a:pPr>
            <a:r>
              <a:rPr lang="ru-RU" sz="2000" smtClean="0"/>
              <a:t>%определяем число узлов, входящих в более</a:t>
            </a:r>
          </a:p>
          <a:p>
            <a:pPr>
              <a:buFont typeface="Arial" charset="0"/>
              <a:buNone/>
            </a:pPr>
            <a:r>
              <a:rPr lang="ru-RU" sz="2000" smtClean="0"/>
              <a:t>%подробную сетку</a:t>
            </a:r>
          </a:p>
          <a:p>
            <a:pPr>
              <a:buFont typeface="Arial" charset="0"/>
              <a:buNone/>
            </a:pPr>
            <a:r>
              <a:rPr lang="en-US" sz="2000" smtClean="0"/>
              <a:t>m=length(xm);</a:t>
            </a:r>
          </a:p>
          <a:p>
            <a:pPr>
              <a:buFont typeface="Arial" charset="0"/>
              <a:buNone/>
            </a:pPr>
            <a:r>
              <a:rPr lang="ru-RU" sz="2000" smtClean="0"/>
              <a:t>%рассчитываем производную с помощью правой</a:t>
            </a:r>
          </a:p>
          <a:p>
            <a:pPr>
              <a:buFont typeface="Arial" charset="0"/>
              <a:buNone/>
            </a:pPr>
            <a:r>
              <a:rPr lang="ru-RU" sz="2000" smtClean="0"/>
              <a:t>%разности на исходной сетке и оцениваем</a:t>
            </a:r>
          </a:p>
          <a:p>
            <a:pPr>
              <a:buFont typeface="Arial" charset="0"/>
              <a:buNone/>
            </a:pPr>
            <a:r>
              <a:rPr lang="ru-RU" sz="2000" smtClean="0"/>
              <a:t>%соответствующую абсолютную ошибку</a:t>
            </a:r>
          </a:p>
          <a:p>
            <a:pPr>
              <a:buFont typeface="Arial" charset="0"/>
              <a:buNone/>
            </a:pPr>
            <a:r>
              <a:rPr lang="en-US" sz="2000" smtClean="0"/>
              <a:t>for i=1:(n-1)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dy(i)=(sin(x(i+1))-sin(x(i)))/h;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er1(i)=abs(cos(x(i))-dy(i));</a:t>
            </a:r>
          </a:p>
          <a:p>
            <a:pPr>
              <a:buFont typeface="Arial" charset="0"/>
              <a:buNone/>
            </a:pPr>
            <a:r>
              <a:rPr lang="ru-RU" sz="2000" smtClean="0"/>
              <a:t>е</a:t>
            </a:r>
            <a:r>
              <a:rPr lang="en-US" sz="2000" smtClean="0"/>
              <a:t>nd</a:t>
            </a:r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Содержимое 2"/>
          <p:cNvSpPr>
            <a:spLocks noGrp="1"/>
          </p:cNvSpPr>
          <p:nvPr>
            <p:ph idx="1"/>
          </p:nvPr>
        </p:nvSpPr>
        <p:spPr>
          <a:xfrm>
            <a:off x="457200" y="214313"/>
            <a:ext cx="8229600" cy="59118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000" smtClean="0"/>
              <a:t>%рассчитываем производную с помощью правой</a:t>
            </a:r>
          </a:p>
          <a:p>
            <a:pPr>
              <a:buFont typeface="Arial" charset="0"/>
              <a:buNone/>
            </a:pPr>
            <a:r>
              <a:rPr lang="ru-RU" sz="2000" smtClean="0"/>
              <a:t>%разности на более частой сетке и оцениваем</a:t>
            </a:r>
          </a:p>
          <a:p>
            <a:pPr>
              <a:buFont typeface="Arial" charset="0"/>
              <a:buNone/>
            </a:pPr>
            <a:r>
              <a:rPr lang="ru-RU" sz="2000" smtClean="0"/>
              <a:t>%соответствующую абсолютную ошибку</a:t>
            </a:r>
          </a:p>
          <a:p>
            <a:pPr>
              <a:buFont typeface="Arial" charset="0"/>
              <a:buNone/>
            </a:pPr>
            <a:r>
              <a:rPr lang="en-US" sz="2000" smtClean="0"/>
              <a:t>for i=1:(m-1)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dym(i)=(sin(xm(i+1))-sin(xm(i)))/hm;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er2(i)=abs(cos(xm(i))-dym(i));</a:t>
            </a:r>
          </a:p>
          <a:p>
            <a:pPr>
              <a:buFont typeface="Arial" charset="0"/>
              <a:buNone/>
            </a:pPr>
            <a:r>
              <a:rPr lang="en-US" sz="2000" smtClean="0"/>
              <a:t>end</a:t>
            </a:r>
          </a:p>
          <a:p>
            <a:pPr>
              <a:buFont typeface="Arial" charset="0"/>
              <a:buNone/>
            </a:pPr>
            <a:r>
              <a:rPr lang="ru-RU" sz="2000" smtClean="0"/>
              <a:t>%уточняем значение производной с помощью метода Рунге по ур.(14)</a:t>
            </a:r>
          </a:p>
          <a:p>
            <a:pPr>
              <a:buFont typeface="Arial" charset="0"/>
              <a:buNone/>
            </a:pPr>
            <a:r>
              <a:rPr lang="en-US" sz="2000" smtClean="0"/>
              <a:t>for i=1:(n-1)</a:t>
            </a:r>
          </a:p>
          <a:p>
            <a:pPr>
              <a:buFont typeface="Arial" charset="0"/>
              <a:buNone/>
            </a:pPr>
            <a:r>
              <a:rPr lang="pl-PL" sz="2000" smtClean="0"/>
              <a:t>    dyrunge(i)=dy(i)-2*(dy(i)-dym(2*i-1));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er3(i)=abs(cos(x(i))-dyrunge(i));</a:t>
            </a:r>
          </a:p>
          <a:p>
            <a:pPr>
              <a:buFont typeface="Arial" charset="0"/>
              <a:buNone/>
            </a:pPr>
            <a:r>
              <a:rPr lang="en-US" sz="2000" smtClean="0"/>
              <a:t>end</a:t>
            </a:r>
          </a:p>
          <a:p>
            <a:pPr>
              <a:buFont typeface="Arial" charset="0"/>
              <a:buNone/>
            </a:pPr>
            <a:r>
              <a:rPr lang="ru-RU" sz="2000" smtClean="0"/>
              <a:t>%строим общий график со всеми тремя кривыми ошибок</a:t>
            </a:r>
          </a:p>
          <a:p>
            <a:pPr>
              <a:buFont typeface="Arial" charset="0"/>
              <a:buNone/>
            </a:pPr>
            <a:r>
              <a:rPr lang="pt-BR" sz="2000" smtClean="0"/>
              <a:t>plot(x([1:(n-1)]),er1([1:(n-1)]),'-o',...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 xm([1:2:(m-1)]),er2([1:2:(m-1)]),'-p',...</a:t>
            </a:r>
          </a:p>
          <a:p>
            <a:pPr>
              <a:buFont typeface="Arial" charset="0"/>
              <a:buNone/>
            </a:pPr>
            <a:r>
              <a:rPr lang="pt-BR" sz="2000" smtClean="0"/>
              <a:t>     x([1:(n-1)]),er3([1:(n-1)]),'-h');</a:t>
            </a:r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Содержимое 2"/>
          <p:cNvSpPr>
            <a:spLocks noGrp="1"/>
          </p:cNvSpPr>
          <p:nvPr>
            <p:ph idx="1"/>
          </p:nvPr>
        </p:nvSpPr>
        <p:spPr>
          <a:xfrm>
            <a:off x="457200" y="357188"/>
            <a:ext cx="8229600" cy="5768975"/>
          </a:xfrm>
        </p:spPr>
        <p:txBody>
          <a:bodyPr/>
          <a:lstStyle/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  <a:p>
            <a:pPr algn="ctr">
              <a:buFont typeface="Arial" charset="0"/>
              <a:buNone/>
            </a:pPr>
            <a:r>
              <a:rPr lang="ru-RU" sz="2400" b="1" smtClean="0"/>
              <a:t>Рис.8. </a:t>
            </a:r>
            <a:r>
              <a:rPr lang="ru-RU" sz="2400" smtClean="0"/>
              <a:t>Ошибки  двух схем численного дифференцирования: Для исходной схемы и для схемы с удвоенным количеством узлов и ошибка уточняющей процедуры Рунге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714375"/>
            <a:ext cx="48672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42875"/>
            <a:ext cx="9144000" cy="6419850"/>
          </a:xfr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6237288"/>
            <a:ext cx="3603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063" y="285750"/>
            <a:ext cx="7972425" cy="2286000"/>
          </a:xfrm>
          <a:noFill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25" y="1214438"/>
            <a:ext cx="20002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" y="2643188"/>
            <a:ext cx="8701088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8625" y="0"/>
            <a:ext cx="7866063" cy="6704013"/>
          </a:xfrm>
          <a:noFill/>
        </p:spPr>
      </p:pic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75" y="6429375"/>
            <a:ext cx="53578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7296" y="571500"/>
            <a:ext cx="8715375" cy="5537200"/>
          </a:xfrm>
          <a:noFill/>
        </p:spPr>
      </p:pic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332656"/>
            <a:ext cx="66436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7296" y="6237312"/>
            <a:ext cx="879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ƽ</a:t>
            </a:r>
            <a:r>
              <a:rPr lang="ru-RU" baseline="-25000" dirty="0" smtClean="0"/>
              <a:t>1</a:t>
            </a:r>
            <a:r>
              <a:rPr lang="ru-RU" dirty="0" smtClean="0"/>
              <a:t> и ƽ</a:t>
            </a:r>
            <a:r>
              <a:rPr lang="ru-RU" baseline="-25000" dirty="0" smtClean="0"/>
              <a:t>2</a:t>
            </a:r>
            <a:r>
              <a:rPr lang="ru-RU" dirty="0" smtClean="0"/>
              <a:t> – </a:t>
            </a:r>
            <a:r>
              <a:rPr lang="ru-RU" dirty="0" err="1" smtClean="0"/>
              <a:t>межузловые</a:t>
            </a:r>
            <a:r>
              <a:rPr lang="ru-RU" dirty="0" smtClean="0"/>
              <a:t> точки </a:t>
            </a:r>
            <a:r>
              <a:rPr lang="ru-RU" dirty="0"/>
              <a:t>из </a:t>
            </a:r>
            <a:r>
              <a:rPr lang="ru-RU" dirty="0" smtClean="0"/>
              <a:t>двух соседних интервалов, </a:t>
            </a:r>
            <a:r>
              <a:rPr lang="ru-RU" dirty="0"/>
              <a:t>в </a:t>
            </a:r>
            <a:r>
              <a:rPr lang="ru-RU" dirty="0" smtClean="0"/>
              <a:t>которых </a:t>
            </a:r>
            <a:r>
              <a:rPr lang="ru-RU" dirty="0"/>
              <a:t>нужно найти погрешность вычисленной </a:t>
            </a:r>
            <a:r>
              <a:rPr lang="ru-RU" dirty="0" smtClean="0"/>
              <a:t>производной.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ru-RU" sz="2400" smtClean="0"/>
          </a:p>
          <a:p>
            <a:pPr>
              <a:buFont typeface="Arial" charset="0"/>
              <a:buNone/>
            </a:pPr>
            <a:endParaRPr lang="ru-RU" sz="2400" smtClean="0"/>
          </a:p>
          <a:p>
            <a:pPr>
              <a:buFont typeface="Arial" charset="0"/>
              <a:buNone/>
            </a:pPr>
            <a:r>
              <a:rPr lang="ru-RU" sz="2400" smtClean="0"/>
              <a:t>Для оценивания точности результатов численного дифференцирования можно воспользоваться простейшими связями между производными и конечными или разделёнными разностями, принимая за</a:t>
            </a:r>
          </a:p>
          <a:p>
            <a:pPr>
              <a:buFont typeface="Arial" charset="0"/>
              <a:buNone/>
            </a:pPr>
            <a:r>
              <a:rPr lang="ru-RU" sz="2400" smtClean="0"/>
              <a:t>                                                                                     - для </a:t>
            </a:r>
          </a:p>
          <a:p>
            <a:pPr>
              <a:buFont typeface="Arial" charset="0"/>
              <a:buNone/>
            </a:pPr>
            <a:r>
              <a:rPr lang="ru-RU" sz="2400" smtClean="0"/>
              <a:t>равноотстоящих узлов    или</a:t>
            </a:r>
          </a:p>
          <a:p>
            <a:pPr>
              <a:buFont typeface="Arial" charset="0"/>
              <a:buNone/>
            </a:pPr>
            <a:r>
              <a:rPr lang="ru-RU" sz="2400" smtClean="0"/>
              <a:t>                             </a:t>
            </a:r>
            <a:r>
              <a:rPr lang="en-US" sz="2400" smtClean="0"/>
              <a:t>max{|(n+1)!f(x</a:t>
            </a:r>
            <a:r>
              <a:rPr lang="en-US" sz="2400" baseline="-25000" smtClean="0"/>
              <a:t>0</a:t>
            </a:r>
            <a:r>
              <a:rPr lang="en-US" sz="2400" smtClean="0"/>
              <a:t>,x</a:t>
            </a:r>
            <a:r>
              <a:rPr lang="en-US" sz="2400" baseline="-25000" smtClean="0"/>
              <a:t>1</a:t>
            </a:r>
            <a:r>
              <a:rPr lang="en-US" sz="2400" smtClean="0"/>
              <a:t>,…,x</a:t>
            </a:r>
            <a:r>
              <a:rPr lang="en-US" sz="2400" baseline="-25000" smtClean="0"/>
              <a:t>n+1</a:t>
            </a:r>
            <a:r>
              <a:rPr lang="en-US" sz="2400" smtClean="0"/>
              <a:t>|}.</a:t>
            </a:r>
            <a:endParaRPr lang="ru-RU" sz="2400" smtClean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357188"/>
            <a:ext cx="8302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4000500"/>
            <a:ext cx="57435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Содержимое 3"/>
          <p:cNvSpPr>
            <a:spLocks noGrp="1"/>
          </p:cNvSpPr>
          <p:nvPr>
            <p:ph idx="1"/>
          </p:nvPr>
        </p:nvSpPr>
        <p:spPr>
          <a:xfrm>
            <a:off x="285750" y="142875"/>
            <a:ext cx="8572500" cy="6572250"/>
          </a:xfrm>
        </p:spPr>
        <p:txBody>
          <a:bodyPr/>
          <a:lstStyle/>
          <a:p>
            <a:pPr marL="0" indent="358775">
              <a:buFont typeface="Arial" charset="0"/>
              <a:buNone/>
            </a:pPr>
            <a:r>
              <a:rPr lang="ru-RU" sz="2800" b="1" smtClean="0"/>
              <a:t>             Численное дифференцирование в </a:t>
            </a:r>
            <a:r>
              <a:rPr lang="en-US" sz="2800" b="1" smtClean="0"/>
              <a:t>MATLAB</a:t>
            </a:r>
            <a:endParaRPr lang="ru-RU" sz="2800" b="1" smtClean="0"/>
          </a:p>
          <a:p>
            <a:pPr marL="0" indent="358775">
              <a:buFont typeface="Arial" charset="0"/>
              <a:buNone/>
            </a:pPr>
            <a:r>
              <a:rPr lang="ru-RU" sz="2400" smtClean="0"/>
              <a:t>Символьное дифференцирование выполняет команда</a:t>
            </a:r>
          </a:p>
          <a:p>
            <a:pPr marL="0" indent="358775">
              <a:buFont typeface="Arial" charset="0"/>
              <a:buNone/>
            </a:pPr>
            <a:r>
              <a:rPr lang="en-US" sz="2400" b="1" smtClean="0"/>
              <a:t>diff(&lt;fun&gt;, &lt;x&gt;, &lt;n&gt;), </a:t>
            </a:r>
            <a:r>
              <a:rPr lang="ru-RU" sz="2400" smtClean="0"/>
              <a:t>где  </a:t>
            </a:r>
            <a:r>
              <a:rPr lang="en-US" sz="2400" smtClean="0"/>
              <a:t>&lt;fun&gt; - </a:t>
            </a:r>
            <a:r>
              <a:rPr lang="ru-RU" sz="2400" smtClean="0"/>
              <a:t>символьная запись функции или её имя, </a:t>
            </a:r>
            <a:r>
              <a:rPr lang="en-US" sz="2400" smtClean="0"/>
              <a:t>&lt;x&gt;</a:t>
            </a:r>
            <a:r>
              <a:rPr lang="ru-RU" sz="2400" smtClean="0"/>
              <a:t> - переменная дифференцирования, </a:t>
            </a:r>
            <a:r>
              <a:rPr lang="en-US" sz="2400" smtClean="0"/>
              <a:t>&lt;n&gt; </a:t>
            </a:r>
            <a:r>
              <a:rPr lang="ru-RU" sz="2400" smtClean="0"/>
              <a:t>- порядок (номер) производной, которую необходимо найти.</a:t>
            </a:r>
          </a:p>
          <a:p>
            <a:pPr marL="0" indent="358775">
              <a:buFont typeface="Arial" charset="0"/>
              <a:buNone/>
            </a:pPr>
            <a:r>
              <a:rPr lang="ru-RU" sz="2400" smtClean="0"/>
              <a:t>Примеры вычисления производных аналитически.</a:t>
            </a:r>
          </a:p>
          <a:p>
            <a:pPr marL="0" indent="358775">
              <a:buFont typeface="Arial" charset="0"/>
              <a:buNone/>
            </a:pPr>
            <a:r>
              <a:rPr lang="en-US" sz="2400" smtClean="0"/>
              <a:t>&gt;&gt;diff (</a:t>
            </a:r>
            <a:r>
              <a:rPr lang="ru-RU" sz="2400" smtClean="0"/>
              <a:t>'</a:t>
            </a:r>
            <a:r>
              <a:rPr lang="en-US" sz="2400" smtClean="0"/>
              <a:t>5*sin(2*x)/(cos(2*x))</a:t>
            </a:r>
            <a:r>
              <a:rPr lang="ru-RU" sz="2400" smtClean="0"/>
              <a:t> '</a:t>
            </a:r>
            <a:r>
              <a:rPr lang="en-US" sz="2400" smtClean="0"/>
              <a:t>,x,1)</a:t>
            </a:r>
          </a:p>
          <a:p>
            <a:pPr marL="0" indent="358775">
              <a:buFont typeface="Arial" charset="0"/>
              <a:buNone/>
            </a:pPr>
            <a:r>
              <a:rPr lang="en-US" sz="2400" smtClean="0"/>
              <a:t>ans =</a:t>
            </a:r>
          </a:p>
          <a:p>
            <a:pPr marL="0" indent="358775">
              <a:buFont typeface="Arial" charset="0"/>
              <a:buNone/>
            </a:pPr>
            <a:r>
              <a:rPr lang="en-US" sz="2400" smtClean="0"/>
              <a:t>10+10*sin(2*x)^2/cos(2*x)^2 %___________________________</a:t>
            </a:r>
          </a:p>
          <a:p>
            <a:pPr marL="0" indent="358775">
              <a:buFont typeface="Arial" charset="0"/>
              <a:buNone/>
            </a:pPr>
            <a:r>
              <a:rPr lang="en-US" sz="2400" smtClean="0"/>
              <a:t>&gt;&gt;syms x</a:t>
            </a:r>
          </a:p>
          <a:p>
            <a:pPr marL="0" indent="358775">
              <a:buFont typeface="Arial" charset="0"/>
              <a:buNone/>
            </a:pPr>
            <a:r>
              <a:rPr lang="en-US" sz="2400" smtClean="0"/>
              <a:t>&gt;&gt;F=sym(</a:t>
            </a:r>
            <a:r>
              <a:rPr lang="ru-RU" sz="2400" smtClean="0"/>
              <a:t>'</a:t>
            </a:r>
            <a:r>
              <a:rPr lang="en-US" sz="2400" smtClean="0"/>
              <a:t>tan(ln(x)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^</a:t>
            </a:r>
            <a:r>
              <a:rPr lang="en-US" sz="2400" smtClean="0"/>
              <a:t>(1/3))</a:t>
            </a:r>
            <a:r>
              <a:rPr lang="ru-RU" sz="2400" smtClean="0"/>
              <a:t>'</a:t>
            </a:r>
            <a:r>
              <a:rPr lang="en-US" sz="2400" smtClean="0"/>
              <a:t>);</a:t>
            </a:r>
          </a:p>
          <a:p>
            <a:pPr marL="0" indent="358775">
              <a:buFont typeface="Arial" charset="0"/>
              <a:buNone/>
            </a:pPr>
            <a:r>
              <a:rPr lang="en-US" sz="2400" smtClean="0"/>
              <a:t>&gt;&gt;diff(F,x,1)</a:t>
            </a:r>
          </a:p>
          <a:p>
            <a:pPr marL="0" indent="358775">
              <a:buFont typeface="Arial" charset="0"/>
              <a:buNone/>
            </a:pPr>
            <a:r>
              <a:rPr lang="en-US" sz="2400" smtClean="0"/>
              <a:t>ans = </a:t>
            </a:r>
          </a:p>
          <a:p>
            <a:pPr marL="0" indent="358775">
              <a:buFont typeface="Arial" charset="0"/>
              <a:buNone/>
            </a:pPr>
            <a:r>
              <a:rPr lang="es-ES" sz="2400" smtClean="0"/>
              <a:t>1/3*(1+tan(log(x)^(1/3))^2)/log(x)^(2/3)/x</a:t>
            </a:r>
            <a:endParaRPr lang="ru-RU" sz="2400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  <a:p>
            <a:pPr marL="0" indent="358775">
              <a:buFont typeface="Arial" charset="0"/>
              <a:buNone/>
            </a:pPr>
            <a:endParaRPr lang="ru-RU" sz="2400" b="1" smtClean="0"/>
          </a:p>
          <a:p>
            <a:pPr marL="0" indent="358775">
              <a:buFont typeface="Arial" charset="0"/>
              <a:buNone/>
            </a:pPr>
            <a:endParaRPr lang="ru-RU" sz="2400" smtClean="0"/>
          </a:p>
          <a:p>
            <a:pPr marL="0" indent="358775">
              <a:buFont typeface="Arial" charset="0"/>
              <a:buNone/>
            </a:pPr>
            <a:endParaRPr lang="ru-RU" sz="2800" smtClean="0"/>
          </a:p>
          <a:p>
            <a:pPr marL="0" indent="358775">
              <a:buFont typeface="Arial" charset="0"/>
              <a:buNone/>
            </a:pPr>
            <a:endParaRPr lang="ru-RU" sz="2800" b="1" smtClean="0"/>
          </a:p>
          <a:p>
            <a:pPr marL="0" indent="358775">
              <a:buFont typeface="Arial" charset="0"/>
              <a:buNone/>
            </a:pPr>
            <a:r>
              <a:rPr lang="ru-RU" sz="200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42938" y="142875"/>
            <a:ext cx="7929562" cy="3233738"/>
          </a:xfrm>
          <a:noFill/>
        </p:spPr>
      </p:pic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5" y="3328988"/>
            <a:ext cx="3328988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8625" y="357188"/>
            <a:ext cx="8229600" cy="1331912"/>
          </a:xfrm>
          <a:noFill/>
        </p:spPr>
      </p:pic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88" y="2000250"/>
            <a:ext cx="5586412" cy="222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Содержимое 3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6215063"/>
          </a:xfrm>
        </p:spPr>
        <p:txBody>
          <a:bodyPr/>
          <a:lstStyle/>
          <a:p>
            <a:pPr marL="0" indent="361950">
              <a:buFont typeface="Arial" charset="0"/>
              <a:buNone/>
            </a:pPr>
            <a:r>
              <a:rPr lang="ru-RU" sz="2400" smtClean="0"/>
              <a:t>Функция </a:t>
            </a:r>
            <a:r>
              <a:rPr lang="en-US" sz="2400" b="1" smtClean="0"/>
              <a:t>polyder</a:t>
            </a:r>
            <a:r>
              <a:rPr lang="ru-RU" sz="2400" smtClean="0"/>
              <a:t> предназначена для </a:t>
            </a:r>
            <a:r>
              <a:rPr lang="en-US" sz="2400" smtClean="0"/>
              <a:t> </a:t>
            </a:r>
            <a:r>
              <a:rPr lang="ru-RU" sz="2400" smtClean="0"/>
              <a:t>вычисления производной не только от полинома, но и от произведения и частного двух полиномов. Вызов </a:t>
            </a:r>
            <a:r>
              <a:rPr lang="en-US" sz="2400" b="1" smtClean="0"/>
              <a:t>polyder </a:t>
            </a:r>
            <a:r>
              <a:rPr lang="ru-RU" sz="2400" smtClean="0"/>
              <a:t>с одним аргументом – вектором, соответствующим полиному ( члены в полиноме расположены в порядке убывания их степеней), приводит к вычислению вектора коэффициентов производной полинома:</a:t>
            </a:r>
          </a:p>
          <a:p>
            <a:pPr marL="0" indent="361950">
              <a:buFont typeface="Arial" charset="0"/>
              <a:buNone/>
            </a:pPr>
            <a:endParaRPr lang="ru-RU" sz="2000" smtClean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3357563"/>
            <a:ext cx="41243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5750" y="357188"/>
            <a:ext cx="8643938" cy="60721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Содержимое 3"/>
          <p:cNvSpPr>
            <a:spLocks noGrp="1"/>
          </p:cNvSpPr>
          <p:nvPr>
            <p:ph idx="1"/>
          </p:nvPr>
        </p:nvSpPr>
        <p:spPr>
          <a:xfrm>
            <a:off x="357188" y="214313"/>
            <a:ext cx="8786812" cy="6429375"/>
          </a:xfrm>
        </p:spPr>
        <p:txBody>
          <a:bodyPr/>
          <a:lstStyle/>
          <a:p>
            <a:pPr marL="0" indent="358775">
              <a:buFont typeface="Arial" charset="0"/>
              <a:buNone/>
            </a:pPr>
            <a:r>
              <a:rPr lang="ru-RU" sz="2400" smtClean="0"/>
              <a:t>Для вычисления численного значения производной в некоторой точке воспользуемся функцией, которая позволяет произвести подстановку одного выражения в другое:</a:t>
            </a:r>
            <a:r>
              <a:rPr lang="en-US" sz="2400" smtClean="0"/>
              <a:t>  </a:t>
            </a:r>
            <a:endParaRPr lang="ru-RU" sz="2400" smtClean="0"/>
          </a:p>
          <a:p>
            <a:pPr marL="0" indent="358775">
              <a:buFont typeface="Arial" charset="0"/>
              <a:buNone/>
            </a:pPr>
            <a:r>
              <a:rPr lang="en-US" sz="2400" smtClean="0"/>
              <a:t> </a:t>
            </a:r>
            <a:r>
              <a:rPr lang="en-US" sz="2400" b="1" smtClean="0"/>
              <a:t>subs (&lt;fun&gt;, &lt;x&gt;, &lt;knot&gt;).</a:t>
            </a:r>
          </a:p>
          <a:p>
            <a:pPr marL="0" indent="358775">
              <a:buFont typeface="Arial" charset="0"/>
              <a:buNone/>
            </a:pPr>
            <a:r>
              <a:rPr lang="ru-RU" sz="2400" smtClean="0"/>
              <a:t>В общем виде функция </a:t>
            </a:r>
            <a:r>
              <a:rPr lang="en-US" sz="2400" b="1" smtClean="0"/>
              <a:t>subs</a:t>
            </a:r>
            <a:r>
              <a:rPr lang="ru-RU" sz="2400" smtClean="0"/>
              <a:t> вызывается с тремя параметрами: первый – символьная функция или её имя</a:t>
            </a:r>
            <a:r>
              <a:rPr lang="en-US" sz="2400" smtClean="0"/>
              <a:t>,</a:t>
            </a:r>
            <a:r>
              <a:rPr lang="ru-RU" sz="2400" smtClean="0"/>
              <a:t> второй – переменная, подлежащая замене, третий – значение или выражение, которое нужно подставить вместо переменной.</a:t>
            </a:r>
          </a:p>
          <a:p>
            <a:pPr marL="0" indent="358775">
              <a:buFont typeface="Arial" charset="0"/>
              <a:buNone/>
            </a:pPr>
            <a:r>
              <a:rPr lang="en-US" sz="2400" smtClean="0"/>
              <a:t>&gt;&gt; syms x</a:t>
            </a:r>
          </a:p>
          <a:p>
            <a:pPr marL="0" indent="358775">
              <a:buFont typeface="Arial" charset="0"/>
              <a:buNone/>
            </a:pPr>
            <a:r>
              <a:rPr lang="en-US" sz="2400" smtClean="0"/>
              <a:t>&gt;&gt; f=sym(</a:t>
            </a:r>
            <a:r>
              <a:rPr lang="ru-RU" sz="2400" smtClean="0"/>
              <a:t>'</a:t>
            </a:r>
            <a:r>
              <a:rPr lang="en-US" sz="2400" smtClean="0"/>
              <a:t>(3*x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en-US" sz="2400" smtClean="0"/>
              <a:t>2-7)/(2*x+1)</a:t>
            </a:r>
            <a:r>
              <a:rPr lang="ru-RU" sz="2400" smtClean="0"/>
              <a:t> '</a:t>
            </a:r>
            <a:r>
              <a:rPr lang="en-US" sz="2400" smtClean="0"/>
              <a:t>);</a:t>
            </a:r>
          </a:p>
          <a:p>
            <a:pPr marL="0" indent="358775">
              <a:buFont typeface="Arial" charset="0"/>
              <a:buNone/>
            </a:pPr>
            <a:r>
              <a:rPr lang="en-US" sz="2400" smtClean="0"/>
              <a:t>&gt;&gt;F=diff(f,x,1)</a:t>
            </a:r>
            <a:r>
              <a:rPr lang="ru-RU" sz="2400" smtClean="0"/>
              <a:t>    </a:t>
            </a:r>
            <a:r>
              <a:rPr lang="en-US" sz="2400" smtClean="0"/>
              <a:t> %</a:t>
            </a:r>
            <a:r>
              <a:rPr lang="ru-RU" sz="2400" smtClean="0"/>
              <a:t>Первая производная от </a:t>
            </a:r>
            <a:r>
              <a:rPr lang="en-US" sz="2400" smtClean="0"/>
              <a:t>f</a:t>
            </a:r>
          </a:p>
          <a:p>
            <a:pPr marL="0" indent="358775">
              <a:buFont typeface="Arial" charset="0"/>
              <a:buNone/>
            </a:pPr>
            <a:r>
              <a:rPr lang="en-US" sz="2400" smtClean="0"/>
              <a:t>F=</a:t>
            </a:r>
          </a:p>
          <a:p>
            <a:pPr marL="0" indent="358775">
              <a:buFont typeface="Arial" charset="0"/>
              <a:buNone/>
            </a:pPr>
            <a:r>
              <a:rPr lang="ru-RU" sz="2400" smtClean="0"/>
              <a:t>6*</a:t>
            </a:r>
            <a:r>
              <a:rPr lang="en-US" sz="2400" smtClean="0"/>
              <a:t>x/(2*x+1)-2*(3*x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en-US" sz="2400" smtClean="0"/>
              <a:t>2-7)/(2*x+1)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^</a:t>
            </a:r>
            <a:r>
              <a:rPr lang="en-US" sz="2400" smtClean="0"/>
              <a:t>2</a:t>
            </a:r>
          </a:p>
          <a:p>
            <a:pPr marL="0" indent="358775">
              <a:buFont typeface="Arial" charset="0"/>
              <a:buNone/>
            </a:pPr>
            <a:r>
              <a:rPr lang="en-US" sz="2400" smtClean="0"/>
              <a:t>&gt;&gt;subs (F,x,2) </a:t>
            </a:r>
            <a:r>
              <a:rPr lang="ru-RU" sz="2400" smtClean="0"/>
              <a:t>  </a:t>
            </a:r>
            <a:r>
              <a:rPr lang="en-US" sz="2400" smtClean="0"/>
              <a:t>%</a:t>
            </a:r>
            <a:r>
              <a:rPr lang="ru-RU" sz="2400" smtClean="0"/>
              <a:t>Значение первой производной в точке 2</a:t>
            </a:r>
            <a:endParaRPr lang="en-US" sz="2400" smtClean="0"/>
          </a:p>
          <a:p>
            <a:pPr marL="0" indent="358775">
              <a:buFont typeface="Arial" charset="0"/>
              <a:buNone/>
            </a:pPr>
            <a:r>
              <a:rPr lang="en-US" sz="2400" smtClean="0"/>
              <a:t>ans=</a:t>
            </a:r>
            <a:endParaRPr lang="ru-RU" sz="2400" smtClean="0"/>
          </a:p>
          <a:p>
            <a:pPr marL="0" indent="358775">
              <a:buFont typeface="Arial" charset="0"/>
              <a:buNone/>
            </a:pPr>
            <a:r>
              <a:rPr lang="ru-RU" sz="2400" smtClean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Содержимое 3"/>
          <p:cNvSpPr>
            <a:spLocks noGrp="1"/>
          </p:cNvSpPr>
          <p:nvPr>
            <p:ph idx="1"/>
          </p:nvPr>
        </p:nvSpPr>
        <p:spPr>
          <a:xfrm>
            <a:off x="285750" y="500063"/>
            <a:ext cx="8858250" cy="6357937"/>
          </a:xfrm>
        </p:spPr>
        <p:txBody>
          <a:bodyPr/>
          <a:lstStyle/>
          <a:p>
            <a:pPr marL="0" indent="358775">
              <a:buFont typeface="Arial" charset="0"/>
              <a:buNone/>
            </a:pPr>
            <a:r>
              <a:rPr lang="ru-RU" sz="2400" dirty="0" smtClean="0"/>
              <a:t>Согласно </a:t>
            </a:r>
            <a:r>
              <a:rPr lang="ru-RU" sz="2400" dirty="0" err="1" smtClean="0"/>
              <a:t>ур</a:t>
            </a:r>
            <a:r>
              <a:rPr lang="ru-RU" sz="2400" dirty="0" smtClean="0"/>
              <a:t>.(2) погрешность производной интерполирующей функции равна производной от погрешности этой функции. То же самое справедливо и для производных высших порядков.</a:t>
            </a:r>
          </a:p>
          <a:p>
            <a:pPr marL="0" indent="358775">
              <a:buFont typeface="Arial" charset="0"/>
              <a:buNone/>
            </a:pPr>
            <a:endParaRPr lang="ru-RU" sz="2400" dirty="0" smtClean="0"/>
          </a:p>
          <a:p>
            <a:pPr marL="0" indent="358775">
              <a:buFont typeface="Arial" charset="0"/>
              <a:buNone/>
            </a:pPr>
            <a:endParaRPr lang="ru-RU" sz="2400" dirty="0" smtClean="0"/>
          </a:p>
          <a:p>
            <a:pPr marL="0" indent="358775">
              <a:buFont typeface="Arial" charset="0"/>
              <a:buNone/>
            </a:pPr>
            <a:endParaRPr lang="ru-RU" sz="2400" dirty="0" smtClean="0"/>
          </a:p>
          <a:p>
            <a:pPr marL="0" indent="358775">
              <a:buFont typeface="Arial" charset="0"/>
              <a:buNone/>
            </a:pPr>
            <a:endParaRPr lang="ru-RU" sz="2400" dirty="0" smtClean="0"/>
          </a:p>
          <a:p>
            <a:pPr marL="0" indent="358775">
              <a:buFont typeface="Arial" charset="0"/>
              <a:buNone/>
            </a:pPr>
            <a:endParaRPr lang="ru-RU" sz="2400" dirty="0" smtClean="0"/>
          </a:p>
          <a:p>
            <a:pPr marL="0" indent="358775">
              <a:buFont typeface="Arial" charset="0"/>
              <a:buNone/>
            </a:pPr>
            <a:endParaRPr lang="ru-RU" sz="24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8429625" cy="38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Содержимое 3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6357938"/>
          </a:xfrm>
        </p:spPr>
        <p:txBody>
          <a:bodyPr/>
          <a:lstStyle/>
          <a:p>
            <a:pPr marL="0" indent="358775">
              <a:buFont typeface="Arial" charset="0"/>
              <a:buNone/>
            </a:pPr>
            <a:r>
              <a:rPr lang="en-US" sz="2400" smtClean="0"/>
              <a:t>&gt;&gt;subs(F,x,0) </a:t>
            </a:r>
            <a:r>
              <a:rPr lang="ru-RU" sz="2400" smtClean="0"/>
              <a:t>   </a:t>
            </a:r>
            <a:r>
              <a:rPr lang="en-US" sz="2400" smtClean="0"/>
              <a:t>%</a:t>
            </a:r>
            <a:r>
              <a:rPr lang="ru-RU" sz="2400" smtClean="0"/>
              <a:t>Значение первой производной в точке 0</a:t>
            </a:r>
            <a:endParaRPr lang="en-US" sz="2400" smtClean="0"/>
          </a:p>
          <a:p>
            <a:pPr marL="0" indent="358775">
              <a:buFont typeface="Arial" charset="0"/>
              <a:buNone/>
            </a:pPr>
            <a:r>
              <a:rPr lang="en-US" sz="2400" smtClean="0"/>
              <a:t>ans=</a:t>
            </a:r>
            <a:endParaRPr lang="ru-RU" sz="2400" smtClean="0"/>
          </a:p>
          <a:p>
            <a:pPr marL="0" indent="358775">
              <a:buFont typeface="Arial" charset="0"/>
              <a:buNone/>
            </a:pPr>
            <a:r>
              <a:rPr lang="ru-RU" sz="2400" smtClean="0"/>
              <a:t>14</a:t>
            </a:r>
          </a:p>
          <a:p>
            <a:pPr marL="0" indent="358775">
              <a:buFont typeface="Arial" charset="0"/>
              <a:buNone/>
            </a:pPr>
            <a:r>
              <a:rPr lang="en-US" sz="2400" smtClean="0"/>
              <a:t>&gt;&gt;subs(F,x,0</a:t>
            </a:r>
            <a:r>
              <a:rPr lang="ru-RU" sz="2400" smtClean="0"/>
              <a:t>-2</a:t>
            </a:r>
            <a:r>
              <a:rPr lang="en-US" sz="2400" smtClean="0"/>
              <a:t>) </a:t>
            </a:r>
            <a:r>
              <a:rPr lang="ru-RU" sz="2400" smtClean="0"/>
              <a:t>   </a:t>
            </a:r>
            <a:r>
              <a:rPr lang="en-US" sz="2400" smtClean="0"/>
              <a:t>%</a:t>
            </a:r>
            <a:r>
              <a:rPr lang="ru-RU" sz="2400" smtClean="0"/>
              <a:t>Значение первой производной в точке -2</a:t>
            </a:r>
            <a:endParaRPr lang="en-US" sz="2400" smtClean="0"/>
          </a:p>
          <a:p>
            <a:pPr marL="0" indent="358775">
              <a:buFont typeface="Arial" charset="0"/>
              <a:buNone/>
            </a:pPr>
            <a:r>
              <a:rPr lang="en-US" sz="2400" smtClean="0"/>
              <a:t>ans=</a:t>
            </a:r>
            <a:endParaRPr lang="ru-RU" sz="2400" smtClean="0"/>
          </a:p>
          <a:p>
            <a:pPr marL="0" indent="358775">
              <a:buFont typeface="Arial" charset="0"/>
              <a:buNone/>
            </a:pPr>
            <a:r>
              <a:rPr lang="ru-RU" sz="2400" smtClean="0"/>
              <a:t>2,8889</a:t>
            </a:r>
          </a:p>
          <a:p>
            <a:pPr marL="0" indent="358775">
              <a:buFont typeface="Arial" charset="0"/>
              <a:buNone/>
            </a:pP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Содержимое 3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smtClean="0"/>
              <a:t>Для численного дифференцирования табличной функции двух переменных </a:t>
            </a:r>
            <a:r>
              <a:rPr lang="en-US" sz="2400" smtClean="0"/>
              <a:t>z(x,y) </a:t>
            </a:r>
            <a:r>
              <a:rPr lang="ru-RU" sz="2400" smtClean="0"/>
              <a:t>в</a:t>
            </a:r>
            <a:r>
              <a:rPr lang="en-US" sz="2400" smtClean="0"/>
              <a:t> MATLAB</a:t>
            </a:r>
            <a:r>
              <a:rPr lang="ru-RU" sz="2400" smtClean="0"/>
              <a:t> имеется  функция, вычисляющая цифровой аналог градиента:</a:t>
            </a:r>
          </a:p>
          <a:p>
            <a:pPr>
              <a:buFont typeface="Arial" charset="0"/>
              <a:buNone/>
            </a:pPr>
            <a:r>
              <a:rPr lang="en-US" sz="2400" b="1" smtClean="0"/>
              <a:t>[gx,gy]=gradient(z,hx,hy)</a:t>
            </a:r>
            <a:endParaRPr lang="ru-RU" sz="2400" b="1" smtClean="0"/>
          </a:p>
          <a:p>
            <a:pPr>
              <a:buFont typeface="Arial" charset="0"/>
              <a:buNone/>
            </a:pPr>
            <a:endParaRPr lang="ru-RU" sz="2400" smtClean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2071688"/>
            <a:ext cx="8796337" cy="389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875" y="714375"/>
            <a:ext cx="8845550" cy="53578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Содержимое 3"/>
          <p:cNvSpPr>
            <a:spLocks noGrp="1"/>
          </p:cNvSpPr>
          <p:nvPr>
            <p:ph idx="1"/>
          </p:nvPr>
        </p:nvSpPr>
        <p:spPr>
          <a:xfrm>
            <a:off x="457200" y="285750"/>
            <a:ext cx="8507288" cy="6357938"/>
          </a:xfrm>
        </p:spPr>
        <p:txBody>
          <a:bodyPr/>
          <a:lstStyle/>
          <a:p>
            <a:pPr marL="0" indent="358775">
              <a:buFont typeface="Arial" charset="0"/>
              <a:buNone/>
            </a:pPr>
            <a:r>
              <a:rPr lang="ru-RU" sz="2400" b="1" dirty="0" smtClean="0"/>
              <a:t>Задачи.</a:t>
            </a:r>
          </a:p>
          <a:p>
            <a:pPr marL="0" indent="358775">
              <a:buFont typeface="Arial" charset="0"/>
              <a:buNone/>
            </a:pPr>
            <a:endParaRPr lang="ru-RU" sz="2400" b="1" dirty="0" smtClean="0"/>
          </a:p>
          <a:p>
            <a:pPr marL="0" indent="358775">
              <a:buFont typeface="Arial" charset="0"/>
              <a:buAutoNum type="arabicPeriod"/>
            </a:pPr>
            <a:r>
              <a:rPr lang="ru-RU" sz="2000" dirty="0" smtClean="0"/>
              <a:t>Найти 1-ую и 2-ую производные функции, заданной таблично, в точке </a:t>
            </a:r>
            <a:r>
              <a:rPr lang="ru-RU" sz="2000" dirty="0" err="1" smtClean="0"/>
              <a:t>х=</a:t>
            </a:r>
            <a:r>
              <a:rPr lang="en-US" sz="2000" dirty="0" smtClean="0"/>
              <a:t> </a:t>
            </a:r>
            <a:r>
              <a:rPr lang="ru-RU" sz="2000" dirty="0" smtClean="0"/>
              <a:t>-1,5.  Оценить их погрешность.</a:t>
            </a:r>
            <a:r>
              <a:rPr lang="en-US" sz="2000" dirty="0" smtClean="0"/>
              <a:t> </a:t>
            </a:r>
            <a:r>
              <a:rPr lang="ru-RU" sz="2000" dirty="0" smtClean="0"/>
              <a:t>(Это пример, когда точка не совпадает с узлом, а находится между ними. Нужно построить интерполяционный полином , найти его производные и вычислить.)</a:t>
            </a:r>
            <a:endParaRPr lang="ru-RU" sz="2400" dirty="0" smtClean="0"/>
          </a:p>
          <a:p>
            <a:pPr marL="0" indent="358775">
              <a:buFont typeface="Arial" charset="0"/>
              <a:buAutoNum type="arabicPeriod"/>
            </a:pPr>
            <a:endParaRPr lang="ru-RU" sz="2400" dirty="0" smtClean="0"/>
          </a:p>
          <a:p>
            <a:pPr marL="0" indent="358775">
              <a:buFont typeface="Arial" charset="0"/>
              <a:buAutoNum type="arabicPeriod"/>
            </a:pPr>
            <a:endParaRPr lang="ru-RU" sz="2000" dirty="0" smtClean="0"/>
          </a:p>
          <a:p>
            <a:pPr marL="0" indent="358775">
              <a:buFont typeface="Arial" charset="0"/>
              <a:buAutoNum type="arabicPeriod"/>
            </a:pPr>
            <a:r>
              <a:rPr lang="ru-RU" sz="2000" dirty="0" smtClean="0"/>
              <a:t>Это пример, когда точка совпадает с узлом. Нужно использовать конечно-разностные формулы вычисления производных по соседним узлам. Найти 1-ую и 2-ую производные функции  </a:t>
            </a:r>
            <a:r>
              <a:rPr lang="en-US" sz="2000" dirty="0" smtClean="0"/>
              <a:t>y = </a:t>
            </a:r>
            <a:r>
              <a:rPr lang="en-US" sz="2000" dirty="0" err="1" smtClean="0"/>
              <a:t>ln</a:t>
            </a:r>
            <a:r>
              <a:rPr lang="en-US" sz="2000" dirty="0" smtClean="0"/>
              <a:t>(</a:t>
            </a:r>
            <a:r>
              <a:rPr lang="en-US" sz="2000" dirty="0" err="1" smtClean="0"/>
              <a:t>cos</a:t>
            </a:r>
            <a:r>
              <a:rPr lang="en-US" sz="2000" dirty="0" smtClean="0"/>
              <a:t>(x))</a:t>
            </a:r>
            <a:r>
              <a:rPr lang="ru-RU" sz="2000" dirty="0" smtClean="0"/>
              <a:t> в точке </a:t>
            </a:r>
            <a:r>
              <a:rPr lang="ru-RU" sz="2000" dirty="0" err="1" smtClean="0"/>
              <a:t>х=</a:t>
            </a:r>
            <a:r>
              <a:rPr lang="ru-RU" sz="2000" dirty="0" smtClean="0"/>
              <a:t> 0,5  различными методами, а именно рассмотреть формулы простые и многоточечные. Оценить точность аппроксимации (это разница между значением производной, вычисленным по точной формуле, полученной аналитически, и её значением, вычисленным по конечно-разностным формулам), см. программы Data_sheet1.m </a:t>
            </a:r>
            <a:r>
              <a:rPr lang="ru-RU" sz="2000" smtClean="0"/>
              <a:t>- Data_sheet4.m.</a:t>
            </a:r>
            <a:endParaRPr lang="ru-RU" sz="2000" dirty="0" smtClean="0"/>
          </a:p>
          <a:p>
            <a:pPr marL="0" indent="358775">
              <a:buFont typeface="Arial" charset="0"/>
              <a:buNone/>
            </a:pPr>
            <a:r>
              <a:rPr lang="ru-RU" sz="2000" dirty="0" smtClean="0"/>
              <a:t>Исследовать влияние величины шага на точность вычисления производных по различным формулам.</a:t>
            </a:r>
          </a:p>
          <a:p>
            <a:pPr marL="0" indent="358775">
              <a:buFont typeface="Arial" charset="0"/>
              <a:buNone/>
            </a:pPr>
            <a:endParaRPr lang="ru-RU" sz="2400" dirty="0" smtClean="0"/>
          </a:p>
          <a:p>
            <a:pPr marL="0" indent="358775">
              <a:buFont typeface="Arial" charset="0"/>
              <a:buAutoNum type="arabicPeriod"/>
            </a:pPr>
            <a:endParaRPr lang="ru-RU" sz="2400" dirty="0" smtClean="0"/>
          </a:p>
          <a:p>
            <a:pPr marL="0" indent="358775">
              <a:buFont typeface="Arial" charset="0"/>
              <a:buAutoNum type="arabicPeriod"/>
            </a:pPr>
            <a:endParaRPr lang="ru-RU" sz="2400" dirty="0" smtClean="0"/>
          </a:p>
          <a:p>
            <a:pPr marL="0" indent="358775">
              <a:buFont typeface="Arial" charset="0"/>
              <a:buNone/>
            </a:pPr>
            <a:endParaRPr lang="ru-RU" sz="2400" dirty="0" smtClean="0"/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8625" y="428625"/>
            <a:ext cx="8288338" cy="6086475"/>
          </a:xfr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5" y="1770063"/>
            <a:ext cx="72072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7625" y="3429000"/>
            <a:ext cx="720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3663" y="4005263"/>
            <a:ext cx="64928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3933825"/>
            <a:ext cx="7207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7625" y="5157788"/>
            <a:ext cx="7921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7625" y="6021388"/>
            <a:ext cx="6921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4313" y="857250"/>
            <a:ext cx="8729662" cy="1247775"/>
          </a:xfr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2071688"/>
            <a:ext cx="8639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363" y="881063"/>
            <a:ext cx="7191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975" y="836613"/>
            <a:ext cx="884238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4438" y="4292600"/>
            <a:ext cx="752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01013" y="3213100"/>
            <a:ext cx="733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875" y="1285875"/>
            <a:ext cx="8682038" cy="4286250"/>
          </a:xfrm>
          <a:noFill/>
        </p:spPr>
      </p:pic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4005263"/>
            <a:ext cx="57626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975" y="3789363"/>
            <a:ext cx="7921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975" y="1268413"/>
            <a:ext cx="79216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4313" y="571500"/>
            <a:ext cx="8761412" cy="6026150"/>
          </a:xfr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549275"/>
            <a:ext cx="72072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508500"/>
            <a:ext cx="720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154613"/>
            <a:ext cx="792163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549275"/>
            <a:ext cx="792162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4508500"/>
            <a:ext cx="71913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913" y="4797425"/>
            <a:ext cx="71913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25" y="4797425"/>
            <a:ext cx="754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513" y="4797425"/>
            <a:ext cx="7207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975" y="2349500"/>
            <a:ext cx="7921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25" y="4868863"/>
            <a:ext cx="754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27988" y="1628775"/>
            <a:ext cx="936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188" y="357188"/>
            <a:ext cx="8229600" cy="3206750"/>
          </a:xfr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75"/>
            <a:ext cx="62103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3" y="4071938"/>
            <a:ext cx="86010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025" y="4076700"/>
            <a:ext cx="7207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825" y="4724400"/>
            <a:ext cx="7905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088" y="2492375"/>
            <a:ext cx="6492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12088" y="4076700"/>
            <a:ext cx="863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11582</TotalTime>
  <Words>1617</Words>
  <Application>Microsoft Office PowerPoint</Application>
  <PresentationFormat>Экран (4:3)</PresentationFormat>
  <Paragraphs>258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7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компоненты MATLAB</dc:title>
  <dc:creator>Admin</dc:creator>
  <cp:lastModifiedBy>Пользователь Windows</cp:lastModifiedBy>
  <cp:revision>1120</cp:revision>
  <dcterms:created xsi:type="dcterms:W3CDTF">2009-08-30T13:57:33Z</dcterms:created>
  <dcterms:modified xsi:type="dcterms:W3CDTF">2023-04-13T19:26:50Z</dcterms:modified>
</cp:coreProperties>
</file>