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55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48901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822382" y="203199"/>
            <a:ext cx="53600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Spectrum Browser</a:t>
            </a:r>
          </a:p>
        </p:txBody>
      </p:sp>
      <p:pic>
        <p:nvPicPr>
          <p:cNvPr id="36" name="Screen Shot 2015-02-03 at 11.07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6196"/>
            <a:ext cx="13004800" cy="850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10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881629" y="126999"/>
            <a:ext cx="7241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Mass Spectrum Zooming</a:t>
            </a:r>
          </a:p>
        </p:txBody>
      </p:sp>
      <p:pic>
        <p:nvPicPr>
          <p:cNvPr id="76" name="Screen Shot 2015-02-03 at 11.35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9163"/>
            <a:ext cx="13004800" cy="8606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11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05155" y="126999"/>
            <a:ext cx="11794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Compound Details &amp; Spectrum Metadata</a:t>
            </a:r>
          </a:p>
        </p:txBody>
      </p:sp>
      <p:pic>
        <p:nvPicPr>
          <p:cNvPr id="80" name="Screen Shot 2015-02-03 at 11.37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6265"/>
            <a:ext cx="13004800" cy="86039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2516981" y="8059092"/>
            <a:ext cx="1698923" cy="1016894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12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186554" y="126999"/>
            <a:ext cx="46316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Database Index</a:t>
            </a:r>
          </a:p>
        </p:txBody>
      </p:sp>
      <p:pic>
        <p:nvPicPr>
          <p:cNvPr id="85" name="Screen Shot 2015-02-03 at 11.41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78796"/>
            <a:ext cx="13004800" cy="8439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13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796415" y="126999"/>
            <a:ext cx="94119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1800"/>
            </a:pPr>
            <a:r>
              <a:rPr sz="5000"/>
              <a:t>Graphical (Interactive) Statistics</a:t>
            </a:r>
          </a:p>
        </p:txBody>
      </p:sp>
      <p:pic>
        <p:nvPicPr>
          <p:cNvPr id="89" name="Screen Shot 2015-02-03 at 11.42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3221"/>
            <a:ext cx="13004800" cy="8600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149" y="817055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Can import over 500k spectra a day (median is 6 spectra second)</a:t>
            </a:r>
          </a:p>
          <a:p>
            <a:pPr lvl="1"/>
            <a:r>
              <a:rPr lang="en-US" sz="1800" dirty="0" smtClean="0"/>
              <a:t>Importing the complete </a:t>
            </a:r>
            <a:r>
              <a:rPr lang="en-US" sz="1800" dirty="0" err="1" smtClean="0"/>
              <a:t>MassBank</a:t>
            </a:r>
            <a:r>
              <a:rPr lang="en-US" sz="1800" dirty="0" smtClean="0"/>
              <a:t> repository took less than 2 hours</a:t>
            </a:r>
          </a:p>
          <a:p>
            <a:pPr lvl="1"/>
            <a:r>
              <a:rPr lang="en-US" sz="1800" dirty="0" smtClean="0"/>
              <a:t>Performance stays constant, independent of database volume (confirmed up to 200k spectra)</a:t>
            </a:r>
          </a:p>
          <a:p>
            <a:r>
              <a:rPr lang="en-US" sz="1800" dirty="0" smtClean="0"/>
              <a:t>Fast similarity search in under 1 second (tested on 40k spectra)</a:t>
            </a:r>
          </a:p>
          <a:p>
            <a:r>
              <a:rPr lang="en-US" sz="1800" dirty="0" smtClean="0"/>
              <a:t>Memory efficient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242084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Uses </a:t>
            </a:r>
            <a:r>
              <a:rPr lang="en-US" sz="1800" dirty="0" err="1"/>
              <a:t>P</a:t>
            </a:r>
            <a:r>
              <a:rPr lang="en-US" sz="1800" dirty="0" err="1" smtClean="0"/>
              <a:t>ostgres</a:t>
            </a:r>
            <a:r>
              <a:rPr lang="en-US" sz="1800" dirty="0" smtClean="0"/>
              <a:t> 9.4 for </a:t>
            </a:r>
            <a:r>
              <a:rPr lang="en-US" sz="1800" dirty="0" err="1" smtClean="0"/>
              <a:t>datastorage</a:t>
            </a:r>
            <a:r>
              <a:rPr lang="en-US" sz="1800" dirty="0" smtClean="0"/>
              <a:t>  and queries</a:t>
            </a:r>
          </a:p>
          <a:p>
            <a:r>
              <a:rPr lang="en-US" sz="1800" dirty="0" smtClean="0"/>
              <a:t>Grails 2.3.8 for all server side functions and the REST 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r>
              <a:rPr lang="en-US" sz="1800" dirty="0" smtClean="0"/>
              <a:t>Very simple data exchange format, based on JSON</a:t>
            </a:r>
          </a:p>
          <a:p>
            <a:r>
              <a:rPr lang="en-US" sz="1800" dirty="0" smtClean="0"/>
              <a:t>REST </a:t>
            </a:r>
            <a:r>
              <a:rPr lang="en-US" sz="1800" dirty="0" err="1" smtClean="0"/>
              <a:t>api</a:t>
            </a:r>
            <a:r>
              <a:rPr lang="en-US" sz="1800" dirty="0" smtClean="0"/>
              <a:t> provides full access to a custom, query by example based query approach</a:t>
            </a:r>
          </a:p>
          <a:p>
            <a:r>
              <a:rPr lang="en-US" sz="1800" dirty="0" smtClean="0"/>
              <a:t>Angular for the web client, utilizes the REST </a:t>
            </a:r>
            <a:r>
              <a:rPr lang="en-US" sz="1800" dirty="0" err="1" smtClean="0"/>
              <a:t>api</a:t>
            </a:r>
            <a:r>
              <a:rPr lang="en-US" sz="1800" dirty="0" smtClean="0"/>
              <a:t> to access all Mona functionality</a:t>
            </a:r>
          </a:p>
          <a:p>
            <a:pPr lvl="1"/>
            <a:r>
              <a:rPr lang="en-US" sz="1800" dirty="0" err="1" smtClean="0"/>
              <a:t>Msp</a:t>
            </a:r>
            <a:r>
              <a:rPr lang="en-US" sz="1800" dirty="0" smtClean="0"/>
              <a:t>, </a:t>
            </a:r>
            <a:r>
              <a:rPr lang="en-US" sz="1800" dirty="0" err="1" smtClean="0"/>
              <a:t>MassBank</a:t>
            </a:r>
            <a:r>
              <a:rPr lang="en-US" sz="1800" dirty="0" smtClean="0"/>
              <a:t>, MGF, Mona file format support for upload</a:t>
            </a:r>
          </a:p>
          <a:p>
            <a:pPr lvl="1"/>
            <a:r>
              <a:rPr lang="en-US" sz="1800" dirty="0" smtClean="0"/>
              <a:t>Support for batch data upload</a:t>
            </a:r>
          </a:p>
          <a:p>
            <a:r>
              <a:rPr lang="en-US" sz="1800" dirty="0" smtClean="0"/>
              <a:t>Possible to access it from </a:t>
            </a:r>
            <a:r>
              <a:rPr lang="en-US" sz="1800" dirty="0" err="1" smtClean="0"/>
              <a:t>MSDial</a:t>
            </a:r>
            <a:r>
              <a:rPr lang="en-US" sz="1800" dirty="0" smtClean="0"/>
              <a:t>, </a:t>
            </a:r>
            <a:r>
              <a:rPr lang="en-US" sz="1800" dirty="0" err="1" smtClean="0"/>
              <a:t>Mzmine</a:t>
            </a:r>
            <a:r>
              <a:rPr lang="en-US" sz="1800" dirty="0" smtClean="0"/>
              <a:t> or other tools using the mentioned REST based services</a:t>
            </a:r>
          </a:p>
          <a:p>
            <a:r>
              <a:rPr lang="en-US" sz="1800" dirty="0" smtClean="0"/>
              <a:t>Rule based </a:t>
            </a:r>
            <a:r>
              <a:rPr lang="en-US" sz="1800" dirty="0" err="1" smtClean="0"/>
              <a:t>autocurration</a:t>
            </a:r>
            <a:r>
              <a:rPr lang="en-US" sz="1800" dirty="0" smtClean="0"/>
              <a:t> service to correct and verify </a:t>
            </a:r>
            <a:r>
              <a:rPr lang="en-US" sz="1800" dirty="0" err="1" smtClean="0"/>
              <a:t>MetaData</a:t>
            </a:r>
            <a:r>
              <a:rPr lang="en-US" sz="1800" dirty="0" smtClean="0"/>
              <a:t> and </a:t>
            </a:r>
            <a:r>
              <a:rPr lang="en-US" sz="1800" dirty="0" err="1" smtClean="0"/>
              <a:t>Massspectral</a:t>
            </a:r>
            <a:r>
              <a:rPr lang="en-US" sz="1800" dirty="0" smtClean="0"/>
              <a:t> properties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48094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2</a:t>
            </a:fld>
            <a:endParaRPr>
              <a:solidFill>
                <a:srgbClr val="4C4946"/>
              </a:solidFill>
            </a:endParaRPr>
          </a:p>
        </p:txBody>
      </p:sp>
      <p:pic>
        <p:nvPicPr>
          <p:cNvPr id="39" name="Screen Shot 2014-12-17 at 00.36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603059"/>
            <a:ext cx="10160000" cy="8547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3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4569460" y="203199"/>
            <a:ext cx="3865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Query Dialog</a:t>
            </a:r>
          </a:p>
        </p:txBody>
      </p:sp>
      <p:pic>
        <p:nvPicPr>
          <p:cNvPr id="43" name="Screen Shot 2014-12-17 at 00.34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279"/>
            <a:ext cx="10160000" cy="8653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4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569460" y="203199"/>
            <a:ext cx="3865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Query Dialog</a:t>
            </a:r>
          </a:p>
        </p:txBody>
      </p:sp>
      <p:pic>
        <p:nvPicPr>
          <p:cNvPr id="47" name="Screen Shot 2014-12-17 at 00.35.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445096"/>
            <a:ext cx="10160000" cy="7727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5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569460" y="203199"/>
            <a:ext cx="3865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Query Dialog</a:t>
            </a:r>
          </a:p>
        </p:txBody>
      </p:sp>
      <p:pic>
        <p:nvPicPr>
          <p:cNvPr id="51" name="Screen Shot 2014-12-17 at 00.36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123759"/>
            <a:ext cx="10160000" cy="8547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6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569460" y="203199"/>
            <a:ext cx="3865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Query Dialog</a:t>
            </a:r>
          </a:p>
        </p:txBody>
      </p:sp>
      <p:pic>
        <p:nvPicPr>
          <p:cNvPr id="55" name="Screen Shot 2015-02-03 at 11.21.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427" y="1215987"/>
            <a:ext cx="10181946" cy="835123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672580" y="3271192"/>
            <a:ext cx="9257209" cy="825501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672580" y="5976292"/>
            <a:ext cx="9257209" cy="825501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7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445634" y="203199"/>
            <a:ext cx="41135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Query Results</a:t>
            </a:r>
          </a:p>
        </p:txBody>
      </p:sp>
      <p:pic>
        <p:nvPicPr>
          <p:cNvPr id="61" name="Screen Shot 2015-02-03 at 11.20.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3362"/>
            <a:ext cx="13004800" cy="8796819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2453481" y="5099992"/>
            <a:ext cx="7707115" cy="1087389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8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17232" y="126999"/>
            <a:ext cx="115703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Spectrum Viewer (with download option)</a:t>
            </a:r>
          </a:p>
        </p:txBody>
      </p:sp>
      <p:pic>
        <p:nvPicPr>
          <p:cNvPr id="66" name="Screen Shot 2015-02-03 at 11.32.4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0890"/>
            <a:ext cx="13004800" cy="852620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11343481" y="1861492"/>
            <a:ext cx="1554907" cy="1042294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9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881629" y="126999"/>
            <a:ext cx="7241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Mass Spectrum Zooming</a:t>
            </a:r>
          </a:p>
        </p:txBody>
      </p:sp>
      <p:pic>
        <p:nvPicPr>
          <p:cNvPr id="71" name="Screen Shot 2015-02-03 at 11.35.22 (2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1625"/>
            <a:ext cx="13004800" cy="860071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431381" y="3614092"/>
            <a:ext cx="1713558" cy="3610621"/>
          </a:xfrm>
          <a:prstGeom prst="rect">
            <a:avLst/>
          </a:prstGeom>
          <a:ln w="38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209</Words>
  <Application>Microsoft Macintosh PowerPoint</Application>
  <PresentationFormat>Custom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gert wohlgemuth</cp:lastModifiedBy>
  <cp:revision>6</cp:revision>
  <dcterms:modified xsi:type="dcterms:W3CDTF">2015-02-03T20:50:46Z</dcterms:modified>
</cp:coreProperties>
</file>