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4285" r:id="rId1"/>
  </p:sldMasterIdLst>
  <p:notesMasterIdLst>
    <p:notesMasterId r:id="rId2"/>
  </p:notesMasterIdLst>
  <p:handoutMasterIdLst>
    <p:handoutMasterId r:id="rId3"/>
  </p:handoutMasterIdLst>
  <p:sldIdLst>
    <p:sldId id="256" r:id="rId4"/>
    <p:sldId id="380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3" r:id="rId21"/>
    <p:sldId id="584" r:id="rId22"/>
    <p:sldId id="585" r:id="rId23"/>
    <p:sldId id="582" r:id="rId24"/>
    <p:sldId id="275" r:id="rId25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Y강M" panose="02030600000101010101" pitchFamily="18" charset="-127"/>
      <p:regular r:id="rId30"/>
    </p:embeddedFont>
    <p:embeddedFont>
      <p:font typeface="HY헤드라인M" panose="02030600000101010101" pitchFamily="18" charset="-127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custDataLst>
    <p:tags r:id="rId26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711" autoAdjust="0"/>
  </p:normalViewPr>
  <p:slideViewPr>
    <p:cSldViewPr>
      <p:cViewPr varScale="1">
        <p:scale>
          <a:sx n="108" d="100"/>
          <a:sy n="108" d="100"/>
        </p:scale>
        <p:origin x="0" y="0"/>
      </p:cViewPr>
    </p:cSldViewPr>
  </p:slideViewPr>
  <p:notesViewPr>
    <p:cSldViewPr>
      <p:cViewPr varScale="1">
        <p:scale>
          <a:sx n="80" d="100"/>
          <a:sy n="8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tags" Target="tags/tag1.xml" /><Relationship Id="rId27" Type="http://schemas.openxmlformats.org/officeDocument/2006/relationships/font" Target="fonts/font1.fntdata" /><Relationship Id="rId28" Type="http://schemas.openxmlformats.org/officeDocument/2006/relationships/font" Target="fonts/font2.fntdata" /><Relationship Id="rId29" Type="http://schemas.openxmlformats.org/officeDocument/2006/relationships/font" Target="fonts/font3.fntdata" /><Relationship Id="rId3" Type="http://schemas.openxmlformats.org/officeDocument/2006/relationships/handoutMaster" Target="handoutMasters/handoutMaster1.xml" /><Relationship Id="rId30" Type="http://schemas.openxmlformats.org/officeDocument/2006/relationships/font" Target="fonts/font4.fntdata" /><Relationship Id="rId31" Type="http://schemas.openxmlformats.org/officeDocument/2006/relationships/font" Target="fonts/font5.fntdata" /><Relationship Id="rId32" Type="http://schemas.openxmlformats.org/officeDocument/2006/relationships/font" Target="fonts/font6.fntdata" /><Relationship Id="rId33" Type="http://schemas.openxmlformats.org/officeDocument/2006/relationships/font" Target="fonts/font7.fntdata" /><Relationship Id="rId34" Type="http://schemas.openxmlformats.org/officeDocument/2006/relationships/font" Target="fonts/font8.fntdata" /><Relationship Id="rId35" Type="http://schemas.openxmlformats.org/officeDocument/2006/relationships/font" Target="fonts/font9.fntdata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1CD783-EC96-40C4-A73B-FD85F1027664}" type="hfDateTime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 algn="r"/>
            <a:fld id="{154A5C5A-38CD-42A6-949A-AF08729BAD66}" type="slidenum">
              <a:rPr kumimoji="0" lang="ko-KR" altLang="en-US" sz="1200"/>
              <a:t>*</a:t>
            </a:fld>
            <a:endParaRPr kumimoji="0" lang="en-US" altLang="ko-K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6626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6627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C039D-9E92-4C09-873B-20AEFE5EB8F2}" type="hfDateTime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6628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2662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 algn="r"/>
            <a:fld id="{4C9FA140-FE04-4522-8CFA-51D91AE4B63E}" type="slidenum">
              <a:rPr kumimoji="0" lang="ko-KR" altLang="en-US" sz="1200"/>
              <a:t>*</a:t>
            </a:fld>
            <a:endParaRPr kumimoji="0"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7651" name="Rectangle 3"/>
          <p:cNvSpPr>
            <a:spLocks noGrp="1"/>
          </p:cNvSpPr>
          <p:nvPr>
            <p:ph type="body" idx="3"/>
          </p:nvPr>
        </p:nvSpPr>
        <p:spPr bwMode="auto">
          <a:xfrm>
            <a:off x="679450" y="4691063"/>
            <a:ext cx="5438775" cy="44434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/>
          </p:cNvSpPr>
          <p:nvPr>
            <p:ph type="body" idx="3"/>
          </p:nvPr>
        </p:nvSpPr>
        <p:spPr bwMode="auto">
          <a:xfrm>
            <a:off x="679450" y="4691063"/>
            <a:ext cx="5438775" cy="44434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noFill/>
          <a:ln w="12700">
            <a:miter lim="800000"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679450" y="4691063"/>
            <a:ext cx="5438775" cy="4443412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 algn="r"/>
            <a:fld id="{ADA10979-D4CE-462A-A722-CF080D3C3E56}" type="slidenum">
              <a:rPr kumimoji="0" lang="ko-KR" altLang="en-US" sz="1200"/>
              <a:t>13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/>
          </p:cNvSpPr>
          <p:nvPr>
            <p:ph type="body" idx="3"/>
          </p:nvPr>
        </p:nvSpPr>
        <p:spPr bwMode="auto">
          <a:xfrm>
            <a:off x="679450" y="4691063"/>
            <a:ext cx="5438775" cy="44434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앞표지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pic>
        <p:nvPicPr>
          <p:cNvPr id="2055" name="Picture 3"/>
          <p:cNvPicPr>
            <a:picLocks noChangeAspect="1"/>
          </p:cNvPicPr>
          <p:nvPr/>
        </p:nvPicPr>
        <p:blipFill>
          <a:blip r:embed="rId1"/>
          <a:srcRect l="4233"/>
          <a:stretch>
            <a:fillRect/>
          </a:stretch>
        </p:blipFill>
        <p:spPr>
          <a:xfrm>
            <a:off x="0" y="0"/>
            <a:ext cx="9144000" cy="55626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056" name="Rectangle 9" descr="Light horizontal"/>
          <p:cNvSpPr/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2057" name="Rectangle 10"/>
          <p:cNvSpPr/>
          <p:nvPr/>
        </p:nvSpPr>
        <p:spPr bwMode="invGray">
          <a:xfrm>
            <a:off x="-7937" y="4267200"/>
            <a:ext cx="9153525" cy="1103313"/>
          </a:xfrm>
          <a:prstGeom prst="rect">
            <a:avLst/>
          </a:prstGeom>
          <a:solidFill>
            <a:srgbClr val="FCD5B5"/>
          </a:solid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2058" name="AutoShape 11"/>
          <p:cNvSpPr/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pic>
        <p:nvPicPr>
          <p:cNvPr id="2059" name="Picture 32" descr="hanbitmedia logo_RGB_7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060" name="TextBox 19"/>
          <p:cNvSpPr txBox="1">
            <a:spLocks noChangeArrowheads="1"/>
          </p:cNvSpPr>
          <p:nvPr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이것이 자바다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(http://cafe.naver.com/thisjava)</a:t>
            </a:r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강M" pitchFamily="18" charset="-127"/>
              <a:ea typeface="HY강M" pitchFamily="18" charset="-127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학습목표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9" name="제목 8"/>
          <p:cNvSpPr txBox="1"/>
          <p:nvPr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Contents</a:t>
            </a:r>
            <a:endParaRPr kumimoji="0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/>
            </a:lvl3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defRPr/>
            </a:lvl3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뒷표지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pic>
        <p:nvPicPr>
          <p:cNvPr id="4103" name="Picture 3"/>
          <p:cNvPicPr>
            <a:picLocks noChangeAspect="1"/>
          </p:cNvPicPr>
          <p:nvPr/>
        </p:nvPicPr>
        <p:blipFill>
          <a:blip r:embed="rId1"/>
          <a:srcRect l="4233"/>
          <a:stretch>
            <a:fillRect/>
          </a:stretch>
        </p:blipFill>
        <p:spPr>
          <a:xfrm>
            <a:off x="0" y="0"/>
            <a:ext cx="9144000" cy="55626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104" name="Rectangle 9" descr="Light horizontal"/>
          <p:cNvSpPr/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4105" name="Rectangle 10"/>
          <p:cNvSpPr/>
          <p:nvPr/>
        </p:nvSpPr>
        <p:spPr bwMode="invGray">
          <a:xfrm>
            <a:off x="-7937" y="4267200"/>
            <a:ext cx="9153525" cy="1103313"/>
          </a:xfrm>
          <a:prstGeom prst="rect">
            <a:avLst/>
          </a:prstGeom>
          <a:solidFill>
            <a:srgbClr val="FCD5B5"/>
          </a:solid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4106" name="AutoShape 11"/>
          <p:cNvSpPr/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pic>
        <p:nvPicPr>
          <p:cNvPr id="4107" name="Picture 32" descr="hanbitmedia logo_RGB_7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4108" name="WordArt 3"/>
          <p:cNvPicPr/>
          <p:nvPr/>
        </p:nvPicPr>
        <p:blipFill>
          <a:blip r:embed="rId3"/>
          <a:stretch>
            <a:fillRect/>
          </a:stretch>
        </p:blipFill>
        <p:spPr bwMode="gray">
          <a:xfrm>
            <a:off x="2365375" y="4327525"/>
            <a:ext cx="4840288" cy="725488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4109" name="TextBox 20"/>
          <p:cNvSpPr txBox="1">
            <a:spLocks noChangeArrowheads="1"/>
          </p:cNvSpPr>
          <p:nvPr/>
        </p:nvSpPr>
        <p:spPr bwMode="auto">
          <a:xfrm>
            <a:off x="1447800" y="5181600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이것이 자바다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(http://cafe.naver.com/thisjava)</a:t>
            </a:r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강M" pitchFamily="18" charset="-127"/>
              <a:ea typeface="HY강M" pitchFamily="18" charset="-127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../media/image4.jpeg" /><Relationship Id="rId6" Type="http://schemas.openxmlformats.org/officeDocument/2006/relationships/image" Target="../media/image5.png" /><Relationship Id="rId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pic>
        <p:nvPicPr>
          <p:cNvPr id="1026" name="Picture 17" descr="Beginner_logo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27" name="Rectangle 7" descr="Light horizontal"/>
          <p:cNvSpPr/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lvl="0" indent="0" algn="r"/>
            <a:fld id="{9183982B-7524-4FC0-90B6-34B1CB7D35A2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1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/22</a:t>
            </a:r>
            <a:endParaRPr lang="en-US" altLang="ko-KR" sz="1100">
              <a:solidFill>
                <a:srgbClr val="45210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20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6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4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8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8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2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t>마스터 제목 스타일 편집</a:t>
            </a:r>
          </a:p>
        </p:txBody>
      </p:sp>
      <p:sp>
        <p:nvSpPr>
          <p:cNvPr id="1031" name="Freeform 126"/>
          <p:cNvSpPr/>
          <p:nvPr/>
        </p:nvSpPr>
        <p:spPr bwMode="gray">
          <a:xfrm>
            <a:off x="-12700" y="342900"/>
            <a:ext cx="6032500" cy="679450"/>
          </a:xfrm>
          <a:custGeom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</p:sp>
      <p:pic>
        <p:nvPicPr>
          <p:cNvPr id="1032" name="Group 191"/>
          <p:cNvPicPr/>
          <p:nvPr/>
        </p:nvPicPr>
        <p:blipFill>
          <a:blip r:embed="rId6"/>
          <a:stretch>
            <a:fillRect/>
          </a:stretch>
        </p:blipFill>
        <p:spPr>
          <a:xfrm>
            <a:off x="225425" y="669925"/>
            <a:ext cx="8680450" cy="134938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1" r:id="rId2"/>
    <p:sldLayoutId id="2147484522" r:id="rId3"/>
    <p:sldLayoutId id="2147484524" r:id="rId4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2800" b="0" i="0" u="none" kern="1200" baseline="0">
          <a:solidFill>
            <a:srgbClr val="660033"/>
          </a:solidFill>
          <a:effectLst/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ts val="200"/>
        </a:spcAft>
        <a:buClr>
          <a:srgbClr val="660033"/>
        </a:buClr>
        <a:buSzTx/>
        <a:buFont typeface="Wingdings" pitchFamily="2" charset="2"/>
        <a:buChar char="v"/>
        <a:defRPr kumimoji="0" sz="20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rgbClr val="B1AE6B"/>
        </a:buClr>
        <a:buSzTx/>
        <a:buFont typeface="Wingdings" pitchFamily="2" charset="2"/>
        <a:buChar char="§"/>
        <a:defRPr kumimoji="0" sz="16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rgbClr val="ADB9AD"/>
        </a:buClr>
        <a:buSzTx/>
        <a:buFontTx/>
        <a:buChar char="•"/>
        <a:defRPr kumimoji="0" sz="14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kumimoji="0" sz="18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kumimoji="0" sz="18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://www.eclipse.org/" TargetMode="Ex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Relationship Id="rId5" Type="http://schemas.openxmlformats.org/officeDocument/2006/relationships/image" Target="../media/image19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://www.hanbit.co.kr/exam/2147" TargetMode="External" /><Relationship Id="rId3" Type="http://schemas.openxmlformats.org/officeDocument/2006/relationships/image" Target="../media/image26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660033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pPr marL="717550" lvl="0" indent="0" algn="ctr"/>
            <a:r>
              <a:rPr lang="en-US" altLang="ko-KR" sz="3600"/>
              <a:t>1</a:t>
            </a:r>
            <a:r>
              <a:rPr lang="ko-KR" altLang="en-US" sz="3600"/>
              <a:t>장</a:t>
            </a:r>
            <a:r>
              <a:rPr lang="en-US" altLang="ko-KR" sz="3600"/>
              <a:t>. </a:t>
            </a:r>
            <a:r>
              <a:rPr lang="ko-KR" altLang="en-US" sz="3600"/>
              <a:t>자바 시작하기</a:t>
            </a:r>
            <a:endParaRPr lang="ko-KR" altLang="en-US" sz="36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1200">
        <p:zoom/>
      </p:transition>
    </mc:Choice>
    <mc:Fallback>
      <p:transition>
        <p:zo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소스 작성에서부터 </a:t>
            </a:r>
            <a:r>
              <a:rPr lang="ko-KR" altLang="en-US" sz="2400"/>
              <a:t>실행까지</a:t>
            </a:r>
            <a:endParaRPr lang="en-US" altLang="ko-KR" sz="240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marL="342900" lvl="0" indent="-342900"/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 프로그램 개발 순서</a:t>
            </a:r>
            <a:endParaRPr lang="ko-KR" altLang="en-US"/>
          </a:p>
        </p:txBody>
      </p:sp>
      <p:pic>
        <p:nvPicPr>
          <p:cNvPr id="1434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524000"/>
            <a:ext cx="3500438" cy="2000250"/>
          </a:xfrm>
          <a:prstGeom prst="rect">
            <a:avLst/>
          </a:prstGeom>
          <a:noFill/>
          <a:ln>
            <a:noFill/>
            <a:miter lim="800000"/>
          </a:ln>
        </p:spPr>
      </p:pic>
      <p:cxnSp>
        <p:nvCxnSpPr>
          <p:cNvPr id="14341" name="직선 연결선 4"/>
          <p:cNvCxnSpPr/>
          <p:nvPr/>
        </p:nvCxnSpPr>
        <p:spPr>
          <a:xfrm>
            <a:off x="785813" y="3571875"/>
            <a:ext cx="7715250" cy="1588"/>
          </a:xfrm>
          <a:prstGeom prst="line">
            <a:avLst/>
          </a:prstGeom>
          <a:noFill/>
          <a:ln>
            <a:solidFill>
              <a:srgbClr val="4A7EBB"/>
            </a:solidFill>
            <a:miter lim="800000"/>
          </a:ln>
        </p:spPr>
      </p:cxnSp>
      <p:pic>
        <p:nvPicPr>
          <p:cNvPr id="14342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3786188"/>
            <a:ext cx="7466012" cy="234315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프로그램 소스 분석</a:t>
            </a:r>
            <a:endParaRPr lang="ko-KR" altLang="en-US" sz="24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 프로그램 개발 순서</a:t>
            </a:r>
            <a:endParaRPr lang="ko-KR" altLang="en-US"/>
          </a:p>
        </p:txBody>
      </p:sp>
      <p:pic>
        <p:nvPicPr>
          <p:cNvPr id="1536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665913" cy="180340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1536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4029075"/>
            <a:ext cx="6500812" cy="185737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주석 사용하기</a:t>
            </a:r>
            <a:endParaRPr lang="en-US" altLang="ko-KR" sz="2400"/>
          </a:p>
          <a:p>
            <a:pPr lvl="2">
              <a:spcAft>
                <a:spcPts val="300"/>
              </a:spcAft>
            </a:pPr>
            <a:r>
              <a:rPr lang="ko-KR" altLang="en-US" sz="2000"/>
              <a:t>프로그램 실행과는 상관없이 코드에 </a:t>
            </a:r>
            <a:r>
              <a:rPr lang="ko-KR" altLang="en-US" sz="2000"/>
              <a:t>설명 </a:t>
            </a:r>
            <a:r>
              <a:rPr lang="ko-KR" altLang="en-US" sz="2000"/>
              <a:t>붙인 </a:t>
            </a:r>
            <a:r>
              <a:rPr lang="ko-KR" altLang="en-US" sz="2000"/>
              <a:t>것</a:t>
            </a:r>
            <a:endParaRPr lang="en-US" altLang="ko-KR" sz="2000"/>
          </a:p>
          <a:p>
            <a:pPr lvl="2">
              <a:spcAft>
                <a:spcPts val="300"/>
              </a:spcAft>
            </a:pP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2000"/>
              <a:t>컴파일 과정에서 주석은 무시되고 실행문만 바이트 코드로 </a:t>
            </a:r>
            <a:r>
              <a:rPr lang="ko-KR" altLang="en-US" sz="2000"/>
              <a:t>번역</a:t>
            </a:r>
            <a:endParaRPr lang="en-US" altLang="ko-KR" sz="2000"/>
          </a:p>
          <a:p>
            <a:pPr lvl="2">
              <a:spcAft>
                <a:spcPts val="300"/>
              </a:spcAft>
            </a:pP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2000"/>
              <a:t>코드에서 사용하는 주석문의 종류</a:t>
            </a:r>
            <a:endParaRPr lang="en-US" altLang="ko-KR" sz="20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marL="342900" lvl="0" indent="-342900"/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주석과 실행문</a:t>
            </a:r>
            <a:endParaRPr lang="ko-KR" altLang="en-US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5200"/>
            <a:ext cx="6072188" cy="762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000"/>
              <a:t>실행문과 세미콜론</a:t>
            </a:r>
            <a:r>
              <a:rPr lang="en-US" altLang="ko-KR" sz="2000"/>
              <a:t>(;)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실행문</a:t>
            </a:r>
            <a:endParaRPr lang="ko-KR" altLang="en-US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변수 선언</a:t>
            </a:r>
            <a:r>
              <a:rPr lang="en-US" altLang="ko-KR" sz="1800"/>
              <a:t>, </a:t>
            </a:r>
            <a:r>
              <a:rPr lang="ko-KR" altLang="en-US" sz="1800"/>
              <a:t>값 저장</a:t>
            </a:r>
            <a:r>
              <a:rPr lang="en-US" altLang="ko-KR" sz="1800"/>
              <a:t>, </a:t>
            </a:r>
            <a:r>
              <a:rPr lang="ko-KR" altLang="en-US" sz="1800"/>
              <a:t>메소드 호출에 해당하는 코드</a:t>
            </a:r>
            <a:endParaRPr lang="ko-KR" altLang="en-US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실행문 끝에는 반드시 세미콜론</a:t>
            </a:r>
            <a:r>
              <a:rPr lang="en-US" altLang="ko-KR" sz="1800"/>
              <a:t>(;)</a:t>
            </a:r>
            <a:r>
              <a:rPr lang="ko-KR" altLang="en-US" sz="1800"/>
              <a:t>을 붙여 실행문의 </a:t>
            </a:r>
            <a:r>
              <a:rPr lang="ko-KR" altLang="en-US" sz="1800"/>
              <a:t>끝 표시</a:t>
            </a:r>
            <a:endParaRPr lang="en-US" altLang="ko-KR" sz="18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주석과 실행문</a:t>
            </a:r>
            <a:endParaRPr lang="ko-KR" alt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7358063" cy="1119188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1741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14800"/>
            <a:ext cx="1828800" cy="9906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이클립스</a:t>
            </a:r>
            <a:r>
              <a:rPr lang="en-US" altLang="ko-KR" sz="2400"/>
              <a:t>(Eclipse)</a:t>
            </a:r>
            <a:r>
              <a:rPr lang="ko-KR" altLang="en-US" sz="2400"/>
              <a:t> 소개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2003</a:t>
            </a:r>
            <a:r>
              <a:rPr lang="ko-KR" altLang="en-US" sz="2000"/>
              <a:t>년 </a:t>
            </a:r>
            <a:r>
              <a:rPr lang="en-US" altLang="ko-KR" sz="2000"/>
              <a:t>IBM</a:t>
            </a:r>
            <a:r>
              <a:rPr lang="ko-KR" altLang="en-US" sz="2000"/>
              <a:t>에서 </a:t>
            </a:r>
            <a:r>
              <a:rPr lang="ko-KR" altLang="en-US" sz="2000"/>
              <a:t>개발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자바 </a:t>
            </a:r>
            <a:r>
              <a:rPr lang="ko-KR" altLang="en-US" sz="2000"/>
              <a:t>통합 개발 환경</a:t>
            </a:r>
            <a:r>
              <a:rPr lang="en-US" altLang="ko-KR" sz="2000"/>
              <a:t>(IDE: Integrated Development Environments)</a:t>
            </a:r>
            <a:r>
              <a:rPr lang="ko-KR" altLang="en-US" sz="2000"/>
              <a:t> 제공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프로젝트 생성 기능 제공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자동 코드 완성 기능 제공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디버깅 기능 제공</a:t>
            </a: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이클립스 연합</a:t>
            </a:r>
            <a:r>
              <a:rPr lang="en-US" altLang="ko-KR" sz="2000"/>
              <a:t>(Eclipse Foundation</a:t>
            </a:r>
            <a:r>
              <a:rPr lang="en-US" altLang="ko-KR" sz="2000"/>
              <a:t>)</a:t>
            </a:r>
            <a:r>
              <a:rPr lang="ko-KR" altLang="en-US" sz="2000"/>
              <a:t> 설립 </a:t>
            </a:r>
            <a:r>
              <a:rPr lang="en-US" altLang="ko-KR" sz="2000"/>
              <a:t>-</a:t>
            </a:r>
            <a:r>
              <a:rPr lang="ko-KR" altLang="en-US" sz="2000"/>
              <a:t> 지속적 </a:t>
            </a:r>
            <a:r>
              <a:rPr lang="ko-KR" altLang="en-US" sz="2000"/>
              <a:t>버전업과 </a:t>
            </a:r>
            <a:r>
              <a:rPr lang="ko-KR" altLang="en-US" sz="2000"/>
              <a:t>배포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다양한 개발 환경을 구축할 수 있도록 플러그인</a:t>
            </a:r>
            <a:r>
              <a:rPr lang="en-US" altLang="ko-KR" sz="2000"/>
              <a:t>(Plug-In) </a:t>
            </a:r>
            <a:r>
              <a:rPr lang="ko-KR" altLang="en-US" sz="2000"/>
              <a:t>설치 가능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안드로이드 개발 환경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스프링</a:t>
            </a:r>
            <a:r>
              <a:rPr lang="en-US" altLang="ko-KR" sz="1800"/>
              <a:t>(Spring)</a:t>
            </a:r>
            <a:r>
              <a:rPr lang="ko-KR" altLang="en-US" sz="1800"/>
              <a:t> 개발 환경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en-US" altLang="ko-KR" sz="1800"/>
              <a:t>C, C++ </a:t>
            </a:r>
            <a:r>
              <a:rPr lang="ko-KR" altLang="en-US" sz="1800"/>
              <a:t>개발 </a:t>
            </a:r>
            <a:r>
              <a:rPr lang="ko-KR" altLang="en-US" sz="1800"/>
              <a:t>환경</a:t>
            </a:r>
            <a:endParaRPr lang="en-US" altLang="ko-KR" sz="180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marL="342900" lvl="0" indent="-34290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marL="342900" marR="0" lvl="0" indent="-342900">
              <a:spcAft>
                <a:spcPct val="0"/>
              </a:spcAft>
            </a:pPr>
            <a:r>
              <a:rPr lang="ko-KR" altLang="en-US" sz="2400"/>
              <a:t>이클립스 다운로드</a:t>
            </a:r>
            <a:endParaRPr lang="en-US" altLang="ko-KR" sz="2400"/>
          </a:p>
          <a:p>
            <a:pPr marL="539750" marR="0" lvl="1" indent="-182563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이클립스는 자바 언어로 개발된 </a:t>
            </a:r>
            <a:r>
              <a:rPr lang="ko-KR" altLang="en-US" sz="2000"/>
              <a:t>툴 </a:t>
            </a:r>
            <a:r>
              <a:rPr lang="en-US" altLang="ko-KR" sz="2000"/>
              <a:t>- JDK</a:t>
            </a:r>
            <a:r>
              <a:rPr lang="ko-KR" altLang="en-US" sz="2000"/>
              <a:t> 필요</a:t>
            </a:r>
            <a:endParaRPr lang="en-US" altLang="ko-KR" sz="2000"/>
          </a:p>
          <a:p>
            <a:pPr marL="539750" marR="0" lvl="1" indent="-182563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marL="539750" marR="0" lvl="1" indent="-182563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다운로드 사이트</a:t>
            </a:r>
            <a:r>
              <a:rPr lang="en-US" altLang="ko-KR" sz="2000"/>
              <a:t>: </a:t>
            </a:r>
            <a:r>
              <a:rPr lang="en-US" altLang="ko-KR" sz="2000">
                <a:hlinkClick r:id="rId2"/>
              </a:rPr>
              <a:t>http://www.eclipse.org</a:t>
            </a:r>
            <a:endParaRPr lang="en-US" altLang="ko-KR" sz="2000"/>
          </a:p>
          <a:p>
            <a:pPr marL="809625" marR="0" lvl="2" indent="-182563">
              <a:spcAft>
                <a:spcPts val="300"/>
              </a:spcAft>
            </a:pPr>
            <a:r>
              <a:rPr lang="en-US" altLang="ko-KR" sz="1800"/>
              <a:t>Eclipse IDE for Java Developers </a:t>
            </a:r>
            <a:r>
              <a:rPr lang="ko-KR" altLang="en-US" sz="1800"/>
              <a:t>버전</a:t>
            </a:r>
            <a:endParaRPr lang="en-US" altLang="ko-KR" sz="1800"/>
          </a:p>
          <a:p>
            <a:pPr marL="1600200" marR="0" lvl="3" indent="-228600"/>
            <a:r>
              <a:rPr lang="ko-KR" altLang="en-US" sz="1800"/>
              <a:t>순수 자바 학습용</a:t>
            </a:r>
            <a:endParaRPr lang="en-US" altLang="ko-KR" sz="1800"/>
          </a:p>
          <a:p>
            <a:pPr marL="627062" marR="0" lvl="2" indent="0">
              <a:spcAft>
                <a:spcPts val="300"/>
              </a:spcAft>
              <a:buNone/>
            </a:pPr>
            <a:endParaRPr lang="en-US" altLang="ko-KR" sz="1800"/>
          </a:p>
          <a:p>
            <a:pPr marL="809625" marR="0" lvl="2" indent="-182563">
              <a:spcAft>
                <a:spcPts val="300"/>
              </a:spcAft>
            </a:pPr>
            <a:r>
              <a:rPr lang="en-US" altLang="ko-KR" sz="1800"/>
              <a:t>Eclipse IDE for Java EE Developers </a:t>
            </a:r>
            <a:r>
              <a:rPr lang="ko-KR" altLang="en-US" sz="1800"/>
              <a:t>버전 </a:t>
            </a:r>
            <a:r>
              <a:rPr lang="en-US" altLang="ko-KR" sz="1800"/>
              <a:t>(</a:t>
            </a:r>
            <a:r>
              <a:rPr lang="ko-KR" altLang="en-US" sz="1800"/>
              <a:t>책에서 </a:t>
            </a:r>
            <a:r>
              <a:rPr lang="ko-KR" altLang="en-US" sz="1800"/>
              <a:t>사용하는 버전</a:t>
            </a:r>
            <a:r>
              <a:rPr lang="en-US" altLang="ko-KR" sz="1800"/>
              <a:t>)</a:t>
            </a:r>
            <a:endParaRPr lang="en-US" altLang="ko-KR" sz="1800"/>
          </a:p>
          <a:p>
            <a:pPr marL="1600200" marR="0" lvl="3" indent="-228600"/>
            <a:r>
              <a:rPr lang="ko-KR" altLang="en-US" sz="1800"/>
              <a:t>웹 애플리케이션 등의 </a:t>
            </a:r>
            <a:r>
              <a:rPr lang="en-US" altLang="ko-KR" sz="1800"/>
              <a:t>Enterprise (Network) </a:t>
            </a:r>
            <a:r>
              <a:rPr lang="ko-KR" altLang="en-US" sz="1800"/>
              <a:t>환경에서 실</a:t>
            </a:r>
            <a:r>
              <a:rPr lang="ko-KR" altLang="en-US" sz="1800"/>
              <a:t>행</a:t>
            </a:r>
            <a:endParaRPr lang="en-US" altLang="ko-KR" sz="1800"/>
          </a:p>
          <a:p>
            <a:pPr marL="809625" marR="0" lvl="2" indent="-182563">
              <a:spcAft>
                <a:spcPts val="300"/>
              </a:spcAft>
            </a:pPr>
            <a:endParaRPr lang="en-US" altLang="ko-KR" sz="1800"/>
          </a:p>
          <a:p>
            <a:pPr marL="809625" marR="0" lvl="2" indent="-182563">
              <a:spcAft>
                <a:spcPts val="300"/>
              </a:spcAft>
            </a:pPr>
            <a:r>
              <a:rPr lang="en-US" altLang="ko-KR" sz="1800"/>
              <a:t>CPU </a:t>
            </a:r>
            <a:r>
              <a:rPr lang="ko-KR" altLang="en-US" sz="1800"/>
              <a:t>사양에 맞게 </a:t>
            </a:r>
            <a:r>
              <a:rPr lang="ko-KR" altLang="en-US" sz="1800"/>
              <a:t>다운로드</a:t>
            </a:r>
            <a:endParaRPr lang="en-US" altLang="ko-KR" sz="1800"/>
          </a:p>
          <a:p>
            <a:pPr marL="342900" marR="0" lvl="0" indent="-34290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워크스페이스</a:t>
            </a:r>
            <a:r>
              <a:rPr lang="en-US" altLang="ko-KR" sz="2400"/>
              <a:t>(Workspace)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이클립스에서 생성한 프로젝트가 기본적으로 저장되는 디렉토리</a:t>
            </a: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최초 실행 시 </a:t>
            </a:r>
            <a:r>
              <a:rPr lang="ko-KR" altLang="en-US" sz="2000"/>
              <a:t>워크스페이스 런처</a:t>
            </a:r>
            <a:r>
              <a:rPr lang="en-US" altLang="ko-KR" sz="2000"/>
              <a:t>(Workspace Launcher)</a:t>
            </a:r>
            <a:r>
              <a:rPr lang="ko-KR" altLang="en-US" sz="2000"/>
              <a:t>에서 </a:t>
            </a:r>
            <a:r>
              <a:rPr lang="ko-KR" altLang="en-US" sz="2000"/>
              <a:t>설정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.</a:t>
            </a:r>
            <a:r>
              <a:rPr lang="en-US" altLang="ko-KR" sz="2000"/>
              <a:t>metadata </a:t>
            </a:r>
            <a:r>
              <a:rPr lang="ko-KR" altLang="en-US" sz="2000"/>
              <a:t>디렉토리 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자동 </a:t>
            </a:r>
            <a:r>
              <a:rPr lang="ko-KR" altLang="en-US" sz="1800"/>
              <a:t>생성되며 </a:t>
            </a:r>
            <a:r>
              <a:rPr lang="ko-KR" altLang="en-US" sz="1800"/>
              <a:t>이클립스 실행 시 </a:t>
            </a:r>
            <a:r>
              <a:rPr lang="ko-KR" altLang="en-US" sz="1800"/>
              <a:t>필요한 </a:t>
            </a:r>
            <a:r>
              <a:rPr lang="ko-KR" altLang="en-US" sz="1800"/>
              <a:t>메타데이터 저장</a:t>
            </a:r>
            <a:endParaRPr lang="en-US" altLang="ko-KR" sz="1800"/>
          </a:p>
          <a:p>
            <a:pPr lvl="2">
              <a:spcAft>
                <a:spcPts val="300"/>
              </a:spcAft>
            </a:pPr>
            <a:endParaRPr lang="ko-KR" altLang="en-US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이 </a:t>
            </a:r>
            <a:r>
              <a:rPr lang="ko-KR" altLang="en-US" sz="1800"/>
              <a:t>디렉토리 </a:t>
            </a:r>
            <a:r>
              <a:rPr lang="ko-KR" altLang="en-US" sz="1800"/>
              <a:t>삭제하고 </a:t>
            </a:r>
            <a:r>
              <a:rPr lang="ko-KR" altLang="en-US" sz="1800"/>
              <a:t>이클립스 실행 </a:t>
            </a:r>
            <a:r>
              <a:rPr lang="en-US" altLang="ko-KR" sz="1800"/>
              <a:t>-</a:t>
            </a:r>
            <a:r>
              <a:rPr lang="ko-KR" altLang="en-US" sz="1800"/>
              <a:t> </a:t>
            </a:r>
            <a:r>
              <a:rPr lang="ko-KR" altLang="en-US" sz="1800"/>
              <a:t>초기 상태로 다시 </a:t>
            </a:r>
            <a:r>
              <a:rPr lang="ko-KR" altLang="en-US" sz="1800"/>
              <a:t>실행</a:t>
            </a:r>
            <a:endParaRPr lang="ko-KR" altLang="en-US" sz="180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퍼스펙티브</a:t>
            </a:r>
            <a:r>
              <a:rPr lang="en-US" altLang="ko-KR" sz="2400"/>
              <a:t>(Perspective)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1800"/>
              <a:t>개발 프로젝트 종류별로 유용한 </a:t>
            </a:r>
            <a:r>
              <a:rPr lang="en-US" altLang="ko-KR" sz="1800"/>
              <a:t>View</a:t>
            </a:r>
            <a:r>
              <a:rPr lang="ko-KR" altLang="en-US" sz="1800"/>
              <a:t>들을 묶어놓은 것</a:t>
            </a:r>
            <a:endParaRPr lang="ko-KR" altLang="en-US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1800"/>
              <a:t>Eclipse </a:t>
            </a:r>
            <a:r>
              <a:rPr lang="en-US" altLang="ko-KR" sz="1800"/>
              <a:t>IDE for Java EE </a:t>
            </a:r>
            <a:r>
              <a:rPr lang="en-US" altLang="ko-KR" sz="1800"/>
              <a:t>Developers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기본적으로 </a:t>
            </a:r>
            <a:r>
              <a:rPr lang="en-US" altLang="ko-KR" sz="1800"/>
              <a:t>Java EE </a:t>
            </a:r>
            <a:r>
              <a:rPr lang="ko-KR" altLang="en-US" sz="1800"/>
              <a:t>퍼스펙티브 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책에서는 </a:t>
            </a:r>
            <a:r>
              <a:rPr lang="en-US" altLang="ko-KR" sz="1800"/>
              <a:t>Java </a:t>
            </a:r>
            <a:r>
              <a:rPr lang="ko-KR" altLang="en-US" sz="1800"/>
              <a:t>퍼스펙티브로 </a:t>
            </a:r>
            <a:r>
              <a:rPr lang="ko-KR" altLang="en-US" sz="1800"/>
              <a:t>변경해 사용</a:t>
            </a:r>
            <a:endParaRPr lang="en-US" altLang="ko-KR" sz="1400"/>
          </a:p>
          <a:p>
            <a:pPr lvl="0">
              <a:spcAft>
                <a:spcPct val="0"/>
              </a:spcAft>
            </a:pPr>
            <a:endParaRPr lang="en-US" altLang="ko-KR" sz="2000"/>
          </a:p>
          <a:p>
            <a:pPr lvl="0">
              <a:spcAft>
                <a:spcPct val="0"/>
              </a:spcAft>
            </a:pPr>
            <a:r>
              <a:rPr lang="ko-KR" altLang="en-US" sz="2400"/>
              <a:t>뷰</a:t>
            </a:r>
            <a:r>
              <a:rPr lang="en-US" altLang="ko-KR" sz="2400"/>
              <a:t>(View)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1800"/>
              <a:t>퍼스렉티브를 구성하는 작은 창으로 여러가지 목적에 맞게 </a:t>
            </a:r>
            <a:r>
              <a:rPr lang="ko-KR" altLang="en-US" sz="1800"/>
              <a:t>내용 보여줌</a:t>
            </a:r>
            <a:endParaRPr lang="en-US" altLang="ko-KR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1800"/>
              <a:t>자유롭게 제거 하거나 추가 가능</a:t>
            </a:r>
            <a:endParaRPr lang="en-US" altLang="ko-KR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1800"/>
              <a:t>우리 </a:t>
            </a:r>
            <a:r>
              <a:rPr lang="ko-KR" altLang="en-US" sz="1800"/>
              <a:t>책에서 유용한 뷰들</a:t>
            </a:r>
            <a:endParaRPr lang="ko-KR" altLang="en-US" sz="1800"/>
          </a:p>
          <a:p>
            <a:pPr lvl="2">
              <a:spcAft>
                <a:spcPts val="300"/>
              </a:spcAft>
            </a:pPr>
            <a:r>
              <a:rPr lang="en-US" altLang="ko-KR" sz="1800"/>
              <a:t>Package </a:t>
            </a:r>
            <a:r>
              <a:rPr lang="en-US" altLang="ko-KR" sz="1800"/>
              <a:t>Explorer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en-US" altLang="ko-KR" sz="1800"/>
              <a:t>Console</a:t>
            </a:r>
            <a:endParaRPr lang="en-US" altLang="ko-KR" sz="1800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8" y="1371600"/>
            <a:ext cx="1190625" cy="371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88" y="2362200"/>
            <a:ext cx="1685925" cy="37147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1510" name="타원 11"/>
          <p:cNvSpPr/>
          <p:nvPr/>
        </p:nvSpPr>
        <p:spPr>
          <a:xfrm>
            <a:off x="6099175" y="22907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1" name="원호 12"/>
          <p:cNvSpPr/>
          <p:nvPr/>
        </p:nvSpPr>
        <p:spPr>
          <a:xfrm>
            <a:off x="6456363" y="2076450"/>
            <a:ext cx="1071562" cy="571500"/>
          </a:xfrm>
          <a:prstGeom prst="arc">
            <a:avLst>
              <a:gd name="adj1" fmla="val 11431070"/>
              <a:gd name="adj2" fmla="val 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12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25" y="4953000"/>
            <a:ext cx="2266950" cy="10191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1513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63" y="4953000"/>
            <a:ext cx="2266950" cy="10382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소스 파일 생성과 </a:t>
            </a:r>
            <a:r>
              <a:rPr lang="ko-KR" altLang="en-US" sz="2400"/>
              <a:t>컴파일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에디터 옵션 설정</a:t>
            </a:r>
            <a:endParaRPr lang="ko-KR" altLang="en-US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쉬운 디버깅 위해 옵션 라인 번호 설정 중요</a:t>
            </a:r>
            <a:endParaRPr lang="ko-KR" altLang="en-US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160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  <p:pic>
        <p:nvPicPr>
          <p:cNvPr id="2253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3201988" cy="342900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2197100"/>
            <a:ext cx="2928938" cy="3427413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253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4343400"/>
            <a:ext cx="3238500" cy="226695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소스 코드 작성 </a:t>
            </a:r>
            <a:r>
              <a:rPr lang="en-US" altLang="ko-KR" sz="2400"/>
              <a:t>– </a:t>
            </a:r>
            <a:r>
              <a:rPr lang="ko-KR" altLang="en-US" sz="2400"/>
              <a:t>저장과 동시에 컴파일 </a:t>
            </a:r>
            <a:endParaRPr lang="ko-KR" altLang="en-US" sz="240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961313" cy="2833688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marL="342900" marR="0" lvl="0" indent="-342900">
              <a:spcAft>
                <a:spcPts val="600"/>
              </a:spcAft>
            </a:pPr>
            <a:r>
              <a:rPr lang="ko-KR" altLang="en-US" sz="2400"/>
              <a:t>목차</a:t>
            </a:r>
            <a:endParaRPr lang="en-US" altLang="ko-KR" sz="24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1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프로그래밍 </a:t>
            </a:r>
            <a:r>
              <a:rPr lang="ko-KR" altLang="en-US" sz="2000"/>
              <a:t>언어란</a:t>
            </a:r>
            <a:r>
              <a:rPr lang="en-US" altLang="ko-KR" sz="2000"/>
              <a:t>?</a:t>
            </a:r>
            <a:endParaRPr lang="en-US" altLang="ko-KR" sz="20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2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자바란</a:t>
            </a:r>
            <a:r>
              <a:rPr lang="en-US" altLang="ko-KR" sz="2000"/>
              <a:t>?</a:t>
            </a:r>
            <a:endParaRPr lang="en-US" altLang="ko-KR" sz="20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3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자바 개발 환경 구축</a:t>
            </a:r>
            <a:endParaRPr lang="ko-KR" altLang="en-US" sz="20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4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자바 프로그램 개발 순서</a:t>
            </a:r>
            <a:endParaRPr lang="ko-KR" altLang="en-US" sz="20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5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주석과 실행문</a:t>
            </a:r>
            <a:endParaRPr lang="ko-KR" altLang="en-US" sz="20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6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이클립스 설치</a:t>
            </a:r>
            <a:endParaRPr lang="ko-KR" altLang="en-US" sz="2000"/>
          </a:p>
          <a:p>
            <a:pPr marL="539750" marR="0" lvl="1" indent="-182563">
              <a:lnSpc>
                <a:spcPct val="200000"/>
              </a:lnSpc>
              <a:spcAft>
                <a:spcPts val="200"/>
              </a:spcAft>
            </a:pPr>
            <a:r>
              <a:rPr lang="en-US" altLang="ko-KR" sz="2000"/>
              <a:t>7</a:t>
            </a:r>
            <a:r>
              <a:rPr lang="ko-KR" altLang="en-US" sz="2000"/>
              <a:t>절</a:t>
            </a:r>
            <a:r>
              <a:rPr lang="en-US" altLang="ko-KR" sz="2000"/>
              <a:t>. </a:t>
            </a:r>
            <a:r>
              <a:rPr lang="ko-KR" altLang="en-US" sz="2000"/>
              <a:t>풀인원 설치와 실행</a:t>
            </a:r>
            <a:endParaRPr lang="ko-KR" altLang="en-US" sz="2000"/>
          </a:p>
          <a:p>
            <a:pPr marL="539750" marR="0" lvl="1" indent="-182563">
              <a:spcAft>
                <a:spcPts val="200"/>
              </a:spcAft>
            </a:pPr>
            <a:endParaRPr lang="ko-KR" altLang="en-US" sz="1800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바이트 코드 실행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1800"/>
              <a:t>실행 방법 </a:t>
            </a:r>
            <a:r>
              <a:rPr lang="en-US" altLang="ko-KR" sz="1800"/>
              <a:t>- </a:t>
            </a:r>
            <a:r>
              <a:rPr lang="ko-KR" altLang="en-US" sz="1800"/>
              <a:t>툴바에서         </a:t>
            </a:r>
            <a:r>
              <a:rPr lang="ko-KR" altLang="en-US" sz="1800"/>
              <a:t>클릭 </a:t>
            </a:r>
            <a:endParaRPr lang="en-US" altLang="ko-KR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1800"/>
              <a:t>Package Explorer</a:t>
            </a:r>
            <a:r>
              <a:rPr lang="ko-KR" altLang="en-US" sz="1800"/>
              <a:t>뷰에서 소스 </a:t>
            </a:r>
            <a:r>
              <a:rPr lang="ko-KR" altLang="en-US" sz="1800"/>
              <a:t>파일 선택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마우스 오른쪽 버튼 눌러</a:t>
            </a:r>
            <a:r>
              <a:rPr lang="en-US" altLang="ko-KR" sz="1800"/>
              <a:t>[Run As Java Application]</a:t>
            </a:r>
            <a:r>
              <a:rPr lang="ko-KR" altLang="en-US" sz="1800"/>
              <a:t> 클릭</a:t>
            </a:r>
            <a:endParaRPr lang="ko-KR" altLang="en-US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16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160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이클립스 설치</a:t>
            </a:r>
            <a:endParaRPr lang="ko-KR" altLang="en-US"/>
          </a:p>
        </p:txBody>
      </p:sp>
      <p:pic>
        <p:nvPicPr>
          <p:cNvPr id="2458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7800"/>
            <a:ext cx="323850" cy="2095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458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48000"/>
            <a:ext cx="5292725" cy="928688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marL="342900" marR="0" lvl="0" indent="-342900">
              <a:spcAft>
                <a:spcPct val="0"/>
              </a:spcAft>
            </a:pPr>
            <a:r>
              <a:rPr lang="ko-KR" altLang="en-US" sz="2000"/>
              <a:t>학습 편의를 위한 풀인원</a:t>
            </a:r>
            <a:r>
              <a:rPr lang="en-US" altLang="ko-KR" sz="2000"/>
              <a:t>(full in one) </a:t>
            </a:r>
            <a:r>
              <a:rPr lang="ko-KR" altLang="en-US" sz="2000"/>
              <a:t>파일</a:t>
            </a:r>
            <a:endParaRPr lang="en-US" altLang="ko-KR" sz="2000"/>
          </a:p>
          <a:p>
            <a:pPr marL="539750" marR="0" lvl="1" indent="-182563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(JDK + Eclipse + </a:t>
            </a:r>
            <a:r>
              <a:rPr lang="ko-KR" altLang="en-US" sz="2000"/>
              <a:t>책 소스</a:t>
            </a:r>
            <a:r>
              <a:rPr lang="en-US" altLang="ko-KR" sz="2000"/>
              <a:t>)</a:t>
            </a:r>
            <a:r>
              <a:rPr lang="ko-KR" altLang="en-US" sz="2000"/>
              <a:t>를 압축한 파일</a:t>
            </a:r>
            <a:endParaRPr lang="en-US" altLang="ko-KR" sz="2000"/>
          </a:p>
          <a:p>
            <a:pPr marL="809625" marR="0" lvl="2" indent="-182563">
              <a:spcAft>
                <a:spcPts val="300"/>
              </a:spcAft>
            </a:pPr>
            <a:r>
              <a:rPr lang="ko-KR" altLang="en-US" sz="1800"/>
              <a:t>다운로드 사이트</a:t>
            </a:r>
            <a:r>
              <a:rPr lang="en-US" altLang="ko-KR" sz="1800"/>
              <a:t>: </a:t>
            </a:r>
            <a:r>
              <a:rPr lang="ko-KR" altLang="en-US" sz="1800"/>
              <a:t>한빛 미디어 도서 </a:t>
            </a:r>
            <a:r>
              <a:rPr lang="ko-KR" altLang="en-US" sz="1800"/>
              <a:t>사이트 </a:t>
            </a:r>
            <a:r>
              <a:rPr lang="en-US" altLang="ko-KR" sz="1800"/>
              <a:t>( </a:t>
            </a:r>
            <a:r>
              <a:rPr lang="en-US" altLang="ko-KR" sz="1800">
                <a:hlinkClick r:id="rId2"/>
              </a:rPr>
              <a:t>http://www.hanbit.co.kr/exam/2147</a:t>
            </a:r>
            <a:r>
              <a:rPr lang="en-US" altLang="ko-KR" sz="1800"/>
              <a:t> )</a:t>
            </a:r>
            <a:endParaRPr lang="en-US" altLang="ko-KR" sz="1800"/>
          </a:p>
          <a:p>
            <a:pPr marL="809625" marR="0" lvl="2" indent="-182563">
              <a:spcAft>
                <a:spcPts val="300"/>
              </a:spcAft>
            </a:pPr>
            <a:r>
              <a:rPr lang="ko-KR" altLang="en-US" sz="1800"/>
              <a:t>파일명</a:t>
            </a:r>
            <a:r>
              <a:rPr lang="en-US" altLang="ko-KR" sz="1800"/>
              <a:t>: JavaProgramming.zip</a:t>
            </a:r>
            <a:endParaRPr lang="en-US" altLang="ko-KR" sz="1800"/>
          </a:p>
          <a:p>
            <a:pPr marL="627062" marR="0" lvl="2" indent="0">
              <a:spcAft>
                <a:spcPts val="300"/>
              </a:spcAft>
              <a:buNone/>
            </a:pPr>
            <a:endParaRPr lang="en-US" altLang="ko-KR" sz="1400"/>
          </a:p>
          <a:p>
            <a:pPr marL="342900" marR="0" lvl="0" indent="-342900">
              <a:spcAft>
                <a:spcPct val="0"/>
              </a:spcAft>
            </a:pPr>
            <a:r>
              <a:rPr lang="ko-KR" altLang="en-US" sz="2400"/>
              <a:t>압축 해제 방법</a:t>
            </a:r>
            <a:endParaRPr lang="en-US" altLang="ko-KR" sz="2400"/>
          </a:p>
          <a:p>
            <a:pPr marL="539750" marR="0" lvl="1" indent="-182563">
              <a:lnSpc>
                <a:spcPct val="110000"/>
              </a:lnSpc>
              <a:spcAft>
                <a:spcPts val="300"/>
              </a:spcAft>
            </a:pPr>
            <a:r>
              <a:rPr lang="ko-KR" altLang="en-US" sz="1800"/>
              <a:t>실행 위해 꼭 </a:t>
            </a:r>
            <a:r>
              <a:rPr lang="en-US" altLang="ko-KR" sz="1800"/>
              <a:t>C</a:t>
            </a:r>
            <a:r>
              <a:rPr lang="en-US" altLang="ko-KR" sz="1800"/>
              <a:t>:\JavaProgramming </a:t>
            </a:r>
            <a:r>
              <a:rPr lang="ko-KR" altLang="en-US" sz="1800"/>
              <a:t>디렉토리에 압축 해제</a:t>
            </a:r>
            <a:endParaRPr lang="en-US" altLang="ko-KR" sz="1800"/>
          </a:p>
          <a:p>
            <a:pPr marL="809625" marR="0" lvl="2" indent="-182563">
              <a:spcAft>
                <a:spcPts val="300"/>
              </a:spcAft>
            </a:pPr>
            <a:endParaRPr lang="en-US" altLang="ko-KR" sz="1400"/>
          </a:p>
          <a:p>
            <a:pPr marL="342900" marR="0" lvl="0" indent="-342900">
              <a:spcAft>
                <a:spcPct val="0"/>
              </a:spcAft>
            </a:pPr>
            <a:r>
              <a:rPr lang="ko-KR" altLang="en-US" sz="2400"/>
              <a:t>이클립스 실행</a:t>
            </a:r>
            <a:endParaRPr lang="en-US" altLang="ko-KR" sz="2400"/>
          </a:p>
          <a:p>
            <a:pPr marL="809625" marR="0" lvl="2" indent="-182563">
              <a:spcAft>
                <a:spcPts val="300"/>
              </a:spcAft>
            </a:pPr>
            <a:r>
              <a:rPr lang="en-US" altLang="ko-KR" sz="1800"/>
              <a:t>C:\</a:t>
            </a:r>
            <a:r>
              <a:rPr lang="en-US" altLang="ko-KR" sz="1800"/>
              <a:t>JavaProgramming\eclipse\eclipse.exe </a:t>
            </a:r>
            <a:r>
              <a:rPr lang="ko-KR" altLang="en-US" sz="1800"/>
              <a:t>실행 </a:t>
            </a:r>
            <a:endParaRPr lang="ko-KR" altLang="en-US" sz="1800"/>
          </a:p>
          <a:p>
            <a:pPr marL="342900" marR="0" lvl="0" indent="-34290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풀인원 설치와 실행</a:t>
            </a:r>
            <a:endParaRPr lang="ko-KR" altLang="en-US"/>
          </a:p>
        </p:txBody>
      </p:sp>
      <p:pic>
        <p:nvPicPr>
          <p:cNvPr id="25604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064125"/>
            <a:ext cx="5643563" cy="177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프로그래밍 </a:t>
            </a:r>
            <a:r>
              <a:rPr lang="ko-KR" altLang="en-US" sz="2400"/>
              <a:t>언어의 역할은</a:t>
            </a:r>
            <a:r>
              <a:rPr lang="en-US" altLang="ko-KR" sz="2400"/>
              <a:t>?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사람과 컴퓨터의 대화 도움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사람의 언어와 기계어 사이에서 다리와 같은 역할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고급 언어와 저급 언어로 구분 </a:t>
            </a:r>
            <a:r>
              <a:rPr lang="en-US" altLang="ko-KR" sz="2000"/>
              <a:t>(p.2) </a:t>
            </a:r>
            <a:endParaRPr lang="ko-KR" altLang="en-US" sz="200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프로그래밍 언어란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786063"/>
            <a:ext cx="7904163" cy="4071937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en-US" altLang="ko-KR" sz="2400"/>
              <a:t>1.2.1 </a:t>
            </a:r>
            <a:r>
              <a:rPr lang="ko-KR" altLang="en-US" sz="2400"/>
              <a:t>자바 소개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1995</a:t>
            </a:r>
            <a:r>
              <a:rPr lang="ko-KR" altLang="en-US" sz="2000"/>
              <a:t>년 썬마이크로시스템즈</a:t>
            </a:r>
            <a:r>
              <a:rPr lang="en-US" altLang="ko-KR" sz="2000"/>
              <a:t>(Sun Microsystems)</a:t>
            </a:r>
            <a:r>
              <a:rPr lang="ko-KR" altLang="en-US" sz="2000"/>
              <a:t>에서 최초 발표한 </a:t>
            </a:r>
            <a:r>
              <a:rPr lang="ko-KR" altLang="en-US" sz="2000"/>
              <a:t>언어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1991</a:t>
            </a:r>
            <a:r>
              <a:rPr lang="ko-KR" altLang="en-US" sz="2000"/>
              <a:t>년 가전 </a:t>
            </a:r>
            <a:r>
              <a:rPr lang="ko-KR" altLang="en-US" sz="2000"/>
              <a:t>제품에서 사용할 목적인 </a:t>
            </a:r>
            <a:r>
              <a:rPr lang="ko-KR" altLang="en-US" sz="2000"/>
              <a:t>오크</a:t>
            </a:r>
            <a:r>
              <a:rPr lang="en-US" altLang="ko-KR" sz="2000"/>
              <a:t>(Oak) </a:t>
            </a:r>
            <a:r>
              <a:rPr lang="ko-KR" altLang="en-US" sz="2000"/>
              <a:t>언어에서부터 시작</a:t>
            </a: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인터넷 </a:t>
            </a:r>
            <a:r>
              <a:rPr lang="ko-KR" altLang="en-US" sz="2000"/>
              <a:t>프로그래밍 언어로 발전하면서 자바라는 이름으로 변경</a:t>
            </a: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2010</a:t>
            </a:r>
            <a:r>
              <a:rPr lang="ko-KR" altLang="en-US" sz="2000"/>
              <a:t>년 오라클에서 썬을 인수하여 </a:t>
            </a:r>
            <a:r>
              <a:rPr lang="en-US" altLang="ko-KR" sz="2000"/>
              <a:t>Java </a:t>
            </a:r>
            <a:r>
              <a:rPr lang="ko-KR" altLang="en-US" sz="2000"/>
              <a:t>개발</a:t>
            </a:r>
            <a:r>
              <a:rPr lang="en-US" altLang="ko-KR" sz="2000"/>
              <a:t>,</a:t>
            </a:r>
            <a:r>
              <a:rPr lang="ko-KR" altLang="en-US" sz="2000"/>
              <a:t>관리</a:t>
            </a:r>
            <a:r>
              <a:rPr lang="en-US" altLang="ko-KR" sz="2000"/>
              <a:t>,</a:t>
            </a:r>
            <a:r>
              <a:rPr lang="ko-KR" altLang="en-US" sz="2000"/>
              <a:t>배포 주</a:t>
            </a:r>
            <a:r>
              <a:rPr lang="ko-KR" altLang="en-US" sz="2000"/>
              <a:t>관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160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자바란</a:t>
            </a:r>
            <a:r>
              <a:rPr lang="en-US" altLang="ko-KR"/>
              <a:t>?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자바의 특징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이식성이 높은 언어</a:t>
            </a:r>
            <a:endParaRPr lang="ko-KR" altLang="en-US" sz="200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5181600" cy="3440113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자바의 </a:t>
            </a:r>
            <a:r>
              <a:rPr lang="ko-KR" altLang="en-US" sz="2400"/>
              <a:t>특징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객체 지향 </a:t>
            </a:r>
            <a:r>
              <a:rPr lang="ko-KR" altLang="en-US" sz="2000"/>
              <a:t>언어 </a:t>
            </a:r>
            <a:r>
              <a:rPr lang="en-US" altLang="ko-KR" sz="2000"/>
              <a:t>-&gt; OOP(Object </a:t>
            </a:r>
            <a:r>
              <a:rPr lang="en-US" altLang="ko-KR" sz="2000"/>
              <a:t>Oriented Programming)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부품 </a:t>
            </a:r>
            <a:r>
              <a:rPr lang="ko-KR" altLang="en-US" sz="1800"/>
              <a:t>객체를 먼저 만들고</a:t>
            </a:r>
            <a:r>
              <a:rPr lang="en-US" altLang="ko-KR" sz="1800"/>
              <a:t>, </a:t>
            </a:r>
            <a:r>
              <a:rPr lang="ko-KR" altLang="en-US" sz="1800"/>
              <a:t>이것들을 </a:t>
            </a:r>
            <a:r>
              <a:rPr lang="ko-KR" altLang="en-US" sz="1800"/>
              <a:t>조합해 </a:t>
            </a:r>
            <a:r>
              <a:rPr lang="ko-KR" altLang="en-US" sz="1800"/>
              <a:t>전체 프로그램을 완성하는 </a:t>
            </a:r>
            <a:r>
              <a:rPr lang="ko-KR" altLang="en-US" sz="1800"/>
              <a:t>기법</a:t>
            </a:r>
            <a:endParaRPr lang="en-US" altLang="ko-KR" sz="1800"/>
          </a:p>
          <a:p>
            <a:pPr lvl="2">
              <a:spcAft>
                <a:spcPts val="300"/>
              </a:spcAft>
            </a:pPr>
            <a:endParaRPr lang="ko-KR" altLang="en-US" sz="1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자바는 처음부터 </a:t>
            </a:r>
            <a:r>
              <a:rPr lang="en-US" altLang="ko-KR" sz="2000"/>
              <a:t>OOP </a:t>
            </a:r>
            <a:r>
              <a:rPr lang="ko-KR" altLang="en-US" sz="2000"/>
              <a:t>개발용 언어로 </a:t>
            </a:r>
            <a:r>
              <a:rPr lang="ko-KR" altLang="en-US" sz="2000"/>
              <a:t>설계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캡슐화</a:t>
            </a:r>
            <a:r>
              <a:rPr lang="en-US" altLang="ko-KR" sz="1800"/>
              <a:t>, </a:t>
            </a:r>
            <a:r>
              <a:rPr lang="ko-KR" altLang="en-US" sz="1800"/>
              <a:t>상속</a:t>
            </a:r>
            <a:r>
              <a:rPr lang="en-US" altLang="ko-KR" sz="1800"/>
              <a:t>, </a:t>
            </a:r>
            <a:r>
              <a:rPr lang="ko-KR" altLang="en-US" sz="1800"/>
              <a:t>다형성 </a:t>
            </a:r>
            <a:r>
              <a:rPr lang="ko-KR" altLang="en-US" sz="1800"/>
              <a:t>기능 </a:t>
            </a:r>
            <a:r>
              <a:rPr lang="ko-KR" altLang="en-US" sz="1800"/>
              <a:t>완벽하게 지원</a:t>
            </a:r>
            <a:endParaRPr lang="ko-KR" altLang="en-US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16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096000" cy="354965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자바의 특징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함수적 </a:t>
            </a:r>
            <a:r>
              <a:rPr lang="ko-KR" altLang="en-US" sz="2000"/>
              <a:t>스타일 </a:t>
            </a:r>
            <a:r>
              <a:rPr lang="ko-KR" altLang="en-US" sz="2000"/>
              <a:t>코딩 지원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함수적 스타일 코딩 방식인 람다식</a:t>
            </a:r>
            <a:r>
              <a:rPr lang="en-US" altLang="ko-KR" sz="1800"/>
              <a:t>(Lambda Expressions</a:t>
            </a:r>
            <a:r>
              <a:rPr lang="en-US" altLang="ko-KR" sz="1800"/>
              <a:t>)</a:t>
            </a:r>
            <a:r>
              <a:rPr lang="ko-KR" altLang="en-US" sz="1800"/>
              <a:t> </a:t>
            </a:r>
            <a:r>
              <a:rPr lang="ko-KR" altLang="en-US" sz="1800"/>
              <a:t>지원</a:t>
            </a:r>
            <a:endParaRPr lang="ko-KR" altLang="en-US" sz="1400"/>
          </a:p>
          <a:p>
            <a:pPr lvl="3"/>
            <a:r>
              <a:rPr lang="ko-KR" altLang="en-US" sz="1800"/>
              <a:t>코드 </a:t>
            </a:r>
            <a:r>
              <a:rPr lang="ko-KR" altLang="en-US" sz="1800"/>
              <a:t>간결하게 </a:t>
            </a:r>
            <a:r>
              <a:rPr lang="ko-KR" altLang="en-US" sz="1800"/>
              <a:t>작성 가능</a:t>
            </a:r>
            <a:endParaRPr lang="en-US" altLang="ko-KR" sz="1800"/>
          </a:p>
          <a:p>
            <a:pPr lvl="3"/>
            <a:r>
              <a:rPr lang="ko-KR" altLang="en-US" sz="1800"/>
              <a:t>컬렉션 </a:t>
            </a:r>
            <a:r>
              <a:rPr lang="ko-KR" altLang="en-US" sz="1800"/>
              <a:t>요소를 필터링</a:t>
            </a:r>
            <a:r>
              <a:rPr lang="en-US" altLang="ko-KR" sz="1800"/>
              <a:t>, </a:t>
            </a:r>
            <a:r>
              <a:rPr lang="ko-KR" altLang="en-US" sz="1800"/>
              <a:t>매핑</a:t>
            </a:r>
            <a:r>
              <a:rPr lang="en-US" altLang="ko-KR" sz="1800"/>
              <a:t>, </a:t>
            </a:r>
            <a:r>
              <a:rPr lang="ko-KR" altLang="en-US" sz="1800"/>
              <a:t>그룹핑</a:t>
            </a:r>
            <a:r>
              <a:rPr lang="en-US" altLang="ko-KR" sz="1800"/>
              <a:t>, </a:t>
            </a:r>
            <a:r>
              <a:rPr lang="ko-KR" altLang="en-US" sz="1800"/>
              <a:t>집계 처리시 주로 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0">
              <a:spcAft>
                <a:spcPct val="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메모리를 </a:t>
            </a:r>
            <a:r>
              <a:rPr lang="ko-KR" altLang="en-US" sz="2000"/>
              <a:t>자동으로 </a:t>
            </a:r>
            <a:r>
              <a:rPr lang="ko-KR" altLang="en-US" sz="2000"/>
              <a:t>관리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사용하지 않는 객체를 자동으로 메모리에서 </a:t>
            </a:r>
            <a:r>
              <a:rPr lang="ko-KR" altLang="en-US" sz="1800"/>
              <a:t>제거</a:t>
            </a: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핵심 </a:t>
            </a:r>
            <a:r>
              <a:rPr lang="ko-KR" altLang="en-US" sz="1800"/>
              <a:t>기능 코드에 집중할 수 </a:t>
            </a:r>
            <a:r>
              <a:rPr lang="ko-KR" altLang="en-US" sz="1800"/>
              <a:t>있도록 하는 기능</a:t>
            </a:r>
            <a:endParaRPr lang="en-US" altLang="ko-KR" sz="1800"/>
          </a:p>
          <a:p>
            <a:pPr lvl="0">
              <a:spcAft>
                <a:spcPct val="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다양한 </a:t>
            </a:r>
            <a:r>
              <a:rPr lang="ko-KR" altLang="en-US" sz="2000"/>
              <a:t>애플리케이션 개발 가능</a:t>
            </a:r>
            <a:endParaRPr lang="en-US" altLang="ko-KR" sz="200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자바란</a:t>
            </a:r>
            <a:r>
              <a:rPr lang="en-US" altLang="ko-KR"/>
              <a:t>?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>
                <a:solidFill>
                  <a:srgbClr val="000000"/>
                </a:solidFill>
              </a:rPr>
              <a:t>자바의 </a:t>
            </a:r>
            <a:r>
              <a:rPr lang="ko-KR" altLang="en-US" sz="2400">
                <a:solidFill>
                  <a:srgbClr val="000000"/>
                </a:solidFill>
              </a:rPr>
              <a:t>특징</a:t>
            </a:r>
            <a:endParaRPr lang="en-US" altLang="ko-KR" sz="240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멀티 스레드</a:t>
            </a:r>
            <a:r>
              <a:rPr lang="en-US" altLang="ko-KR" sz="2000">
                <a:solidFill>
                  <a:srgbClr val="000000"/>
                </a:solidFill>
              </a:rPr>
              <a:t>(Multi-Thread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쉽게 </a:t>
            </a:r>
            <a:r>
              <a:rPr lang="ko-KR" altLang="en-US" sz="2000">
                <a:solidFill>
                  <a:srgbClr val="000000"/>
                </a:solidFill>
              </a:rPr>
              <a:t>구현 가능</a:t>
            </a:r>
            <a:endParaRPr lang="en-US" altLang="ko-KR" sz="2000">
              <a:solidFill>
                <a:srgbClr val="000000"/>
              </a:solidFill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olidFill>
                  <a:srgbClr val="000000"/>
                </a:solidFill>
              </a:rPr>
              <a:t>동시에 </a:t>
            </a:r>
            <a:r>
              <a:rPr lang="ko-KR" altLang="en-US" sz="1800">
                <a:solidFill>
                  <a:srgbClr val="000000"/>
                </a:solidFill>
              </a:rPr>
              <a:t>여러 가지 </a:t>
            </a:r>
            <a:r>
              <a:rPr lang="ko-KR" altLang="en-US" sz="1800">
                <a:solidFill>
                  <a:srgbClr val="000000"/>
                </a:solidFill>
              </a:rPr>
              <a:t>작업을 할 경우</a:t>
            </a:r>
            <a:endParaRPr lang="ko-KR" altLang="en-US" sz="1800">
              <a:solidFill>
                <a:srgbClr val="000000"/>
              </a:solidFill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olidFill>
                  <a:srgbClr val="000000"/>
                </a:solidFill>
              </a:rPr>
              <a:t>대용량 작업을 빨리 처리할 경우</a:t>
            </a:r>
            <a:endParaRPr lang="ko-KR" altLang="en-US" sz="180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160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동적 로딩</a:t>
            </a:r>
            <a:r>
              <a:rPr lang="en-US" altLang="ko-KR" sz="2000">
                <a:solidFill>
                  <a:srgbClr val="000000"/>
                </a:solidFill>
              </a:rPr>
              <a:t>(Dynamic Loading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 지원</a:t>
            </a:r>
            <a:endParaRPr lang="en-US" altLang="ko-KR" sz="2000">
              <a:solidFill>
                <a:srgbClr val="000000"/>
              </a:solidFill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olidFill>
                  <a:srgbClr val="000000"/>
                </a:solidFill>
              </a:rPr>
              <a:t>미리 객체를 만들어 놓지 않고 필요한 시점에 </a:t>
            </a:r>
            <a:r>
              <a:rPr lang="ko-KR" altLang="en-US" sz="1800">
                <a:solidFill>
                  <a:srgbClr val="000000"/>
                </a:solidFill>
              </a:rPr>
              <a:t>동적 로딩해 객체 생성</a:t>
            </a:r>
            <a:endParaRPr lang="en-US" altLang="ko-KR" sz="1800">
              <a:solidFill>
                <a:srgbClr val="000000"/>
              </a:solidFill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olidFill>
                  <a:srgbClr val="000000"/>
                </a:solidFill>
              </a:rPr>
              <a:t>유지 보수 시 </a:t>
            </a:r>
            <a:r>
              <a:rPr lang="ko-KR" altLang="en-US" sz="1800">
                <a:solidFill>
                  <a:srgbClr val="000000"/>
                </a:solidFill>
              </a:rPr>
              <a:t>특정 객체만 쉽게 수정 및 </a:t>
            </a:r>
            <a:r>
              <a:rPr lang="ko-KR" altLang="en-US" sz="1800">
                <a:solidFill>
                  <a:srgbClr val="000000"/>
                </a:solidFill>
              </a:rPr>
              <a:t>교체해 사용</a:t>
            </a:r>
            <a:endParaRPr lang="en-US" altLang="ko-KR" sz="180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160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olidFill>
                  <a:srgbClr val="000000"/>
                </a:solidFill>
              </a:rPr>
              <a:t>막강한 </a:t>
            </a:r>
            <a:r>
              <a:rPr lang="ko-KR" altLang="en-US" sz="2000">
                <a:solidFill>
                  <a:srgbClr val="000000"/>
                </a:solidFill>
              </a:rPr>
              <a:t>오픈 소스 라이브러리 풍부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자바란</a:t>
            </a:r>
            <a:r>
              <a:rPr lang="en-US" altLang="ko-KR"/>
              <a:t>?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자바 개발 도구</a:t>
            </a:r>
            <a:r>
              <a:rPr lang="en-US" altLang="ko-KR" sz="2400"/>
              <a:t>(JDK) </a:t>
            </a:r>
            <a:r>
              <a:rPr lang="ko-KR" altLang="en-US" sz="2400"/>
              <a:t>설치</a:t>
            </a:r>
            <a:endParaRPr lang="ko-KR" altLang="en-US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Java </a:t>
            </a:r>
            <a:r>
              <a:rPr lang="en-US" altLang="ko-KR" sz="2000"/>
              <a:t>Standard Edition </a:t>
            </a:r>
            <a:r>
              <a:rPr lang="ko-KR" altLang="en-US" sz="2000"/>
              <a:t>구현체의 종류</a:t>
            </a:r>
            <a:endParaRPr lang="ko-KR" altLang="en-US" sz="2000"/>
          </a:p>
          <a:p>
            <a:pPr lvl="2">
              <a:spcAft>
                <a:spcPts val="300"/>
              </a:spcAft>
            </a:pPr>
            <a:r>
              <a:rPr lang="en-US" altLang="ko-KR" sz="1800"/>
              <a:t>JDK(Java Development Kit) = JRE + </a:t>
            </a:r>
            <a:r>
              <a:rPr lang="ko-KR" altLang="en-US" sz="1800"/>
              <a:t>개발 도구</a:t>
            </a:r>
            <a:endParaRPr lang="ko-KR" altLang="en-US" sz="1800"/>
          </a:p>
          <a:p>
            <a:pPr lvl="3"/>
            <a:r>
              <a:rPr lang="ko-KR" altLang="en-US" sz="1800"/>
              <a:t>자바 </a:t>
            </a:r>
            <a:r>
              <a:rPr lang="ko-KR" altLang="en-US" sz="1800"/>
              <a:t>프로그램 개발하고 실행하기 위해 반드시 </a:t>
            </a:r>
            <a:r>
              <a:rPr lang="ko-KR" altLang="en-US" sz="1800"/>
              <a:t>설치</a:t>
            </a:r>
            <a:endParaRPr lang="en-US" altLang="ko-KR" sz="1800"/>
          </a:p>
          <a:p>
            <a:pPr lvl="3"/>
            <a:endParaRPr lang="ko-KR" altLang="en-US" sz="1800"/>
          </a:p>
          <a:p>
            <a:pPr lvl="2">
              <a:spcAft>
                <a:spcPts val="300"/>
              </a:spcAft>
            </a:pPr>
            <a:r>
              <a:rPr lang="en-US" altLang="ko-KR" sz="1800"/>
              <a:t>JRE(Java Runtime Environment) = JVM + </a:t>
            </a:r>
            <a:r>
              <a:rPr lang="ko-KR" altLang="en-US" sz="1800"/>
              <a:t>표준 클래스 라이브러리</a:t>
            </a:r>
            <a:endParaRPr lang="ko-KR" altLang="en-US" sz="1800"/>
          </a:p>
          <a:p>
            <a:pPr lvl="3"/>
            <a:r>
              <a:rPr lang="ko-KR" altLang="en-US" sz="1800"/>
              <a:t>자바 </a:t>
            </a:r>
            <a:r>
              <a:rPr lang="ko-KR" altLang="en-US" sz="1800"/>
              <a:t>프로그램을 실행만 할 경우 설치</a:t>
            </a:r>
            <a:endParaRPr lang="ko-KR" altLang="en-US" sz="1800"/>
          </a:p>
          <a:p>
            <a:pPr lvl="0">
              <a:spcAft>
                <a:spcPct val="0"/>
              </a:spcAft>
            </a:pP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JDK(Java Development Kit) </a:t>
            </a:r>
            <a:r>
              <a:rPr lang="ko-KR" altLang="en-US" sz="2000"/>
              <a:t>설치</a:t>
            </a:r>
            <a:endParaRPr lang="ko-KR" altLang="en-US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설치 파일 다운로드 사이트</a:t>
            </a:r>
            <a:r>
              <a:rPr lang="en-US" altLang="ko-KR" sz="1800"/>
              <a:t>: http://www.oracle.com</a:t>
            </a:r>
            <a:endParaRPr lang="en-US" altLang="ko-KR" sz="1800"/>
          </a:p>
          <a:p>
            <a:pPr lvl="0">
              <a:spcAft>
                <a:spcPct val="0"/>
              </a:spcAft>
            </a:pP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US" altLang="ko-KR" sz="2000"/>
              <a:t>API </a:t>
            </a:r>
            <a:r>
              <a:rPr lang="ko-KR" altLang="en-US" sz="2000"/>
              <a:t>도큐먼트</a:t>
            </a:r>
            <a:endParaRPr lang="ko-KR" altLang="en-US" sz="2000"/>
          </a:p>
          <a:p>
            <a:pPr lvl="2">
              <a:spcAft>
                <a:spcPts val="300"/>
              </a:spcAft>
            </a:pPr>
            <a:r>
              <a:rPr lang="en-US" altLang="ko-KR" sz="1800"/>
              <a:t>JDK</a:t>
            </a:r>
            <a:r>
              <a:rPr lang="ko-KR" altLang="en-US" sz="1800"/>
              <a:t>에서 제공하는 표준 클래스 </a:t>
            </a:r>
            <a:r>
              <a:rPr lang="ko-KR" altLang="en-US" sz="1800"/>
              <a:t>라이브러리 </a:t>
            </a:r>
            <a:r>
              <a:rPr lang="ko-KR" altLang="en-US" sz="1800"/>
              <a:t>설명해 놓은 </a:t>
            </a:r>
            <a:r>
              <a:rPr lang="en-US" altLang="ko-KR" sz="1800"/>
              <a:t>HTML </a:t>
            </a:r>
            <a:r>
              <a:rPr lang="ko-KR" altLang="en-US" sz="1800"/>
              <a:t>페이지들</a:t>
            </a:r>
            <a:endParaRPr lang="ko-KR" altLang="en-US" sz="1800"/>
          </a:p>
          <a:p>
            <a:pPr lvl="2">
              <a:spcAft>
                <a:spcPts val="300"/>
              </a:spcAft>
            </a:pPr>
            <a:r>
              <a:rPr lang="en-US" altLang="ko-KR" sz="1800"/>
              <a:t>http://docs.oracle.com/javase/</a:t>
            </a:r>
            <a:r>
              <a:rPr lang="ko-KR" altLang="en-US" sz="1800"/>
              <a:t>버전</a:t>
            </a:r>
            <a:r>
              <a:rPr lang="en-US" altLang="ko-KR" sz="1800"/>
              <a:t>/docs/api</a:t>
            </a:r>
            <a:r>
              <a:rPr lang="en-US" altLang="ko-KR" sz="1800"/>
              <a:t>/</a:t>
            </a:r>
            <a:endParaRPr lang="en-US" altLang="ko-KR" sz="180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자바 개발 환경 구축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GuildDesign Inc.</Company>
  <PresentationFormat>On-screen Show (4:3)</PresentationFormat>
  <Paragraphs>134</Paragraphs>
  <Slides>22</Slides>
  <Notes>4</Notes>
  <TotalTime>15099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3">
      <vt:lpstr>Arial</vt:lpstr>
      <vt:lpstr>HY견고딕</vt:lpstr>
      <vt:lpstr>Wingdings</vt:lpstr>
      <vt:lpstr>맑은 고딕</vt:lpstr>
      <vt:lpstr>돋움</vt:lpstr>
      <vt:lpstr>HY강M</vt:lpstr>
      <vt:lpstr>굴림</vt:lpstr>
      <vt:lpstr>HY헤드라인M</vt:lpstr>
      <vt:lpstr>Verdana</vt:lpstr>
      <vt:lpstr>Calibri</vt:lpstr>
      <vt:lpstr>2_디자인 사용자 지정</vt:lpstr>
      <vt:lpstr>1장. 자바 시작하기</vt:lpstr>
      <vt:lpstr>PowerPoint Presentation</vt:lpstr>
      <vt:lpstr>1절. 프로그래밍 언어란?</vt:lpstr>
      <vt:lpstr>2절. 자바란?</vt:lpstr>
      <vt:lpstr>2절. 자바란?</vt:lpstr>
      <vt:lpstr>2절. 자바란?</vt:lpstr>
      <vt:lpstr>2절. 자바란?</vt:lpstr>
      <vt:lpstr>2절. 자바란?</vt:lpstr>
      <vt:lpstr>3절. 자바 개발 환경 구축</vt:lpstr>
      <vt:lpstr>4절. 자바 프로그램 개발 순서</vt:lpstr>
      <vt:lpstr>4절. 자바 프로그램 개발 순서</vt:lpstr>
      <vt:lpstr>5절. 주석과 실행문</vt:lpstr>
      <vt:lpstr>5절. 주석과 실행문</vt:lpstr>
      <vt:lpstr>6절. 이클립스 설치</vt:lpstr>
      <vt:lpstr>6절. 이클립스 설치</vt:lpstr>
      <vt:lpstr>6절. 이클립스 설치</vt:lpstr>
      <vt:lpstr>6절. 이클립스 설치</vt:lpstr>
      <vt:lpstr>6절. 이클립스 설치</vt:lpstr>
      <vt:lpstr>6절. 이클립스 설치</vt:lpstr>
      <vt:lpstr>6절. 이클립스 설치</vt:lpstr>
      <vt:lpstr>7절. 풀인원 설치와 실행</vt:lpstr>
      <vt:lpstr>PowerPoint Presentation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2009년 상반기 사업계획</dc:title>
  <cp:revision>2498</cp:revision>
  <dcterms:created xsi:type="dcterms:W3CDTF">2004-07-21T02:43:03Z</dcterms:created>
  <dcterms:modified xsi:type="dcterms:W3CDTF">2021-03-19T00:48:27Z</dcterms:modified>
</cp:coreProperties>
</file>