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4" r:id="rId10"/>
    <p:sldId id="545" r:id="rId11"/>
    <p:sldId id="543" r:id="rId12"/>
    <p:sldId id="546" r:id="rId13"/>
    <p:sldId id="547" r:id="rId14"/>
    <p:sldId id="548" r:id="rId15"/>
    <p:sldId id="549" r:id="rId16"/>
    <p:sldId id="550" r:id="rId17"/>
    <p:sldId id="551" r:id="rId18"/>
    <p:sldId id="275" r:id="rId19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22"/>
    </p:embeddedFont>
    <p:embeddedFont>
      <p:font typeface="HY강M" panose="02030600000101010101" pitchFamily="18" charset="-127"/>
      <p:regular r:id="rId23"/>
    </p:embeddedFont>
    <p:embeddedFont>
      <p:font typeface="HY견고딕" panose="02030600000101010101" pitchFamily="18" charset="-127"/>
      <p:regular r:id="rId24"/>
    </p:embeddedFont>
    <p:embeddedFont>
      <p:font typeface="HY헤드라인M" panose="02030600000101010101" pitchFamily="18" charset="-127"/>
      <p:regular r:id="rId25"/>
    </p:embeddedFont>
    <p:embeddedFont>
      <p:font typeface="맑은 고딕" panose="020B0503020000020004" pitchFamily="34" charset="-127"/>
      <p:regular r:id="rId26"/>
      <p:bold r:id="rId27"/>
    </p:embeddedFont>
    <p:embeddedFont>
      <p:font typeface="나눔고딕" panose="020D0604000000000000" pitchFamily="34" charset="-127"/>
      <p:regular r:id="rId28"/>
      <p:bold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EBEC8E6-B519-A945-AE0F-DDEB57C7B7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6348B57-AA5E-CC4D-AFC6-55265FED1D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EA7454F5-B1F6-0C44-90FD-37921B026DA2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DDF775C0-9AA1-3645-9F49-791D583FC2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02EBB4DC-0EF4-1847-A46A-608616B373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7A2E5B1E-D085-A14D-A397-785B35F0C15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3B1A08F-CC25-824D-B03B-2CACBCEEB8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EA096-2593-A840-9675-ABC6F881BB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940AE539-013A-7C43-9580-6F7B15C51466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836CC9F-E618-9845-9725-DAD8306C79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241966D-9541-A14A-A9E8-5578F9118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E2444-5A00-F947-A867-2BF82A752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162A7-4D00-4346-A04A-158B0437D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2C58797-5AD8-DE48-980F-4FEED5FBFBD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78EC761-B963-2B44-8175-8311FFD7C8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C4E2A0E-0861-254A-951F-97A6CE0071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2B2EA5B-9049-DA42-8EAE-8E6E1828CB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E9615E3-0AE0-5047-9BB4-5C61BAF55E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71CF33F-A88C-4C47-8B4F-97C9CFC8AA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33767A6-7B7E-984A-835D-7ABC91A521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7D7CEC4-A36C-3842-A9BB-7B7F0C60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72593E4A-8334-734F-87C8-4482C2DD2E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E4E1E31-2DC5-FB4D-8A20-0A503FB5F8F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39B2BE91-EA13-D146-9904-855714BFBE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D079F0A0-0F80-3142-8B5A-98B81FA867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D6A90EE1-6AD1-084A-933E-0EC34A80F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697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5364368C-72D9-C643-9D31-A8D5E48157F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910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461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FF5E838-122D-694D-8E54-14CD5D98AE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98AC0629-6ACD-194B-9A35-3581C7FDDB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5E0837F-3D31-BC41-AEF8-A55C3C6AF79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37B1DCB-E785-B146-99A9-50F05768EA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A54E19D1-957E-7F4F-AF07-8F6955498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07C810A5-DEB3-1F4B-A808-BD484E014B02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20DC25C-5A20-5643-A755-515FE2C2B3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40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EF3971B0-37EB-FD46-A6ED-9A64A3D9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5AF3ADD5-9228-9041-B179-E3F5F20F8E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5CEF4E92-21C6-6243-9A03-A126B505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555089CB-A7E8-EA48-BCE8-49F0FD6E9384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/17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FB2DA540-D5D4-6046-A4A9-3FF40740CD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F36CFD41-BF71-0C44-9DC6-84986080E2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22CAAE0F-F1AF-F54E-8456-3FE8E02D8BA2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C86469EE-203E-EF41-B76C-58D8EA9365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FB51557A-75E1-E04A-92FF-3B1A40ABB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3D68D0A7-D5B3-DF4F-B9F6-02779252AA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2C83CF4D-7A67-BA44-89CA-25963579E5E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D9A1EE3B-D4EF-B642-AA49-41E00801D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CDAB0914-7C11-C54E-92ED-0560C3F5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10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예외처리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3C40D8B1-8250-DD4C-BEA5-B4A3D1387A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catch </a:t>
            </a:r>
            <a:r>
              <a:rPr lang="ko-KR" altLang="en-US" sz="2400"/>
              <a:t>순서 </a:t>
            </a:r>
            <a:r>
              <a:rPr lang="en-US" altLang="ko-KR" sz="2400"/>
              <a:t>– </a:t>
            </a:r>
            <a:r>
              <a:rPr lang="ko-KR" altLang="en-US" sz="2400"/>
              <a:t>상위 클래스가 위에 위치해야</a:t>
            </a:r>
            <a:endParaRPr lang="en-US" altLang="ko-KR" sz="2400"/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12F085BB-5266-E24D-A9D1-3D234F89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 종류에 따른 처리 코드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397A15A3-35DE-FB49-9D74-BA21655D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35113"/>
            <a:ext cx="46958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4B064C15-1639-FA43-B050-D14D153D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95713"/>
            <a:ext cx="4600575" cy="304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B0A964F8-2469-7E41-94B9-35F0F48B27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멀티</a:t>
            </a:r>
            <a:r>
              <a:rPr lang="en-US" altLang="ko-KR" sz="2400"/>
              <a:t>(multi)</a:t>
            </a:r>
            <a:r>
              <a:rPr lang="ko-KR" altLang="en-US" sz="2400"/>
              <a:t> </a:t>
            </a:r>
            <a:r>
              <a:rPr lang="en-US" altLang="ko-KR" sz="2400"/>
              <a:t>catch (p.436~437)</a:t>
            </a:r>
          </a:p>
          <a:p>
            <a:pPr lvl="1"/>
            <a:r>
              <a:rPr lang="ko-KR" altLang="en-US" sz="2000"/>
              <a:t>자바</a:t>
            </a:r>
            <a:r>
              <a:rPr lang="en-US" altLang="ko-KR" sz="2000"/>
              <a:t> 7</a:t>
            </a:r>
            <a:r>
              <a:rPr lang="ko-KR" altLang="en-US" sz="2000"/>
              <a:t>부터는</a:t>
            </a:r>
            <a:r>
              <a:rPr lang="en-US" altLang="ko-KR" sz="2000"/>
              <a:t>  </a:t>
            </a:r>
            <a:r>
              <a:rPr lang="ko-KR" altLang="en-US" sz="2000"/>
              <a:t>하나의</a:t>
            </a:r>
            <a:r>
              <a:rPr lang="en-US" altLang="ko-KR" sz="2000"/>
              <a:t> catch </a:t>
            </a:r>
            <a:r>
              <a:rPr lang="ko-KR" altLang="en-US" sz="2000"/>
              <a:t>블록에서 여러 개의 예외 처리 가능</a:t>
            </a:r>
            <a:endParaRPr lang="en-US" altLang="ko-KR" sz="2000"/>
          </a:p>
          <a:p>
            <a:pPr lvl="2"/>
            <a:r>
              <a:rPr lang="ko-KR" altLang="en-US" sz="1800"/>
              <a:t>동일하게 처리하고 싶은 예외를 </a:t>
            </a:r>
            <a:r>
              <a:rPr lang="en-US" altLang="ko-KR" sz="1800"/>
              <a:t>|</a:t>
            </a:r>
            <a:r>
              <a:rPr lang="ko-KR" altLang="en-US" sz="1800"/>
              <a:t>로 연결</a:t>
            </a:r>
            <a:endParaRPr lang="en-US" altLang="ko-KR" sz="180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2A5B8E52-D84B-3349-9ECB-7C2702B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 종류에 따른 처리 코드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1B30C3EB-7DEB-4444-9CB2-C273106C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793038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22D28796-82F1-8148-A177-B9DB90C345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try-with-resources (p.438~440)</a:t>
            </a:r>
          </a:p>
          <a:p>
            <a:pPr lvl="1"/>
            <a:r>
              <a:rPr lang="ko-KR" altLang="en-US" sz="2000"/>
              <a:t>예외 발생 여부와 상관 없음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사용했던 리소스 객체의</a:t>
            </a:r>
            <a:r>
              <a:rPr lang="en-US" altLang="ko-KR" sz="2000"/>
              <a:t> close() </a:t>
            </a:r>
            <a:r>
              <a:rPr lang="ko-KR" altLang="en-US" sz="2000"/>
              <a:t>메소드 호출해 리소스 닫음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리소스 객체 </a:t>
            </a:r>
            <a:endParaRPr lang="en-US" altLang="ko-KR" sz="2000"/>
          </a:p>
          <a:p>
            <a:pPr lvl="2"/>
            <a:r>
              <a:rPr lang="ko-KR" altLang="en-US" sz="1800"/>
              <a:t>각종 입출력스트림</a:t>
            </a:r>
            <a:r>
              <a:rPr lang="en-US" altLang="ko-KR" sz="1800"/>
              <a:t>, </a:t>
            </a:r>
            <a:r>
              <a:rPr lang="ko-KR" altLang="en-US" sz="1800"/>
              <a:t>서버소켓</a:t>
            </a:r>
            <a:r>
              <a:rPr lang="en-US" altLang="ko-KR" sz="1800"/>
              <a:t>, </a:t>
            </a:r>
            <a:r>
              <a:rPr lang="ko-KR" altLang="en-US" sz="1800"/>
              <a:t>소켓</a:t>
            </a:r>
            <a:r>
              <a:rPr lang="en-US" altLang="ko-KR" sz="1800"/>
              <a:t>, </a:t>
            </a:r>
            <a:r>
              <a:rPr lang="ko-KR" altLang="en-US" sz="1800"/>
              <a:t>각종 채널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java.lang.AutoCloseable </a:t>
            </a:r>
            <a:r>
              <a:rPr lang="ko-KR" altLang="en-US" sz="1800"/>
              <a:t>인터페이스 구현하고 있어야 함</a:t>
            </a:r>
            <a:endParaRPr lang="en-US" altLang="ko-KR" sz="180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69FFAC28-F1A1-7F4D-ACEB-A1EB43AA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자동 리소스 닫기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60CEF99F-78FA-0943-8C7C-3BED027BB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throws</a:t>
            </a:r>
          </a:p>
          <a:p>
            <a:pPr lvl="1"/>
            <a:r>
              <a:rPr lang="ko-KR" altLang="en-US" sz="2000"/>
              <a:t>메소드 선언부 끝에 작성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메소드에서 처리하지 않은 예외를 호출한 곳으로 떠 넘기는 역할</a:t>
            </a:r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230B81F1-5DD0-5841-85CD-DFBCA38D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 떠 넘기기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032AE670-8273-804B-8322-299EDEC1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>
            <a:extLst>
              <a:ext uri="{FF2B5EF4-FFF2-40B4-BE49-F238E27FC236}">
                <a16:creationId xmlns:a16="http://schemas.microsoft.com/office/drawing/2014/main" id="{42151CBF-448A-3F40-9B4F-02CF5C8B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46601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B01A9-DBB3-864A-B448-87FAA8558E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사용자 정의 예외 클래스 선언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자바 표준 </a:t>
            </a:r>
            <a:r>
              <a:rPr lang="en-US" altLang="ko-KR" sz="2000" dirty="0"/>
              <a:t>API</a:t>
            </a:r>
            <a:r>
              <a:rPr lang="ko-KR" altLang="en-US" sz="2000" dirty="0"/>
              <a:t>에서 제공하지 않는 예외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애플리케이션 서비스와 관련된 예외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Ex) </a:t>
            </a:r>
            <a:r>
              <a:rPr lang="ko-KR" altLang="en-US" sz="1800" dirty="0"/>
              <a:t>잔고 부족 예외</a:t>
            </a:r>
            <a:r>
              <a:rPr lang="en-US" altLang="ko-KR" sz="1800" dirty="0"/>
              <a:t>, </a:t>
            </a:r>
            <a:r>
              <a:rPr lang="ko-KR" altLang="en-US" sz="1800" dirty="0"/>
              <a:t>계좌 이체 실패 예외</a:t>
            </a:r>
            <a:r>
              <a:rPr lang="en-US" altLang="ko-KR" sz="1800" dirty="0"/>
              <a:t>, </a:t>
            </a:r>
            <a:r>
              <a:rPr lang="ko-KR" altLang="en-US" sz="1800" dirty="0"/>
              <a:t>회원 가입 실패 예외</a:t>
            </a:r>
            <a:r>
              <a:rPr lang="en-US" altLang="ko-KR" sz="1800" dirty="0"/>
              <a:t>….</a:t>
            </a:r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사용자 정의 예외 클래스 선언 방법</a:t>
            </a:r>
            <a:endParaRPr lang="en-US" altLang="ko-KR" sz="2000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18FFD87C-1E55-7846-BDFA-A3AB0AF7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사용자 정의 예외와 예외 발생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81ABFD4D-ECDA-7E41-8FAA-BA1EC1C1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8588"/>
            <a:ext cx="74660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58AC4E-70D7-5C43-875A-A46DFF9256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예외 발생 시키기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코드에서</a:t>
            </a:r>
            <a:r>
              <a:rPr lang="en-US" altLang="ko-KR" sz="2000" dirty="0"/>
              <a:t> </a:t>
            </a:r>
            <a:r>
              <a:rPr lang="ko-KR" altLang="en-US" sz="2000" dirty="0"/>
              <a:t>예외 발생시키는 법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호출된 곳에서 발생한 예외를 처리하도록 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FE6AEAD4-3774-A54B-8A6F-564D42E0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사용자 정의 예외와 예외 발생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9C9A5131-F3C8-6546-9656-0EA9CFAF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>
            <a:extLst>
              <a:ext uri="{FF2B5EF4-FFF2-40B4-BE49-F238E27FC236}">
                <a16:creationId xmlns:a16="http://schemas.microsoft.com/office/drawing/2014/main" id="{B9CE7167-FB03-C940-8C64-960F2ADB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4660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CCD4FF5C-9CCF-014B-B840-BC785EB504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getMessage()</a:t>
            </a:r>
          </a:p>
          <a:p>
            <a:pPr lvl="1"/>
            <a:r>
              <a:rPr lang="ko-KR" altLang="en-US" sz="2000"/>
              <a:t>예외 발생시킬 때 생성자 매개값으로 사용한 메시지 리턴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원인 세분화하기 위해 예외 코드 포함</a:t>
            </a:r>
            <a:r>
              <a:rPr lang="en-US" altLang="ko-KR" sz="2000"/>
              <a:t>(</a:t>
            </a:r>
            <a:r>
              <a:rPr lang="ko-KR" altLang="en-US" sz="2000"/>
              <a:t>예</a:t>
            </a:r>
            <a:r>
              <a:rPr lang="en-US" altLang="ko-KR" sz="2000"/>
              <a:t>: </a:t>
            </a:r>
            <a:r>
              <a:rPr lang="ko-KR" altLang="en-US" sz="2000"/>
              <a:t>데이터베이스 예외 코드</a:t>
            </a:r>
            <a:r>
              <a:rPr lang="en-US" altLang="ko-KR" sz="2000"/>
              <a:t>)</a:t>
            </a:r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catch() </a:t>
            </a:r>
            <a:r>
              <a:rPr lang="ko-KR" altLang="en-US" sz="2000"/>
              <a:t>절에서 활용</a:t>
            </a:r>
            <a:endParaRPr lang="en-US" altLang="ko-KR" sz="200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1BB6C634-5A86-CE4E-898F-AC1F1954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 정보 얻기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36F73A77-77CA-2A4A-976F-D183DDF7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6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8A2A1D1B-19F5-6B4F-894A-C0E09112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810000"/>
            <a:ext cx="74660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7360A071-F40E-5B42-B06C-C7FBC7010D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printStackTrace()</a:t>
            </a:r>
          </a:p>
          <a:p>
            <a:pPr lvl="1"/>
            <a:r>
              <a:rPr lang="ko-KR" altLang="en-US" sz="2000"/>
              <a:t>예외 발생 코드 추적한 내용을 모두 콘솔에 출력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프로그램 테스트하면서 오류 찾을 때 유용하게 활용</a:t>
            </a:r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EDC29F3D-7E0A-7847-AD52-A362D4D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 정보 얻기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139C6AF3-A8C6-3447-93F6-690F44CB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83248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BBA26841-7544-A140-BEF8-B2AF7A42E0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예외와 예외 클래스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실행 예외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예외 처리 코드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예외 종류에 따른 처리 코드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자동 리소스 닫기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예외 처리 떠넘기기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사용자 정의 예외와 예외 발생</a:t>
            </a:r>
          </a:p>
          <a:p>
            <a:pPr lvl="1">
              <a:defRPr/>
            </a:pPr>
            <a:endParaRPr lang="en-US" altLang="ko-KR" sz="16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6CE06AB0-1F8F-E547-820A-E35871F791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오류의 종류</a:t>
            </a:r>
            <a:endParaRPr lang="en-US" altLang="ko-KR" sz="2400"/>
          </a:p>
          <a:p>
            <a:pPr lvl="1"/>
            <a:r>
              <a:rPr lang="ko-KR" altLang="en-US" sz="2000"/>
              <a:t>에러</a:t>
            </a:r>
            <a:r>
              <a:rPr lang="en-US" altLang="ko-KR" sz="2000"/>
              <a:t>(Error)</a:t>
            </a:r>
          </a:p>
          <a:p>
            <a:pPr lvl="2"/>
            <a:r>
              <a:rPr lang="ko-KR" altLang="en-US" sz="1800"/>
              <a:t>하드웨어의 잘못된 동작 또는 고장으로 인한 오류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에러가 발생되면 프로그램 종료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정상 실행 상태로 돌아갈 수 없음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예외</a:t>
            </a:r>
            <a:r>
              <a:rPr lang="en-US" altLang="ko-KR" sz="2000"/>
              <a:t>(Exception)</a:t>
            </a:r>
          </a:p>
          <a:p>
            <a:pPr lvl="2"/>
            <a:r>
              <a:rPr lang="ko-KR" altLang="en-US" sz="1800"/>
              <a:t>사용자의 잘못된 조작 또는 개발자의 잘못된 코딩으로 인한 오류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예외가 발생되면 프로그램 종료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예외 처리 추가하면 정상 실행 상태로 돌아갈 수 있음</a:t>
            </a:r>
            <a:endParaRPr lang="en-US" altLang="ko-KR" sz="180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08A0C923-03A9-104D-8FF3-51DB0EB7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예외와 예외 클래스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A41E96BB-EFF8-6C40-9F8F-DB07510F35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예외의 종류</a:t>
            </a:r>
            <a:endParaRPr lang="en-US" altLang="ko-KR" sz="2400"/>
          </a:p>
          <a:p>
            <a:pPr lvl="1"/>
            <a:r>
              <a:rPr lang="ko-KR" altLang="en-US" sz="2000"/>
              <a:t>일반</a:t>
            </a:r>
            <a:r>
              <a:rPr lang="en-US" altLang="ko-KR" sz="2000"/>
              <a:t>(</a:t>
            </a:r>
            <a:r>
              <a:rPr lang="ko-KR" altLang="en-US" sz="2000"/>
              <a:t>컴파일 체크</a:t>
            </a:r>
            <a:r>
              <a:rPr lang="en-US" altLang="ko-KR" sz="2000"/>
              <a:t>)</a:t>
            </a:r>
            <a:r>
              <a:rPr lang="ko-KR" altLang="en-US" sz="2000"/>
              <a:t> 예외</a:t>
            </a:r>
            <a:r>
              <a:rPr lang="en-US" altLang="ko-KR" sz="2000"/>
              <a:t>(Exception)</a:t>
            </a:r>
          </a:p>
          <a:p>
            <a:pPr lvl="2"/>
            <a:r>
              <a:rPr lang="ko-KR" altLang="en-US" sz="1800"/>
              <a:t>예외 처리 코드 없으면 컴파일 오류 발생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실행 예외</a:t>
            </a:r>
            <a:r>
              <a:rPr lang="en-US" altLang="ko-KR" sz="2000"/>
              <a:t>(RuntimeException)</a:t>
            </a:r>
          </a:p>
          <a:p>
            <a:pPr lvl="2"/>
            <a:r>
              <a:rPr lang="ko-KR" altLang="en-US" sz="1800"/>
              <a:t>예외 처리 코드를 생략하더라도 컴파일이 되는 예외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경험 따라 예외 처리 코드 작성 필요</a:t>
            </a:r>
            <a:endParaRPr lang="en-US" altLang="ko-KR" sz="1800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0BE818EB-330A-E844-9A2A-66448B42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예외와 예외 클래스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98BEBC52-C368-194E-A426-5C07A4FBC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예외 클래스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2E921CB3-B210-744A-9376-4F4DED67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예외와 예외 클래스</a:t>
            </a:r>
          </a:p>
        </p:txBody>
      </p:sp>
      <p:pic>
        <p:nvPicPr>
          <p:cNvPr id="9220" name="Picture 28">
            <a:extLst>
              <a:ext uri="{FF2B5EF4-FFF2-40B4-BE49-F238E27FC236}">
                <a16:creationId xmlns:a16="http://schemas.microsoft.com/office/drawing/2014/main" id="{8EF38024-96AE-E04B-8D28-DB2F4955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4168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AB3F434B-B34B-E64F-A7E1-97106496CA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NullPointerException</a:t>
            </a:r>
          </a:p>
          <a:p>
            <a:pPr lvl="1"/>
            <a:r>
              <a:rPr lang="ko-KR" altLang="en-US" sz="2000"/>
              <a:t>객체 참조가 없는 상태</a:t>
            </a:r>
            <a:endParaRPr lang="en-US" altLang="ko-KR" sz="2000"/>
          </a:p>
          <a:p>
            <a:pPr lvl="2"/>
            <a:r>
              <a:rPr lang="en-US" altLang="ko-KR" sz="1800"/>
              <a:t>null </a:t>
            </a:r>
            <a:r>
              <a:rPr lang="ko-KR" altLang="en-US" sz="1800"/>
              <a:t>값 갖는 참조변수로 객체 접근 연산자인 도트</a:t>
            </a:r>
            <a:r>
              <a:rPr lang="en-US" altLang="ko-KR" sz="1800"/>
              <a:t>(.)</a:t>
            </a:r>
            <a:r>
              <a:rPr lang="ko-KR" altLang="en-US" sz="1800"/>
              <a:t> 사용했을 때 발생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r>
              <a:rPr lang="en-US" altLang="ko-KR" sz="2400"/>
              <a:t>ArrayIndexOutOfBoundsException (p.424~425) </a:t>
            </a:r>
          </a:p>
          <a:p>
            <a:pPr lvl="1"/>
            <a:r>
              <a:rPr lang="ko-KR" altLang="en-US" sz="2000"/>
              <a:t>배열에서 인덱스 범위 초과하여 사용할 경우 발생</a:t>
            </a:r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31534215-CE77-9A43-8BD6-3472073B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실행 예외</a:t>
            </a:r>
            <a:r>
              <a:rPr lang="en-US" altLang="ko-KR"/>
              <a:t>(RuntimeException)</a:t>
            </a:r>
            <a:endParaRPr lang="ko-KR" altLang="en-US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611EC80E-5B27-D043-AD1D-5A68F073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33613"/>
            <a:ext cx="35591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>
            <a:extLst>
              <a:ext uri="{FF2B5EF4-FFF2-40B4-BE49-F238E27FC236}">
                <a16:creationId xmlns:a16="http://schemas.microsoft.com/office/drawing/2014/main" id="{F6762ECE-925E-0943-BE3A-0F970257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4191000"/>
            <a:ext cx="388143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850E9C85-43AE-C347-A7EF-B59B71DEE3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ClassCastException</a:t>
            </a:r>
          </a:p>
          <a:p>
            <a:pPr lvl="1"/>
            <a:r>
              <a:rPr lang="ko-KR" altLang="en-US" sz="2000"/>
              <a:t>타입 변환이 되지 않을 경우 발생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정상 코드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예외 발생 코드</a:t>
            </a:r>
            <a:endParaRPr lang="en-US" altLang="ko-KR" sz="200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FD0C4FDF-7D65-904C-83A5-B1408B1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실행 예외</a:t>
            </a:r>
            <a:r>
              <a:rPr lang="en-US" altLang="ko-KR"/>
              <a:t>(RuntimeException)</a:t>
            </a:r>
            <a:endParaRPr lang="ko-KR" altLang="en-US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F0889EC-1417-714B-8BE8-B30DF010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589713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6413E42B-6CA3-0C48-99E0-45B4C6DC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419600"/>
            <a:ext cx="70850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>
            <a:extLst>
              <a:ext uri="{FF2B5EF4-FFF2-40B4-BE49-F238E27FC236}">
                <a16:creationId xmlns:a16="http://schemas.microsoft.com/office/drawing/2014/main" id="{9C585099-12CC-F244-9F27-72B2B246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5715000"/>
            <a:ext cx="70754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7C7DC0A9-DC49-B54E-9FD3-B5197E58E2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예외 처리 코드 </a:t>
            </a:r>
            <a:r>
              <a:rPr lang="en-US" altLang="ko-KR" sz="2400"/>
              <a:t>(p.429~432) </a:t>
            </a:r>
          </a:p>
          <a:p>
            <a:pPr lvl="1"/>
            <a:r>
              <a:rPr lang="ko-KR" altLang="en-US" sz="2000"/>
              <a:t>예외 발생시 프로그램 종료 막고</a:t>
            </a:r>
            <a:r>
              <a:rPr lang="en-US" altLang="ko-KR" sz="2000"/>
              <a:t>, </a:t>
            </a:r>
            <a:r>
              <a:rPr lang="ko-KR" altLang="en-US" sz="2000"/>
              <a:t>정상 실행 유지할 수 있도록 처리</a:t>
            </a:r>
            <a:endParaRPr lang="en-US" altLang="ko-KR" sz="2000"/>
          </a:p>
          <a:p>
            <a:pPr lvl="2"/>
            <a:r>
              <a:rPr lang="ko-KR" altLang="en-US" sz="1800"/>
              <a:t>일반 예외</a:t>
            </a:r>
            <a:r>
              <a:rPr lang="en-US" altLang="ko-KR" sz="1800"/>
              <a:t>: </a:t>
            </a:r>
            <a:r>
              <a:rPr lang="ko-KR" altLang="en-US" sz="1800"/>
              <a:t>반드시 작성해야 컴파일 가능</a:t>
            </a:r>
            <a:endParaRPr lang="en-US" altLang="ko-KR" sz="1800"/>
          </a:p>
          <a:p>
            <a:pPr lvl="2"/>
            <a:r>
              <a:rPr lang="ko-KR" altLang="en-US" sz="1800"/>
              <a:t>실행 예외</a:t>
            </a:r>
            <a:r>
              <a:rPr lang="en-US" altLang="ko-KR" sz="1800"/>
              <a:t>: </a:t>
            </a:r>
            <a:r>
              <a:rPr lang="ko-KR" altLang="en-US" sz="1800"/>
              <a:t>컴파일러가 체크해주지 않으며 개발자 경험 의해 작성</a:t>
            </a:r>
            <a:endParaRPr lang="en-US" altLang="ko-KR" sz="1800"/>
          </a:p>
          <a:p>
            <a:pPr lvl="1"/>
            <a:r>
              <a:rPr lang="en-US" altLang="ko-KR" sz="2000"/>
              <a:t>try – catch – finally </a:t>
            </a:r>
            <a:r>
              <a:rPr lang="ko-KR" altLang="en-US" sz="2000"/>
              <a:t>블록 이용해 예외 처리 코드 작성</a:t>
            </a:r>
            <a:endParaRPr lang="en-US" altLang="ko-KR" sz="200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FBE513A5-EA37-EA48-A8CE-783EF40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 처리 코드</a:t>
            </a:r>
            <a:r>
              <a:rPr lang="en-US" altLang="ko-KR"/>
              <a:t>(try-catch-finally)</a:t>
            </a:r>
            <a:endParaRPr lang="ko-KR" altLang="en-US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5024F963-D995-4E47-88CD-D4273C23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963863"/>
            <a:ext cx="70008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B7D5AA7F-DEA5-944A-A0A9-C4B42BA320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다중 </a:t>
            </a:r>
            <a:r>
              <a:rPr lang="en-US" altLang="ko-KR" sz="2400"/>
              <a:t>catch</a:t>
            </a:r>
          </a:p>
          <a:p>
            <a:pPr lvl="1"/>
            <a:r>
              <a:rPr lang="ko-KR" altLang="en-US" sz="2000"/>
              <a:t>예외 별로 예외 처리 코드 다르게 구현</a:t>
            </a:r>
            <a:endParaRPr lang="en-US" altLang="ko-KR" sz="20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62BABBC2-E951-F747-9577-47AC7C66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예외 종류에 따른 처리 코드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4B223DEE-BAF2-4A40-A253-B15CAF27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835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15481</TotalTime>
  <Words>526</Words>
  <Application>Microsoft Macintosh PowerPoint</Application>
  <PresentationFormat>화면 슬라이드 쇼(4:3)</PresentationFormat>
  <Paragraphs>118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맑은 고딕</vt:lpstr>
      <vt:lpstr>Verdana</vt:lpstr>
      <vt:lpstr>HY견고딕</vt:lpstr>
      <vt:lpstr>HY헤드라인M</vt:lpstr>
      <vt:lpstr>나눔고딕</vt:lpstr>
      <vt:lpstr>Wingdings</vt:lpstr>
      <vt:lpstr>HY강M</vt:lpstr>
      <vt:lpstr>돋움</vt:lpstr>
      <vt:lpstr>Arial</vt:lpstr>
      <vt:lpstr>2_디자인 사용자 지정</vt:lpstr>
      <vt:lpstr>10장. 예외처리</vt:lpstr>
      <vt:lpstr>PowerPoint 프레젠테이션</vt:lpstr>
      <vt:lpstr>1절. 예외와 예외 클래스</vt:lpstr>
      <vt:lpstr>1절. 예외와 예외 클래스</vt:lpstr>
      <vt:lpstr>1절. 예외와 예외 클래스</vt:lpstr>
      <vt:lpstr>2절. 실행 예외(RuntimeException)</vt:lpstr>
      <vt:lpstr>2절. 실행 예외(RuntimeException)</vt:lpstr>
      <vt:lpstr>3절. 예외 처리 코드(try-catch-finally)</vt:lpstr>
      <vt:lpstr>4절. 예외 종류에 따른 처리 코드</vt:lpstr>
      <vt:lpstr>4절. 예외 종류에 따른 처리 코드</vt:lpstr>
      <vt:lpstr>4절. 예외 종류에 따른 처리 코드</vt:lpstr>
      <vt:lpstr>5절. 자동 리소스 닫기</vt:lpstr>
      <vt:lpstr>6절. 예외 떠 넘기기</vt:lpstr>
      <vt:lpstr>7절. 사용자 정의 예외와 예외 발생</vt:lpstr>
      <vt:lpstr>7절. 사용자 정의 예외와 예외 발생</vt:lpstr>
      <vt:lpstr>8절. 예외 정보 얻기</vt:lpstr>
      <vt:lpstr>8절. 예외 정보 얻기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2497</cp:revision>
  <dcterms:created xsi:type="dcterms:W3CDTF">2004-07-21T02:43:03Z</dcterms:created>
  <dcterms:modified xsi:type="dcterms:W3CDTF">2021-03-19T01:00:09Z</dcterms:modified>
</cp:coreProperties>
</file>