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saveSubsetFonts="1">
  <p:sldMasterIdLst>
    <p:sldMasterId id="2147484285" r:id="rId1"/>
  </p:sldMasterIdLst>
  <p:notesMasterIdLst>
    <p:notesMasterId r:id="rId66"/>
  </p:notesMasterIdLst>
  <p:handoutMasterIdLst>
    <p:handoutMasterId r:id="rId67"/>
  </p:handoutMasterIdLst>
  <p:sldIdLst>
    <p:sldId id="256" r:id="rId2"/>
    <p:sldId id="380" r:id="rId3"/>
    <p:sldId id="538" r:id="rId4"/>
    <p:sldId id="537" r:id="rId5"/>
    <p:sldId id="540" r:id="rId6"/>
    <p:sldId id="541" r:id="rId7"/>
    <p:sldId id="539" r:id="rId8"/>
    <p:sldId id="542" r:id="rId9"/>
    <p:sldId id="543" r:id="rId10"/>
    <p:sldId id="545" r:id="rId11"/>
    <p:sldId id="546" r:id="rId12"/>
    <p:sldId id="544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65" r:id="rId32"/>
    <p:sldId id="566" r:id="rId33"/>
    <p:sldId id="567" r:id="rId34"/>
    <p:sldId id="568" r:id="rId35"/>
    <p:sldId id="569" r:id="rId36"/>
    <p:sldId id="570" r:id="rId37"/>
    <p:sldId id="571" r:id="rId38"/>
    <p:sldId id="572" r:id="rId39"/>
    <p:sldId id="573" r:id="rId40"/>
    <p:sldId id="574" r:id="rId41"/>
    <p:sldId id="575" r:id="rId42"/>
    <p:sldId id="576" r:id="rId43"/>
    <p:sldId id="577" r:id="rId44"/>
    <p:sldId id="578" r:id="rId45"/>
    <p:sldId id="579" r:id="rId46"/>
    <p:sldId id="580" r:id="rId47"/>
    <p:sldId id="581" r:id="rId48"/>
    <p:sldId id="582" r:id="rId49"/>
    <p:sldId id="583" r:id="rId50"/>
    <p:sldId id="584" r:id="rId51"/>
    <p:sldId id="585" r:id="rId52"/>
    <p:sldId id="586" r:id="rId53"/>
    <p:sldId id="587" r:id="rId54"/>
    <p:sldId id="588" r:id="rId55"/>
    <p:sldId id="589" r:id="rId56"/>
    <p:sldId id="590" r:id="rId57"/>
    <p:sldId id="591" r:id="rId58"/>
    <p:sldId id="592" r:id="rId59"/>
    <p:sldId id="593" r:id="rId60"/>
    <p:sldId id="594" r:id="rId61"/>
    <p:sldId id="595" r:id="rId62"/>
    <p:sldId id="596" r:id="rId63"/>
    <p:sldId id="597" r:id="rId64"/>
    <p:sldId id="275" r:id="rId65"/>
  </p:sldIdLst>
  <p:sldSz cx="9144000" cy="6858000" type="screen4x3"/>
  <p:notesSz cx="6797675" cy="9874250"/>
  <p:embeddedFontLst>
    <p:embeddedFont>
      <p:font typeface="돋움" panose="020B0600000101010101" pitchFamily="34" charset="-127"/>
      <p:regular r:id="rId68"/>
    </p:embeddedFont>
    <p:embeddedFont>
      <p:font typeface="HY강M" panose="02030600000101010101" pitchFamily="18" charset="-127"/>
      <p:regular r:id="rId69"/>
    </p:embeddedFont>
    <p:embeddedFont>
      <p:font typeface="HY견고딕" panose="02030600000101010101" pitchFamily="18" charset="-127"/>
      <p:regular r:id="rId70"/>
    </p:embeddedFont>
    <p:embeddedFont>
      <p:font typeface="HY헤드라인M" panose="02030600000101010101" pitchFamily="18" charset="-127"/>
      <p:regular r:id="rId71"/>
    </p:embeddedFont>
    <p:embeddedFont>
      <p:font typeface="맑은 고딕" panose="020B0503020000020004" pitchFamily="34" charset="-127"/>
      <p:regular r:id="rId72"/>
      <p:bold r:id="rId73"/>
    </p:embeddedFont>
    <p:embeddedFont>
      <p:font typeface="Verdana" panose="020B0604030504040204" pitchFamily="34" charset="0"/>
      <p:regular r:id="rId74"/>
      <p:bold r:id="rId75"/>
      <p:italic r:id="rId76"/>
      <p:boldItalic r:id="rId7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 autoAdjust="0"/>
    <p:restoredTop sz="94740" autoAdjust="0"/>
  </p:normalViewPr>
  <p:slideViewPr>
    <p:cSldViewPr>
      <p:cViewPr varScale="1">
        <p:scale>
          <a:sx n="124" d="100"/>
          <a:sy n="124" d="100"/>
        </p:scale>
        <p:origin x="2008" y="16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7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7CFC73E5-7979-9B42-8497-D62919582E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AF17CFC-9147-7D41-A933-FA8D95FDD98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C6B67BE9-F1EC-2049-B426-B1F3800F41DB}" type="datetimeFigureOut">
              <a:rPr lang="ko-KR" altLang="en-US"/>
              <a:pPr>
                <a:defRPr/>
              </a:pPr>
              <a:t>2021. 3. 19.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C95D5A47-937E-F249-9506-6308E2C2FA0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710D4A3C-C758-C742-BB71-6C90C96625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4195E9A0-4A5F-EF46-BD43-3ABC2195CA0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63AC0D6-B8DD-734B-95A2-4EC35821E7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40BFD0-9B47-1442-A546-111AAE0D25B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AF03E500-C614-4A45-8158-DE48B640A659}" type="datetimeFigureOut">
              <a:rPr lang="ko-KR" altLang="en-US"/>
              <a:pPr>
                <a:defRPr/>
              </a:pPr>
              <a:t>2021. 3. 19.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41001243-DD77-5341-A90D-EA4B05D039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E784A577-F253-D240-9A07-44E1E6172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DD6F7-B259-F34C-BFA1-A825987E33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7FDB1-0402-4C40-8AC0-9F084115D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E728587F-E174-444A-A790-F18FC4B73F9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F88A9B7-FBDE-C544-A889-BAB871B5FB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2F9998C-2682-EA40-9EC4-9EB3AE5841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AB3AA4D-6BC7-0744-A35B-AC771B6135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4A511F2-A170-8C47-A71C-D73A671FE1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8C8B01D-3F7F-4444-BD4B-53AADFFE4E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B51EF45-5204-5E4D-ACC9-1B31DBD07F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33D649E4-CCA8-A240-8A47-01AD808672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CCFBC13B-30EC-D04A-95C5-7DB1477F53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D81A504-710C-F842-AF6F-0788C421883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9C0F8F0D-3AFA-C647-88A6-E20987F0D9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D3834E53-2D5F-9B4A-8656-A3ACC7FB17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8D8C014A-037D-5F44-958A-EDE72FDDCE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69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36D1AB15-29CB-A640-A7FD-CC4EC2EC9A4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34943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5500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60140C01-2783-F549-B459-6CBF9253B4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01BD219B-8B6E-F54F-B565-7A812E452C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0A9CFF4-565C-E940-8F54-DA93FB88CB6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9F358DBF-EF7C-C34B-B38C-B6674E4B7B4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280819AE-7406-4F47-970A-0B59627E12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23B6BC1D-20CA-8941-AAF6-FFFCC497A2CC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DC028CBC-87D3-FF4E-9BFA-4F2E6B133A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608C736D-EE32-9743-B90F-C50782656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707692F7-2EB1-3E44-B572-549060B154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6069BD2C-B4FE-3342-814D-8F6C2BE84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C5D3A896-2ECB-854B-A241-D2BEB9E326DC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/64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4D9FCA62-7AA7-054A-9CEA-6F980825A5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4D828F50-4645-884E-86F7-40BE8B4092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42A80BBC-732D-EF4B-B8A3-82430D7A51AE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0B975D65-7C69-2D4B-A554-A110AE783AE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01AC944F-E07C-314F-BFED-B263B8814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EB7F2A5F-D26F-8745-963A-F4353F515B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43C00E9B-6BFC-C34C-903D-B34DA6B355C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D245AC26-5AD5-0C4D-BCE3-80E8BF76AC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5" r:id="rId3"/>
    <p:sldLayoutId id="2147484528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cs.oracle.com/javase/8/docs/api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>
            <a:extLst>
              <a:ext uri="{FF2B5EF4-FFF2-40B4-BE49-F238E27FC236}">
                <a16:creationId xmlns:a16="http://schemas.microsoft.com/office/drawing/2014/main" id="{DA100A0E-2CDA-634F-AA81-32357C7BB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/>
              <a:t>11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기본 </a:t>
            </a:r>
            <a:r>
              <a:rPr lang="en-US" altLang="ko-KR"/>
              <a:t>API </a:t>
            </a:r>
            <a:r>
              <a:rPr lang="ko-KR" altLang="en-US"/>
              <a:t>클래스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596092F3-00C6-9C48-8200-4143A90E28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객체 복제</a:t>
            </a:r>
            <a:r>
              <a:rPr lang="en-US" altLang="ko-KR" sz="2400"/>
              <a:t>(clone())</a:t>
            </a:r>
          </a:p>
          <a:p>
            <a:pPr lvl="1"/>
            <a:r>
              <a:rPr lang="ko-KR" altLang="en-US" sz="2000"/>
              <a:t>원본 객체의 필드 값과 동일한 값을 가지는 새로운 객체 생성하는 것</a:t>
            </a:r>
            <a:endParaRPr lang="en-US" altLang="ko-KR" sz="2000"/>
          </a:p>
          <a:p>
            <a:pPr lvl="1"/>
            <a:r>
              <a:rPr lang="ko-KR" altLang="en-US" sz="2000"/>
              <a:t>복제 종류</a:t>
            </a:r>
            <a:endParaRPr lang="en-US" altLang="ko-KR" sz="2000"/>
          </a:p>
          <a:p>
            <a:pPr lvl="2"/>
            <a:r>
              <a:rPr lang="ko-KR" altLang="en-US" sz="1800"/>
              <a:t>얕은 복제</a:t>
            </a:r>
            <a:r>
              <a:rPr lang="en-US" altLang="ko-KR" sz="1800"/>
              <a:t>(thin clone): </a:t>
            </a:r>
            <a:r>
              <a:rPr lang="ko-KR" altLang="en-US" sz="1800"/>
              <a:t>필드 값만 복제 </a:t>
            </a:r>
            <a:r>
              <a:rPr lang="en-US" altLang="ko-KR" sz="1800"/>
              <a:t>(</a:t>
            </a:r>
            <a:r>
              <a:rPr lang="ko-KR" altLang="en-US" sz="1800"/>
              <a:t>참조 타입 필드는 번지 공유</a:t>
            </a:r>
            <a:r>
              <a:rPr lang="en-US" altLang="ko-KR" sz="1800"/>
              <a:t>)</a:t>
            </a:r>
          </a:p>
          <a:p>
            <a:pPr lvl="2"/>
            <a:r>
              <a:rPr lang="ko-KR" altLang="en-US" sz="1800"/>
              <a:t>깊은 복제</a:t>
            </a:r>
            <a:r>
              <a:rPr lang="en-US" altLang="ko-KR" sz="1800"/>
              <a:t>(deep clone): </a:t>
            </a:r>
            <a:r>
              <a:rPr lang="ko-KR" altLang="en-US" sz="1800"/>
              <a:t>참조하고 있는 객체도 복제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Object</a:t>
            </a:r>
            <a:r>
              <a:rPr lang="ko-KR" altLang="en-US" sz="2000"/>
              <a:t>의</a:t>
            </a:r>
            <a:r>
              <a:rPr lang="en-US" altLang="ko-KR" sz="2000"/>
              <a:t> clone() </a:t>
            </a:r>
            <a:r>
              <a:rPr lang="ko-KR" altLang="en-US" sz="2000"/>
              <a:t>메소드</a:t>
            </a:r>
            <a:endParaRPr lang="en-US" altLang="ko-KR" sz="2000"/>
          </a:p>
          <a:p>
            <a:pPr lvl="2"/>
            <a:r>
              <a:rPr lang="ko-KR" altLang="en-US" sz="1800"/>
              <a:t>동일한 필드 값 을 가진 얕은 복제된 객체 리턴</a:t>
            </a:r>
            <a:endParaRPr lang="en-US" altLang="ko-KR" sz="1800"/>
          </a:p>
          <a:p>
            <a:pPr lvl="2"/>
            <a:r>
              <a:rPr lang="en-US" altLang="ko-KR" sz="1800"/>
              <a:t>java.lang.Cloneable </a:t>
            </a:r>
            <a:r>
              <a:rPr lang="ko-KR" altLang="en-US" sz="1800"/>
              <a:t>인터페이스 구현한 객체만 복제 가능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깊은 복제 </a:t>
            </a:r>
            <a:r>
              <a:rPr lang="en-US" altLang="ko-KR" sz="2000"/>
              <a:t>- </a:t>
            </a:r>
            <a:r>
              <a:rPr lang="ko-KR" altLang="en-US" sz="2000"/>
              <a:t> </a:t>
            </a:r>
            <a:r>
              <a:rPr lang="en-US" altLang="ko-KR" sz="2000"/>
              <a:t>clone() </a:t>
            </a:r>
            <a:r>
              <a:rPr lang="ko-KR" altLang="en-US" sz="2000"/>
              <a:t>메소드 재정의하고 참조 객체도 복제해야 </a:t>
            </a:r>
            <a:endParaRPr lang="en-US" altLang="ko-KR" sz="2000"/>
          </a:p>
          <a:p>
            <a:pPr lvl="1"/>
            <a:endParaRPr lang="en-US" altLang="ko-KR" sz="2000"/>
          </a:p>
          <a:p>
            <a:endParaRPr lang="ko-KR" altLang="en-US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6BA9BBA1-04E7-8442-B952-6B134F20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Object </a:t>
            </a:r>
            <a:r>
              <a:rPr lang="ko-KR" altLang="en-US"/>
              <a:t>클래스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2D471D77-EA58-3E46-95A8-1A8E8C9BA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048000"/>
            <a:ext cx="3521075" cy="1428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2">
            <a:extLst>
              <a:ext uri="{FF2B5EF4-FFF2-40B4-BE49-F238E27FC236}">
                <a16:creationId xmlns:a16="http://schemas.microsoft.com/office/drawing/2014/main" id="{DCF9147F-699C-814F-A9E6-CAB72B3D7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3048000"/>
            <a:ext cx="4814887" cy="1449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D537F0D5-4D87-8E48-B214-5A4FFE1DE5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객체 소멸자</a:t>
            </a:r>
            <a:r>
              <a:rPr lang="en-US" altLang="ko-KR" sz="2400"/>
              <a:t>(finalize())</a:t>
            </a:r>
          </a:p>
          <a:p>
            <a:pPr lvl="1"/>
            <a:r>
              <a:rPr lang="en-US" altLang="ko-KR" sz="2000"/>
              <a:t>GC</a:t>
            </a:r>
            <a:r>
              <a:rPr lang="ko-KR" altLang="en-US" sz="2000"/>
              <a:t>는 객체를 소멸하기 직전 객체 소멸자</a:t>
            </a:r>
            <a:r>
              <a:rPr lang="en-US" altLang="ko-KR" sz="2000"/>
              <a:t>(finalize())</a:t>
            </a:r>
            <a:r>
              <a:rPr lang="ko-KR" altLang="en-US" sz="2000"/>
              <a:t> 실행</a:t>
            </a:r>
            <a:endParaRPr lang="en-US" altLang="ko-KR" sz="2000"/>
          </a:p>
          <a:p>
            <a:pPr lvl="1"/>
            <a:r>
              <a:rPr lang="en-US" altLang="ko-KR" sz="2000"/>
              <a:t>Object</a:t>
            </a:r>
            <a:r>
              <a:rPr lang="ko-KR" altLang="en-US" sz="2000"/>
              <a:t>의</a:t>
            </a:r>
            <a:r>
              <a:rPr lang="en-US" altLang="ko-KR" sz="2000"/>
              <a:t> finalize() </a:t>
            </a:r>
            <a:r>
              <a:rPr lang="ko-KR" altLang="en-US" sz="2000"/>
              <a:t>는 기본적으로 실행 내용이 없음</a:t>
            </a:r>
            <a:endParaRPr lang="en-US" altLang="ko-KR" sz="2000"/>
          </a:p>
          <a:p>
            <a:pPr lvl="1"/>
            <a:r>
              <a:rPr lang="ko-KR" altLang="en-US" sz="2000"/>
              <a:t>객체가 소멸되기 전에 실행할 코드가 있다면</a:t>
            </a:r>
            <a:r>
              <a:rPr lang="en-US" altLang="ko-KR" sz="2000"/>
              <a:t>?</a:t>
            </a:r>
            <a:r>
              <a:rPr lang="ko-KR" altLang="en-US" sz="2000"/>
              <a:t> </a:t>
            </a:r>
            <a:endParaRPr lang="en-US" altLang="ko-KR" sz="2000"/>
          </a:p>
          <a:p>
            <a:pPr lvl="2"/>
            <a:r>
              <a:rPr lang="en-US" altLang="ko-KR" sz="1800"/>
              <a:t>Object</a:t>
            </a:r>
            <a:r>
              <a:rPr lang="ko-KR" altLang="en-US" sz="1800"/>
              <a:t>의</a:t>
            </a:r>
            <a:r>
              <a:rPr lang="en-US" altLang="ko-KR" sz="1800"/>
              <a:t> finalize()</a:t>
            </a:r>
            <a:r>
              <a:rPr lang="ko-KR" altLang="en-US" sz="1800"/>
              <a:t> 재정의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될 수 있으면 소멸자는 사용하지 말 것</a:t>
            </a:r>
            <a:endParaRPr lang="en-US" altLang="ko-KR" sz="2000"/>
          </a:p>
          <a:p>
            <a:pPr lvl="2"/>
            <a:r>
              <a:rPr lang="en-US" altLang="ko-KR" sz="1800"/>
              <a:t>GC</a:t>
            </a:r>
            <a:r>
              <a:rPr lang="ko-KR" altLang="en-US" sz="1800"/>
              <a:t>는 메모리의 모든 쓰레기 객체를 소멸하지 않음</a:t>
            </a:r>
            <a:endParaRPr lang="en-US" altLang="ko-KR" sz="1800"/>
          </a:p>
          <a:p>
            <a:pPr lvl="3"/>
            <a:endParaRPr lang="en-US" altLang="ko-KR"/>
          </a:p>
          <a:p>
            <a:pPr lvl="2"/>
            <a:r>
              <a:rPr lang="en-US" altLang="ko-KR" sz="1800"/>
              <a:t>GC</a:t>
            </a:r>
            <a:r>
              <a:rPr lang="ko-KR" altLang="en-US" sz="1800"/>
              <a:t>의 구동 시점이 일정하지 않음</a:t>
            </a:r>
            <a:endParaRPr lang="en-US" altLang="ko-KR" sz="1800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CBCE29A6-AF06-E444-8F29-8EF72FD6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Object </a:t>
            </a:r>
            <a:r>
              <a:rPr lang="ko-KR" altLang="en-US"/>
              <a:t>클래스</a:t>
            </a:r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0FEC4008-927F-1943-BDEC-E3B3DA2F6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45815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7ABB92BF-1EE9-0148-AF8F-B0AE1F2963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Objects </a:t>
            </a:r>
            <a:r>
              <a:rPr lang="ko-KR" altLang="en-US" sz="2400"/>
              <a:t>클래스</a:t>
            </a:r>
            <a:endParaRPr lang="en-US" altLang="ko-KR" sz="2400"/>
          </a:p>
          <a:p>
            <a:pPr lvl="1"/>
            <a:r>
              <a:rPr lang="en-US" altLang="ko-KR" sz="1800"/>
              <a:t>Object</a:t>
            </a:r>
            <a:r>
              <a:rPr lang="ko-KR" altLang="en-US" sz="1800"/>
              <a:t>의 유틸리티 클래스</a:t>
            </a:r>
            <a:endParaRPr lang="en-US" altLang="ko-KR" sz="1800"/>
          </a:p>
          <a:p>
            <a:endParaRPr lang="ko-KR" altLang="en-US"/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218CB386-A4D8-2045-AA21-7AAC07B6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Objects </a:t>
            </a:r>
            <a:r>
              <a:rPr lang="ko-KR" altLang="en-US"/>
              <a:t>클래스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A3454D1-2808-4C41-BEA2-DDD572E21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072313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97D3C795-CBBF-614E-A240-71788B630F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객체 비교 </a:t>
            </a:r>
            <a:r>
              <a:rPr lang="en-US" altLang="ko-KR"/>
              <a:t>(Objects.compare(T a, T b, Comparator&lt;T&gt; c))</a:t>
            </a:r>
          </a:p>
          <a:p>
            <a:pPr lvl="1"/>
            <a:r>
              <a:rPr lang="en-US" altLang="ko-KR" sz="1800"/>
              <a:t>a, b </a:t>
            </a:r>
            <a:r>
              <a:rPr lang="ko-KR" altLang="en-US" sz="1800"/>
              <a:t>두 객체를 비교자</a:t>
            </a:r>
            <a:r>
              <a:rPr lang="en-US" altLang="ko-KR" sz="1800"/>
              <a:t>(c)</a:t>
            </a:r>
            <a:r>
              <a:rPr lang="ko-KR" altLang="en-US" sz="1800"/>
              <a:t>로 비교해</a:t>
            </a:r>
            <a:r>
              <a:rPr lang="en-US" altLang="ko-KR" sz="1800"/>
              <a:t> int</a:t>
            </a:r>
            <a:r>
              <a:rPr lang="ko-KR" altLang="en-US" sz="1800"/>
              <a:t>값 리턴</a:t>
            </a:r>
            <a:endParaRPr lang="en-US" altLang="ko-KR" sz="1800"/>
          </a:p>
          <a:p>
            <a:pPr lvl="1">
              <a:buFont typeface="Wingdings" pitchFamily="2" charset="2"/>
              <a:buNone/>
            </a:pPr>
            <a:endParaRPr lang="en-US" altLang="ko-KR"/>
          </a:p>
          <a:p>
            <a:pPr lvl="1"/>
            <a:r>
              <a:rPr lang="en-US" altLang="ko-KR" sz="1800"/>
              <a:t>Comparator&lt;T&gt; </a:t>
            </a:r>
            <a:r>
              <a:rPr lang="ko-KR" altLang="en-US" sz="1800"/>
              <a:t>인터페이스</a:t>
            </a:r>
            <a:endParaRPr lang="en-US" altLang="ko-KR" sz="1800"/>
          </a:p>
          <a:p>
            <a:pPr lvl="2"/>
            <a:r>
              <a:rPr lang="ko-KR" altLang="en-US" sz="1800"/>
              <a:t>제너릭 인터페이스 타입</a:t>
            </a:r>
            <a:endParaRPr lang="en-US" altLang="ko-KR" sz="1800"/>
          </a:p>
          <a:p>
            <a:pPr lvl="2"/>
            <a:r>
              <a:rPr lang="en-US" altLang="ko-KR" sz="1800"/>
              <a:t>T </a:t>
            </a:r>
            <a:r>
              <a:rPr lang="ko-KR" altLang="en-US" sz="1800"/>
              <a:t>타입의 객체를 비교하는 </a:t>
            </a:r>
            <a:r>
              <a:rPr lang="en-US" altLang="ko-KR" sz="1800"/>
              <a:t>compare(T a, T b) </a:t>
            </a:r>
            <a:r>
              <a:rPr lang="ko-KR" altLang="en-US" sz="1800"/>
              <a:t>메소드 가짐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3"/>
            <a:r>
              <a:rPr lang="ko-KR" altLang="en-US"/>
              <a:t>비교 예제 </a:t>
            </a:r>
            <a:r>
              <a:rPr lang="en-US" altLang="ko-KR"/>
              <a:t>p.474~476</a:t>
            </a:r>
          </a:p>
          <a:p>
            <a:pPr lvl="2"/>
            <a:endParaRPr lang="en-US" altLang="ko-KR"/>
          </a:p>
          <a:p>
            <a:pPr lvl="2"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C254A723-F70D-114F-9178-A24B22CD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Objects </a:t>
            </a:r>
            <a:r>
              <a:rPr lang="ko-KR" altLang="en-US"/>
              <a:t>클래스</a:t>
            </a:r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0FC81B10-1E50-7349-A820-5C1413338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2895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BBFC390B-BBA5-1542-B4A4-351642DEA0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동등 비교</a:t>
            </a:r>
            <a:r>
              <a:rPr lang="en-US" altLang="ko-KR" sz="2400"/>
              <a:t>(equals()</a:t>
            </a:r>
            <a:r>
              <a:rPr lang="ko-KR" altLang="en-US" sz="2400"/>
              <a:t>와</a:t>
            </a:r>
            <a:r>
              <a:rPr lang="en-US" altLang="ko-KR" sz="2400"/>
              <a:t> deepEquals())</a:t>
            </a:r>
          </a:p>
          <a:p>
            <a:pPr lvl="1"/>
            <a:r>
              <a:rPr lang="ko-KR" altLang="en-US" sz="2000"/>
              <a:t>두 객체의 동등 비교</a:t>
            </a:r>
            <a:endParaRPr lang="en-US" altLang="ko-KR" sz="2000"/>
          </a:p>
          <a:p>
            <a:pPr lvl="1"/>
            <a:r>
              <a:rPr lang="en-US" altLang="ko-KR" sz="2000"/>
              <a:t>Objects.equals(Object a, Object b)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deepEquals(Object a, Object b)</a:t>
            </a:r>
          </a:p>
          <a:p>
            <a:pPr lvl="2"/>
            <a:r>
              <a:rPr lang="ko-KR" altLang="en-US" sz="1800"/>
              <a:t>비교할 객체가 배열일 경우 항목 값까지도 비교</a:t>
            </a:r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DE500055-CF1B-5B47-B490-BE741E7B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Objects </a:t>
            </a:r>
            <a:r>
              <a:rPr lang="ko-KR" altLang="en-US"/>
              <a:t>클래스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D984300D-7F42-684B-947C-30D294775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2259013"/>
            <a:ext cx="73898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>
            <a:extLst>
              <a:ext uri="{FF2B5EF4-FFF2-40B4-BE49-F238E27FC236}">
                <a16:creationId xmlns:a16="http://schemas.microsoft.com/office/drawing/2014/main" id="{3595E6A8-69B3-914C-A62C-0027D660A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4849813"/>
            <a:ext cx="7389812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9B724F9B-0D20-A841-801A-5DB54E5240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해시코드 생성</a:t>
            </a:r>
            <a:r>
              <a:rPr lang="en-US" altLang="ko-KR" sz="2400"/>
              <a:t>(hash(), hashCode())</a:t>
            </a:r>
          </a:p>
          <a:p>
            <a:pPr lvl="1"/>
            <a:r>
              <a:rPr lang="en-US" altLang="ko-KR" sz="2000"/>
              <a:t>Objects.hash(Object… values)</a:t>
            </a:r>
          </a:p>
          <a:p>
            <a:pPr lvl="2"/>
            <a:r>
              <a:rPr lang="ko-KR" altLang="en-US" sz="1800"/>
              <a:t>매개값으로 주어진 값들 이용해 해시 코드 생성하는 역할</a:t>
            </a:r>
            <a:endParaRPr lang="en-US" altLang="ko-KR" sz="1800"/>
          </a:p>
          <a:p>
            <a:pPr lvl="2"/>
            <a:r>
              <a:rPr lang="en-US" altLang="ko-KR" sz="1800"/>
              <a:t>Arrays.hashCode(Object[])</a:t>
            </a:r>
            <a:r>
              <a:rPr lang="ko-KR" altLang="en-US" sz="1800"/>
              <a:t> 호출해 해시코드 얻어 리턴</a:t>
            </a:r>
            <a:endParaRPr lang="en-US" altLang="ko-KR" sz="1800"/>
          </a:p>
          <a:p>
            <a:pPr lvl="2"/>
            <a:r>
              <a:rPr lang="ko-KR" altLang="en-US" sz="1800"/>
              <a:t>클래스의 </a:t>
            </a:r>
            <a:r>
              <a:rPr lang="en-US" altLang="ko-KR" sz="1800"/>
              <a:t>hashCode()</a:t>
            </a:r>
            <a:r>
              <a:rPr lang="ko-KR" altLang="en-US" sz="1800"/>
              <a:t>의 리턴값 생성할 때 유용하게 사용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 sz="2000"/>
              <a:t>Objects.hashCode(Object o)</a:t>
            </a:r>
          </a:p>
          <a:p>
            <a:pPr lvl="2"/>
            <a:r>
              <a:rPr lang="en-US" altLang="ko-KR" sz="1800"/>
              <a:t>o.hashCode() </a:t>
            </a:r>
            <a:r>
              <a:rPr lang="ko-KR" altLang="en-US" sz="1800"/>
              <a:t>호출하고 받은 값 리턴</a:t>
            </a:r>
            <a:endParaRPr lang="en-US" altLang="ko-KR" sz="1800"/>
          </a:p>
          <a:p>
            <a:pPr lvl="2"/>
            <a:r>
              <a:rPr lang="ko-KR" altLang="en-US" sz="1800"/>
              <a:t>매개값이 </a:t>
            </a:r>
            <a:r>
              <a:rPr lang="en-US" altLang="ko-KR" sz="1800"/>
              <a:t>null </a:t>
            </a:r>
            <a:r>
              <a:rPr lang="ko-KR" altLang="en-US" sz="1800"/>
              <a:t>이면 </a:t>
            </a:r>
            <a:r>
              <a:rPr lang="en-US" altLang="ko-KR" sz="1800"/>
              <a:t>0</a:t>
            </a:r>
            <a:r>
              <a:rPr lang="ko-KR" altLang="en-US" sz="1800"/>
              <a:t> 리턴</a:t>
            </a:r>
            <a:endParaRPr lang="en-US" altLang="ko-KR" sz="1800"/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2871C13D-D8FD-1B43-8D89-055AEA41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Objects </a:t>
            </a:r>
            <a:r>
              <a:rPr lang="ko-KR" altLang="en-US"/>
              <a:t>클래스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1394B38A-219C-7F46-83F8-686499201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74755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E3EF5447-20D1-DE4B-AE07-C9E244F5D0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널 여부 조사</a:t>
            </a:r>
            <a:r>
              <a:rPr lang="en-US" altLang="ko-KR" sz="2400"/>
              <a:t>(isNull(), nonNull(), requireNonNull())</a:t>
            </a:r>
          </a:p>
          <a:p>
            <a:pPr lvl="1"/>
            <a:r>
              <a:rPr lang="en-US" altLang="ko-KR" sz="2000"/>
              <a:t>Objects.isNull(Object obj)</a:t>
            </a:r>
          </a:p>
          <a:p>
            <a:pPr lvl="2"/>
            <a:r>
              <a:rPr lang="en-US" altLang="ko-KR" sz="1800"/>
              <a:t>obj</a:t>
            </a:r>
            <a:r>
              <a:rPr lang="ko-KR" altLang="en-US" sz="1800"/>
              <a:t>가 </a:t>
            </a:r>
            <a:r>
              <a:rPr lang="en-US" altLang="ko-KR" sz="1800"/>
              <a:t>null</a:t>
            </a:r>
            <a:r>
              <a:rPr lang="ko-KR" altLang="en-US" sz="1800"/>
              <a:t>일 경우 </a:t>
            </a:r>
            <a:r>
              <a:rPr lang="en-US" altLang="ko-KR" sz="1800"/>
              <a:t>true</a:t>
            </a:r>
          </a:p>
          <a:p>
            <a:pPr lvl="1"/>
            <a:r>
              <a:rPr lang="en-US" altLang="ko-KR" sz="2000"/>
              <a:t>Objects.nonNull(Object obj)</a:t>
            </a:r>
          </a:p>
          <a:p>
            <a:pPr lvl="2"/>
            <a:r>
              <a:rPr lang="en-US" altLang="ko-KR" sz="1800"/>
              <a:t>obj</a:t>
            </a:r>
            <a:r>
              <a:rPr lang="ko-KR" altLang="en-US" sz="1800"/>
              <a:t>가 </a:t>
            </a:r>
            <a:r>
              <a:rPr lang="en-US" altLang="ko-KR" sz="1800"/>
              <a:t>not null</a:t>
            </a:r>
            <a:r>
              <a:rPr lang="ko-KR" altLang="en-US" sz="1800"/>
              <a:t>일 경우 </a:t>
            </a:r>
            <a:r>
              <a:rPr lang="en-US" altLang="ko-KR" sz="1800"/>
              <a:t>true</a:t>
            </a:r>
          </a:p>
          <a:p>
            <a:pPr lvl="1"/>
            <a:r>
              <a:rPr lang="en-US" altLang="ko-KR" sz="2000"/>
              <a:t>requireNonNull()</a:t>
            </a:r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0A1AA45A-961E-874D-9E30-509D2960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Objects </a:t>
            </a:r>
            <a:r>
              <a:rPr lang="ko-KR" altLang="en-US"/>
              <a:t>클래스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5F2D6A82-3CE7-C348-8896-8DA8977EB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754221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925BDA3F-386B-5444-8581-C7356A91A7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객체 문자정보</a:t>
            </a:r>
            <a:r>
              <a:rPr lang="en-US" altLang="ko-KR" sz="2400"/>
              <a:t>(toString())</a:t>
            </a:r>
          </a:p>
          <a:p>
            <a:pPr lvl="1"/>
            <a:r>
              <a:rPr lang="ko-KR" altLang="en-US" sz="2000"/>
              <a:t>객체의 문자정보 리턴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첫 번째 매개값이 </a:t>
            </a:r>
            <a:r>
              <a:rPr lang="en-US" altLang="ko-KR" sz="2000"/>
              <a:t>not null -</a:t>
            </a:r>
            <a:r>
              <a:rPr lang="ko-KR" altLang="en-US" sz="2000"/>
              <a:t> </a:t>
            </a:r>
            <a:r>
              <a:rPr lang="en-US" altLang="ko-KR" sz="2000"/>
              <a:t>toString ( )</a:t>
            </a:r>
            <a:r>
              <a:rPr lang="ko-KR" altLang="en-US" sz="2000"/>
              <a:t>으로 얻은 값을 리턴</a:t>
            </a:r>
            <a:endParaRPr lang="en-US" altLang="ko-KR" sz="2000"/>
          </a:p>
          <a:p>
            <a:pPr lvl="1"/>
            <a:r>
              <a:rPr lang="en-US" altLang="ko-KR" sz="2000"/>
              <a:t>null</a:t>
            </a:r>
            <a:r>
              <a:rPr lang="ko-KR" altLang="en-US" sz="2000"/>
              <a:t>이면 “</a:t>
            </a:r>
            <a:r>
              <a:rPr lang="en-US" altLang="ko-KR" sz="2000"/>
              <a:t>null” </a:t>
            </a:r>
            <a:r>
              <a:rPr lang="ko-KR" altLang="en-US" sz="2000"/>
              <a:t>또는 두 번째 매개값인 </a:t>
            </a:r>
            <a:r>
              <a:rPr lang="en-US" altLang="ko-KR" sz="2000"/>
              <a:t>nullDefault</a:t>
            </a:r>
            <a:r>
              <a:rPr lang="ko-KR" altLang="en-US" sz="2000"/>
              <a:t> 리턴</a:t>
            </a:r>
            <a:endParaRPr lang="en-US" altLang="ko-KR" sz="2000"/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F07BC9BB-5694-324C-B09E-26F6FE52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Objects </a:t>
            </a:r>
            <a:r>
              <a:rPr lang="ko-KR" altLang="en-US"/>
              <a:t>클래스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20330013-E69C-A34B-B426-9B26B714E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System </a:t>
            </a:r>
            <a:r>
              <a:rPr lang="ko-KR" altLang="en-US" sz="2400"/>
              <a:t>클래스 용도</a:t>
            </a:r>
            <a:endParaRPr lang="en-US" altLang="ko-KR" sz="2400"/>
          </a:p>
          <a:p>
            <a:pPr lvl="1"/>
            <a:r>
              <a:rPr lang="ko-KR" altLang="en-US" sz="2000"/>
              <a:t>운영체제의 기능 일부 이용 가능</a:t>
            </a:r>
            <a:endParaRPr lang="en-US" altLang="ko-KR" sz="2000"/>
          </a:p>
          <a:p>
            <a:pPr lvl="2"/>
            <a:r>
              <a:rPr lang="ko-KR" altLang="en-US" sz="1800"/>
              <a:t>프로그램 종료</a:t>
            </a:r>
            <a:r>
              <a:rPr lang="en-US" altLang="ko-KR" sz="1800"/>
              <a:t>, </a:t>
            </a:r>
            <a:r>
              <a:rPr lang="ko-KR" altLang="en-US" sz="1800"/>
              <a:t>키보드로부터 입력</a:t>
            </a:r>
            <a:r>
              <a:rPr lang="en-US" altLang="ko-KR" sz="1800"/>
              <a:t>, </a:t>
            </a:r>
            <a:r>
              <a:rPr lang="ko-KR" altLang="en-US" sz="1800"/>
              <a:t>모니터 출력</a:t>
            </a:r>
            <a:r>
              <a:rPr lang="en-US" altLang="ko-KR" sz="1800"/>
              <a:t>, </a:t>
            </a:r>
            <a:r>
              <a:rPr lang="ko-KR" altLang="en-US" sz="1800"/>
              <a:t>메모리 정리</a:t>
            </a:r>
            <a:r>
              <a:rPr lang="en-US" altLang="ko-KR" sz="1800"/>
              <a:t>, </a:t>
            </a:r>
            <a:r>
              <a:rPr lang="ko-KR" altLang="en-US" sz="1800"/>
              <a:t>현재 시간 읽기</a:t>
            </a:r>
            <a:endParaRPr lang="en-US" altLang="ko-KR" sz="1800"/>
          </a:p>
          <a:p>
            <a:pPr lvl="2"/>
            <a:r>
              <a:rPr lang="ko-KR" altLang="en-US" sz="1800"/>
              <a:t>시스템 프로퍼티 읽기</a:t>
            </a:r>
            <a:r>
              <a:rPr lang="en-US" altLang="ko-KR" sz="1800"/>
              <a:t>, </a:t>
            </a:r>
            <a:r>
              <a:rPr lang="ko-KR" altLang="en-US" sz="1800"/>
              <a:t>환경 변수 읽기</a:t>
            </a:r>
            <a:endParaRPr lang="en-US" altLang="ko-KR" sz="1800"/>
          </a:p>
          <a:p>
            <a:pPr lvl="1"/>
            <a:endParaRPr lang="en-US" altLang="ko-KR" sz="2000"/>
          </a:p>
          <a:p>
            <a:r>
              <a:rPr lang="ko-KR" altLang="en-US" sz="2400"/>
              <a:t>프로그램 종료</a:t>
            </a:r>
            <a:r>
              <a:rPr lang="en-US" altLang="ko-KR" sz="2400"/>
              <a:t>(exit())</a:t>
            </a:r>
          </a:p>
          <a:p>
            <a:pPr lvl="1"/>
            <a:r>
              <a:rPr lang="ko-KR" altLang="en-US" sz="2000"/>
              <a:t>기능 </a:t>
            </a:r>
            <a:r>
              <a:rPr lang="en-US" altLang="ko-KR" sz="2000"/>
              <a:t> - </a:t>
            </a:r>
            <a:r>
              <a:rPr lang="ko-KR" altLang="en-US" sz="2000"/>
              <a:t>강제적으로 </a:t>
            </a:r>
            <a:r>
              <a:rPr lang="en-US" altLang="ko-KR" sz="2000"/>
              <a:t>JVM</a:t>
            </a:r>
            <a:r>
              <a:rPr lang="ko-KR" altLang="en-US" sz="2000"/>
              <a:t> 종료</a:t>
            </a:r>
            <a:endParaRPr lang="en-US" altLang="ko-KR" sz="2000"/>
          </a:p>
          <a:p>
            <a:pPr lvl="2"/>
            <a:r>
              <a:rPr lang="en-US" altLang="ko-KR" sz="1800"/>
              <a:t>int </a:t>
            </a:r>
            <a:r>
              <a:rPr lang="ko-KR" altLang="en-US" sz="1800"/>
              <a:t>매개값을 지정하도록 </a:t>
            </a:r>
            <a:r>
              <a:rPr lang="en-US" altLang="ko-KR" sz="1800"/>
              <a:t>- </a:t>
            </a:r>
            <a:r>
              <a:rPr lang="ko-KR" altLang="en-US" sz="1800"/>
              <a:t>종료 상태 값</a:t>
            </a:r>
            <a:endParaRPr lang="en-US" altLang="ko-KR" sz="1800"/>
          </a:p>
          <a:p>
            <a:pPr lvl="3"/>
            <a:r>
              <a:rPr lang="ko-KR" altLang="en-US"/>
              <a:t>정상 종료일 경우</a:t>
            </a:r>
            <a:r>
              <a:rPr lang="en-US" altLang="ko-KR"/>
              <a:t> 0,</a:t>
            </a:r>
            <a:r>
              <a:rPr lang="ko-KR" altLang="en-US"/>
              <a:t> 비정상 종료일 경우</a:t>
            </a:r>
            <a:r>
              <a:rPr lang="en-US" altLang="ko-KR"/>
              <a:t> 0 </a:t>
            </a:r>
            <a:r>
              <a:rPr lang="ko-KR" altLang="en-US"/>
              <a:t>이외 다른 값</a:t>
            </a:r>
            <a:endParaRPr lang="en-US" altLang="ko-KR"/>
          </a:p>
          <a:p>
            <a:pPr lvl="3"/>
            <a:r>
              <a:rPr lang="ko-KR" altLang="en-US"/>
              <a:t>어떤 값 주더라도 종료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ko-KR" altLang="en-US" sz="1800"/>
              <a:t>만약 특정 상태 값이 입력되었을 경우에만 종료하고 싶다면</a:t>
            </a:r>
            <a:r>
              <a:rPr lang="en-US" altLang="ko-KR" sz="1800"/>
              <a:t>?</a:t>
            </a:r>
          </a:p>
          <a:p>
            <a:pPr lvl="3"/>
            <a:r>
              <a:rPr lang="ko-KR" altLang="en-US"/>
              <a:t>자바의 보안 관리자 설정</a:t>
            </a:r>
          </a:p>
          <a:p>
            <a:pPr lvl="1"/>
            <a:endParaRPr lang="en-US" altLang="ko-KR" sz="2000"/>
          </a:p>
          <a:p>
            <a:pPr lvl="2"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64E7CE74-CB5D-004D-9536-4EB5B777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System </a:t>
            </a:r>
            <a:r>
              <a:rPr lang="ko-KR" altLang="en-US"/>
              <a:t>클래스</a:t>
            </a:r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id="{69ADCC60-786D-8144-B5D7-D657F65F5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733800"/>
            <a:ext cx="39909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718AD36C-63AE-3046-81EB-35794366A8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쓰레기 수집기 실행 요청</a:t>
            </a:r>
            <a:r>
              <a:rPr lang="en-US" altLang="ko-KR" sz="2400"/>
              <a:t>(gc()) (p.482~484)</a:t>
            </a:r>
          </a:p>
          <a:p>
            <a:endParaRPr lang="ko-KR" altLang="en-US"/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8F6C60EE-76BC-DE42-8DF7-E41E2DF8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System </a:t>
            </a:r>
            <a:r>
              <a:rPr lang="ko-KR" altLang="en-US"/>
              <a:t>클래스</a:t>
            </a:r>
          </a:p>
        </p:txBody>
      </p:sp>
      <p:pic>
        <p:nvPicPr>
          <p:cNvPr id="23556" name="Picture 5">
            <a:extLst>
              <a:ext uri="{FF2B5EF4-FFF2-40B4-BE49-F238E27FC236}">
                <a16:creationId xmlns:a16="http://schemas.microsoft.com/office/drawing/2014/main" id="{64566BDA-BFB0-404B-B80D-989BDC601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3" y="3535363"/>
            <a:ext cx="5027612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>
            <a:extLst>
              <a:ext uri="{FF2B5EF4-FFF2-40B4-BE49-F238E27FC236}">
                <a16:creationId xmlns:a16="http://schemas.microsoft.com/office/drawing/2014/main" id="{2A832186-6370-7446-A358-A44D7270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608138"/>
            <a:ext cx="20859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8">
            <a:extLst>
              <a:ext uri="{FF2B5EF4-FFF2-40B4-BE49-F238E27FC236}">
                <a16:creationId xmlns:a16="http://schemas.microsoft.com/office/drawing/2014/main" id="{483B1634-3283-9C4B-A23B-663E1E7BC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106613"/>
            <a:ext cx="37798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9">
            <a:extLst>
              <a:ext uri="{FF2B5EF4-FFF2-40B4-BE49-F238E27FC236}">
                <a16:creationId xmlns:a16="http://schemas.microsoft.com/office/drawing/2014/main" id="{4B6FC386-12EB-FC43-9F16-2F72A4AFE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2036763"/>
            <a:ext cx="4513262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2">
            <a:extLst>
              <a:ext uri="{FF2B5EF4-FFF2-40B4-BE49-F238E27FC236}">
                <a16:creationId xmlns:a16="http://schemas.microsoft.com/office/drawing/2014/main" id="{B64AA87D-FA17-BC45-B62B-F265DA12B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1589088"/>
            <a:ext cx="1381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46AD57EE-B84F-E64B-BB3E-44A174422F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도큐먼트</a:t>
            </a:r>
          </a:p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java.lang</a:t>
            </a:r>
            <a:r>
              <a:rPr lang="ko-KR" altLang="en-US" dirty="0"/>
              <a:t>과 </a:t>
            </a:r>
            <a:r>
              <a:rPr lang="en-US" altLang="ko-KR" dirty="0"/>
              <a:t>java.util </a:t>
            </a:r>
            <a:r>
              <a:rPr lang="ko-KR" altLang="en-US" dirty="0"/>
              <a:t>패키지</a:t>
            </a:r>
          </a:p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Object </a:t>
            </a:r>
            <a:r>
              <a:rPr lang="ko-KR" altLang="en-US" dirty="0"/>
              <a:t>클래스</a:t>
            </a:r>
          </a:p>
          <a:p>
            <a:pPr>
              <a:defRPr/>
            </a:pPr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Objects </a:t>
            </a:r>
            <a:r>
              <a:rPr lang="ko-KR" altLang="en-US" dirty="0"/>
              <a:t>클래스</a:t>
            </a:r>
          </a:p>
          <a:p>
            <a:pPr>
              <a:defRPr/>
            </a:pPr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System </a:t>
            </a:r>
            <a:r>
              <a:rPr lang="ko-KR" altLang="en-US" dirty="0"/>
              <a:t>클래스</a:t>
            </a:r>
          </a:p>
          <a:p>
            <a:pPr>
              <a:defRPr/>
            </a:pPr>
            <a:r>
              <a:rPr lang="en-US" altLang="ko-KR" dirty="0"/>
              <a:t>6</a:t>
            </a:r>
            <a:r>
              <a:rPr lang="ko-KR" altLang="en-US" dirty="0"/>
              <a:t>절</a:t>
            </a:r>
            <a:r>
              <a:rPr lang="en-US" altLang="ko-KR" dirty="0"/>
              <a:t>. Class </a:t>
            </a:r>
            <a:r>
              <a:rPr lang="ko-KR" altLang="en-US" dirty="0"/>
              <a:t>클래스</a:t>
            </a:r>
          </a:p>
          <a:p>
            <a:pPr>
              <a:defRPr/>
            </a:pPr>
            <a:r>
              <a:rPr lang="en-US" altLang="ko-KR" dirty="0"/>
              <a:t>7</a:t>
            </a:r>
            <a:r>
              <a:rPr lang="ko-KR" altLang="en-US" dirty="0"/>
              <a:t>절</a:t>
            </a:r>
            <a:r>
              <a:rPr lang="en-US" altLang="ko-KR" dirty="0"/>
              <a:t>. String </a:t>
            </a:r>
            <a:r>
              <a:rPr lang="ko-KR" altLang="en-US" dirty="0"/>
              <a:t>클래스</a:t>
            </a:r>
          </a:p>
          <a:p>
            <a:pPr>
              <a:defRPr/>
            </a:pPr>
            <a:r>
              <a:rPr lang="en-US" altLang="ko-KR" dirty="0"/>
              <a:t>8</a:t>
            </a:r>
            <a:r>
              <a:rPr lang="ko-KR" altLang="en-US" dirty="0"/>
              <a:t>절</a:t>
            </a:r>
            <a:r>
              <a:rPr lang="en-US" altLang="ko-KR" dirty="0"/>
              <a:t>. StringTokenizer </a:t>
            </a:r>
            <a:r>
              <a:rPr lang="ko-KR" altLang="en-US" dirty="0"/>
              <a:t>클래스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40844295-3A45-244F-B80F-8145C9B561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현재 시각 읽기</a:t>
            </a:r>
            <a:endParaRPr lang="en-US" altLang="ko-KR"/>
          </a:p>
          <a:p>
            <a:pPr lvl="1"/>
            <a:r>
              <a:rPr lang="ko-KR" altLang="en-US" sz="2000"/>
              <a:t>현재 시간을 읽어 밀리 세컨드</a:t>
            </a:r>
            <a:r>
              <a:rPr lang="en-US" altLang="ko-KR" sz="2000"/>
              <a:t>(currentTimeMillis() -&gt; 1/1000</a:t>
            </a:r>
            <a:r>
              <a:rPr lang="ko-KR" altLang="en-US" sz="2000"/>
              <a:t>초</a:t>
            </a:r>
            <a:r>
              <a:rPr lang="en-US" altLang="ko-KR" sz="2000"/>
              <a:t>) </a:t>
            </a:r>
            <a:r>
              <a:rPr lang="ko-KR" altLang="en-US" sz="2000"/>
              <a:t>와 나노세컨드</a:t>
            </a:r>
            <a:r>
              <a:rPr lang="en-US" altLang="ko-KR" sz="2000"/>
              <a:t>(nanoTime()-&gt;1/10</a:t>
            </a:r>
            <a:r>
              <a:rPr lang="en-US" altLang="ko-KR" sz="2000" baseline="30000"/>
              <a:t>9</a:t>
            </a:r>
            <a:r>
              <a:rPr lang="ko-KR" altLang="en-US" sz="2000"/>
              <a:t>초</a:t>
            </a:r>
            <a:r>
              <a:rPr lang="en-US" altLang="ko-KR" sz="2000"/>
              <a:t>) </a:t>
            </a:r>
            <a:r>
              <a:rPr lang="ko-KR" altLang="en-US" sz="2000"/>
              <a:t>단위의</a:t>
            </a:r>
            <a:r>
              <a:rPr lang="en-US" altLang="ko-KR" sz="2000"/>
              <a:t> long</a:t>
            </a:r>
            <a:r>
              <a:rPr lang="ko-KR" altLang="en-US" sz="2000"/>
              <a:t>값 리턴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주로 프로그램 실행 소요 시간 구할 때 이용</a:t>
            </a:r>
            <a:endParaRPr lang="en-US" altLang="ko-KR" sz="2000"/>
          </a:p>
        </p:txBody>
      </p:sp>
      <p:sp>
        <p:nvSpPr>
          <p:cNvPr id="24579" name="제목 2">
            <a:extLst>
              <a:ext uri="{FF2B5EF4-FFF2-40B4-BE49-F238E27FC236}">
                <a16:creationId xmlns:a16="http://schemas.microsoft.com/office/drawing/2014/main" id="{0F7E26D0-7CA1-1642-BDAC-E3272D47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System </a:t>
            </a:r>
            <a:r>
              <a:rPr lang="ko-KR" altLang="en-US"/>
              <a:t>클래스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E8ECC533-8FE8-6945-87A8-8A72DAA22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8875"/>
            <a:ext cx="746601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7FA419AD-727E-9845-8B77-7A969823B0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시스템 프로퍼티 읽기</a:t>
            </a:r>
            <a:r>
              <a:rPr lang="en-US" altLang="ko-KR" sz="2400"/>
              <a:t>(getProperty())</a:t>
            </a:r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시스템 프로퍼티란</a:t>
            </a:r>
            <a:r>
              <a:rPr lang="en-US" altLang="ko-KR" sz="2000"/>
              <a:t>?</a:t>
            </a:r>
          </a:p>
          <a:p>
            <a:pPr lvl="2"/>
            <a:r>
              <a:rPr lang="en-US" altLang="ko-KR" sz="1800"/>
              <a:t>JVM</a:t>
            </a:r>
            <a:r>
              <a:rPr lang="ko-KR" altLang="en-US" sz="1800"/>
              <a:t>이 시작할 때 자동 설정되는 시스템의 속성값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대표적인 키와 값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시스템 프로퍼티 읽어오는 법</a:t>
            </a:r>
            <a:endParaRPr lang="en-US" altLang="ko-KR" sz="2000"/>
          </a:p>
        </p:txBody>
      </p:sp>
      <p:sp>
        <p:nvSpPr>
          <p:cNvPr id="25603" name="제목 2">
            <a:extLst>
              <a:ext uri="{FF2B5EF4-FFF2-40B4-BE49-F238E27FC236}">
                <a16:creationId xmlns:a16="http://schemas.microsoft.com/office/drawing/2014/main" id="{D8159AD5-6837-4E47-8DB2-FAC7721F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System </a:t>
            </a:r>
            <a:r>
              <a:rPr lang="ko-KR" altLang="en-US"/>
              <a:t>클래스</a:t>
            </a: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BA76598B-ED8B-884C-A720-C2BFA6DFE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3352800"/>
            <a:ext cx="75612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">
            <a:extLst>
              <a:ext uri="{FF2B5EF4-FFF2-40B4-BE49-F238E27FC236}">
                <a16:creationId xmlns:a16="http://schemas.microsoft.com/office/drawing/2014/main" id="{05DB6E46-2A75-5E4E-87C2-596B4D219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6324600"/>
            <a:ext cx="74660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F3E9538B-F6A4-2D43-927A-1D1A6CBED23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환경 변수 읽기</a:t>
            </a:r>
            <a:r>
              <a:rPr lang="en-US" altLang="ko-KR" sz="2400"/>
              <a:t>(getenv())</a:t>
            </a:r>
          </a:p>
          <a:p>
            <a:pPr lvl="1"/>
            <a:r>
              <a:rPr lang="ko-KR" altLang="en-US" sz="2000"/>
              <a:t>운영체제가 제공하는 환경 변수 값 </a:t>
            </a:r>
            <a:r>
              <a:rPr lang="en-US" altLang="ko-KR" sz="2000"/>
              <a:t>(</a:t>
            </a:r>
            <a:r>
              <a:rPr lang="ko-KR" altLang="en-US" sz="2000"/>
              <a:t>문자열</a:t>
            </a:r>
            <a:r>
              <a:rPr lang="en-US" altLang="ko-KR" sz="2000"/>
              <a:t>) </a:t>
            </a:r>
            <a:r>
              <a:rPr lang="ko-KR" altLang="en-US" sz="2000"/>
              <a:t>을 읽음</a:t>
            </a:r>
            <a:endParaRPr lang="en-US" altLang="ko-KR" sz="2000"/>
          </a:p>
          <a:p>
            <a:pPr lvl="2"/>
            <a:endParaRPr lang="en-US" altLang="ko-KR"/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26627" name="제목 2">
            <a:extLst>
              <a:ext uri="{FF2B5EF4-FFF2-40B4-BE49-F238E27FC236}">
                <a16:creationId xmlns:a16="http://schemas.microsoft.com/office/drawing/2014/main" id="{DBFDC19C-B611-784A-BBB3-22619A38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System </a:t>
            </a:r>
            <a:r>
              <a:rPr lang="ko-KR" altLang="en-US"/>
              <a:t>클래스</a:t>
            </a:r>
          </a:p>
        </p:txBody>
      </p:sp>
      <p:pic>
        <p:nvPicPr>
          <p:cNvPr id="26628" name="그림 7">
            <a:extLst>
              <a:ext uri="{FF2B5EF4-FFF2-40B4-BE49-F238E27FC236}">
                <a16:creationId xmlns:a16="http://schemas.microsoft.com/office/drawing/2014/main" id="{FB8CC61A-D529-FC44-8961-9AE40B5F8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47913"/>
            <a:ext cx="64293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2">
            <a:extLst>
              <a:ext uri="{FF2B5EF4-FFF2-40B4-BE49-F238E27FC236}">
                <a16:creationId xmlns:a16="http://schemas.microsoft.com/office/drawing/2014/main" id="{CAE3BE54-599B-3F4F-B1B6-66955CDCC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847850"/>
            <a:ext cx="35528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6EE79F7B-4471-EF4D-B3AF-DBE937260F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Class </a:t>
            </a:r>
            <a:r>
              <a:rPr lang="ko-KR" altLang="en-US" sz="2400"/>
              <a:t>클래스</a:t>
            </a:r>
            <a:endParaRPr lang="en-US" altLang="ko-KR" sz="2400"/>
          </a:p>
          <a:p>
            <a:pPr lvl="1"/>
            <a:r>
              <a:rPr lang="ko-KR" altLang="en-US" sz="2000"/>
              <a:t>클래스와 인터페이스의 메타 데이터 관리</a:t>
            </a:r>
            <a:endParaRPr lang="en-US" altLang="ko-KR" sz="2000"/>
          </a:p>
          <a:p>
            <a:pPr lvl="2"/>
            <a:r>
              <a:rPr lang="ko-KR" altLang="en-US" sz="1800"/>
              <a:t>메타데이터</a:t>
            </a:r>
            <a:r>
              <a:rPr lang="en-US" altLang="ko-KR" sz="1800"/>
              <a:t>: </a:t>
            </a:r>
            <a:r>
              <a:rPr lang="ko-KR" altLang="en-US" sz="1800"/>
              <a:t>클래스의 이름</a:t>
            </a:r>
            <a:r>
              <a:rPr lang="en-US" altLang="ko-KR" sz="1800"/>
              <a:t>, </a:t>
            </a:r>
            <a:r>
              <a:rPr lang="ko-KR" altLang="en-US" sz="1800"/>
              <a:t>생성자 정보</a:t>
            </a:r>
            <a:r>
              <a:rPr lang="en-US" altLang="ko-KR" sz="1800"/>
              <a:t>, </a:t>
            </a:r>
            <a:r>
              <a:rPr lang="ko-KR" altLang="en-US" sz="1800"/>
              <a:t>필드 정보</a:t>
            </a:r>
            <a:r>
              <a:rPr lang="en-US" altLang="ko-KR" sz="1800"/>
              <a:t>, </a:t>
            </a:r>
            <a:r>
              <a:rPr lang="ko-KR" altLang="en-US" sz="1800"/>
              <a:t>메소드 정보</a:t>
            </a:r>
            <a:endParaRPr lang="en-US" altLang="ko-KR" sz="1800"/>
          </a:p>
          <a:p>
            <a:pPr lvl="1"/>
            <a:endParaRPr lang="en-US" altLang="ko-KR"/>
          </a:p>
          <a:p>
            <a:r>
              <a:rPr lang="en-US" altLang="ko-KR" sz="2400"/>
              <a:t>Class </a:t>
            </a:r>
            <a:r>
              <a:rPr lang="ko-KR" altLang="en-US" sz="2400"/>
              <a:t>객체 얻기</a:t>
            </a:r>
            <a:r>
              <a:rPr lang="en-US" altLang="ko-KR" sz="2400"/>
              <a:t>(getClass(), forName())</a:t>
            </a:r>
          </a:p>
          <a:p>
            <a:pPr lvl="1"/>
            <a:r>
              <a:rPr lang="ko-KR" altLang="en-US" sz="2000"/>
              <a:t>객체로부터 얻는 방법</a:t>
            </a:r>
            <a:endParaRPr lang="en-US" altLang="ko-KR" sz="2000"/>
          </a:p>
          <a:p>
            <a:pPr lvl="1"/>
            <a:r>
              <a:rPr lang="ko-KR" altLang="en-US" sz="2000"/>
              <a:t>문자열로부터 얻는 방법 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>
              <a:buFont typeface="Wingdings" pitchFamily="2" charset="2"/>
              <a:buNone/>
            </a:pPr>
            <a:endParaRPr lang="en-US" altLang="ko-KR"/>
          </a:p>
          <a:p>
            <a:r>
              <a:rPr lang="ko-KR" altLang="en-US" sz="2400"/>
              <a:t>리플렉션 </a:t>
            </a:r>
            <a:r>
              <a:rPr lang="en-US" altLang="ko-KR" sz="2400"/>
              <a:t>(p.491~493)</a:t>
            </a:r>
          </a:p>
          <a:p>
            <a:pPr lvl="1"/>
            <a:r>
              <a:rPr lang="ko-KR" altLang="en-US" sz="2000"/>
              <a:t>클래스의 생성자</a:t>
            </a:r>
            <a:r>
              <a:rPr lang="en-US" altLang="ko-KR" sz="2000"/>
              <a:t>, </a:t>
            </a:r>
            <a:r>
              <a:rPr lang="ko-KR" altLang="en-US" sz="2000"/>
              <a:t>필드</a:t>
            </a:r>
            <a:r>
              <a:rPr lang="en-US" altLang="ko-KR" sz="2000"/>
              <a:t>, </a:t>
            </a:r>
            <a:r>
              <a:rPr lang="ko-KR" altLang="en-US" sz="2000"/>
              <a:t>메소드 정보를 알아내는 것</a:t>
            </a:r>
            <a:endParaRPr lang="en-US" altLang="ko-KR" sz="2000"/>
          </a:p>
        </p:txBody>
      </p:sp>
      <p:sp>
        <p:nvSpPr>
          <p:cNvPr id="27651" name="제목 2">
            <a:extLst>
              <a:ext uri="{FF2B5EF4-FFF2-40B4-BE49-F238E27FC236}">
                <a16:creationId xmlns:a16="http://schemas.microsoft.com/office/drawing/2014/main" id="{F5955E3C-B19D-CF4C-9AA1-4021CAE2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Class </a:t>
            </a:r>
            <a:r>
              <a:rPr lang="ko-KR" altLang="en-US"/>
              <a:t>클래스</a:t>
            </a:r>
          </a:p>
        </p:txBody>
      </p:sp>
      <p:pic>
        <p:nvPicPr>
          <p:cNvPr id="27652" name="Picture 6">
            <a:extLst>
              <a:ext uri="{FF2B5EF4-FFF2-40B4-BE49-F238E27FC236}">
                <a16:creationId xmlns:a16="http://schemas.microsoft.com/office/drawing/2014/main" id="{B7E0BA33-09DE-6E4F-8798-F928D7A18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16250"/>
            <a:ext cx="23050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3">
            <a:extLst>
              <a:ext uri="{FF2B5EF4-FFF2-40B4-BE49-F238E27FC236}">
                <a16:creationId xmlns:a16="http://schemas.microsoft.com/office/drawing/2014/main" id="{33933353-D0C2-9741-9344-10038F9D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886200"/>
            <a:ext cx="74755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>
            <a:extLst>
              <a:ext uri="{FF2B5EF4-FFF2-40B4-BE49-F238E27FC236}">
                <a16:creationId xmlns:a16="http://schemas.microsoft.com/office/drawing/2014/main" id="{869DCB2B-DA53-BE4C-A354-9572147CDF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동적 객체 생성</a:t>
            </a:r>
            <a:r>
              <a:rPr lang="en-US" altLang="ko-KR" sz="2400"/>
              <a:t>(newInstance()) (p.493~496)</a:t>
            </a:r>
          </a:p>
          <a:p>
            <a:pPr lvl="1"/>
            <a:r>
              <a:rPr lang="ko-KR" altLang="en-US" sz="2000"/>
              <a:t>실행 도중 클래스 이름이 결정될 경우 동적 객체 생성 가능</a:t>
            </a:r>
            <a:endParaRPr lang="en-US" altLang="ko-KR" sz="2000"/>
          </a:p>
          <a:p>
            <a:pPr lvl="1"/>
            <a:endParaRPr lang="ko-KR" altLang="en-US"/>
          </a:p>
          <a:p>
            <a:endParaRPr lang="ko-KR" altLang="en-US"/>
          </a:p>
        </p:txBody>
      </p:sp>
      <p:sp>
        <p:nvSpPr>
          <p:cNvPr id="28675" name="제목 2">
            <a:extLst>
              <a:ext uri="{FF2B5EF4-FFF2-40B4-BE49-F238E27FC236}">
                <a16:creationId xmlns:a16="http://schemas.microsoft.com/office/drawing/2014/main" id="{285EC7E1-172A-E242-9D20-E43C1192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Class </a:t>
            </a:r>
            <a:r>
              <a:rPr lang="ko-KR" altLang="en-US"/>
              <a:t>클래스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F405C745-AB78-2144-BD21-BD34BA73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752725"/>
            <a:ext cx="39052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>
            <a:extLst>
              <a:ext uri="{FF2B5EF4-FFF2-40B4-BE49-F238E27FC236}">
                <a16:creationId xmlns:a16="http://schemas.microsoft.com/office/drawing/2014/main" id="{D4C06338-9C5B-8942-990D-F549ABE25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752600"/>
            <a:ext cx="7466013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5">
            <a:extLst>
              <a:ext uri="{FF2B5EF4-FFF2-40B4-BE49-F238E27FC236}">
                <a16:creationId xmlns:a16="http://schemas.microsoft.com/office/drawing/2014/main" id="{57E24E66-18F8-C640-8B94-30BBD6E62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5467350"/>
            <a:ext cx="74755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>
            <a:extLst>
              <a:ext uri="{FF2B5EF4-FFF2-40B4-BE49-F238E27FC236}">
                <a16:creationId xmlns:a16="http://schemas.microsoft.com/office/drawing/2014/main" id="{F5F3C6F8-758E-2140-90CD-8FA0B74602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생성자</a:t>
            </a:r>
            <a:endParaRPr lang="en-US" altLang="ko-KR" sz="2400"/>
          </a:p>
          <a:p>
            <a:pPr lvl="1"/>
            <a:r>
              <a:rPr lang="en-US" altLang="ko-KR" sz="2000"/>
              <a:t>byte[] </a:t>
            </a:r>
            <a:r>
              <a:rPr lang="ko-KR" altLang="en-US" sz="2000"/>
              <a:t>배열을 문자열로 변환하는 생성자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키보드로부터 읽은 바이트 배열을 문자열로 변환</a:t>
            </a:r>
          </a:p>
          <a:p>
            <a:pPr lvl="1"/>
            <a:endParaRPr lang="en-US" altLang="ko-KR" sz="2000"/>
          </a:p>
          <a:p>
            <a:endParaRPr lang="ko-KR" altLang="en-US"/>
          </a:p>
        </p:txBody>
      </p:sp>
      <p:sp>
        <p:nvSpPr>
          <p:cNvPr id="29699" name="제목 2">
            <a:extLst>
              <a:ext uri="{FF2B5EF4-FFF2-40B4-BE49-F238E27FC236}">
                <a16:creationId xmlns:a16="http://schemas.microsoft.com/office/drawing/2014/main" id="{C0391B35-4E95-B944-8FC5-B752658A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String </a:t>
            </a:r>
            <a:r>
              <a:rPr lang="ko-KR" altLang="en-US"/>
              <a:t>클래스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F6D31C9C-C84D-4147-9228-57B688DE5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466013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F98CAF6C-E29B-184A-A3E3-4CCE2C190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4783138"/>
            <a:ext cx="43815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9">
            <a:extLst>
              <a:ext uri="{FF2B5EF4-FFF2-40B4-BE49-F238E27FC236}">
                <a16:creationId xmlns:a16="http://schemas.microsoft.com/office/drawing/2014/main" id="{76E38759-275F-EB4E-A605-7FC18DD2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4822825"/>
            <a:ext cx="403066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B15F77-5A92-E146-A7A5-FE4C599F0545}"/>
              </a:ext>
            </a:extLst>
          </p:cNvPr>
          <p:cNvSpPr txBox="1"/>
          <p:nvPr/>
        </p:nvSpPr>
        <p:spPr>
          <a:xfrm>
            <a:off x="5570538" y="2133600"/>
            <a:ext cx="2711450" cy="830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ea"/>
              </a:rPr>
              <a:t>파일의 내용을 읽거나</a:t>
            </a:r>
            <a:r>
              <a:rPr lang="en-US" sz="1200" dirty="0">
                <a:latin typeface="+mn-ea"/>
              </a:rPr>
              <a:t>, </a:t>
            </a:r>
          </a:p>
          <a:p>
            <a:pPr>
              <a:defRPr/>
            </a:pPr>
            <a:r>
              <a:rPr lang="ko-KR" altLang="en-US" sz="1200" dirty="0">
                <a:latin typeface="+mn-ea"/>
              </a:rPr>
              <a:t>네트워크를 통해 받은 데이터는 </a:t>
            </a:r>
            <a:endParaRPr lang="en-US" altLang="ko-KR" sz="1200" dirty="0">
              <a:latin typeface="+mn-ea"/>
            </a:endParaRPr>
          </a:p>
          <a:p>
            <a:pPr>
              <a:defRPr/>
            </a:pPr>
            <a:r>
              <a:rPr lang="ko-KR" altLang="en-US" sz="1200" dirty="0">
                <a:latin typeface="+mn-ea"/>
              </a:rPr>
              <a:t>보통</a:t>
            </a:r>
            <a:r>
              <a:rPr lang="en-US" sz="1200" dirty="0">
                <a:latin typeface="+mn-ea"/>
              </a:rPr>
              <a:t> byte[] </a:t>
            </a:r>
            <a:r>
              <a:rPr lang="ko-KR" altLang="en-US" sz="1200" dirty="0">
                <a:latin typeface="+mn-ea"/>
              </a:rPr>
              <a:t>배열이므로 </a:t>
            </a:r>
            <a:endParaRPr lang="en-US" altLang="ko-KR" sz="1200" dirty="0">
              <a:latin typeface="+mn-ea"/>
            </a:endParaRPr>
          </a:p>
          <a:p>
            <a:pPr>
              <a:defRPr/>
            </a:pPr>
            <a:r>
              <a:rPr lang="ko-KR" altLang="en-US" sz="1200" dirty="0">
                <a:latin typeface="+mn-ea"/>
              </a:rPr>
              <a:t>이것을 문자열로 변환하기 위해 사용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>
            <a:extLst>
              <a:ext uri="{FF2B5EF4-FFF2-40B4-BE49-F238E27FC236}">
                <a16:creationId xmlns:a16="http://schemas.microsoft.com/office/drawing/2014/main" id="{D728DBFD-9CD2-FE4A-8497-3FEB41A920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String </a:t>
            </a:r>
            <a:r>
              <a:rPr lang="ko-KR" altLang="en-US" sz="2400"/>
              <a:t>메소드</a:t>
            </a:r>
            <a:endParaRPr lang="en-US" altLang="ko-KR" sz="2400"/>
          </a:p>
          <a:p>
            <a:pPr lvl="1"/>
            <a:r>
              <a:rPr lang="ko-KR" altLang="en-US" sz="2000"/>
              <a:t>문자열의 추출</a:t>
            </a:r>
            <a:r>
              <a:rPr lang="en-US" altLang="ko-KR" sz="2000"/>
              <a:t>, </a:t>
            </a:r>
            <a:r>
              <a:rPr lang="ko-KR" altLang="en-US" sz="2000"/>
              <a:t>비교</a:t>
            </a:r>
            <a:r>
              <a:rPr lang="en-US" altLang="ko-KR" sz="2000"/>
              <a:t>, </a:t>
            </a:r>
            <a:r>
              <a:rPr lang="ko-KR" altLang="en-US" sz="2000"/>
              <a:t>찾기</a:t>
            </a:r>
            <a:r>
              <a:rPr lang="en-US" altLang="ko-KR" sz="2000"/>
              <a:t>, </a:t>
            </a:r>
            <a:r>
              <a:rPr lang="ko-KR" altLang="en-US" sz="2000"/>
              <a:t>분리</a:t>
            </a:r>
            <a:r>
              <a:rPr lang="en-US" altLang="ko-KR" sz="2000"/>
              <a:t>, </a:t>
            </a:r>
            <a:r>
              <a:rPr lang="ko-KR" altLang="en-US" sz="2000"/>
              <a:t>변환등과 같은 다양한 메소드 가짐</a:t>
            </a:r>
            <a:endParaRPr lang="en-US" altLang="ko-KR" sz="2000"/>
          </a:p>
          <a:p>
            <a:pPr lvl="1"/>
            <a:r>
              <a:rPr lang="ko-KR" altLang="en-US" sz="2000"/>
              <a:t>사용 빈도 높은 메소드</a:t>
            </a:r>
          </a:p>
          <a:p>
            <a:endParaRPr lang="ko-KR" altLang="en-US"/>
          </a:p>
        </p:txBody>
      </p:sp>
      <p:sp>
        <p:nvSpPr>
          <p:cNvPr id="30723" name="제목 2">
            <a:extLst>
              <a:ext uri="{FF2B5EF4-FFF2-40B4-BE49-F238E27FC236}">
                <a16:creationId xmlns:a16="http://schemas.microsoft.com/office/drawing/2014/main" id="{D8902A0F-9D17-7145-8308-6F98A5F5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String </a:t>
            </a:r>
            <a:r>
              <a:rPr lang="ko-KR" altLang="en-US"/>
              <a:t>클래스</a:t>
            </a:r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7D7B679C-F596-E541-A800-469BFFB7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2866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>
            <a:extLst>
              <a:ext uri="{FF2B5EF4-FFF2-40B4-BE49-F238E27FC236}">
                <a16:creationId xmlns:a16="http://schemas.microsoft.com/office/drawing/2014/main" id="{905CB517-5D43-FB4C-ADEF-F46784732A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문자 추출</a:t>
            </a:r>
            <a:r>
              <a:rPr lang="en-US" altLang="ko-KR" sz="2000"/>
              <a:t>(charAt())</a:t>
            </a:r>
          </a:p>
          <a:p>
            <a:pPr lvl="2"/>
            <a:r>
              <a:rPr lang="ko-KR" altLang="en-US" sz="1800"/>
              <a:t>매개 값으로 주어진 인덱스의 문자 리턴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>
              <a:buFont typeface="Wingdings" pitchFamily="2" charset="2"/>
              <a:buNone/>
            </a:pPr>
            <a:endParaRPr lang="en-US" altLang="ko-KR"/>
          </a:p>
          <a:p>
            <a:pPr lvl="1"/>
            <a:r>
              <a:rPr lang="ko-KR" altLang="en-US" sz="2000"/>
              <a:t>문자열 비교</a:t>
            </a:r>
            <a:r>
              <a:rPr lang="en-US" altLang="ko-KR" sz="2000"/>
              <a:t>(equals())</a:t>
            </a:r>
          </a:p>
          <a:p>
            <a:pPr lvl="2"/>
            <a:r>
              <a:rPr lang="ko-KR" altLang="en-US" sz="1800">
                <a:solidFill>
                  <a:srgbClr val="00B050"/>
                </a:solidFill>
              </a:rPr>
              <a:t>문자열 비교할 때 </a:t>
            </a:r>
            <a:r>
              <a:rPr lang="en-US" altLang="ko-KR" sz="1800">
                <a:solidFill>
                  <a:srgbClr val="00B050"/>
                </a:solidFill>
              </a:rPr>
              <a:t>== </a:t>
            </a:r>
            <a:r>
              <a:rPr lang="ko-KR" altLang="en-US" sz="1800">
                <a:solidFill>
                  <a:srgbClr val="00B050"/>
                </a:solidFill>
              </a:rPr>
              <a:t>연산자 사용하면 원하지 않는 결과 발생</a:t>
            </a:r>
            <a:r>
              <a:rPr lang="en-US" altLang="ko-KR" sz="1800">
                <a:solidFill>
                  <a:srgbClr val="00B050"/>
                </a:solidFill>
              </a:rPr>
              <a:t>!</a:t>
            </a:r>
            <a:endParaRPr lang="ko-KR" altLang="en-US" sz="1800">
              <a:solidFill>
                <a:srgbClr val="00B050"/>
              </a:solidFill>
            </a:endParaRPr>
          </a:p>
        </p:txBody>
      </p:sp>
      <p:sp>
        <p:nvSpPr>
          <p:cNvPr id="31747" name="제목 2">
            <a:extLst>
              <a:ext uri="{FF2B5EF4-FFF2-40B4-BE49-F238E27FC236}">
                <a16:creationId xmlns:a16="http://schemas.microsoft.com/office/drawing/2014/main" id="{3F79BAD9-719A-F948-B9FC-346FA14A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String </a:t>
            </a:r>
            <a:r>
              <a:rPr lang="ko-KR" altLang="en-US"/>
              <a:t>클래스</a:t>
            </a: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0D4C5CBA-15DC-9445-848C-C7E1C867E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714500"/>
            <a:ext cx="3200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3">
            <a:extLst>
              <a:ext uri="{FF2B5EF4-FFF2-40B4-BE49-F238E27FC236}">
                <a16:creationId xmlns:a16="http://schemas.microsoft.com/office/drawing/2014/main" id="{88D47458-19C5-334F-93C2-ADD23C4A9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17688"/>
            <a:ext cx="30289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아래쪽 화살표 5">
            <a:extLst>
              <a:ext uri="{FF2B5EF4-FFF2-40B4-BE49-F238E27FC236}">
                <a16:creationId xmlns:a16="http://schemas.microsoft.com/office/drawing/2014/main" id="{B9DE3D93-DCD8-2742-98CC-BE3976047C23}"/>
              </a:ext>
            </a:extLst>
          </p:cNvPr>
          <p:cNvSpPr/>
          <p:nvPr/>
        </p:nvSpPr>
        <p:spPr>
          <a:xfrm rot="10800000">
            <a:off x="5729288" y="2619375"/>
            <a:ext cx="2413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1751" name="Picture 4">
            <a:extLst>
              <a:ext uri="{FF2B5EF4-FFF2-40B4-BE49-F238E27FC236}">
                <a16:creationId xmlns:a16="http://schemas.microsoft.com/office/drawing/2014/main" id="{79069194-E1BF-354C-896C-589B9B181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4071938"/>
            <a:ext cx="30575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5">
            <a:extLst>
              <a:ext uri="{FF2B5EF4-FFF2-40B4-BE49-F238E27FC236}">
                <a16:creationId xmlns:a16="http://schemas.microsoft.com/office/drawing/2014/main" id="{59809827-C2A5-984D-852E-1BF5A99DC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4000500"/>
            <a:ext cx="42989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6">
            <a:extLst>
              <a:ext uri="{FF2B5EF4-FFF2-40B4-BE49-F238E27FC236}">
                <a16:creationId xmlns:a16="http://schemas.microsoft.com/office/drawing/2014/main" id="{ABF53EAC-E328-AF41-8C5B-A461C9A07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5072063"/>
            <a:ext cx="2447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7">
            <a:extLst>
              <a:ext uri="{FF2B5EF4-FFF2-40B4-BE49-F238E27FC236}">
                <a16:creationId xmlns:a16="http://schemas.microsoft.com/office/drawing/2014/main" id="{DD2C2D0F-074C-1E4F-9B90-AB8AD9363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5786438"/>
            <a:ext cx="26955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>
            <a:extLst>
              <a:ext uri="{FF2B5EF4-FFF2-40B4-BE49-F238E27FC236}">
                <a16:creationId xmlns:a16="http://schemas.microsoft.com/office/drawing/2014/main" id="{48D3EE42-8416-FD49-8E04-17B4BA699D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바이트 배열로 변환</a:t>
            </a:r>
            <a:r>
              <a:rPr lang="en-US" altLang="ko-KR" sz="2000"/>
              <a:t>(getBytes())</a:t>
            </a:r>
          </a:p>
          <a:p>
            <a:pPr lvl="2"/>
            <a:r>
              <a:rPr lang="ko-KR" altLang="en-US" sz="1800"/>
              <a:t>시스템의 기본 문자셋으로 인코딩된 바이트 배열 얻기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 sz="1800"/>
              <a:t>특정 문자셋으로 인코딩 된 바이트 배열 얻기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[</a:t>
            </a:r>
            <a:r>
              <a:rPr lang="ko-KR" altLang="en-US" sz="1800"/>
              <a:t>참고</a:t>
            </a:r>
            <a:r>
              <a:rPr lang="en-US" altLang="ko-KR" sz="1800"/>
              <a:t>] </a:t>
            </a:r>
            <a:r>
              <a:rPr lang="ko-KR" altLang="en-US" sz="1800"/>
              <a:t>디코딩</a:t>
            </a:r>
            <a:endParaRPr lang="en-US" altLang="ko-KR" sz="1800"/>
          </a:p>
          <a:p>
            <a:pPr lvl="2">
              <a:buFont typeface="Wingdings" pitchFamily="2" charset="2"/>
              <a:buNone/>
            </a:pPr>
            <a:endParaRPr lang="ko-KR" altLang="en-US"/>
          </a:p>
          <a:p>
            <a:endParaRPr lang="ko-KR" altLang="en-US"/>
          </a:p>
        </p:txBody>
      </p:sp>
      <p:sp>
        <p:nvSpPr>
          <p:cNvPr id="32771" name="제목 2">
            <a:extLst>
              <a:ext uri="{FF2B5EF4-FFF2-40B4-BE49-F238E27FC236}">
                <a16:creationId xmlns:a16="http://schemas.microsoft.com/office/drawing/2014/main" id="{C1D491B0-1246-B849-AE69-87A923C8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String </a:t>
            </a:r>
            <a:r>
              <a:rPr lang="ko-KR" altLang="en-US"/>
              <a:t>클래스</a:t>
            </a: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06696AEB-132F-5948-B7E6-2586594F5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16100"/>
            <a:ext cx="7466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3">
            <a:extLst>
              <a:ext uri="{FF2B5EF4-FFF2-40B4-BE49-F238E27FC236}">
                <a16:creationId xmlns:a16="http://schemas.microsoft.com/office/drawing/2014/main" id="{418893C1-B61D-804C-B2CB-157EF9D1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747553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4">
            <a:extLst>
              <a:ext uri="{FF2B5EF4-FFF2-40B4-BE49-F238E27FC236}">
                <a16:creationId xmlns:a16="http://schemas.microsoft.com/office/drawing/2014/main" id="{9E14AC50-4569-7F4A-9EA0-BC8A1403A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53000"/>
            <a:ext cx="73802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>
            <a:extLst>
              <a:ext uri="{FF2B5EF4-FFF2-40B4-BE49-F238E27FC236}">
                <a16:creationId xmlns:a16="http://schemas.microsoft.com/office/drawing/2014/main" id="{BA94E860-847B-624A-AF12-E25DEF14AA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문자열 찾기</a:t>
            </a:r>
            <a:r>
              <a:rPr lang="en-US" altLang="ko-KR" sz="2000"/>
              <a:t>(indexOf())</a:t>
            </a:r>
          </a:p>
          <a:p>
            <a:pPr lvl="2"/>
            <a:r>
              <a:rPr lang="ko-KR" altLang="en-US" sz="1800"/>
              <a:t>매개값으로 주어진 문자열이 시작되는 인덱스 리턴</a:t>
            </a:r>
            <a:r>
              <a:rPr lang="en-US" altLang="ko-KR" sz="1800"/>
              <a:t> </a:t>
            </a:r>
          </a:p>
          <a:p>
            <a:pPr lvl="2"/>
            <a:r>
              <a:rPr lang="ko-KR" altLang="en-US" sz="1800"/>
              <a:t>주어진 문자열이 포함되어 있지 않으면</a:t>
            </a:r>
            <a:r>
              <a:rPr lang="en-US" altLang="ko-KR" sz="1800"/>
              <a:t> -1</a:t>
            </a:r>
            <a:r>
              <a:rPr lang="ko-KR" altLang="en-US" sz="1800"/>
              <a:t> 리턴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특정 문자열이 포함되어 있는지 여부 따라 실행 코드 달리할 때 사용</a:t>
            </a:r>
            <a:endParaRPr lang="en-US" altLang="ko-KR" sz="18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문자열 길이</a:t>
            </a:r>
            <a:r>
              <a:rPr lang="en-US" altLang="ko-KR" sz="2000"/>
              <a:t>(length()) – </a:t>
            </a:r>
            <a:r>
              <a:rPr lang="ko-KR" altLang="en-US" sz="2000">
                <a:solidFill>
                  <a:srgbClr val="00B050"/>
                </a:solidFill>
              </a:rPr>
              <a:t>공백도 문자에 포함</a:t>
            </a:r>
          </a:p>
          <a:p>
            <a:pPr lvl="1"/>
            <a:endParaRPr lang="en-US" altLang="ko-KR" sz="2000"/>
          </a:p>
          <a:p>
            <a:endParaRPr lang="ko-KR" altLang="en-US"/>
          </a:p>
        </p:txBody>
      </p:sp>
      <p:sp>
        <p:nvSpPr>
          <p:cNvPr id="33795" name="제목 2">
            <a:extLst>
              <a:ext uri="{FF2B5EF4-FFF2-40B4-BE49-F238E27FC236}">
                <a16:creationId xmlns:a16="http://schemas.microsoft.com/office/drawing/2014/main" id="{EDA70DC1-5D91-0844-A5DA-FAD3F916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String </a:t>
            </a:r>
            <a:r>
              <a:rPr lang="ko-KR" altLang="en-US"/>
              <a:t>클래스</a:t>
            </a:r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C3C28908-6871-E646-A190-1ACEB206F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52650"/>
            <a:ext cx="32956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3">
            <a:extLst>
              <a:ext uri="{FF2B5EF4-FFF2-40B4-BE49-F238E27FC236}">
                <a16:creationId xmlns:a16="http://schemas.microsoft.com/office/drawing/2014/main" id="{BACFB404-9F0D-9242-9204-E62661F9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152650"/>
            <a:ext cx="3133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5">
            <a:extLst>
              <a:ext uri="{FF2B5EF4-FFF2-40B4-BE49-F238E27FC236}">
                <a16:creationId xmlns:a16="http://schemas.microsoft.com/office/drawing/2014/main" id="{EA123C12-479C-A844-BC34-62DFD2BAE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59300"/>
            <a:ext cx="2867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7">
            <a:extLst>
              <a:ext uri="{FF2B5EF4-FFF2-40B4-BE49-F238E27FC236}">
                <a16:creationId xmlns:a16="http://schemas.microsoft.com/office/drawing/2014/main" id="{7D3702A7-EA36-BC45-9094-FF28B2A5F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8" y="4335463"/>
            <a:ext cx="31432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C58D234-8B4E-A740-B893-8B2AEFD9F5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9</a:t>
            </a:r>
            <a:r>
              <a:rPr lang="ko-KR" altLang="en-US" dirty="0"/>
              <a:t>절</a:t>
            </a:r>
            <a:r>
              <a:rPr lang="en-US" altLang="ko-KR" dirty="0"/>
              <a:t>. StringBuffer, StringBuilder </a:t>
            </a:r>
            <a:r>
              <a:rPr lang="ko-KR" altLang="en-US" dirty="0"/>
              <a:t>클래스</a:t>
            </a:r>
          </a:p>
          <a:p>
            <a:pPr>
              <a:defRPr/>
            </a:pPr>
            <a:r>
              <a:rPr lang="en-US" altLang="ko-KR" dirty="0"/>
              <a:t>10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정규 표현식과 </a:t>
            </a:r>
            <a:r>
              <a:rPr lang="en-US" altLang="ko-KR" dirty="0"/>
              <a:t>Pattern </a:t>
            </a:r>
            <a:r>
              <a:rPr lang="ko-KR" altLang="en-US" dirty="0"/>
              <a:t>클래스</a:t>
            </a:r>
          </a:p>
          <a:p>
            <a:pPr>
              <a:defRPr/>
            </a:pPr>
            <a:r>
              <a:rPr lang="en-US" altLang="ko-KR" dirty="0"/>
              <a:t>11</a:t>
            </a:r>
            <a:r>
              <a:rPr lang="ko-KR" altLang="en-US" dirty="0"/>
              <a:t>절</a:t>
            </a:r>
            <a:r>
              <a:rPr lang="en-US" altLang="ko-KR" dirty="0"/>
              <a:t>. Arrays </a:t>
            </a:r>
            <a:r>
              <a:rPr lang="ko-KR" altLang="en-US" dirty="0"/>
              <a:t>클래스</a:t>
            </a:r>
          </a:p>
          <a:p>
            <a:pPr>
              <a:defRPr/>
            </a:pPr>
            <a:r>
              <a:rPr lang="en-US" altLang="ko-KR" dirty="0"/>
              <a:t>12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포장</a:t>
            </a:r>
            <a:r>
              <a:rPr lang="en-US" altLang="ko-KR" dirty="0"/>
              <a:t>(Wrapper) </a:t>
            </a:r>
            <a:r>
              <a:rPr lang="ko-KR" altLang="en-US" dirty="0"/>
              <a:t>클래스</a:t>
            </a:r>
          </a:p>
          <a:p>
            <a:pPr>
              <a:defRPr/>
            </a:pPr>
            <a:r>
              <a:rPr lang="en-US" altLang="ko-KR" dirty="0"/>
              <a:t>13</a:t>
            </a:r>
            <a:r>
              <a:rPr lang="ko-KR" altLang="en-US" dirty="0"/>
              <a:t>절</a:t>
            </a:r>
            <a:r>
              <a:rPr lang="en-US" altLang="ko-KR" dirty="0"/>
              <a:t>. Math, Random </a:t>
            </a:r>
            <a:r>
              <a:rPr lang="ko-KR" altLang="en-US" dirty="0"/>
              <a:t>클래스</a:t>
            </a:r>
          </a:p>
          <a:p>
            <a:pPr>
              <a:defRPr/>
            </a:pPr>
            <a:r>
              <a:rPr lang="en-US" altLang="ko-KR" dirty="0"/>
              <a:t>14</a:t>
            </a:r>
            <a:r>
              <a:rPr lang="ko-KR" altLang="en-US" dirty="0"/>
              <a:t>절</a:t>
            </a:r>
            <a:r>
              <a:rPr lang="en-US" altLang="ko-KR" dirty="0"/>
              <a:t>. Date, Calendar </a:t>
            </a:r>
            <a:r>
              <a:rPr lang="ko-KR" altLang="en-US" dirty="0"/>
              <a:t>클래스</a:t>
            </a:r>
          </a:p>
          <a:p>
            <a:pPr>
              <a:defRPr/>
            </a:pPr>
            <a:r>
              <a:rPr lang="en-US" altLang="ko-KR" dirty="0"/>
              <a:t>15</a:t>
            </a:r>
            <a:r>
              <a:rPr lang="ko-KR" altLang="en-US" dirty="0"/>
              <a:t>절</a:t>
            </a:r>
            <a:r>
              <a:rPr lang="en-US" altLang="ko-KR" dirty="0"/>
              <a:t>. Format </a:t>
            </a:r>
            <a:r>
              <a:rPr lang="ko-KR" altLang="en-US" dirty="0"/>
              <a:t>클래스</a:t>
            </a:r>
          </a:p>
          <a:p>
            <a:pPr>
              <a:defRPr/>
            </a:pPr>
            <a:r>
              <a:rPr lang="en-US" altLang="ko-KR" dirty="0"/>
              <a:t>16</a:t>
            </a:r>
            <a:r>
              <a:rPr lang="ko-KR" altLang="en-US" dirty="0"/>
              <a:t>절</a:t>
            </a:r>
            <a:r>
              <a:rPr lang="en-US" altLang="ko-KR" dirty="0"/>
              <a:t>. java.time </a:t>
            </a:r>
            <a:r>
              <a:rPr lang="ko-KR" altLang="en-US" dirty="0"/>
              <a:t>패키지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>
            <a:extLst>
              <a:ext uri="{FF2B5EF4-FFF2-40B4-BE49-F238E27FC236}">
                <a16:creationId xmlns:a16="http://schemas.microsoft.com/office/drawing/2014/main" id="{B4BBDCED-AC1B-B343-88D2-F465308556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문자열 대치</a:t>
            </a:r>
            <a:r>
              <a:rPr lang="en-US" altLang="ko-KR" sz="2000"/>
              <a:t>(replace())</a:t>
            </a:r>
          </a:p>
          <a:p>
            <a:pPr lvl="2"/>
            <a:r>
              <a:rPr lang="ko-KR" altLang="en-US" sz="1800"/>
              <a:t>첫 번째 매개값인 문자열 찾음</a:t>
            </a:r>
            <a:endParaRPr lang="en-US" altLang="ko-KR" sz="1800"/>
          </a:p>
          <a:p>
            <a:pPr lvl="2"/>
            <a:r>
              <a:rPr lang="ko-KR" altLang="en-US" sz="1800"/>
              <a:t>두 번째 매개값인 문자열로 대치</a:t>
            </a:r>
            <a:endParaRPr lang="en-US" altLang="ko-KR" sz="1800"/>
          </a:p>
          <a:p>
            <a:pPr lvl="2"/>
            <a:r>
              <a:rPr lang="ko-KR" altLang="en-US" sz="1800"/>
              <a:t>새로운 문자열 리턴</a:t>
            </a:r>
          </a:p>
          <a:p>
            <a:endParaRPr lang="ko-KR" altLang="en-US"/>
          </a:p>
        </p:txBody>
      </p:sp>
      <p:sp>
        <p:nvSpPr>
          <p:cNvPr id="34819" name="제목 2">
            <a:extLst>
              <a:ext uri="{FF2B5EF4-FFF2-40B4-BE49-F238E27FC236}">
                <a16:creationId xmlns:a16="http://schemas.microsoft.com/office/drawing/2014/main" id="{8B0DFBD6-49D9-7B47-AE66-0EDDDCFA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String </a:t>
            </a:r>
            <a:r>
              <a:rPr lang="ko-KR" altLang="en-US"/>
              <a:t>클래스</a:t>
            </a:r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C31ACF30-35A8-204B-9539-0027CD1C5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28888"/>
            <a:ext cx="74660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3">
            <a:extLst>
              <a:ext uri="{FF2B5EF4-FFF2-40B4-BE49-F238E27FC236}">
                <a16:creationId xmlns:a16="http://schemas.microsoft.com/office/drawing/2014/main" id="{33B1F2D7-7A5C-1648-9467-5A698B5A1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14700"/>
            <a:ext cx="55435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1">
            <a:extLst>
              <a:ext uri="{FF2B5EF4-FFF2-40B4-BE49-F238E27FC236}">
                <a16:creationId xmlns:a16="http://schemas.microsoft.com/office/drawing/2014/main" id="{7B2A82B0-72EB-E44C-BFBD-EDF38E8B08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문자열 잘라내기</a:t>
            </a:r>
            <a:r>
              <a:rPr lang="en-US" altLang="ko-KR" sz="2000"/>
              <a:t>(substring())</a:t>
            </a:r>
          </a:p>
          <a:p>
            <a:pPr lvl="2"/>
            <a:r>
              <a:rPr lang="en-US" altLang="ko-KR" sz="1800"/>
              <a:t>substring(int beginIndex, int endIndex)</a:t>
            </a:r>
          </a:p>
          <a:p>
            <a:pPr lvl="3"/>
            <a:r>
              <a:rPr lang="en-US" altLang="ko-KR"/>
              <a:t> </a:t>
            </a:r>
            <a:r>
              <a:rPr lang="ko-KR" altLang="en-US"/>
              <a:t>주어진 시작과 끝 인덱스 사이의 문자열 추출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en-US" altLang="ko-KR" sz="1800"/>
              <a:t>substring(int beginIndex)</a:t>
            </a:r>
          </a:p>
          <a:p>
            <a:pPr lvl="3"/>
            <a:r>
              <a:rPr lang="en-US" altLang="ko-KR"/>
              <a:t> </a:t>
            </a:r>
            <a:r>
              <a:rPr lang="ko-KR" altLang="en-US"/>
              <a:t>주어진 인덱스 이후부터 끝까지 문자열 추출</a:t>
            </a:r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</p:txBody>
      </p:sp>
      <p:sp>
        <p:nvSpPr>
          <p:cNvPr id="35843" name="제목 2">
            <a:extLst>
              <a:ext uri="{FF2B5EF4-FFF2-40B4-BE49-F238E27FC236}">
                <a16:creationId xmlns:a16="http://schemas.microsoft.com/office/drawing/2014/main" id="{F014C4E2-F73E-394A-AAAD-70D8DC7F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String </a:t>
            </a:r>
            <a:r>
              <a:rPr lang="ko-KR" altLang="en-US"/>
              <a:t>클래스</a:t>
            </a:r>
          </a:p>
        </p:txBody>
      </p:sp>
      <p:pic>
        <p:nvPicPr>
          <p:cNvPr id="35844" name="Picture 2">
            <a:extLst>
              <a:ext uri="{FF2B5EF4-FFF2-40B4-BE49-F238E27FC236}">
                <a16:creationId xmlns:a16="http://schemas.microsoft.com/office/drawing/2014/main" id="{2885BA2C-9922-214A-94BD-B658EB5AB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3397250"/>
            <a:ext cx="54102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">
            <a:extLst>
              <a:ext uri="{FF2B5EF4-FFF2-40B4-BE49-F238E27FC236}">
                <a16:creationId xmlns:a16="http://schemas.microsoft.com/office/drawing/2014/main" id="{327020ED-DC33-9249-B032-EFED57876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4495800"/>
            <a:ext cx="74755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>
            <a:extLst>
              <a:ext uri="{FF2B5EF4-FFF2-40B4-BE49-F238E27FC236}">
                <a16:creationId xmlns:a16="http://schemas.microsoft.com/office/drawing/2014/main" id="{84E9FCC0-D985-C343-A530-8F09943DE8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알파벳 소∙대문자 변경 </a:t>
            </a:r>
            <a:r>
              <a:rPr lang="en-US" altLang="ko-KR" sz="2000"/>
              <a:t>(toLowerCase(), toUpperCase())</a:t>
            </a:r>
          </a:p>
          <a:p>
            <a:endParaRPr lang="ko-KR" altLang="en-US"/>
          </a:p>
        </p:txBody>
      </p:sp>
      <p:sp>
        <p:nvSpPr>
          <p:cNvPr id="36867" name="제목 2">
            <a:extLst>
              <a:ext uri="{FF2B5EF4-FFF2-40B4-BE49-F238E27FC236}">
                <a16:creationId xmlns:a16="http://schemas.microsoft.com/office/drawing/2014/main" id="{1793968E-26E1-814B-8004-29DC420F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String </a:t>
            </a:r>
            <a:r>
              <a:rPr lang="ko-KR" altLang="en-US"/>
              <a:t>클래스</a:t>
            </a: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13289274-9C27-D24F-BD05-C88756E38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34194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>
            <a:extLst>
              <a:ext uri="{FF2B5EF4-FFF2-40B4-BE49-F238E27FC236}">
                <a16:creationId xmlns:a16="http://schemas.microsoft.com/office/drawing/2014/main" id="{4EA49909-335E-BA43-8513-4BCC451CE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4638675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>
            <a:extLst>
              <a:ext uri="{FF2B5EF4-FFF2-40B4-BE49-F238E27FC236}">
                <a16:creationId xmlns:a16="http://schemas.microsoft.com/office/drawing/2014/main" id="{9F61998C-32B2-B34F-B193-50ABC64F82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sz="2000"/>
              <a:t>문자열 앞뒤 공백 잘라내기</a:t>
            </a:r>
            <a:r>
              <a:rPr lang="en-US" altLang="ko-KR" sz="2000"/>
              <a:t>(trim())</a:t>
            </a:r>
            <a:r>
              <a:rPr lang="ko-KR" altLang="en-US" sz="2000"/>
              <a:t> 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37891" name="제목 2">
            <a:extLst>
              <a:ext uri="{FF2B5EF4-FFF2-40B4-BE49-F238E27FC236}">
                <a16:creationId xmlns:a16="http://schemas.microsoft.com/office/drawing/2014/main" id="{079BF0D8-1927-E141-A447-159F89FB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String </a:t>
            </a:r>
            <a:r>
              <a:rPr lang="ko-KR" altLang="en-US"/>
              <a:t>클래스</a:t>
            </a:r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AC9BA40F-77AF-F34D-8554-90074EE83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447800"/>
            <a:ext cx="3267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3">
            <a:extLst>
              <a:ext uri="{FF2B5EF4-FFF2-40B4-BE49-F238E27FC236}">
                <a16:creationId xmlns:a16="http://schemas.microsoft.com/office/drawing/2014/main" id="{AC42D8D3-9CE7-7949-BC5E-8A41D25AD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2362200"/>
            <a:ext cx="4256088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>
            <a:extLst>
              <a:ext uri="{FF2B5EF4-FFF2-40B4-BE49-F238E27FC236}">
                <a16:creationId xmlns:a16="http://schemas.microsoft.com/office/drawing/2014/main" id="{FCF9FEBC-DA2C-2349-A379-9E77861584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문자열 변환</a:t>
            </a:r>
            <a:r>
              <a:rPr lang="en-US" altLang="ko-KR" sz="2000"/>
              <a:t>(valueOf())</a:t>
            </a:r>
          </a:p>
          <a:p>
            <a:pPr lvl="2"/>
            <a:r>
              <a:rPr lang="ko-KR" altLang="en-US" sz="1800"/>
              <a:t>기본 타입의 값을 문자열로 변환</a:t>
            </a:r>
            <a:endParaRPr lang="en-US" altLang="ko-KR" sz="1800"/>
          </a:p>
          <a:p>
            <a:endParaRPr lang="ko-KR" altLang="en-US"/>
          </a:p>
        </p:txBody>
      </p:sp>
      <p:sp>
        <p:nvSpPr>
          <p:cNvPr id="38915" name="제목 2">
            <a:extLst>
              <a:ext uri="{FF2B5EF4-FFF2-40B4-BE49-F238E27FC236}">
                <a16:creationId xmlns:a16="http://schemas.microsoft.com/office/drawing/2014/main" id="{F09D72C0-7A3E-E842-8D50-8A97BCB9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String </a:t>
            </a:r>
            <a:r>
              <a:rPr lang="ko-KR" altLang="en-US"/>
              <a:t>클래스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57A43883-AB42-4047-B667-50A7F6861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46601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>
            <a:extLst>
              <a:ext uri="{FF2B5EF4-FFF2-40B4-BE49-F238E27FC236}">
                <a16:creationId xmlns:a16="http://schemas.microsoft.com/office/drawing/2014/main" id="{1D80AA3A-9547-854E-B3BD-32E8B8EF19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문자열 분리 방법</a:t>
            </a:r>
            <a:endParaRPr lang="en-US" altLang="ko-KR" sz="2400"/>
          </a:p>
          <a:p>
            <a:pPr lvl="1"/>
            <a:r>
              <a:rPr lang="en-US" altLang="ko-KR" sz="2000"/>
              <a:t>String</a:t>
            </a:r>
            <a:r>
              <a:rPr lang="ko-KR" altLang="en-US" sz="2000"/>
              <a:t>의 </a:t>
            </a:r>
            <a:r>
              <a:rPr lang="en-US" altLang="ko-KR" sz="2000"/>
              <a:t>split() </a:t>
            </a:r>
            <a:r>
              <a:rPr lang="ko-KR" altLang="en-US" sz="2000"/>
              <a:t>메소드 이용</a:t>
            </a:r>
            <a:endParaRPr lang="en-US" altLang="ko-KR" sz="2000"/>
          </a:p>
          <a:p>
            <a:pPr lvl="1"/>
            <a:r>
              <a:rPr lang="en-US" altLang="ko-KR" sz="2000"/>
              <a:t>java.util.StringTokenizer </a:t>
            </a:r>
            <a:r>
              <a:rPr lang="ko-KR" altLang="en-US" sz="2000"/>
              <a:t>클래스 이용</a:t>
            </a:r>
            <a:endParaRPr lang="en-US" altLang="ko-KR" sz="2000"/>
          </a:p>
          <a:p>
            <a:pPr lvl="1"/>
            <a:endParaRPr lang="en-US" altLang="ko-KR"/>
          </a:p>
          <a:p>
            <a:r>
              <a:rPr lang="en-US" altLang="ko-KR" sz="2400"/>
              <a:t>String</a:t>
            </a:r>
            <a:r>
              <a:rPr lang="ko-KR" altLang="en-US" sz="2400"/>
              <a:t>의 </a:t>
            </a:r>
            <a:r>
              <a:rPr lang="en-US" altLang="ko-KR" sz="2400"/>
              <a:t>split()</a:t>
            </a:r>
          </a:p>
          <a:p>
            <a:pPr lvl="1"/>
            <a:r>
              <a:rPr lang="ko-KR" altLang="en-US" sz="2000"/>
              <a:t>정규표현식을 구분자로 해서 부분 문자열 분리</a:t>
            </a:r>
            <a:endParaRPr lang="en-US" altLang="ko-KR" sz="2000"/>
          </a:p>
          <a:p>
            <a:pPr lvl="1"/>
            <a:r>
              <a:rPr lang="ko-KR" altLang="en-US" sz="2000"/>
              <a:t>배열에 저장하고 리턴</a:t>
            </a:r>
            <a:endParaRPr lang="en-US" altLang="ko-KR" sz="2000"/>
          </a:p>
          <a:p>
            <a:pPr lvl="1"/>
            <a:endParaRPr lang="en-US" altLang="ko-KR"/>
          </a:p>
        </p:txBody>
      </p:sp>
      <p:sp>
        <p:nvSpPr>
          <p:cNvPr id="39939" name="제목 2">
            <a:extLst>
              <a:ext uri="{FF2B5EF4-FFF2-40B4-BE49-F238E27FC236}">
                <a16:creationId xmlns:a16="http://schemas.microsoft.com/office/drawing/2014/main" id="{F6E2DB52-2626-7744-8126-8FB473D0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StringTokenizer </a:t>
            </a:r>
            <a:r>
              <a:rPr lang="ko-KR" altLang="en-US"/>
              <a:t>클래스</a:t>
            </a:r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F9582ED3-3B91-2E44-9D6B-667981A0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74660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>
            <a:extLst>
              <a:ext uri="{FF2B5EF4-FFF2-40B4-BE49-F238E27FC236}">
                <a16:creationId xmlns:a16="http://schemas.microsoft.com/office/drawing/2014/main" id="{D4614171-3275-FA4C-9546-184809173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314825"/>
            <a:ext cx="74755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>
            <a:extLst>
              <a:ext uri="{FF2B5EF4-FFF2-40B4-BE49-F238E27FC236}">
                <a16:creationId xmlns:a16="http://schemas.microsoft.com/office/drawing/2014/main" id="{44BB1065-5E9A-FD49-ADB3-C3D8B7B8B8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StringTokenizer </a:t>
            </a:r>
            <a:r>
              <a:rPr lang="ko-KR" altLang="en-US" sz="2400"/>
              <a:t>클래스</a:t>
            </a:r>
          </a:p>
          <a:p>
            <a:endParaRPr lang="ko-KR" altLang="en-US"/>
          </a:p>
        </p:txBody>
      </p:sp>
      <p:sp>
        <p:nvSpPr>
          <p:cNvPr id="40963" name="제목 2">
            <a:extLst>
              <a:ext uri="{FF2B5EF4-FFF2-40B4-BE49-F238E27FC236}">
                <a16:creationId xmlns:a16="http://schemas.microsoft.com/office/drawing/2014/main" id="{7280C172-C899-1540-9D0D-E20BE3DF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StringTokenizer </a:t>
            </a:r>
            <a:r>
              <a:rPr lang="ko-KR" altLang="en-US"/>
              <a:t>클래스</a:t>
            </a: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909EDE47-5F77-B943-B42A-B9D41CF27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4660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6">
            <a:extLst>
              <a:ext uri="{FF2B5EF4-FFF2-40B4-BE49-F238E27FC236}">
                <a16:creationId xmlns:a16="http://schemas.microsoft.com/office/drawing/2014/main" id="{9AA542F3-5232-7042-9BA9-285744361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25050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5">
            <a:extLst>
              <a:ext uri="{FF2B5EF4-FFF2-40B4-BE49-F238E27FC236}">
                <a16:creationId xmlns:a16="http://schemas.microsoft.com/office/drawing/2014/main" id="{446398EF-E255-8041-AFE9-0157BCE54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625850"/>
            <a:ext cx="750093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내용 개체 틀 1">
            <a:extLst>
              <a:ext uri="{FF2B5EF4-FFF2-40B4-BE49-F238E27FC236}">
                <a16:creationId xmlns:a16="http://schemas.microsoft.com/office/drawing/2014/main" id="{5C53BFA5-EB69-F846-90D7-57BC14E122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문자열 결합 연산자 </a:t>
            </a:r>
            <a:r>
              <a:rPr lang="en-US" altLang="ko-KR" sz="2400"/>
              <a:t>+ </a:t>
            </a:r>
          </a:p>
          <a:p>
            <a:pPr lvl="1"/>
            <a:r>
              <a:rPr lang="en-US" altLang="ko-KR" sz="2000"/>
              <a:t>String </a:t>
            </a:r>
            <a:r>
              <a:rPr lang="ko-KR" altLang="en-US" sz="2000"/>
              <a:t>은 내부의 문자열 수정 불가 </a:t>
            </a:r>
            <a:r>
              <a:rPr lang="en-US" altLang="ko-KR" sz="2000"/>
              <a:t>-&gt; </a:t>
            </a:r>
            <a:r>
              <a:rPr lang="ko-KR" altLang="en-US" sz="2000"/>
              <a:t>대치된 새로운 문자열 리턴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41987" name="제목 2">
            <a:extLst>
              <a:ext uri="{FF2B5EF4-FFF2-40B4-BE49-F238E27FC236}">
                <a16:creationId xmlns:a16="http://schemas.microsoft.com/office/drawing/2014/main" id="{A7D4D47B-278F-D441-947C-43CC166A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StringBuffer, StringBuilder </a:t>
            </a:r>
            <a:r>
              <a:rPr lang="ko-KR" altLang="en-US"/>
              <a:t>클래스</a:t>
            </a:r>
          </a:p>
        </p:txBody>
      </p:sp>
      <p:pic>
        <p:nvPicPr>
          <p:cNvPr id="41988" name="Picture 3">
            <a:extLst>
              <a:ext uri="{FF2B5EF4-FFF2-40B4-BE49-F238E27FC236}">
                <a16:creationId xmlns:a16="http://schemas.microsoft.com/office/drawing/2014/main" id="{5F2E2C2D-A340-3440-A12E-29CA4518F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00250"/>
            <a:ext cx="16478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4">
            <a:extLst>
              <a:ext uri="{FF2B5EF4-FFF2-40B4-BE49-F238E27FC236}">
                <a16:creationId xmlns:a16="http://schemas.microsoft.com/office/drawing/2014/main" id="{1D0A308B-8A34-EA45-AD28-3355C229D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47148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내용 개체 틀 1">
            <a:extLst>
              <a:ext uri="{FF2B5EF4-FFF2-40B4-BE49-F238E27FC236}">
                <a16:creationId xmlns:a16="http://schemas.microsoft.com/office/drawing/2014/main" id="{4CBF7FF2-2F20-2844-A840-9B174587F3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StringBuffer, StringBuilder (p.514~516) </a:t>
            </a:r>
          </a:p>
          <a:p>
            <a:pPr lvl="1"/>
            <a:r>
              <a:rPr lang="ko-KR" altLang="en-US" sz="2000"/>
              <a:t>버퍼</a:t>
            </a:r>
            <a:r>
              <a:rPr lang="en-US" altLang="ko-KR" sz="2000"/>
              <a:t>(buffer:</a:t>
            </a:r>
            <a:r>
              <a:rPr lang="ko-KR" altLang="en-US" sz="2000"/>
              <a:t>데이터를 임시로 저장하는 메모리</a:t>
            </a:r>
            <a:r>
              <a:rPr lang="en-US" altLang="ko-KR" sz="2000"/>
              <a:t>)</a:t>
            </a:r>
            <a:r>
              <a:rPr lang="ko-KR" altLang="en-US" sz="2000"/>
              <a:t>에 문자열 저장</a:t>
            </a:r>
            <a:endParaRPr lang="en-US" altLang="ko-KR" sz="2000"/>
          </a:p>
          <a:p>
            <a:pPr lvl="1"/>
            <a:r>
              <a:rPr lang="ko-KR" altLang="en-US" sz="2000"/>
              <a:t>버퍼 내부에서 추가</a:t>
            </a:r>
            <a:r>
              <a:rPr lang="en-US" altLang="ko-KR" sz="2000"/>
              <a:t>, </a:t>
            </a:r>
            <a:r>
              <a:rPr lang="ko-KR" altLang="en-US" sz="2000"/>
              <a:t>수정</a:t>
            </a:r>
            <a:r>
              <a:rPr lang="en-US" altLang="ko-KR" sz="2000"/>
              <a:t>, </a:t>
            </a:r>
            <a:r>
              <a:rPr lang="ko-KR" altLang="en-US" sz="2000"/>
              <a:t>삭제 작업 가능</a:t>
            </a:r>
            <a:endParaRPr lang="en-US" altLang="ko-KR" sz="2000"/>
          </a:p>
          <a:p>
            <a:pPr lvl="1"/>
            <a:r>
              <a:rPr lang="ko-KR" altLang="en-US" sz="2000"/>
              <a:t>멀티 스레드환경</a:t>
            </a:r>
            <a:r>
              <a:rPr lang="en-US" altLang="ko-KR" sz="2000"/>
              <a:t>: StringBuffer</a:t>
            </a:r>
            <a:r>
              <a:rPr lang="ko-KR" altLang="en-US" sz="2000"/>
              <a:t> 사용</a:t>
            </a:r>
            <a:endParaRPr lang="en-US" altLang="ko-KR" sz="2000"/>
          </a:p>
          <a:p>
            <a:pPr lvl="1"/>
            <a:r>
              <a:rPr lang="ko-KR" altLang="en-US" sz="2000"/>
              <a:t>단일 스레드환경</a:t>
            </a:r>
            <a:r>
              <a:rPr lang="en-US" altLang="ko-KR" sz="2000"/>
              <a:t>: StringBuilder</a:t>
            </a:r>
            <a:r>
              <a:rPr lang="ko-KR" altLang="en-US" sz="2000"/>
              <a:t> 사용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43011" name="제목 2">
            <a:extLst>
              <a:ext uri="{FF2B5EF4-FFF2-40B4-BE49-F238E27FC236}">
                <a16:creationId xmlns:a16="http://schemas.microsoft.com/office/drawing/2014/main" id="{FBFD8C91-C943-5C49-B1D1-6A4308E6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StringBuffer, StringBuilder </a:t>
            </a:r>
            <a:r>
              <a:rPr lang="ko-KR" altLang="en-US"/>
              <a:t>클래스</a:t>
            </a:r>
          </a:p>
        </p:txBody>
      </p:sp>
      <p:pic>
        <p:nvPicPr>
          <p:cNvPr id="43012" name="Picture 5">
            <a:extLst>
              <a:ext uri="{FF2B5EF4-FFF2-40B4-BE49-F238E27FC236}">
                <a16:creationId xmlns:a16="http://schemas.microsoft.com/office/drawing/2014/main" id="{39521EF2-85A6-6B4B-9030-E618FD10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35052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6">
            <a:extLst>
              <a:ext uri="{FF2B5EF4-FFF2-40B4-BE49-F238E27FC236}">
                <a16:creationId xmlns:a16="http://schemas.microsoft.com/office/drawing/2014/main" id="{3DF15632-6BB4-F14E-A728-FE754EF72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3071813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>
            <a:extLst>
              <a:ext uri="{FF2B5EF4-FFF2-40B4-BE49-F238E27FC236}">
                <a16:creationId xmlns:a16="http://schemas.microsoft.com/office/drawing/2014/main" id="{7D96230C-F98B-D44B-A4F8-9D52EAE215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정규 표현식</a:t>
            </a:r>
            <a:r>
              <a:rPr lang="en-US" altLang="ko-KR" sz="2400"/>
              <a:t>(Regular Expression) </a:t>
            </a:r>
            <a:r>
              <a:rPr lang="ko-KR" altLang="en-US" sz="2400"/>
              <a:t>작성 방법</a:t>
            </a:r>
            <a:endParaRPr lang="en-US" altLang="ko-KR" sz="2400"/>
          </a:p>
          <a:p>
            <a:pPr lvl="1"/>
            <a:r>
              <a:rPr lang="ko-KR" altLang="en-US" sz="2000"/>
              <a:t>문자열이 정해져 있는 형식으로 구성되어 있는지 검증할 때 사용</a:t>
            </a:r>
            <a:endParaRPr lang="en-US" altLang="ko-KR" sz="2000"/>
          </a:p>
          <a:p>
            <a:pPr lvl="2"/>
            <a:r>
              <a:rPr lang="en-US" altLang="ko-KR" sz="1800"/>
              <a:t>Ex) </a:t>
            </a:r>
            <a:r>
              <a:rPr lang="ko-KR" altLang="en-US" sz="1800"/>
              <a:t>이메일</a:t>
            </a:r>
            <a:r>
              <a:rPr lang="en-US" altLang="ko-KR" sz="1800"/>
              <a:t>, </a:t>
            </a:r>
            <a:r>
              <a:rPr lang="ko-KR" altLang="en-US" sz="1800"/>
              <a:t>전화번호</a:t>
            </a:r>
            <a:r>
              <a:rPr lang="en-US" altLang="ko-KR" sz="1800"/>
              <a:t>, </a:t>
            </a:r>
            <a:r>
              <a:rPr lang="ko-KR" altLang="en-US" sz="1800"/>
              <a:t>비밀번호 등</a:t>
            </a:r>
            <a:endParaRPr lang="en-US" altLang="ko-KR" sz="1800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1"/>
            <a:r>
              <a:rPr lang="ko-KR" altLang="en-US" sz="2000"/>
              <a:t>문자 또는 숫자 기호와 반복 기호가 결합된 문자열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44035" name="제목 2">
            <a:extLst>
              <a:ext uri="{FF2B5EF4-FFF2-40B4-BE49-F238E27FC236}">
                <a16:creationId xmlns:a16="http://schemas.microsoft.com/office/drawing/2014/main" id="{A90F6144-2AB2-F44D-8C84-6C2B205B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정규 표현식과 </a:t>
            </a:r>
            <a:r>
              <a:rPr lang="en-US" altLang="ko-KR"/>
              <a:t>Pattern </a:t>
            </a:r>
            <a:r>
              <a:rPr lang="ko-KR" altLang="en-US"/>
              <a:t>클래스</a:t>
            </a:r>
          </a:p>
        </p:txBody>
      </p:sp>
      <p:pic>
        <p:nvPicPr>
          <p:cNvPr id="44036" name="Picture 10">
            <a:extLst>
              <a:ext uri="{FF2B5EF4-FFF2-40B4-BE49-F238E27FC236}">
                <a16:creationId xmlns:a16="http://schemas.microsoft.com/office/drawing/2014/main" id="{A610FB5F-9684-7C43-AA58-A86CD4B4A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4221163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5">
            <a:extLst>
              <a:ext uri="{FF2B5EF4-FFF2-40B4-BE49-F238E27FC236}">
                <a16:creationId xmlns:a16="http://schemas.microsoft.com/office/drawing/2014/main" id="{40D5DD7C-81D1-EC4B-9632-48378ED2ED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2400"/>
              <a:t>자바 </a:t>
            </a:r>
            <a:r>
              <a:rPr lang="en-US" altLang="ko-KR" sz="2400"/>
              <a:t>API</a:t>
            </a:r>
            <a:r>
              <a:rPr lang="ko-KR" altLang="en-US" sz="2400"/>
              <a:t>란</a:t>
            </a:r>
            <a:r>
              <a:rPr lang="en-US" altLang="ko-KR" sz="2400"/>
              <a:t>?</a:t>
            </a:r>
          </a:p>
          <a:p>
            <a:pPr lvl="1"/>
            <a:r>
              <a:rPr lang="ko-KR" altLang="en-US" sz="2000"/>
              <a:t>자바에서 기본적으로 제공하는 라이브러리</a:t>
            </a:r>
            <a:r>
              <a:rPr lang="en-US" altLang="ko-KR" sz="2000"/>
              <a:t>(library)</a:t>
            </a:r>
          </a:p>
          <a:p>
            <a:pPr lvl="1"/>
            <a:r>
              <a:rPr lang="ko-KR" altLang="en-US" sz="2000"/>
              <a:t>프로그램 개발에 자주 사용되는 클래스 및 인터페이스 모음</a:t>
            </a:r>
            <a:endParaRPr lang="en-US" altLang="ko-KR" sz="2000"/>
          </a:p>
          <a:p>
            <a:pPr lvl="1"/>
            <a:endParaRPr lang="en-US" altLang="ko-KR"/>
          </a:p>
          <a:p>
            <a:r>
              <a:rPr lang="en-US" altLang="ko-KR" sz="2400"/>
              <a:t>API </a:t>
            </a:r>
            <a:r>
              <a:rPr lang="ko-KR" altLang="en-US" sz="2400"/>
              <a:t>도큐먼트 </a:t>
            </a:r>
            <a:r>
              <a:rPr lang="en-US" altLang="ko-KR" sz="2400"/>
              <a:t>(p.454~456)</a:t>
            </a:r>
          </a:p>
          <a:p>
            <a:pPr lvl="1"/>
            <a:r>
              <a:rPr lang="ko-KR" altLang="en-US" sz="2000"/>
              <a:t>쉽게</a:t>
            </a:r>
            <a:r>
              <a:rPr lang="en-US" altLang="ko-KR" sz="2000"/>
              <a:t> API</a:t>
            </a:r>
            <a:r>
              <a:rPr lang="ko-KR" altLang="en-US" sz="2000"/>
              <a:t> 찾아 이용할 수 있도록 문서화한 것</a:t>
            </a:r>
            <a:endParaRPr lang="en-US" altLang="ko-KR" sz="2000"/>
          </a:p>
          <a:p>
            <a:pPr lvl="1"/>
            <a:r>
              <a:rPr lang="en-US" altLang="ko-KR" sz="2000"/>
              <a:t>HTML </a:t>
            </a:r>
            <a:r>
              <a:rPr lang="ko-KR" altLang="en-US" sz="2000"/>
              <a:t>페이지로 작성되어 있어 웹 브라우저로 바로 볼 수 있음</a:t>
            </a:r>
            <a:endParaRPr lang="en-US" altLang="ko-KR" sz="2000"/>
          </a:p>
          <a:p>
            <a:pPr lvl="2"/>
            <a:r>
              <a:rPr lang="en-US" altLang="ko-KR" sz="1800">
                <a:hlinkClick r:id="rId2"/>
              </a:rPr>
              <a:t>http://docs.oracle.com/javase/8/docs/api/</a:t>
            </a:r>
            <a:endParaRPr lang="en-US" altLang="ko-KR" sz="1800"/>
          </a:p>
        </p:txBody>
      </p:sp>
      <p:sp>
        <p:nvSpPr>
          <p:cNvPr id="8195" name="제목 1">
            <a:extLst>
              <a:ext uri="{FF2B5EF4-FFF2-40B4-BE49-F238E27FC236}">
                <a16:creationId xmlns:a16="http://schemas.microsoft.com/office/drawing/2014/main" id="{02D153FE-68B1-3D47-BE6B-18BC3852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자바 </a:t>
            </a:r>
            <a:r>
              <a:rPr lang="en-US" altLang="ko-KR"/>
              <a:t>API </a:t>
            </a:r>
            <a:r>
              <a:rPr lang="ko-KR" altLang="en-US"/>
              <a:t>도큐먼트</a:t>
            </a:r>
          </a:p>
        </p:txBody>
      </p:sp>
      <p:pic>
        <p:nvPicPr>
          <p:cNvPr id="8196" name="그림 6">
            <a:extLst>
              <a:ext uri="{FF2B5EF4-FFF2-40B4-BE49-F238E27FC236}">
                <a16:creationId xmlns:a16="http://schemas.microsoft.com/office/drawing/2014/main" id="{E7A0473E-4611-174D-9690-84E6580BA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35450"/>
            <a:ext cx="6686550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내용 개체 틀 1">
            <a:extLst>
              <a:ext uri="{FF2B5EF4-FFF2-40B4-BE49-F238E27FC236}">
                <a16:creationId xmlns:a16="http://schemas.microsoft.com/office/drawing/2014/main" id="{890991E4-3146-B047-BF0B-336350A250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Pattern </a:t>
            </a:r>
            <a:r>
              <a:rPr lang="ko-KR" altLang="en-US" sz="2400"/>
              <a:t>클래스</a:t>
            </a:r>
            <a:endParaRPr lang="en-US" altLang="ko-KR" sz="2400"/>
          </a:p>
          <a:p>
            <a:pPr lvl="1"/>
            <a:r>
              <a:rPr lang="ko-KR" altLang="en-US" sz="2000"/>
              <a:t>정규 표현식으로 문자열을 검증하는 역할</a:t>
            </a:r>
            <a:endParaRPr lang="en-US" altLang="ko-KR" sz="2000"/>
          </a:p>
          <a:p>
            <a:pPr lvl="2"/>
            <a:r>
              <a:rPr lang="ko-KR" altLang="en-US" sz="1800">
                <a:solidFill>
                  <a:srgbClr val="00B050"/>
                </a:solidFill>
              </a:rPr>
              <a:t>결과는 </a:t>
            </a:r>
            <a:r>
              <a:rPr lang="en-US" altLang="ko-KR" sz="1800">
                <a:solidFill>
                  <a:srgbClr val="00B050"/>
                </a:solidFill>
              </a:rPr>
              <a:t>boolean </a:t>
            </a:r>
            <a:r>
              <a:rPr lang="ko-KR" altLang="en-US" sz="1800">
                <a:solidFill>
                  <a:srgbClr val="00B050"/>
                </a:solidFill>
              </a:rPr>
              <a:t>타입 </a:t>
            </a:r>
            <a:r>
              <a:rPr lang="en-US" altLang="ko-KR" sz="1800">
                <a:solidFill>
                  <a:srgbClr val="00B050"/>
                </a:solidFill>
              </a:rPr>
              <a:t>!!!</a:t>
            </a:r>
          </a:p>
          <a:p>
            <a:pPr lvl="2"/>
            <a:endParaRPr lang="en-US" altLang="ko-KR" sz="1800"/>
          </a:p>
        </p:txBody>
      </p:sp>
      <p:sp>
        <p:nvSpPr>
          <p:cNvPr id="45059" name="제목 2">
            <a:extLst>
              <a:ext uri="{FF2B5EF4-FFF2-40B4-BE49-F238E27FC236}">
                <a16:creationId xmlns:a16="http://schemas.microsoft.com/office/drawing/2014/main" id="{7B7D9D23-176F-3D49-801F-B796FBB9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정규 표현식과 </a:t>
            </a:r>
            <a:r>
              <a:rPr lang="en-US" altLang="ko-KR"/>
              <a:t>Pattern </a:t>
            </a:r>
            <a:r>
              <a:rPr lang="ko-KR" altLang="en-US"/>
              <a:t>클래스</a:t>
            </a:r>
          </a:p>
        </p:txBody>
      </p:sp>
      <p:pic>
        <p:nvPicPr>
          <p:cNvPr id="45060" name="Picture 8">
            <a:extLst>
              <a:ext uri="{FF2B5EF4-FFF2-40B4-BE49-F238E27FC236}">
                <a16:creationId xmlns:a16="http://schemas.microsoft.com/office/drawing/2014/main" id="{00CEEE7A-04A3-C84A-A1D2-DC855DCB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30438"/>
            <a:ext cx="74660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내용 개체 틀 1">
            <a:extLst>
              <a:ext uri="{FF2B5EF4-FFF2-40B4-BE49-F238E27FC236}">
                <a16:creationId xmlns:a16="http://schemas.microsoft.com/office/drawing/2014/main" id="{4728EC2F-9C0F-854C-9B34-9D7C26F77D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Arrays</a:t>
            </a:r>
          </a:p>
          <a:p>
            <a:pPr lvl="1"/>
            <a:r>
              <a:rPr lang="ko-KR" altLang="en-US" sz="2000"/>
              <a:t>배열 조작 기능을 가지고 있는 클래스 </a:t>
            </a:r>
            <a:r>
              <a:rPr lang="en-US" altLang="ko-KR" sz="2000"/>
              <a:t>- </a:t>
            </a:r>
            <a:r>
              <a:rPr lang="ko-KR" altLang="en-US" sz="1800"/>
              <a:t>배열 복사</a:t>
            </a:r>
            <a:r>
              <a:rPr lang="en-US" altLang="ko-KR" sz="1800"/>
              <a:t>, </a:t>
            </a:r>
            <a:r>
              <a:rPr lang="ko-KR" altLang="en-US" sz="1800"/>
              <a:t>항목 정렬</a:t>
            </a:r>
            <a:r>
              <a:rPr lang="en-US" altLang="ko-KR" sz="1800"/>
              <a:t>, </a:t>
            </a:r>
            <a:r>
              <a:rPr lang="ko-KR" altLang="en-US" sz="1800"/>
              <a:t>항목 검색</a:t>
            </a:r>
            <a:endParaRPr lang="en-US" altLang="ko-KR"/>
          </a:p>
          <a:p>
            <a:pPr lvl="1"/>
            <a:r>
              <a:rPr lang="ko-KR" altLang="en-US" sz="2000"/>
              <a:t>제공하는 정적 메소드</a:t>
            </a:r>
            <a:endParaRPr lang="en-US" altLang="ko-KR" sz="20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6083" name="제목 2">
            <a:extLst>
              <a:ext uri="{FF2B5EF4-FFF2-40B4-BE49-F238E27FC236}">
                <a16:creationId xmlns:a16="http://schemas.microsoft.com/office/drawing/2014/main" id="{30B5EF2A-97FD-F44B-B696-40F8F122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절</a:t>
            </a:r>
            <a:r>
              <a:rPr lang="en-US" altLang="ko-KR"/>
              <a:t>. Arrays </a:t>
            </a:r>
            <a:r>
              <a:rPr lang="ko-KR" altLang="en-US"/>
              <a:t>클래스</a:t>
            </a:r>
          </a:p>
        </p:txBody>
      </p:sp>
      <p:pic>
        <p:nvPicPr>
          <p:cNvPr id="46084" name="Picture 2">
            <a:extLst>
              <a:ext uri="{FF2B5EF4-FFF2-40B4-BE49-F238E27FC236}">
                <a16:creationId xmlns:a16="http://schemas.microsoft.com/office/drawing/2014/main" id="{577572F4-FF9C-CF41-BB7B-5BCCA3E5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561263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313731-CC74-6D42-B622-1772E5D978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>
              <a:defRPr/>
            </a:pPr>
            <a:r>
              <a:rPr lang="ko-KR" altLang="en-US" sz="2000" dirty="0"/>
              <a:t>배열 복사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/>
              <a:t>Arrays.copyOf(</a:t>
            </a:r>
            <a:r>
              <a:rPr lang="ko-KR" altLang="en-US" sz="1800" dirty="0"/>
              <a:t>원본배열</a:t>
            </a:r>
            <a:r>
              <a:rPr lang="en-US" altLang="ko-KR" sz="1800" dirty="0"/>
              <a:t>, </a:t>
            </a:r>
            <a:r>
              <a:rPr lang="ko-KR" altLang="en-US" sz="1800" dirty="0"/>
              <a:t>복사할 길이</a:t>
            </a:r>
            <a:r>
              <a:rPr lang="en-US" altLang="ko-KR" sz="1800" dirty="0"/>
              <a:t>)</a:t>
            </a:r>
          </a:p>
          <a:p>
            <a:pPr lvl="3">
              <a:buFont typeface="Arial" charset="0"/>
              <a:buChar char="–"/>
              <a:defRPr/>
            </a:pPr>
            <a:r>
              <a:rPr lang="en-US" altLang="ko-KR" dirty="0"/>
              <a:t> 0 ~ (</a:t>
            </a:r>
            <a:r>
              <a:rPr lang="ko-KR" altLang="en-US" dirty="0"/>
              <a:t>복사할 길이</a:t>
            </a:r>
            <a:r>
              <a:rPr lang="en-US" altLang="ko-KR" dirty="0"/>
              <a:t>-1)</a:t>
            </a:r>
            <a:r>
              <a:rPr lang="ko-KR" altLang="en-US" dirty="0"/>
              <a:t>까지 항목 복사</a:t>
            </a:r>
            <a:endParaRPr lang="en-US" altLang="ko-KR" dirty="0"/>
          </a:p>
          <a:p>
            <a:pPr lvl="3">
              <a:buFont typeface="Arial" charset="0"/>
              <a:buChar char="–"/>
              <a:defRPr/>
            </a:pPr>
            <a:r>
              <a:rPr lang="en-US" altLang="ko-KR" dirty="0"/>
              <a:t> </a:t>
            </a:r>
            <a:r>
              <a:rPr lang="ko-KR" altLang="en-US" dirty="0"/>
              <a:t>복사할 길이는 원본 배열의 길이보다 커도 되며 타겟 배열의 길이</a:t>
            </a:r>
            <a:endParaRPr lang="en-US" altLang="ko-KR" dirty="0"/>
          </a:p>
          <a:p>
            <a:pPr lvl="3">
              <a:buFont typeface="Arial" charset="0"/>
              <a:buChar char="–"/>
              <a:defRPr/>
            </a:pPr>
            <a:endParaRPr lang="en-US" altLang="ko-KR" dirty="0"/>
          </a:p>
          <a:p>
            <a:pPr lvl="3">
              <a:buFont typeface="Arial" charset="0"/>
              <a:buChar char="–"/>
              <a:defRPr/>
            </a:pPr>
            <a:endParaRPr lang="en-US" altLang="ko-KR" dirty="0"/>
          </a:p>
          <a:p>
            <a:pPr marL="1371600" lvl="3" indent="0">
              <a:buFont typeface="Arial" charset="0"/>
              <a:buNone/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sz="1800" dirty="0"/>
              <a:t>copyOfRange(</a:t>
            </a:r>
            <a:r>
              <a:rPr lang="ko-KR" altLang="en-US" sz="1800" dirty="0"/>
              <a:t>원본 배열</a:t>
            </a:r>
            <a:r>
              <a:rPr lang="en-US" altLang="ko-KR" sz="1800" dirty="0"/>
              <a:t>, </a:t>
            </a:r>
            <a:r>
              <a:rPr lang="ko-KR" altLang="en-US" sz="1800" dirty="0"/>
              <a:t>시작 인덱스</a:t>
            </a:r>
            <a:r>
              <a:rPr lang="en-US" altLang="ko-KR" sz="1800" dirty="0"/>
              <a:t>, </a:t>
            </a:r>
            <a:r>
              <a:rPr lang="ko-KR" altLang="en-US" sz="1800" dirty="0"/>
              <a:t>끝 인덱스</a:t>
            </a:r>
            <a:r>
              <a:rPr lang="en-US" altLang="ko-KR" sz="1800" dirty="0"/>
              <a:t>)</a:t>
            </a:r>
          </a:p>
          <a:p>
            <a:pPr lvl="3">
              <a:buFont typeface="Arial" charset="0"/>
              <a:buChar char="–"/>
              <a:defRPr/>
            </a:pPr>
            <a:r>
              <a:rPr lang="en-US" altLang="ko-KR" dirty="0"/>
              <a:t> </a:t>
            </a:r>
            <a:r>
              <a:rPr lang="ko-KR" altLang="en-US" dirty="0"/>
              <a:t>시작인덱스 </a:t>
            </a:r>
            <a:r>
              <a:rPr lang="en-US" altLang="ko-KR" dirty="0"/>
              <a:t>~ (</a:t>
            </a:r>
            <a:r>
              <a:rPr lang="ko-KR" altLang="en-US" dirty="0"/>
              <a:t>끝 인덱스</a:t>
            </a:r>
            <a:r>
              <a:rPr lang="en-US" altLang="ko-KR" dirty="0"/>
              <a:t>-1)</a:t>
            </a:r>
            <a:r>
              <a:rPr lang="ko-KR" altLang="en-US" dirty="0"/>
              <a:t>까지 항목 복사</a:t>
            </a:r>
            <a:endParaRPr lang="en-US" altLang="ko-KR" dirty="0"/>
          </a:p>
          <a:p>
            <a:pPr lvl="3">
              <a:buFont typeface="Arial" charset="0"/>
              <a:buChar char="–"/>
              <a:defRPr/>
            </a:pPr>
            <a:endParaRPr lang="en-US" altLang="ko-KR" dirty="0"/>
          </a:p>
          <a:p>
            <a:pPr lvl="3">
              <a:buFont typeface="Arial" charset="0"/>
              <a:buChar char="–"/>
              <a:defRPr/>
            </a:pPr>
            <a:endParaRPr lang="en-US" altLang="ko-KR" dirty="0"/>
          </a:p>
          <a:p>
            <a:pPr lvl="3">
              <a:buFont typeface="Arial" charset="0"/>
              <a:buChar char="–"/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sz="1800" dirty="0"/>
              <a:t>System.arraycopy()</a:t>
            </a:r>
            <a:endParaRPr lang="ko-KR" altLang="en-US" sz="1800" dirty="0"/>
          </a:p>
          <a:p>
            <a:pPr lvl="2"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7107" name="제목 2">
            <a:extLst>
              <a:ext uri="{FF2B5EF4-FFF2-40B4-BE49-F238E27FC236}">
                <a16:creationId xmlns:a16="http://schemas.microsoft.com/office/drawing/2014/main" id="{7FA422E4-5C0C-2F48-9498-47F0FBF5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절</a:t>
            </a:r>
            <a:r>
              <a:rPr lang="en-US" altLang="ko-KR"/>
              <a:t>. Arrays </a:t>
            </a:r>
            <a:r>
              <a:rPr lang="ko-KR" altLang="en-US"/>
              <a:t>클래스</a:t>
            </a:r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F3542CB3-DECD-564D-A9CD-6A1811DF3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2590800"/>
            <a:ext cx="74660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>
            <a:extLst>
              <a:ext uri="{FF2B5EF4-FFF2-40B4-BE49-F238E27FC236}">
                <a16:creationId xmlns:a16="http://schemas.microsoft.com/office/drawing/2014/main" id="{EED69DF0-30AC-314D-9D31-36A991381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4186238"/>
            <a:ext cx="3543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>
            <a:extLst>
              <a:ext uri="{FF2B5EF4-FFF2-40B4-BE49-F238E27FC236}">
                <a16:creationId xmlns:a16="http://schemas.microsoft.com/office/drawing/2014/main" id="{1BB92FE8-0B06-0D4A-B115-D418BCD50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5486400"/>
            <a:ext cx="74755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내용 개체 틀 1">
            <a:extLst>
              <a:ext uri="{FF2B5EF4-FFF2-40B4-BE49-F238E27FC236}">
                <a16:creationId xmlns:a16="http://schemas.microsoft.com/office/drawing/2014/main" id="{8B986C22-8A02-DE43-BBB4-3BBFAA6DBF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배열 항목 비교</a:t>
            </a:r>
            <a:endParaRPr lang="en-US" altLang="ko-KR" sz="2000"/>
          </a:p>
          <a:p>
            <a:pPr lvl="2"/>
            <a:r>
              <a:rPr lang="en-US" altLang="ko-KR" sz="1800"/>
              <a:t>Arrays.equals(</a:t>
            </a:r>
            <a:r>
              <a:rPr lang="ko-KR" altLang="en-US" sz="1800"/>
              <a:t>배열</a:t>
            </a:r>
            <a:r>
              <a:rPr lang="en-US" altLang="ko-KR" sz="1800"/>
              <a:t>, </a:t>
            </a:r>
            <a:r>
              <a:rPr lang="ko-KR" altLang="en-US" sz="1800"/>
              <a:t>배열</a:t>
            </a:r>
            <a:r>
              <a:rPr lang="en-US" altLang="ko-KR" sz="1800"/>
              <a:t>) - 1</a:t>
            </a:r>
            <a:r>
              <a:rPr lang="ko-KR" altLang="en-US" sz="1800"/>
              <a:t>차 항목의 값만 비교</a:t>
            </a:r>
            <a:endParaRPr lang="en-US" altLang="ko-KR" sz="1800"/>
          </a:p>
          <a:p>
            <a:pPr lvl="2"/>
            <a:r>
              <a:rPr lang="en-US" altLang="ko-KR" sz="1800"/>
              <a:t>Arrays.deepEquals(</a:t>
            </a:r>
            <a:r>
              <a:rPr lang="ko-KR" altLang="en-US" sz="1800"/>
              <a:t>배열</a:t>
            </a:r>
            <a:r>
              <a:rPr lang="en-US" altLang="ko-KR" sz="1800"/>
              <a:t>, </a:t>
            </a:r>
            <a:r>
              <a:rPr lang="ko-KR" altLang="en-US" sz="1800"/>
              <a:t>배열</a:t>
            </a:r>
            <a:r>
              <a:rPr lang="en-US" altLang="ko-KR" sz="1800"/>
              <a:t>) - </a:t>
            </a:r>
            <a:r>
              <a:rPr lang="en-US" altLang="ko-KR"/>
              <a:t> </a:t>
            </a:r>
            <a:r>
              <a:rPr lang="ko-KR" altLang="en-US" sz="1800"/>
              <a:t>중첩된 배열의 항목까지 비교</a:t>
            </a:r>
            <a:endParaRPr lang="en-US" altLang="ko-KR" sz="1800"/>
          </a:p>
          <a:p>
            <a:pPr lvl="3"/>
            <a:endParaRPr lang="en-US" altLang="ko-KR"/>
          </a:p>
          <a:p>
            <a:pPr lvl="1"/>
            <a:r>
              <a:rPr lang="ko-KR" altLang="en-US" sz="2000"/>
              <a:t>배열 항목 정렬</a:t>
            </a:r>
            <a:endParaRPr lang="en-US" altLang="ko-KR" sz="2000"/>
          </a:p>
          <a:p>
            <a:pPr lvl="2"/>
            <a:r>
              <a:rPr lang="en-US" altLang="ko-KR" sz="1800"/>
              <a:t>Arrays.sort(</a:t>
            </a:r>
            <a:r>
              <a:rPr lang="ko-KR" altLang="en-US" sz="1800"/>
              <a:t>배열</a:t>
            </a:r>
            <a:r>
              <a:rPr lang="en-US" altLang="ko-KR" sz="1800"/>
              <a:t>)- </a:t>
            </a:r>
            <a:r>
              <a:rPr lang="ko-KR" altLang="en-US" sz="1800"/>
              <a:t>항목 오름차 순으로 정렬</a:t>
            </a:r>
            <a:endParaRPr lang="en-US" altLang="ko-KR" sz="1800"/>
          </a:p>
          <a:p>
            <a:pPr lvl="3"/>
            <a:r>
              <a:rPr lang="ko-KR" altLang="en-US"/>
              <a:t>기본 타입이거나 </a:t>
            </a:r>
            <a:r>
              <a:rPr lang="en-US" altLang="ko-KR"/>
              <a:t>String</a:t>
            </a:r>
            <a:r>
              <a:rPr lang="ko-KR" altLang="en-US"/>
              <a:t> 배열 자동 정렬</a:t>
            </a:r>
            <a:endParaRPr lang="en-US" altLang="ko-KR"/>
          </a:p>
          <a:p>
            <a:pPr lvl="2"/>
            <a:r>
              <a:rPr lang="ko-KR" altLang="en-US" sz="1800"/>
              <a:t>사용자 정의 클래스 배열은 </a:t>
            </a:r>
            <a:r>
              <a:rPr lang="en-US" altLang="ko-KR" sz="1800"/>
              <a:t>Comparable </a:t>
            </a:r>
            <a:r>
              <a:rPr lang="ko-KR" altLang="en-US" sz="1800"/>
              <a:t>인터페이스를 구현해야만 정렬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배열 항목 검색</a:t>
            </a:r>
            <a:endParaRPr lang="en-US" altLang="ko-KR" sz="2000"/>
          </a:p>
          <a:p>
            <a:pPr lvl="2"/>
            <a:r>
              <a:rPr lang="ko-KR" altLang="en-US" sz="1800"/>
              <a:t>특정 값 위치한 인덱스 얻는 것</a:t>
            </a:r>
            <a:endParaRPr lang="en-US" altLang="ko-KR" sz="1800"/>
          </a:p>
          <a:p>
            <a:pPr lvl="2"/>
            <a:r>
              <a:rPr lang="en-US" altLang="ko-KR" sz="1800"/>
              <a:t>Arrays.sort(</a:t>
            </a:r>
            <a:r>
              <a:rPr lang="ko-KR" altLang="en-US" sz="1800"/>
              <a:t>배열</a:t>
            </a:r>
            <a:r>
              <a:rPr lang="en-US" altLang="ko-KR" sz="1800"/>
              <a:t>)</a:t>
            </a:r>
            <a:r>
              <a:rPr lang="ko-KR" altLang="en-US" sz="1800"/>
              <a:t>로 먼저 정렬</a:t>
            </a:r>
            <a:endParaRPr lang="en-US" altLang="ko-KR" sz="1800"/>
          </a:p>
          <a:p>
            <a:pPr lvl="2"/>
            <a:r>
              <a:rPr lang="en-US" altLang="ko-KR" sz="1800"/>
              <a:t>Arrays.binarySearch(</a:t>
            </a:r>
            <a:r>
              <a:rPr lang="ko-KR" altLang="en-US" sz="1800"/>
              <a:t>배열</a:t>
            </a:r>
            <a:r>
              <a:rPr lang="en-US" altLang="ko-KR" sz="1800"/>
              <a:t>, </a:t>
            </a:r>
            <a:r>
              <a:rPr lang="ko-KR" altLang="en-US" sz="1800"/>
              <a:t>찾는 값</a:t>
            </a:r>
            <a:r>
              <a:rPr lang="en-US" altLang="ko-KR" sz="1800"/>
              <a:t>) </a:t>
            </a:r>
            <a:r>
              <a:rPr lang="ko-KR" altLang="en-US" sz="1800"/>
              <a:t>메소드로 항목을 찾아야 </a:t>
            </a:r>
          </a:p>
          <a:p>
            <a:endParaRPr lang="ko-KR" altLang="en-US"/>
          </a:p>
        </p:txBody>
      </p:sp>
      <p:sp>
        <p:nvSpPr>
          <p:cNvPr id="48131" name="제목 2">
            <a:extLst>
              <a:ext uri="{FF2B5EF4-FFF2-40B4-BE49-F238E27FC236}">
                <a16:creationId xmlns:a16="http://schemas.microsoft.com/office/drawing/2014/main" id="{6B8DCF2E-9E39-094C-91CE-784EA250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절</a:t>
            </a:r>
            <a:r>
              <a:rPr lang="en-US" altLang="ko-KR"/>
              <a:t>. Arrays </a:t>
            </a:r>
            <a:r>
              <a:rPr lang="ko-KR" altLang="en-US"/>
              <a:t>클래스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내용 개체 틀 1">
            <a:extLst>
              <a:ext uri="{FF2B5EF4-FFF2-40B4-BE49-F238E27FC236}">
                <a16:creationId xmlns:a16="http://schemas.microsoft.com/office/drawing/2014/main" id="{E0C8A196-E313-2445-838E-C7B364C01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포장</a:t>
            </a:r>
            <a:r>
              <a:rPr lang="en-US" altLang="ko-KR" sz="2400"/>
              <a:t>(Wrapper) </a:t>
            </a:r>
            <a:r>
              <a:rPr lang="ko-KR" altLang="en-US" sz="2400"/>
              <a:t>객체란</a:t>
            </a:r>
            <a:r>
              <a:rPr lang="en-US" altLang="ko-KR" sz="2400"/>
              <a:t>?</a:t>
            </a:r>
          </a:p>
          <a:p>
            <a:pPr lvl="1"/>
            <a:r>
              <a:rPr lang="ko-KR" altLang="en-US" sz="1800"/>
              <a:t>기본 타입</a:t>
            </a:r>
            <a:r>
              <a:rPr lang="en-US" altLang="ko-KR" sz="1800"/>
              <a:t>(byte, char, short, int, long, float, double, boolean)</a:t>
            </a:r>
            <a:r>
              <a:rPr lang="ko-KR" altLang="en-US" sz="1800"/>
              <a:t> 값을 내부에 두고 포장하는 객체</a:t>
            </a:r>
            <a:endParaRPr lang="en-US" altLang="ko-KR" sz="1800"/>
          </a:p>
          <a:p>
            <a:pPr lvl="1"/>
            <a:r>
              <a:rPr lang="ko-KR" altLang="en-US" sz="2000"/>
              <a:t>기본 타입의 값은 외부에서 변경 불가</a:t>
            </a:r>
          </a:p>
          <a:p>
            <a:endParaRPr lang="ko-KR" altLang="en-US"/>
          </a:p>
        </p:txBody>
      </p:sp>
      <p:sp>
        <p:nvSpPr>
          <p:cNvPr id="49155" name="제목 2">
            <a:extLst>
              <a:ext uri="{FF2B5EF4-FFF2-40B4-BE49-F238E27FC236}">
                <a16:creationId xmlns:a16="http://schemas.microsoft.com/office/drawing/2014/main" id="{FA2FD99A-0F72-1140-AC1E-666EE26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포장</a:t>
            </a:r>
            <a:r>
              <a:rPr lang="en-US" altLang="ko-KR"/>
              <a:t>(Wrapper) </a:t>
            </a:r>
            <a:r>
              <a:rPr lang="ko-KR" altLang="en-US"/>
              <a:t>클래스</a:t>
            </a:r>
          </a:p>
        </p:txBody>
      </p:sp>
      <p:pic>
        <p:nvPicPr>
          <p:cNvPr id="49156" name="Picture 3">
            <a:extLst>
              <a:ext uri="{FF2B5EF4-FFF2-40B4-BE49-F238E27FC236}">
                <a16:creationId xmlns:a16="http://schemas.microsoft.com/office/drawing/2014/main" id="{AFB89020-A408-7A46-9234-22639D3D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667000"/>
            <a:ext cx="75041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내용 개체 틀 1">
            <a:extLst>
              <a:ext uri="{FF2B5EF4-FFF2-40B4-BE49-F238E27FC236}">
                <a16:creationId xmlns:a16="http://schemas.microsoft.com/office/drawing/2014/main" id="{2E372D39-5FFD-0B47-AF7E-9505A6605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박싱</a:t>
            </a:r>
            <a:r>
              <a:rPr lang="en-US" altLang="ko-KR" sz="2400"/>
              <a:t>(Boxing)</a:t>
            </a:r>
            <a:r>
              <a:rPr lang="ko-KR" altLang="en-US" sz="2400"/>
              <a:t>과 언박싱</a:t>
            </a:r>
            <a:r>
              <a:rPr lang="en-US" altLang="ko-KR" sz="2400"/>
              <a:t>(Unboxing)</a:t>
            </a:r>
          </a:p>
          <a:p>
            <a:pPr lvl="1"/>
            <a:r>
              <a:rPr lang="ko-KR" altLang="en-US" sz="2000"/>
              <a:t>박싱</a:t>
            </a:r>
            <a:r>
              <a:rPr lang="en-US" altLang="ko-KR" sz="2000"/>
              <a:t>(Boxing): </a:t>
            </a:r>
            <a:r>
              <a:rPr lang="ko-KR" altLang="en-US" sz="2000"/>
              <a:t>기본 타입의 값을 포장 객체로 만드는 과정</a:t>
            </a:r>
            <a:endParaRPr lang="en-US" altLang="ko-KR" sz="2000"/>
          </a:p>
          <a:p>
            <a:pPr lvl="1"/>
            <a:r>
              <a:rPr lang="ko-KR" altLang="en-US" sz="2000"/>
              <a:t>언박싱</a:t>
            </a:r>
            <a:r>
              <a:rPr lang="en-US" altLang="ko-KR" sz="2000"/>
              <a:t>(Unboxing): </a:t>
            </a:r>
            <a:r>
              <a:rPr lang="ko-KR" altLang="en-US" sz="2000"/>
              <a:t>포장 객체에서 기본 타입의 값을 얻어내는 과정</a:t>
            </a:r>
            <a:endParaRPr lang="en-US" altLang="ko-KR" sz="2000"/>
          </a:p>
          <a:p>
            <a:pPr lvl="1"/>
            <a:r>
              <a:rPr lang="ko-KR" altLang="en-US" sz="2000"/>
              <a:t>박싱 하는 방법</a:t>
            </a:r>
            <a:endParaRPr lang="en-US" altLang="ko-KR" sz="2000"/>
          </a:p>
          <a:p>
            <a:pPr lvl="2"/>
            <a:r>
              <a:rPr lang="ko-KR" altLang="en-US" sz="1800"/>
              <a:t>생성자 이용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en-US" altLang="ko-KR" sz="1800"/>
              <a:t>valueOf() </a:t>
            </a:r>
            <a:r>
              <a:rPr lang="ko-KR" altLang="en-US" sz="1800"/>
              <a:t>메소드 이용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endParaRPr lang="en-US" altLang="ko-KR" sz="2000"/>
          </a:p>
        </p:txBody>
      </p:sp>
      <p:sp>
        <p:nvSpPr>
          <p:cNvPr id="50179" name="제목 2">
            <a:extLst>
              <a:ext uri="{FF2B5EF4-FFF2-40B4-BE49-F238E27FC236}">
                <a16:creationId xmlns:a16="http://schemas.microsoft.com/office/drawing/2014/main" id="{D7908246-B70A-DE48-89E5-7AD599D2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포장</a:t>
            </a:r>
            <a:r>
              <a:rPr lang="en-US" altLang="ko-KR"/>
              <a:t>(Wrapper) </a:t>
            </a:r>
            <a:r>
              <a:rPr lang="ko-KR" altLang="en-US"/>
              <a:t>클래스</a:t>
            </a:r>
          </a:p>
        </p:txBody>
      </p:sp>
      <p:pic>
        <p:nvPicPr>
          <p:cNvPr id="50180" name="Picture 2">
            <a:extLst>
              <a:ext uri="{FF2B5EF4-FFF2-40B4-BE49-F238E27FC236}">
                <a16:creationId xmlns:a16="http://schemas.microsoft.com/office/drawing/2014/main" id="{F3F8C786-DB28-5740-B278-69760CD73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048000"/>
            <a:ext cx="657225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4">
            <a:extLst>
              <a:ext uri="{FF2B5EF4-FFF2-40B4-BE49-F238E27FC236}">
                <a16:creationId xmlns:a16="http://schemas.microsoft.com/office/drawing/2014/main" id="{74FBAF16-DE8C-284C-BE41-3F8692850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6115050"/>
            <a:ext cx="74660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내용 개체 틀 1">
            <a:extLst>
              <a:ext uri="{FF2B5EF4-FFF2-40B4-BE49-F238E27FC236}">
                <a16:creationId xmlns:a16="http://schemas.microsoft.com/office/drawing/2014/main" id="{630B1EDC-2F47-0F4A-AD1E-7B826094D6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언박싱 코드</a:t>
            </a:r>
            <a:endParaRPr lang="en-US" altLang="ko-KR" sz="2000"/>
          </a:p>
          <a:p>
            <a:pPr lvl="2"/>
            <a:r>
              <a:rPr lang="ko-KR" altLang="en-US" sz="1800"/>
              <a:t>각 포장 클래스마다 가지고 있는 클래스 호출</a:t>
            </a:r>
            <a:endParaRPr lang="en-US" altLang="ko-KR" sz="1800"/>
          </a:p>
          <a:p>
            <a:pPr lvl="2"/>
            <a:r>
              <a:rPr lang="ko-KR" altLang="en-US" sz="1800"/>
              <a:t>기본 타입명 </a:t>
            </a:r>
            <a:r>
              <a:rPr lang="en-US" altLang="ko-KR" sz="1800"/>
              <a:t>+ Value()</a:t>
            </a:r>
            <a:endParaRPr lang="ko-KR" altLang="en-US" sz="1800"/>
          </a:p>
          <a:p>
            <a:pPr lvl="1"/>
            <a:endParaRPr lang="ko-KR" altLang="en-US"/>
          </a:p>
        </p:txBody>
      </p:sp>
      <p:sp>
        <p:nvSpPr>
          <p:cNvPr id="51203" name="제목 2">
            <a:extLst>
              <a:ext uri="{FF2B5EF4-FFF2-40B4-BE49-F238E27FC236}">
                <a16:creationId xmlns:a16="http://schemas.microsoft.com/office/drawing/2014/main" id="{9785C155-595F-764C-80BD-40265EB3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포장</a:t>
            </a:r>
            <a:r>
              <a:rPr lang="en-US" altLang="ko-KR"/>
              <a:t>(Wrapper) </a:t>
            </a:r>
            <a:r>
              <a:rPr lang="ko-KR" altLang="en-US"/>
              <a:t>클래스</a:t>
            </a:r>
          </a:p>
        </p:txBody>
      </p:sp>
      <p:pic>
        <p:nvPicPr>
          <p:cNvPr id="51204" name="Picture 2">
            <a:extLst>
              <a:ext uri="{FF2B5EF4-FFF2-40B4-BE49-F238E27FC236}">
                <a16:creationId xmlns:a16="http://schemas.microsoft.com/office/drawing/2014/main" id="{A266A96D-4F3F-7D4E-865B-E74658DB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672306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내용 개체 틀 1">
            <a:extLst>
              <a:ext uri="{FF2B5EF4-FFF2-40B4-BE49-F238E27FC236}">
                <a16:creationId xmlns:a16="http://schemas.microsoft.com/office/drawing/2014/main" id="{371204FD-8AF0-BB48-90E2-C4622FF38E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자동 박싱과 언박싱</a:t>
            </a:r>
            <a:endParaRPr lang="en-US" altLang="ko-KR"/>
          </a:p>
          <a:p>
            <a:pPr lvl="1"/>
            <a:r>
              <a:rPr lang="ko-KR" altLang="en-US"/>
              <a:t>자동 박싱 </a:t>
            </a:r>
            <a:r>
              <a:rPr lang="en-US" altLang="ko-KR"/>
              <a:t>- </a:t>
            </a:r>
            <a:r>
              <a:rPr lang="ko-KR" altLang="en-US"/>
              <a:t>포장 클래스 타입에 기본값이 대입될 경우 발생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자동 언박싱 </a:t>
            </a:r>
            <a:r>
              <a:rPr lang="en-US" altLang="ko-KR"/>
              <a:t>-</a:t>
            </a:r>
            <a:r>
              <a:rPr lang="ko-KR" altLang="en-US"/>
              <a:t> 기본 타입에 포장 객체가 대입될 경우 발생</a:t>
            </a:r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52227" name="제목 2">
            <a:extLst>
              <a:ext uri="{FF2B5EF4-FFF2-40B4-BE49-F238E27FC236}">
                <a16:creationId xmlns:a16="http://schemas.microsoft.com/office/drawing/2014/main" id="{73B84986-A025-F842-A5A1-0948D1FD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포장</a:t>
            </a:r>
            <a:r>
              <a:rPr lang="en-US" altLang="ko-KR"/>
              <a:t>(Wrapper) </a:t>
            </a:r>
            <a:r>
              <a:rPr lang="ko-KR" altLang="en-US"/>
              <a:t>클래스</a:t>
            </a:r>
          </a:p>
        </p:txBody>
      </p:sp>
      <p:pic>
        <p:nvPicPr>
          <p:cNvPr id="52228" name="Picture 3">
            <a:extLst>
              <a:ext uri="{FF2B5EF4-FFF2-40B4-BE49-F238E27FC236}">
                <a16:creationId xmlns:a16="http://schemas.microsoft.com/office/drawing/2014/main" id="{25CA241B-23C5-E345-BF85-EFAF8FDB3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4660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4">
            <a:extLst>
              <a:ext uri="{FF2B5EF4-FFF2-40B4-BE49-F238E27FC236}">
                <a16:creationId xmlns:a16="http://schemas.microsoft.com/office/drawing/2014/main" id="{FAA2E2EE-2273-6D4A-9153-1B9D14370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3571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5">
            <a:extLst>
              <a:ext uri="{FF2B5EF4-FFF2-40B4-BE49-F238E27FC236}">
                <a16:creationId xmlns:a16="http://schemas.microsoft.com/office/drawing/2014/main" id="{77BCF260-322C-594E-B45D-5563D13C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746601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내용 개체 틀 1">
            <a:extLst>
              <a:ext uri="{FF2B5EF4-FFF2-40B4-BE49-F238E27FC236}">
                <a16:creationId xmlns:a16="http://schemas.microsoft.com/office/drawing/2014/main" id="{5DFA32ED-895B-9542-BCAF-F0F4DFDB73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문자열을 기본 타입 값으로 변환</a:t>
            </a:r>
            <a:endParaRPr lang="en-US" altLang="ko-KR" sz="2400"/>
          </a:p>
          <a:p>
            <a:pPr lvl="1"/>
            <a:r>
              <a:rPr lang="en-US" altLang="ko-KR" sz="2000"/>
              <a:t>parse + </a:t>
            </a:r>
            <a:r>
              <a:rPr lang="ko-KR" altLang="en-US" sz="2000"/>
              <a:t>기본타입 명 </a:t>
            </a:r>
            <a:r>
              <a:rPr lang="en-US" altLang="ko-KR" sz="2000">
                <a:sym typeface="Wingdings" pitchFamily="2" charset="2"/>
              </a:rPr>
              <a:t> </a:t>
            </a:r>
            <a:r>
              <a:rPr lang="ko-KR" altLang="en-US" sz="2000">
                <a:sym typeface="Wingdings" pitchFamily="2" charset="2"/>
              </a:rPr>
              <a:t>정적 메소드</a:t>
            </a:r>
            <a:endParaRPr lang="en-US" altLang="ko-KR" sz="2000">
              <a:sym typeface="Wingdings" pitchFamily="2" charset="2"/>
            </a:endParaRPr>
          </a:p>
          <a:p>
            <a:pPr lvl="1"/>
            <a:endParaRPr lang="en-US" altLang="ko-KR" sz="2000">
              <a:sym typeface="Wingdings" pitchFamily="2" charset="2"/>
            </a:endParaRPr>
          </a:p>
          <a:p>
            <a:pPr lvl="1"/>
            <a:endParaRPr lang="en-US" altLang="ko-KR" sz="2000">
              <a:sym typeface="Wingdings" pitchFamily="2" charset="2"/>
            </a:endParaRPr>
          </a:p>
          <a:p>
            <a:pPr lvl="1"/>
            <a:endParaRPr lang="en-US" altLang="ko-KR" sz="2000">
              <a:sym typeface="Wingdings" pitchFamily="2" charset="2"/>
            </a:endParaRPr>
          </a:p>
          <a:p>
            <a:pPr lvl="1"/>
            <a:endParaRPr lang="en-US" altLang="ko-KR" sz="2000">
              <a:sym typeface="Wingdings" pitchFamily="2" charset="2"/>
            </a:endParaRPr>
          </a:p>
          <a:p>
            <a:pPr lvl="1"/>
            <a:endParaRPr lang="en-US" altLang="ko-KR" sz="2000">
              <a:sym typeface="Wingdings" pitchFamily="2" charset="2"/>
            </a:endParaRPr>
          </a:p>
          <a:p>
            <a:pPr lvl="1"/>
            <a:endParaRPr lang="en-US" altLang="ko-KR" sz="2000">
              <a:sym typeface="Wingdings" pitchFamily="2" charset="2"/>
            </a:endParaRPr>
          </a:p>
          <a:p>
            <a:endParaRPr lang="en-US" altLang="ko-KR" sz="2400"/>
          </a:p>
          <a:p>
            <a:r>
              <a:rPr lang="ko-KR" altLang="en-US" sz="2400"/>
              <a:t>포장값 비교</a:t>
            </a:r>
            <a:endParaRPr lang="en-US" altLang="ko-KR" sz="2400"/>
          </a:p>
          <a:p>
            <a:pPr lvl="1"/>
            <a:r>
              <a:rPr lang="ko-KR" altLang="en-US" sz="2000"/>
              <a:t>포장 객체는 내부 값을 비교하기 위해  </a:t>
            </a:r>
            <a:r>
              <a:rPr lang="en-US" altLang="ko-KR" sz="2000"/>
              <a:t> ==</a:t>
            </a:r>
            <a:r>
              <a:rPr lang="ko-KR" altLang="en-US" sz="2000"/>
              <a:t>와</a:t>
            </a:r>
            <a:r>
              <a:rPr lang="en-US" altLang="ko-KR" sz="2000"/>
              <a:t> != </a:t>
            </a:r>
            <a:r>
              <a:rPr lang="ko-KR" altLang="en-US" sz="2000"/>
              <a:t>연산자 사용 불가</a:t>
            </a:r>
            <a:endParaRPr lang="en-US" altLang="ko-KR" sz="2000"/>
          </a:p>
          <a:p>
            <a:pPr lvl="1"/>
            <a:r>
              <a:rPr lang="ko-KR" altLang="en-US" sz="2000"/>
              <a:t>값을 언박싱해 비교하거나</a:t>
            </a:r>
            <a:r>
              <a:rPr lang="en-US" altLang="ko-KR" sz="2000"/>
              <a:t>, equals() </a:t>
            </a:r>
            <a:r>
              <a:rPr lang="ko-KR" altLang="en-US" sz="2000"/>
              <a:t>메소드로 내부 값 비교할 것 </a:t>
            </a:r>
            <a:endParaRPr lang="en-US" altLang="ko-KR" sz="2000"/>
          </a:p>
          <a:p>
            <a:pPr lvl="2"/>
            <a:endParaRPr lang="en-US" altLang="ko-KR"/>
          </a:p>
          <a:p>
            <a:endParaRPr lang="en-US" altLang="ko-KR" sz="2400"/>
          </a:p>
          <a:p>
            <a:endParaRPr lang="ko-KR" altLang="en-US"/>
          </a:p>
        </p:txBody>
      </p:sp>
      <p:sp>
        <p:nvSpPr>
          <p:cNvPr id="53251" name="제목 2">
            <a:extLst>
              <a:ext uri="{FF2B5EF4-FFF2-40B4-BE49-F238E27FC236}">
                <a16:creationId xmlns:a16="http://schemas.microsoft.com/office/drawing/2014/main" id="{007A12D7-577D-4E40-A85F-B06C8F0C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포장</a:t>
            </a:r>
            <a:r>
              <a:rPr lang="en-US" altLang="ko-KR"/>
              <a:t>(Wrapper) </a:t>
            </a:r>
            <a:r>
              <a:rPr lang="ko-KR" altLang="en-US"/>
              <a:t>클래스</a:t>
            </a:r>
          </a:p>
        </p:txBody>
      </p:sp>
      <p:pic>
        <p:nvPicPr>
          <p:cNvPr id="53252" name="Picture 2">
            <a:extLst>
              <a:ext uri="{FF2B5EF4-FFF2-40B4-BE49-F238E27FC236}">
                <a16:creationId xmlns:a16="http://schemas.microsoft.com/office/drawing/2014/main" id="{1905A67D-188E-1547-ABB3-956A93EB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993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1">
            <a:extLst>
              <a:ext uri="{FF2B5EF4-FFF2-40B4-BE49-F238E27FC236}">
                <a16:creationId xmlns:a16="http://schemas.microsoft.com/office/drawing/2014/main" id="{14AA8CB3-DC52-7A4F-A28E-7860AAD890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Math </a:t>
            </a:r>
            <a:r>
              <a:rPr lang="ko-KR" altLang="en-US" sz="2400"/>
              <a:t>클래스 </a:t>
            </a:r>
            <a:r>
              <a:rPr lang="en-US" altLang="ko-KR" sz="2400"/>
              <a:t>(</a:t>
            </a:r>
            <a:r>
              <a:rPr lang="ko-KR" altLang="en-US" sz="2400"/>
              <a:t>예제는 </a:t>
            </a:r>
            <a:r>
              <a:rPr lang="en-US" altLang="ko-KR" sz="2400"/>
              <a:t>p.533~536 </a:t>
            </a:r>
            <a:r>
              <a:rPr lang="ko-KR" altLang="en-US" sz="2400"/>
              <a:t>참고</a:t>
            </a:r>
            <a:r>
              <a:rPr lang="en-US" altLang="ko-KR" sz="2400"/>
              <a:t>) </a:t>
            </a:r>
          </a:p>
          <a:p>
            <a:pPr lvl="1"/>
            <a:r>
              <a:rPr lang="ko-KR" altLang="en-US" sz="2000"/>
              <a:t>수학 계산에 사용할 수 있는 정적 메소드 제공</a:t>
            </a:r>
          </a:p>
        </p:txBody>
      </p:sp>
      <p:sp>
        <p:nvSpPr>
          <p:cNvPr id="54275" name="제목 2">
            <a:extLst>
              <a:ext uri="{FF2B5EF4-FFF2-40B4-BE49-F238E27FC236}">
                <a16:creationId xmlns:a16="http://schemas.microsoft.com/office/drawing/2014/main" id="{A4FE4546-6953-C84F-A285-2E67C5F9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13</a:t>
            </a:r>
            <a:r>
              <a:rPr lang="ko-KR" altLang="en-US"/>
              <a:t>절</a:t>
            </a:r>
            <a:r>
              <a:rPr lang="en-US" altLang="ko-KR"/>
              <a:t>. Math, Random </a:t>
            </a:r>
            <a:r>
              <a:rPr lang="ko-KR" altLang="en-US"/>
              <a:t>클래스</a:t>
            </a:r>
          </a:p>
        </p:txBody>
      </p:sp>
      <p:pic>
        <p:nvPicPr>
          <p:cNvPr id="54276" name="Picture 2">
            <a:extLst>
              <a:ext uri="{FF2B5EF4-FFF2-40B4-BE49-F238E27FC236}">
                <a16:creationId xmlns:a16="http://schemas.microsoft.com/office/drawing/2014/main" id="{C6117FE4-3F83-0C4A-BEBD-4B3EBB635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61263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3663850F-FB8F-FC40-8931-5442013CB6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java.lang </a:t>
            </a:r>
            <a:r>
              <a:rPr lang="ko-KR" altLang="en-US" sz="2400"/>
              <a:t>패키지</a:t>
            </a:r>
            <a:endParaRPr lang="en-US" altLang="ko-KR" sz="2400"/>
          </a:p>
          <a:p>
            <a:pPr lvl="1"/>
            <a:r>
              <a:rPr lang="ko-KR" altLang="en-US" sz="2000"/>
              <a:t>자바 프로그램의 기본적인 클래스를 담은</a:t>
            </a:r>
            <a:r>
              <a:rPr lang="en-US" altLang="ko-KR" sz="2000"/>
              <a:t> </a:t>
            </a:r>
            <a:r>
              <a:rPr lang="ko-KR" altLang="en-US" sz="2000"/>
              <a:t>패키지</a:t>
            </a:r>
            <a:endParaRPr lang="en-US" altLang="ko-KR" sz="2000"/>
          </a:p>
          <a:p>
            <a:pPr lvl="1"/>
            <a:r>
              <a:rPr lang="ko-KR" altLang="en-US" sz="2000"/>
              <a:t>포함된 클래스와 인터페이스는</a:t>
            </a:r>
            <a:r>
              <a:rPr lang="en-US" altLang="ko-KR" sz="2000"/>
              <a:t> import </a:t>
            </a:r>
            <a:r>
              <a:rPr lang="ko-KR" altLang="en-US" sz="2000"/>
              <a:t>없이 사용</a:t>
            </a:r>
            <a:endParaRPr lang="en-US" altLang="ko-KR" sz="2000"/>
          </a:p>
          <a:p>
            <a:pPr lvl="1"/>
            <a:r>
              <a:rPr lang="ko-KR" altLang="en-US" sz="2000"/>
              <a:t>주요 클래스</a:t>
            </a:r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B9713DD7-2E23-6349-9ED2-90AAB2B1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java.lang</a:t>
            </a:r>
            <a:r>
              <a:rPr lang="ko-KR" altLang="en-US"/>
              <a:t>과 </a:t>
            </a:r>
            <a:r>
              <a:rPr lang="en-US" altLang="ko-KR"/>
              <a:t>java.util </a:t>
            </a:r>
            <a:r>
              <a:rPr lang="ko-KR" altLang="en-US"/>
              <a:t>패키지</a:t>
            </a: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A4B01089-DA22-434E-89D3-71D0DCC58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665413"/>
            <a:ext cx="79581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내용 개체 틀 1">
            <a:extLst>
              <a:ext uri="{FF2B5EF4-FFF2-40B4-BE49-F238E27FC236}">
                <a16:creationId xmlns:a16="http://schemas.microsoft.com/office/drawing/2014/main" id="{15933BE2-8E60-744C-A9B3-40449936DE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Random </a:t>
            </a:r>
            <a:r>
              <a:rPr lang="ko-KR" altLang="en-US" sz="2400"/>
              <a:t>클래스</a:t>
            </a:r>
            <a:endParaRPr lang="en-US" altLang="ko-KR" sz="2400"/>
          </a:p>
          <a:p>
            <a:pPr lvl="1"/>
            <a:r>
              <a:rPr lang="en-US" altLang="ko-KR" sz="1800"/>
              <a:t>boolean, int, long, float, double </a:t>
            </a:r>
            <a:r>
              <a:rPr lang="ko-KR" altLang="en-US" sz="1800"/>
              <a:t>난수 입수 가능</a:t>
            </a:r>
            <a:endParaRPr lang="en-US" altLang="ko-KR" sz="1800"/>
          </a:p>
          <a:p>
            <a:pPr lvl="1"/>
            <a:r>
              <a:rPr lang="ko-KR" altLang="en-US" sz="1800"/>
              <a:t>난수를 만드는 알고리즘에 사용되는 종자값</a:t>
            </a:r>
            <a:r>
              <a:rPr lang="en-US" altLang="ko-KR" sz="1800"/>
              <a:t>(seed)</a:t>
            </a:r>
            <a:r>
              <a:rPr lang="ko-KR" altLang="en-US" sz="1800"/>
              <a:t> 설정 가능</a:t>
            </a:r>
            <a:endParaRPr lang="en-US" altLang="ko-KR" sz="1800"/>
          </a:p>
          <a:p>
            <a:pPr lvl="2"/>
            <a:r>
              <a:rPr lang="ko-KR" altLang="en-US" sz="1800"/>
              <a:t>종자값이 같으면 같은 난수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en-US" altLang="ko-KR" sz="2000"/>
              <a:t>Random </a:t>
            </a:r>
            <a:r>
              <a:rPr lang="ko-KR" altLang="en-US" sz="2000"/>
              <a:t>클래스로 부터 </a:t>
            </a:r>
            <a:r>
              <a:rPr lang="en-US" altLang="ko-KR" sz="2000"/>
              <a:t>Random</a:t>
            </a:r>
            <a:r>
              <a:rPr lang="ko-KR" altLang="en-US" sz="2000"/>
              <a:t>객체 생성하는</a:t>
            </a:r>
            <a:r>
              <a:rPr lang="en-US" altLang="ko-KR" sz="2000"/>
              <a:t> </a:t>
            </a:r>
            <a:r>
              <a:rPr lang="ko-KR" altLang="en-US" sz="2000"/>
              <a:t>방법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Random </a:t>
            </a:r>
            <a:r>
              <a:rPr lang="ko-KR" altLang="en-US" sz="2000"/>
              <a:t>클래스가 제공하는 메소드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</p:txBody>
      </p:sp>
      <p:sp>
        <p:nvSpPr>
          <p:cNvPr id="55299" name="제목 2">
            <a:extLst>
              <a:ext uri="{FF2B5EF4-FFF2-40B4-BE49-F238E27FC236}">
                <a16:creationId xmlns:a16="http://schemas.microsoft.com/office/drawing/2014/main" id="{BF88BA44-A9B3-294C-9E88-805B572B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13</a:t>
            </a:r>
            <a:r>
              <a:rPr lang="ko-KR" altLang="en-US"/>
              <a:t>절</a:t>
            </a:r>
            <a:r>
              <a:rPr lang="en-US" altLang="ko-KR"/>
              <a:t>. Math, Random </a:t>
            </a:r>
            <a:r>
              <a:rPr lang="ko-KR" altLang="en-US"/>
              <a:t>클래스</a:t>
            </a:r>
          </a:p>
        </p:txBody>
      </p:sp>
      <p:pic>
        <p:nvPicPr>
          <p:cNvPr id="55300" name="Picture 2">
            <a:extLst>
              <a:ext uri="{FF2B5EF4-FFF2-40B4-BE49-F238E27FC236}">
                <a16:creationId xmlns:a16="http://schemas.microsoft.com/office/drawing/2014/main" id="{926CA734-E4E3-F44C-9D31-A1271EFDE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276600"/>
            <a:ext cx="754221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3">
            <a:extLst>
              <a:ext uri="{FF2B5EF4-FFF2-40B4-BE49-F238E27FC236}">
                <a16:creationId xmlns:a16="http://schemas.microsoft.com/office/drawing/2014/main" id="{0EAE0002-C507-9349-A88A-8DFFF87C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5029200"/>
            <a:ext cx="756126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내용 개체 틀 1">
            <a:extLst>
              <a:ext uri="{FF2B5EF4-FFF2-40B4-BE49-F238E27FC236}">
                <a16:creationId xmlns:a16="http://schemas.microsoft.com/office/drawing/2014/main" id="{E4FAA659-EA33-1E42-BE89-BEAE81AF87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Date </a:t>
            </a:r>
            <a:r>
              <a:rPr lang="ko-KR" altLang="en-US" sz="2400"/>
              <a:t>클래스</a:t>
            </a:r>
            <a:endParaRPr lang="en-US" altLang="ko-KR" sz="2400"/>
          </a:p>
          <a:p>
            <a:pPr lvl="1"/>
            <a:r>
              <a:rPr lang="ko-KR" altLang="en-US" sz="2000"/>
              <a:t>날짜를 표현하는 클래스</a:t>
            </a:r>
            <a:endParaRPr lang="en-US" altLang="ko-KR" sz="2000"/>
          </a:p>
          <a:p>
            <a:pPr lvl="1"/>
            <a:r>
              <a:rPr lang="ko-KR" altLang="en-US" sz="2000"/>
              <a:t>날짜 정보를 객체간에 주고 받을 때 주로 사용</a:t>
            </a:r>
            <a:endParaRPr lang="en-US" altLang="ko-KR" sz="2000"/>
          </a:p>
        </p:txBody>
      </p:sp>
      <p:sp>
        <p:nvSpPr>
          <p:cNvPr id="56323" name="제목 2">
            <a:extLst>
              <a:ext uri="{FF2B5EF4-FFF2-40B4-BE49-F238E27FC236}">
                <a16:creationId xmlns:a16="http://schemas.microsoft.com/office/drawing/2014/main" id="{CE49AB83-1DCF-D145-9895-59DB9EB6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14</a:t>
            </a:r>
            <a:r>
              <a:rPr lang="ko-KR" altLang="en-US"/>
              <a:t>절</a:t>
            </a:r>
            <a:r>
              <a:rPr lang="en-US" altLang="ko-KR"/>
              <a:t>. Date, Calendar </a:t>
            </a:r>
            <a:r>
              <a:rPr lang="ko-KR" altLang="en-US"/>
              <a:t>클래스</a:t>
            </a:r>
          </a:p>
        </p:txBody>
      </p:sp>
      <p:pic>
        <p:nvPicPr>
          <p:cNvPr id="56324" name="Picture 2">
            <a:extLst>
              <a:ext uri="{FF2B5EF4-FFF2-40B4-BE49-F238E27FC236}">
                <a16:creationId xmlns:a16="http://schemas.microsoft.com/office/drawing/2014/main" id="{D39D04C6-CC77-404C-B477-9E884F94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0579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내용 개체 틀 1">
            <a:extLst>
              <a:ext uri="{FF2B5EF4-FFF2-40B4-BE49-F238E27FC236}">
                <a16:creationId xmlns:a16="http://schemas.microsoft.com/office/drawing/2014/main" id="{358A5EBE-B3B0-DC4F-AD72-E06B06A04A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Calendar </a:t>
            </a:r>
            <a:r>
              <a:rPr lang="ko-KR" altLang="en-US" sz="2400"/>
              <a:t>클래스</a:t>
            </a:r>
            <a:endParaRPr lang="en-US" altLang="ko-KR" sz="2400"/>
          </a:p>
          <a:p>
            <a:pPr lvl="1"/>
            <a:r>
              <a:rPr lang="ko-KR" altLang="en-US" sz="2000"/>
              <a:t>달력을 표현한 추상 클래스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OS</a:t>
            </a:r>
            <a:r>
              <a:rPr lang="ko-KR" altLang="en-US" sz="2000"/>
              <a:t>에 설정된 시간대</a:t>
            </a:r>
            <a:r>
              <a:rPr lang="en-US" altLang="ko-KR" sz="2000"/>
              <a:t>(TimeZone) </a:t>
            </a:r>
            <a:r>
              <a:rPr lang="ko-KR" altLang="en-US" sz="2000"/>
              <a:t>기준의 </a:t>
            </a:r>
            <a:r>
              <a:rPr lang="en-US" altLang="ko-KR" sz="2000"/>
              <a:t>Calendar </a:t>
            </a:r>
            <a:r>
              <a:rPr lang="ko-KR" altLang="en-US" sz="2000"/>
              <a:t>객체 얻기</a:t>
            </a:r>
            <a:endParaRPr lang="en-US" altLang="ko-KR" sz="2000"/>
          </a:p>
          <a:p>
            <a:pPr lvl="1">
              <a:buFont typeface="Wingdings" pitchFamily="2" charset="2"/>
              <a:buNone/>
            </a:pPr>
            <a:endParaRPr lang="en-US" altLang="ko-KR" sz="2000"/>
          </a:p>
          <a:p>
            <a:pPr lvl="1"/>
            <a:r>
              <a:rPr lang="ko-KR" altLang="en-US" sz="2000"/>
              <a:t>다른 시간대의 </a:t>
            </a:r>
            <a:r>
              <a:rPr lang="en-US" altLang="ko-KR" sz="2000"/>
              <a:t>Calendar </a:t>
            </a:r>
            <a:r>
              <a:rPr lang="ko-KR" altLang="en-US" sz="2000"/>
              <a:t>객체 얻기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날짜 및 시간 정보 얻기</a:t>
            </a:r>
          </a:p>
        </p:txBody>
      </p:sp>
      <p:sp>
        <p:nvSpPr>
          <p:cNvPr id="57347" name="제목 2">
            <a:extLst>
              <a:ext uri="{FF2B5EF4-FFF2-40B4-BE49-F238E27FC236}">
                <a16:creationId xmlns:a16="http://schemas.microsoft.com/office/drawing/2014/main" id="{84D4FE9B-0A9E-014E-A727-7F89A5A6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14</a:t>
            </a:r>
            <a:r>
              <a:rPr lang="ko-KR" altLang="en-US"/>
              <a:t>절</a:t>
            </a:r>
            <a:r>
              <a:rPr lang="en-US" altLang="ko-KR"/>
              <a:t>. Date, Calendar </a:t>
            </a:r>
            <a:r>
              <a:rPr lang="ko-KR" altLang="en-US"/>
              <a:t>클래스</a:t>
            </a:r>
          </a:p>
        </p:txBody>
      </p:sp>
      <p:pic>
        <p:nvPicPr>
          <p:cNvPr id="57348" name="Picture 2">
            <a:extLst>
              <a:ext uri="{FF2B5EF4-FFF2-40B4-BE49-F238E27FC236}">
                <a16:creationId xmlns:a16="http://schemas.microsoft.com/office/drawing/2014/main" id="{FF2BA6A7-018A-CC47-B4B2-6CA661590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2570163"/>
            <a:ext cx="74660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4">
            <a:extLst>
              <a:ext uri="{FF2B5EF4-FFF2-40B4-BE49-F238E27FC236}">
                <a16:creationId xmlns:a16="http://schemas.microsoft.com/office/drawing/2014/main" id="{9E4EB443-207C-A644-BC64-332B8C7AF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3352800"/>
            <a:ext cx="74660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3">
            <a:extLst>
              <a:ext uri="{FF2B5EF4-FFF2-40B4-BE49-F238E27FC236}">
                <a16:creationId xmlns:a16="http://schemas.microsoft.com/office/drawing/2014/main" id="{6BFB54EB-E934-7548-BE90-BA71C22C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4267200"/>
            <a:ext cx="74755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8FE76C-7D53-4548-BBF4-C6CE6C00C2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형식</a:t>
            </a:r>
            <a:r>
              <a:rPr lang="en-US" altLang="ko-KR" sz="2400" dirty="0"/>
              <a:t>(Format) </a:t>
            </a:r>
            <a:r>
              <a:rPr lang="ko-KR" altLang="en-US" sz="2400" dirty="0"/>
              <a:t>클래스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숫자와 날짜를 원하는 형식의 문자열로 변환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종류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숫자 형식</a:t>
            </a:r>
            <a:r>
              <a:rPr lang="en-US" altLang="ko-KR" sz="1800" dirty="0"/>
              <a:t>: DecimalFormat</a:t>
            </a:r>
          </a:p>
          <a:p>
            <a:pPr lvl="2">
              <a:defRPr/>
            </a:pPr>
            <a:r>
              <a:rPr lang="ko-KR" altLang="en-US" sz="1800" dirty="0"/>
              <a:t>날짜 형식</a:t>
            </a:r>
            <a:r>
              <a:rPr lang="en-US" altLang="ko-KR" sz="1800" dirty="0"/>
              <a:t>: SimpleDateFormat</a:t>
            </a:r>
          </a:p>
          <a:p>
            <a:pPr lvl="2">
              <a:defRPr/>
            </a:pPr>
            <a:r>
              <a:rPr lang="ko-KR" altLang="en-US" sz="1800" dirty="0"/>
              <a:t>매개변수화 된 문자열 형식</a:t>
            </a:r>
            <a:r>
              <a:rPr lang="en-US" altLang="ko-KR" sz="1800" dirty="0"/>
              <a:t>: MessageFormat</a:t>
            </a:r>
          </a:p>
          <a:p>
            <a:pPr lvl="2"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sz="2400" dirty="0"/>
              <a:t>숫자 형식 클래스</a:t>
            </a:r>
            <a:r>
              <a:rPr lang="en-US" altLang="ko-KR" sz="2400" dirty="0"/>
              <a:t>(DecimalFormat)</a:t>
            </a:r>
          </a:p>
          <a:p>
            <a:pPr lvl="1">
              <a:defRPr/>
            </a:pPr>
            <a:r>
              <a:rPr lang="ko-KR" altLang="en-US" sz="2000" dirty="0"/>
              <a:t>적용할 패턴 선택해 생성자 매개값으로 지정 후 객체 생성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2400" dirty="0"/>
          </a:p>
          <a:p>
            <a:pPr marL="627062" lvl="2" indent="0">
              <a:buFontTx/>
              <a:buNone/>
              <a:defRPr/>
            </a:pPr>
            <a:endParaRPr lang="en-US" altLang="ko-KR" sz="18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58371" name="제목 2">
            <a:extLst>
              <a:ext uri="{FF2B5EF4-FFF2-40B4-BE49-F238E27FC236}">
                <a16:creationId xmlns:a16="http://schemas.microsoft.com/office/drawing/2014/main" id="{467E324E-E175-1A45-942D-E2C7D995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15</a:t>
            </a:r>
            <a:r>
              <a:rPr lang="ko-KR" altLang="en-US"/>
              <a:t>절</a:t>
            </a:r>
            <a:r>
              <a:rPr lang="en-US" altLang="ko-KR"/>
              <a:t>. Format </a:t>
            </a:r>
            <a:r>
              <a:rPr lang="ko-KR" altLang="en-US"/>
              <a:t>클래스</a:t>
            </a:r>
          </a:p>
        </p:txBody>
      </p:sp>
      <p:pic>
        <p:nvPicPr>
          <p:cNvPr id="58372" name="Picture 5">
            <a:extLst>
              <a:ext uri="{FF2B5EF4-FFF2-40B4-BE49-F238E27FC236}">
                <a16:creationId xmlns:a16="http://schemas.microsoft.com/office/drawing/2014/main" id="{6FCEF09A-94F8-1044-9875-B41E0E76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0"/>
            <a:ext cx="40671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내용 개체 틀 1">
            <a:extLst>
              <a:ext uri="{FF2B5EF4-FFF2-40B4-BE49-F238E27FC236}">
                <a16:creationId xmlns:a16="http://schemas.microsoft.com/office/drawing/2014/main" id="{1DCB0F62-49E7-F349-9890-B95935D119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날짜 형식 클래스</a:t>
            </a:r>
            <a:r>
              <a:rPr lang="en-US" altLang="ko-KR" sz="2400"/>
              <a:t>(SimpleDateFormat)</a:t>
            </a:r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매개변수화 된 문자열 형식 클래스</a:t>
            </a:r>
            <a:r>
              <a:rPr lang="en-US" altLang="ko-KR" sz="2400"/>
              <a:t>(MessageFormat)</a:t>
            </a:r>
            <a:endParaRPr lang="ko-KR" altLang="en-US" sz="2400"/>
          </a:p>
          <a:p>
            <a:endParaRPr lang="en-US" altLang="ko-KR" sz="2400"/>
          </a:p>
          <a:p>
            <a:endParaRPr lang="ko-KR" altLang="en-US"/>
          </a:p>
        </p:txBody>
      </p:sp>
      <p:sp>
        <p:nvSpPr>
          <p:cNvPr id="59395" name="제목 2">
            <a:extLst>
              <a:ext uri="{FF2B5EF4-FFF2-40B4-BE49-F238E27FC236}">
                <a16:creationId xmlns:a16="http://schemas.microsoft.com/office/drawing/2014/main" id="{8AFAABC8-BDE5-F344-BE7F-3A918B7D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15</a:t>
            </a:r>
            <a:r>
              <a:rPr lang="ko-KR" altLang="en-US"/>
              <a:t>절</a:t>
            </a:r>
            <a:r>
              <a:rPr lang="en-US" altLang="ko-KR"/>
              <a:t>. Format </a:t>
            </a:r>
            <a:r>
              <a:rPr lang="ko-KR" altLang="en-US"/>
              <a:t>클래스</a:t>
            </a:r>
          </a:p>
        </p:txBody>
      </p:sp>
      <p:pic>
        <p:nvPicPr>
          <p:cNvPr id="59396" name="Picture 2">
            <a:extLst>
              <a:ext uri="{FF2B5EF4-FFF2-40B4-BE49-F238E27FC236}">
                <a16:creationId xmlns:a16="http://schemas.microsoft.com/office/drawing/2014/main" id="{49C6C585-4798-DF4E-A289-67561158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73200"/>
            <a:ext cx="7429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3">
            <a:extLst>
              <a:ext uri="{FF2B5EF4-FFF2-40B4-BE49-F238E27FC236}">
                <a16:creationId xmlns:a16="http://schemas.microsoft.com/office/drawing/2014/main" id="{53F6F71E-A3EB-8741-8F40-E32C007F6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87575"/>
            <a:ext cx="742950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4">
            <a:extLst>
              <a:ext uri="{FF2B5EF4-FFF2-40B4-BE49-F238E27FC236}">
                <a16:creationId xmlns:a16="http://schemas.microsoft.com/office/drawing/2014/main" id="{90868CA8-D979-814E-881A-94394A2B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00625"/>
            <a:ext cx="74660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5">
            <a:extLst>
              <a:ext uri="{FF2B5EF4-FFF2-40B4-BE49-F238E27FC236}">
                <a16:creationId xmlns:a16="http://schemas.microsoft.com/office/drawing/2014/main" id="{ED2DB988-EFD1-794E-9E7E-79873E561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43563"/>
            <a:ext cx="74755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내용 개체 틀 1">
            <a:extLst>
              <a:ext uri="{FF2B5EF4-FFF2-40B4-BE49-F238E27FC236}">
                <a16:creationId xmlns:a16="http://schemas.microsoft.com/office/drawing/2014/main" id="{920E9C3F-0B0D-D94E-A196-412949D3AA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java.time </a:t>
            </a:r>
            <a:r>
              <a:rPr lang="ko-KR" altLang="en-US" sz="2400"/>
              <a:t>패키지</a:t>
            </a:r>
            <a:endParaRPr lang="en-US" altLang="ko-KR" sz="2400"/>
          </a:p>
          <a:p>
            <a:pPr lvl="1"/>
            <a:r>
              <a:rPr lang="ko-KR" altLang="en-US" sz="2000"/>
              <a:t>자바</a:t>
            </a:r>
            <a:r>
              <a:rPr lang="en-US" altLang="ko-KR" sz="2000"/>
              <a:t>8</a:t>
            </a:r>
            <a:r>
              <a:rPr lang="ko-KR" altLang="en-US" sz="2000"/>
              <a:t>부터 추가된 패키지</a:t>
            </a:r>
            <a:endParaRPr lang="en-US" altLang="ko-KR" sz="2000"/>
          </a:p>
          <a:p>
            <a:pPr lvl="1"/>
            <a:r>
              <a:rPr lang="ko-KR" altLang="en-US" sz="2000"/>
              <a:t>날짜와 시간을 나타내는 여러 가지 </a:t>
            </a:r>
            <a:r>
              <a:rPr lang="en-US" altLang="ko-KR" sz="2000"/>
              <a:t>API</a:t>
            </a:r>
            <a:r>
              <a:rPr lang="ko-KR" altLang="en-US" sz="2000"/>
              <a:t>가 새롭게 추가됨</a:t>
            </a:r>
            <a:endParaRPr lang="en-US" altLang="ko-KR" sz="2000"/>
          </a:p>
          <a:p>
            <a:pPr lvl="1"/>
            <a:r>
              <a:rPr lang="ko-KR" altLang="en-US" sz="2000"/>
              <a:t>날짜와 시간을 조작하거나 비교하는 기능이 추가됨</a:t>
            </a:r>
            <a:endParaRPr lang="en-US" altLang="ko-KR" sz="2000"/>
          </a:p>
          <a:p>
            <a:pPr lvl="2"/>
            <a:r>
              <a:rPr lang="en-US" altLang="ko-KR" sz="1800"/>
              <a:t>Date</a:t>
            </a:r>
            <a:r>
              <a:rPr lang="ko-KR" altLang="en-US" sz="1800"/>
              <a:t>와 </a:t>
            </a:r>
            <a:r>
              <a:rPr lang="en-US" altLang="ko-KR" sz="1800"/>
              <a:t>Calendar</a:t>
            </a:r>
            <a:r>
              <a:rPr lang="ko-KR" altLang="en-US" sz="1800"/>
              <a:t>는 날짜와 시간을 조작하거나 비교하는 기능이 불충분</a:t>
            </a:r>
            <a:endParaRPr lang="en-US" altLang="ko-KR" sz="1800"/>
          </a:p>
        </p:txBody>
      </p:sp>
      <p:sp>
        <p:nvSpPr>
          <p:cNvPr id="60419" name="제목 2">
            <a:extLst>
              <a:ext uri="{FF2B5EF4-FFF2-40B4-BE49-F238E27FC236}">
                <a16:creationId xmlns:a16="http://schemas.microsoft.com/office/drawing/2014/main" id="{81463612-05EB-0841-931C-8ED0B707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16</a:t>
            </a:r>
            <a:r>
              <a:rPr lang="ko-KR" altLang="en-US"/>
              <a:t>절</a:t>
            </a:r>
            <a:r>
              <a:rPr lang="en-US" altLang="ko-KR"/>
              <a:t>. java.time </a:t>
            </a:r>
            <a:r>
              <a:rPr lang="ko-KR" altLang="en-US"/>
              <a:t>패키지</a:t>
            </a:r>
          </a:p>
        </p:txBody>
      </p:sp>
      <p:pic>
        <p:nvPicPr>
          <p:cNvPr id="60420" name="Picture 2">
            <a:extLst>
              <a:ext uri="{FF2B5EF4-FFF2-40B4-BE49-F238E27FC236}">
                <a16:creationId xmlns:a16="http://schemas.microsoft.com/office/drawing/2014/main" id="{FFF2ED46-5A48-C743-B43E-132B8A8AB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3200400"/>
            <a:ext cx="7542212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내용 개체 틀 1">
            <a:extLst>
              <a:ext uri="{FF2B5EF4-FFF2-40B4-BE49-F238E27FC236}">
                <a16:creationId xmlns:a16="http://schemas.microsoft.com/office/drawing/2014/main" id="{CE907537-032C-8C49-AC52-6A3CC66078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날짜와 시간 객체 생성</a:t>
            </a:r>
            <a:endParaRPr lang="en-US" altLang="ko-KR" sz="2400"/>
          </a:p>
          <a:p>
            <a:pPr lvl="1"/>
            <a:r>
              <a:rPr lang="ko-KR" altLang="en-US" sz="2000"/>
              <a:t>날짜와 시간을 표현하는 </a:t>
            </a:r>
            <a:r>
              <a:rPr lang="en-US" altLang="ko-KR" sz="2000"/>
              <a:t>5</a:t>
            </a:r>
            <a:r>
              <a:rPr lang="ko-KR" altLang="en-US" sz="2000"/>
              <a:t>개의 클래스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endParaRPr lang="ko-KR" altLang="en-US"/>
          </a:p>
        </p:txBody>
      </p:sp>
      <p:sp>
        <p:nvSpPr>
          <p:cNvPr id="61443" name="제목 2">
            <a:extLst>
              <a:ext uri="{FF2B5EF4-FFF2-40B4-BE49-F238E27FC236}">
                <a16:creationId xmlns:a16="http://schemas.microsoft.com/office/drawing/2014/main" id="{DEB2D2CD-A704-154A-9BD1-E80AB88D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16</a:t>
            </a:r>
            <a:r>
              <a:rPr lang="ko-KR" altLang="en-US"/>
              <a:t>절</a:t>
            </a:r>
            <a:r>
              <a:rPr lang="en-US" altLang="ko-KR"/>
              <a:t>. java.time </a:t>
            </a:r>
            <a:r>
              <a:rPr lang="ko-KR" altLang="en-US"/>
              <a:t>패키지</a:t>
            </a:r>
          </a:p>
        </p:txBody>
      </p:sp>
      <p:pic>
        <p:nvPicPr>
          <p:cNvPr id="61444" name="Picture 2">
            <a:extLst>
              <a:ext uri="{FF2B5EF4-FFF2-40B4-BE49-F238E27FC236}">
                <a16:creationId xmlns:a16="http://schemas.microsoft.com/office/drawing/2014/main" id="{4DCA1F4E-AA56-5B4D-AF05-C9FF1B15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905000"/>
            <a:ext cx="755173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내용 개체 틀 1">
            <a:extLst>
              <a:ext uri="{FF2B5EF4-FFF2-40B4-BE49-F238E27FC236}">
                <a16:creationId xmlns:a16="http://schemas.microsoft.com/office/drawing/2014/main" id="{D7DDB0A9-D0EE-824D-AA0E-4C02FF7373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날짜와 시간에 대한 정보 얻기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pPr lvl="1"/>
            <a:r>
              <a:rPr lang="en-US" altLang="ko-KR" sz="2000"/>
              <a:t>LocalDateTime/ZonedDateTime</a:t>
            </a:r>
          </a:p>
          <a:p>
            <a:pPr lvl="2"/>
            <a:r>
              <a:rPr lang="en-US" altLang="ko-KR" sz="1800"/>
              <a:t>isLeapYear()</a:t>
            </a:r>
            <a:r>
              <a:rPr lang="ko-KR" altLang="en-US" sz="1800"/>
              <a:t>는</a:t>
            </a:r>
            <a:r>
              <a:rPr lang="en-US" altLang="ko-KR" sz="1800"/>
              <a:t> toLocalDate() </a:t>
            </a:r>
            <a:r>
              <a:rPr lang="ko-KR" altLang="en-US" sz="1800"/>
              <a:t>메소드로</a:t>
            </a:r>
            <a:r>
              <a:rPr lang="en-US" altLang="ko-KR" sz="1800"/>
              <a:t> LocalDate</a:t>
            </a:r>
            <a:r>
              <a:rPr lang="ko-KR" altLang="en-US" sz="1800"/>
              <a:t>로 변환 후 사용</a:t>
            </a:r>
            <a:endParaRPr lang="en-US" altLang="ko-KR" sz="1800"/>
          </a:p>
          <a:p>
            <a:pPr lvl="2"/>
            <a:r>
              <a:rPr lang="en-US" altLang="ko-KR" sz="1800"/>
              <a:t>ZonedDateTime</a:t>
            </a:r>
            <a:r>
              <a:rPr lang="ko-KR" altLang="en-US" sz="1800"/>
              <a:t>에서 제공하는 추가 메소드</a:t>
            </a:r>
            <a:endParaRPr lang="en-US" altLang="ko-KR" sz="1800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62467" name="제목 2">
            <a:extLst>
              <a:ext uri="{FF2B5EF4-FFF2-40B4-BE49-F238E27FC236}">
                <a16:creationId xmlns:a16="http://schemas.microsoft.com/office/drawing/2014/main" id="{7E01A4CB-68DF-A942-ABCC-8779AD07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16</a:t>
            </a:r>
            <a:r>
              <a:rPr lang="ko-KR" altLang="en-US"/>
              <a:t>절</a:t>
            </a:r>
            <a:r>
              <a:rPr lang="en-US" altLang="ko-KR"/>
              <a:t>. java.time </a:t>
            </a:r>
            <a:r>
              <a:rPr lang="ko-KR" altLang="en-US"/>
              <a:t>패키지</a:t>
            </a:r>
          </a:p>
        </p:txBody>
      </p:sp>
      <p:pic>
        <p:nvPicPr>
          <p:cNvPr id="62468" name="Picture 2">
            <a:extLst>
              <a:ext uri="{FF2B5EF4-FFF2-40B4-BE49-F238E27FC236}">
                <a16:creationId xmlns:a16="http://schemas.microsoft.com/office/drawing/2014/main" id="{D68094EB-D1A8-4541-8388-F7B564631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5723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3">
            <a:extLst>
              <a:ext uri="{FF2B5EF4-FFF2-40B4-BE49-F238E27FC236}">
                <a16:creationId xmlns:a16="http://schemas.microsoft.com/office/drawing/2014/main" id="{2F444D72-08D7-E744-8935-6B8AFD32D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715000"/>
            <a:ext cx="756126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49581D-7846-774B-B3D3-FB21037D07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날짜와 시간을 조작하기 </a:t>
            </a:r>
            <a:r>
              <a:rPr lang="en-US" altLang="ko-KR" sz="2400" dirty="0"/>
              <a:t>(p.566~559)</a:t>
            </a:r>
          </a:p>
          <a:p>
            <a:pPr lvl="1">
              <a:defRPr/>
            </a:pPr>
            <a:r>
              <a:rPr lang="ko-KR" altLang="en-US" sz="2000" dirty="0"/>
              <a:t>빼기와 더하기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빼기 </a:t>
            </a:r>
            <a:r>
              <a:rPr lang="en-US" altLang="ko-KR" sz="1800" dirty="0"/>
              <a:t>– minus + </a:t>
            </a:r>
            <a:r>
              <a:rPr lang="ko-KR" altLang="en-US" sz="1800" dirty="0"/>
              <a:t>변수 </a:t>
            </a:r>
            <a:r>
              <a:rPr lang="en-US" altLang="ko-KR" sz="1800" dirty="0"/>
              <a:t>(long) </a:t>
            </a:r>
            <a:r>
              <a:rPr lang="ko-KR" altLang="en-US" sz="1800" dirty="0"/>
              <a:t>의 형태</a:t>
            </a:r>
            <a:endParaRPr lang="en-US" altLang="ko-KR" sz="1800" dirty="0"/>
          </a:p>
          <a:p>
            <a:pPr lvl="3">
              <a:buFont typeface="Arial" charset="0"/>
              <a:buChar char="–"/>
              <a:defRPr/>
            </a:pPr>
            <a:r>
              <a:rPr lang="en-US" altLang="ko-KR" dirty="0"/>
              <a:t>Ex) minusYears(long)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년 빼기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>
              <a:buFont typeface="Arial" charset="0"/>
              <a:buChar char="–"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800" dirty="0"/>
              <a:t>더하기 </a:t>
            </a:r>
            <a:r>
              <a:rPr lang="en-US" altLang="ko-KR" sz="1800" dirty="0"/>
              <a:t>– plus + </a:t>
            </a:r>
            <a:r>
              <a:rPr lang="ko-KR" altLang="en-US" sz="1800" dirty="0"/>
              <a:t>변수 </a:t>
            </a:r>
            <a:r>
              <a:rPr lang="en-US" altLang="ko-KR" sz="1800" dirty="0"/>
              <a:t>(long) </a:t>
            </a:r>
            <a:r>
              <a:rPr lang="ko-KR" altLang="en-US" sz="1800" dirty="0"/>
              <a:t>의 형태</a:t>
            </a:r>
            <a:endParaRPr lang="en-US" altLang="ko-KR" sz="1800" dirty="0"/>
          </a:p>
          <a:p>
            <a:pPr lvl="1">
              <a:defRPr/>
            </a:pPr>
            <a:endParaRPr lang="en-US" altLang="ko-KR" sz="2000" dirty="0"/>
          </a:p>
          <a:p>
            <a:pPr lvl="2">
              <a:defRPr/>
            </a:pPr>
            <a:endParaRPr lang="en-US" altLang="ko-KR" sz="1800" dirty="0"/>
          </a:p>
          <a:p>
            <a:pPr marL="627062" lvl="2" indent="0">
              <a:buFontTx/>
              <a:buNone/>
              <a:defRPr/>
            </a:pPr>
            <a:endParaRPr lang="en-US" altLang="ko-KR" sz="1800" dirty="0"/>
          </a:p>
          <a:p>
            <a:pPr lvl="2">
              <a:defRPr/>
            </a:pPr>
            <a:endParaRPr lang="en-US" altLang="ko-KR" sz="1800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63491" name="제목 2">
            <a:extLst>
              <a:ext uri="{FF2B5EF4-FFF2-40B4-BE49-F238E27FC236}">
                <a16:creationId xmlns:a16="http://schemas.microsoft.com/office/drawing/2014/main" id="{BC144A8E-CEE6-924F-A0C8-E7A696E3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16</a:t>
            </a:r>
            <a:r>
              <a:rPr lang="ko-KR" altLang="en-US"/>
              <a:t>절</a:t>
            </a:r>
            <a:r>
              <a:rPr lang="en-US" altLang="ko-KR"/>
              <a:t>. java.time </a:t>
            </a:r>
            <a:r>
              <a:rPr lang="ko-KR" altLang="en-US"/>
              <a:t>패키지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내용 개체 틀 1">
            <a:extLst>
              <a:ext uri="{FF2B5EF4-FFF2-40B4-BE49-F238E27FC236}">
                <a16:creationId xmlns:a16="http://schemas.microsoft.com/office/drawing/2014/main" id="{F69985AA-77EF-8E47-A53D-3DCF83B163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변경하기 </a:t>
            </a:r>
            <a:endParaRPr lang="en-US" altLang="ko-KR" sz="2000"/>
          </a:p>
          <a:p>
            <a:pPr lvl="2"/>
            <a:r>
              <a:rPr lang="en-US" altLang="ko-KR" sz="1800"/>
              <a:t>with(TemporalAdjuster adjuster) </a:t>
            </a:r>
          </a:p>
          <a:p>
            <a:pPr lvl="3"/>
            <a:r>
              <a:rPr lang="ko-KR" altLang="en-US"/>
              <a:t>현재 날짜를 기준으로 상대적 날짜 리턴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en-US" altLang="ko-KR" sz="1800"/>
              <a:t> TemporalAdjuster </a:t>
            </a:r>
            <a:r>
              <a:rPr lang="ko-KR" altLang="en-US" sz="1800"/>
              <a:t>객체는 아래 표에 있는 정적 메소드로 얻음</a:t>
            </a:r>
            <a:endParaRPr lang="en-US" altLang="ko-KR" sz="1800"/>
          </a:p>
          <a:p>
            <a:pPr marL="0" indent="0"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64515" name="제목 2">
            <a:extLst>
              <a:ext uri="{FF2B5EF4-FFF2-40B4-BE49-F238E27FC236}">
                <a16:creationId xmlns:a16="http://schemas.microsoft.com/office/drawing/2014/main" id="{99EC4F36-710B-C44D-AAA6-3E7BA49B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16</a:t>
            </a:r>
            <a:r>
              <a:rPr lang="ko-KR" altLang="en-US"/>
              <a:t>절</a:t>
            </a:r>
            <a:r>
              <a:rPr lang="en-US" altLang="ko-KR"/>
              <a:t>. java.time </a:t>
            </a:r>
            <a:r>
              <a:rPr lang="ko-KR" altLang="en-US"/>
              <a:t>패키지</a:t>
            </a:r>
          </a:p>
        </p:txBody>
      </p:sp>
      <p:pic>
        <p:nvPicPr>
          <p:cNvPr id="64516" name="Picture 5">
            <a:extLst>
              <a:ext uri="{FF2B5EF4-FFF2-40B4-BE49-F238E27FC236}">
                <a16:creationId xmlns:a16="http://schemas.microsoft.com/office/drawing/2014/main" id="{E707624B-A5F2-2D47-BFFD-84237224F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4924425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8398C0C6-1C9C-0A4E-BF95-D5D212B286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자바의  최상위 부모 클래스</a:t>
            </a:r>
            <a:endParaRPr lang="en-US" altLang="ko-KR" sz="2400"/>
          </a:p>
          <a:p>
            <a:pPr lvl="1"/>
            <a:r>
              <a:rPr lang="ko-KR" altLang="en-US" sz="2000"/>
              <a:t>다른 클래스 상속하지 않으면 </a:t>
            </a:r>
            <a:r>
              <a:rPr lang="en-US" altLang="ko-KR" sz="2000"/>
              <a:t>java.lang.Object </a:t>
            </a:r>
            <a:r>
              <a:rPr lang="ko-KR" altLang="en-US" sz="2000"/>
              <a:t>클래스 상속 암시</a:t>
            </a:r>
            <a:endParaRPr lang="en-US" altLang="ko-KR" sz="2000"/>
          </a:p>
          <a:p>
            <a:pPr lvl="1"/>
            <a:r>
              <a:rPr lang="en-US" altLang="ko-KR" sz="2000"/>
              <a:t>Object</a:t>
            </a:r>
            <a:r>
              <a:rPr lang="ko-KR" altLang="en-US" sz="2000"/>
              <a:t>의 메소드는 모든 클래스에서 사용 가능</a:t>
            </a:r>
            <a:endParaRPr lang="en-US" altLang="ko-KR" sz="2000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D8064B5C-095E-F74F-8BE9-539EF8CC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Object </a:t>
            </a:r>
            <a:r>
              <a:rPr lang="ko-KR" altLang="en-US"/>
              <a:t>클래스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35F79D82-7E76-7D4E-814F-DCCE141D8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1238"/>
            <a:ext cx="5541963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그림 6">
            <a:extLst>
              <a:ext uri="{FF2B5EF4-FFF2-40B4-BE49-F238E27FC236}">
                <a16:creationId xmlns:a16="http://schemas.microsoft.com/office/drawing/2014/main" id="{5563311A-ED41-A94A-B49A-A02B14539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29125"/>
            <a:ext cx="6000750" cy="2428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내용 개체 틀 1">
            <a:extLst>
              <a:ext uri="{FF2B5EF4-FFF2-40B4-BE49-F238E27FC236}">
                <a16:creationId xmlns:a16="http://schemas.microsoft.com/office/drawing/2014/main" id="{41056112-2955-934A-823D-F3398992C7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날짜와 시간을 비교하기</a:t>
            </a:r>
          </a:p>
          <a:p>
            <a:endParaRPr lang="ko-KR" altLang="en-US"/>
          </a:p>
        </p:txBody>
      </p:sp>
      <p:sp>
        <p:nvSpPr>
          <p:cNvPr id="65539" name="제목 2">
            <a:extLst>
              <a:ext uri="{FF2B5EF4-FFF2-40B4-BE49-F238E27FC236}">
                <a16:creationId xmlns:a16="http://schemas.microsoft.com/office/drawing/2014/main" id="{FA5CE467-89F1-724C-AB81-3DD39852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16</a:t>
            </a:r>
            <a:r>
              <a:rPr lang="ko-KR" altLang="en-US"/>
              <a:t>절</a:t>
            </a:r>
            <a:r>
              <a:rPr lang="en-US" altLang="ko-KR"/>
              <a:t>. java.time </a:t>
            </a:r>
            <a:r>
              <a:rPr lang="ko-KR" altLang="en-US"/>
              <a:t>패키지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F7F72-C2B3-AC45-8D90-6BF915B330AA}"/>
              </a:ext>
            </a:extLst>
          </p:cNvPr>
          <p:cNvSpPr txBox="1"/>
          <p:nvPr/>
        </p:nvSpPr>
        <p:spPr>
          <a:xfrm>
            <a:off x="4038600" y="874713"/>
            <a:ext cx="4643438" cy="460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Period: </a:t>
            </a:r>
            <a:r>
              <a:rPr lang="ko-KR" altLang="en-US" sz="1200" dirty="0"/>
              <a:t>년</a:t>
            </a:r>
            <a:r>
              <a:rPr lang="en-US" sz="1200" dirty="0"/>
              <a:t>, </a:t>
            </a:r>
            <a:r>
              <a:rPr lang="ko-KR" altLang="en-US" sz="1200" dirty="0"/>
              <a:t>달</a:t>
            </a:r>
            <a:r>
              <a:rPr lang="en-US" sz="1200" dirty="0"/>
              <a:t>, </a:t>
            </a:r>
            <a:r>
              <a:rPr lang="ko-KR" altLang="en-US" sz="1200" dirty="0"/>
              <a:t>일의 양을 나타내는 날짜 기준 클래스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Duration: </a:t>
            </a:r>
            <a:r>
              <a:rPr lang="ko-KR" altLang="en-US" sz="1200" dirty="0"/>
              <a:t>시</a:t>
            </a:r>
            <a:r>
              <a:rPr lang="en-US" sz="1200" dirty="0"/>
              <a:t>, </a:t>
            </a:r>
            <a:r>
              <a:rPr lang="ko-KR" altLang="en-US" sz="1200" dirty="0"/>
              <a:t>분</a:t>
            </a:r>
            <a:r>
              <a:rPr lang="en-US" sz="1200" dirty="0"/>
              <a:t>, </a:t>
            </a:r>
            <a:r>
              <a:rPr lang="ko-KR" altLang="en-US" sz="1200" dirty="0"/>
              <a:t>초</a:t>
            </a:r>
            <a:r>
              <a:rPr lang="en-US" sz="1200" dirty="0"/>
              <a:t>, </a:t>
            </a:r>
            <a:r>
              <a:rPr lang="ko-KR" altLang="en-US" sz="1200" dirty="0" err="1"/>
              <a:t>나노초의</a:t>
            </a:r>
            <a:r>
              <a:rPr lang="ko-KR" altLang="en-US" sz="1200" dirty="0"/>
              <a:t> 양을 나타내는 시간 기준 클래스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65541" name="Picture 5">
            <a:extLst>
              <a:ext uri="{FF2B5EF4-FFF2-40B4-BE49-F238E27FC236}">
                <a16:creationId xmlns:a16="http://schemas.microsoft.com/office/drawing/2014/main" id="{77680A2E-33EA-F54B-9E4A-6511BE9B1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8139113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내용 개체 틀 1">
            <a:extLst>
              <a:ext uri="{FF2B5EF4-FFF2-40B4-BE49-F238E27FC236}">
                <a16:creationId xmlns:a16="http://schemas.microsoft.com/office/drawing/2014/main" id="{DE1DF048-6777-5445-9677-C69CC8F10E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en-US" altLang="ko-KR" sz="2000"/>
              <a:t>Period</a:t>
            </a:r>
            <a:r>
              <a:rPr lang="ko-KR" altLang="en-US" sz="2000"/>
              <a:t>와 </a:t>
            </a:r>
            <a:r>
              <a:rPr lang="en-US" altLang="ko-KR" sz="2000"/>
              <a:t>Duration</a:t>
            </a:r>
          </a:p>
          <a:p>
            <a:pPr lvl="2"/>
            <a:r>
              <a:rPr lang="en-US" altLang="ko-KR" sz="1800"/>
              <a:t>Period: </a:t>
            </a:r>
            <a:r>
              <a:rPr lang="ko-KR" altLang="en-US" sz="1800"/>
              <a:t>년</a:t>
            </a:r>
            <a:r>
              <a:rPr lang="en-US" altLang="ko-KR" sz="1800"/>
              <a:t>, </a:t>
            </a:r>
            <a:r>
              <a:rPr lang="ko-KR" altLang="en-US" sz="1800"/>
              <a:t>달</a:t>
            </a:r>
            <a:r>
              <a:rPr lang="en-US" altLang="ko-KR" sz="1800"/>
              <a:t>, </a:t>
            </a:r>
            <a:r>
              <a:rPr lang="ko-KR" altLang="en-US" sz="1800"/>
              <a:t>일의 양을 나타내는 날짜 기준 클래스</a:t>
            </a:r>
          </a:p>
          <a:p>
            <a:pPr lvl="2"/>
            <a:r>
              <a:rPr lang="en-US" altLang="ko-KR" sz="1800"/>
              <a:t>Duration: </a:t>
            </a:r>
            <a:r>
              <a:rPr lang="ko-KR" altLang="en-US" sz="1800"/>
              <a:t>시</a:t>
            </a:r>
            <a:r>
              <a:rPr lang="en-US" altLang="ko-KR" sz="1800"/>
              <a:t>, </a:t>
            </a:r>
            <a:r>
              <a:rPr lang="ko-KR" altLang="en-US" sz="1800"/>
              <a:t>분</a:t>
            </a:r>
            <a:r>
              <a:rPr lang="en-US" altLang="ko-KR" sz="1800"/>
              <a:t>, </a:t>
            </a:r>
            <a:r>
              <a:rPr lang="ko-KR" altLang="en-US" sz="1800"/>
              <a:t>초</a:t>
            </a:r>
            <a:r>
              <a:rPr lang="en-US" altLang="ko-KR" sz="1800"/>
              <a:t>, </a:t>
            </a:r>
            <a:r>
              <a:rPr lang="ko-KR" altLang="en-US" sz="1800"/>
              <a:t>나노초의 양을 나타내는 시간 기준 클래스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 sz="2000"/>
              <a:t>between() </a:t>
            </a:r>
            <a:r>
              <a:rPr lang="ko-KR" altLang="en-US" sz="2000"/>
              <a:t>메소드의 차이점</a:t>
            </a:r>
            <a:endParaRPr lang="en-US" altLang="ko-KR" sz="2000"/>
          </a:p>
          <a:p>
            <a:pPr lvl="2"/>
            <a:r>
              <a:rPr lang="en-US" altLang="ko-KR" sz="1800"/>
              <a:t>Period</a:t>
            </a:r>
            <a:r>
              <a:rPr lang="ko-KR" altLang="en-US" sz="1800"/>
              <a:t>와 </a:t>
            </a:r>
            <a:r>
              <a:rPr lang="en-US" altLang="ko-KR" sz="1800"/>
              <a:t>Duration</a:t>
            </a:r>
            <a:r>
              <a:rPr lang="ko-KR" altLang="en-US" sz="1800"/>
              <a:t>의 </a:t>
            </a:r>
            <a:r>
              <a:rPr lang="en-US" altLang="ko-KR" sz="1800"/>
              <a:t>between()</a:t>
            </a:r>
          </a:p>
          <a:p>
            <a:pPr lvl="3"/>
            <a:r>
              <a:rPr lang="en-US" altLang="ko-KR"/>
              <a:t> </a:t>
            </a:r>
            <a:r>
              <a:rPr lang="ko-KR" altLang="en-US"/>
              <a:t>년</a:t>
            </a:r>
            <a:r>
              <a:rPr lang="en-US" altLang="ko-KR"/>
              <a:t>, </a:t>
            </a:r>
            <a:r>
              <a:rPr lang="ko-KR" altLang="en-US"/>
              <a:t>달</a:t>
            </a:r>
            <a:r>
              <a:rPr lang="en-US" altLang="ko-KR"/>
              <a:t>, </a:t>
            </a:r>
            <a:r>
              <a:rPr lang="ko-KR" altLang="en-US"/>
              <a:t>일</a:t>
            </a:r>
            <a:r>
              <a:rPr lang="en-US" altLang="ko-KR"/>
              <a:t>, </a:t>
            </a:r>
            <a:r>
              <a:rPr lang="ko-KR" altLang="en-US"/>
              <a:t>초의 단순 차이를 리턴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en-US" altLang="ko-KR" sz="1800"/>
              <a:t>ChronoUnit</a:t>
            </a:r>
            <a:r>
              <a:rPr lang="ko-KR" altLang="en-US" sz="1800"/>
              <a:t>의 </a:t>
            </a:r>
            <a:r>
              <a:rPr lang="en-US" altLang="ko-KR" sz="1800"/>
              <a:t>between()</a:t>
            </a:r>
          </a:p>
          <a:p>
            <a:pPr lvl="3"/>
            <a:r>
              <a:rPr lang="en-US" altLang="ko-KR"/>
              <a:t> </a:t>
            </a:r>
            <a:r>
              <a:rPr lang="ko-KR" altLang="en-US"/>
              <a:t>전체 시간을 기준으로 차이를 리턴</a:t>
            </a:r>
            <a:endParaRPr lang="en-US" altLang="ko-KR"/>
          </a:p>
          <a:p>
            <a:endParaRPr lang="ko-KR" altLang="en-US"/>
          </a:p>
        </p:txBody>
      </p:sp>
      <p:sp>
        <p:nvSpPr>
          <p:cNvPr id="66563" name="제목 2">
            <a:extLst>
              <a:ext uri="{FF2B5EF4-FFF2-40B4-BE49-F238E27FC236}">
                <a16:creationId xmlns:a16="http://schemas.microsoft.com/office/drawing/2014/main" id="{2943E10F-705E-994A-9F5B-4B048C41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16</a:t>
            </a:r>
            <a:r>
              <a:rPr lang="ko-KR" altLang="en-US"/>
              <a:t>절</a:t>
            </a:r>
            <a:r>
              <a:rPr lang="en-US" altLang="ko-KR"/>
              <a:t>. java.time </a:t>
            </a:r>
            <a:r>
              <a:rPr lang="ko-KR" altLang="en-US"/>
              <a:t>패키지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66564" name="Picture 2">
            <a:extLst>
              <a:ext uri="{FF2B5EF4-FFF2-40B4-BE49-F238E27FC236}">
                <a16:creationId xmlns:a16="http://schemas.microsoft.com/office/drawing/2014/main" id="{29F54C22-66BC-D34C-8463-4F9FCB2F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2133600"/>
            <a:ext cx="7542213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내용 개체 틀 1">
            <a:extLst>
              <a:ext uri="{FF2B5EF4-FFF2-40B4-BE49-F238E27FC236}">
                <a16:creationId xmlns:a16="http://schemas.microsoft.com/office/drawing/2014/main" id="{604C19A5-34BB-4842-9671-836101B142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파싱과 포맷팅</a:t>
            </a:r>
            <a:endParaRPr lang="en-US" altLang="ko-KR" sz="2400"/>
          </a:p>
          <a:p>
            <a:pPr lvl="1"/>
            <a:r>
              <a:rPr lang="ko-KR" altLang="en-US" sz="2000"/>
              <a:t>파싱</a:t>
            </a:r>
            <a:r>
              <a:rPr lang="en-US" altLang="ko-KR" sz="2000"/>
              <a:t>: </a:t>
            </a:r>
            <a:r>
              <a:rPr lang="ko-KR" altLang="en-US" sz="2000"/>
              <a:t>주어진 문자열로 날짜와 시간을 생성</a:t>
            </a:r>
            <a:endParaRPr lang="en-US" altLang="ko-KR" sz="2000"/>
          </a:p>
          <a:p>
            <a:pPr lvl="1"/>
            <a:r>
              <a:rPr lang="ko-KR" altLang="en-US" sz="2000"/>
              <a:t>포맷팅</a:t>
            </a:r>
            <a:r>
              <a:rPr lang="en-US" altLang="ko-KR" sz="2000"/>
              <a:t>: </a:t>
            </a:r>
            <a:r>
              <a:rPr lang="ko-KR" altLang="en-US" sz="2000"/>
              <a:t>날짜와 시간을 형식화된 문자열로 변환</a:t>
            </a:r>
            <a:endParaRPr lang="en-US" altLang="ko-KR" sz="2000"/>
          </a:p>
          <a:p>
            <a:pPr lvl="1">
              <a:buFont typeface="Wingdings" pitchFamily="2" charset="2"/>
              <a:buNone/>
            </a:pPr>
            <a:endParaRPr lang="en-US" altLang="ko-KR"/>
          </a:p>
          <a:p>
            <a:r>
              <a:rPr lang="ko-KR" altLang="en-US" sz="2400"/>
              <a:t>파싱</a:t>
            </a:r>
            <a:r>
              <a:rPr lang="en-US" altLang="ko-KR" sz="2400"/>
              <a:t>(Parsing) </a:t>
            </a:r>
            <a:r>
              <a:rPr lang="ko-KR" altLang="en-US" sz="2400"/>
              <a:t>메소드 </a:t>
            </a:r>
            <a:r>
              <a:rPr lang="en-US" altLang="ko-KR" sz="2400"/>
              <a:t>(p.563~565)</a:t>
            </a:r>
          </a:p>
          <a:p>
            <a:pPr lvl="1"/>
            <a:r>
              <a:rPr lang="ko-KR" altLang="en-US" sz="2000"/>
              <a:t>상황에 맞는 포맷 변환 같이 사용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67587" name="제목 2">
            <a:extLst>
              <a:ext uri="{FF2B5EF4-FFF2-40B4-BE49-F238E27FC236}">
                <a16:creationId xmlns:a16="http://schemas.microsoft.com/office/drawing/2014/main" id="{23D2398F-6910-0D43-9521-6E45C937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16</a:t>
            </a:r>
            <a:r>
              <a:rPr lang="ko-KR" altLang="en-US"/>
              <a:t>절</a:t>
            </a:r>
            <a:r>
              <a:rPr lang="en-US" altLang="ko-KR"/>
              <a:t>. java.time </a:t>
            </a:r>
            <a:r>
              <a:rPr lang="ko-KR" altLang="en-US"/>
              <a:t>패키지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67588" name="Picture 2">
            <a:extLst>
              <a:ext uri="{FF2B5EF4-FFF2-40B4-BE49-F238E27FC236}">
                <a16:creationId xmlns:a16="http://schemas.microsoft.com/office/drawing/2014/main" id="{1AD66222-1FA6-9D43-9CB2-568B8B6F4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756126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내용 개체 틀 1">
            <a:extLst>
              <a:ext uri="{FF2B5EF4-FFF2-40B4-BE49-F238E27FC236}">
                <a16:creationId xmlns:a16="http://schemas.microsoft.com/office/drawing/2014/main" id="{83F5AF25-1BD0-1544-9E45-B1A60689A8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포맷팅</a:t>
            </a:r>
            <a:r>
              <a:rPr lang="en-US" altLang="ko-KR" sz="2400"/>
              <a:t>(Formatting)</a:t>
            </a:r>
            <a:r>
              <a:rPr lang="ko-KR" altLang="en-US" sz="2400"/>
              <a:t> 메소드</a:t>
            </a:r>
            <a:endParaRPr lang="en-US" altLang="ko-KR" sz="2400"/>
          </a:p>
          <a:p>
            <a:pPr lvl="1"/>
            <a:r>
              <a:rPr lang="ko-KR" altLang="en-US" sz="2000"/>
              <a:t>날짜와 시간을 포맷팅된 문자열로 변환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68611" name="제목 2">
            <a:extLst>
              <a:ext uri="{FF2B5EF4-FFF2-40B4-BE49-F238E27FC236}">
                <a16:creationId xmlns:a16="http://schemas.microsoft.com/office/drawing/2014/main" id="{92610B7D-4971-0E46-ADA1-D32BB8BB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16</a:t>
            </a:r>
            <a:r>
              <a:rPr lang="ko-KR" altLang="en-US"/>
              <a:t>절</a:t>
            </a:r>
            <a:r>
              <a:rPr lang="en-US" altLang="ko-KR"/>
              <a:t>. java.time </a:t>
            </a:r>
            <a:r>
              <a:rPr lang="ko-KR" altLang="en-US"/>
              <a:t>패키지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CDEC38FE-659D-884D-B5E0-18F89865D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580313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3">
            <a:extLst>
              <a:ext uri="{FF2B5EF4-FFF2-40B4-BE49-F238E27FC236}">
                <a16:creationId xmlns:a16="http://schemas.microsoft.com/office/drawing/2014/main" id="{ECCE247C-9185-2D48-9764-8ADF94F7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14738"/>
            <a:ext cx="7504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91DAE8-94B1-EB44-98D3-12EB160AA20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객체 비교</a:t>
            </a:r>
            <a:r>
              <a:rPr lang="en-US" altLang="ko-KR" sz="2400" dirty="0"/>
              <a:t>(equals() </a:t>
            </a:r>
            <a:r>
              <a:rPr lang="ko-KR" altLang="en-US" sz="2400" dirty="0"/>
              <a:t>메소드</a:t>
            </a:r>
            <a:r>
              <a:rPr lang="en-US" altLang="ko-KR" sz="2400" dirty="0"/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기본적으로 </a:t>
            </a:r>
            <a:r>
              <a:rPr lang="en-US" altLang="ko-KR" sz="2000" dirty="0"/>
              <a:t>== </a:t>
            </a:r>
            <a:r>
              <a:rPr lang="ko-KR" altLang="en-US" sz="2000" dirty="0"/>
              <a:t>연산자와 동일한 결과 리턴 </a:t>
            </a:r>
            <a:r>
              <a:rPr lang="en-US" altLang="ko-KR" sz="2000" dirty="0"/>
              <a:t>(</a:t>
            </a:r>
            <a:r>
              <a:rPr lang="ko-KR" altLang="en-US" sz="2000" dirty="0"/>
              <a:t>번지 비교</a:t>
            </a:r>
            <a:r>
              <a:rPr lang="en-US" altLang="ko-KR" sz="2000" dirty="0"/>
              <a:t>)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논리적 동등 위해 오버라이딩 필요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논리적 동등이란</a:t>
            </a:r>
            <a:r>
              <a:rPr lang="en-US" altLang="ko-KR" sz="1800" dirty="0"/>
              <a:t>? </a:t>
            </a:r>
          </a:p>
          <a:p>
            <a:pPr lvl="3">
              <a:buFont typeface="Arial" charset="0"/>
              <a:buChar char="–"/>
              <a:defRPr/>
            </a:pPr>
            <a:r>
              <a:rPr lang="ko-KR" altLang="en-US" dirty="0"/>
              <a:t>같은 객체이건 다른 객체이건 상관없이 객체 저장 데이터 동일</a:t>
            </a:r>
            <a:endParaRPr lang="en-US" altLang="ko-KR" dirty="0"/>
          </a:p>
          <a:p>
            <a:pPr lvl="2">
              <a:defRPr/>
            </a:pPr>
            <a:r>
              <a:rPr lang="en-US" altLang="ko-KR" sz="1800" dirty="0"/>
              <a:t>Object</a:t>
            </a:r>
            <a:r>
              <a:rPr lang="ko-KR" altLang="en-US" sz="1800" dirty="0"/>
              <a:t>의</a:t>
            </a:r>
            <a:r>
              <a:rPr lang="en-US" altLang="ko-KR" sz="1800" dirty="0"/>
              <a:t> equals() </a:t>
            </a:r>
            <a:r>
              <a:rPr lang="ko-KR" altLang="en-US" sz="1800" dirty="0"/>
              <a:t>메소드</a:t>
            </a:r>
            <a:endParaRPr lang="en-US" altLang="ko-KR" sz="1800" dirty="0"/>
          </a:p>
          <a:p>
            <a:pPr lvl="3">
              <a:buFont typeface="Arial" charset="0"/>
              <a:buChar char="–"/>
              <a:defRPr/>
            </a:pPr>
            <a:r>
              <a:rPr lang="ko-KR" altLang="en-US" dirty="0"/>
              <a:t>재정의하여 논리적 동등 비교할 때 이용</a:t>
            </a:r>
            <a:endParaRPr lang="en-US" altLang="ko-KR" dirty="0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C2AEB9DE-679A-0F47-A1C0-53FB64DD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Object </a:t>
            </a:r>
            <a:r>
              <a:rPr lang="ko-KR" altLang="en-US"/>
              <a:t>클래스</a:t>
            </a: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D0BD5139-A3EC-4B43-94BE-D42E71B4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7488"/>
            <a:ext cx="74755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">
            <a:extLst>
              <a:ext uri="{FF2B5EF4-FFF2-40B4-BE49-F238E27FC236}">
                <a16:creationId xmlns:a16="http://schemas.microsoft.com/office/drawing/2014/main" id="{B5E06D52-E3A9-CE40-AF92-C9672DFFE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590800"/>
            <a:ext cx="42386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2BE01D40-B394-5D41-86DB-67E4AD09A3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객체 해시코드</a:t>
            </a:r>
            <a:r>
              <a:rPr lang="en-US" altLang="ko-KR" sz="2400"/>
              <a:t>(hashCode()) (p.461~463)</a:t>
            </a:r>
          </a:p>
          <a:p>
            <a:pPr lvl="1"/>
            <a:r>
              <a:rPr lang="ko-KR" altLang="en-US" sz="2000"/>
              <a:t>객체 해시코드란</a:t>
            </a:r>
            <a:r>
              <a:rPr lang="en-US" altLang="ko-KR" sz="2000"/>
              <a:t>?</a:t>
            </a:r>
          </a:p>
          <a:p>
            <a:pPr lvl="2"/>
            <a:r>
              <a:rPr lang="ko-KR" altLang="en-US" sz="1800"/>
              <a:t>객체  식별할 하나의 정수값</a:t>
            </a:r>
            <a:endParaRPr lang="en-US" altLang="ko-KR" sz="1800"/>
          </a:p>
          <a:p>
            <a:pPr lvl="2"/>
            <a:r>
              <a:rPr lang="ko-KR" altLang="en-US" sz="1800"/>
              <a:t>객체의 메모리 번지 이용해 해시코드 만들어 리턴</a:t>
            </a:r>
            <a:endParaRPr lang="en-US" altLang="ko-KR" sz="1800"/>
          </a:p>
          <a:p>
            <a:pPr lvl="3"/>
            <a:r>
              <a:rPr lang="en-US" altLang="ko-KR"/>
              <a:t> </a:t>
            </a:r>
            <a:r>
              <a:rPr lang="ko-KR" altLang="en-US"/>
              <a:t>개별 객체는 해시코드가  모두 다름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논리적 동등 비교 시 </a:t>
            </a:r>
            <a:r>
              <a:rPr lang="en-US" altLang="ko-KR" sz="2000"/>
              <a:t>hashCode() </a:t>
            </a:r>
            <a:r>
              <a:rPr lang="ko-KR" altLang="en-US" sz="2000"/>
              <a:t>오버라이딩의 필요성</a:t>
            </a:r>
            <a:endParaRPr lang="en-US" altLang="ko-KR" sz="2000"/>
          </a:p>
          <a:p>
            <a:pPr lvl="2"/>
            <a:r>
              <a:rPr lang="ko-KR" altLang="en-US" sz="1800"/>
              <a:t>컬렉션 프레임워크의  </a:t>
            </a:r>
            <a:r>
              <a:rPr lang="en-US" altLang="ko-KR" sz="1800"/>
              <a:t>HashSet, HashMap, Hashtable </a:t>
            </a:r>
            <a:r>
              <a:rPr lang="ko-KR" altLang="en-US" sz="1800"/>
              <a:t>과 같은 클래스는 두 객체가 동등한 객체인지 판단할 때 아래와 같은 과정을 거침</a:t>
            </a:r>
            <a:endParaRPr lang="en-US" altLang="ko-KR" sz="1800"/>
          </a:p>
          <a:p>
            <a:pPr lvl="2"/>
            <a:endParaRPr lang="en-US" altLang="ko-KR"/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53979F76-9789-AF4C-8099-D7034AD8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Object </a:t>
            </a:r>
            <a:r>
              <a:rPr lang="ko-KR" altLang="en-US"/>
              <a:t>클래스</a:t>
            </a: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7DAC67F6-3172-014F-80BF-8A2E207F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9600"/>
            <a:ext cx="7294563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D6E9F884-33AE-CB43-A76F-F19B528607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객체 문자정보</a:t>
            </a:r>
            <a:r>
              <a:rPr lang="en-US" altLang="ko-KR" sz="2400"/>
              <a:t>(toString())</a:t>
            </a:r>
          </a:p>
          <a:p>
            <a:pPr lvl="1"/>
            <a:r>
              <a:rPr lang="ko-KR" altLang="en-US" sz="2000"/>
              <a:t>객체를 문자열로 표현한 값</a:t>
            </a:r>
            <a:endParaRPr lang="en-US" altLang="ko-KR" sz="2000"/>
          </a:p>
          <a:p>
            <a:pPr lvl="1"/>
            <a:r>
              <a:rPr lang="en-US" altLang="ko-KR" sz="2000"/>
              <a:t>Object </a:t>
            </a:r>
            <a:r>
              <a:rPr lang="ko-KR" altLang="en-US" sz="2000"/>
              <a:t>클래스의</a:t>
            </a:r>
            <a:r>
              <a:rPr lang="en-US" altLang="ko-KR" sz="2000"/>
              <a:t>toString() </a:t>
            </a:r>
            <a:r>
              <a:rPr lang="ko-KR" altLang="en-US" sz="2000"/>
              <a:t>메소드는 객체의 문자 정보 리턴</a:t>
            </a:r>
            <a:endParaRPr lang="en-US" altLang="ko-KR" sz="20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일반적으로 의미 있는 문자정보가 나오도록 재정의</a:t>
            </a:r>
            <a:endParaRPr lang="en-US" altLang="ko-KR" sz="2000"/>
          </a:p>
          <a:p>
            <a:pPr lvl="2"/>
            <a:r>
              <a:rPr lang="en-US" altLang="ko-KR" sz="1800"/>
              <a:t>Date </a:t>
            </a:r>
            <a:r>
              <a:rPr lang="ko-KR" altLang="en-US" sz="1800"/>
              <a:t>클래스</a:t>
            </a:r>
            <a:r>
              <a:rPr lang="en-US" altLang="ko-KR" sz="1800"/>
              <a:t>- </a:t>
            </a:r>
            <a:r>
              <a:rPr lang="ko-KR" altLang="en-US" sz="1800"/>
              <a:t>현재 시스템의 날짜와 시간 정보 리턴</a:t>
            </a:r>
            <a:endParaRPr lang="en-US" altLang="ko-KR" sz="1800"/>
          </a:p>
          <a:p>
            <a:pPr lvl="2"/>
            <a:r>
              <a:rPr lang="en-US" altLang="ko-KR" sz="1800"/>
              <a:t>String </a:t>
            </a:r>
            <a:r>
              <a:rPr lang="ko-KR" altLang="en-US" sz="1800"/>
              <a:t>클래스 </a:t>
            </a:r>
            <a:r>
              <a:rPr lang="en-US" altLang="ko-KR" sz="1800"/>
              <a:t>- </a:t>
            </a:r>
            <a:r>
              <a:rPr lang="ko-KR" altLang="en-US" sz="1800"/>
              <a:t>저장하고 있는 문자열 리턴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en-US" altLang="ko-KR" sz="2000"/>
              <a:t>System.out.pritnln(Object) </a:t>
            </a:r>
            <a:r>
              <a:rPr lang="ko-KR" altLang="en-US" sz="2000"/>
              <a:t>메소드</a:t>
            </a:r>
            <a:endParaRPr lang="en-US" altLang="ko-KR" sz="2000"/>
          </a:p>
          <a:p>
            <a:pPr lvl="2"/>
            <a:r>
              <a:rPr lang="en-US" altLang="ko-KR" sz="1800"/>
              <a:t>Object</a:t>
            </a:r>
            <a:r>
              <a:rPr lang="ko-KR" altLang="en-US" sz="1800"/>
              <a:t>의 </a:t>
            </a:r>
            <a:r>
              <a:rPr lang="en-US" altLang="ko-KR" sz="1800"/>
              <a:t>toString()</a:t>
            </a:r>
            <a:r>
              <a:rPr lang="ko-KR" altLang="en-US" sz="1800"/>
              <a:t>의 리턴값 출력</a:t>
            </a:r>
            <a:endParaRPr lang="en-US" altLang="ko-KR" sz="1800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908D1D01-CD71-1049-90B0-06A0E03E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Object </a:t>
            </a:r>
            <a:r>
              <a:rPr lang="ko-KR" altLang="en-US"/>
              <a:t>클래스</a:t>
            </a: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E865D568-3875-A548-A9D4-96FD70EAF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4660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17683</TotalTime>
  <Words>2403</Words>
  <Application>Microsoft Macintosh PowerPoint</Application>
  <PresentationFormat>화면 슬라이드 쇼(4:3)</PresentationFormat>
  <Paragraphs>521</Paragraphs>
  <Slides>64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3" baseType="lpstr">
      <vt:lpstr>맑은 고딕</vt:lpstr>
      <vt:lpstr>Verdana</vt:lpstr>
      <vt:lpstr>HY견고딕</vt:lpstr>
      <vt:lpstr>HY헤드라인M</vt:lpstr>
      <vt:lpstr>Wingdings</vt:lpstr>
      <vt:lpstr>HY강M</vt:lpstr>
      <vt:lpstr>돋움</vt:lpstr>
      <vt:lpstr>Arial</vt:lpstr>
      <vt:lpstr>2_디자인 사용자 지정</vt:lpstr>
      <vt:lpstr>11장. 기본 API 클래스</vt:lpstr>
      <vt:lpstr>PowerPoint 프레젠테이션</vt:lpstr>
      <vt:lpstr>PowerPoint 프레젠테이션</vt:lpstr>
      <vt:lpstr>1절. 자바 API 도큐먼트</vt:lpstr>
      <vt:lpstr>2절. java.lang과 java.util 패키지</vt:lpstr>
      <vt:lpstr>3절. Object 클래스</vt:lpstr>
      <vt:lpstr>3절. Object 클래스</vt:lpstr>
      <vt:lpstr>3절. Object 클래스</vt:lpstr>
      <vt:lpstr>3절. Object 클래스</vt:lpstr>
      <vt:lpstr>3절. Object 클래스</vt:lpstr>
      <vt:lpstr>3절. Object 클래스</vt:lpstr>
      <vt:lpstr>4절. Objects 클래스</vt:lpstr>
      <vt:lpstr>4절. Objects 클래스</vt:lpstr>
      <vt:lpstr>4절. Objects 클래스</vt:lpstr>
      <vt:lpstr>4절. Objects 클래스</vt:lpstr>
      <vt:lpstr>4절. Objects 클래스</vt:lpstr>
      <vt:lpstr>4절. Objects 클래스</vt:lpstr>
      <vt:lpstr>5절. System 클래스</vt:lpstr>
      <vt:lpstr>5절. System 클래스</vt:lpstr>
      <vt:lpstr>5절. System 클래스</vt:lpstr>
      <vt:lpstr>5절. System 클래스</vt:lpstr>
      <vt:lpstr>5절. System 클래스</vt:lpstr>
      <vt:lpstr>6절. Class 클래스</vt:lpstr>
      <vt:lpstr>6절. Class 클래스</vt:lpstr>
      <vt:lpstr>7절. String 클래스</vt:lpstr>
      <vt:lpstr>7절. String 클래스</vt:lpstr>
      <vt:lpstr>7절. String 클래스</vt:lpstr>
      <vt:lpstr>7절. String 클래스</vt:lpstr>
      <vt:lpstr>7절. String 클래스</vt:lpstr>
      <vt:lpstr>7절. String 클래스</vt:lpstr>
      <vt:lpstr>7절. String 클래스</vt:lpstr>
      <vt:lpstr>7절. String 클래스</vt:lpstr>
      <vt:lpstr>7절. String 클래스</vt:lpstr>
      <vt:lpstr>7절. String 클래스</vt:lpstr>
      <vt:lpstr>8절. StringTokenizer 클래스</vt:lpstr>
      <vt:lpstr>8절. StringTokenizer 클래스</vt:lpstr>
      <vt:lpstr>9절. StringBuffer, StringBuilder 클래스</vt:lpstr>
      <vt:lpstr>9절. StringBuffer, StringBuilder 클래스</vt:lpstr>
      <vt:lpstr>10절. 정규 표현식과 Pattern 클래스</vt:lpstr>
      <vt:lpstr>10절. 정규 표현식과 Pattern 클래스</vt:lpstr>
      <vt:lpstr>11절. Arrays 클래스</vt:lpstr>
      <vt:lpstr>11절. Arrays 클래스</vt:lpstr>
      <vt:lpstr>11절. Arrays 클래스</vt:lpstr>
      <vt:lpstr>12절. 포장(Wrapper) 클래스</vt:lpstr>
      <vt:lpstr>12절. 포장(Wrapper) 클래스</vt:lpstr>
      <vt:lpstr>12절. 포장(Wrapper) 클래스</vt:lpstr>
      <vt:lpstr>12절. 포장(Wrapper) 클래스</vt:lpstr>
      <vt:lpstr>12절. 포장(Wrapper) 클래스</vt:lpstr>
      <vt:lpstr>13절. Math, Random 클래스</vt:lpstr>
      <vt:lpstr>13절. Math, Random 클래스</vt:lpstr>
      <vt:lpstr>14절. Date, Calendar 클래스</vt:lpstr>
      <vt:lpstr>14절. Date, Calendar 클래스</vt:lpstr>
      <vt:lpstr>15절. Format 클래스</vt:lpstr>
      <vt:lpstr>15절. Format 클래스</vt:lpstr>
      <vt:lpstr>16절. java.time 패키지</vt:lpstr>
      <vt:lpstr>16절. java.time 패키지</vt:lpstr>
      <vt:lpstr>16절. java.time 패키지</vt:lpstr>
      <vt:lpstr>16절. java.time 패키지</vt:lpstr>
      <vt:lpstr>16절. java.time 패키지</vt:lpstr>
      <vt:lpstr>16절. java.time 패키지</vt:lpstr>
      <vt:lpstr>16절. java.time 패키지 </vt:lpstr>
      <vt:lpstr>16절. java.time 패키지 </vt:lpstr>
      <vt:lpstr>16절. java.time 패키지 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Microsoft Office User</cp:lastModifiedBy>
  <cp:revision>2514</cp:revision>
  <dcterms:created xsi:type="dcterms:W3CDTF">2004-07-21T02:43:03Z</dcterms:created>
  <dcterms:modified xsi:type="dcterms:W3CDTF">2021-03-19T01:00:37Z</dcterms:modified>
</cp:coreProperties>
</file>