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40"/>
  </p:notesMasterIdLst>
  <p:handoutMasterIdLst>
    <p:handoutMasterId r:id="rId41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3" r:id="rId29"/>
    <p:sldId id="562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571" r:id="rId38"/>
    <p:sldId id="275" r:id="rId39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42"/>
    </p:embeddedFont>
    <p:embeddedFont>
      <p:font typeface="HY강M" panose="02030600000101010101" pitchFamily="18" charset="-127"/>
      <p:regular r:id="rId43"/>
    </p:embeddedFont>
    <p:embeddedFont>
      <p:font typeface="HY견고딕" panose="02030600000101010101" pitchFamily="18" charset="-127"/>
      <p:regular r:id="rId44"/>
    </p:embeddedFont>
    <p:embeddedFont>
      <p:font typeface="HY헤드라인M" panose="02030600000101010101" pitchFamily="18" charset="-127"/>
      <p:regular r:id="rId45"/>
    </p:embeddedFont>
    <p:embeddedFont>
      <p:font typeface="맑은 고딕" panose="020B0503020000020004" pitchFamily="34" charset="-127"/>
      <p:regular r:id="rId46"/>
      <p:bold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7CC3E5D-167A-7447-96FE-74A0E1421D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C3D82BE-8BFC-5E44-B667-B291F8303F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D0E2CDA7-996C-E142-81EC-E2D6A8E07669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CAE2F608-301A-4C4F-93F6-57BB87DD99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A6B25FA8-F29A-6546-9E9B-DAF89CE70F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BEDBC52-4979-3A4A-A994-E6BD92CAA02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8295888-E461-5741-9576-F6E1677091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F58616-63B8-B348-8823-351A2F69F4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E5EE8D23-3D86-3349-98D1-D6FCF349613C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B96E440-801C-7644-B1AC-118E861195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7C49A1BC-CE3C-2E45-AFB0-D1E69EE1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DDB99-429F-7740-90C3-5CCFF054C6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95912F-6BD0-8A48-8635-295B438F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0DE3379-0AE4-4B4F-B636-D29141ED026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E72B33D-D24B-F848-A62C-59FD7E331D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B5F45BD-48B4-7E44-9B3F-BF69E587C1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12167F5-D87C-EC43-BACA-31C6D076D6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18559BC-A163-E44E-9D43-70BEF1376C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28FDABA-4DDE-E44D-834C-446B43AFC1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D6E1A3E-E215-8247-B620-01DB4DE39E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EB1BF2C8-A0CC-9548-9495-4A156C3FDD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4511E04C-F52C-2947-B05C-B9A4FDA93B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2490A44-69BD-144B-95C7-17D5B33DD96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7C9B409E-DD2E-4440-9BE7-9387B98C57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6100B34D-054D-EE41-91C6-0390E60D18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7D9541BE-CC98-AD4F-8952-818CD7FC03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786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BC403CE8-9AAF-C446-BA42-6440FB26ACB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915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199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6018020-E85C-E44A-BC34-9AFCAAE109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565E51DD-C96B-4F46-864E-CF262134E8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2F58670-EDCE-FE4D-8207-78EFB743B55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DE56EDD3-0D05-7940-9FBC-F4F244FCBF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BDB0DC1E-FC1B-3E48-A069-9C530485B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12A761C9-E076-A04C-8E0F-CBC1D0AE3CD1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14B07A3-07C6-B440-9C39-E1DDEA06EE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86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A96C8E2D-82F4-B041-AF5A-93CF7064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61B83145-1B6D-7D48-BB67-6CAFC69E64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DB6F4DE0-4574-7147-BC54-9F573794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80C776AE-F755-874A-8FF9-1CA2DA5587F1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/38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A9F13214-2806-5E43-AC05-72B2C8982D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77845285-11B2-D343-B434-0AB7AEB5C5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2A904A93-9D0B-8B41-AAB6-6553A5474924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21A7432D-188B-C24A-B532-3DB7CE008E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3C111584-94A4-174E-B696-70FCAC83C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386F40CC-426C-4743-B593-92058DC0E32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0FC0D685-1A52-4841-9257-F926319EE61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2700C4F4-899F-DB4D-AC85-C4A7A8B7B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2" r:id="rId3"/>
    <p:sldLayoutId id="214748453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7B168F61-68AC-D24C-893A-0F9EEF78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12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멀티 스레드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C1660C4F-F3F8-7544-97B3-41795F47A1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자바의 스레드 스케줄링 </a:t>
            </a:r>
            <a:r>
              <a:rPr lang="en-US" altLang="ko-KR" sz="2400"/>
              <a:t>(p.588~590)</a:t>
            </a:r>
            <a:endParaRPr lang="ko-KR" altLang="en-US" sz="2400"/>
          </a:p>
          <a:p>
            <a:pPr lvl="1"/>
            <a:r>
              <a:rPr lang="ko-KR" altLang="en-US" sz="2000"/>
              <a:t>우선 순위</a:t>
            </a:r>
            <a:r>
              <a:rPr lang="en-US" altLang="ko-KR" sz="2000"/>
              <a:t>(Priority) </a:t>
            </a:r>
            <a:r>
              <a:rPr lang="ko-KR" altLang="en-US" sz="2000"/>
              <a:t>방식과 순환 할당</a:t>
            </a:r>
            <a:r>
              <a:rPr lang="en-US" altLang="ko-KR" sz="2000"/>
              <a:t>(Round-Robin) </a:t>
            </a:r>
            <a:r>
              <a:rPr lang="ko-KR" altLang="en-US" sz="2000"/>
              <a:t>방식 사용</a:t>
            </a:r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우선 순위 방식 </a:t>
            </a:r>
            <a:r>
              <a:rPr lang="en-US" altLang="ko-KR" sz="2000"/>
              <a:t>(</a:t>
            </a:r>
            <a:r>
              <a:rPr lang="ko-KR" altLang="en-US" sz="2000"/>
              <a:t>코드로 제어 가능</a:t>
            </a:r>
            <a:r>
              <a:rPr lang="en-US" altLang="ko-KR" sz="2000"/>
              <a:t>)</a:t>
            </a:r>
          </a:p>
          <a:p>
            <a:pPr lvl="2"/>
            <a:r>
              <a:rPr lang="ko-KR" altLang="en-US" sz="1800"/>
              <a:t>우선 순위가 높은 스레드가 실행 상태를 더 많이 가지도록 스케줄링</a:t>
            </a:r>
            <a:endParaRPr lang="en-US" altLang="ko-KR" sz="1800"/>
          </a:p>
          <a:p>
            <a:pPr lvl="2"/>
            <a:r>
              <a:rPr lang="en-US" altLang="ko-KR" sz="1800"/>
              <a:t>1~10</a:t>
            </a:r>
            <a:r>
              <a:rPr lang="ko-KR" altLang="en-US" sz="1800"/>
              <a:t>까지 값을 가질 수 있으며 기본은 </a:t>
            </a:r>
            <a:r>
              <a:rPr lang="en-US" altLang="ko-KR" sz="1800"/>
              <a:t>5</a:t>
            </a:r>
          </a:p>
          <a:p>
            <a:pPr lvl="2"/>
            <a:endParaRPr lang="en-US" altLang="ko-KR" sz="1800"/>
          </a:p>
          <a:p>
            <a:pPr lvl="2"/>
            <a:endParaRPr lang="ko-KR" altLang="en-US" sz="1800"/>
          </a:p>
          <a:p>
            <a:pPr lvl="1"/>
            <a:r>
              <a:rPr lang="ko-KR" altLang="en-US" sz="2000"/>
              <a:t>순환 할당 방식 </a:t>
            </a:r>
            <a:r>
              <a:rPr lang="en-US" altLang="ko-KR" sz="2000"/>
              <a:t>(</a:t>
            </a:r>
            <a:r>
              <a:rPr lang="ko-KR" altLang="en-US" sz="2000"/>
              <a:t>코드로 제어할 수 없음</a:t>
            </a:r>
            <a:r>
              <a:rPr lang="en-US" altLang="ko-KR" sz="2000"/>
              <a:t>)</a:t>
            </a:r>
          </a:p>
          <a:p>
            <a:pPr lvl="2"/>
            <a:r>
              <a:rPr lang="ko-KR" altLang="en-US" sz="1800"/>
              <a:t>시간 할당량</a:t>
            </a:r>
            <a:r>
              <a:rPr lang="en-US" altLang="ko-KR" sz="1800"/>
              <a:t>(Time Slice)</a:t>
            </a:r>
            <a:r>
              <a:rPr lang="ko-KR" altLang="en-US" sz="1800"/>
              <a:t> 정해서 하나의 스레드를 정해진 시간만큼 실행</a:t>
            </a:r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098D2C1D-327C-F94F-B451-D69EBD57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우선 순위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5C967198-1394-6C4B-A37C-F49D67DACB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공유 객체를 사용할 때의 주의할 점</a:t>
            </a:r>
          </a:p>
          <a:p>
            <a:pPr lvl="1"/>
            <a:r>
              <a:rPr lang="ko-KR" altLang="en-US" sz="2000"/>
              <a:t>멀티 스레드가 하나의 객체를 공유해서 생기는 오류 </a:t>
            </a:r>
            <a:r>
              <a:rPr lang="en-US" altLang="ko-KR" sz="2000"/>
              <a:t>(p.591~593)</a:t>
            </a:r>
            <a:endParaRPr lang="ko-KR" altLang="en-US" sz="2000"/>
          </a:p>
          <a:p>
            <a:endParaRPr lang="ko-KR" altLang="en-US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181E82A2-085E-204D-BFAA-53FD9C9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동기화 메소드와 동기화 블록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138F570F-0030-3C4B-9C23-B2EA41E48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9230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CE926A11-D77A-9048-878E-8FC1D5A849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동기화 메소드 및 동기화 블록 </a:t>
            </a:r>
            <a:r>
              <a:rPr lang="en-US" altLang="ko-KR" sz="2400"/>
              <a:t>– synchronized</a:t>
            </a:r>
          </a:p>
          <a:p>
            <a:pPr lvl="1"/>
            <a:r>
              <a:rPr lang="ko-KR" altLang="en-US" sz="2000"/>
              <a:t>단 하나의 스레드만 실행할 수 있는 메소드 또는 블록</a:t>
            </a:r>
            <a:endParaRPr lang="en-US" altLang="ko-KR" sz="2000"/>
          </a:p>
          <a:p>
            <a:pPr lvl="1"/>
            <a:r>
              <a:rPr lang="ko-KR" altLang="en-US" sz="2000"/>
              <a:t>다른 스레드는 메소드나 블록이 실행이 끝날 때까지 대기해야</a:t>
            </a:r>
            <a:endParaRPr lang="en-US" altLang="ko-KR" sz="2000"/>
          </a:p>
          <a:p>
            <a:pPr lvl="1"/>
            <a:r>
              <a:rPr lang="ko-KR" altLang="en-US" sz="2000"/>
              <a:t>동기화 메소드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동기화</a:t>
            </a:r>
            <a:r>
              <a:rPr lang="en-US" altLang="ko-KR" sz="2000"/>
              <a:t> </a:t>
            </a:r>
            <a:r>
              <a:rPr lang="ko-KR" altLang="en-US" sz="2000"/>
              <a:t>블록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3366B06A-DB2F-D540-8691-F0A70019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동기화 메소드와 동기화 블록</a:t>
            </a:r>
          </a:p>
        </p:txBody>
      </p:sp>
      <p:pic>
        <p:nvPicPr>
          <p:cNvPr id="16388" name="Picture 6">
            <a:extLst>
              <a:ext uri="{FF2B5EF4-FFF2-40B4-BE49-F238E27FC236}">
                <a16:creationId xmlns:a16="http://schemas.microsoft.com/office/drawing/2014/main" id="{F96506FC-6E57-6548-9299-5EBA6013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4660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>
            <a:extLst>
              <a:ext uri="{FF2B5EF4-FFF2-40B4-BE49-F238E27FC236}">
                <a16:creationId xmlns:a16="http://schemas.microsoft.com/office/drawing/2014/main" id="{A1A70ED0-9C97-6B49-A84A-844CD636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962400"/>
            <a:ext cx="746601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02FE5349-8F96-D145-835C-67A948D801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>
                <a:solidFill>
                  <a:srgbClr val="000000"/>
                </a:solidFill>
              </a:rPr>
              <a:t>동기화 메소드 및 동기화 블록 </a:t>
            </a:r>
            <a:r>
              <a:rPr lang="en-US" altLang="ko-KR" sz="2400">
                <a:solidFill>
                  <a:srgbClr val="000000"/>
                </a:solidFill>
              </a:rPr>
              <a:t>(p.593~597)</a:t>
            </a:r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FFD02260-5D57-9247-A253-68D4CDD0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동기화 메소드와 동기화 블록</a:t>
            </a:r>
          </a:p>
        </p:txBody>
      </p:sp>
      <p:pic>
        <p:nvPicPr>
          <p:cNvPr id="17412" name="Picture 8">
            <a:extLst>
              <a:ext uri="{FF2B5EF4-FFF2-40B4-BE49-F238E27FC236}">
                <a16:creationId xmlns:a16="http://schemas.microsoft.com/office/drawing/2014/main" id="{83823D6F-12D6-964B-9FF7-F2278B51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71487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1">
            <a:extLst>
              <a:ext uri="{FF2B5EF4-FFF2-40B4-BE49-F238E27FC236}">
                <a16:creationId xmlns:a16="http://schemas.microsoft.com/office/drawing/2014/main" id="{10C61846-602F-034D-8CDE-999A98F3F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7563"/>
            <a:ext cx="471487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9B89FE97-8964-354B-986B-3498EE24BB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스레드의 일반적인 상태 </a:t>
            </a:r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6882722B-C133-C84D-AF60-F28357A5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상태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8D89DAC3-25E2-D942-A6AA-1944B2285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752600"/>
            <a:ext cx="6829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3D8C57B4-7DED-D148-9BE5-09CBD0F657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스레드에 일시 정지 상태 도입한 경우 </a:t>
            </a:r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1C6D13B2-F5E4-924A-82A2-A16DA445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상태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8664D987-05C6-D243-857F-2BB12597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447800"/>
            <a:ext cx="3927475" cy="180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>
            <a:extLst>
              <a:ext uri="{FF2B5EF4-FFF2-40B4-BE49-F238E27FC236}">
                <a16:creationId xmlns:a16="http://schemas.microsoft.com/office/drawing/2014/main" id="{D22D0A45-9789-744D-AEB8-67B89578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448050"/>
            <a:ext cx="7550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FD59DE1C-38AE-2741-A81D-7A81CCD4ED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상태 제어</a:t>
            </a:r>
            <a:endParaRPr lang="en-US" altLang="ko-KR" sz="2400"/>
          </a:p>
          <a:p>
            <a:pPr lvl="1"/>
            <a:r>
              <a:rPr lang="ko-KR" altLang="en-US" sz="2000"/>
              <a:t>실행 중인 스레드의 상태를 변경하는 것</a:t>
            </a:r>
            <a:endParaRPr lang="en-US" altLang="ko-KR" sz="2000"/>
          </a:p>
          <a:p>
            <a:pPr lvl="1"/>
            <a:r>
              <a:rPr lang="ko-KR" altLang="en-US" sz="2000"/>
              <a:t>상태 변화를 가져오는 메소드의 종류 </a:t>
            </a:r>
            <a:r>
              <a:rPr lang="en-US" altLang="ko-KR" sz="2000"/>
              <a:t>(</a:t>
            </a:r>
            <a:r>
              <a:rPr lang="ko-KR" altLang="en-US" sz="2000"/>
              <a:t>취소선 가진 메소드는 사용 </a:t>
            </a:r>
            <a:r>
              <a:rPr lang="en-US" altLang="ko-KR" sz="2000"/>
              <a:t>X)  </a:t>
            </a:r>
            <a:endParaRPr lang="ko-KR" altLang="en-US" sz="2000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127E6867-0F1F-DE43-B4B0-D6DB215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상태 제어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65D031F0-1CEC-294E-A052-36AA14F0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246938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041E85BF-3098-FC4F-B5AE-AF0707F6BA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주어진 시간 동안 일시 정지 </a:t>
            </a:r>
            <a:r>
              <a:rPr lang="en-US" altLang="ko-KR" sz="2400"/>
              <a:t>- sleep()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 sz="2000"/>
              <a:t>얼마 동안 일시 정지 상태로 있을 것인지</a:t>
            </a:r>
            <a:r>
              <a:rPr lang="en-US" altLang="ko-KR" sz="2000"/>
              <a:t> </a:t>
            </a:r>
            <a:r>
              <a:rPr lang="ko-KR" altLang="en-US" sz="2000">
                <a:solidFill>
                  <a:srgbClr val="FF0000"/>
                </a:solidFill>
              </a:rPr>
              <a:t>밀리 세컨드</a:t>
            </a:r>
            <a:r>
              <a:rPr lang="en-US" altLang="ko-KR" sz="2000">
                <a:solidFill>
                  <a:srgbClr val="FF0000"/>
                </a:solidFill>
              </a:rPr>
              <a:t>(1/1000) </a:t>
            </a:r>
            <a:r>
              <a:rPr lang="ko-KR" altLang="en-US" sz="2000"/>
              <a:t>단위로 지정</a:t>
            </a:r>
          </a:p>
          <a:p>
            <a:pPr lvl="1"/>
            <a:r>
              <a:rPr lang="ko-KR" altLang="en-US" sz="2000"/>
              <a:t>일시 정지 상태에서 </a:t>
            </a:r>
            <a:r>
              <a:rPr lang="en-US" altLang="ko-KR" sz="2000"/>
              <a:t>interrupt() </a:t>
            </a:r>
            <a:r>
              <a:rPr lang="ko-KR" altLang="en-US" sz="2000"/>
              <a:t>메소드 호출</a:t>
            </a:r>
            <a:endParaRPr lang="en-US" altLang="ko-KR" sz="2000"/>
          </a:p>
          <a:p>
            <a:pPr lvl="2"/>
            <a:r>
              <a:rPr lang="en-US" altLang="ko-KR" sz="1800"/>
              <a:t>InterruptedException </a:t>
            </a:r>
            <a:r>
              <a:rPr lang="ko-KR" altLang="en-US" sz="1800"/>
              <a:t>발생</a:t>
            </a:r>
          </a:p>
          <a:p>
            <a:endParaRPr lang="ko-KR" altLang="en-US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7A9D72B2-51D8-3A4F-8188-F773315A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상태 제어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8BA1D023-E705-DB47-880C-B83825E72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4660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395CB3FB-BEA6-3145-8EA6-6C0CAE236C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다른 스레드에게 실행 양보</a:t>
            </a:r>
            <a:r>
              <a:rPr lang="en-US" altLang="ko-KR" sz="2400"/>
              <a:t> - yield()</a:t>
            </a:r>
          </a:p>
          <a:p>
            <a:pPr lvl="1"/>
            <a:r>
              <a:rPr lang="en-US" altLang="ko-KR" sz="2000"/>
              <a:t>Ex) </a:t>
            </a:r>
            <a:r>
              <a:rPr lang="ko-KR" altLang="en-US" sz="2000"/>
              <a:t>무의미한 반복하는 스레드일 경우 </a:t>
            </a:r>
            <a:r>
              <a:rPr lang="en-US" altLang="ko-KR" sz="2000"/>
              <a:t>(p.603~606)</a:t>
            </a:r>
          </a:p>
          <a:p>
            <a:endParaRPr lang="ko-KR" altLang="en-US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7F516B11-DC74-3B4E-8AEA-6B71E825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상태 제어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97E0002F-3D5D-8A42-8FCF-63E8C3F5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45434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4449CFC7-09E5-2249-AC12-B74811DC70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다른 스레드의 종료를 기다림 </a:t>
            </a:r>
            <a:r>
              <a:rPr lang="en-US" altLang="ko-KR" sz="2400"/>
              <a:t>- join()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 sz="2000"/>
              <a:t>계산 작업을 하는 스레드가 모든 계산 작업 마쳤을 때</a:t>
            </a:r>
            <a:r>
              <a:rPr lang="en-US" altLang="ko-KR" sz="2000"/>
              <a:t>, </a:t>
            </a:r>
            <a:r>
              <a:rPr lang="ko-KR" altLang="en-US" sz="2000"/>
              <a:t>결과값을 받아 이용하는 경우 주로 사용</a:t>
            </a:r>
          </a:p>
          <a:p>
            <a:endParaRPr lang="ko-KR" altLang="en-US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72BE9FAD-B287-9E4E-952C-9535E1A6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상태 제어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D6BB6424-A04E-0041-9BEC-0C314C05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832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A1448EFD-B772-E349-9ED5-E5F15A4A90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멀티 스레드 개념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작업 스레드 생성과 실행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스레드 우선 순위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동기화 메소드와 동기화 블록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스레드 상태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스레드 상태 제어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데몬 스레드</a:t>
            </a:r>
          </a:p>
          <a:p>
            <a:pPr>
              <a:defRPr/>
            </a:pPr>
            <a:r>
              <a:rPr lang="en-US" altLang="ko-KR" dirty="0"/>
              <a:t>8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스레드 그룹</a:t>
            </a:r>
          </a:p>
          <a:p>
            <a:pPr>
              <a:defRPr/>
            </a:pPr>
            <a:r>
              <a:rPr lang="en-US" altLang="ko-KR" dirty="0"/>
              <a:t>9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스레드 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5FC2F434-914A-B845-B042-DAF5A2ACAE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스레드간 협업 </a:t>
            </a:r>
            <a:r>
              <a:rPr lang="en-US" altLang="ko-KR" sz="2400"/>
              <a:t>– wait(), notify(), notifyAll() </a:t>
            </a:r>
          </a:p>
          <a:p>
            <a:pPr lvl="1"/>
            <a:r>
              <a:rPr lang="en-US" altLang="ko-KR" sz="2000"/>
              <a:t>p.608~613 </a:t>
            </a:r>
            <a:r>
              <a:rPr lang="ko-KR" altLang="en-US" sz="2000"/>
              <a:t>에 사용 예제 </a:t>
            </a:r>
            <a:endParaRPr lang="en-US" altLang="ko-KR" sz="2000"/>
          </a:p>
          <a:p>
            <a:pPr lvl="1"/>
            <a:r>
              <a:rPr lang="ko-KR" altLang="en-US" sz="2000"/>
              <a:t>동기화 메소드 또는 블록에서만 호출 가능한 </a:t>
            </a:r>
            <a:r>
              <a:rPr lang="en-US" altLang="ko-KR" sz="2000"/>
              <a:t>Object</a:t>
            </a:r>
            <a:r>
              <a:rPr lang="ko-KR" altLang="en-US" sz="2000"/>
              <a:t>의 메소드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두 개의 스레드가 교대로 번갈아 가며 실행해야 할 경우 주로 사용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439BF0B5-C9DC-134D-A363-E2D7B670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상태 제어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5A8911F2-5879-5643-B3D5-B72890CC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2209800"/>
            <a:ext cx="38401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>
            <a:extLst>
              <a:ext uri="{FF2B5EF4-FFF2-40B4-BE49-F238E27FC236}">
                <a16:creationId xmlns:a16="http://schemas.microsoft.com/office/drawing/2014/main" id="{3402C652-9968-E942-B84D-58D21B42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99013"/>
            <a:ext cx="5572125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6022E7DB-8389-2E4C-A72E-150EF29E87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스레드의 안전한 종료 </a:t>
            </a:r>
            <a:r>
              <a:rPr lang="en-US" altLang="ko-KR" sz="2400"/>
              <a:t>– stop </a:t>
            </a:r>
            <a:r>
              <a:rPr lang="ko-KR" altLang="en-US" sz="2400"/>
              <a:t>플래그</a:t>
            </a:r>
            <a:r>
              <a:rPr lang="en-US" altLang="ko-KR" sz="2400"/>
              <a:t>, interrupt()</a:t>
            </a:r>
          </a:p>
          <a:p>
            <a:pPr lvl="1"/>
            <a:r>
              <a:rPr lang="ko-KR" altLang="en-US" sz="2000"/>
              <a:t>경우에 따라 실행 중인 스레드 즉시 종료해야 할 필요 있을 때 사용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stop() </a:t>
            </a:r>
            <a:r>
              <a:rPr lang="ko-KR" altLang="en-US" sz="2000"/>
              <a:t>메소드 사용시</a:t>
            </a:r>
          </a:p>
          <a:p>
            <a:pPr lvl="2"/>
            <a:r>
              <a:rPr lang="ko-KR" altLang="en-US" sz="1800"/>
              <a:t>스레드 즉시 종료 되는 편리함</a:t>
            </a:r>
            <a:endParaRPr lang="en-US" altLang="ko-KR" sz="1800"/>
          </a:p>
          <a:p>
            <a:pPr lvl="2"/>
            <a:r>
              <a:rPr lang="en-US" altLang="ko-KR" sz="1800"/>
              <a:t>Deprecated - </a:t>
            </a:r>
            <a:r>
              <a:rPr lang="ko-KR" altLang="en-US" sz="1800"/>
              <a:t>사용 중이던 자원들이 불안전한 상태로 남겨짐</a:t>
            </a:r>
            <a:endParaRPr lang="en-US" altLang="ko-KR" sz="1800"/>
          </a:p>
          <a:p>
            <a:endParaRPr lang="en-US" altLang="ko-KR"/>
          </a:p>
          <a:p>
            <a:r>
              <a:rPr lang="ko-KR" altLang="en-US" sz="2400"/>
              <a:t>안전한 종료 위해 </a:t>
            </a:r>
            <a:r>
              <a:rPr lang="en-US" altLang="ko-KR" sz="2400"/>
              <a:t>stop </a:t>
            </a:r>
            <a:r>
              <a:rPr lang="ko-KR" altLang="en-US" sz="2400"/>
              <a:t>플래그 이용하는 방법</a:t>
            </a:r>
          </a:p>
          <a:p>
            <a:pPr lvl="1"/>
            <a:r>
              <a:rPr lang="en-US" altLang="ko-KR" sz="2000"/>
              <a:t>stop </a:t>
            </a:r>
            <a:r>
              <a:rPr lang="ko-KR" altLang="en-US" sz="2000"/>
              <a:t>플래그로 메소드의 정상 종료 유도</a:t>
            </a:r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90919914-02E2-2642-80E8-86EFBB18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상태 제어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7B322638-AE03-AF44-B8D6-9D039145A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19613"/>
            <a:ext cx="6078538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E1FDF768-0F2F-6D4C-B856-F616F857E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스레드의 안전한 종료</a:t>
            </a:r>
            <a:endParaRPr lang="en-US" altLang="ko-KR" sz="2400"/>
          </a:p>
          <a:p>
            <a:pPr lvl="1"/>
            <a:r>
              <a:rPr lang="en-US" altLang="ko-KR" sz="2000"/>
              <a:t>interrupt() </a:t>
            </a:r>
            <a:r>
              <a:rPr lang="ko-KR" altLang="en-US" sz="2000"/>
              <a:t>메소드를 이용하는 방법 </a:t>
            </a:r>
            <a:r>
              <a:rPr lang="en-US" altLang="ko-KR" sz="2000"/>
              <a:t>(p.615~618)</a:t>
            </a:r>
          </a:p>
          <a:p>
            <a:pPr lvl="2"/>
            <a:r>
              <a:rPr lang="ko-KR" altLang="en-US" sz="1800"/>
              <a:t>스레드가 일시 정지 상태일 경우 </a:t>
            </a:r>
            <a:r>
              <a:rPr lang="en-US" altLang="ko-KR" sz="1800"/>
              <a:t>InterruptedException</a:t>
            </a:r>
            <a:r>
              <a:rPr lang="ko-KR" altLang="en-US" sz="1800"/>
              <a:t> 발생 시킴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실행대기 또는 실행상태에서는 </a:t>
            </a:r>
            <a:r>
              <a:rPr lang="en-US" altLang="ko-KR" sz="1800"/>
              <a:t>InterruptedException</a:t>
            </a:r>
            <a:r>
              <a:rPr lang="ko-KR" altLang="en-US" sz="1800"/>
              <a:t> 발생하지 않음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일시 정지 상태로 만들지 않고 </a:t>
            </a:r>
            <a:r>
              <a:rPr lang="en-US" altLang="ko-KR" sz="1800"/>
              <a:t>while</a:t>
            </a:r>
            <a:r>
              <a:rPr lang="ko-KR" altLang="en-US" sz="1800"/>
              <a:t>문 빠져 나오는 방법으로도 쓰임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29F3D04B-5296-844B-84F1-7540D0EC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상태 제어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960D61E9-58C9-0D46-A46C-419C525B86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데몬</a:t>
            </a:r>
            <a:r>
              <a:rPr lang="en-US" altLang="ko-KR" sz="2400"/>
              <a:t>(daemon) </a:t>
            </a:r>
            <a:r>
              <a:rPr lang="ko-KR" altLang="en-US" sz="2400"/>
              <a:t>스레드</a:t>
            </a:r>
            <a:endParaRPr lang="en-US" altLang="ko-KR" sz="2400"/>
          </a:p>
          <a:p>
            <a:pPr lvl="1"/>
            <a:r>
              <a:rPr lang="ko-KR" altLang="en-US" sz="2000"/>
              <a:t>주 스레드의 작업 돕는 보조적인 역할 수행하는 스레드</a:t>
            </a:r>
            <a:endParaRPr lang="en-US" altLang="ko-KR" sz="2000"/>
          </a:p>
          <a:p>
            <a:pPr lvl="1"/>
            <a:r>
              <a:rPr lang="ko-KR" altLang="en-US" sz="2000"/>
              <a:t>주 스레드가 종료되면 데몬 스레드는 강제적으로 자동 종료</a:t>
            </a:r>
            <a:endParaRPr lang="en-US" altLang="ko-KR" sz="2000"/>
          </a:p>
          <a:p>
            <a:pPr lvl="2"/>
            <a:r>
              <a:rPr lang="ko-KR" altLang="en-US" sz="1800"/>
              <a:t>워드프로세서의 자동저장</a:t>
            </a:r>
            <a:r>
              <a:rPr lang="en-US" altLang="ko-KR" sz="1800"/>
              <a:t>, </a:t>
            </a:r>
            <a:r>
              <a:rPr lang="ko-KR" altLang="en-US" sz="1800"/>
              <a:t>미디어플레이어의 동영상 및 음악 재생</a:t>
            </a:r>
            <a:r>
              <a:rPr lang="en-US" altLang="ko-KR" sz="1800"/>
              <a:t>, GC</a:t>
            </a:r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스레드를 데몬 스레드로 만들기 </a:t>
            </a:r>
            <a:endParaRPr lang="en-US" altLang="ko-KR" sz="2000"/>
          </a:p>
          <a:p>
            <a:pPr lvl="2"/>
            <a:r>
              <a:rPr lang="ko-KR" altLang="en-US" sz="1800"/>
              <a:t>주 스레드가 데몬이 될 스레드의 </a:t>
            </a:r>
            <a:r>
              <a:rPr lang="en-US" altLang="ko-KR" sz="1800"/>
              <a:t>setDaemon(true)</a:t>
            </a:r>
            <a:r>
              <a:rPr lang="ko-KR" altLang="en-US" sz="1800"/>
              <a:t> 호출</a:t>
            </a:r>
            <a:endParaRPr lang="en-US" altLang="ko-KR" sz="1800"/>
          </a:p>
          <a:p>
            <a:pPr lvl="2"/>
            <a:r>
              <a:rPr lang="ko-KR" altLang="en-US" sz="1800"/>
              <a:t>반드시 </a:t>
            </a:r>
            <a:r>
              <a:rPr lang="en-US" altLang="ko-KR" sz="1800"/>
              <a:t>start() </a:t>
            </a:r>
            <a:r>
              <a:rPr lang="ko-KR" altLang="en-US" sz="1800"/>
              <a:t>메소드 호출 전에 </a:t>
            </a:r>
            <a:r>
              <a:rPr lang="en-US" altLang="ko-KR" sz="1800"/>
              <a:t>setDaemon(true)</a:t>
            </a:r>
            <a:r>
              <a:rPr lang="ko-KR" altLang="en-US" sz="1800"/>
              <a:t> 호출</a:t>
            </a:r>
            <a:endParaRPr lang="en-US" altLang="ko-KR" sz="1800"/>
          </a:p>
          <a:p>
            <a:pPr lvl="3"/>
            <a:r>
              <a:rPr lang="en-US" altLang="ko-KR"/>
              <a:t> </a:t>
            </a:r>
            <a:r>
              <a:rPr lang="ko-KR" altLang="en-US"/>
              <a:t>그렇지 않으면 </a:t>
            </a:r>
            <a:r>
              <a:rPr lang="en-US" altLang="ko-KR"/>
              <a:t>IllegalThreadStateException</a:t>
            </a:r>
            <a:r>
              <a:rPr lang="ko-KR" altLang="en-US"/>
              <a:t>이 발생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현재 실행중인 스레드가 데몬 스레드인지 구별법</a:t>
            </a:r>
            <a:endParaRPr lang="en-US" altLang="ko-KR" sz="2000"/>
          </a:p>
          <a:p>
            <a:pPr lvl="2"/>
            <a:r>
              <a:rPr lang="en-US" altLang="ko-KR" sz="1800"/>
              <a:t>isDaemon() </a:t>
            </a:r>
            <a:r>
              <a:rPr lang="ko-KR" altLang="en-US" sz="1800"/>
              <a:t>메소드의 리턴값 조사 </a:t>
            </a:r>
            <a:r>
              <a:rPr lang="en-US" altLang="ko-KR" sz="1800"/>
              <a:t>– true</a:t>
            </a:r>
            <a:r>
              <a:rPr lang="ko-KR" altLang="en-US" sz="1800"/>
              <a:t>면 데몬 스레드</a:t>
            </a:r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BE6143F9-2B6C-D149-9874-AC389559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데몬 스레드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833380E2-DAAC-E547-84DF-3083E39DEE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 그룹</a:t>
            </a:r>
            <a:endParaRPr lang="en-US" altLang="ko-KR" sz="2400"/>
          </a:p>
          <a:p>
            <a:pPr lvl="1"/>
            <a:r>
              <a:rPr lang="ko-KR" altLang="en-US" sz="2000"/>
              <a:t>관련된 스레드 묶어 관리 목적으로 이용</a:t>
            </a:r>
            <a:endParaRPr lang="en-US" altLang="ko-KR" sz="2000"/>
          </a:p>
          <a:p>
            <a:pPr lvl="1"/>
            <a:r>
              <a:rPr lang="ko-KR" altLang="en-US" sz="2000"/>
              <a:t>스레드 그룹은 계층적으로 하위 스레드 그룹 가질 수 있음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자동 생성되는 스레드 그룹</a:t>
            </a:r>
            <a:endParaRPr lang="en-US" altLang="ko-KR" sz="2000"/>
          </a:p>
          <a:p>
            <a:pPr lvl="2"/>
            <a:r>
              <a:rPr lang="en-US" altLang="ko-KR" sz="1800"/>
              <a:t>system </a:t>
            </a:r>
            <a:r>
              <a:rPr lang="ko-KR" altLang="en-US" sz="1800"/>
              <a:t>그룹</a:t>
            </a:r>
            <a:r>
              <a:rPr lang="en-US" altLang="ko-KR" sz="1800"/>
              <a:t>: JVM </a:t>
            </a:r>
            <a:r>
              <a:rPr lang="ko-KR" altLang="en-US" sz="1800"/>
              <a:t>운영에 필요한 스레드들 포함</a:t>
            </a:r>
            <a:endParaRPr lang="en-US" altLang="ko-KR" sz="1800"/>
          </a:p>
          <a:p>
            <a:pPr lvl="2"/>
            <a:r>
              <a:rPr lang="en-US" altLang="ko-KR" sz="1800"/>
              <a:t>system/main </a:t>
            </a:r>
            <a:r>
              <a:rPr lang="ko-KR" altLang="en-US" sz="1800"/>
              <a:t>그룹</a:t>
            </a:r>
            <a:r>
              <a:rPr lang="en-US" altLang="ko-KR" sz="1800"/>
              <a:t>: </a:t>
            </a:r>
            <a:r>
              <a:rPr lang="ko-KR" altLang="en-US" sz="1800"/>
              <a:t>메인 스레드 포함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스레드는 반드시 하나의 스레드 그룹에 포함</a:t>
            </a:r>
            <a:endParaRPr lang="en-US" altLang="ko-KR" sz="2000"/>
          </a:p>
          <a:p>
            <a:pPr lvl="2"/>
            <a:r>
              <a:rPr lang="ko-KR" altLang="en-US" sz="1800"/>
              <a:t>기본적으로 자신을 생성한 스레드와 같은 스레드 그룹</a:t>
            </a:r>
            <a:endParaRPr lang="en-US" altLang="ko-KR" sz="1800"/>
          </a:p>
          <a:p>
            <a:pPr lvl="2"/>
            <a:r>
              <a:rPr lang="ko-KR" altLang="en-US" sz="1800"/>
              <a:t>스레드 그룹에 포함시키지 않으면</a:t>
            </a:r>
            <a:r>
              <a:rPr lang="en-US" altLang="ko-KR" sz="1800"/>
              <a:t> </a:t>
            </a:r>
            <a:r>
              <a:rPr lang="ko-KR" altLang="en-US" sz="1800"/>
              <a:t>기본적으로 </a:t>
            </a:r>
            <a:r>
              <a:rPr lang="en-US" altLang="ko-KR" sz="1800"/>
              <a:t>system/main </a:t>
            </a:r>
            <a:r>
              <a:rPr lang="ko-KR" altLang="en-US" sz="1800"/>
              <a:t>그룹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r>
              <a:rPr lang="ko-KR" altLang="en-US" sz="2400"/>
              <a:t>스레드 그룹 이름 얻기 </a:t>
            </a:r>
            <a:r>
              <a:rPr lang="en-US" altLang="ko-KR" sz="2400"/>
              <a:t>(p.620~622)</a:t>
            </a:r>
          </a:p>
          <a:p>
            <a:pPr lvl="1"/>
            <a:endParaRPr lang="en-US" altLang="ko-KR"/>
          </a:p>
          <a:p>
            <a:pPr lvl="1">
              <a:buFont typeface="Wingdings" pitchFamily="2" charset="2"/>
              <a:buNone/>
            </a:pPr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BE3FE211-A47C-4B4E-B054-C1AB6B8B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그룹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16B25303-1BAB-6A46-A119-28149157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6096000"/>
            <a:ext cx="74755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D71CE306-F1F5-1E41-884F-40478F5B37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 그룹 생성</a:t>
            </a:r>
            <a:endParaRPr lang="en-US" altLang="ko-KR" sz="24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부모</a:t>
            </a:r>
            <a:r>
              <a:rPr lang="en-US" altLang="ko-KR" sz="2000"/>
              <a:t>(parent) </a:t>
            </a:r>
            <a:r>
              <a:rPr lang="ko-KR" altLang="en-US" sz="2000"/>
              <a:t>그룹 지정하지 않으면</a:t>
            </a:r>
            <a:r>
              <a:rPr lang="en-US" altLang="ko-KR" sz="2000"/>
              <a:t>?</a:t>
            </a:r>
            <a:r>
              <a:rPr lang="ko-KR" altLang="en-US" sz="2000"/>
              <a:t> </a:t>
            </a:r>
            <a:endParaRPr lang="en-US" altLang="ko-KR" sz="2000"/>
          </a:p>
          <a:p>
            <a:pPr lvl="2"/>
            <a:r>
              <a:rPr lang="ko-KR" altLang="en-US" sz="1800"/>
              <a:t>현재 스레드 속한 그룹의 하위 그룹으로 생성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2400"/>
              <a:t>스레드 그룹의 일괄 </a:t>
            </a:r>
            <a:r>
              <a:rPr lang="en-US" altLang="ko-KR" sz="2400"/>
              <a:t>interrupt() (p.622~626)</a:t>
            </a:r>
          </a:p>
          <a:p>
            <a:pPr lvl="1"/>
            <a:r>
              <a:rPr lang="ko-KR" altLang="en-US" sz="2000"/>
              <a:t>스레드 그룹의 </a:t>
            </a:r>
            <a:r>
              <a:rPr lang="en-US" altLang="ko-KR" sz="2000"/>
              <a:t>interrupt() </a:t>
            </a:r>
            <a:r>
              <a:rPr lang="ko-KR" altLang="en-US" sz="2000"/>
              <a:t>호출 시</a:t>
            </a:r>
            <a:r>
              <a:rPr lang="en-US" altLang="ko-KR" sz="2000"/>
              <a:t> </a:t>
            </a:r>
            <a:r>
              <a:rPr lang="ko-KR" altLang="en-US" sz="2000"/>
              <a:t>소속된 모든 스레드의 </a:t>
            </a:r>
            <a:r>
              <a:rPr lang="en-US" altLang="ko-KR" sz="2000"/>
              <a:t>interrupt() </a:t>
            </a:r>
            <a:r>
              <a:rPr lang="ko-KR" altLang="en-US" sz="2000"/>
              <a:t> 호출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FA0B610A-D4CD-C34E-9A9B-F63F9153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그룹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E173A1CF-A07B-6748-8DB8-A9760D0ED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28750"/>
            <a:ext cx="7466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2">
            <a:extLst>
              <a:ext uri="{FF2B5EF4-FFF2-40B4-BE49-F238E27FC236}">
                <a16:creationId xmlns:a16="http://schemas.microsoft.com/office/drawing/2014/main" id="{52D306BB-C0DE-6645-B138-80670FA73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600"/>
            <a:ext cx="51625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235F8412-4DBA-FB45-A929-453928D947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 폭증으로 일어나는 현상 </a:t>
            </a:r>
            <a:endParaRPr lang="en-US" altLang="ko-KR" sz="2400"/>
          </a:p>
          <a:p>
            <a:pPr lvl="1"/>
            <a:r>
              <a:rPr lang="ko-KR" altLang="en-US" sz="2000"/>
              <a:t>병렬 작업 처리가 많아지면 스레드 개수 증가</a:t>
            </a:r>
            <a:endParaRPr lang="en-US" altLang="ko-KR" sz="2000"/>
          </a:p>
          <a:p>
            <a:pPr lvl="1"/>
            <a:r>
              <a:rPr lang="ko-KR" altLang="en-US" sz="2000"/>
              <a:t>스레드 생성과 스케줄링으로 인해</a:t>
            </a:r>
            <a:r>
              <a:rPr lang="en-US" altLang="ko-KR" sz="2000"/>
              <a:t> CPU</a:t>
            </a:r>
            <a:r>
              <a:rPr lang="ko-KR" altLang="en-US" sz="2000"/>
              <a:t>가 바빠짐</a:t>
            </a:r>
            <a:endParaRPr lang="en-US" altLang="ko-KR" sz="2000"/>
          </a:p>
          <a:p>
            <a:pPr lvl="1"/>
            <a:r>
              <a:rPr lang="ko-KR" altLang="en-US" sz="2000"/>
              <a:t>메모리 사용량이 늘어남</a:t>
            </a:r>
            <a:endParaRPr lang="en-US" altLang="ko-KR" sz="2000"/>
          </a:p>
          <a:p>
            <a:pPr lvl="1"/>
            <a:r>
              <a:rPr lang="ko-KR" altLang="en-US" sz="2000"/>
              <a:t>애플리케이션의 성능 급격히 저하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ko-KR" altLang="en-US" sz="2400"/>
              <a:t>스레드 풀</a:t>
            </a:r>
            <a:r>
              <a:rPr lang="en-US" altLang="ko-KR" sz="2400"/>
              <a:t>(Thread Pool)</a:t>
            </a:r>
          </a:p>
          <a:p>
            <a:pPr lvl="1"/>
            <a:r>
              <a:rPr lang="ko-KR" altLang="en-US" sz="2000"/>
              <a:t>작업 처리에 사용되는 스레드를 제한된 개수만큼 미리 생성</a:t>
            </a:r>
            <a:endParaRPr lang="en-US" altLang="ko-KR" sz="2000"/>
          </a:p>
          <a:p>
            <a:pPr lvl="1"/>
            <a:r>
              <a:rPr lang="ko-KR" altLang="en-US" sz="2000"/>
              <a:t>작업 큐</a:t>
            </a:r>
            <a:r>
              <a:rPr lang="en-US" altLang="ko-KR" sz="2000"/>
              <a:t>(Queue)</a:t>
            </a:r>
            <a:r>
              <a:rPr lang="ko-KR" altLang="en-US" sz="2000"/>
              <a:t>에 들어오는 작업들을 하나씩 스레드가 맡아 처리</a:t>
            </a:r>
            <a:endParaRPr lang="en-US" altLang="ko-KR" sz="2000"/>
          </a:p>
          <a:p>
            <a:pPr lvl="1"/>
            <a:r>
              <a:rPr lang="ko-KR" altLang="en-US" sz="2000"/>
              <a:t>작업 처리가 끝난 스레드는 작업 결과를 애플리케이션으로 전달</a:t>
            </a:r>
            <a:endParaRPr lang="en-US" altLang="ko-KR" sz="2000"/>
          </a:p>
          <a:p>
            <a:pPr lvl="1"/>
            <a:r>
              <a:rPr lang="ko-KR" altLang="en-US" sz="2000"/>
              <a:t>스레드는 다시 작업 큐에서 새로운 작업을 가져와 처리</a:t>
            </a:r>
            <a:endParaRPr lang="en-US" altLang="ko-KR" sz="2000"/>
          </a:p>
          <a:p>
            <a:pPr lvl="1"/>
            <a:endParaRPr lang="en-US" altLang="ko-KR"/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663AF9AE-87DC-2241-9119-CF8B8246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F3555A53-D291-264B-82C4-5E45AEDB4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ExecutorService  </a:t>
            </a:r>
            <a:r>
              <a:rPr lang="ko-KR" altLang="en-US" sz="2400"/>
              <a:t>인터페이스와 </a:t>
            </a:r>
            <a:r>
              <a:rPr lang="en-US" altLang="ko-KR" sz="2400"/>
              <a:t>Executors </a:t>
            </a:r>
            <a:r>
              <a:rPr lang="ko-KR" altLang="en-US" sz="2400"/>
              <a:t>클래스</a:t>
            </a:r>
            <a:endParaRPr lang="en-US" altLang="ko-KR" sz="2400"/>
          </a:p>
          <a:p>
            <a:endParaRPr lang="en-US" altLang="ko-KR" sz="2400"/>
          </a:p>
          <a:p>
            <a:pPr lvl="1"/>
            <a:r>
              <a:rPr lang="ko-KR" altLang="en-US" sz="2000"/>
              <a:t>스레드 풀 생성</a:t>
            </a:r>
            <a:r>
              <a:rPr lang="en-US" altLang="ko-KR" sz="2000"/>
              <a:t>, </a:t>
            </a:r>
            <a:r>
              <a:rPr lang="ko-KR" altLang="en-US" sz="2000"/>
              <a:t>사용 </a:t>
            </a:r>
            <a:r>
              <a:rPr lang="en-US" altLang="ko-KR" sz="2000"/>
              <a:t>- java.util.concurrent </a:t>
            </a:r>
            <a:r>
              <a:rPr lang="ko-KR" altLang="en-US" sz="2000"/>
              <a:t>패키지에서 제공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Executors</a:t>
            </a:r>
            <a:r>
              <a:rPr lang="ko-KR" altLang="en-US" sz="2000"/>
              <a:t>의 정적 메소드 이용 </a:t>
            </a:r>
            <a:r>
              <a:rPr lang="en-US" altLang="ko-KR" sz="2000"/>
              <a:t>-ExecutorService </a:t>
            </a:r>
            <a:r>
              <a:rPr lang="ko-KR" altLang="en-US" sz="2000"/>
              <a:t>구현 객체 생성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스레드 풀 </a:t>
            </a:r>
            <a:r>
              <a:rPr lang="en-US" altLang="ko-KR" sz="2000"/>
              <a:t>= ExecutorService </a:t>
            </a:r>
            <a:r>
              <a:rPr lang="ko-KR" altLang="en-US" sz="2000"/>
              <a:t>객체</a:t>
            </a:r>
            <a:endParaRPr lang="en-US" altLang="ko-KR" sz="2000"/>
          </a:p>
          <a:p>
            <a:endParaRPr lang="ko-KR" altLang="en-US" sz="2400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36691296-EDB1-8C45-B43F-C579B711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2">
            <a:extLst>
              <a:ext uri="{FF2B5EF4-FFF2-40B4-BE49-F238E27FC236}">
                <a16:creationId xmlns:a16="http://schemas.microsoft.com/office/drawing/2014/main" id="{D439C13B-D058-DC4A-A516-6CD175B8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sp>
        <p:nvSpPr>
          <p:cNvPr id="32771" name="내용 개체 틀 5">
            <a:extLst>
              <a:ext uri="{FF2B5EF4-FFF2-40B4-BE49-F238E27FC236}">
                <a16:creationId xmlns:a16="http://schemas.microsoft.com/office/drawing/2014/main" id="{15CB813E-5FED-4A4C-B93F-662AF8B65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</a:rPr>
              <a:t>ExecutorService  </a:t>
            </a:r>
            <a:r>
              <a:rPr lang="ko-KR" altLang="en-US" sz="2400">
                <a:solidFill>
                  <a:srgbClr val="000000"/>
                </a:solidFill>
              </a:rPr>
              <a:t>동작 원리</a:t>
            </a:r>
          </a:p>
          <a:p>
            <a:endParaRPr lang="ko-KR" altLang="en-US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5E61D963-5519-C34D-B72E-285EA5CE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447800"/>
            <a:ext cx="78549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>
            <a:extLst>
              <a:ext uri="{FF2B5EF4-FFF2-40B4-BE49-F238E27FC236}">
                <a16:creationId xmlns:a16="http://schemas.microsoft.com/office/drawing/2014/main" id="{61CC06F1-EC22-5448-8643-F06D4A48FD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 풀 생성</a:t>
            </a:r>
            <a:endParaRPr lang="en-US" altLang="ko-KR" sz="2400"/>
          </a:p>
          <a:p>
            <a:pPr lvl="1"/>
            <a:r>
              <a:rPr lang="ko-KR" altLang="en-US" sz="2000"/>
              <a:t>다음 두 가지 메소드 중 하나로 간편 생성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newCachedThreadPool()</a:t>
            </a:r>
          </a:p>
          <a:p>
            <a:pPr lvl="2"/>
            <a:r>
              <a:rPr lang="en-US" altLang="ko-KR" sz="1800"/>
              <a:t>int </a:t>
            </a:r>
            <a:r>
              <a:rPr lang="ko-KR" altLang="en-US" sz="1800"/>
              <a:t>값이 가질 수 있는 최대 값만큼 스레드 추가</a:t>
            </a:r>
            <a:r>
              <a:rPr lang="en-US" altLang="ko-KR" sz="1800"/>
              <a:t>, </a:t>
            </a:r>
            <a:r>
              <a:rPr lang="ko-KR" altLang="en-US" sz="1800"/>
              <a:t>운영체제의 상황에 따라 달라짐</a:t>
            </a:r>
            <a:r>
              <a:rPr lang="en-US" altLang="ko-KR" sz="1800"/>
              <a:t> </a:t>
            </a:r>
          </a:p>
          <a:p>
            <a:pPr lvl="2"/>
            <a:r>
              <a:rPr lang="en-US" altLang="ko-KR" sz="1800"/>
              <a:t>1</a:t>
            </a:r>
            <a:r>
              <a:rPr lang="ko-KR" altLang="en-US" sz="1800"/>
              <a:t>개 이상의 스레드가 추가되었을 경우</a:t>
            </a:r>
            <a:r>
              <a:rPr lang="en-US" altLang="ko-KR" sz="1800"/>
              <a:t> </a:t>
            </a:r>
          </a:p>
          <a:p>
            <a:pPr lvl="2"/>
            <a:r>
              <a:rPr lang="en-US" altLang="ko-KR" sz="1800"/>
              <a:t>60</a:t>
            </a:r>
            <a:r>
              <a:rPr lang="ko-KR" altLang="en-US" sz="1800"/>
              <a:t>초 동안 추가된 스레드가 아무 작업을 하지 않으면 </a:t>
            </a:r>
            <a:endParaRPr lang="en-US" altLang="ko-KR" sz="1800"/>
          </a:p>
          <a:p>
            <a:pPr lvl="2"/>
            <a:r>
              <a:rPr lang="ko-KR" altLang="en-US" sz="1800"/>
              <a:t>추가된 스레드를 종료하고 풀에서 제거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newFixedThreadPool(int nThreads)</a:t>
            </a:r>
          </a:p>
          <a:p>
            <a:pPr lvl="2"/>
            <a:r>
              <a:rPr lang="ko-KR" altLang="en-US" sz="1800"/>
              <a:t>코어 스레드 개수와 최대 스레드 개수가 매개값으로 준</a:t>
            </a:r>
            <a:r>
              <a:rPr lang="en-US" altLang="ko-KR" sz="1800"/>
              <a:t> nThread</a:t>
            </a:r>
          </a:p>
          <a:p>
            <a:pPr lvl="2"/>
            <a:r>
              <a:rPr lang="ko-KR" altLang="en-US" sz="1800"/>
              <a:t>스레드가 작업 처리하지 않고 놀고 있더라도 스레드 개수가 줄지 않음</a:t>
            </a:r>
          </a:p>
        </p:txBody>
      </p:sp>
      <p:sp>
        <p:nvSpPr>
          <p:cNvPr id="33795" name="제목 2">
            <a:extLst>
              <a:ext uri="{FF2B5EF4-FFF2-40B4-BE49-F238E27FC236}">
                <a16:creationId xmlns:a16="http://schemas.microsoft.com/office/drawing/2014/main" id="{9E2AA3DE-058B-D148-8899-80A35D03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pic>
        <p:nvPicPr>
          <p:cNvPr id="33796" name="Picture 9">
            <a:extLst>
              <a:ext uri="{FF2B5EF4-FFF2-40B4-BE49-F238E27FC236}">
                <a16:creationId xmlns:a16="http://schemas.microsoft.com/office/drawing/2014/main" id="{42FACB1B-CCF1-2243-9698-CF444B3C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6088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AD938BEB-35EC-6242-887A-B1DAC7A1F0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프로세스</a:t>
            </a:r>
            <a:r>
              <a:rPr lang="en-US" altLang="ko-KR" sz="2400"/>
              <a:t>(process)</a:t>
            </a:r>
          </a:p>
          <a:p>
            <a:pPr lvl="1"/>
            <a:r>
              <a:rPr lang="ko-KR" altLang="en-US" sz="2000"/>
              <a:t>실행 중인 하나의 프로그램</a:t>
            </a:r>
            <a:endParaRPr lang="en-US" altLang="ko-KR" sz="2000"/>
          </a:p>
          <a:p>
            <a:pPr lvl="1"/>
            <a:r>
              <a:rPr lang="ko-KR" altLang="en-US" sz="2000"/>
              <a:t>하나의 프로그램이 다중 프로세스 만들기도</a:t>
            </a:r>
            <a:endParaRPr lang="en-US" altLang="ko-KR" sz="2000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A787220D-AFE6-BC4D-AA46-C23C82E9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프로세스와 스레드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51FF1BFD-9B3D-AD43-942C-EF046826A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371475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608AF486-A41D-4143-87B1-61F351CE4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438400"/>
            <a:ext cx="43672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>
            <a:extLst>
              <a:ext uri="{FF2B5EF4-FFF2-40B4-BE49-F238E27FC236}">
                <a16:creationId xmlns:a16="http://schemas.microsoft.com/office/drawing/2014/main" id="{14AB242D-86FB-434C-B5AD-E76EB8D81D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 풀 종료</a:t>
            </a:r>
            <a:endParaRPr lang="en-US" altLang="ko-KR" sz="2400"/>
          </a:p>
          <a:p>
            <a:pPr lvl="1"/>
            <a:r>
              <a:rPr lang="ko-KR" altLang="en-US" sz="2000"/>
              <a:t>스레드 풀의 스레드는 기본적으로 데몬 스레드가 아님</a:t>
            </a:r>
            <a:endParaRPr lang="en-US" altLang="ko-KR" sz="2000"/>
          </a:p>
          <a:p>
            <a:pPr lvl="2"/>
            <a:r>
              <a:rPr lang="en-US" altLang="ko-KR" sz="1800"/>
              <a:t>main </a:t>
            </a:r>
            <a:r>
              <a:rPr lang="ko-KR" altLang="en-US" sz="1800"/>
              <a:t>스레드 종료되더라도 스레드 풀 스레드는 작업 처리 위해 계속 실행</a:t>
            </a:r>
            <a:endParaRPr lang="en-US" altLang="ko-KR" sz="1800"/>
          </a:p>
          <a:p>
            <a:pPr lvl="3"/>
            <a:r>
              <a:rPr lang="ko-KR" altLang="en-US"/>
              <a:t>애플리케이션은 종료되지 않음</a:t>
            </a:r>
            <a:endParaRPr lang="en-US" altLang="ko-KR"/>
          </a:p>
          <a:p>
            <a:pPr lvl="2"/>
            <a:r>
              <a:rPr lang="ko-KR" altLang="en-US" sz="1800"/>
              <a:t>스레드 풀 종료해 모든 스레드 종료시켜야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스레드 풀 종료 메소드</a:t>
            </a:r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7F338B84-5EDF-E140-82BE-2D59418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129796EF-F55A-7540-8337-61E42D54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670300"/>
            <a:ext cx="74818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4C35B6-0C13-3542-9F8B-A8AAD4820B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sz="2400" dirty="0"/>
              <a:t>작업 생성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하나의 작업은</a:t>
            </a:r>
            <a:r>
              <a:rPr lang="en-US" altLang="ko-KR" sz="2000" dirty="0"/>
              <a:t> Runnable </a:t>
            </a:r>
            <a:r>
              <a:rPr lang="ko-KR" altLang="en-US" sz="2000" dirty="0"/>
              <a:t>또는</a:t>
            </a:r>
            <a:r>
              <a:rPr lang="en-US" altLang="ko-KR" sz="2000" dirty="0"/>
              <a:t> Callable </a:t>
            </a:r>
            <a:r>
              <a:rPr lang="ko-KR" altLang="en-US" sz="2000" dirty="0"/>
              <a:t>객체로 표현</a:t>
            </a:r>
            <a:endParaRPr lang="en-US" altLang="ko-KR" sz="2000" dirty="0"/>
          </a:p>
          <a:p>
            <a:pPr lvl="2">
              <a:buFont typeface="Wingdings" pitchFamily="2" charset="2"/>
              <a:buNone/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Runnable</a:t>
            </a:r>
            <a:r>
              <a:rPr lang="ko-KR" altLang="en-US" sz="2000" dirty="0"/>
              <a:t>과 </a:t>
            </a:r>
            <a:r>
              <a:rPr lang="en-US" altLang="ko-KR" sz="2000" dirty="0"/>
              <a:t>Callable</a:t>
            </a:r>
            <a:r>
              <a:rPr lang="ko-KR" altLang="en-US" sz="2000" dirty="0"/>
              <a:t>의 차이점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작업 처리 완료 후 리턴값이 있느냐 없느냐</a:t>
            </a:r>
            <a:endParaRPr lang="en-US" altLang="ko-KR" sz="1800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357187" lvl="1" indent="0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35843" name="제목 2">
            <a:extLst>
              <a:ext uri="{FF2B5EF4-FFF2-40B4-BE49-F238E27FC236}">
                <a16:creationId xmlns:a16="http://schemas.microsoft.com/office/drawing/2014/main" id="{B5E36224-CC6D-7E40-869E-8E004F7D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E460D29D-3B40-6D4D-8130-43FEC503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76374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30FFFC5B-BE20-364A-8D75-FF1D5381B6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작업 처리 요청 </a:t>
            </a:r>
            <a:r>
              <a:rPr lang="en-US" altLang="ko-KR" sz="2400"/>
              <a:t>(p.629~632)</a:t>
            </a:r>
          </a:p>
          <a:p>
            <a:pPr lvl="1"/>
            <a:r>
              <a:rPr lang="en-US" altLang="ko-KR" sz="2000"/>
              <a:t>ExecutorService</a:t>
            </a:r>
            <a:r>
              <a:rPr lang="ko-KR" altLang="en-US" sz="2000"/>
              <a:t>의 작업 큐에 </a:t>
            </a:r>
            <a:r>
              <a:rPr lang="en-US" altLang="ko-KR" sz="2000"/>
              <a:t>Runnable </a:t>
            </a:r>
            <a:r>
              <a:rPr lang="ko-KR" altLang="en-US" sz="2000"/>
              <a:t>나</a:t>
            </a:r>
            <a:r>
              <a:rPr lang="en-US" altLang="ko-KR" sz="2000"/>
              <a:t> Callable </a:t>
            </a:r>
            <a:r>
              <a:rPr lang="ko-KR" altLang="en-US" sz="2000"/>
              <a:t>객체 넣음</a:t>
            </a:r>
            <a:endParaRPr lang="en-US" altLang="ko-KR" sz="2000"/>
          </a:p>
          <a:p>
            <a:pPr lvl="1"/>
            <a:r>
              <a:rPr lang="ko-KR" altLang="en-US" sz="2000"/>
              <a:t>작업 처리 요청 위해 </a:t>
            </a:r>
            <a:r>
              <a:rPr lang="en-US" altLang="ko-KR" sz="2000"/>
              <a:t>ExecutorService</a:t>
            </a:r>
            <a:r>
              <a:rPr lang="ko-KR" altLang="en-US" sz="2000"/>
              <a:t>는 두 가지 메소드 제공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작업 처리 도중 예외 발생할 경우</a:t>
            </a:r>
            <a:endParaRPr lang="en-US" altLang="ko-KR" sz="2000"/>
          </a:p>
          <a:p>
            <a:pPr lvl="2"/>
            <a:r>
              <a:rPr lang="en-US" altLang="ko-KR" sz="1800"/>
              <a:t>execute()</a:t>
            </a:r>
          </a:p>
          <a:p>
            <a:pPr lvl="3"/>
            <a:r>
              <a:rPr lang="ko-KR" altLang="en-US"/>
              <a:t>스레드 종료 후 해당 스레드 제거</a:t>
            </a:r>
            <a:endParaRPr lang="en-US" altLang="ko-KR"/>
          </a:p>
          <a:p>
            <a:pPr lvl="3"/>
            <a:r>
              <a:rPr lang="ko-KR" altLang="en-US"/>
              <a:t>스레드 풀은 다른 작업 처리를 위해 새로운 스레드 생성</a:t>
            </a:r>
            <a:endParaRPr lang="en-US" altLang="ko-KR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2"/>
            <a:r>
              <a:rPr lang="en-US" altLang="ko-KR" sz="1800"/>
              <a:t>submit()</a:t>
            </a:r>
          </a:p>
          <a:p>
            <a:pPr lvl="3"/>
            <a:r>
              <a:rPr lang="ko-KR" altLang="en-US"/>
              <a:t>스레드가 종료되지 않고 다음 작업 위해 재사용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E4DCA1FE-1B11-694E-8C55-0F21D7B2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08D699DC-717D-A348-AF3A-E70D4A0A0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57425"/>
            <a:ext cx="7646988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79F76F30-F717-EA4D-A956-D03D5A08BB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블로킹 방식의 작업 완료 통보 받기</a:t>
            </a:r>
            <a:endParaRPr lang="en-US" altLang="ko-KR" sz="2400"/>
          </a:p>
          <a:p>
            <a:pPr lvl="1"/>
            <a:r>
              <a:rPr lang="ko-KR" altLang="en-US" sz="2000"/>
              <a:t>작업이</a:t>
            </a:r>
            <a:r>
              <a:rPr lang="en-US" altLang="ko-KR" sz="2000"/>
              <a:t> </a:t>
            </a:r>
            <a:r>
              <a:rPr lang="ko-KR" altLang="en-US" sz="2000"/>
              <a:t>완료될 때까지 기다렸다가 </a:t>
            </a:r>
            <a:r>
              <a:rPr lang="en-US" altLang="ko-KR" sz="2000"/>
              <a:t>(</a:t>
            </a:r>
            <a:r>
              <a:rPr lang="ko-KR" altLang="en-US" sz="2000"/>
              <a:t>지연 되었다가</a:t>
            </a:r>
            <a:r>
              <a:rPr lang="en-US" altLang="ko-KR" sz="2000"/>
              <a:t>) </a:t>
            </a:r>
            <a:r>
              <a:rPr lang="ko-KR" altLang="en-US" sz="2000"/>
              <a:t>메소드 실행 </a:t>
            </a:r>
            <a:endParaRPr lang="en-US" altLang="ko-KR" sz="20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 sz="2000"/>
              <a:t>Future </a:t>
            </a:r>
            <a:r>
              <a:rPr lang="ko-KR" altLang="en-US" sz="2000"/>
              <a:t>객체</a:t>
            </a:r>
            <a:endParaRPr lang="en-US" altLang="ko-KR" sz="2000"/>
          </a:p>
          <a:p>
            <a:pPr lvl="2"/>
            <a:r>
              <a:rPr lang="ko-KR" altLang="en-US" sz="1800"/>
              <a:t>작업 결과가 아니라 지연 완료</a:t>
            </a:r>
            <a:r>
              <a:rPr lang="en-US" altLang="ko-KR" sz="1800"/>
              <a:t>(pending completion) </a:t>
            </a:r>
            <a:r>
              <a:rPr lang="ko-KR" altLang="en-US" sz="1800"/>
              <a:t>객체</a:t>
            </a:r>
            <a:endParaRPr lang="en-US" altLang="ko-KR" sz="1800"/>
          </a:p>
          <a:p>
            <a:pPr lvl="2"/>
            <a:r>
              <a:rPr lang="ko-KR" altLang="en-US" sz="1800"/>
              <a:t>작업이 완료될까지 기다렸다가</a:t>
            </a:r>
            <a:r>
              <a:rPr lang="en-US" altLang="ko-KR" sz="1800"/>
              <a:t> </a:t>
            </a:r>
            <a:r>
              <a:rPr lang="ko-KR" altLang="en-US" sz="1800"/>
              <a:t>최종 결과를 얻기 위해 </a:t>
            </a:r>
            <a:r>
              <a:rPr lang="en-US" altLang="ko-KR" sz="1800"/>
              <a:t>get() </a:t>
            </a:r>
            <a:r>
              <a:rPr lang="ko-KR" altLang="en-US" sz="1800"/>
              <a:t>메소드 사용</a:t>
            </a:r>
            <a:endParaRPr lang="en-US" altLang="ko-KR" sz="1800"/>
          </a:p>
          <a:p>
            <a:pPr lvl="3"/>
            <a:r>
              <a:rPr lang="en-US" altLang="ko-KR"/>
              <a:t>UI </a:t>
            </a:r>
            <a:r>
              <a:rPr lang="ko-KR" altLang="en-US"/>
              <a:t>변경과 같은 스레드에 사용 불가 </a:t>
            </a:r>
            <a:r>
              <a:rPr lang="en-US" altLang="ko-KR"/>
              <a:t>(p.633)</a:t>
            </a:r>
          </a:p>
          <a:p>
            <a:endParaRPr lang="ko-KR" altLang="en-US"/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D9DD9433-3644-C04E-A748-E3E3C182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0DE77CF3-6D4E-6442-B520-9506CD48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828800"/>
            <a:ext cx="7656512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>
            <a:extLst>
              <a:ext uri="{FF2B5EF4-FFF2-40B4-BE49-F238E27FC236}">
                <a16:creationId xmlns:a16="http://schemas.microsoft.com/office/drawing/2014/main" id="{C620FA71-4796-9A49-8E91-076674E9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30775"/>
            <a:ext cx="70723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48FEB5-3319-814A-9987-44D1278C14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r>
              <a:rPr lang="en-US" altLang="ko-KR" sz="2400" dirty="0"/>
              <a:t>Future </a:t>
            </a:r>
            <a:r>
              <a:rPr lang="ko-KR" altLang="en-US" sz="2400" dirty="0"/>
              <a:t>객체에 속한 다른 메소드</a:t>
            </a:r>
            <a:endParaRPr lang="en-US" altLang="ko-KR" sz="2400" dirty="0"/>
          </a:p>
          <a:p>
            <a:pPr marL="342900" lvl="1">
              <a:defRPr/>
            </a:pPr>
            <a:endParaRPr lang="en-US" altLang="ko-KR" sz="2400" dirty="0"/>
          </a:p>
          <a:p>
            <a:pPr marL="342900" lvl="1">
              <a:defRPr/>
            </a:pPr>
            <a:endParaRPr lang="en-US" altLang="ko-KR" sz="2400" dirty="0"/>
          </a:p>
          <a:p>
            <a:pPr marL="342900" lvl="1">
              <a:defRPr/>
            </a:pPr>
            <a:endParaRPr lang="en-US" altLang="ko-KR" sz="2400" dirty="0"/>
          </a:p>
          <a:p>
            <a:pPr marL="146050">
              <a:defRPr/>
            </a:pPr>
            <a:r>
              <a:rPr lang="ko-KR" altLang="en-US" sz="2400" dirty="0"/>
              <a:t>작업완료 통보 방식에 따른 구분</a:t>
            </a:r>
            <a:endParaRPr lang="en-US" altLang="ko-KR" sz="2400" dirty="0"/>
          </a:p>
          <a:p>
            <a:pPr marL="342900" lvl="1">
              <a:defRPr/>
            </a:pPr>
            <a:r>
              <a:rPr lang="ko-KR" altLang="en-US" sz="2000" dirty="0"/>
              <a:t>리턴값이 없는 작업 완료 통보 </a:t>
            </a:r>
            <a:endParaRPr lang="en-US" altLang="ko-KR" sz="2000" dirty="0"/>
          </a:p>
          <a:p>
            <a:pPr marL="612775" lvl="2">
              <a:defRPr/>
            </a:pPr>
            <a:r>
              <a:rPr lang="en-US" altLang="ko-KR" sz="1800" dirty="0"/>
              <a:t>Runnable </a:t>
            </a:r>
            <a:r>
              <a:rPr lang="ko-KR" altLang="en-US" sz="1800" dirty="0"/>
              <a:t>객체로 생성해 처리 </a:t>
            </a:r>
            <a:r>
              <a:rPr lang="en-US" altLang="ko-KR" sz="1800" dirty="0"/>
              <a:t>(p.634~636)</a:t>
            </a:r>
          </a:p>
          <a:p>
            <a:pPr marL="342900" lvl="1">
              <a:defRPr/>
            </a:pPr>
            <a:endParaRPr lang="en-US" altLang="ko-KR" sz="2000" dirty="0"/>
          </a:p>
          <a:p>
            <a:pPr marL="342900" lvl="1">
              <a:defRPr/>
            </a:pPr>
            <a:r>
              <a:rPr lang="ko-KR" altLang="en-US" sz="2000" dirty="0"/>
              <a:t>리턴값이 있는 작업 완료 통보</a:t>
            </a:r>
          </a:p>
          <a:p>
            <a:pPr marL="612775" lvl="2">
              <a:defRPr/>
            </a:pPr>
            <a:r>
              <a:rPr lang="ko-KR" altLang="en-US" sz="1800" dirty="0"/>
              <a:t>작업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</a:t>
            </a:r>
            <a:r>
              <a:rPr lang="en-US" altLang="ko-KR" sz="1800" dirty="0"/>
              <a:t>Callable 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생성 </a:t>
            </a:r>
            <a:r>
              <a:rPr lang="en-US" altLang="ko-KR" sz="1800" dirty="0"/>
              <a:t>(p.636~638)</a:t>
            </a:r>
            <a:endParaRPr lang="ko-KR" altLang="en-US" sz="2000" dirty="0"/>
          </a:p>
          <a:p>
            <a:pPr marL="146050">
              <a:defRPr/>
            </a:pPr>
            <a:endParaRPr lang="en-US" altLang="ko-KR" sz="28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  <a:defRPr/>
            </a:pPr>
            <a:endParaRPr lang="en-US" altLang="ko-KR" sz="2000" dirty="0"/>
          </a:p>
          <a:p>
            <a:pPr marL="0" lvl="1" indent="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None/>
              <a:defRPr/>
            </a:pPr>
            <a:endParaRPr lang="en-US" altLang="ko-KR" sz="2400" dirty="0"/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C4ABF345-D3F2-ED40-867A-B8685B4C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C12F02E2-62B5-B34A-8BB9-1EC0ED64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08818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B37EC3-7531-9345-BD16-6A1749A174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146050">
              <a:defRPr/>
            </a:pPr>
            <a:r>
              <a:rPr lang="ko-KR" altLang="en-US" sz="2400" dirty="0">
                <a:solidFill>
                  <a:prstClr val="black"/>
                </a:solidFill>
              </a:rPr>
              <a:t>작업완료 통보 방식에 따른 구분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342900" lvl="1">
              <a:defRPr/>
            </a:pPr>
            <a:r>
              <a:rPr lang="ko-KR" altLang="en-US" sz="2000" dirty="0">
                <a:solidFill>
                  <a:prstClr val="black"/>
                </a:solidFill>
              </a:rPr>
              <a:t>작업 처리 결과를 외부 객체에 저장  </a:t>
            </a:r>
            <a:r>
              <a:rPr lang="en-US" altLang="ko-KR" sz="2000" dirty="0">
                <a:solidFill>
                  <a:prstClr val="black"/>
                </a:solidFill>
              </a:rPr>
              <a:t>(p.638~640)</a:t>
            </a:r>
          </a:p>
          <a:p>
            <a:pPr marL="612775" lvl="2">
              <a:defRPr/>
            </a:pPr>
            <a:r>
              <a:rPr lang="ko-KR" altLang="en-US" sz="1800" dirty="0">
                <a:solidFill>
                  <a:prstClr val="black"/>
                </a:solidFill>
              </a:rPr>
              <a:t>보통은 두 개 이상의 스레드 작업을 취합할 목적으로 사용</a:t>
            </a:r>
          </a:p>
          <a:p>
            <a:pPr marL="342900" lvl="1">
              <a:defRPr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8B9B9601-87B6-5C49-8EEB-BC6BCC93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AEDC03A4-F39E-924D-AF28-153BBE36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45148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C759A849-F3A4-3F4B-965E-87404995E6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146050"/>
            <a:r>
              <a:rPr lang="ko-KR" altLang="en-US" sz="2400">
                <a:solidFill>
                  <a:srgbClr val="000000"/>
                </a:solidFill>
              </a:rPr>
              <a:t>작업완료 통보 방식에 따른 구분</a:t>
            </a:r>
            <a:endParaRPr lang="en-US" altLang="ko-KR" sz="2400">
              <a:solidFill>
                <a:srgbClr val="000000"/>
              </a:solidFill>
            </a:endParaRPr>
          </a:p>
          <a:p>
            <a:pPr lvl="1"/>
            <a:r>
              <a:rPr lang="ko-KR" altLang="en-US" sz="2000"/>
              <a:t>작업 완료 순으로 통보 받기 </a:t>
            </a:r>
            <a:r>
              <a:rPr lang="en-US" altLang="ko-KR" sz="2000"/>
              <a:t>(p.640~643)</a:t>
            </a:r>
          </a:p>
          <a:p>
            <a:pPr lvl="2"/>
            <a:r>
              <a:rPr lang="ko-KR" altLang="en-US" sz="1800"/>
              <a:t>작업 요청 순서대로 작업 처리가 완료되는 것은 아님</a:t>
            </a:r>
            <a:endParaRPr lang="en-US" altLang="ko-KR" sz="1800"/>
          </a:p>
          <a:p>
            <a:pPr lvl="2"/>
            <a:r>
              <a:rPr lang="ko-KR" altLang="en-US" sz="1800"/>
              <a:t>작업의 양과 스레드 스케줄링에 따라 먼저 요청한 작업이 나중에 완료되는 경우도 발생</a:t>
            </a:r>
            <a:endParaRPr lang="en-US" altLang="ko-KR" sz="1800"/>
          </a:p>
          <a:p>
            <a:pPr lvl="2"/>
            <a:r>
              <a:rPr lang="ko-KR" altLang="en-US" sz="1800"/>
              <a:t>여러 개의 작업들이 순차적으로 처리될 필요성이 없고</a:t>
            </a:r>
            <a:r>
              <a:rPr lang="en-US" altLang="ko-KR" sz="1800"/>
              <a:t>, </a:t>
            </a:r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  </a:t>
            </a:r>
            <a:r>
              <a:rPr lang="ko-KR" altLang="en-US" sz="1800"/>
              <a:t>처리 결과도 순차적으로 이용할 필요가 없다면 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r>
              <a:rPr lang="en-US" altLang="ko-KR" sz="1800"/>
              <a:t>     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ko-KR" altLang="en-US" sz="1800"/>
              <a:t>작업 처리가 완료된 것부터 결과를 얻어 이용하는 것이 좋음</a:t>
            </a:r>
            <a:endParaRPr lang="en-US" altLang="ko-KR" sz="1800"/>
          </a:p>
          <a:p>
            <a:pPr lvl="2"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009821B4-38E3-C045-86FF-D3A91E55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83B64FFF-A9EB-5C4E-87F2-D6EC5F9D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71628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>
            <a:extLst>
              <a:ext uri="{FF2B5EF4-FFF2-40B4-BE49-F238E27FC236}">
                <a16:creationId xmlns:a16="http://schemas.microsoft.com/office/drawing/2014/main" id="{B7E7AAEC-E81A-D746-A22D-50DE34CB56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콜 백 방식의 작업 완료 통보 받기 </a:t>
            </a:r>
            <a:r>
              <a:rPr lang="en-US" altLang="ko-KR" sz="2400"/>
              <a:t>(p.643~647)</a:t>
            </a:r>
          </a:p>
          <a:p>
            <a:pPr lvl="1"/>
            <a:r>
              <a:rPr lang="ko-KR" altLang="en-US" sz="2000"/>
              <a:t>콜 백의</a:t>
            </a:r>
            <a:r>
              <a:rPr lang="en-US" altLang="ko-KR" sz="2000"/>
              <a:t> </a:t>
            </a:r>
            <a:r>
              <a:rPr lang="ko-KR" altLang="en-US" sz="2000"/>
              <a:t>개념</a:t>
            </a:r>
            <a:endParaRPr lang="en-US" altLang="ko-KR" sz="2000"/>
          </a:p>
          <a:p>
            <a:pPr lvl="2"/>
            <a:r>
              <a:rPr lang="ko-KR" altLang="en-US" sz="1800"/>
              <a:t>애플리케이션이 스레드에게 작업 처리를 요청한 후</a:t>
            </a:r>
            <a:r>
              <a:rPr lang="en-US" altLang="ko-KR" sz="1800"/>
              <a:t>, </a:t>
            </a:r>
            <a:r>
              <a:rPr lang="ko-KR" altLang="en-US" sz="1800"/>
              <a:t>다른 기능 수행할 동안</a:t>
            </a:r>
            <a:endParaRPr lang="en-US" altLang="ko-KR" sz="1800"/>
          </a:p>
          <a:p>
            <a:pPr lvl="2"/>
            <a:r>
              <a:rPr lang="ko-KR" altLang="en-US" sz="1800"/>
              <a:t>스레드가 작업을 완료하면 애플리케이션의 메소드를 자동 실행하는 기법</a:t>
            </a:r>
            <a:endParaRPr lang="en-US" altLang="ko-KR" sz="1800"/>
          </a:p>
          <a:p>
            <a:pPr lvl="3"/>
            <a:r>
              <a:rPr lang="ko-KR" altLang="en-US"/>
              <a:t>이때 자동 실행되는 메소드를 콜백 메소드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작업 완료 통보 얻기</a:t>
            </a:r>
            <a:r>
              <a:rPr lang="en-US" altLang="ko-KR" sz="2000"/>
              <a:t>: </a:t>
            </a:r>
            <a:r>
              <a:rPr lang="ko-KR" altLang="en-US" sz="2000"/>
              <a:t>블로킹 </a:t>
            </a:r>
            <a:r>
              <a:rPr lang="en-US" altLang="ko-KR" sz="2000"/>
              <a:t>vs </a:t>
            </a:r>
            <a:r>
              <a:rPr lang="ko-KR" altLang="en-US" sz="2000"/>
              <a:t>콜 백 이해</a:t>
            </a:r>
          </a:p>
          <a:p>
            <a:endParaRPr lang="ko-KR" altLang="en-US"/>
          </a:p>
        </p:txBody>
      </p:sp>
      <p:sp>
        <p:nvSpPr>
          <p:cNvPr id="41987" name="제목 2">
            <a:extLst>
              <a:ext uri="{FF2B5EF4-FFF2-40B4-BE49-F238E27FC236}">
                <a16:creationId xmlns:a16="http://schemas.microsoft.com/office/drawing/2014/main" id="{1A899B21-B6FA-5341-A37B-C746D81F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풀</a:t>
            </a: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D666BC8E-A98B-6F47-8567-A2F5C0E89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69342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40E9108A-8687-3147-89DC-ECC1D80DB9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멀티 태스킹</a:t>
            </a:r>
            <a:r>
              <a:rPr lang="en-US" altLang="ko-KR" sz="2400"/>
              <a:t>(multi tasking)</a:t>
            </a:r>
          </a:p>
          <a:p>
            <a:pPr lvl="1"/>
            <a:r>
              <a:rPr lang="ko-KR" altLang="en-US" sz="2000"/>
              <a:t>두 가지 이상의 작업을 동시에 처리하는 것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멀티 프로세스</a:t>
            </a:r>
            <a:endParaRPr lang="en-US" altLang="ko-KR" sz="2000"/>
          </a:p>
          <a:p>
            <a:pPr lvl="2"/>
            <a:r>
              <a:rPr lang="ko-KR" altLang="en-US" sz="1800"/>
              <a:t>독립적으로 프로그램들을 실행하고 여러 가지 작업 처리</a:t>
            </a:r>
            <a:endParaRPr lang="en-US" altLang="ko-KR" sz="1800"/>
          </a:p>
          <a:p>
            <a:pPr lvl="1"/>
            <a:r>
              <a:rPr lang="ko-KR" altLang="en-US" sz="2000"/>
              <a:t>멀티 스레드</a:t>
            </a:r>
            <a:endParaRPr lang="en-US" altLang="ko-KR" sz="2000"/>
          </a:p>
          <a:p>
            <a:pPr lvl="2"/>
            <a:r>
              <a:rPr lang="ko-KR" altLang="en-US" sz="1800"/>
              <a:t>한 개의 프로그램을 실행하고 내부적으로 여러 가지 작업 처리</a:t>
            </a:r>
            <a:endParaRPr lang="en-US" altLang="ko-KR" sz="1800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46F934F7-D3E2-8C4B-9E96-BD1BE2F8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프로세스와 스레드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809E61-4E1D-0F48-B024-108D4AC50631}"/>
              </a:ext>
            </a:extLst>
          </p:cNvPr>
          <p:cNvSpPr/>
          <p:nvPr/>
        </p:nvSpPr>
        <p:spPr>
          <a:xfrm>
            <a:off x="1081088" y="3886200"/>
            <a:ext cx="7072312" cy="2357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dirty="0"/>
              <a:t>멀티 프로세스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42EC52-641C-8140-A6EE-D376DB44218C}"/>
              </a:ext>
            </a:extLst>
          </p:cNvPr>
          <p:cNvSpPr/>
          <p:nvPr/>
        </p:nvSpPr>
        <p:spPr>
          <a:xfrm>
            <a:off x="1366838" y="4505325"/>
            <a:ext cx="1928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멀티 스레드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A857B3-C04E-B74C-B1FE-64DD3C92237C}"/>
              </a:ext>
            </a:extLst>
          </p:cNvPr>
          <p:cNvSpPr/>
          <p:nvPr/>
        </p:nvSpPr>
        <p:spPr>
          <a:xfrm>
            <a:off x="3652838" y="4533900"/>
            <a:ext cx="785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싱글</a:t>
            </a:r>
            <a:endParaRPr lang="en-US" altLang="ko-KR" sz="1200"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latin typeface="+mn-ea"/>
              </a:rPr>
              <a:t>스레드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18375-504B-A444-A266-2288FE01AE68}"/>
              </a:ext>
            </a:extLst>
          </p:cNvPr>
          <p:cNvSpPr txBox="1"/>
          <p:nvPr/>
        </p:nvSpPr>
        <p:spPr>
          <a:xfrm>
            <a:off x="1909763" y="425767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00" dirty="0">
                <a:latin typeface="+mn-ea"/>
                <a:ea typeface="+mn-ea"/>
              </a:rPr>
              <a:t>프로세스</a:t>
            </a:r>
            <a:r>
              <a:rPr lang="en-US" altLang="ko-KR" sz="1300" dirty="0">
                <a:latin typeface="+mn-ea"/>
                <a:ea typeface="+mn-ea"/>
              </a:rPr>
              <a:t>1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7D7A9-59A3-CE40-A1D7-BE2C50B46E57}"/>
              </a:ext>
            </a:extLst>
          </p:cNvPr>
          <p:cNvSpPr txBox="1"/>
          <p:nvPr/>
        </p:nvSpPr>
        <p:spPr>
          <a:xfrm>
            <a:off x="3567113" y="425767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00">
                <a:latin typeface="+mn-ea"/>
                <a:ea typeface="+mn-ea"/>
              </a:rPr>
              <a:t>프로세스</a:t>
            </a:r>
            <a:r>
              <a:rPr lang="en-US" altLang="ko-KR" sz="1300">
                <a:latin typeface="+mn-ea"/>
                <a:ea typeface="+mn-ea"/>
              </a:rPr>
              <a:t>2</a:t>
            </a:r>
            <a:endParaRPr lang="ko-KR" altLang="en-US" sz="130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7564D-CF81-6F4C-B866-D07F0BB4625C}"/>
              </a:ext>
            </a:extLst>
          </p:cNvPr>
          <p:cNvSpPr/>
          <p:nvPr/>
        </p:nvSpPr>
        <p:spPr>
          <a:xfrm>
            <a:off x="4795838" y="4533900"/>
            <a:ext cx="785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싱글</a:t>
            </a:r>
            <a:endParaRPr lang="en-US" altLang="ko-KR" sz="1200">
              <a:latin typeface="+mn-ea"/>
            </a:endParaRPr>
          </a:p>
          <a:p>
            <a:pPr algn="ctr">
              <a:defRPr/>
            </a:pPr>
            <a:r>
              <a:rPr lang="ko-KR" altLang="en-US" sz="1200">
                <a:latin typeface="+mn-ea"/>
              </a:rPr>
              <a:t>스레드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685D4-4823-6D46-B622-7DC27AFE8042}"/>
              </a:ext>
            </a:extLst>
          </p:cNvPr>
          <p:cNvSpPr txBox="1"/>
          <p:nvPr/>
        </p:nvSpPr>
        <p:spPr>
          <a:xfrm>
            <a:off x="4710113" y="425767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00">
                <a:latin typeface="+mn-ea"/>
                <a:ea typeface="+mn-ea"/>
              </a:rPr>
              <a:t>프로세스</a:t>
            </a:r>
            <a:r>
              <a:rPr lang="en-US" altLang="ko-KR" sz="1300">
                <a:latin typeface="+mn-ea"/>
                <a:ea typeface="+mn-ea"/>
              </a:rPr>
              <a:t>3</a:t>
            </a:r>
            <a:endParaRPr lang="ko-KR" altLang="en-US" sz="1300"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B47295-EC8A-C749-9FE5-D760F2AEA4CF}"/>
              </a:ext>
            </a:extLst>
          </p:cNvPr>
          <p:cNvSpPr/>
          <p:nvPr/>
        </p:nvSpPr>
        <p:spPr>
          <a:xfrm>
            <a:off x="5938838" y="4533900"/>
            <a:ext cx="1928812" cy="1428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ko-KR" altLang="en-US" sz="1200">
                <a:latin typeface="+mn-ea"/>
              </a:rPr>
              <a:t>멀티 스레드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8CC2C-297E-6944-AF15-CD46A491C9D7}"/>
              </a:ext>
            </a:extLst>
          </p:cNvPr>
          <p:cNvSpPr txBox="1"/>
          <p:nvPr/>
        </p:nvSpPr>
        <p:spPr>
          <a:xfrm>
            <a:off x="6481763" y="4257675"/>
            <a:ext cx="9429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300">
                <a:latin typeface="+mn-ea"/>
                <a:ea typeface="+mn-ea"/>
              </a:rPr>
              <a:t>프로세스</a:t>
            </a:r>
            <a:r>
              <a:rPr lang="en-US" altLang="ko-KR" sz="1300">
                <a:latin typeface="+mn-ea"/>
                <a:ea typeface="+mn-ea"/>
              </a:rPr>
              <a:t>4</a:t>
            </a:r>
            <a:endParaRPr lang="ko-KR" altLang="en-US" sz="1300">
              <a:latin typeface="+mn-ea"/>
              <a:ea typeface="+mn-ea"/>
            </a:endParaRPr>
          </a:p>
        </p:txBody>
      </p:sp>
      <p:grpSp>
        <p:nvGrpSpPr>
          <p:cNvPr id="8205" name="그룹 18">
            <a:extLst>
              <a:ext uri="{FF2B5EF4-FFF2-40B4-BE49-F238E27FC236}">
                <a16:creationId xmlns:a16="http://schemas.microsoft.com/office/drawing/2014/main" id="{A30103FB-FE2B-854E-977D-0B33F6402B0C}"/>
              </a:ext>
            </a:extLst>
          </p:cNvPr>
          <p:cNvGrpSpPr>
            <a:grpSpLocks/>
          </p:cNvGrpSpPr>
          <p:nvPr/>
        </p:nvGrpSpPr>
        <p:grpSpPr bwMode="auto">
          <a:xfrm>
            <a:off x="6224588" y="5033963"/>
            <a:ext cx="214312" cy="785812"/>
            <a:chOff x="1785918" y="4929198"/>
            <a:chExt cx="214314" cy="78581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98242A0-53B1-3F47-A6F9-38DA1371737D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AE3110A-71A8-D54E-A441-C8B13753B7EE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6" name="그룹 21">
            <a:extLst>
              <a:ext uri="{FF2B5EF4-FFF2-40B4-BE49-F238E27FC236}">
                <a16:creationId xmlns:a16="http://schemas.microsoft.com/office/drawing/2014/main" id="{854DF9E4-353E-E542-9FC6-79EDA8B3D4F7}"/>
              </a:ext>
            </a:extLst>
          </p:cNvPr>
          <p:cNvGrpSpPr>
            <a:grpSpLocks/>
          </p:cNvGrpSpPr>
          <p:nvPr/>
        </p:nvGrpSpPr>
        <p:grpSpPr bwMode="auto">
          <a:xfrm>
            <a:off x="6796088" y="5033963"/>
            <a:ext cx="214312" cy="785812"/>
            <a:chOff x="1785918" y="4929198"/>
            <a:chExt cx="214314" cy="78581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DFB343D-B181-A34D-8373-0A313A19941C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A6F80B-BF07-2E40-8B63-6189395771C2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7" name="그룹 24">
            <a:extLst>
              <a:ext uri="{FF2B5EF4-FFF2-40B4-BE49-F238E27FC236}">
                <a16:creationId xmlns:a16="http://schemas.microsoft.com/office/drawing/2014/main" id="{AC794923-AD89-FB4F-B618-1CC5E0CF4014}"/>
              </a:ext>
            </a:extLst>
          </p:cNvPr>
          <p:cNvGrpSpPr>
            <a:grpSpLocks/>
          </p:cNvGrpSpPr>
          <p:nvPr/>
        </p:nvGrpSpPr>
        <p:grpSpPr bwMode="auto">
          <a:xfrm>
            <a:off x="7370763" y="5033963"/>
            <a:ext cx="214312" cy="785812"/>
            <a:chOff x="1785918" y="4929198"/>
            <a:chExt cx="214314" cy="7858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F0FC6C-06BC-4B45-B2D6-CE671DFD1388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4A6ECF3-7F8A-904B-AA2F-EEADA950D879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8" name="그룹 27">
            <a:extLst>
              <a:ext uri="{FF2B5EF4-FFF2-40B4-BE49-F238E27FC236}">
                <a16:creationId xmlns:a16="http://schemas.microsoft.com/office/drawing/2014/main" id="{74F21410-35BF-B347-AFEB-2956F623315D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33963"/>
            <a:ext cx="214313" cy="785812"/>
            <a:chOff x="1785918" y="4929198"/>
            <a:chExt cx="214314" cy="7858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D0125D-7047-9145-B85E-3E20D77F34CA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D93828D-78EB-B346-92F3-03EAFCF77DA2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9" name="그룹 30">
            <a:extLst>
              <a:ext uri="{FF2B5EF4-FFF2-40B4-BE49-F238E27FC236}">
                <a16:creationId xmlns:a16="http://schemas.microsoft.com/office/drawing/2014/main" id="{D4881543-3A9F-B04C-B8D9-99EEEA250FB0}"/>
              </a:ext>
            </a:extLst>
          </p:cNvPr>
          <p:cNvGrpSpPr>
            <a:grpSpLocks/>
          </p:cNvGrpSpPr>
          <p:nvPr/>
        </p:nvGrpSpPr>
        <p:grpSpPr bwMode="auto">
          <a:xfrm>
            <a:off x="5081588" y="5033963"/>
            <a:ext cx="214312" cy="785812"/>
            <a:chOff x="1785918" y="4929198"/>
            <a:chExt cx="214314" cy="7858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48A2757-495A-BC43-ABD7-6AE7EB42E6E0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BBD30D1-795D-4B4E-A2AF-BBF6E881C7E0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0" name="그룹 33">
            <a:extLst>
              <a:ext uri="{FF2B5EF4-FFF2-40B4-BE49-F238E27FC236}">
                <a16:creationId xmlns:a16="http://schemas.microsoft.com/office/drawing/2014/main" id="{17C77E4B-31BA-3741-8D1E-45280731B344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5033963"/>
            <a:ext cx="214313" cy="785812"/>
            <a:chOff x="1785918" y="4929198"/>
            <a:chExt cx="214314" cy="7858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B98277-5C42-C848-B50D-348D2AF5329A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9AF6968-E7CF-C746-BAE5-A925AE974046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1" name="그룹 36">
            <a:extLst>
              <a:ext uri="{FF2B5EF4-FFF2-40B4-BE49-F238E27FC236}">
                <a16:creationId xmlns:a16="http://schemas.microsoft.com/office/drawing/2014/main" id="{0939B1D0-BE70-8E4E-87A3-E4F9DC6046A3}"/>
              </a:ext>
            </a:extLst>
          </p:cNvPr>
          <p:cNvGrpSpPr>
            <a:grpSpLocks/>
          </p:cNvGrpSpPr>
          <p:nvPr/>
        </p:nvGrpSpPr>
        <p:grpSpPr bwMode="auto">
          <a:xfrm>
            <a:off x="2581275" y="5033963"/>
            <a:ext cx="214313" cy="785812"/>
            <a:chOff x="1785918" y="4929198"/>
            <a:chExt cx="214314" cy="78581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60D372-0AA2-7F40-9A88-100549258EB6}"/>
                </a:ext>
              </a:extLst>
            </p:cNvPr>
            <p:cNvSpPr/>
            <p:nvPr/>
          </p:nvSpPr>
          <p:spPr>
            <a:xfrm>
              <a:off x="1785918" y="4929198"/>
              <a:ext cx="214314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C6E2E6F-3CA9-9A44-AD06-AC75225FE903}"/>
                </a:ext>
              </a:extLst>
            </p:cNvPr>
            <p:cNvCxnSpPr/>
            <p:nvPr/>
          </p:nvCxnSpPr>
          <p:spPr>
            <a:xfrm rot="5400000">
              <a:off x="1647805" y="53213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F2BF69-17C6-1643-8EEE-E75EC8ED658A}"/>
              </a:ext>
            </a:extLst>
          </p:cNvPr>
          <p:cNvSpPr txBox="1"/>
          <p:nvPr/>
        </p:nvSpPr>
        <p:spPr>
          <a:xfrm>
            <a:off x="1655763" y="4819650"/>
            <a:ext cx="63976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>
                <a:latin typeface="+mn-ea"/>
                <a:ea typeface="+mn-ea"/>
              </a:rPr>
              <a:t>스레드</a:t>
            </a:r>
            <a:r>
              <a:rPr lang="en-US" altLang="ko-KR" sz="1000">
                <a:latin typeface="+mn-ea"/>
                <a:ea typeface="+mn-ea"/>
              </a:rPr>
              <a:t>1</a:t>
            </a: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4765C-68C6-EA4D-B3C2-92EFF142F744}"/>
              </a:ext>
            </a:extLst>
          </p:cNvPr>
          <p:cNvSpPr txBox="1"/>
          <p:nvPr/>
        </p:nvSpPr>
        <p:spPr>
          <a:xfrm>
            <a:off x="2366963" y="4819650"/>
            <a:ext cx="63976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>
                <a:latin typeface="+mn-ea"/>
                <a:ea typeface="+mn-ea"/>
              </a:rPr>
              <a:t>스레드</a:t>
            </a:r>
            <a:r>
              <a:rPr lang="en-US" altLang="ko-KR" sz="1000">
                <a:latin typeface="+mn-ea"/>
                <a:ea typeface="+mn-ea"/>
              </a:rPr>
              <a:t>2</a:t>
            </a:r>
            <a:endParaRPr lang="ko-KR" altLang="en-US" sz="100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5BB1BE55-7683-3144-9446-28542B9970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메인</a:t>
            </a:r>
            <a:r>
              <a:rPr lang="en-US" altLang="ko-KR" sz="2400"/>
              <a:t>(main) </a:t>
            </a:r>
            <a:r>
              <a:rPr lang="ko-KR" altLang="en-US" sz="2400"/>
              <a:t>스레드</a:t>
            </a:r>
            <a:endParaRPr lang="en-US" altLang="ko-KR" sz="24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모든 자바 프로그램은 메인 스레드가</a:t>
            </a:r>
            <a:r>
              <a:rPr lang="en-US" altLang="ko-KR" sz="2000"/>
              <a:t> main() </a:t>
            </a:r>
            <a:r>
              <a:rPr lang="ko-KR" altLang="en-US" sz="2000"/>
              <a:t>메소드 실행하며 시작</a:t>
            </a:r>
            <a:endParaRPr lang="en-US" altLang="ko-KR" sz="2000"/>
          </a:p>
          <a:p>
            <a:pPr lvl="1"/>
            <a:r>
              <a:rPr lang="en-US" altLang="ko-KR" sz="2000"/>
              <a:t>main() </a:t>
            </a:r>
            <a:r>
              <a:rPr lang="ko-KR" altLang="en-US" sz="2000"/>
              <a:t>메소드의 첫 코드부터 아래로 순차적으로 실행</a:t>
            </a:r>
            <a:endParaRPr lang="en-US" altLang="ko-KR" sz="2000"/>
          </a:p>
          <a:p>
            <a:pPr lvl="1"/>
            <a:r>
              <a:rPr lang="ko-KR" altLang="en-US" sz="2000"/>
              <a:t>실행 종료 조건</a:t>
            </a:r>
            <a:endParaRPr lang="en-US" altLang="ko-KR" sz="2000"/>
          </a:p>
          <a:p>
            <a:pPr lvl="2"/>
            <a:r>
              <a:rPr lang="ko-KR" altLang="en-US" sz="1800"/>
              <a:t>마지막 코드 실행</a:t>
            </a:r>
            <a:endParaRPr lang="en-US" altLang="ko-KR" sz="1800"/>
          </a:p>
          <a:p>
            <a:pPr lvl="2"/>
            <a:r>
              <a:rPr lang="en-US" altLang="ko-KR" sz="1800"/>
              <a:t>return </a:t>
            </a:r>
            <a:r>
              <a:rPr lang="ko-KR" altLang="en-US" sz="1800"/>
              <a:t>문을 만나면 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en-US" altLang="ko-KR" sz="2000"/>
              <a:t>main </a:t>
            </a:r>
            <a:r>
              <a:rPr lang="ko-KR" altLang="en-US" sz="2000"/>
              <a:t>스레드는 작업 스레드들을 만들어 병렬로 코드들 실행</a:t>
            </a:r>
            <a:endParaRPr lang="en-US" altLang="ko-KR" sz="2000"/>
          </a:p>
          <a:p>
            <a:pPr lvl="2"/>
            <a:r>
              <a:rPr lang="ko-KR" altLang="en-US" sz="1800"/>
              <a:t>멀티 스레드 생성해 멀티 태스킹 수행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프로세스의 종료</a:t>
            </a:r>
            <a:endParaRPr lang="en-US" altLang="ko-KR" sz="2000"/>
          </a:p>
          <a:p>
            <a:pPr lvl="2"/>
            <a:r>
              <a:rPr lang="ko-KR" altLang="en-US" sz="1800"/>
              <a:t>싱글 스레드</a:t>
            </a:r>
            <a:r>
              <a:rPr lang="en-US" altLang="ko-KR" sz="1800"/>
              <a:t>: </a:t>
            </a:r>
            <a:r>
              <a:rPr lang="ko-KR" altLang="en-US" sz="1800"/>
              <a:t>메인 스레드가 종료하면 프로세스도 종료</a:t>
            </a:r>
            <a:endParaRPr lang="en-US" altLang="ko-KR" sz="1800"/>
          </a:p>
          <a:p>
            <a:pPr lvl="2"/>
            <a:r>
              <a:rPr lang="ko-KR" altLang="en-US" sz="1800"/>
              <a:t>멀티 스레드</a:t>
            </a:r>
            <a:r>
              <a:rPr lang="en-US" altLang="ko-KR" sz="1800"/>
              <a:t>: </a:t>
            </a:r>
            <a:r>
              <a:rPr lang="ko-KR" altLang="en-US" sz="1800"/>
              <a:t>실행 중인 스레드가 하나라도 있다면</a:t>
            </a:r>
            <a:r>
              <a:rPr lang="en-US" altLang="ko-KR" sz="1800"/>
              <a:t>, </a:t>
            </a:r>
            <a:r>
              <a:rPr lang="ko-KR" altLang="en-US" sz="1800"/>
              <a:t>프로세스 미종료</a:t>
            </a:r>
            <a:endParaRPr lang="en-US" altLang="ko-KR" sz="2800"/>
          </a:p>
          <a:p>
            <a:pPr lvl="1"/>
            <a:endParaRPr lang="ko-KR" altLang="en-US" sz="2000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E2D809E9-C5C6-394C-BB40-E7BFA816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프로세스와 스레드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2DFBE1EA-3C98-0A46-BAA8-96692C2F4D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멀티 스레드로 실행하는 어플리케이션 개발</a:t>
            </a:r>
            <a:endParaRPr lang="en-US" altLang="ko-KR" sz="2400"/>
          </a:p>
          <a:p>
            <a:pPr lvl="1"/>
            <a:r>
              <a:rPr lang="ko-KR" altLang="en-US" sz="2000"/>
              <a:t>몇 개의 작업을 병렬로 실행할지 결정하는 것이 선행되어야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작업 스레드 생성 방법</a:t>
            </a:r>
            <a:endParaRPr lang="en-US" altLang="ko-KR" sz="2400"/>
          </a:p>
          <a:p>
            <a:pPr lvl="1"/>
            <a:r>
              <a:rPr lang="en-US" altLang="ko-KR" sz="2000"/>
              <a:t>Thread </a:t>
            </a:r>
            <a:r>
              <a:rPr lang="ko-KR" altLang="en-US" sz="2000"/>
              <a:t>클래스로부터 직접 생성 </a:t>
            </a:r>
            <a:r>
              <a:rPr lang="en-US" altLang="ko-KR" sz="2000"/>
              <a:t>(p.579~582)</a:t>
            </a:r>
          </a:p>
          <a:p>
            <a:pPr lvl="2"/>
            <a:r>
              <a:rPr lang="en-US" altLang="ko-KR" sz="1800"/>
              <a:t>Runnable</a:t>
            </a:r>
            <a:r>
              <a:rPr lang="ko-KR" altLang="en-US" sz="1800"/>
              <a:t>을 매개값으로 갖는 생성자 호출</a:t>
            </a:r>
          </a:p>
          <a:p>
            <a:pPr lvl="1"/>
            <a:r>
              <a:rPr lang="en-US" altLang="ko-KR" sz="2000"/>
              <a:t>Thread </a:t>
            </a:r>
            <a:r>
              <a:rPr lang="ko-KR" altLang="en-US" sz="2000"/>
              <a:t>하위 클래스로부터 생성 </a:t>
            </a:r>
            <a:r>
              <a:rPr lang="en-US" altLang="ko-KR" sz="2000"/>
              <a:t>(p.583~586)</a:t>
            </a:r>
          </a:p>
          <a:p>
            <a:pPr lvl="2"/>
            <a:r>
              <a:rPr lang="en-US" altLang="ko-KR" sz="1800"/>
              <a:t>Thread </a:t>
            </a:r>
            <a:r>
              <a:rPr lang="ko-KR" altLang="en-US" sz="1800"/>
              <a:t>클래스 상속 후 </a:t>
            </a:r>
            <a:r>
              <a:rPr lang="en-US" altLang="ko-KR" sz="1800"/>
              <a:t>run </a:t>
            </a:r>
            <a:r>
              <a:rPr lang="ko-KR" altLang="en-US" sz="1800"/>
              <a:t>메소드 재정의 해 스레드가 실행할 코드 작성</a:t>
            </a:r>
          </a:p>
          <a:p>
            <a:endParaRPr lang="en-US" altLang="ko-KR" sz="2400"/>
          </a:p>
          <a:p>
            <a:endParaRPr lang="ko-KR" altLang="en-US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EB68BD6F-F753-1A4F-9320-955044D6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작업 스레드 생성과 실행</a:t>
            </a:r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324762ED-0E45-0A45-9BD4-75C9C54D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704013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F49E96DD-38B4-B548-AC3A-089AA50593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스레드의 이름 </a:t>
            </a:r>
            <a:r>
              <a:rPr lang="en-US" altLang="ko-KR" sz="2400"/>
              <a:t>(p.586~588)</a:t>
            </a:r>
          </a:p>
          <a:p>
            <a:endParaRPr lang="en-US" altLang="ko-KR" sz="2400"/>
          </a:p>
          <a:p>
            <a:pPr lvl="1"/>
            <a:r>
              <a:rPr lang="ko-KR" altLang="en-US" sz="2000"/>
              <a:t>메인 스레드 이름</a:t>
            </a:r>
            <a:r>
              <a:rPr lang="en-US" altLang="ko-KR" sz="2000"/>
              <a:t>: main</a:t>
            </a:r>
          </a:p>
          <a:p>
            <a:pPr lvl="1"/>
            <a:r>
              <a:rPr lang="ko-KR" altLang="en-US" sz="2000"/>
              <a:t>작업 스레드 이름 </a:t>
            </a:r>
            <a:r>
              <a:rPr lang="en-US" altLang="ko-KR" sz="2000"/>
              <a:t>(</a:t>
            </a:r>
            <a:r>
              <a:rPr lang="ko-KR" altLang="en-US" sz="2000"/>
              <a:t>자동 설정</a:t>
            </a:r>
            <a:r>
              <a:rPr lang="en-US" altLang="ko-KR" sz="2000"/>
              <a:t>) : Thread-n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작업 스레드 이름 변경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코드 실행하는 현재 스레드 객체의 참조 얻기</a:t>
            </a:r>
            <a:endParaRPr lang="en-US" altLang="ko-KR" sz="200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8D1EF3B3-EB59-5149-AF77-57EA646A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작업 스레드 생성과 실행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FB1E2325-D90A-494E-8F91-C0CDD0AF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466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69845BD3-DFA8-6046-BC12-2E99531B7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3581400"/>
            <a:ext cx="74660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>
            <a:extLst>
              <a:ext uri="{FF2B5EF4-FFF2-40B4-BE49-F238E27FC236}">
                <a16:creationId xmlns:a16="http://schemas.microsoft.com/office/drawing/2014/main" id="{93382199-448F-634C-95A0-0ACB8F8E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4419600"/>
            <a:ext cx="74755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0026BBBF-BC2A-A645-AA17-64D15C4749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동시성과 병렬성</a:t>
            </a:r>
            <a:endParaRPr lang="en-US" altLang="ko-KR" sz="2400"/>
          </a:p>
          <a:p>
            <a:pPr lvl="1"/>
            <a:r>
              <a:rPr lang="ko-KR" altLang="en-US" sz="2000"/>
              <a:t>동시성</a:t>
            </a:r>
            <a:endParaRPr lang="en-US" altLang="ko-KR" sz="2000"/>
          </a:p>
          <a:p>
            <a:pPr lvl="2"/>
            <a:r>
              <a:rPr lang="ko-KR" altLang="en-US" sz="1800"/>
              <a:t>멀티 작업 위해 하나의 코어에서 멀티 스레드가 번갈아 가며 실행하는 성질</a:t>
            </a:r>
            <a:endParaRPr lang="en-US" altLang="ko-KR" sz="1800"/>
          </a:p>
          <a:p>
            <a:pPr lvl="1"/>
            <a:r>
              <a:rPr lang="ko-KR" altLang="en-US" sz="2000"/>
              <a:t>병렬성</a:t>
            </a:r>
            <a:endParaRPr lang="en-US" altLang="ko-KR" sz="2000"/>
          </a:p>
          <a:p>
            <a:pPr lvl="2"/>
            <a:r>
              <a:rPr lang="ko-KR" altLang="en-US" sz="1800"/>
              <a:t>멀티 작업을 위해 멀티 코어에서 개별 스레드를 동시에 실행하는 성질</a:t>
            </a:r>
            <a:endParaRPr lang="en-US" altLang="ko-KR" sz="1800"/>
          </a:p>
          <a:p>
            <a:pPr lvl="2"/>
            <a:endParaRPr lang="ko-KR" altLang="en-US"/>
          </a:p>
          <a:p>
            <a:endParaRPr lang="ko-KR" altLang="en-US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4EA96AA9-BFB2-5646-AAE8-5C87F603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우선 순위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B9D39107-2821-634E-9BFF-51DBD64C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048000"/>
            <a:ext cx="7408863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DFDA8E76-40C3-EA4D-9597-2E1079263B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스레드 스케줄링</a:t>
            </a:r>
            <a:endParaRPr lang="en-US" altLang="ko-KR" sz="2400"/>
          </a:p>
          <a:p>
            <a:pPr lvl="1"/>
            <a:r>
              <a:rPr lang="ko-KR" altLang="en-US" sz="2000"/>
              <a:t>스레드의 개수가 코어의 수보다 많을 경우</a:t>
            </a:r>
            <a:endParaRPr lang="en-US" altLang="ko-KR" sz="2000"/>
          </a:p>
          <a:p>
            <a:pPr lvl="2"/>
            <a:r>
              <a:rPr lang="ko-KR" altLang="en-US" sz="1800"/>
              <a:t>스레드를 어떤 순서로 동시성으로 실행할 것인가 결정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ko-KR" altLang="en-US" sz="1800">
                <a:sym typeface="Wingdings" pitchFamily="2" charset="2"/>
              </a:rPr>
              <a:t>스레드 스케줄링</a:t>
            </a:r>
            <a:endParaRPr lang="en-US" altLang="ko-KR" sz="1800">
              <a:sym typeface="Wingdings" pitchFamily="2" charset="2"/>
            </a:endParaRPr>
          </a:p>
          <a:p>
            <a:pPr lvl="2"/>
            <a:r>
              <a:rPr lang="ko-KR" altLang="en-US" sz="1800"/>
              <a:t>스케줄링 의해 스레드들은 번갈아 가며 </a:t>
            </a:r>
            <a:r>
              <a:rPr lang="en-US" altLang="ko-KR" sz="1800"/>
              <a:t>run() </a:t>
            </a:r>
            <a:r>
              <a:rPr lang="ko-KR" altLang="en-US" sz="1800"/>
              <a:t>메소드를 조금씩 실행</a:t>
            </a:r>
            <a:endParaRPr lang="en-US" altLang="ko-KR" sz="180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44B3E45B-A058-0147-9949-F7A8C437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스레드 우선 순위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585BFF62-DB96-464F-A3F1-54DFCAFF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534035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15344</TotalTime>
  <Words>1572</Words>
  <Application>Microsoft Macintosh PowerPoint</Application>
  <PresentationFormat>화면 슬라이드 쇼(4:3)</PresentationFormat>
  <Paragraphs>328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12장. 멀티 스레드</vt:lpstr>
      <vt:lpstr>PowerPoint 프레젠테이션</vt:lpstr>
      <vt:lpstr>1절. 프로세스와 스레드</vt:lpstr>
      <vt:lpstr>1절. 프로세스와 스레드</vt:lpstr>
      <vt:lpstr>1절. 프로세스와 스레드</vt:lpstr>
      <vt:lpstr>2절. 작업 스레드 생성과 실행</vt:lpstr>
      <vt:lpstr>2절. 작업 스레드 생성과 실행</vt:lpstr>
      <vt:lpstr>3절. 스레드 우선 순위</vt:lpstr>
      <vt:lpstr>3절. 스레드 우선 순위</vt:lpstr>
      <vt:lpstr>3절. 스레드 우선 순위</vt:lpstr>
      <vt:lpstr>4절. 동기화 메소드와 동기화 블록</vt:lpstr>
      <vt:lpstr>4절. 동기화 메소드와 동기화 블록</vt:lpstr>
      <vt:lpstr>4절. 동기화 메소드와 동기화 블록</vt:lpstr>
      <vt:lpstr>5절. 스레드 상태</vt:lpstr>
      <vt:lpstr>5절. 스레드 상태</vt:lpstr>
      <vt:lpstr>6절. 스레드 상태 제어</vt:lpstr>
      <vt:lpstr>6절. 스레드 상태 제어</vt:lpstr>
      <vt:lpstr>6절. 스레드 상태 제어</vt:lpstr>
      <vt:lpstr>6절. 스레드 상태 제어</vt:lpstr>
      <vt:lpstr>6절. 스레드 상태 제어</vt:lpstr>
      <vt:lpstr>6절. 스레드 상태 제어</vt:lpstr>
      <vt:lpstr>6절. 스레드 상태 제어</vt:lpstr>
      <vt:lpstr>7절. 데몬 스레드</vt:lpstr>
      <vt:lpstr>8절. 스레드 그룹</vt:lpstr>
      <vt:lpstr>8절. 스레드 그룹</vt:lpstr>
      <vt:lpstr>9절. 스레드 풀</vt:lpstr>
      <vt:lpstr>9절. 스레드 풀</vt:lpstr>
      <vt:lpstr>9절. 스레드 풀</vt:lpstr>
      <vt:lpstr>9절. 스레드 풀</vt:lpstr>
      <vt:lpstr>9절. 스레드 풀</vt:lpstr>
      <vt:lpstr>9절. 스레드 풀</vt:lpstr>
      <vt:lpstr>9절. 스레드 풀</vt:lpstr>
      <vt:lpstr>9절. 스레드 풀</vt:lpstr>
      <vt:lpstr>9절. 스레드 풀</vt:lpstr>
      <vt:lpstr>9절. 스레드 풀</vt:lpstr>
      <vt:lpstr>9절. 스레드 풀</vt:lpstr>
      <vt:lpstr>9절. 스레드 풀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2509</cp:revision>
  <dcterms:created xsi:type="dcterms:W3CDTF">2004-07-21T02:43:03Z</dcterms:created>
  <dcterms:modified xsi:type="dcterms:W3CDTF">2021-03-19T01:07:59Z</dcterms:modified>
</cp:coreProperties>
</file>