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 saveSubsetFonts="1">
  <p:sldMasterIdLst>
    <p:sldMasterId id="21474842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380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275" r:id="rId14"/>
  </p:sldIdLst>
  <p:sldSz cx="9144000" cy="6858000" type="screen4x3"/>
  <p:notesSz cx="6797675" cy="9874250"/>
  <p:embeddedFontLst>
    <p:embeddedFont>
      <p:font typeface="돋움" panose="020B0600000101010101" pitchFamily="34" charset="-127"/>
      <p:regular r:id="rId17"/>
    </p:embeddedFont>
    <p:embeddedFont>
      <p:font typeface="HY강M" panose="02030600000101010101" pitchFamily="18" charset="-127"/>
      <p:regular r:id="rId18"/>
    </p:embeddedFont>
    <p:embeddedFont>
      <p:font typeface="HY견고딕" panose="02030600000101010101" pitchFamily="18" charset="-127"/>
      <p:regular r:id="rId19"/>
    </p:embeddedFont>
    <p:embeddedFont>
      <p:font typeface="HY헤드라인M" panose="02030600000101010101" pitchFamily="18" charset="-127"/>
      <p:regular r:id="rId20"/>
    </p:embeddedFont>
    <p:embeddedFont>
      <p:font typeface="맑은 고딕" panose="020B0503020000020004" pitchFamily="34" charset="-127"/>
      <p:regular r:id="rId21"/>
      <p:bold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740" autoAdjust="0"/>
  </p:normalViewPr>
  <p:slideViewPr>
    <p:cSldViewPr>
      <p:cViewPr varScale="1">
        <p:scale>
          <a:sx n="124" d="100"/>
          <a:sy n="124" d="100"/>
        </p:scale>
        <p:origin x="2008" y="16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A72E819-587F-3041-B933-CD6410B98D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BB43485-0F75-F741-A746-5E52E36177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FCE6B566-5316-A145-A474-1C41C620CD68}" type="datetimeFigureOut">
              <a:rPr lang="ko-KR" altLang="en-US"/>
              <a:pPr>
                <a:defRPr/>
              </a:pPr>
              <a:t>2021. 3. 19.</a:t>
            </a:fld>
            <a:endParaRPr lang="en-US" altLang="ko-KR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67EDB167-18B1-BB4C-8F45-8BCAB77032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3ED86AA1-864A-BE42-8DFB-B26B65A3E3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9772995-5C1E-9F45-9DED-D735E3E2A06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399830A-31C2-A448-92E3-8A34588DDE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E9DB4-92C1-724C-B4FF-1B1A574BBD1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06D36865-3EC5-264D-A4E9-98BB651B604A}" type="datetimeFigureOut">
              <a:rPr lang="ko-KR" altLang="en-US"/>
              <a:pPr>
                <a:defRPr/>
              </a:pPr>
              <a:t>2021. 3. 19.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44DDE175-D910-BF42-B968-FB47290665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ECBCC2A-E37B-8B42-9293-1984D82E5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43919-F909-0649-840E-9A26426789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C93D0-E6D2-8F42-8614-53E5373E4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022E4FE9-707C-5449-B0D1-23A902C96C7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3ABE753-6A66-6E42-8DA8-80CC4C22FA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B646B9B-8F2C-B54B-B875-5285F8A11F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2B10AFD-D99F-0148-AF2C-43B48873A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678D5FB-4F3E-FC40-B5D0-E4DB0059F1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9239DEA-B7D9-2D43-9A5E-9B554EDCAC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8720CF-9670-0545-BB6A-92B15B9B0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E37BD33F-7550-1143-811E-910FE24539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0DFEA880-D8AE-FD4B-AF5D-57605A765E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14F4AD-5690-9440-A563-700CBDB4A608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A7B8E491-D9E8-AA4C-8AE6-C83181342F8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7CC76F0B-CB26-D848-9750-3B05298D78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8E61857D-E8A9-C443-B988-BB90E8B3C4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977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>
            <a:extLst>
              <a:ext uri="{FF2B5EF4-FFF2-40B4-BE49-F238E27FC236}">
                <a16:creationId xmlns:a16="http://schemas.microsoft.com/office/drawing/2014/main" id="{AE6A8B27-C4FE-D54D-94F0-0AE5D6957D7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58809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080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E0A4E92-2C85-9944-AA43-3AE4488C6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00869353-BD1F-2F4C-9441-E962BBDA04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759F65E-8663-4749-B794-E8AAD423366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2E56EA77-6F14-D246-A3DB-87500CF151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D979D663-D74D-8D4A-99E9-F6A92F2AB7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841F0524-863F-8945-957D-6C58B42F1C04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B4550F7B-1B38-A94C-B4DD-9E5BA9EA1B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81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95D6AD87-2CB0-5A4A-8547-5A8DA6D08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9F041AD9-6D9C-A543-9E3E-0561C28F7D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C3FCF29B-CFA9-A648-9D33-C347D6250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0F936E27-E3F0-4C4D-8D58-0B44B264874E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/13</a:t>
            </a:r>
          </a:p>
        </p:txBody>
      </p:sp>
      <p:sp>
        <p:nvSpPr>
          <p:cNvPr id="1029" name="텍스트 개체 틀 22">
            <a:extLst>
              <a:ext uri="{FF2B5EF4-FFF2-40B4-BE49-F238E27FC236}">
                <a16:creationId xmlns:a16="http://schemas.microsoft.com/office/drawing/2014/main" id="{01C34A01-E232-704E-9704-10FB0AE577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0" name="제목 개체 틀 23">
            <a:extLst>
              <a:ext uri="{FF2B5EF4-FFF2-40B4-BE49-F238E27FC236}">
                <a16:creationId xmlns:a16="http://schemas.microsoft.com/office/drawing/2014/main" id="{447677A8-3074-6741-8EE5-35244EFBC4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Freeform 126">
            <a:extLst>
              <a:ext uri="{FF2B5EF4-FFF2-40B4-BE49-F238E27FC236}">
                <a16:creationId xmlns:a16="http://schemas.microsoft.com/office/drawing/2014/main" id="{F33C1601-E01D-AE41-88AE-8144B5654376}"/>
              </a:ext>
            </a:extLst>
          </p:cNvPr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ore-KR" altLang="en-US"/>
          </a:p>
        </p:txBody>
      </p:sp>
      <p:grpSp>
        <p:nvGrpSpPr>
          <p:cNvPr id="2" name="Group 191">
            <a:extLst>
              <a:ext uri="{FF2B5EF4-FFF2-40B4-BE49-F238E27FC236}">
                <a16:creationId xmlns:a16="http://schemas.microsoft.com/office/drawing/2014/main" id="{2D630BBC-6C81-7744-9564-F2A6A21CF2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>
              <a:extLst>
                <a:ext uri="{FF2B5EF4-FFF2-40B4-BE49-F238E27FC236}">
                  <a16:creationId xmlns:a16="http://schemas.microsoft.com/office/drawing/2014/main" id="{39484A3C-09C4-EE43-A003-6CDE51057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>
                <a:extLst>
                  <a:ext uri="{FF2B5EF4-FFF2-40B4-BE49-F238E27FC236}">
                    <a16:creationId xmlns:a16="http://schemas.microsoft.com/office/drawing/2014/main" id="{FF36A3BB-4D84-2C4E-8F7F-8983F143A8B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>
                <a:extLst>
                  <a:ext uri="{FF2B5EF4-FFF2-40B4-BE49-F238E27FC236}">
                    <a16:creationId xmlns:a16="http://schemas.microsoft.com/office/drawing/2014/main" id="{60115D3D-6A2C-594A-AF6C-2B3138D9202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>
              <a:extLst>
                <a:ext uri="{FF2B5EF4-FFF2-40B4-BE49-F238E27FC236}">
                  <a16:creationId xmlns:a16="http://schemas.microsoft.com/office/drawing/2014/main" id="{F6E49D15-CDCD-6041-915E-4BBC2541D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34" r:id="rId2"/>
    <p:sldLayoutId id="2147484532" r:id="rId3"/>
    <p:sldLayoutId id="214748453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>
            <a:extLst>
              <a:ext uri="{FF2B5EF4-FFF2-40B4-BE49-F238E27FC236}">
                <a16:creationId xmlns:a16="http://schemas.microsoft.com/office/drawing/2014/main" id="{86E26861-6F15-0A4A-8FB0-EC4704E6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/>
              <a:t>13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제네릭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2301F4A5-FDA9-4D41-80D5-0824FC4E5C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타입 파라미터에 지정되는 구체적인 타입 제한할 필요 </a:t>
            </a:r>
            <a:endParaRPr lang="en-US" altLang="ko-KR" sz="2400"/>
          </a:p>
          <a:p>
            <a:pPr lvl="1"/>
            <a:r>
              <a:rPr lang="ko-KR" altLang="en-US" sz="2000"/>
              <a:t>상속 및 구현 관계 이용해 타입 제한</a:t>
            </a:r>
            <a:endParaRPr lang="en-US" altLang="ko-KR" sz="2000"/>
          </a:p>
          <a:p>
            <a:pPr lvl="1"/>
            <a:endParaRPr lang="en-US" altLang="ko-KR"/>
          </a:p>
          <a:p>
            <a:pPr lvl="2"/>
            <a:r>
              <a:rPr lang="ko-KR" altLang="en-US" sz="1800"/>
              <a:t>상위 타입은 클래스 뿐만 아니라 인터페이스도 가능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r>
              <a:rPr lang="ko-KR" altLang="en-US" sz="2000"/>
              <a:t>타입 파라미터를 대체할 구체적인 타입</a:t>
            </a:r>
            <a:endParaRPr lang="en-US" altLang="ko-KR" sz="2000"/>
          </a:p>
          <a:p>
            <a:pPr lvl="2"/>
            <a:r>
              <a:rPr lang="ko-KR" altLang="en-US" sz="1800"/>
              <a:t>상위타입이거나 하위 또는 구현 클래스만 지정 가능</a:t>
            </a:r>
            <a:endParaRPr lang="en-US" altLang="ko-KR" sz="1800"/>
          </a:p>
          <a:p>
            <a:pPr lvl="2"/>
            <a:r>
              <a:rPr lang="ko-KR" altLang="en-US" sz="1800">
                <a:solidFill>
                  <a:srgbClr val="0070C0"/>
                </a:solidFill>
              </a:rPr>
              <a:t>사용시 주의할 점은 </a:t>
            </a:r>
            <a:r>
              <a:rPr lang="en-US" altLang="ko-KR" sz="1800">
                <a:solidFill>
                  <a:srgbClr val="0070C0"/>
                </a:solidFill>
              </a:rPr>
              <a:t>p.664~665 </a:t>
            </a:r>
            <a:r>
              <a:rPr lang="ko-KR" altLang="en-US" sz="1800">
                <a:solidFill>
                  <a:srgbClr val="0070C0"/>
                </a:solidFill>
              </a:rPr>
              <a:t>참조</a:t>
            </a:r>
            <a:endParaRPr lang="en-US" altLang="ko-KR" sz="1800">
              <a:solidFill>
                <a:srgbClr val="0070C0"/>
              </a:solidFill>
            </a:endParaRP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A19359DF-C111-F24E-A2EE-DBDB34EA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제한된 타입 파라미터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4C73D05D-B704-EC4C-AD2F-262973B3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3400"/>
            <a:ext cx="5857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6A8AFA7D-042B-7041-A59E-BE3FAE4A9B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sz="2400"/>
              <a:t>와일드카드 타입의 세가지 형태</a:t>
            </a:r>
            <a:endParaRPr lang="en-US" altLang="ko-KR" sz="2400"/>
          </a:p>
          <a:p>
            <a:pPr marL="612775" lvl="2" indent="-342900"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sz="2200"/>
          </a:p>
          <a:p>
            <a:endParaRPr lang="ko-KR" altLang="en-US" sz="160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5836C59C-E777-1744-9AA9-00E3B69A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와일드카드 타입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EA58C798-329D-2E41-93A2-B134F3995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358063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74B2AFBB-451E-884E-8C21-1309421EBC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제네릭 타입을 부모 클래스로 사용할 경우</a:t>
            </a:r>
            <a:endParaRPr lang="en-US" altLang="ko-KR" sz="2400"/>
          </a:p>
          <a:p>
            <a:pPr lvl="1"/>
            <a:r>
              <a:rPr lang="ko-KR" altLang="en-US" sz="2000"/>
              <a:t>타입 파라미터는 자식 클래스에도 기술해야 </a:t>
            </a:r>
            <a:r>
              <a:rPr lang="en-US" altLang="ko-KR" sz="2000"/>
              <a:t>!!!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추가적인 타입 파라미터 가질 수 있음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 sz="2400"/>
              <a:t>제네릭 인터페이스를 구현할 경우</a:t>
            </a:r>
            <a:endParaRPr lang="en-US" altLang="ko-KR" sz="2400"/>
          </a:p>
          <a:p>
            <a:pPr lvl="1"/>
            <a:r>
              <a:rPr lang="ko-KR" altLang="en-US" sz="2000"/>
              <a:t>제네릭 인터페이스를 구현한 클래스도 제네릭 타입</a:t>
            </a:r>
            <a:endParaRPr lang="en-US" altLang="ko-KR" sz="2000"/>
          </a:p>
          <a:p>
            <a:pPr lvl="2"/>
            <a:r>
              <a:rPr lang="ko-KR" altLang="en-US" sz="1800"/>
              <a:t>예제 </a:t>
            </a:r>
            <a:r>
              <a:rPr lang="en-US" altLang="ko-KR" sz="1800"/>
              <a:t>(p.670~671)</a:t>
            </a:r>
            <a:r>
              <a:rPr lang="ko-KR" altLang="en-US" sz="1800"/>
              <a:t>를</a:t>
            </a:r>
            <a:r>
              <a:rPr lang="en-US" altLang="ko-KR" sz="1800"/>
              <a:t> </a:t>
            </a:r>
            <a:r>
              <a:rPr lang="ko-KR" altLang="en-US" sz="1800"/>
              <a:t>통해 개념 확실히 이해할 것</a:t>
            </a:r>
          </a:p>
          <a:p>
            <a:endParaRPr lang="ko-KR" altLang="en-US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02071919-2173-CD4F-BBDF-21E33281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제네릭 타입의 상속과 구현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8C182560-27A9-7941-A784-A9A1A7BCB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2763"/>
            <a:ext cx="5619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>
            <a:extLst>
              <a:ext uri="{FF2B5EF4-FFF2-40B4-BE49-F238E27FC236}">
                <a16:creationId xmlns:a16="http://schemas.microsoft.com/office/drawing/2014/main" id="{F85C4E15-E073-B847-B0CC-35267A3E9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2657475"/>
            <a:ext cx="5791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>
            <a:extLst>
              <a:ext uri="{FF2B5EF4-FFF2-40B4-BE49-F238E27FC236}">
                <a16:creationId xmlns:a16="http://schemas.microsoft.com/office/drawing/2014/main" id="{E4EDF96C-F741-384D-8E95-736F99A985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왜 제네릭을 사용해야 하는가</a:t>
            </a:r>
            <a:r>
              <a:rPr lang="en-US" altLang="ko-KR" dirty="0"/>
              <a:t>?</a:t>
            </a:r>
          </a:p>
          <a:p>
            <a:pPr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제네릭 타입</a:t>
            </a:r>
          </a:p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멀티 타입 파라미터</a:t>
            </a:r>
          </a:p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제네릭 메소드</a:t>
            </a:r>
          </a:p>
          <a:p>
            <a:pPr>
              <a:defRPr/>
            </a:pPr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제한된 타입 파라미터</a:t>
            </a:r>
          </a:p>
          <a:p>
            <a:pPr>
              <a:defRPr/>
            </a:pPr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와일드카드 타입</a:t>
            </a:r>
          </a:p>
          <a:p>
            <a:pPr>
              <a:defRPr/>
            </a:pPr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제네릭 타입의 상속과 구현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5">
            <a:extLst>
              <a:ext uri="{FF2B5EF4-FFF2-40B4-BE49-F238E27FC236}">
                <a16:creationId xmlns:a16="http://schemas.microsoft.com/office/drawing/2014/main" id="{05600E36-DAE7-9741-A8BB-5ED2B08162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838200"/>
            <a:ext cx="8686800" cy="5715000"/>
          </a:xfrm>
        </p:spPr>
        <p:txBody>
          <a:bodyPr/>
          <a:lstStyle/>
          <a:p>
            <a:r>
              <a:rPr lang="ko-KR" altLang="en-US" sz="2400"/>
              <a:t>제네릭</a:t>
            </a:r>
            <a:r>
              <a:rPr lang="en-US" altLang="ko-KR" sz="2400"/>
              <a:t>(Generic) </a:t>
            </a:r>
            <a:r>
              <a:rPr lang="ko-KR" altLang="en-US" sz="2400"/>
              <a:t>타입이란</a:t>
            </a:r>
            <a:r>
              <a:rPr lang="en-US" altLang="ko-KR" sz="2400"/>
              <a:t>?</a:t>
            </a:r>
          </a:p>
          <a:p>
            <a:pPr lvl="1"/>
            <a:r>
              <a:rPr lang="en-US" altLang="ko-KR" sz="2000"/>
              <a:t>‘</a:t>
            </a:r>
            <a:r>
              <a:rPr lang="ko-KR" altLang="en-US" sz="2000"/>
              <a:t>컴파일 단계</a:t>
            </a:r>
            <a:r>
              <a:rPr lang="en-US" altLang="ko-KR" sz="2000"/>
              <a:t>’</a:t>
            </a:r>
            <a:r>
              <a:rPr lang="ko-KR" altLang="en-US" sz="2000"/>
              <a:t>에서 </a:t>
            </a:r>
            <a:r>
              <a:rPr lang="en-US" altLang="ko-KR" sz="2000"/>
              <a:t>‘</a:t>
            </a:r>
            <a:r>
              <a:rPr lang="ko-KR" altLang="en-US" sz="2000"/>
              <a:t>잘못된 타입 사용될 수 있는 문제</a:t>
            </a:r>
            <a:r>
              <a:rPr lang="en-US" altLang="ko-KR" sz="2000"/>
              <a:t>’</a:t>
            </a:r>
            <a:r>
              <a:rPr lang="ko-KR" altLang="en-US" sz="2000"/>
              <a:t>제거 가능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자바</a:t>
            </a:r>
            <a:r>
              <a:rPr lang="en-US" altLang="ko-KR" sz="2000"/>
              <a:t>5</a:t>
            </a:r>
            <a:r>
              <a:rPr lang="ko-KR" altLang="en-US" sz="2000"/>
              <a:t>부터 새로 추가 </a:t>
            </a:r>
            <a:r>
              <a:rPr lang="en-US" altLang="ko-KR" sz="2000"/>
              <a:t>!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컬렉션</a:t>
            </a:r>
            <a:r>
              <a:rPr lang="en-US" altLang="ko-KR" sz="2000"/>
              <a:t>, </a:t>
            </a:r>
            <a:r>
              <a:rPr lang="ko-KR" altLang="en-US" sz="2000"/>
              <a:t>람다식</a:t>
            </a:r>
            <a:r>
              <a:rPr lang="en-US" altLang="ko-KR" sz="2000"/>
              <a:t>(</a:t>
            </a:r>
            <a:r>
              <a:rPr lang="ko-KR" altLang="en-US" sz="2000"/>
              <a:t>함수적 인터페이스</a:t>
            </a:r>
            <a:r>
              <a:rPr lang="en-US" altLang="ko-KR" sz="2000"/>
              <a:t>), </a:t>
            </a:r>
            <a:r>
              <a:rPr lang="ko-KR" altLang="en-US" sz="2000"/>
              <a:t>스트림</a:t>
            </a:r>
            <a:r>
              <a:rPr lang="en-US" altLang="ko-KR" sz="2000"/>
              <a:t>, NIO</a:t>
            </a:r>
            <a:r>
              <a:rPr lang="ko-KR" altLang="en-US" sz="2000"/>
              <a:t>에서 널리 사용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제네릭을 모르면 </a:t>
            </a:r>
            <a:r>
              <a:rPr lang="en-US" altLang="ko-KR" sz="2000"/>
              <a:t>API </a:t>
            </a:r>
            <a:r>
              <a:rPr lang="ko-KR" altLang="en-US" sz="2000"/>
              <a:t>도큐먼트 해석 어려우므로 학습 필요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7171" name="제목 1">
            <a:extLst>
              <a:ext uri="{FF2B5EF4-FFF2-40B4-BE49-F238E27FC236}">
                <a16:creationId xmlns:a16="http://schemas.microsoft.com/office/drawing/2014/main" id="{2A62D888-219A-C346-8E55-000DDF84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왜 제네릭을 사용해야 하는가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668A119-6686-0A40-A0BD-BB12C755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1857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>
            <a:extLst>
              <a:ext uri="{FF2B5EF4-FFF2-40B4-BE49-F238E27FC236}">
                <a16:creationId xmlns:a16="http://schemas.microsoft.com/office/drawing/2014/main" id="{05979D8A-C7AD-A64B-9829-0A800DF4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4700588"/>
            <a:ext cx="70723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>
            <a:extLst>
              <a:ext uri="{FF2B5EF4-FFF2-40B4-BE49-F238E27FC236}">
                <a16:creationId xmlns:a16="http://schemas.microsoft.com/office/drawing/2014/main" id="{420659A2-AE79-3D4B-B000-7BFD0EE9F3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제네릭을 사용하는 코드의 이점</a:t>
            </a:r>
            <a:endParaRPr lang="en-US" altLang="ko-KR" sz="2400"/>
          </a:p>
          <a:p>
            <a:pPr lvl="1"/>
            <a:r>
              <a:rPr lang="ko-KR" altLang="en-US" sz="2000"/>
              <a:t>컴파일 시 강한 타입 체크 가능 </a:t>
            </a:r>
            <a:endParaRPr lang="en-US" altLang="ko-KR" sz="2000"/>
          </a:p>
          <a:p>
            <a:pPr lvl="2"/>
            <a:r>
              <a:rPr lang="ko-KR" altLang="en-US" sz="1800"/>
              <a:t>실행 시 타입 에러가 나는 것 방지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r>
              <a:rPr lang="ko-KR" altLang="en-US" sz="1800"/>
              <a:t>컴파일 시에 미리 타입을 강하게 체크해서 에러 사전 방지</a:t>
            </a:r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타입변환 제거 가능 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8195" name="제목 2">
            <a:extLst>
              <a:ext uri="{FF2B5EF4-FFF2-40B4-BE49-F238E27FC236}">
                <a16:creationId xmlns:a16="http://schemas.microsoft.com/office/drawing/2014/main" id="{016B83F0-437D-6041-953D-FC585BE1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왜 제네릭을 사용해야 하는가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729023A4-B9A6-6342-AF08-B53C09A1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24275"/>
            <a:ext cx="281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>
            <a:extLst>
              <a:ext uri="{FF2B5EF4-FFF2-40B4-BE49-F238E27FC236}">
                <a16:creationId xmlns:a16="http://schemas.microsoft.com/office/drawing/2014/main" id="{BE1B9FFC-8EDF-A546-9B12-433FB872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3724275"/>
            <a:ext cx="3943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C89C27DB-A116-D246-9A3C-E82DB4B2858F}"/>
              </a:ext>
            </a:extLst>
          </p:cNvPr>
          <p:cNvSpPr/>
          <p:nvPr/>
        </p:nvSpPr>
        <p:spPr>
          <a:xfrm>
            <a:off x="3695700" y="4081463"/>
            <a:ext cx="500063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74891EA2-DA46-C744-800F-9F98F6B3E9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제네릭 타입이란</a:t>
            </a:r>
            <a:r>
              <a:rPr lang="en-US" altLang="ko-KR" sz="2400"/>
              <a:t>?</a:t>
            </a:r>
          </a:p>
          <a:p>
            <a:pPr lvl="1"/>
            <a:r>
              <a:rPr lang="ko-KR" altLang="en-US" sz="2000"/>
              <a:t>타입을 파라미터로 가지는 클래스와 인터페이스</a:t>
            </a:r>
            <a:endParaRPr lang="en-US" altLang="ko-KR" sz="2000"/>
          </a:p>
          <a:p>
            <a:pPr lvl="1"/>
            <a:r>
              <a:rPr lang="ko-KR" altLang="en-US" sz="2000"/>
              <a:t>선언 시 클래스 또는 인터페이스 이름 뒤에 </a:t>
            </a:r>
            <a:r>
              <a:rPr lang="en-US" altLang="ko-KR" sz="2000"/>
              <a:t>“&lt;&gt;” </a:t>
            </a:r>
            <a:r>
              <a:rPr lang="ko-KR" altLang="en-US" sz="2000"/>
              <a:t>부호 붙임</a:t>
            </a:r>
            <a:endParaRPr lang="en-US" altLang="ko-KR" sz="2000"/>
          </a:p>
          <a:p>
            <a:pPr lvl="1"/>
            <a:r>
              <a:rPr lang="en-US" altLang="ko-KR" sz="2000"/>
              <a:t>“&lt;&gt;” </a:t>
            </a:r>
            <a:r>
              <a:rPr lang="ko-KR" altLang="en-US" sz="2000"/>
              <a:t>사이에는 타입 파라미터 위치</a:t>
            </a:r>
            <a:endParaRPr lang="en-US" altLang="ko-KR" sz="2000"/>
          </a:p>
          <a:p>
            <a:pPr lvl="2">
              <a:buFont typeface="Wingdings" pitchFamily="2" charset="2"/>
              <a:buNone/>
            </a:pPr>
            <a:endParaRPr lang="en-US" altLang="ko-KR"/>
          </a:p>
          <a:p>
            <a:pPr lvl="1"/>
            <a:r>
              <a:rPr lang="ko-KR" altLang="en-US" sz="2000"/>
              <a:t>타입 파라미터</a:t>
            </a:r>
            <a:endParaRPr lang="en-US" altLang="ko-KR" sz="2000"/>
          </a:p>
          <a:p>
            <a:pPr lvl="2"/>
            <a:r>
              <a:rPr lang="ko-KR" altLang="en-US" sz="1800"/>
              <a:t>일반적으로 대문자 알파벳 한 문자로 표현</a:t>
            </a:r>
            <a:endParaRPr lang="en-US" altLang="ko-KR" sz="1800"/>
          </a:p>
          <a:p>
            <a:pPr lvl="2"/>
            <a:r>
              <a:rPr lang="ko-KR" altLang="en-US" sz="1800"/>
              <a:t>개발 코드에서는 타입 파라미터 자리에 구체적인 타입을 지정해야</a:t>
            </a:r>
            <a:endParaRPr lang="en-US" altLang="ko-KR" sz="1800"/>
          </a:p>
          <a:p>
            <a:pPr lvl="2"/>
            <a:endParaRPr lang="en-US" altLang="ko-KR"/>
          </a:p>
          <a:p>
            <a:endParaRPr lang="ko-KR" altLang="en-US"/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01D89E81-2F5C-274E-AFAB-DAD1A044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제네릭 타입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0AC99431-8787-7E43-AAB1-A7C66148C7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제네릭 타입 사용 여부에 따른 비교</a:t>
            </a:r>
          </a:p>
          <a:p>
            <a:pPr lvl="1"/>
            <a:r>
              <a:rPr lang="ko-KR" altLang="en-US" sz="2000"/>
              <a:t>제네릭 타입을 사용하지 않은 경우</a:t>
            </a:r>
          </a:p>
          <a:p>
            <a:pPr lvl="2"/>
            <a:r>
              <a:rPr lang="en-US" altLang="ko-KR" sz="1800"/>
              <a:t>Object </a:t>
            </a:r>
            <a:r>
              <a:rPr lang="ko-KR" altLang="en-US" sz="1800"/>
              <a:t>타입 사용 </a:t>
            </a:r>
            <a:r>
              <a:rPr lang="en-US" altLang="ko-KR" sz="1800">
                <a:sym typeface="Wingdings" pitchFamily="2" charset="2"/>
              </a:rPr>
              <a:t> </a:t>
            </a:r>
            <a:r>
              <a:rPr lang="ko-KR" altLang="en-US" sz="1800"/>
              <a:t>빈번한 타입 변환 발생 </a:t>
            </a:r>
            <a:r>
              <a:rPr lang="en-US" altLang="ko-KR" sz="1800">
                <a:sym typeface="Wingdings" pitchFamily="2" charset="2"/>
              </a:rPr>
              <a:t> </a:t>
            </a:r>
            <a:r>
              <a:rPr lang="ko-KR" altLang="en-US" sz="1800"/>
              <a:t> 프로그램 성능 저하</a:t>
            </a:r>
          </a:p>
          <a:p>
            <a:endParaRPr lang="ko-KR" altLang="en-US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A18C0BDA-9D39-004F-B0A7-E627836A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제네릭 타입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FDA5DC6C-0924-6541-8739-24859948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4071938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>
            <a:extLst>
              <a:ext uri="{FF2B5EF4-FFF2-40B4-BE49-F238E27FC236}">
                <a16:creationId xmlns:a16="http://schemas.microsoft.com/office/drawing/2014/main" id="{C5F05AE7-F4A3-3540-B911-B8BDDD8D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90950"/>
            <a:ext cx="7215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62CC00D1-5DA9-B445-BB58-EE9A7E3A57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제네릭 타입 사용 여부에 따른 비교</a:t>
            </a:r>
          </a:p>
          <a:p>
            <a:pPr lvl="1"/>
            <a:r>
              <a:rPr lang="ko-KR" altLang="en-US" sz="2000"/>
              <a:t>제네릭 타입 사용한 경우</a:t>
            </a:r>
            <a:r>
              <a:rPr lang="en-US" altLang="ko-KR" sz="2000"/>
              <a:t> </a:t>
            </a:r>
          </a:p>
          <a:p>
            <a:pPr lvl="2"/>
            <a:r>
              <a:rPr lang="ko-KR" altLang="en-US" sz="1800"/>
              <a:t>클래스 선언할 때</a:t>
            </a:r>
            <a:r>
              <a:rPr lang="en-US" altLang="ko-KR" sz="1800"/>
              <a:t> </a:t>
            </a:r>
            <a:r>
              <a:rPr lang="ko-KR" altLang="en-US" sz="1800"/>
              <a:t>타입 파라미터 사용</a:t>
            </a:r>
            <a:endParaRPr lang="en-US" altLang="ko-KR" sz="1800"/>
          </a:p>
          <a:p>
            <a:pPr lvl="2"/>
            <a:r>
              <a:rPr lang="ko-KR" altLang="en-US" sz="1800"/>
              <a:t>컴파일 시 타입 파라미터가 구체적인 클래스로 변경</a:t>
            </a:r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0C3723ED-FE92-9E4E-A9C6-F943C00B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제네릭 타입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AFEA0B37-4A7A-6340-9DB9-86EC46BCC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3505200"/>
            <a:ext cx="2371725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D8662527-E137-D442-9485-AC157ACCC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514600"/>
            <a:ext cx="350043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>
            <a:extLst>
              <a:ext uri="{FF2B5EF4-FFF2-40B4-BE49-F238E27FC236}">
                <a16:creationId xmlns:a16="http://schemas.microsoft.com/office/drawing/2014/main" id="{41333237-4B16-D041-91E6-A7215C1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971800"/>
            <a:ext cx="24384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5">
            <a:extLst>
              <a:ext uri="{FF2B5EF4-FFF2-40B4-BE49-F238E27FC236}">
                <a16:creationId xmlns:a16="http://schemas.microsoft.com/office/drawing/2014/main" id="{F4E18BF5-2733-8C4C-AFFE-23D3EB8A0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3128963"/>
            <a:ext cx="3071813" cy="8239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6">
            <a:extLst>
              <a:ext uri="{FF2B5EF4-FFF2-40B4-BE49-F238E27FC236}">
                <a16:creationId xmlns:a16="http://schemas.microsoft.com/office/drawing/2014/main" id="{75A249E0-C5E8-CB41-8B6A-F63822A4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4337050"/>
            <a:ext cx="3571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7">
            <a:extLst>
              <a:ext uri="{FF2B5EF4-FFF2-40B4-BE49-F238E27FC236}">
                <a16:creationId xmlns:a16="http://schemas.microsoft.com/office/drawing/2014/main" id="{006CC0AD-461E-4745-BE99-5C8F3E9E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4806950"/>
            <a:ext cx="264318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8">
            <a:extLst>
              <a:ext uri="{FF2B5EF4-FFF2-40B4-BE49-F238E27FC236}">
                <a16:creationId xmlns:a16="http://schemas.microsoft.com/office/drawing/2014/main" id="{FB86D4C8-4FDF-0E44-A777-1AE36CD2D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5600700"/>
            <a:ext cx="3167063" cy="8239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A67C7F-7A84-B940-A510-F3C49CBCE7C2}"/>
              </a:ext>
            </a:extLst>
          </p:cNvPr>
          <p:cNvCxnSpPr>
            <a:endCxn id="11270" idx="1"/>
          </p:cNvCxnSpPr>
          <p:nvPr/>
        </p:nvCxnSpPr>
        <p:spPr>
          <a:xfrm flipV="1">
            <a:off x="2619375" y="3540125"/>
            <a:ext cx="685800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DC8C74-8934-7F4B-8713-5C25FC3AFDBD}"/>
              </a:ext>
            </a:extLst>
          </p:cNvPr>
          <p:cNvCxnSpPr>
            <a:endCxn id="11273" idx="1"/>
          </p:cNvCxnSpPr>
          <p:nvPr/>
        </p:nvCxnSpPr>
        <p:spPr>
          <a:xfrm>
            <a:off x="2619375" y="4117975"/>
            <a:ext cx="685800" cy="129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A8F68E5A-8734-FE49-A97D-6AF5056E33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제네릭 타입은 두 개 이상의 타입 파라미터 사용 가능 </a:t>
            </a:r>
            <a:endParaRPr lang="en-US" altLang="ko-KR" sz="2400"/>
          </a:p>
          <a:p>
            <a:pPr lvl="1"/>
            <a:r>
              <a:rPr lang="ko-KR" altLang="en-US" sz="2000"/>
              <a:t>각 타입 파라미터는 콤마로 구분 </a:t>
            </a:r>
            <a:endParaRPr lang="en-US" altLang="ko-KR" sz="2000"/>
          </a:p>
          <a:p>
            <a:pPr lvl="2"/>
            <a:r>
              <a:rPr lang="en-US" altLang="ko-KR" sz="1800"/>
              <a:t>Ex) class&lt;K, V, …&gt; {  …  }</a:t>
            </a:r>
          </a:p>
          <a:p>
            <a:pPr lvl="2"/>
            <a:r>
              <a:rPr lang="en-US" altLang="ko-KR" sz="1800"/>
              <a:t>interface&lt;K, V, …&gt;  {  …  }</a:t>
            </a:r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1"/>
            <a:r>
              <a:rPr lang="ko-KR" altLang="en-US" sz="2000"/>
              <a:t>자바</a:t>
            </a:r>
            <a:r>
              <a:rPr lang="en-US" altLang="ko-KR" sz="2000"/>
              <a:t> 7</a:t>
            </a:r>
            <a:r>
              <a:rPr lang="ko-KR" altLang="en-US" sz="2000"/>
              <a:t>부터는 다이아몬드 연산자 사용해 간단히 작성과 사용 가능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69F755CB-AFF1-854E-970E-A6E7127A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멀티 타입 파라미터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C99B14DB-DA97-EC45-9E34-FD0F85C7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2514600"/>
            <a:ext cx="428783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>
            <a:extLst>
              <a:ext uri="{FF2B5EF4-FFF2-40B4-BE49-F238E27FC236}">
                <a16:creationId xmlns:a16="http://schemas.microsoft.com/office/drawing/2014/main" id="{FA0B2290-6E1D-5746-8CA8-3C7A10B52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2943225"/>
            <a:ext cx="5267325" cy="333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4">
            <a:extLst>
              <a:ext uri="{FF2B5EF4-FFF2-40B4-BE49-F238E27FC236}">
                <a16:creationId xmlns:a16="http://schemas.microsoft.com/office/drawing/2014/main" id="{62F74CE6-7BC4-B440-BCDE-718B6E74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5967413"/>
            <a:ext cx="4476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1284759D-4349-1A4C-A4F8-A9CAD94E4A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/>
              <a:t>제네릭 메소드</a:t>
            </a:r>
            <a:endParaRPr lang="en-US" altLang="ko-KR" sz="2400"/>
          </a:p>
          <a:p>
            <a:pPr lvl="1"/>
            <a:r>
              <a:rPr lang="ko-KR" altLang="en-US" sz="2000"/>
              <a:t>매개변수 타입과 리턴 타입으로 타입 파라미터를 갖는 메소드</a:t>
            </a:r>
            <a:endParaRPr lang="en-US" altLang="ko-KR" sz="2000"/>
          </a:p>
          <a:p>
            <a:pPr lvl="1"/>
            <a:r>
              <a:rPr lang="ko-KR" altLang="en-US" sz="2000"/>
              <a:t>제네릭 메소드 선언 방법</a:t>
            </a:r>
            <a:endParaRPr lang="en-US" altLang="ko-KR" sz="2000"/>
          </a:p>
          <a:p>
            <a:pPr lvl="2"/>
            <a:r>
              <a:rPr lang="ko-KR" altLang="en-US" sz="1800"/>
              <a:t>리턴 타입 앞에 </a:t>
            </a:r>
            <a:r>
              <a:rPr lang="en-US" altLang="ko-KR" sz="1800"/>
              <a:t>“&lt;&gt;” </a:t>
            </a:r>
            <a:r>
              <a:rPr lang="ko-KR" altLang="en-US" sz="1800"/>
              <a:t>기호를 추가하고 타입 파라미터 기술</a:t>
            </a:r>
            <a:endParaRPr lang="en-US" altLang="ko-KR" sz="1800"/>
          </a:p>
          <a:p>
            <a:pPr lvl="2"/>
            <a:r>
              <a:rPr lang="ko-KR" altLang="en-US" sz="1800"/>
              <a:t>타입 파라미터를 리턴 타입과 매개변수에 사용</a:t>
            </a:r>
            <a:endParaRPr lang="en-US" altLang="ko-KR" sz="1800"/>
          </a:p>
          <a:p>
            <a:pPr lvl="2"/>
            <a:endParaRPr lang="en-US" altLang="ko-KR" sz="1800"/>
          </a:p>
          <a:p>
            <a:pPr lvl="2"/>
            <a:endParaRPr lang="en-US" altLang="ko-KR" sz="18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제네릭 메소드 호출하는 두 가지 방법 </a:t>
            </a:r>
            <a:r>
              <a:rPr lang="en-US" altLang="ko-KR" sz="2000"/>
              <a:t>(p.661~664)</a:t>
            </a:r>
            <a:endParaRPr lang="ko-KR" altLang="en-US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ko-KR" altLang="en-US"/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30077559-C9AE-6243-99F4-2DE20F39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제네릭 메소드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20D6887D-D8A6-2D40-B7A1-53ADC8CB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5562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>
            <a:extLst>
              <a:ext uri="{FF2B5EF4-FFF2-40B4-BE49-F238E27FC236}">
                <a16:creationId xmlns:a16="http://schemas.microsoft.com/office/drawing/2014/main" id="{455F0A48-174F-F64D-86BB-C66FF1E30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71863"/>
            <a:ext cx="3429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>
            <a:extLst>
              <a:ext uri="{FF2B5EF4-FFF2-40B4-BE49-F238E27FC236}">
                <a16:creationId xmlns:a16="http://schemas.microsoft.com/office/drawing/2014/main" id="{BCDA204A-326F-184B-9F97-F7570F74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38675"/>
            <a:ext cx="755173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5">
            <a:extLst>
              <a:ext uri="{FF2B5EF4-FFF2-40B4-BE49-F238E27FC236}">
                <a16:creationId xmlns:a16="http://schemas.microsoft.com/office/drawing/2014/main" id="{836A732D-95C0-734A-A2A8-DDF0E083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24488"/>
            <a:ext cx="77517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15443</TotalTime>
  <Words>438</Words>
  <Application>Microsoft Macintosh PowerPoint</Application>
  <PresentationFormat>화면 슬라이드 쇼(4:3)</PresentationFormat>
  <Paragraphs>95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Verdana</vt:lpstr>
      <vt:lpstr>HY견고딕</vt:lpstr>
      <vt:lpstr>HY헤드라인M</vt:lpstr>
      <vt:lpstr>Wingdings</vt:lpstr>
      <vt:lpstr>HY강M</vt:lpstr>
      <vt:lpstr>돋움</vt:lpstr>
      <vt:lpstr>Arial</vt:lpstr>
      <vt:lpstr>2_디자인 사용자 지정</vt:lpstr>
      <vt:lpstr>13장. 제네릭</vt:lpstr>
      <vt:lpstr>PowerPoint 프레젠테이션</vt:lpstr>
      <vt:lpstr>1절. 왜 제네릭을 사용해야 하는가?</vt:lpstr>
      <vt:lpstr>1절. 왜 제네릭을 사용해야 하는가?</vt:lpstr>
      <vt:lpstr>2절. 제네릭 타입</vt:lpstr>
      <vt:lpstr>2절. 제네릭 타입</vt:lpstr>
      <vt:lpstr>2절. 제네릭 타입</vt:lpstr>
      <vt:lpstr>3절. 멀티 타입 파라미터</vt:lpstr>
      <vt:lpstr>4절. 제네릭 메소드</vt:lpstr>
      <vt:lpstr>5절. 제한된 타입 파라미터</vt:lpstr>
      <vt:lpstr>6절. 와일드카드 타입</vt:lpstr>
      <vt:lpstr>7절. 제네릭 타입의 상속과 구현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Microsoft Office User</cp:lastModifiedBy>
  <cp:revision>2496</cp:revision>
  <dcterms:created xsi:type="dcterms:W3CDTF">2004-07-21T02:43:03Z</dcterms:created>
  <dcterms:modified xsi:type="dcterms:W3CDTF">2021-03-19T01:08:28Z</dcterms:modified>
</cp:coreProperties>
</file>