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2" r:id="rId8"/>
    <p:sldId id="543" r:id="rId9"/>
    <p:sldId id="544" r:id="rId10"/>
    <p:sldId id="541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275" r:id="rId26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29"/>
    </p:embeddedFont>
    <p:embeddedFont>
      <p:font typeface="굴림" panose="020B0600000101010101" pitchFamily="34" charset="-127"/>
      <p:regular r:id="rId30"/>
    </p:embeddedFont>
    <p:embeddedFont>
      <p:font typeface="HY강M" panose="02030600000101010101" pitchFamily="18" charset="-127"/>
      <p:regular r:id="rId31"/>
    </p:embeddedFont>
    <p:embeddedFont>
      <p:font typeface="HY견고딕" panose="02030600000101010101" pitchFamily="18" charset="-127"/>
      <p:regular r:id="rId32"/>
    </p:embeddedFont>
    <p:embeddedFont>
      <p:font typeface="HY헤드라인M" panose="02030600000101010101" pitchFamily="18" charset="-127"/>
      <p:regular r:id="rId33"/>
    </p:embeddedFont>
    <p:embeddedFont>
      <p:font typeface="맑은 고딕" panose="020B0503020000020004" pitchFamily="34" charset="-127"/>
      <p:regular r:id="rId34"/>
      <p:bold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0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3153C3B-5155-AB4C-9F11-A2FB1E1568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91498C1-685A-0340-909A-6846D41D84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59318303-9194-9B48-8FEA-DAA169C0FA4E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E22F46F3-13A0-4046-97FE-6E6CD08EF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459111CB-6413-1742-AA39-CAE87EF653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AE1EA46-ECD8-F444-906A-3B0FCC50205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578855-DEA8-3440-AD0A-64BB6F5AD6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6FDEA-6A8A-324E-BAAA-7CC4CB8DB8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60C7D28-17EF-CF4B-9B2E-6FC157B4761C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9B2609B-A369-C74A-9D9D-6C01A7354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788C1BC-B90B-2743-8EC9-A2F2842F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106F3-3C80-F542-B67A-7F3A8E31A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4CC23-9C9D-514B-B52A-9A322C90D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55BD1BF-55DE-E84F-87DF-86998D34DFB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01F38A9-5E68-0140-9FE6-5C14C3B363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7A40A2A-0253-504A-A70B-903B3D5232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2504718-92EA-3548-AF6C-9F1600FA34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92D0801-45F5-4E4B-9043-8E7964BCC2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C85B52-D79A-0D4E-860C-B845B415B6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005A966-D0D6-1B43-874D-07BDB944BD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7ED0C80-C69E-474B-A48C-419497A082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54442F8C-D50C-4B4F-8325-E582A4C85A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3A438A1-FDE6-F845-BF13-0B274A87B90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569D9A20-B346-5D48-ABA6-8D154030AA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79457E7A-DE00-C044-8D72-2F5EE57CF2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A45A7C1B-8CC4-874E-A824-C5FBAB8A98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83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194D20A3-5D5E-7E43-847E-50B3D7D5AA9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66727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22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A04ACAB-9EB8-E74E-B444-AB92D9D9A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992EEEE0-7F1A-9345-8921-F650A330C7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C83D8A0-9E03-6847-B20A-E931358374AD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19EA1708-4516-A34E-B31A-F101FE142A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8A8E6816-DB41-BC43-8287-DF428A587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4336126E-8E44-294A-8122-DD487492BC5A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9D631C7-A71B-E443-A8C9-BC9B86CA20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17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E8035678-444C-C548-B698-5408EB3F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CAE023D6-C02E-4F43-BB99-4E6B4403BA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5A8D6A19-C002-5A4E-A6A4-2AE9CE92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9BA02119-23BB-A841-B368-F47AF6C7CB9D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/25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1421274A-032B-2445-B435-D7A543F0BA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1E93774E-B661-0945-9539-8A04A34819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3A1E6FBB-AECA-0546-98D3-F537B0855123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F42BB7F5-C606-8F41-8E98-C8BD847C61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2168E103-23F9-6847-B88E-CFEC0A8CD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1603EF1A-B6DB-1649-9DA1-2D12C552D2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96775513-C1AB-5340-8611-8434B6F01F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AC63EF05-A3D3-5C48-9501-4DBB9E004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5" r:id="rId3"/>
    <p:sldLayoutId id="2147484528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908B8CAC-FA50-8048-96D2-305208E4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14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람다식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6430EAE6-4324-9142-A39E-028B92B17F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자바 </a:t>
            </a:r>
            <a:r>
              <a:rPr lang="en-US" altLang="ko-KR" sz="2400"/>
              <a:t>8</a:t>
            </a:r>
            <a:r>
              <a:rPr lang="ko-KR" altLang="en-US" sz="2400"/>
              <a:t>부터 표준 </a:t>
            </a:r>
            <a:r>
              <a:rPr lang="en-US" altLang="ko-KR" sz="2400"/>
              <a:t>API</a:t>
            </a:r>
            <a:r>
              <a:rPr lang="ko-KR" altLang="en-US" sz="2400"/>
              <a:t>로 제공되는 함수적 인터페이스</a:t>
            </a:r>
            <a:endParaRPr lang="en-US" altLang="ko-KR" sz="2400"/>
          </a:p>
          <a:p>
            <a:pPr lvl="1"/>
            <a:r>
              <a:rPr lang="en-US" altLang="ko-KR" sz="2000"/>
              <a:t>java.util.function </a:t>
            </a:r>
            <a:r>
              <a:rPr lang="ko-KR" altLang="en-US" sz="2000"/>
              <a:t>패키지에 포함</a:t>
            </a:r>
            <a:endParaRPr lang="en-US" altLang="ko-KR" sz="2000"/>
          </a:p>
          <a:p>
            <a:pPr lvl="1"/>
            <a:r>
              <a:rPr lang="ko-KR" altLang="en-US" sz="2000"/>
              <a:t>매개타입으로 사용되어 람다식을 매개값으로 대입할 수 있도록 </a:t>
            </a:r>
            <a:endParaRPr lang="en-US" altLang="ko-KR" sz="2000"/>
          </a:p>
          <a:p>
            <a:pPr lvl="1"/>
            <a:r>
              <a:rPr lang="ko-KR" altLang="en-US" sz="2000"/>
              <a:t>한 개의 추상 메소드를 가지는 인터페이스들은 모두 람다식 사용 가능</a:t>
            </a:r>
            <a:endParaRPr lang="en-US" altLang="ko-KR" sz="2000"/>
          </a:p>
          <a:p>
            <a:pPr lvl="1"/>
            <a:r>
              <a:rPr lang="ko-KR" altLang="en-US" sz="2000"/>
              <a:t>인터페이스에 선언된 추상 메소드의 매개값과 리턴 유무 따라 구분</a:t>
            </a:r>
            <a:endParaRPr lang="en-US" altLang="ko-KR" sz="2000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002D6134-3A81-E746-B04A-7E326C41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14EA36-B9E6-8645-A088-E1DCDDE93A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Consumer </a:t>
            </a:r>
            <a:r>
              <a:rPr lang="ko-KR" altLang="en-US" sz="2400" dirty="0"/>
              <a:t>함수적 인터페이스 </a:t>
            </a:r>
            <a:r>
              <a:rPr lang="en-US" altLang="ko-KR" sz="2400" dirty="0"/>
              <a:t>(p.690~691) </a:t>
            </a:r>
          </a:p>
          <a:p>
            <a:pPr lvl="1">
              <a:defRPr/>
            </a:pPr>
            <a:r>
              <a:rPr lang="ko-KR" altLang="en-US" sz="2000" dirty="0"/>
              <a:t>매개값만 있고 리턴값이 없는 추상 메소드 가짐 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sz="2200" dirty="0"/>
              <a:t>매개 변수의 타입과 수에 따라 분류 </a:t>
            </a:r>
            <a:endParaRPr lang="en-US" altLang="ko-KR" sz="2200" dirty="0"/>
          </a:p>
          <a:p>
            <a:pPr marL="627062" lvl="2" indent="0">
              <a:buFontTx/>
              <a:buNone/>
              <a:defRPr/>
            </a:pPr>
            <a:endParaRPr lang="en-US" altLang="ko-KR" sz="1800" dirty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CA9700BA-030C-E443-A112-576B98A0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BBCFB8C-F62D-B841-A1A5-4B7EBE5F72D2}"/>
              </a:ext>
            </a:extLst>
          </p:cNvPr>
          <p:cNvSpPr/>
          <p:nvPr/>
        </p:nvSpPr>
        <p:spPr>
          <a:xfrm>
            <a:off x="1984375" y="1905000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/>
              <a:t>Consumer</a:t>
            </a:r>
            <a:endParaRPr lang="ko-KR" altLang="en-US" sz="1200" b="1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0F8F5D-F827-F44D-80FB-9053B0ECDFD7}"/>
              </a:ext>
            </a:extLst>
          </p:cNvPr>
          <p:cNvCxnSpPr/>
          <p:nvPr/>
        </p:nvCxnSpPr>
        <p:spPr>
          <a:xfrm>
            <a:off x="1597025" y="2087563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6" name="TextBox 11">
            <a:extLst>
              <a:ext uri="{FF2B5EF4-FFF2-40B4-BE49-F238E27FC236}">
                <a16:creationId xmlns:a16="http://schemas.microsoft.com/office/drawing/2014/main" id="{8B9BFF1D-0E37-5544-83AE-7DBBB109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35163"/>
            <a:ext cx="6365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매개값</a:t>
            </a: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7F752103-DDD8-A04F-879E-1C4FE165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620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49F40589-2F83-E84A-A250-3510B092AB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Supplier </a:t>
            </a:r>
            <a:r>
              <a:rPr lang="ko-KR" altLang="en-US" sz="2400"/>
              <a:t>함수적 인터페이스 </a:t>
            </a:r>
            <a:r>
              <a:rPr lang="en-US" altLang="ko-KR" sz="2400"/>
              <a:t>(p.692~693)</a:t>
            </a:r>
          </a:p>
          <a:p>
            <a:pPr lvl="1"/>
            <a:r>
              <a:rPr lang="ko-KR" altLang="en-US" sz="2000"/>
              <a:t>매개값은 없고 리턴값만 있는 추상 메소드 가짐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리턴 타입 따라 분류</a:t>
            </a:r>
            <a:endParaRPr lang="en-US" altLang="ko-KR" sz="2000"/>
          </a:p>
          <a:p>
            <a:pPr lvl="1"/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11D78672-FCCF-4840-B540-DACD09D0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FB301E8-50D7-BF4C-A171-0C48A5003CB1}"/>
              </a:ext>
            </a:extLst>
          </p:cNvPr>
          <p:cNvSpPr/>
          <p:nvPr/>
        </p:nvSpPr>
        <p:spPr>
          <a:xfrm>
            <a:off x="990600" y="1905000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/>
              <a:t>Supplier</a:t>
            </a:r>
            <a:endParaRPr lang="ko-KR" altLang="en-US" sz="12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E27A5-5267-8B4B-88E5-1055837A839F}"/>
              </a:ext>
            </a:extLst>
          </p:cNvPr>
          <p:cNvCxnSpPr/>
          <p:nvPr/>
        </p:nvCxnSpPr>
        <p:spPr>
          <a:xfrm>
            <a:off x="2133600" y="2087563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0" name="TextBox 18">
            <a:extLst>
              <a:ext uri="{FF2B5EF4-FFF2-40B4-BE49-F238E27FC236}">
                <a16:creationId xmlns:a16="http://schemas.microsoft.com/office/drawing/2014/main" id="{014BD0C0-3A49-C94B-BD99-94F302C4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1935163"/>
            <a:ext cx="6365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리턴값</a:t>
            </a:r>
          </a:p>
        </p:txBody>
      </p:sp>
      <p:pic>
        <p:nvPicPr>
          <p:cNvPr id="16391" name="Picture 2">
            <a:extLst>
              <a:ext uri="{FF2B5EF4-FFF2-40B4-BE49-F238E27FC236}">
                <a16:creationId xmlns:a16="http://schemas.microsoft.com/office/drawing/2014/main" id="{652F77B9-FC4C-884C-ABA8-697ADB30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971800"/>
            <a:ext cx="84010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9AA033D8-8817-354C-A1B4-F67301DC9E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Function </a:t>
            </a:r>
            <a:r>
              <a:rPr lang="ko-KR" altLang="en-US" sz="2400"/>
              <a:t>함수적 인터페이스 </a:t>
            </a:r>
            <a:r>
              <a:rPr lang="en-US" altLang="ko-KR" sz="2400"/>
              <a:t>(p.693~697)</a:t>
            </a:r>
          </a:p>
          <a:p>
            <a:pPr lvl="1"/>
            <a:r>
              <a:rPr lang="ko-KR" altLang="en-US" sz="2000"/>
              <a:t>매개값과 리턴값이 모두 있는 추상 메소드 가짐</a:t>
            </a:r>
            <a:endParaRPr lang="en-US" altLang="ko-KR" sz="2000"/>
          </a:p>
          <a:p>
            <a:pPr lvl="1"/>
            <a:r>
              <a:rPr lang="ko-KR" altLang="en-US" sz="2000"/>
              <a:t>주로 매개값을 리턴값으로 매핑</a:t>
            </a:r>
            <a:r>
              <a:rPr lang="en-US" altLang="ko-KR" sz="2000"/>
              <a:t>(</a:t>
            </a:r>
            <a:r>
              <a:rPr lang="ko-KR" altLang="en-US" sz="2000"/>
              <a:t>타입 변환</a:t>
            </a:r>
            <a:r>
              <a:rPr lang="en-US" altLang="ko-KR" sz="2000"/>
              <a:t>)</a:t>
            </a:r>
            <a:r>
              <a:rPr lang="ko-KR" altLang="en-US" sz="2000"/>
              <a:t>할 경우 사용</a:t>
            </a:r>
            <a:endParaRPr lang="en-US" altLang="ko-KR" sz="2000"/>
          </a:p>
          <a:p>
            <a:pPr lvl="1"/>
            <a:r>
              <a:rPr lang="ko-KR" altLang="en-US" sz="2000"/>
              <a:t>매개 변수 타입과 리턴 타입 따라 분류 </a:t>
            </a:r>
          </a:p>
          <a:p>
            <a:pPr lvl="1"/>
            <a:endParaRPr lang="ko-KR" altLang="en-US" sz="2000"/>
          </a:p>
          <a:p>
            <a:endParaRPr lang="ko-KR" altLang="en-US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745F8666-2702-9B4D-A9E2-9BE40FC5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681A7E26-ACA5-AC41-A814-2FA914F4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7025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D9735F8F-B967-6F49-B503-FB40F32C3CF3}"/>
              </a:ext>
            </a:extLst>
          </p:cNvPr>
          <p:cNvSpPr/>
          <p:nvPr/>
        </p:nvSpPr>
        <p:spPr>
          <a:xfrm>
            <a:off x="6545263" y="2309813"/>
            <a:ext cx="1071562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/>
              <a:t>Function</a:t>
            </a:r>
            <a:endParaRPr lang="ko-KR" altLang="en-US" sz="1200" b="1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EC13E9-43B7-B644-B017-C0CE882358ED}"/>
              </a:ext>
            </a:extLst>
          </p:cNvPr>
          <p:cNvCxnSpPr/>
          <p:nvPr/>
        </p:nvCxnSpPr>
        <p:spPr>
          <a:xfrm>
            <a:off x="7688263" y="2492375"/>
            <a:ext cx="3571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5" name="TextBox 21">
            <a:extLst>
              <a:ext uri="{FF2B5EF4-FFF2-40B4-BE49-F238E27FC236}">
                <a16:creationId xmlns:a16="http://schemas.microsoft.com/office/drawing/2014/main" id="{5A0BA7BA-D599-834B-BE84-642643D4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339975"/>
            <a:ext cx="6365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리턴값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2B1A34-D34E-F54F-9AA8-D8EC99032B94}"/>
              </a:ext>
            </a:extLst>
          </p:cNvPr>
          <p:cNvCxnSpPr/>
          <p:nvPr/>
        </p:nvCxnSpPr>
        <p:spPr>
          <a:xfrm>
            <a:off x="6157913" y="2484438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7" name="TextBox 23">
            <a:extLst>
              <a:ext uri="{FF2B5EF4-FFF2-40B4-BE49-F238E27FC236}">
                <a16:creationId xmlns:a16="http://schemas.microsoft.com/office/drawing/2014/main" id="{6A393ABF-0870-0848-99AC-FB606B2D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2332038"/>
            <a:ext cx="6365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매개값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A9773CA9-81BD-D24B-BA64-2E49817306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Operator </a:t>
            </a:r>
            <a:r>
              <a:rPr lang="ko-KR" altLang="en-US" sz="2400"/>
              <a:t>함수적 인터페이스 </a:t>
            </a:r>
            <a:r>
              <a:rPr lang="en-US" altLang="ko-KR" sz="2400"/>
              <a:t>(p.697~699)</a:t>
            </a:r>
          </a:p>
          <a:p>
            <a:pPr lvl="1"/>
            <a:r>
              <a:rPr lang="ko-KR" altLang="en-US" sz="2000"/>
              <a:t>매개값과 리턴값이 모두 있는 추상 메소드 가짐</a:t>
            </a:r>
            <a:endParaRPr lang="en-US" altLang="ko-KR" sz="2000"/>
          </a:p>
          <a:p>
            <a:pPr lvl="1"/>
            <a:r>
              <a:rPr lang="ko-KR" altLang="en-US" sz="2000"/>
              <a:t>주로 매개값을 연산하고 그 결과를 리턴할 경우에 사용</a:t>
            </a:r>
            <a:endParaRPr lang="en-US" altLang="ko-KR" sz="2000"/>
          </a:p>
          <a:p>
            <a:pPr lvl="1"/>
            <a:r>
              <a:rPr lang="ko-KR" altLang="en-US" sz="2000"/>
              <a:t>매개 변수의 타입과 수에 따라 분류</a:t>
            </a:r>
          </a:p>
          <a:p>
            <a:endParaRPr lang="ko-KR" altLang="en-US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7ED2A210-2F78-2546-A126-E0DDC0F1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42C8C93-479E-014E-91F9-55A53399CCB7}"/>
              </a:ext>
            </a:extLst>
          </p:cNvPr>
          <p:cNvSpPr/>
          <p:nvPr/>
        </p:nvSpPr>
        <p:spPr>
          <a:xfrm>
            <a:off x="6099175" y="2233613"/>
            <a:ext cx="1071563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/>
              <a:t>Operator</a:t>
            </a:r>
            <a:endParaRPr lang="ko-KR" altLang="en-US" sz="12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31CABDC-FF32-6743-82AD-776C2CE910A3}"/>
              </a:ext>
            </a:extLst>
          </p:cNvPr>
          <p:cNvCxnSpPr/>
          <p:nvPr/>
        </p:nvCxnSpPr>
        <p:spPr>
          <a:xfrm>
            <a:off x="7242175" y="241617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8" name="TextBox 26">
            <a:extLst>
              <a:ext uri="{FF2B5EF4-FFF2-40B4-BE49-F238E27FC236}">
                <a16:creationId xmlns:a16="http://schemas.microsoft.com/office/drawing/2014/main" id="{AEE138BF-B73A-B743-A5B8-831D627D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2263775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리턴값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4B2BD-18CE-D74A-82DE-225CF5759AA8}"/>
              </a:ext>
            </a:extLst>
          </p:cNvPr>
          <p:cNvCxnSpPr/>
          <p:nvPr/>
        </p:nvCxnSpPr>
        <p:spPr>
          <a:xfrm>
            <a:off x="5711825" y="2408238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40" name="TextBox 28">
            <a:extLst>
              <a:ext uri="{FF2B5EF4-FFF2-40B4-BE49-F238E27FC236}">
                <a16:creationId xmlns:a16="http://schemas.microsoft.com/office/drawing/2014/main" id="{567D0A0A-B739-0C40-A4BE-AD2E49300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55838"/>
            <a:ext cx="6365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매개값</a:t>
            </a:r>
          </a:p>
        </p:txBody>
      </p:sp>
      <p:pic>
        <p:nvPicPr>
          <p:cNvPr id="18441" name="Picture 2">
            <a:extLst>
              <a:ext uri="{FF2B5EF4-FFF2-40B4-BE49-F238E27FC236}">
                <a16:creationId xmlns:a16="http://schemas.microsoft.com/office/drawing/2014/main" id="{F2654FD3-C7A1-E84C-8ADB-BF648ED06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9248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48494C19-F13A-5440-A39C-613D2BB275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Predicate </a:t>
            </a:r>
            <a:r>
              <a:rPr lang="ko-KR" altLang="en-US" sz="2400"/>
              <a:t>함수적 인터페이스 </a:t>
            </a:r>
            <a:r>
              <a:rPr lang="en-US" altLang="ko-KR" sz="2400"/>
              <a:t>(p.699~702) </a:t>
            </a:r>
          </a:p>
          <a:p>
            <a:pPr lvl="1"/>
            <a:r>
              <a:rPr lang="ko-KR" altLang="en-US" sz="2000"/>
              <a:t>매개값 조사해 </a:t>
            </a:r>
            <a:r>
              <a:rPr lang="en-US" altLang="ko-KR" sz="2000"/>
              <a:t>true </a:t>
            </a:r>
            <a:r>
              <a:rPr lang="ko-KR" altLang="en-US" sz="2000"/>
              <a:t>또는 </a:t>
            </a:r>
            <a:r>
              <a:rPr lang="en-US" altLang="ko-KR" sz="2000"/>
              <a:t>false</a:t>
            </a:r>
            <a:r>
              <a:rPr lang="ko-KR" altLang="en-US" sz="2000"/>
              <a:t>를 리턴할 때 사용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매개변수</a:t>
            </a:r>
            <a:r>
              <a:rPr lang="en-US" altLang="ko-KR" sz="2000"/>
              <a:t> </a:t>
            </a:r>
            <a:r>
              <a:rPr lang="ko-KR" altLang="en-US" sz="2000"/>
              <a:t>타입과 수에 따라 분류 </a:t>
            </a:r>
            <a:endParaRPr lang="en-US" altLang="ko-KR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1911E587-A8DA-E647-BED4-905CBFFA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96B42D-F90B-EE4B-9954-7703790671C0}"/>
              </a:ext>
            </a:extLst>
          </p:cNvPr>
          <p:cNvSpPr/>
          <p:nvPr/>
        </p:nvSpPr>
        <p:spPr>
          <a:xfrm>
            <a:off x="1908175" y="1806575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/>
              <a:t>Predicate</a:t>
            </a:r>
            <a:endParaRPr lang="ko-KR" altLang="en-US" sz="12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B5A9C6-A8C7-234B-A639-634A55F9A5E7}"/>
              </a:ext>
            </a:extLst>
          </p:cNvPr>
          <p:cNvCxnSpPr/>
          <p:nvPr/>
        </p:nvCxnSpPr>
        <p:spPr>
          <a:xfrm>
            <a:off x="3051175" y="1989138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2" name="TextBox 31">
            <a:extLst>
              <a:ext uri="{FF2B5EF4-FFF2-40B4-BE49-F238E27FC236}">
                <a16:creationId xmlns:a16="http://schemas.microsoft.com/office/drawing/2014/main" id="{388CFE2C-EF2F-7142-996B-EB63EED3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1836738"/>
            <a:ext cx="7540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200" b="1">
                <a:latin typeface="굴림" panose="020B0600000101010101" pitchFamily="34" charset="-127"/>
                <a:ea typeface="굴림" panose="020B0600000101010101" pitchFamily="34" charset="-127"/>
              </a:rPr>
              <a:t>boolean</a:t>
            </a:r>
            <a:endParaRPr lang="ko-KR" altLang="en-US" sz="1200" b="1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9463" name="TextBox 33">
            <a:extLst>
              <a:ext uri="{FF2B5EF4-FFF2-40B4-BE49-F238E27FC236}">
                <a16:creationId xmlns:a16="http://schemas.microsoft.com/office/drawing/2014/main" id="{0C0A848A-4189-5C46-8F71-A4CB0DBB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spcAft>
                <a:spcPts val="200"/>
              </a:spcAft>
              <a:buClr>
                <a:srgbClr val="660033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B1AE6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ADB9AD"/>
              </a:buClr>
              <a:buChar char="•"/>
              <a:defRPr sz="1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ko-KR" altLang="en-US" sz="1200" b="1">
                <a:latin typeface="굴림" panose="020B0600000101010101" pitchFamily="34" charset="-127"/>
                <a:ea typeface="굴림" panose="020B0600000101010101" pitchFamily="34" charset="-127"/>
              </a:rPr>
              <a:t>매개값</a:t>
            </a:r>
          </a:p>
        </p:txBody>
      </p:sp>
      <p:pic>
        <p:nvPicPr>
          <p:cNvPr id="19464" name="Picture 2">
            <a:extLst>
              <a:ext uri="{FF2B5EF4-FFF2-40B4-BE49-F238E27FC236}">
                <a16:creationId xmlns:a16="http://schemas.microsoft.com/office/drawing/2014/main" id="{C24302B9-75E0-E440-A09B-38F302B1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11450"/>
            <a:ext cx="75723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DF1BE2CB-A94B-5647-BD0A-0203E5F0B8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andThen()</a:t>
            </a:r>
            <a:r>
              <a:rPr lang="ko-KR" altLang="en-US" sz="2400"/>
              <a:t>과</a:t>
            </a:r>
            <a:r>
              <a:rPr lang="en-US" altLang="ko-KR" sz="2400"/>
              <a:t> compose() </a:t>
            </a:r>
            <a:r>
              <a:rPr lang="ko-KR" altLang="en-US" sz="2400"/>
              <a:t>디폴트 메소드</a:t>
            </a:r>
            <a:endParaRPr lang="en-US" altLang="ko-KR" sz="2400"/>
          </a:p>
          <a:p>
            <a:pPr lvl="1"/>
            <a:r>
              <a:rPr lang="ko-KR" altLang="en-US" sz="2000"/>
              <a:t>함수적 인터페이스가 가지고 있는 디폴트 메소드</a:t>
            </a:r>
            <a:endParaRPr lang="en-US" altLang="ko-KR" sz="2000"/>
          </a:p>
          <a:p>
            <a:pPr lvl="1"/>
            <a:r>
              <a:rPr lang="ko-KR" altLang="en-US" sz="2000"/>
              <a:t>두 개의 함수적 인터페이스를 순차적으로 연결해 실행</a:t>
            </a:r>
            <a:endParaRPr lang="en-US" altLang="ko-KR" sz="2000"/>
          </a:p>
          <a:p>
            <a:pPr lvl="1"/>
            <a:r>
              <a:rPr lang="ko-KR" altLang="en-US" sz="2000"/>
              <a:t>첫 번째 리턴값을 두 번째 매개값으로 제공해 최종 결과값 리턴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andThen()</a:t>
            </a:r>
            <a:r>
              <a:rPr lang="ko-KR" altLang="en-US" sz="2000"/>
              <a:t>과 </a:t>
            </a:r>
            <a:r>
              <a:rPr lang="en-US" altLang="ko-KR" sz="2000"/>
              <a:t>compose()</a:t>
            </a:r>
            <a:r>
              <a:rPr lang="ko-KR" altLang="en-US" sz="2000"/>
              <a:t>의 차이점</a:t>
            </a:r>
            <a:endParaRPr lang="en-US" altLang="ko-KR" sz="2000"/>
          </a:p>
          <a:p>
            <a:pPr lvl="2"/>
            <a:r>
              <a:rPr lang="ko-KR" altLang="en-US" sz="1800"/>
              <a:t>어떤 함수적 인터페이스부터 처리하느냐</a:t>
            </a:r>
            <a:endParaRPr lang="en-US" altLang="ko-KR" sz="1800"/>
          </a:p>
          <a:p>
            <a:endParaRPr lang="ko-KR" altLang="en-US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562BB121-66A6-3041-8011-0E18AA16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697FD71F-FDAC-B644-A810-DCFC861EB6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andThen() </a:t>
            </a:r>
            <a:r>
              <a:rPr lang="ko-KR" altLang="en-US" sz="2400"/>
              <a:t>디폴트 메소드</a:t>
            </a:r>
          </a:p>
          <a:p>
            <a:endParaRPr lang="ko-KR" altLang="en-US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1AB04C41-C5F4-1D41-9DEF-0F52ED6E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57A700B6-F03C-704E-ADDE-8AA31846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48561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5A5B06A3-176E-EC48-A6FA-576013CD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457450"/>
            <a:ext cx="55229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7F0CF570-2501-274B-9DB6-2D2B2B1ADF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compose() </a:t>
            </a:r>
            <a:r>
              <a:rPr lang="ko-KR" altLang="en-US" sz="2400"/>
              <a:t>디폴트 메소드</a:t>
            </a:r>
          </a:p>
          <a:p>
            <a:endParaRPr lang="ko-KR" altLang="en-US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EC67CF53-F25F-F148-857D-D42CE851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F6DF66BB-FCBC-CC43-9F0F-D287CCC4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35113"/>
            <a:ext cx="48498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88BE7050-47DB-1344-B3F1-427F845B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463800"/>
            <a:ext cx="557053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CC5A05-B5D1-D840-867F-9C460185CA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Consumer</a:t>
            </a:r>
            <a:r>
              <a:rPr lang="ko-KR" altLang="en-US" sz="2400" dirty="0"/>
              <a:t>의 순차적 연결 </a:t>
            </a:r>
            <a:r>
              <a:rPr lang="en-US" altLang="ko-KR" sz="2400" dirty="0"/>
              <a:t>(p.704~705)</a:t>
            </a:r>
          </a:p>
          <a:p>
            <a:pPr lvl="1">
              <a:defRPr/>
            </a:pPr>
            <a:r>
              <a:rPr lang="ko-KR" altLang="en-US" sz="2000" dirty="0"/>
              <a:t>처리 결과 </a:t>
            </a:r>
            <a:r>
              <a:rPr lang="ko-KR" altLang="en-US" sz="2000" dirty="0" err="1"/>
              <a:t>리턴하지</a:t>
            </a:r>
            <a:r>
              <a:rPr lang="ko-KR" altLang="en-US" sz="2000" dirty="0"/>
              <a:t> 않음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andThen()</a:t>
            </a:r>
            <a:r>
              <a:rPr lang="ko-KR" altLang="en-US" sz="2000" dirty="0"/>
              <a:t>과</a:t>
            </a:r>
            <a:r>
              <a:rPr lang="en-US" altLang="ko-KR" sz="2000" dirty="0"/>
              <a:t> compose() </a:t>
            </a:r>
            <a:r>
              <a:rPr lang="ko-KR" altLang="en-US" sz="2000" dirty="0"/>
              <a:t>디폴트 메소드의 경우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800" dirty="0"/>
              <a:t>함수적 인터페이스의 호출 순서만 정할 것</a:t>
            </a:r>
            <a:endParaRPr lang="en-US" altLang="ko-KR" sz="18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Operator </a:t>
            </a:r>
            <a:r>
              <a:rPr lang="ko-KR" altLang="en-US" sz="2400" dirty="0"/>
              <a:t>와</a:t>
            </a:r>
            <a:r>
              <a:rPr lang="en-US" altLang="ko-KR" sz="2400" dirty="0"/>
              <a:t> Function </a:t>
            </a:r>
            <a:r>
              <a:rPr lang="ko-KR" altLang="en-US" sz="2400" dirty="0"/>
              <a:t>함수 인터페이스의 순차적 연결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먼저 실행한 함수적 인터페이스의 결과를 다음 함수적 인터페이스의  매개값으로 넘겨주고</a:t>
            </a:r>
            <a:r>
              <a:rPr lang="en-US" altLang="ko-KR" sz="2000" dirty="0"/>
              <a:t>, </a:t>
            </a:r>
            <a:r>
              <a:rPr lang="ko-KR" altLang="en-US" sz="2000" dirty="0"/>
              <a:t>최종 처리결과 리턴 </a:t>
            </a:r>
            <a:r>
              <a:rPr lang="en-US" altLang="ko-KR" sz="2000" dirty="0"/>
              <a:t>(p.705~707)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06682133-CADD-BC49-8A97-A7D6C95B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81C9BF9C-4D5B-0442-A257-DB28F05A8E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람다식이란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람다식 기본 문법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타겟 타입과 함수적 인터페이스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외부 로컬 변수 접근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기본적으로 제공되는 함수적 인터페이스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메소드 참조</a:t>
            </a: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4DA8A52F-60D7-E640-8830-C28BA532FE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and(), or(), negate() </a:t>
            </a:r>
            <a:r>
              <a:rPr lang="ko-KR" altLang="en-US" sz="2400"/>
              <a:t>디폴트 메소드</a:t>
            </a:r>
            <a:endParaRPr lang="en-US" altLang="ko-KR" sz="2400"/>
          </a:p>
          <a:p>
            <a:pPr lvl="1"/>
            <a:r>
              <a:rPr lang="en-US" altLang="ko-KR" sz="2000"/>
              <a:t>Predicate </a:t>
            </a:r>
            <a:r>
              <a:rPr lang="ko-KR" altLang="en-US" sz="2000"/>
              <a:t>함수적 인터페이스의 디폴트 메소드</a:t>
            </a:r>
            <a:endParaRPr lang="en-US" altLang="ko-KR" sz="2000"/>
          </a:p>
          <a:p>
            <a:pPr lvl="1"/>
            <a:r>
              <a:rPr lang="en-US" altLang="ko-KR" sz="2000"/>
              <a:t>and() - </a:t>
            </a:r>
            <a:r>
              <a:rPr lang="en-US" altLang="ko-KR" sz="1800"/>
              <a:t>&amp;&amp;</a:t>
            </a:r>
            <a:r>
              <a:rPr lang="ko-KR" altLang="en-US" sz="1800"/>
              <a:t>와 대응 </a:t>
            </a:r>
            <a:endParaRPr lang="en-US" altLang="ko-KR" sz="1800"/>
          </a:p>
          <a:p>
            <a:pPr lvl="2"/>
            <a:r>
              <a:rPr lang="ko-KR" altLang="en-US" sz="1800"/>
              <a:t>두 </a:t>
            </a:r>
            <a:r>
              <a:rPr lang="en-US" altLang="ko-KR" sz="1800"/>
              <a:t>Predicate</a:t>
            </a:r>
            <a:r>
              <a:rPr lang="ko-KR" altLang="en-US" sz="1800"/>
              <a:t>가 모두 </a:t>
            </a:r>
            <a:r>
              <a:rPr lang="en-US" altLang="ko-KR" sz="1800"/>
              <a:t>true</a:t>
            </a:r>
            <a:r>
              <a:rPr lang="ko-KR" altLang="en-US" sz="1800"/>
              <a:t>를 리턴 </a:t>
            </a:r>
            <a:r>
              <a:rPr lang="en-US" altLang="ko-KR" sz="1800">
                <a:sym typeface="Wingdings" pitchFamily="2" charset="2"/>
              </a:rPr>
              <a:t></a:t>
            </a:r>
            <a:r>
              <a:rPr lang="ko-KR" altLang="en-US" sz="1800"/>
              <a:t> 최종적으로 </a:t>
            </a:r>
            <a:r>
              <a:rPr lang="en-US" altLang="ko-KR" sz="1800"/>
              <a:t>true</a:t>
            </a:r>
            <a:r>
              <a:rPr lang="ko-KR" altLang="en-US" sz="1800"/>
              <a:t> 리턴</a:t>
            </a:r>
            <a:endParaRPr lang="en-US" altLang="ko-KR" sz="1800"/>
          </a:p>
          <a:p>
            <a:pPr lvl="1"/>
            <a:r>
              <a:rPr lang="en-US" altLang="ko-KR" sz="2000"/>
              <a:t>or() - </a:t>
            </a:r>
            <a:r>
              <a:rPr lang="en-US" altLang="ko-KR" sz="1800"/>
              <a:t>||</a:t>
            </a:r>
            <a:r>
              <a:rPr lang="ko-KR" altLang="en-US" sz="1800"/>
              <a:t> 와 대응 </a:t>
            </a:r>
            <a:endParaRPr lang="en-US" altLang="ko-KR" sz="1800"/>
          </a:p>
          <a:p>
            <a:pPr lvl="2"/>
            <a:r>
              <a:rPr lang="ko-KR" altLang="en-US" sz="1800"/>
              <a:t>두 </a:t>
            </a:r>
            <a:r>
              <a:rPr lang="en-US" altLang="ko-KR" sz="1800"/>
              <a:t>Predicate </a:t>
            </a:r>
            <a:r>
              <a:rPr lang="ko-KR" altLang="en-US" sz="1800"/>
              <a:t>중 하나만 </a:t>
            </a:r>
            <a:r>
              <a:rPr lang="en-US" altLang="ko-KR" sz="1800"/>
              <a:t>true</a:t>
            </a:r>
            <a:r>
              <a:rPr lang="ko-KR" altLang="en-US" sz="1800"/>
              <a:t>를 리턴 </a:t>
            </a:r>
            <a:r>
              <a:rPr lang="en-US" altLang="ko-KR" sz="1800">
                <a:sym typeface="Wingdings" pitchFamily="2" charset="2"/>
              </a:rPr>
              <a:t></a:t>
            </a:r>
            <a:r>
              <a:rPr lang="ko-KR" altLang="en-US" sz="1800"/>
              <a:t> 최종적으로 </a:t>
            </a:r>
            <a:r>
              <a:rPr lang="en-US" altLang="ko-KR" sz="1800"/>
              <a:t>true</a:t>
            </a:r>
            <a:r>
              <a:rPr lang="ko-KR" altLang="en-US" sz="1800"/>
              <a:t> 리턴</a:t>
            </a:r>
            <a:endParaRPr lang="en-US" altLang="ko-KR" sz="1800"/>
          </a:p>
          <a:p>
            <a:pPr lvl="1"/>
            <a:r>
              <a:rPr lang="en-US" altLang="ko-KR" sz="2000"/>
              <a:t>negate() - </a:t>
            </a:r>
            <a:r>
              <a:rPr lang="en-US" altLang="ko-KR" sz="1800"/>
              <a:t>! </a:t>
            </a:r>
            <a:r>
              <a:rPr lang="ko-KR" altLang="en-US" sz="1800"/>
              <a:t>와 대응 </a:t>
            </a:r>
            <a:endParaRPr lang="en-US" altLang="ko-KR" sz="1800"/>
          </a:p>
          <a:p>
            <a:pPr lvl="2"/>
            <a:r>
              <a:rPr lang="en-US" altLang="ko-KR" sz="1800"/>
              <a:t>Predicate</a:t>
            </a:r>
            <a:r>
              <a:rPr lang="ko-KR" altLang="en-US" sz="1800"/>
              <a:t>의 결과가 </a:t>
            </a:r>
            <a:r>
              <a:rPr lang="en-US" altLang="ko-KR" sz="1800"/>
              <a:t>true</a:t>
            </a:r>
            <a:r>
              <a:rPr lang="ko-KR" altLang="en-US" sz="1800"/>
              <a:t>이면 </a:t>
            </a:r>
            <a:r>
              <a:rPr lang="en-US" altLang="ko-KR" sz="1800"/>
              <a:t>false, false</a:t>
            </a:r>
            <a:r>
              <a:rPr lang="ko-KR" altLang="en-US" sz="1800"/>
              <a:t>이면 </a:t>
            </a:r>
            <a:r>
              <a:rPr lang="en-US" altLang="ko-KR" sz="1800"/>
              <a:t>true</a:t>
            </a:r>
            <a:r>
              <a:rPr lang="ko-KR" altLang="en-US" sz="1800"/>
              <a:t> 리턴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44B28BF3-CD41-AA47-BE92-665B63AA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B08DAD3A-A286-524D-A8C3-F00464590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438650"/>
            <a:ext cx="76803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53077ADD-460B-ED42-9C67-AFC71CE091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isEqual() </a:t>
            </a:r>
            <a:r>
              <a:rPr lang="ko-KR" altLang="en-US" sz="2400"/>
              <a:t>정적 메소드</a:t>
            </a:r>
            <a:endParaRPr lang="en-US" altLang="ko-KR" sz="2400"/>
          </a:p>
          <a:p>
            <a:pPr lvl="1"/>
            <a:r>
              <a:rPr lang="en-US" altLang="ko-KR" sz="2000"/>
              <a:t>Predicate&lt;T&gt;</a:t>
            </a:r>
            <a:r>
              <a:rPr lang="ko-KR" altLang="en-US" sz="2000"/>
              <a:t>의 정적 메소드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E5D40286-4882-6948-9C7A-7CB2D843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6ABC7DF1-0D4C-9D4C-A13A-642EC1AA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9458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>
            <a:extLst>
              <a:ext uri="{FF2B5EF4-FFF2-40B4-BE49-F238E27FC236}">
                <a16:creationId xmlns:a16="http://schemas.microsoft.com/office/drawing/2014/main" id="{CCEBE262-EA28-EF42-9B18-25A75948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6575"/>
            <a:ext cx="75009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08AAF77D-3A8C-9A4E-909D-771C5685EA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en-US" altLang="ko-KR" sz="2400"/>
              <a:t>minBy(), maxBy() </a:t>
            </a:r>
            <a:r>
              <a:rPr lang="ko-KR" altLang="en-US" sz="2400"/>
              <a:t>정적 메소드</a:t>
            </a:r>
            <a:endParaRPr lang="en-US" altLang="ko-KR" sz="2400"/>
          </a:p>
          <a:p>
            <a:pPr lvl="1"/>
            <a:r>
              <a:rPr lang="en-US" altLang="ko-KR"/>
              <a:t>BinaryOperator&lt;T&gt; </a:t>
            </a:r>
            <a:r>
              <a:rPr lang="ko-KR" altLang="en-US"/>
              <a:t>함수적 인터페이스의 정적 메소드</a:t>
            </a:r>
            <a:endParaRPr lang="en-US" altLang="ko-KR"/>
          </a:p>
          <a:p>
            <a:pPr lvl="1"/>
            <a:r>
              <a:rPr lang="en-US" altLang="ko-KR"/>
              <a:t>Comparator</a:t>
            </a:r>
            <a:r>
              <a:rPr lang="ko-KR" altLang="en-US"/>
              <a:t>를 이용해 최대 </a:t>
            </a:r>
            <a:r>
              <a:rPr lang="en-US" altLang="ko-KR"/>
              <a:t>T</a:t>
            </a:r>
            <a:r>
              <a:rPr lang="ko-KR" altLang="en-US"/>
              <a:t>와 최소 </a:t>
            </a:r>
            <a:r>
              <a:rPr lang="en-US" altLang="ko-KR"/>
              <a:t>T</a:t>
            </a:r>
            <a:r>
              <a:rPr lang="ko-KR" altLang="en-US"/>
              <a:t>를 얻는 </a:t>
            </a:r>
            <a:r>
              <a:rPr lang="en-US" altLang="ko-KR"/>
              <a:t>BinaryOperator&lt;T&gt;</a:t>
            </a:r>
            <a:r>
              <a:rPr lang="ko-KR" altLang="en-US"/>
              <a:t> 리턴</a:t>
            </a:r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81E2939B-8FE1-A84D-BD88-D9379790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표준 </a:t>
            </a:r>
            <a:r>
              <a:rPr lang="en-US" altLang="ko-KR"/>
              <a:t>API</a:t>
            </a:r>
            <a:r>
              <a:rPr lang="ko-KR" altLang="en-US"/>
              <a:t>의 함수적 인터페이스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F6E3A65E-1DE9-834D-A986-4F4DB5BB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93913"/>
            <a:ext cx="68564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>
            <a:extLst>
              <a:ext uri="{FF2B5EF4-FFF2-40B4-BE49-F238E27FC236}">
                <a16:creationId xmlns:a16="http://schemas.microsoft.com/office/drawing/2014/main" id="{738827A6-E9AC-FD46-B690-3B95B251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22600"/>
            <a:ext cx="590073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>
            <a:extLst>
              <a:ext uri="{FF2B5EF4-FFF2-40B4-BE49-F238E27FC236}">
                <a16:creationId xmlns:a16="http://schemas.microsoft.com/office/drawing/2014/main" id="{4F5DA7CF-79A5-9E47-9044-E998D915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9975"/>
            <a:ext cx="65008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59DD371C-6AA2-9F44-81BE-39E3E12530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메소드 참조</a:t>
            </a:r>
            <a:r>
              <a:rPr lang="en-US" altLang="ko-KR" sz="2400"/>
              <a:t>(Method references)</a:t>
            </a:r>
          </a:p>
          <a:p>
            <a:pPr lvl="1"/>
            <a:r>
              <a:rPr lang="ko-KR" altLang="en-US" sz="2000"/>
              <a:t>메소드 참조해 매개변수의 정보 및 리턴 타입 알아냄</a:t>
            </a:r>
            <a:endParaRPr lang="en-US" altLang="ko-KR" sz="2000"/>
          </a:p>
          <a:p>
            <a:pPr lvl="2"/>
            <a:r>
              <a:rPr lang="ko-KR" altLang="en-US" sz="1800"/>
              <a:t>람다식에서 불필요한 매개변수를 제거하는 것이 목적</a:t>
            </a:r>
            <a:endParaRPr lang="en-US" altLang="ko-KR" sz="1800"/>
          </a:p>
          <a:p>
            <a:pPr lvl="2"/>
            <a:r>
              <a:rPr lang="ko-KR" altLang="en-US" sz="1800"/>
              <a:t>종종 람다식은 기존 메소드를 단순하게 호출만 하는 경우로 존재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메소드 참조도 인터페이스의 익명 구현 객체로 생성</a:t>
            </a:r>
            <a:endParaRPr lang="en-US" altLang="ko-KR" sz="2000"/>
          </a:p>
          <a:p>
            <a:pPr lvl="2"/>
            <a:r>
              <a:rPr lang="ko-KR" altLang="en-US" sz="1800"/>
              <a:t>타겟 타입에서 추상 메소드의 매개변수 및 리턴 타입 따라 메소드 참조도 달라짐</a:t>
            </a:r>
            <a:endParaRPr lang="en-US" altLang="ko-KR" sz="1800"/>
          </a:p>
          <a:p>
            <a:pPr lvl="2"/>
            <a:r>
              <a:rPr lang="en-US" altLang="ko-KR" sz="1800"/>
              <a:t>Ex) IntBinayOperator </a:t>
            </a:r>
            <a:r>
              <a:rPr lang="ko-KR" altLang="en-US" sz="1800"/>
              <a:t>인터페이스 </a:t>
            </a:r>
            <a:endParaRPr lang="en-US" altLang="ko-KR" sz="1800"/>
          </a:p>
          <a:p>
            <a:pPr lvl="3"/>
            <a:r>
              <a:rPr lang="ko-KR" altLang="en-US"/>
              <a:t>두 개의 </a:t>
            </a:r>
            <a:r>
              <a:rPr lang="en-US" altLang="ko-KR"/>
              <a:t>int </a:t>
            </a:r>
            <a:r>
              <a:rPr lang="ko-KR" altLang="en-US"/>
              <a:t>매개값을 받아 </a:t>
            </a:r>
            <a:r>
              <a:rPr lang="en-US" altLang="ko-KR"/>
              <a:t>int </a:t>
            </a:r>
            <a:r>
              <a:rPr lang="ko-KR" altLang="en-US"/>
              <a:t>값 리턴</a:t>
            </a:r>
            <a:endParaRPr lang="en-US" altLang="ko-KR"/>
          </a:p>
          <a:p>
            <a:pPr lvl="3"/>
            <a:r>
              <a:rPr lang="ko-KR" altLang="en-US"/>
              <a:t>동일한 매개값과 리턴 타입 갖는 </a:t>
            </a:r>
            <a:r>
              <a:rPr lang="en-US" altLang="ko-KR"/>
              <a:t>Math </a:t>
            </a:r>
            <a:r>
              <a:rPr lang="ko-KR" altLang="en-US"/>
              <a:t>클래스의 </a:t>
            </a:r>
            <a:r>
              <a:rPr lang="en-US" altLang="ko-KR"/>
              <a:t>max() </a:t>
            </a:r>
            <a:r>
              <a:rPr lang="ko-KR" altLang="en-US"/>
              <a:t>참조</a:t>
            </a:r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B7E47876-2C8A-9447-8782-45DB4F5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 참조</a:t>
            </a:r>
            <a:r>
              <a:rPr lang="en-US" altLang="ko-KR"/>
              <a:t>(Method references)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1C041A75-FF9C-C242-9DA8-E07595D37C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정적 메소드와 인스턴스 메소드 참조</a:t>
            </a:r>
            <a:endParaRPr lang="en-US" altLang="ko-KR" sz="2400"/>
          </a:p>
          <a:p>
            <a:pPr lvl="1"/>
            <a:r>
              <a:rPr lang="ko-KR" altLang="en-US" sz="2000"/>
              <a:t>정적 메소드 참조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인스턴스 메소드 참조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매개변수의 메소드 참조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생성자 참조</a:t>
            </a:r>
            <a:endParaRPr lang="en-US" altLang="ko-KR" sz="2400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2AC88FC1-D9E4-E843-BCB7-41B32CC5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메소드 참조</a:t>
            </a:r>
            <a:r>
              <a:rPr lang="en-US" altLang="ko-KR"/>
              <a:t>(Method references)</a:t>
            </a:r>
            <a:endParaRPr lang="ko-KR" altLang="en-US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890E4CA6-C407-8645-AA3D-FC5E3F1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1552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>
            <a:extLst>
              <a:ext uri="{FF2B5EF4-FFF2-40B4-BE49-F238E27FC236}">
                <a16:creationId xmlns:a16="http://schemas.microsoft.com/office/drawing/2014/main" id="{1ECBC8A9-0671-3E46-97EC-0E133CDB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19388"/>
            <a:ext cx="175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>
            <a:extLst>
              <a:ext uri="{FF2B5EF4-FFF2-40B4-BE49-F238E27FC236}">
                <a16:creationId xmlns:a16="http://schemas.microsoft.com/office/drawing/2014/main" id="{A5B36BCB-C86B-8D42-BBBA-3AB1BB0C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29432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>
            <a:extLst>
              <a:ext uri="{FF2B5EF4-FFF2-40B4-BE49-F238E27FC236}">
                <a16:creationId xmlns:a16="http://schemas.microsoft.com/office/drawing/2014/main" id="{4CA65868-8A56-C041-BA9E-3112C32D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191000"/>
            <a:ext cx="2305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>
            <a:extLst>
              <a:ext uri="{FF2B5EF4-FFF2-40B4-BE49-F238E27FC236}">
                <a16:creationId xmlns:a16="http://schemas.microsoft.com/office/drawing/2014/main" id="{985936FA-B9D6-A245-A9E8-033CADFFADF6}"/>
              </a:ext>
            </a:extLst>
          </p:cNvPr>
          <p:cNvSpPr/>
          <p:nvPr/>
        </p:nvSpPr>
        <p:spPr>
          <a:xfrm>
            <a:off x="3986213" y="4262438"/>
            <a:ext cx="35718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681" name="Picture 2">
            <a:extLst>
              <a:ext uri="{FF2B5EF4-FFF2-40B4-BE49-F238E27FC236}">
                <a16:creationId xmlns:a16="http://schemas.microsoft.com/office/drawing/2014/main" id="{439432C7-AE0F-374C-8346-C00D46D0A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5410200"/>
            <a:ext cx="3248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3">
            <a:extLst>
              <a:ext uri="{FF2B5EF4-FFF2-40B4-BE49-F238E27FC236}">
                <a16:creationId xmlns:a16="http://schemas.microsoft.com/office/drawing/2014/main" id="{74C8D2FE-83A7-5B4A-B15F-4D80C284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5410200"/>
            <a:ext cx="1343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>
            <a:extLst>
              <a:ext uri="{FF2B5EF4-FFF2-40B4-BE49-F238E27FC236}">
                <a16:creationId xmlns:a16="http://schemas.microsoft.com/office/drawing/2014/main" id="{B37A2522-0E9D-E549-B51F-650FA3374A65}"/>
              </a:ext>
            </a:extLst>
          </p:cNvPr>
          <p:cNvSpPr/>
          <p:nvPr/>
        </p:nvSpPr>
        <p:spPr>
          <a:xfrm>
            <a:off x="4283075" y="5502275"/>
            <a:ext cx="2857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3BCAF3D3-395B-EA45-9A2A-75D3590B0A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자바 </a:t>
            </a:r>
            <a:r>
              <a:rPr lang="en-US" altLang="ko-KR" sz="2400"/>
              <a:t>8</a:t>
            </a:r>
            <a:r>
              <a:rPr lang="ko-KR" altLang="en-US" sz="2400"/>
              <a:t>부터 함수적 프로그래밍 위해 람다식 지원</a:t>
            </a:r>
            <a:endParaRPr lang="en-US" altLang="ko-KR" sz="2400"/>
          </a:p>
          <a:p>
            <a:pPr lvl="1"/>
            <a:r>
              <a:rPr lang="ko-KR" altLang="en-US" sz="2000"/>
              <a:t>람다식</a:t>
            </a:r>
            <a:r>
              <a:rPr lang="en-US" altLang="ko-KR" sz="2000"/>
              <a:t>(Lambda Expressions)</a:t>
            </a:r>
            <a:r>
              <a:rPr lang="ko-KR" altLang="en-US" sz="2000"/>
              <a:t>을 언어 차원에서 제공</a:t>
            </a:r>
            <a:endParaRPr lang="en-US" altLang="ko-KR" sz="2000"/>
          </a:p>
          <a:p>
            <a:pPr lvl="2"/>
            <a:r>
              <a:rPr lang="ko-KR" altLang="en-US" sz="1800"/>
              <a:t>람다 계산법에서 사용된 식을 프로그래밍 언어에 접목</a:t>
            </a:r>
            <a:endParaRPr lang="en-US" altLang="ko-KR" sz="1800"/>
          </a:p>
          <a:p>
            <a:pPr lvl="2"/>
            <a:r>
              <a:rPr lang="ko-KR" altLang="en-US" sz="1800"/>
              <a:t>익명 함수</a:t>
            </a:r>
            <a:r>
              <a:rPr lang="en-US" altLang="ko-KR" sz="1800"/>
              <a:t>(anonymous function)</a:t>
            </a:r>
            <a:r>
              <a:rPr lang="ko-KR" altLang="en-US" sz="1800"/>
              <a:t>을 생성하기 위한 식</a:t>
            </a:r>
            <a:endParaRPr lang="en-US" altLang="ko-KR" sz="1800"/>
          </a:p>
          <a:p>
            <a:pPr lvl="2"/>
            <a:endParaRPr lang="en-US" altLang="ko-KR"/>
          </a:p>
          <a:p>
            <a:pPr lvl="1"/>
            <a:r>
              <a:rPr lang="ko-KR" altLang="en-US" sz="2000"/>
              <a:t>자바에서 람다식을 수용한 이유</a:t>
            </a:r>
            <a:endParaRPr lang="en-US" altLang="ko-KR" sz="2000"/>
          </a:p>
          <a:p>
            <a:pPr lvl="2"/>
            <a:r>
              <a:rPr lang="ko-KR" altLang="en-US" sz="1800"/>
              <a:t>코드가 매우 간결해진다</a:t>
            </a:r>
            <a:r>
              <a:rPr lang="en-US" altLang="ko-KR" sz="1800"/>
              <a:t>.</a:t>
            </a:r>
          </a:p>
          <a:p>
            <a:pPr lvl="2"/>
            <a:r>
              <a:rPr lang="ko-KR" altLang="en-US" sz="1800"/>
              <a:t>컬렉션 요소</a:t>
            </a:r>
            <a:r>
              <a:rPr lang="en-US" altLang="ko-KR" sz="1800"/>
              <a:t>(</a:t>
            </a:r>
            <a:r>
              <a:rPr lang="ko-KR" altLang="en-US" sz="1800"/>
              <a:t>대용량 데이터</a:t>
            </a:r>
            <a:r>
              <a:rPr lang="en-US" altLang="ko-KR" sz="1800"/>
              <a:t>)</a:t>
            </a:r>
            <a:r>
              <a:rPr lang="ko-KR" altLang="en-US" sz="1800"/>
              <a:t>를 필터링 또는 매핑해 쉽게 집계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자바는 람다식을 함수적 인터페이스의 익명 구현 객체로 취급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어떤 인터페이스를 구현할지는 대입되는 인터페이스에 달려있음</a:t>
            </a:r>
            <a:endParaRPr lang="en-US" altLang="ko-KR" sz="1800"/>
          </a:p>
          <a:p>
            <a:pPr lvl="1"/>
            <a:endParaRPr lang="ko-KR" altLang="en-US" sz="2000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8DFFCA42-A2BD-8E48-80E2-8A095598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람다식이란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F14183F4-296B-624F-B48E-D50AFB03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51339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EB460419-43C8-AE45-AD6F-119DC213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62600"/>
            <a:ext cx="5181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6BEA789A-A556-724B-8C5A-33FFE49CB4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함수적 스타일의 람다식 작성법</a:t>
            </a:r>
            <a:endParaRPr lang="en-US" altLang="ko-KR" sz="2400"/>
          </a:p>
          <a:p>
            <a:endParaRPr lang="en-US" altLang="ko-KR" sz="24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매개 타입은 런타임시에 대입값 따라 자동 인식 </a:t>
            </a:r>
            <a:r>
              <a:rPr lang="en-US" altLang="ko-KR" sz="2000">
                <a:sym typeface="Wingdings" pitchFamily="2" charset="2"/>
              </a:rPr>
              <a:t> </a:t>
            </a:r>
            <a:r>
              <a:rPr lang="ko-KR" altLang="en-US" sz="2000"/>
              <a:t>생략 가능</a:t>
            </a:r>
            <a:endParaRPr lang="en-US" altLang="ko-KR" sz="2000"/>
          </a:p>
          <a:p>
            <a:pPr lvl="1"/>
            <a:r>
              <a:rPr lang="ko-KR" altLang="en-US" sz="2000"/>
              <a:t>하나의 매개변수만 있을 경우에는 괄호</a:t>
            </a:r>
            <a:r>
              <a:rPr lang="en-US" altLang="ko-KR" sz="2000"/>
              <a:t>( ) </a:t>
            </a:r>
            <a:r>
              <a:rPr lang="ko-KR" altLang="en-US" sz="2000"/>
              <a:t>생략 가능</a:t>
            </a:r>
            <a:endParaRPr lang="en-US" altLang="ko-KR" sz="2000"/>
          </a:p>
          <a:p>
            <a:pPr lvl="1"/>
            <a:r>
              <a:rPr lang="ko-KR" altLang="en-US" sz="2000"/>
              <a:t>하나의 실행문만 있다면 중괄호 </a:t>
            </a:r>
            <a:r>
              <a:rPr lang="en-US" altLang="ko-KR" sz="2000"/>
              <a:t>{ } </a:t>
            </a:r>
            <a:r>
              <a:rPr lang="ko-KR" altLang="en-US" sz="2000"/>
              <a:t>생략 가능</a:t>
            </a:r>
            <a:endParaRPr lang="en-US" altLang="ko-KR" sz="2000"/>
          </a:p>
          <a:p>
            <a:pPr lvl="1"/>
            <a:r>
              <a:rPr lang="ko-KR" altLang="en-US" sz="2000"/>
              <a:t>매개변수 없다면 괄호 </a:t>
            </a:r>
            <a:r>
              <a:rPr lang="en-US" altLang="ko-KR" sz="2000"/>
              <a:t>( )</a:t>
            </a:r>
            <a:r>
              <a:rPr lang="ko-KR" altLang="en-US" sz="2000"/>
              <a:t> 생략 불가</a:t>
            </a:r>
            <a:endParaRPr lang="en-US" altLang="ko-KR" sz="2000"/>
          </a:p>
          <a:p>
            <a:pPr lvl="1"/>
            <a:r>
              <a:rPr lang="ko-KR" altLang="en-US" sz="2000"/>
              <a:t>리턴값이 있는 경우</a:t>
            </a:r>
            <a:r>
              <a:rPr lang="en-US" altLang="ko-KR" sz="2000"/>
              <a:t>, return </a:t>
            </a:r>
            <a:r>
              <a:rPr lang="ko-KR" altLang="en-US" sz="2000"/>
              <a:t>문 사용</a:t>
            </a:r>
            <a:endParaRPr lang="en-US" altLang="ko-KR" sz="2000"/>
          </a:p>
          <a:p>
            <a:pPr lvl="1"/>
            <a:r>
              <a:rPr lang="ko-KR" altLang="en-US" sz="2000"/>
              <a:t>중괄호 </a:t>
            </a:r>
            <a:r>
              <a:rPr lang="en-US" altLang="ko-KR" sz="2000"/>
              <a:t>{ }</a:t>
            </a:r>
            <a:r>
              <a:rPr lang="ko-KR" altLang="en-US" sz="2000"/>
              <a:t>에 </a:t>
            </a:r>
            <a:r>
              <a:rPr lang="en-US" altLang="ko-KR" sz="2000"/>
              <a:t>return </a:t>
            </a:r>
            <a:r>
              <a:rPr lang="ko-KR" altLang="en-US" sz="2000"/>
              <a:t>문만 있을 경우</a:t>
            </a:r>
            <a:r>
              <a:rPr lang="en-US" altLang="ko-KR" sz="2000"/>
              <a:t>, </a:t>
            </a:r>
            <a:r>
              <a:rPr lang="ko-KR" altLang="en-US" sz="2000"/>
              <a:t>중괄호 생략 가능</a:t>
            </a:r>
          </a:p>
          <a:p>
            <a:pPr lvl="1"/>
            <a:endParaRPr lang="ko-KR" altLang="en-US" sz="2000"/>
          </a:p>
          <a:p>
            <a:pPr lvl="1"/>
            <a:endParaRPr lang="ko-KR" altLang="en-US" sz="2000"/>
          </a:p>
          <a:p>
            <a:pPr lvl="1"/>
            <a:endParaRPr lang="ko-KR" altLang="en-US" sz="2000"/>
          </a:p>
          <a:p>
            <a:pPr lvl="1"/>
            <a:endParaRPr lang="ko-KR" altLang="en-US" sz="2000"/>
          </a:p>
          <a:p>
            <a:pPr lvl="1"/>
            <a:endParaRPr lang="en-US" altLang="ko-KR" sz="2000"/>
          </a:p>
          <a:p>
            <a:endParaRPr lang="ko-KR" altLang="en-US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02149637-1110-934C-AC4C-63E48887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람다식 기본 문법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4B101728-07E4-D24B-B64F-136DB501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98588"/>
            <a:ext cx="34290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2BF55900-AD26-F545-B2F9-127830FE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398588"/>
            <a:ext cx="34290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CDAA5B68-C984-B94D-A170-A1A0AA9A44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타겟 타입</a:t>
            </a:r>
            <a:r>
              <a:rPr lang="en-US" altLang="ko-KR" sz="2400"/>
              <a:t>(target type)</a:t>
            </a:r>
          </a:p>
          <a:p>
            <a:pPr lvl="1"/>
            <a:r>
              <a:rPr lang="ko-KR" altLang="en-US" sz="2000"/>
              <a:t>람다식이 대입되는 인터페이스</a:t>
            </a:r>
            <a:endParaRPr lang="en-US" altLang="ko-KR" sz="2000"/>
          </a:p>
          <a:p>
            <a:pPr lvl="1"/>
            <a:r>
              <a:rPr lang="ko-KR" altLang="en-US" sz="2000"/>
              <a:t>익명 구현 객체를 만들 때 사용할 인터페이스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함수적 인터페이스</a:t>
            </a:r>
            <a:r>
              <a:rPr lang="en-US" altLang="ko-KR" sz="2400"/>
              <a:t>(functional interface)</a:t>
            </a:r>
          </a:p>
          <a:p>
            <a:pPr lvl="1"/>
            <a:r>
              <a:rPr lang="ko-KR" altLang="en-US" sz="2000"/>
              <a:t>하나의 추상 메소드만 선언된 인터페이스가 타겟 타입</a:t>
            </a:r>
            <a:endParaRPr lang="en-US" altLang="ko-KR" sz="2000"/>
          </a:p>
          <a:p>
            <a:pPr lvl="1"/>
            <a:r>
              <a:rPr lang="en-US" altLang="ko-KR" sz="2000"/>
              <a:t>@FunctionalInterface </a:t>
            </a:r>
            <a:r>
              <a:rPr lang="ko-KR" altLang="en-US" sz="2000"/>
              <a:t>어노테이션</a:t>
            </a:r>
          </a:p>
          <a:p>
            <a:pPr lvl="2"/>
            <a:r>
              <a:rPr lang="ko-KR" altLang="en-US" sz="1800"/>
              <a:t>하나의 추상 메소드만을 가지는지 컴파일러가 체크</a:t>
            </a:r>
          </a:p>
          <a:p>
            <a:pPr lvl="2"/>
            <a:r>
              <a:rPr lang="ko-KR" altLang="en-US" sz="1800"/>
              <a:t>두 개 이상의 추상 메소드가 선언되어 있으면 컴파일 오류 발생</a:t>
            </a:r>
          </a:p>
          <a:p>
            <a:pPr lvl="1"/>
            <a:endParaRPr lang="en-US" altLang="ko-KR" sz="200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8F2ED41D-CB67-8346-8C5C-171A37C8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타겟 타입과 함수적 인터페이스</a:t>
            </a:r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3DC3BD03-C85A-2744-BAC7-347D691C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2514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F3D1A02-1B04-C949-82B8-150282659DB4}"/>
              </a:ext>
            </a:extLst>
          </p:cNvPr>
          <p:cNvSpPr/>
          <p:nvPr/>
        </p:nvSpPr>
        <p:spPr>
          <a:xfrm>
            <a:off x="914400" y="2376488"/>
            <a:ext cx="1000125" cy="71437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AAFAF2A9-90F1-534C-8AB3-B87656EAB9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매개변수와 리턴값이 없는 람다식</a:t>
            </a:r>
            <a:endParaRPr lang="en-US" altLang="ko-KR" sz="2400"/>
          </a:p>
          <a:p>
            <a:pPr lvl="1"/>
            <a:r>
              <a:rPr lang="en-US" altLang="ko-KR" sz="2000"/>
              <a:t>Method()</a:t>
            </a:r>
            <a:r>
              <a:rPr lang="ko-KR" altLang="en-US" sz="2000"/>
              <a:t>가 매개 변수를 가지지 않는 경우</a:t>
            </a:r>
            <a:endParaRPr lang="en-US" altLang="ko-KR" sz="20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매개변수가 있는 람다식</a:t>
            </a:r>
            <a:endParaRPr lang="en-US" altLang="ko-KR" sz="2400"/>
          </a:p>
          <a:p>
            <a:endParaRPr lang="en-US" altLang="ko-KR" sz="2400"/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E9B4627A-1469-0A46-8AB9-8BC44858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타겟 타입과 함수적 인터페이스</a:t>
            </a:r>
          </a:p>
        </p:txBody>
      </p:sp>
      <p:pic>
        <p:nvPicPr>
          <p:cNvPr id="10244" name="Picture 7">
            <a:extLst>
              <a:ext uri="{FF2B5EF4-FFF2-40B4-BE49-F238E27FC236}">
                <a16:creationId xmlns:a16="http://schemas.microsoft.com/office/drawing/2014/main" id="{F9F95BAF-D230-2747-A25F-2A9BF021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28800"/>
            <a:ext cx="3438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>
            <a:extLst>
              <a:ext uri="{FF2B5EF4-FFF2-40B4-BE49-F238E27FC236}">
                <a16:creationId xmlns:a16="http://schemas.microsoft.com/office/drawing/2014/main" id="{07EFD90B-12D9-144D-A9DE-797C64AE3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828800"/>
            <a:ext cx="3276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>
            <a:extLst>
              <a:ext uri="{FF2B5EF4-FFF2-40B4-BE49-F238E27FC236}">
                <a16:creationId xmlns:a16="http://schemas.microsoft.com/office/drawing/2014/main" id="{72DD5A39-CA61-7D48-A5DC-9D4B1C6C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2328863"/>
            <a:ext cx="1123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2">
            <a:extLst>
              <a:ext uri="{FF2B5EF4-FFF2-40B4-BE49-F238E27FC236}">
                <a16:creationId xmlns:a16="http://schemas.microsoft.com/office/drawing/2014/main" id="{558434C0-0FBC-CB45-8CC3-0D2C0150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10000"/>
            <a:ext cx="3476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3">
            <a:extLst>
              <a:ext uri="{FF2B5EF4-FFF2-40B4-BE49-F238E27FC236}">
                <a16:creationId xmlns:a16="http://schemas.microsoft.com/office/drawing/2014/main" id="{67ED7897-3BDE-A545-ADBD-8571573A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676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">
            <a:extLst>
              <a:ext uri="{FF2B5EF4-FFF2-40B4-BE49-F238E27FC236}">
                <a16:creationId xmlns:a16="http://schemas.microsoft.com/office/drawing/2014/main" id="{8BD262C3-76B5-5C49-ACCE-1CE54874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10063"/>
            <a:ext cx="1219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B7706FED-C978-4E4C-94D3-9B55DBD13F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>
                <a:solidFill>
                  <a:srgbClr val="000000"/>
                </a:solidFill>
              </a:rPr>
              <a:t>리턴값이 있는 람다식</a:t>
            </a:r>
            <a:endParaRPr lang="en-US" altLang="ko-KR" sz="2400">
              <a:solidFill>
                <a:srgbClr val="000000"/>
              </a:solidFill>
            </a:endParaRPr>
          </a:p>
          <a:p>
            <a:endParaRPr lang="ko-KR" altLang="en-US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A74A604-EF9F-8A40-9D6A-0C731868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타겟 타입과 함수적 인터페이스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209AD77A-6E77-0141-8AB1-D80498D6C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524000"/>
            <a:ext cx="34671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>
            <a:extLst>
              <a:ext uri="{FF2B5EF4-FFF2-40B4-BE49-F238E27FC236}">
                <a16:creationId xmlns:a16="http://schemas.microsoft.com/office/drawing/2014/main" id="{12BBCA96-2DC8-1441-B77A-F507BF7B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1524000"/>
            <a:ext cx="4495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FB74CE1E-8F34-8D42-957A-2C9412F6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2881313"/>
            <a:ext cx="80279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>
            <a:extLst>
              <a:ext uri="{FF2B5EF4-FFF2-40B4-BE49-F238E27FC236}">
                <a16:creationId xmlns:a16="http://schemas.microsoft.com/office/drawing/2014/main" id="{FCB4ADF7-C97E-9F4E-9869-FAB98101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2024063"/>
            <a:ext cx="2457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A712E3C6-2AD9-5642-ACF6-582C82B9C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클래스의 멤버 사용</a:t>
            </a:r>
            <a:endParaRPr lang="en-US" altLang="ko-KR" sz="2400"/>
          </a:p>
          <a:p>
            <a:pPr lvl="1"/>
            <a:r>
              <a:rPr lang="ko-KR" altLang="en-US" sz="2000"/>
              <a:t>람다식 실행 블록에는 클래스의 멤버인 필드와 메소드 제약 없이 사용 </a:t>
            </a:r>
            <a:endParaRPr lang="en-US" altLang="ko-KR" sz="2000"/>
          </a:p>
          <a:p>
            <a:pPr lvl="1"/>
            <a:r>
              <a:rPr lang="ko-KR" altLang="en-US" sz="2000"/>
              <a:t>람다식 실행 블록 내에서 </a:t>
            </a:r>
            <a:r>
              <a:rPr lang="en-US" altLang="ko-KR" sz="2000"/>
              <a:t>this</a:t>
            </a:r>
            <a:r>
              <a:rPr lang="ko-KR" altLang="en-US" sz="2000"/>
              <a:t>는 </a:t>
            </a:r>
            <a:r>
              <a:rPr lang="ko-KR" altLang="en-US" sz="2000">
                <a:solidFill>
                  <a:srgbClr val="0070C0"/>
                </a:solidFill>
              </a:rPr>
              <a:t>람다식을 실행한 객체의 참조</a:t>
            </a:r>
            <a:endParaRPr lang="en-US" altLang="ko-KR" sz="2000">
              <a:solidFill>
                <a:srgbClr val="0070C0"/>
              </a:solidFill>
            </a:endParaRPr>
          </a:p>
          <a:p>
            <a:pPr lvl="2"/>
            <a:r>
              <a:rPr lang="ko-KR" altLang="en-US" sz="1800"/>
              <a:t>주의해서 사용해야</a:t>
            </a:r>
            <a:r>
              <a:rPr lang="en-US" altLang="ko-KR" sz="1800"/>
              <a:t> </a:t>
            </a:r>
            <a:r>
              <a:rPr lang="ko-KR" altLang="en-US" sz="1800"/>
              <a:t>할 필요성 가짐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7B46191C-6918-A749-A9E4-A224636D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클래스 멤버와 로컬 변수 사용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F35B60D-C5F6-974D-B1B7-11264939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1763"/>
            <a:ext cx="6619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F968F70C-EE26-9E42-B5C8-5CAAAC8D3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로컬 변수의 사용</a:t>
            </a:r>
            <a:endParaRPr lang="en-US" altLang="ko-KR" sz="2400"/>
          </a:p>
          <a:p>
            <a:pPr lvl="1"/>
            <a:r>
              <a:rPr lang="ko-KR" altLang="en-US" sz="2000"/>
              <a:t>람다식은 함수적 인터페이스의 익명 구현 객체 생성</a:t>
            </a:r>
            <a:endParaRPr lang="en-US" altLang="ko-KR" sz="2000"/>
          </a:p>
          <a:p>
            <a:pPr lvl="1"/>
            <a:r>
              <a:rPr lang="ko-KR" altLang="en-US" sz="2000"/>
              <a:t>람다식에서 사용하는 외부 로컬 변수는 </a:t>
            </a:r>
            <a:r>
              <a:rPr lang="en-US" altLang="ko-KR" sz="2000"/>
              <a:t>final </a:t>
            </a:r>
            <a:r>
              <a:rPr lang="ko-KR" altLang="en-US" sz="2000"/>
              <a:t>특성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F7154E44-8872-8C4E-B554-5AF7B7B4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클래스 멤버와 로컬 변수 사용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299E0A0F-DF48-524D-978A-2F4E806A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52663"/>
            <a:ext cx="57324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15337</TotalTime>
  <Words>916</Words>
  <Application>Microsoft Macintosh PowerPoint</Application>
  <PresentationFormat>화면 슬라이드 쇼(4:3)</PresentationFormat>
  <Paragraphs>172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Verdana</vt:lpstr>
      <vt:lpstr>HY견고딕</vt:lpstr>
      <vt:lpstr>HY헤드라인M</vt:lpstr>
      <vt:lpstr>굴림</vt:lpstr>
      <vt:lpstr>Wingdings</vt:lpstr>
      <vt:lpstr>HY강M</vt:lpstr>
      <vt:lpstr>돋움</vt:lpstr>
      <vt:lpstr>Arial</vt:lpstr>
      <vt:lpstr>2_디자인 사용자 지정</vt:lpstr>
      <vt:lpstr>14장. 람다식</vt:lpstr>
      <vt:lpstr>PowerPoint 프레젠테이션</vt:lpstr>
      <vt:lpstr>1절. 람다식이란</vt:lpstr>
      <vt:lpstr>2절. 람다식 기본 문법</vt:lpstr>
      <vt:lpstr>3절. 타겟 타입과 함수적 인터페이스</vt:lpstr>
      <vt:lpstr>3절. 타겟 타입과 함수적 인터페이스</vt:lpstr>
      <vt:lpstr>3절. 타겟 타입과 함수적 인터페이스</vt:lpstr>
      <vt:lpstr>4절. 클래스 멤버와 로컬 변수 사용</vt:lpstr>
      <vt:lpstr>4절. 클래스 멤버와 로컬 변수 사용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5절. 표준 API의 함수적 인터페이스</vt:lpstr>
      <vt:lpstr>6절. 메소드 참조(Method references)</vt:lpstr>
      <vt:lpstr>6절. 메소드 참조(Method references)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2500</cp:revision>
  <dcterms:created xsi:type="dcterms:W3CDTF">2004-07-21T02:43:03Z</dcterms:created>
  <dcterms:modified xsi:type="dcterms:W3CDTF">2021-03-19T09:03:20Z</dcterms:modified>
</cp:coreProperties>
</file>