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embedTrueTypeFonts="1" saveSubsetFonts="1">
  <p:sldMasterIdLst>
    <p:sldMasterId id="2147484285" r:id="rId1"/>
  </p:sldMasterIdLst>
  <p:notesMasterIdLst>
    <p:notesMasterId r:id="rId29"/>
  </p:notesMasterIdLst>
  <p:handoutMasterIdLst>
    <p:handoutMasterId r:id="rId30"/>
  </p:handoutMasterIdLst>
  <p:sldIdLst>
    <p:sldId id="256" r:id="rId2"/>
    <p:sldId id="380" r:id="rId3"/>
    <p:sldId id="537" r:id="rId4"/>
    <p:sldId id="538" r:id="rId5"/>
    <p:sldId id="539" r:id="rId6"/>
    <p:sldId id="540" r:id="rId7"/>
    <p:sldId id="541" r:id="rId8"/>
    <p:sldId id="542" r:id="rId9"/>
    <p:sldId id="543" r:id="rId10"/>
    <p:sldId id="544" r:id="rId11"/>
    <p:sldId id="545" r:id="rId12"/>
    <p:sldId id="546" r:id="rId13"/>
    <p:sldId id="548" r:id="rId14"/>
    <p:sldId id="547" r:id="rId15"/>
    <p:sldId id="549" r:id="rId16"/>
    <p:sldId id="550" r:id="rId17"/>
    <p:sldId id="551" r:id="rId18"/>
    <p:sldId id="552" r:id="rId19"/>
    <p:sldId id="553" r:id="rId20"/>
    <p:sldId id="558" r:id="rId21"/>
    <p:sldId id="559" r:id="rId22"/>
    <p:sldId id="560" r:id="rId23"/>
    <p:sldId id="556" r:id="rId24"/>
    <p:sldId id="557" r:id="rId25"/>
    <p:sldId id="555" r:id="rId26"/>
    <p:sldId id="554" r:id="rId27"/>
    <p:sldId id="275" r:id="rId28"/>
  </p:sldIdLst>
  <p:sldSz cx="9144000" cy="6858000" type="screen4x3"/>
  <p:notesSz cx="6797675" cy="9874250"/>
  <p:embeddedFontLst>
    <p:embeddedFont>
      <p:font typeface="돋움" panose="020B0600000101010101" pitchFamily="34" charset="-127"/>
      <p:regular r:id="rId31"/>
    </p:embeddedFont>
    <p:embeddedFont>
      <p:font typeface="HY강M" panose="02030600000101010101" pitchFamily="18" charset="-127"/>
      <p:regular r:id="rId32"/>
    </p:embeddedFont>
    <p:embeddedFont>
      <p:font typeface="HY견고딕" panose="02030600000101010101" pitchFamily="18" charset="-127"/>
      <p:regular r:id="rId33"/>
    </p:embeddedFont>
    <p:embeddedFont>
      <p:font typeface="HY헤드라인M" panose="02030600000101010101" pitchFamily="18" charset="-127"/>
      <p:regular r:id="rId34"/>
    </p:embeddedFont>
    <p:embeddedFont>
      <p:font typeface="맑은 고딕" panose="020B0503020000020004" pitchFamily="34" charset="-127"/>
      <p:regular r:id="rId35"/>
      <p:bold r:id="rId36"/>
    </p:embeddedFont>
    <p:embeddedFont>
      <p:font typeface="Verdana" panose="020B0604030504040204" pitchFamily="34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3" autoAdjust="0"/>
    <p:restoredTop sz="94740" autoAdjust="0"/>
  </p:normalViewPr>
  <p:slideViewPr>
    <p:cSldViewPr>
      <p:cViewPr varScale="1">
        <p:scale>
          <a:sx n="124" d="100"/>
          <a:sy n="124" d="100"/>
        </p:scale>
        <p:origin x="2008" y="168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B2BF8336-9F3C-1E42-B915-81BF032116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A9155207-B93C-7C4A-8674-37717CDC121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99CDC41F-CA20-1B47-8C98-F4592599EBA0}" type="datetimeFigureOut">
              <a:rPr lang="ko-KR" altLang="en-US"/>
              <a:pPr>
                <a:defRPr/>
              </a:pPr>
              <a:t>2021. 3. 19.</a:t>
            </a:fld>
            <a:endParaRPr lang="en-US" altLang="ko-KR"/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EB796120-B52A-0A4B-B747-CAA23A1543E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BAC8175E-58CB-F64A-B950-8739798D684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02FBF4C6-8011-AB44-A7E1-89437152686B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271D89E-33A1-E845-AF7A-5D0331F5DE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D9E07D-2D32-2C4A-9AA8-A6B6586D72E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A8E2D63D-9F7E-2F4D-970F-A465258A55E7}" type="datetimeFigureOut">
              <a:rPr lang="ko-KR" altLang="en-US"/>
              <a:pPr>
                <a:defRPr/>
              </a:pPr>
              <a:t>2021. 3. 19.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C3554022-B8FA-CF49-A61A-E190A9EB13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70E49CB3-315B-9A49-8111-2EB5E2DF5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C94234-C86C-3243-9D92-832A660A84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A1BBD7-3621-B14E-922B-817D3A8981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6315891D-2DE8-6A49-8346-82CB8272F57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060E2DF-38FA-0646-BF9A-57F1BD8D57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D9B7A2D-44AE-B748-BA55-AA299FA2FF2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B02A25C-E7F5-AA4D-9BEC-38AE2AAA617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4D87ADA-D600-1641-9FD7-7BD326299B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870D02C-046E-BD49-BFE9-FF95222004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58C0010-7E5A-2E4A-B319-8F71A5A2037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846B2E38-45E8-314E-B532-C38E0A5B39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>
            <a:extLst>
              <a:ext uri="{FF2B5EF4-FFF2-40B4-BE49-F238E27FC236}">
                <a16:creationId xmlns:a16="http://schemas.microsoft.com/office/drawing/2014/main" id="{9EA92225-5C01-3644-85D1-7A0C07179C4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32C54CC-B7A5-7147-939C-52083175DB72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AutoShape 11">
            <a:extLst>
              <a:ext uri="{FF2B5EF4-FFF2-40B4-BE49-F238E27FC236}">
                <a16:creationId xmlns:a16="http://schemas.microsoft.com/office/drawing/2014/main" id="{9E732640-4EEF-0A48-BBA8-884D7029372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pic>
        <p:nvPicPr>
          <p:cNvPr id="7" name="Picture 32" descr="hanbitmedia logo_RGB_72">
            <a:extLst>
              <a:ext uri="{FF2B5EF4-FFF2-40B4-BE49-F238E27FC236}">
                <a16:creationId xmlns:a16="http://schemas.microsoft.com/office/drawing/2014/main" id="{2D748EB8-92EA-C14B-8500-CF5C900A91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9">
            <a:extLst>
              <a:ext uri="{FF2B5EF4-FFF2-40B4-BE49-F238E27FC236}">
                <a16:creationId xmlns:a16="http://schemas.microsoft.com/office/drawing/2014/main" id="{B0CC6C6C-E71A-B441-82BC-B70A77A99CA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이것이 자바다</a:t>
            </a:r>
            <a:r>
              <a:rPr lang="en-US" altLang="ko-KR" sz="12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(http://cafe.naver.com/thisjava)</a:t>
            </a:r>
            <a:endParaRPr lang="ko-KR" altLang="en-US" sz="12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544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>
            <a:extLst>
              <a:ext uri="{FF2B5EF4-FFF2-40B4-BE49-F238E27FC236}">
                <a16:creationId xmlns:a16="http://schemas.microsoft.com/office/drawing/2014/main" id="{55915385-C445-E14F-8BD6-3A5FF1AB176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50855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8719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82E0080F-EA10-A64A-B449-F8FA1F5258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>
            <a:extLst>
              <a:ext uri="{FF2B5EF4-FFF2-40B4-BE49-F238E27FC236}">
                <a16:creationId xmlns:a16="http://schemas.microsoft.com/office/drawing/2014/main" id="{79E8A805-4FD5-9045-BB31-4E06EB2A831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A33D4C6A-E73F-BB42-B650-6035CFEE5DBA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AutoShape 11">
            <a:extLst>
              <a:ext uri="{FF2B5EF4-FFF2-40B4-BE49-F238E27FC236}">
                <a16:creationId xmlns:a16="http://schemas.microsoft.com/office/drawing/2014/main" id="{4CC2D41A-FBF3-4D41-B431-48B94E507A6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pic>
        <p:nvPicPr>
          <p:cNvPr id="6" name="Picture 32" descr="hanbitmedia logo_RGB_72">
            <a:extLst>
              <a:ext uri="{FF2B5EF4-FFF2-40B4-BE49-F238E27FC236}">
                <a16:creationId xmlns:a16="http://schemas.microsoft.com/office/drawing/2014/main" id="{35A93275-EA72-0D49-AFFB-577FFD79F4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3">
            <a:extLst>
              <a:ext uri="{FF2B5EF4-FFF2-40B4-BE49-F238E27FC236}">
                <a16:creationId xmlns:a16="http://schemas.microsoft.com/office/drawing/2014/main" id="{4F45207E-B7AB-A248-9C17-716EDAB469EB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ea typeface="돋움" pitchFamily="50" charset="-127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ea typeface="돋움" pitchFamily="50" charset="-127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9913A487-4A1E-0441-8C95-00AEEA28C7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이것이 자바다</a:t>
            </a:r>
            <a:r>
              <a:rPr lang="en-US" altLang="ko-KR" sz="12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(http://cafe.naver.com/thisjava)</a:t>
            </a:r>
            <a:endParaRPr lang="ko-KR" altLang="en-US" sz="12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126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>
            <a:extLst>
              <a:ext uri="{FF2B5EF4-FFF2-40B4-BE49-F238E27FC236}">
                <a16:creationId xmlns:a16="http://schemas.microsoft.com/office/drawing/2014/main" id="{A754B026-7B6F-BA4F-9036-1035275AE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>
            <a:extLst>
              <a:ext uri="{FF2B5EF4-FFF2-40B4-BE49-F238E27FC236}">
                <a16:creationId xmlns:a16="http://schemas.microsoft.com/office/drawing/2014/main" id="{78FD2F1D-D553-184C-B052-2478C8DA9973}"/>
              </a:ext>
            </a:extLst>
          </p:cNvPr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>
            <a:extLst>
              <a:ext uri="{FF2B5EF4-FFF2-40B4-BE49-F238E27FC236}">
                <a16:creationId xmlns:a16="http://schemas.microsoft.com/office/drawing/2014/main" id="{6B48E8C9-1589-574C-A9D0-3432EA310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pPr algn="r" latinLnBrk="1"/>
            <a:fld id="{D95AF2AE-3D3B-704D-AAC3-FA15C878CD90}" type="slidenum">
              <a:rPr lang="ko-KR" altLang="en-US" sz="11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/>
              <a:t>‹#›</a:t>
            </a:fld>
            <a:r>
              <a:rPr lang="en-US" altLang="ko-KR" sz="11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/27</a:t>
            </a:r>
          </a:p>
        </p:txBody>
      </p:sp>
      <p:sp>
        <p:nvSpPr>
          <p:cNvPr id="1029" name="텍스트 개체 틀 22">
            <a:extLst>
              <a:ext uri="{FF2B5EF4-FFF2-40B4-BE49-F238E27FC236}">
                <a16:creationId xmlns:a16="http://schemas.microsoft.com/office/drawing/2014/main" id="{3AF790A0-76E6-B94A-A5BF-437AA9949D4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2"/>
            <a:endParaRPr lang="en-US" altLang="ko-KR"/>
          </a:p>
        </p:txBody>
      </p:sp>
      <p:sp>
        <p:nvSpPr>
          <p:cNvPr id="1030" name="제목 개체 틀 23">
            <a:extLst>
              <a:ext uri="{FF2B5EF4-FFF2-40B4-BE49-F238E27FC236}">
                <a16:creationId xmlns:a16="http://schemas.microsoft.com/office/drawing/2014/main" id="{6167B36F-98F3-1345-9383-051FEF45230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Freeform 126">
            <a:extLst>
              <a:ext uri="{FF2B5EF4-FFF2-40B4-BE49-F238E27FC236}">
                <a16:creationId xmlns:a16="http://schemas.microsoft.com/office/drawing/2014/main" id="{22E639CC-B245-7048-8579-D078610E4B9B}"/>
              </a:ext>
            </a:extLst>
          </p:cNvPr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ore-KR" altLang="en-US"/>
          </a:p>
        </p:txBody>
      </p:sp>
      <p:grpSp>
        <p:nvGrpSpPr>
          <p:cNvPr id="2" name="Group 191">
            <a:extLst>
              <a:ext uri="{FF2B5EF4-FFF2-40B4-BE49-F238E27FC236}">
                <a16:creationId xmlns:a16="http://schemas.microsoft.com/office/drawing/2014/main" id="{5447252C-BAA3-FD49-B014-4394386DE04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>
              <a:extLst>
                <a:ext uri="{FF2B5EF4-FFF2-40B4-BE49-F238E27FC236}">
                  <a16:creationId xmlns:a16="http://schemas.microsoft.com/office/drawing/2014/main" id="{AE0C09A9-9919-4B43-97D6-AAC0C1FE3A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>
                <a:extLst>
                  <a:ext uri="{FF2B5EF4-FFF2-40B4-BE49-F238E27FC236}">
                    <a16:creationId xmlns:a16="http://schemas.microsoft.com/office/drawing/2014/main" id="{B541B62A-2364-7A49-8024-BC0D9082391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>
                <a:extLst>
                  <a:ext uri="{FF2B5EF4-FFF2-40B4-BE49-F238E27FC236}">
                    <a16:creationId xmlns:a16="http://schemas.microsoft.com/office/drawing/2014/main" id="{162EE9D1-9CE7-DF4D-882B-A658EB8196A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>
              <a:extLst>
                <a:ext uri="{FF2B5EF4-FFF2-40B4-BE49-F238E27FC236}">
                  <a16:creationId xmlns:a16="http://schemas.microsoft.com/office/drawing/2014/main" id="{3876C58B-25B9-6F4D-9388-533DAA7014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6" r:id="rId1"/>
    <p:sldLayoutId id="2147484527" r:id="rId2"/>
    <p:sldLayoutId id="2147484525" r:id="rId3"/>
    <p:sldLayoutId id="2147484528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5">
            <a:extLst>
              <a:ext uri="{FF2B5EF4-FFF2-40B4-BE49-F238E27FC236}">
                <a16:creationId xmlns:a16="http://schemas.microsoft.com/office/drawing/2014/main" id="{ACB94E8B-EA64-104E-94B2-0A451119F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4267200"/>
            <a:ext cx="7696200" cy="838200"/>
          </a:xfrm>
        </p:spPr>
        <p:txBody>
          <a:bodyPr/>
          <a:lstStyle/>
          <a:p>
            <a:pPr algn="ctr"/>
            <a:r>
              <a:rPr lang="en-US" altLang="ko-KR"/>
              <a:t>15</a:t>
            </a:r>
            <a:r>
              <a:rPr lang="ko-KR" altLang="en-US"/>
              <a:t>장</a:t>
            </a:r>
            <a:r>
              <a:rPr lang="en-US" altLang="ko-KR"/>
              <a:t>.</a:t>
            </a:r>
            <a:r>
              <a:rPr lang="ko-KR" altLang="en-US"/>
              <a:t> 컬렉션 프레임워크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>
            <a:extLst>
              <a:ext uri="{FF2B5EF4-FFF2-40B4-BE49-F238E27FC236}">
                <a16:creationId xmlns:a16="http://schemas.microsoft.com/office/drawing/2014/main" id="{33575BC9-DF7D-064E-BAAE-E643C4A4E1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LinkedList</a:t>
            </a:r>
          </a:p>
          <a:p>
            <a:pPr lvl="1"/>
            <a:endParaRPr lang="en-US" altLang="ko-KR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특징</a:t>
            </a:r>
            <a:endParaRPr lang="en-US" altLang="ko-KR" sz="2000"/>
          </a:p>
          <a:p>
            <a:pPr lvl="2"/>
            <a:r>
              <a:rPr lang="ko-KR" altLang="en-US" sz="1800"/>
              <a:t>인접 참조를 링크해서 체인처럼 관리</a:t>
            </a:r>
            <a:endParaRPr lang="en-US" altLang="ko-KR" sz="1800"/>
          </a:p>
          <a:p>
            <a:pPr lvl="2"/>
            <a:r>
              <a:rPr lang="ko-KR" altLang="en-US" sz="1800"/>
              <a:t>특정 인덱스에서 객체를 제거하거나 추가하게 되면 바로 앞뒤 링크만 변경</a:t>
            </a:r>
            <a:endParaRPr lang="en-US" altLang="ko-KR" sz="1800"/>
          </a:p>
          <a:p>
            <a:pPr lvl="2"/>
            <a:r>
              <a:rPr lang="ko-KR" altLang="en-US" sz="1800">
                <a:solidFill>
                  <a:srgbClr val="0070C0"/>
                </a:solidFill>
              </a:rPr>
              <a:t>빈번한 객체 삭제와 삽입이 일어나는 곳에서는</a:t>
            </a:r>
            <a:r>
              <a:rPr lang="en-US" altLang="ko-KR" sz="1800">
                <a:solidFill>
                  <a:srgbClr val="0070C0"/>
                </a:solidFill>
              </a:rPr>
              <a:t> ArrayList</a:t>
            </a:r>
            <a:r>
              <a:rPr lang="ko-KR" altLang="en-US" sz="1800">
                <a:solidFill>
                  <a:srgbClr val="0070C0"/>
                </a:solidFill>
              </a:rPr>
              <a:t>보다 좋은 성능</a:t>
            </a:r>
            <a:endParaRPr lang="en-US" altLang="ko-KR" sz="1800">
              <a:solidFill>
                <a:srgbClr val="0070C0"/>
              </a:solidFill>
            </a:endParaRPr>
          </a:p>
          <a:p>
            <a:endParaRPr lang="ko-KR" altLang="en-US"/>
          </a:p>
        </p:txBody>
      </p:sp>
      <p:sp>
        <p:nvSpPr>
          <p:cNvPr id="14339" name="제목 2">
            <a:extLst>
              <a:ext uri="{FF2B5EF4-FFF2-40B4-BE49-F238E27FC236}">
                <a16:creationId xmlns:a16="http://schemas.microsoft.com/office/drawing/2014/main" id="{6BA43B36-CA95-F042-952B-7D796BA5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List </a:t>
            </a:r>
            <a:r>
              <a:rPr lang="ko-KR" altLang="en-US"/>
              <a:t>컬렉션</a:t>
            </a:r>
          </a:p>
        </p:txBody>
      </p:sp>
      <p:pic>
        <p:nvPicPr>
          <p:cNvPr id="14340" name="Picture 10">
            <a:extLst>
              <a:ext uri="{FF2B5EF4-FFF2-40B4-BE49-F238E27FC236}">
                <a16:creationId xmlns:a16="http://schemas.microsoft.com/office/drawing/2014/main" id="{B2E3DE2A-68CE-8A48-BDB1-62A8DF4BA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38275"/>
            <a:ext cx="357187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6">
            <a:extLst>
              <a:ext uri="{FF2B5EF4-FFF2-40B4-BE49-F238E27FC236}">
                <a16:creationId xmlns:a16="http://schemas.microsoft.com/office/drawing/2014/main" id="{5500EB56-97BA-D748-A023-F73D0EBF4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14775"/>
            <a:ext cx="43434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7">
            <a:extLst>
              <a:ext uri="{FF2B5EF4-FFF2-40B4-BE49-F238E27FC236}">
                <a16:creationId xmlns:a16="http://schemas.microsoft.com/office/drawing/2014/main" id="{A7FFB6E9-CE2F-2848-AF4F-668183BC3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572000"/>
            <a:ext cx="4579938" cy="1731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>
            <a:extLst>
              <a:ext uri="{FF2B5EF4-FFF2-40B4-BE49-F238E27FC236}">
                <a16:creationId xmlns:a16="http://schemas.microsoft.com/office/drawing/2014/main" id="{E90B2A70-4246-F844-BB38-F610972CDF3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Set </a:t>
            </a:r>
            <a:r>
              <a:rPr lang="ko-KR" altLang="en-US" sz="2400"/>
              <a:t>컬렉션의 특징 및 주요 메소드</a:t>
            </a:r>
            <a:endParaRPr lang="en-US" altLang="ko-KR" sz="2400"/>
          </a:p>
          <a:p>
            <a:pPr lvl="1"/>
            <a:r>
              <a:rPr lang="ko-KR" altLang="en-US" sz="2000"/>
              <a:t>특징</a:t>
            </a:r>
            <a:endParaRPr lang="en-US" altLang="ko-KR" sz="2000"/>
          </a:p>
          <a:p>
            <a:pPr lvl="2"/>
            <a:r>
              <a:rPr lang="ko-KR" altLang="en-US" sz="1800"/>
              <a:t>수학의 집합에 비유</a:t>
            </a:r>
            <a:endParaRPr lang="en-US" altLang="ko-KR" sz="1800"/>
          </a:p>
          <a:p>
            <a:pPr lvl="2"/>
            <a:r>
              <a:rPr lang="ko-KR" altLang="en-US" sz="1800"/>
              <a:t>저장 순서가 유지되지 않음</a:t>
            </a:r>
            <a:endParaRPr lang="en-US" altLang="ko-KR" sz="1800"/>
          </a:p>
          <a:p>
            <a:pPr lvl="2"/>
            <a:r>
              <a:rPr lang="ko-KR" altLang="en-US" sz="1800"/>
              <a:t>객체를 중복 저장 불가</a:t>
            </a:r>
            <a:endParaRPr lang="en-US" altLang="ko-KR" sz="1800"/>
          </a:p>
          <a:p>
            <a:pPr lvl="2"/>
            <a:r>
              <a:rPr lang="ko-KR" altLang="en-US" sz="1800"/>
              <a:t>하나의</a:t>
            </a:r>
            <a:r>
              <a:rPr lang="en-US" altLang="ko-KR" sz="1800"/>
              <a:t> null</a:t>
            </a:r>
            <a:r>
              <a:rPr lang="ko-KR" altLang="en-US" sz="1800"/>
              <a:t>만 저장 가능</a:t>
            </a:r>
            <a:endParaRPr lang="en-US" altLang="ko-KR" sz="1800"/>
          </a:p>
          <a:p>
            <a:pPr lvl="2"/>
            <a:endParaRPr lang="en-US" altLang="ko-KR"/>
          </a:p>
          <a:p>
            <a:pPr lvl="1"/>
            <a:r>
              <a:rPr lang="ko-KR" altLang="en-US" sz="2000"/>
              <a:t>구현 클래스</a:t>
            </a:r>
            <a:endParaRPr lang="en-US" altLang="ko-KR" sz="2000"/>
          </a:p>
          <a:p>
            <a:pPr lvl="2"/>
            <a:r>
              <a:rPr lang="en-US" altLang="ko-KR" sz="1800"/>
              <a:t>HashSet, LinkedHashSet, TreeSet</a:t>
            </a:r>
          </a:p>
          <a:p>
            <a:pPr lvl="1"/>
            <a:endParaRPr lang="en-US" altLang="ko-KR"/>
          </a:p>
          <a:p>
            <a:endParaRPr lang="ko-KR" altLang="en-US"/>
          </a:p>
        </p:txBody>
      </p:sp>
      <p:sp>
        <p:nvSpPr>
          <p:cNvPr id="15363" name="제목 2">
            <a:extLst>
              <a:ext uri="{FF2B5EF4-FFF2-40B4-BE49-F238E27FC236}">
                <a16:creationId xmlns:a16="http://schemas.microsoft.com/office/drawing/2014/main" id="{7DC316BC-3860-7F4D-8DC1-F4B98F4F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Set </a:t>
            </a:r>
            <a:r>
              <a:rPr lang="ko-KR" altLang="en-US"/>
              <a:t>컬렉션</a:t>
            </a:r>
          </a:p>
        </p:txBody>
      </p:sp>
      <p:pic>
        <p:nvPicPr>
          <p:cNvPr id="15364" name="Picture 3">
            <a:extLst>
              <a:ext uri="{FF2B5EF4-FFF2-40B4-BE49-F238E27FC236}">
                <a16:creationId xmlns:a16="http://schemas.microsoft.com/office/drawing/2014/main" id="{CBFBA1BB-87B6-0542-AD34-A6DCD94F6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95800"/>
            <a:ext cx="32162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B099F1-38A0-C345-937C-6BD9D0CD3E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altLang="ko-KR" sz="2400" dirty="0"/>
              <a:t>Set </a:t>
            </a:r>
            <a:r>
              <a:rPr lang="ko-KR" altLang="en-US" sz="2400" dirty="0"/>
              <a:t>컬렉션의 특징 및 주요 메소드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/>
              <a:t>주요 메소드</a:t>
            </a: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전체 객체 대상으로 한 번씩 반복해 가져오는 반복자</a:t>
            </a:r>
            <a:r>
              <a:rPr lang="en-US" altLang="ko-KR" sz="2000" dirty="0"/>
              <a:t>(Iterator)</a:t>
            </a:r>
            <a:r>
              <a:rPr lang="ko-KR" altLang="en-US" sz="2000" dirty="0"/>
              <a:t> 제공</a:t>
            </a:r>
            <a:endParaRPr lang="en-US" altLang="ko-KR" sz="2000" dirty="0"/>
          </a:p>
          <a:p>
            <a:pPr lvl="2">
              <a:defRPr/>
            </a:pPr>
            <a:r>
              <a:rPr lang="ko-KR" altLang="en-US" sz="1800" dirty="0"/>
              <a:t>인덱스로 객체를 검색해서 가져오는 메소드 없음</a:t>
            </a:r>
            <a:endParaRPr lang="en-US" altLang="ko-KR" sz="1800" dirty="0"/>
          </a:p>
          <a:p>
            <a:pPr marL="357187" lvl="1" indent="0">
              <a:buFont typeface="Wingdings" pitchFamily="2" charset="2"/>
              <a:buNone/>
              <a:defRPr/>
            </a:pPr>
            <a:endParaRPr lang="en-US" altLang="ko-KR" sz="2000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16387" name="제목 2">
            <a:extLst>
              <a:ext uri="{FF2B5EF4-FFF2-40B4-BE49-F238E27FC236}">
                <a16:creationId xmlns:a16="http://schemas.microsoft.com/office/drawing/2014/main" id="{23C94499-9034-0D4E-BA89-81E24C59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Set </a:t>
            </a:r>
            <a:r>
              <a:rPr lang="ko-KR" altLang="en-US"/>
              <a:t>컬렉션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FD7EACA7-1A06-B549-A81B-D21C3E16C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523163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1A4053-8BA5-D14A-A3CB-FA9147C4D69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altLang="ko-KR" sz="2400" dirty="0"/>
              <a:t>HashSet (p.736~739)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2400" dirty="0"/>
          </a:p>
          <a:p>
            <a:pPr lvl="1">
              <a:defRPr/>
            </a:pPr>
            <a:r>
              <a:rPr lang="ko-KR" altLang="en-US" sz="2000" dirty="0"/>
              <a:t>특징</a:t>
            </a:r>
            <a:endParaRPr lang="en-US" altLang="ko-KR" sz="2000" dirty="0"/>
          </a:p>
          <a:p>
            <a:pPr lvl="2">
              <a:defRPr/>
            </a:pPr>
            <a:r>
              <a:rPr lang="ko-KR" altLang="en-US" sz="1800" dirty="0"/>
              <a:t>동일 객체 및 동등 객체는 중복 저장하지 않음</a:t>
            </a:r>
            <a:endParaRPr lang="en-US" altLang="ko-KR" sz="1800" dirty="0"/>
          </a:p>
          <a:p>
            <a:pPr lvl="2">
              <a:defRPr/>
            </a:pPr>
            <a:r>
              <a:rPr lang="ko-KR" altLang="en-US" sz="1800" dirty="0"/>
              <a:t>동등 객체 판단 방법</a:t>
            </a:r>
            <a:endParaRPr lang="en-US" altLang="ko-KR" sz="1800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17411" name="제목 2">
            <a:extLst>
              <a:ext uri="{FF2B5EF4-FFF2-40B4-BE49-F238E27FC236}">
                <a16:creationId xmlns:a16="http://schemas.microsoft.com/office/drawing/2014/main" id="{0D240582-79AE-4844-AB16-943D0458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Set </a:t>
            </a:r>
            <a:r>
              <a:rPr lang="ko-KR" altLang="en-US"/>
              <a:t>컬렉션</a:t>
            </a:r>
          </a:p>
        </p:txBody>
      </p:sp>
      <p:pic>
        <p:nvPicPr>
          <p:cNvPr id="17412" name="Picture 2">
            <a:extLst>
              <a:ext uri="{FF2B5EF4-FFF2-40B4-BE49-F238E27FC236}">
                <a16:creationId xmlns:a16="http://schemas.microsoft.com/office/drawing/2014/main" id="{F8C34880-FFB8-2540-A839-4032337DC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447800"/>
            <a:ext cx="81438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4">
            <a:extLst>
              <a:ext uri="{FF2B5EF4-FFF2-40B4-BE49-F238E27FC236}">
                <a16:creationId xmlns:a16="http://schemas.microsoft.com/office/drawing/2014/main" id="{0612713D-55B7-3D4E-A828-8AC83D03B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71800"/>
            <a:ext cx="6072188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내용 개체 틀 1">
            <a:extLst>
              <a:ext uri="{FF2B5EF4-FFF2-40B4-BE49-F238E27FC236}">
                <a16:creationId xmlns:a16="http://schemas.microsoft.com/office/drawing/2014/main" id="{4F60992B-8945-274B-9C89-E088CAAC37A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Map </a:t>
            </a:r>
            <a:r>
              <a:rPr lang="ko-KR" altLang="en-US" sz="2400"/>
              <a:t>컬렉션의 특징 및 주요 메소드</a:t>
            </a:r>
            <a:endParaRPr lang="en-US" altLang="ko-KR" sz="2400"/>
          </a:p>
          <a:p>
            <a:pPr lvl="1"/>
            <a:r>
              <a:rPr lang="ko-KR" altLang="en-US" sz="2000"/>
              <a:t>특징</a:t>
            </a:r>
            <a:endParaRPr lang="en-US" altLang="ko-KR" sz="2000"/>
          </a:p>
          <a:p>
            <a:pPr lvl="2"/>
            <a:r>
              <a:rPr lang="ko-KR" altLang="en-US" sz="1800"/>
              <a:t>키</a:t>
            </a:r>
            <a:r>
              <a:rPr lang="en-US" altLang="ko-KR" sz="1800"/>
              <a:t>(key)</a:t>
            </a:r>
            <a:r>
              <a:rPr lang="ko-KR" altLang="en-US" sz="1800"/>
              <a:t>와 값</a:t>
            </a:r>
            <a:r>
              <a:rPr lang="en-US" altLang="ko-KR" sz="1800"/>
              <a:t>(value)</a:t>
            </a:r>
            <a:r>
              <a:rPr lang="ko-KR" altLang="en-US" sz="1800"/>
              <a:t>으로 구성된 </a:t>
            </a:r>
            <a:r>
              <a:rPr lang="en-US" altLang="ko-KR" sz="1800"/>
              <a:t>Map.Entry </a:t>
            </a:r>
            <a:r>
              <a:rPr lang="ko-KR" altLang="en-US" sz="1800"/>
              <a:t>객체를 저장하는 구조</a:t>
            </a:r>
            <a:endParaRPr lang="en-US" altLang="ko-KR" sz="1800"/>
          </a:p>
          <a:p>
            <a:pPr lvl="2"/>
            <a:r>
              <a:rPr lang="ko-KR" altLang="en-US" sz="1800"/>
              <a:t>키와 값은 모두 객체</a:t>
            </a:r>
            <a:endParaRPr lang="en-US" altLang="ko-KR" sz="1800"/>
          </a:p>
          <a:p>
            <a:pPr lvl="2"/>
            <a:r>
              <a:rPr lang="ko-KR" altLang="en-US" sz="1800"/>
              <a:t>키는 중복될 수 없지만 값은 중복 저장 가능</a:t>
            </a:r>
            <a:endParaRPr lang="en-US" altLang="ko-KR" sz="1800"/>
          </a:p>
          <a:p>
            <a:pPr lvl="2"/>
            <a:endParaRPr lang="en-US" altLang="ko-KR" sz="1800"/>
          </a:p>
          <a:p>
            <a:pPr lvl="1"/>
            <a:r>
              <a:rPr lang="ko-KR" altLang="en-US" sz="2000"/>
              <a:t>구현 클래스</a:t>
            </a:r>
            <a:endParaRPr lang="en-US" altLang="ko-KR" sz="2000"/>
          </a:p>
          <a:p>
            <a:pPr lvl="2"/>
            <a:r>
              <a:rPr lang="en-US" altLang="ko-KR" sz="1800"/>
              <a:t>HashMap, Hashtable, LinkedHashMap, Properties, TreeMap</a:t>
            </a:r>
          </a:p>
          <a:p>
            <a:endParaRPr lang="ko-KR" altLang="en-US"/>
          </a:p>
        </p:txBody>
      </p:sp>
      <p:sp>
        <p:nvSpPr>
          <p:cNvPr id="18435" name="제목 2">
            <a:extLst>
              <a:ext uri="{FF2B5EF4-FFF2-40B4-BE49-F238E27FC236}">
                <a16:creationId xmlns:a16="http://schemas.microsoft.com/office/drawing/2014/main" id="{1D14F7CF-C705-504F-A263-691D2212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Map </a:t>
            </a:r>
            <a:r>
              <a:rPr lang="ko-KR" altLang="en-US"/>
              <a:t>컬렉션</a:t>
            </a:r>
          </a:p>
        </p:txBody>
      </p:sp>
      <p:pic>
        <p:nvPicPr>
          <p:cNvPr id="18436" name="Picture 2">
            <a:extLst>
              <a:ext uri="{FF2B5EF4-FFF2-40B4-BE49-F238E27FC236}">
                <a16:creationId xmlns:a16="http://schemas.microsoft.com/office/drawing/2014/main" id="{AFBCC372-58E6-364C-9C1F-D8579B2BD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208463"/>
            <a:ext cx="647700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내용 개체 틀 1">
            <a:extLst>
              <a:ext uri="{FF2B5EF4-FFF2-40B4-BE49-F238E27FC236}">
                <a16:creationId xmlns:a16="http://schemas.microsoft.com/office/drawing/2014/main" id="{DA446F0E-F85D-5147-BDFE-28D27A44D2C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Map </a:t>
            </a:r>
            <a:r>
              <a:rPr lang="ko-KR" altLang="en-US" sz="2400"/>
              <a:t>컬렉션의 특징 및 주요 메소드</a:t>
            </a:r>
            <a:endParaRPr lang="en-US" altLang="ko-KR" sz="2400"/>
          </a:p>
          <a:p>
            <a:pPr lvl="1"/>
            <a:r>
              <a:rPr lang="ko-KR" altLang="en-US" sz="2000"/>
              <a:t>주요 메소드</a:t>
            </a:r>
            <a:endParaRPr lang="en-US" altLang="ko-KR" sz="2000"/>
          </a:p>
          <a:p>
            <a:pPr lvl="1"/>
            <a:endParaRPr lang="en-US" altLang="ko-KR"/>
          </a:p>
          <a:p>
            <a:endParaRPr lang="ko-KR" altLang="en-US"/>
          </a:p>
        </p:txBody>
      </p:sp>
      <p:sp>
        <p:nvSpPr>
          <p:cNvPr id="19459" name="제목 2">
            <a:extLst>
              <a:ext uri="{FF2B5EF4-FFF2-40B4-BE49-F238E27FC236}">
                <a16:creationId xmlns:a16="http://schemas.microsoft.com/office/drawing/2014/main" id="{33F9ADC0-95BE-E244-A4C7-2D8C8576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Map </a:t>
            </a:r>
            <a:r>
              <a:rPr lang="ko-KR" altLang="en-US"/>
              <a:t>컬렉션</a:t>
            </a:r>
          </a:p>
        </p:txBody>
      </p:sp>
      <p:pic>
        <p:nvPicPr>
          <p:cNvPr id="19460" name="Picture 2">
            <a:extLst>
              <a:ext uri="{FF2B5EF4-FFF2-40B4-BE49-F238E27FC236}">
                <a16:creationId xmlns:a16="http://schemas.microsoft.com/office/drawing/2014/main" id="{050DE521-06AE-AD4C-B41B-BAE9BE9E4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1813"/>
            <a:ext cx="7715250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내용 개체 틀 1">
            <a:extLst>
              <a:ext uri="{FF2B5EF4-FFF2-40B4-BE49-F238E27FC236}">
                <a16:creationId xmlns:a16="http://schemas.microsoft.com/office/drawing/2014/main" id="{F3E2361F-ECBC-9543-A0EE-457C7E078AD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HashMap (p.742~745)</a:t>
            </a:r>
          </a:p>
          <a:p>
            <a:pPr lvl="1"/>
            <a:r>
              <a:rPr lang="ko-KR" altLang="en-US" sz="2000"/>
              <a:t>특징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2"/>
            <a:r>
              <a:rPr lang="ko-KR" altLang="en-US" sz="1800"/>
              <a:t>키 객체는</a:t>
            </a:r>
            <a:r>
              <a:rPr lang="en-US" altLang="ko-KR" sz="1800"/>
              <a:t> hashCode()</a:t>
            </a:r>
            <a:r>
              <a:rPr lang="ko-KR" altLang="en-US" sz="1800"/>
              <a:t>와</a:t>
            </a:r>
            <a:r>
              <a:rPr lang="en-US" altLang="ko-KR" sz="1800"/>
              <a:t> equals() </a:t>
            </a:r>
            <a:r>
              <a:rPr lang="ko-KR" altLang="en-US" sz="1800"/>
              <a:t>를 재정의해 동등 객체가 될 조건을 정해야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/>
          </a:p>
          <a:p>
            <a:pPr lvl="2"/>
            <a:r>
              <a:rPr lang="ko-KR" altLang="en-US" sz="1800"/>
              <a:t>키 타입은</a:t>
            </a:r>
            <a:r>
              <a:rPr lang="en-US" altLang="ko-KR" sz="1800"/>
              <a:t> String</a:t>
            </a:r>
            <a:r>
              <a:rPr lang="ko-KR" altLang="en-US" sz="1800"/>
              <a:t> 많이 사용</a:t>
            </a:r>
            <a:endParaRPr lang="en-US" altLang="ko-KR" sz="1800"/>
          </a:p>
          <a:p>
            <a:pPr lvl="3"/>
            <a:r>
              <a:rPr lang="en-US" altLang="ko-KR"/>
              <a:t>String</a:t>
            </a:r>
            <a:r>
              <a:rPr lang="ko-KR" altLang="en-US"/>
              <a:t>은 문자열이 같을 경우 동등 객체가 될 수 있도록</a:t>
            </a:r>
            <a:r>
              <a:rPr lang="en-US" altLang="ko-KR"/>
              <a:t> </a:t>
            </a:r>
          </a:p>
          <a:p>
            <a:pPr lvl="3">
              <a:buFont typeface="Wingdings" pitchFamily="2" charset="2"/>
              <a:buNone/>
            </a:pPr>
            <a:r>
              <a:rPr lang="en-US" altLang="ko-KR"/>
              <a:t>   hashCode()</a:t>
            </a:r>
            <a:r>
              <a:rPr lang="ko-KR" altLang="en-US"/>
              <a:t>와</a:t>
            </a:r>
            <a:r>
              <a:rPr lang="en-US" altLang="ko-KR"/>
              <a:t> equals() </a:t>
            </a:r>
            <a:r>
              <a:rPr lang="ko-KR" altLang="en-US"/>
              <a:t>메소드가 재정의되어 있기 때문</a:t>
            </a:r>
            <a:endParaRPr lang="en-US" altLang="ko-KR"/>
          </a:p>
          <a:p>
            <a:pPr lvl="1"/>
            <a:endParaRPr lang="en-US" altLang="ko-KR"/>
          </a:p>
          <a:p>
            <a:endParaRPr lang="ko-KR" altLang="en-US"/>
          </a:p>
        </p:txBody>
      </p:sp>
      <p:sp>
        <p:nvSpPr>
          <p:cNvPr id="20483" name="제목 2">
            <a:extLst>
              <a:ext uri="{FF2B5EF4-FFF2-40B4-BE49-F238E27FC236}">
                <a16:creationId xmlns:a16="http://schemas.microsoft.com/office/drawing/2014/main" id="{E7902B74-0E06-914B-8612-94425DED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Map </a:t>
            </a:r>
            <a:r>
              <a:rPr lang="ko-KR" altLang="en-US"/>
              <a:t>컬렉션</a:t>
            </a:r>
          </a:p>
        </p:txBody>
      </p:sp>
      <p:pic>
        <p:nvPicPr>
          <p:cNvPr id="20484" name="Picture 3">
            <a:extLst>
              <a:ext uri="{FF2B5EF4-FFF2-40B4-BE49-F238E27FC236}">
                <a16:creationId xmlns:a16="http://schemas.microsoft.com/office/drawing/2014/main" id="{171E0150-67D0-1941-A6BC-8FDAC28B3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828800"/>
            <a:ext cx="785812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2">
            <a:extLst>
              <a:ext uri="{FF2B5EF4-FFF2-40B4-BE49-F238E27FC236}">
                <a16:creationId xmlns:a16="http://schemas.microsoft.com/office/drawing/2014/main" id="{35BF96AD-A61B-4940-A883-127A108FF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3810000"/>
            <a:ext cx="714375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내용 개체 틀 1">
            <a:extLst>
              <a:ext uri="{FF2B5EF4-FFF2-40B4-BE49-F238E27FC236}">
                <a16:creationId xmlns:a16="http://schemas.microsoft.com/office/drawing/2014/main" id="{39D61A2E-317E-6143-8E53-FA102C1E37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Hashtable 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r>
              <a:rPr lang="ko-KR" altLang="en-US" sz="2000"/>
              <a:t>특징</a:t>
            </a:r>
            <a:endParaRPr lang="en-US" altLang="ko-KR" sz="2000"/>
          </a:p>
          <a:p>
            <a:pPr lvl="2"/>
            <a:r>
              <a:rPr lang="ko-KR" altLang="en-US" sz="1800"/>
              <a:t>키 객체 만드는 법은 </a:t>
            </a:r>
            <a:r>
              <a:rPr lang="en-US" altLang="ko-KR" sz="1800"/>
              <a:t>HashMap</a:t>
            </a:r>
            <a:r>
              <a:rPr lang="ko-KR" altLang="en-US" sz="1800"/>
              <a:t>과 동일</a:t>
            </a:r>
            <a:endParaRPr lang="en-US" altLang="ko-KR" sz="1800"/>
          </a:p>
          <a:p>
            <a:pPr lvl="2"/>
            <a:r>
              <a:rPr lang="en-US" altLang="ko-KR" sz="1800"/>
              <a:t>Hashtable</a:t>
            </a:r>
            <a:r>
              <a:rPr lang="ko-KR" altLang="en-US" sz="1800"/>
              <a:t>은 스레드 동기화</a:t>
            </a:r>
            <a:r>
              <a:rPr lang="en-US" altLang="ko-KR" sz="1800"/>
              <a:t>(synchronization)</a:t>
            </a:r>
            <a:r>
              <a:rPr lang="ko-KR" altLang="en-US" sz="1800"/>
              <a:t>가 된 상태</a:t>
            </a:r>
            <a:endParaRPr lang="en-US" altLang="ko-KR" sz="1800"/>
          </a:p>
          <a:p>
            <a:pPr lvl="3"/>
            <a:r>
              <a:rPr lang="ko-KR" altLang="en-US"/>
              <a:t>복수의 스레드가 동시에 </a:t>
            </a:r>
            <a:r>
              <a:rPr lang="en-US" altLang="ko-KR"/>
              <a:t>Hashtable</a:t>
            </a:r>
            <a:r>
              <a:rPr lang="ko-KR" altLang="en-US"/>
              <a:t>에 접근해서 객체를 추가</a:t>
            </a:r>
            <a:r>
              <a:rPr lang="en-US" altLang="ko-KR"/>
              <a:t>, </a:t>
            </a:r>
            <a:r>
              <a:rPr lang="ko-KR" altLang="en-US"/>
              <a:t>삭제하더라도 스레드에 안전</a:t>
            </a:r>
            <a:r>
              <a:rPr lang="en-US" altLang="ko-KR"/>
              <a:t>(thread safe)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endParaRPr lang="ko-KR" altLang="en-US"/>
          </a:p>
        </p:txBody>
      </p:sp>
      <p:sp>
        <p:nvSpPr>
          <p:cNvPr id="21507" name="제목 2">
            <a:extLst>
              <a:ext uri="{FF2B5EF4-FFF2-40B4-BE49-F238E27FC236}">
                <a16:creationId xmlns:a16="http://schemas.microsoft.com/office/drawing/2014/main" id="{2BC19358-86FB-5643-968A-695D80BF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Map </a:t>
            </a:r>
            <a:r>
              <a:rPr lang="ko-KR" altLang="en-US"/>
              <a:t>컬렉션</a:t>
            </a:r>
          </a:p>
        </p:txBody>
      </p:sp>
      <p:pic>
        <p:nvPicPr>
          <p:cNvPr id="21508" name="Picture 2">
            <a:extLst>
              <a:ext uri="{FF2B5EF4-FFF2-40B4-BE49-F238E27FC236}">
                <a16:creationId xmlns:a16="http://schemas.microsoft.com/office/drawing/2014/main" id="{E138F82A-E11A-B948-B135-972E57706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8001000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3">
            <a:extLst>
              <a:ext uri="{FF2B5EF4-FFF2-40B4-BE49-F238E27FC236}">
                <a16:creationId xmlns:a16="http://schemas.microsoft.com/office/drawing/2014/main" id="{76DDBE17-DC31-3D4B-BDDA-D7A418D53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724400"/>
            <a:ext cx="4445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내용 개체 틀 1">
            <a:extLst>
              <a:ext uri="{FF2B5EF4-FFF2-40B4-BE49-F238E27FC236}">
                <a16:creationId xmlns:a16="http://schemas.microsoft.com/office/drawing/2014/main" id="{BF9FF365-4C95-5440-801A-B8FECEB476F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Properties (p.748~750)</a:t>
            </a:r>
          </a:p>
          <a:p>
            <a:pPr lvl="1"/>
            <a:r>
              <a:rPr lang="ko-KR" altLang="en-US" sz="2000"/>
              <a:t>특징</a:t>
            </a:r>
            <a:endParaRPr lang="en-US" altLang="ko-KR" sz="2000"/>
          </a:p>
          <a:p>
            <a:pPr lvl="2"/>
            <a:r>
              <a:rPr lang="ko-KR" altLang="en-US" sz="1800"/>
              <a:t>키와 값을 </a:t>
            </a:r>
            <a:r>
              <a:rPr lang="en-US" altLang="ko-KR" sz="1800"/>
              <a:t>String </a:t>
            </a:r>
            <a:r>
              <a:rPr lang="ko-KR" altLang="en-US" sz="1800"/>
              <a:t>타입으로 제한한 </a:t>
            </a:r>
            <a:r>
              <a:rPr lang="en-US" altLang="ko-KR" sz="1800"/>
              <a:t>Map </a:t>
            </a:r>
            <a:r>
              <a:rPr lang="ko-KR" altLang="en-US" sz="1800"/>
              <a:t>컬렉션</a:t>
            </a:r>
            <a:r>
              <a:rPr lang="en-US" altLang="ko-KR" sz="1800"/>
              <a:t> </a:t>
            </a:r>
          </a:p>
          <a:p>
            <a:pPr lvl="2"/>
            <a:r>
              <a:rPr lang="en-US" altLang="ko-KR" sz="1800"/>
              <a:t>Properties</a:t>
            </a:r>
            <a:r>
              <a:rPr lang="ko-KR" altLang="en-US" sz="1800"/>
              <a:t>는 프로퍼티</a:t>
            </a:r>
            <a:r>
              <a:rPr lang="en-US" altLang="ko-KR" sz="1800"/>
              <a:t>(~.properties) </a:t>
            </a:r>
            <a:r>
              <a:rPr lang="ko-KR" altLang="en-US" sz="1800"/>
              <a:t>파일을 읽어 들일 때 주로 사용</a:t>
            </a:r>
            <a:endParaRPr lang="en-US" altLang="ko-KR" sz="1800"/>
          </a:p>
          <a:p>
            <a:pPr lvl="2"/>
            <a:endParaRPr lang="en-US" altLang="ko-KR"/>
          </a:p>
          <a:p>
            <a:pPr lvl="1"/>
            <a:r>
              <a:rPr lang="ko-KR" altLang="en-US" sz="2000"/>
              <a:t>프로퍼티</a:t>
            </a:r>
            <a:r>
              <a:rPr lang="en-US" altLang="ko-KR" sz="2000"/>
              <a:t>(~.properties)  </a:t>
            </a:r>
            <a:r>
              <a:rPr lang="ko-KR" altLang="en-US" sz="2000"/>
              <a:t>파일</a:t>
            </a:r>
            <a:endParaRPr lang="en-US" altLang="ko-KR" sz="2000"/>
          </a:p>
          <a:p>
            <a:pPr lvl="2"/>
            <a:r>
              <a:rPr lang="ko-KR" altLang="en-US" sz="1800"/>
              <a:t>옵션 정보</a:t>
            </a:r>
            <a:r>
              <a:rPr lang="en-US" altLang="ko-KR" sz="1800"/>
              <a:t>, </a:t>
            </a:r>
            <a:r>
              <a:rPr lang="ko-KR" altLang="en-US" sz="1800"/>
              <a:t>데이터베이스 연결 정보</a:t>
            </a:r>
            <a:r>
              <a:rPr lang="en-US" altLang="ko-KR" sz="1800"/>
              <a:t>,</a:t>
            </a:r>
            <a:r>
              <a:rPr lang="ko-KR" altLang="en-US" sz="1800"/>
              <a:t> 국제화</a:t>
            </a:r>
            <a:r>
              <a:rPr lang="en-US" altLang="ko-KR" sz="1800"/>
              <a:t>(</a:t>
            </a:r>
            <a:r>
              <a:rPr lang="ko-KR" altLang="en-US" sz="1800"/>
              <a:t>다국어</a:t>
            </a:r>
            <a:r>
              <a:rPr lang="en-US" altLang="ko-KR" sz="1800"/>
              <a:t>) </a:t>
            </a:r>
            <a:r>
              <a:rPr lang="ko-KR" altLang="en-US" sz="1800"/>
              <a:t>정보를 기록</a:t>
            </a:r>
            <a:endParaRPr lang="en-US" altLang="ko-KR" sz="1800"/>
          </a:p>
          <a:p>
            <a:pPr lvl="3"/>
            <a:r>
              <a:rPr lang="ko-KR" altLang="en-US"/>
              <a:t>텍스트 파일로 활용</a:t>
            </a:r>
            <a:endParaRPr lang="en-US" altLang="ko-KR"/>
          </a:p>
          <a:p>
            <a:pPr lvl="2"/>
            <a:r>
              <a:rPr lang="ko-KR" altLang="en-US" sz="1800"/>
              <a:t>애플리케이션에서 주로 변경이 잦은 문자열을 저장</a:t>
            </a:r>
            <a:endParaRPr lang="en-US" altLang="ko-KR" sz="1800"/>
          </a:p>
          <a:p>
            <a:pPr lvl="3"/>
            <a:r>
              <a:rPr lang="ko-KR" altLang="en-US"/>
              <a:t>유지 보수를 편리하게 만들어 줌</a:t>
            </a:r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 sz="1800"/>
              <a:t>키와 값이</a:t>
            </a:r>
            <a:r>
              <a:rPr lang="en-US" altLang="ko-KR" sz="1800"/>
              <a:t> = </a:t>
            </a:r>
            <a:r>
              <a:rPr lang="ko-KR" altLang="en-US" sz="1800"/>
              <a:t>기호로 연결되어 있는 텍스트 파일</a:t>
            </a:r>
            <a:endParaRPr lang="en-US" altLang="ko-KR" sz="1800"/>
          </a:p>
          <a:p>
            <a:pPr lvl="3"/>
            <a:r>
              <a:rPr lang="en-US" altLang="ko-KR"/>
              <a:t>ISO 8859-1 </a:t>
            </a:r>
            <a:r>
              <a:rPr lang="ko-KR" altLang="en-US"/>
              <a:t>문자셋으로 저장</a:t>
            </a:r>
            <a:r>
              <a:rPr lang="en-US" altLang="ko-KR"/>
              <a:t> </a:t>
            </a:r>
          </a:p>
          <a:p>
            <a:pPr lvl="3"/>
            <a:r>
              <a:rPr lang="ko-KR" altLang="en-US"/>
              <a:t>한글은 유니코드</a:t>
            </a:r>
            <a:r>
              <a:rPr lang="en-US" altLang="ko-KR"/>
              <a:t>(Unicode)</a:t>
            </a:r>
            <a:r>
              <a:rPr lang="ko-KR" altLang="en-US"/>
              <a:t>로 변환되어 저장</a:t>
            </a:r>
            <a:endParaRPr lang="en-US" altLang="ko-KR"/>
          </a:p>
          <a:p>
            <a:endParaRPr lang="ko-KR" altLang="en-US"/>
          </a:p>
        </p:txBody>
      </p:sp>
      <p:sp>
        <p:nvSpPr>
          <p:cNvPr id="22531" name="제목 2">
            <a:extLst>
              <a:ext uri="{FF2B5EF4-FFF2-40B4-BE49-F238E27FC236}">
                <a16:creationId xmlns:a16="http://schemas.microsoft.com/office/drawing/2014/main" id="{83C86D7B-9CBF-CB4E-9731-2405035D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Map </a:t>
            </a:r>
            <a:r>
              <a:rPr lang="ko-KR" altLang="en-US"/>
              <a:t>컬렉션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내용 개체 틀 1">
            <a:extLst>
              <a:ext uri="{FF2B5EF4-FFF2-40B4-BE49-F238E27FC236}">
                <a16:creationId xmlns:a16="http://schemas.microsoft.com/office/drawing/2014/main" id="{9CAD2AA0-038C-534B-9A03-7367636A1E5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검색 기능을 강화시킨 컬렉션 </a:t>
            </a:r>
            <a:r>
              <a:rPr lang="en-US" altLang="ko-KR" sz="2400"/>
              <a:t>(</a:t>
            </a:r>
            <a:r>
              <a:rPr lang="ko-KR" altLang="en-US" sz="2400"/>
              <a:t>계층 구조 활용</a:t>
            </a:r>
            <a:r>
              <a:rPr lang="en-US" altLang="ko-KR" sz="2400"/>
              <a:t>)</a:t>
            </a:r>
          </a:p>
          <a:p>
            <a:pPr lvl="1"/>
            <a:r>
              <a:rPr lang="en-US" altLang="ko-KR" sz="2000"/>
              <a:t>TreeSet, TreeMap</a:t>
            </a:r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r>
              <a:rPr lang="ko-KR" altLang="en-US" sz="2400"/>
              <a:t>이진 트리 구조</a:t>
            </a:r>
            <a:endParaRPr lang="en-US" altLang="ko-KR" sz="2400"/>
          </a:p>
          <a:p>
            <a:pPr lvl="1"/>
            <a:r>
              <a:rPr lang="ko-KR" altLang="en-US" sz="2000"/>
              <a:t>부모 노드와 자식 노드로 구성</a:t>
            </a:r>
            <a:endParaRPr lang="en-US" altLang="ko-KR"/>
          </a:p>
          <a:p>
            <a:pPr lvl="2"/>
            <a:r>
              <a:rPr lang="ko-KR" altLang="en-US" sz="1800"/>
              <a:t>왼쪽 자식 노드</a:t>
            </a:r>
            <a:r>
              <a:rPr lang="en-US" altLang="ko-KR" sz="1800"/>
              <a:t>: </a:t>
            </a:r>
            <a:r>
              <a:rPr lang="ko-KR" altLang="en-US" sz="1800"/>
              <a:t>부모 보다 적은 값</a:t>
            </a:r>
            <a:endParaRPr lang="en-US" altLang="ko-KR" sz="1800"/>
          </a:p>
          <a:p>
            <a:pPr lvl="2"/>
            <a:r>
              <a:rPr lang="ko-KR" altLang="en-US" sz="1800"/>
              <a:t>오른쪽 자식 노드</a:t>
            </a:r>
            <a:r>
              <a:rPr lang="en-US" altLang="ko-KR" sz="1800"/>
              <a:t>: </a:t>
            </a:r>
            <a:r>
              <a:rPr lang="ko-KR" altLang="en-US" sz="1800"/>
              <a:t>부모 보다 큰 값</a:t>
            </a:r>
            <a:endParaRPr lang="en-US" altLang="ko-KR" sz="1800"/>
          </a:p>
          <a:p>
            <a:pPr lvl="2"/>
            <a:endParaRPr lang="en-US" altLang="ko-KR"/>
          </a:p>
          <a:p>
            <a:pPr lvl="1"/>
            <a:r>
              <a:rPr lang="ko-KR" altLang="en-US" sz="2000"/>
              <a:t>정렬 쉬움</a:t>
            </a:r>
            <a:endParaRPr lang="en-US" altLang="ko-KR" sz="2000"/>
          </a:p>
          <a:p>
            <a:pPr lvl="2"/>
            <a:r>
              <a:rPr lang="ko-KR" altLang="en-US" sz="1800"/>
              <a:t>올림 차순</a:t>
            </a:r>
            <a:r>
              <a:rPr lang="en-US" altLang="ko-KR" sz="1800"/>
              <a:t>: [</a:t>
            </a:r>
            <a:r>
              <a:rPr lang="ko-KR" altLang="en-US" sz="1800"/>
              <a:t>왼쪽노드→부모노드→오른쪽노드</a:t>
            </a:r>
            <a:r>
              <a:rPr lang="en-US" altLang="ko-KR" sz="1800"/>
              <a:t>]</a:t>
            </a:r>
          </a:p>
          <a:p>
            <a:pPr lvl="2"/>
            <a:r>
              <a:rPr lang="ko-KR" altLang="en-US" sz="1800"/>
              <a:t>내림 차순</a:t>
            </a:r>
            <a:r>
              <a:rPr lang="en-US" altLang="ko-KR" sz="1800"/>
              <a:t>: [</a:t>
            </a:r>
            <a:r>
              <a:rPr lang="ko-KR" altLang="en-US" sz="1800"/>
              <a:t>오른쪽노드→부모노드→왼쪽노드</a:t>
            </a:r>
            <a:r>
              <a:rPr lang="en-US" altLang="ko-KR" sz="1800"/>
              <a:t>]</a:t>
            </a:r>
            <a:endParaRPr lang="ko-KR" altLang="en-US" sz="1800"/>
          </a:p>
          <a:p>
            <a:pPr lvl="1"/>
            <a:endParaRPr lang="en-US" altLang="ko-KR" sz="2000"/>
          </a:p>
          <a:p>
            <a:pPr lvl="1"/>
            <a:endParaRPr lang="en-US" altLang="ko-KR"/>
          </a:p>
          <a:p>
            <a:endParaRPr lang="ko-KR" altLang="en-US"/>
          </a:p>
        </p:txBody>
      </p:sp>
      <p:sp>
        <p:nvSpPr>
          <p:cNvPr id="23555" name="제목 2">
            <a:extLst>
              <a:ext uri="{FF2B5EF4-FFF2-40B4-BE49-F238E27FC236}">
                <a16:creationId xmlns:a16="http://schemas.microsoft.com/office/drawing/2014/main" id="{A1D9319D-A7DA-CB4D-8C78-B6665F50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검색 기능을 강화시킨 컬렉션</a:t>
            </a:r>
          </a:p>
        </p:txBody>
      </p:sp>
      <p:sp>
        <p:nvSpPr>
          <p:cNvPr id="6" name="오른쪽 화살표 5">
            <a:extLst>
              <a:ext uri="{FF2B5EF4-FFF2-40B4-BE49-F238E27FC236}">
                <a16:creationId xmlns:a16="http://schemas.microsoft.com/office/drawing/2014/main" id="{0C906A1B-D81E-644E-882F-548BE13FDA45}"/>
              </a:ext>
            </a:extLst>
          </p:cNvPr>
          <p:cNvSpPr/>
          <p:nvPr/>
        </p:nvSpPr>
        <p:spPr>
          <a:xfrm>
            <a:off x="3392488" y="1525588"/>
            <a:ext cx="357187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D22A3-35B9-9A4D-8C6C-BEF28EAD43FA}"/>
              </a:ext>
            </a:extLst>
          </p:cNvPr>
          <p:cNvSpPr txBox="1"/>
          <p:nvPr/>
        </p:nvSpPr>
        <p:spPr>
          <a:xfrm>
            <a:off x="3821113" y="1447800"/>
            <a:ext cx="4546600" cy="3079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/>
              <a:t>이진트리</a:t>
            </a:r>
            <a:r>
              <a:rPr lang="en-US" altLang="ko-KR" sz="1400"/>
              <a:t>(binary tree)</a:t>
            </a:r>
            <a:r>
              <a:rPr lang="ko-KR" altLang="en-US" sz="1400"/>
              <a:t> 사용하기 때문에 검색 속도 향상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9B510E0-9EC9-9D4F-9498-1EE22C675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05000"/>
            <a:ext cx="3270250" cy="1571625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ffectLst/>
        </p:spPr>
      </p:pic>
      <p:pic>
        <p:nvPicPr>
          <p:cNvPr id="23559" name="Picture 4">
            <a:extLst>
              <a:ext uri="{FF2B5EF4-FFF2-40B4-BE49-F238E27FC236}">
                <a16:creationId xmlns:a16="http://schemas.microsoft.com/office/drawing/2014/main" id="{250451BC-26E1-D748-92E2-71E95EB27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690813"/>
            <a:ext cx="3095625" cy="277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>
            <a:extLst>
              <a:ext uri="{FF2B5EF4-FFF2-40B4-BE49-F238E27FC236}">
                <a16:creationId xmlns:a16="http://schemas.microsoft.com/office/drawing/2014/main" id="{2026C471-509B-D343-819F-2558B2EDAA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컬렉션 프레임워크 소개</a:t>
            </a:r>
          </a:p>
          <a:p>
            <a:pPr>
              <a:defRPr/>
            </a:pPr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List </a:t>
            </a:r>
            <a:r>
              <a:rPr lang="ko-KR" altLang="en-US" dirty="0"/>
              <a:t>컬렉션</a:t>
            </a:r>
          </a:p>
          <a:p>
            <a:pPr>
              <a:defRPr/>
            </a:pPr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Set </a:t>
            </a:r>
            <a:r>
              <a:rPr lang="ko-KR" altLang="en-US" dirty="0"/>
              <a:t>컬렉션</a:t>
            </a:r>
          </a:p>
          <a:p>
            <a:pPr>
              <a:defRPr/>
            </a:pPr>
            <a:r>
              <a:rPr lang="en-US" altLang="ko-KR" dirty="0"/>
              <a:t>4</a:t>
            </a:r>
            <a:r>
              <a:rPr lang="ko-KR" altLang="en-US" dirty="0"/>
              <a:t>절</a:t>
            </a:r>
            <a:r>
              <a:rPr lang="en-US" altLang="ko-KR" dirty="0"/>
              <a:t>. Map </a:t>
            </a:r>
            <a:r>
              <a:rPr lang="ko-KR" altLang="en-US" dirty="0"/>
              <a:t>컬렉션</a:t>
            </a:r>
          </a:p>
          <a:p>
            <a:pPr>
              <a:defRPr/>
            </a:pPr>
            <a:r>
              <a:rPr lang="en-US" altLang="ko-KR" dirty="0"/>
              <a:t>5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검색 기능을 강화한 컬렉션</a:t>
            </a:r>
          </a:p>
          <a:p>
            <a:pPr>
              <a:defRPr/>
            </a:pPr>
            <a:r>
              <a:rPr lang="en-US" altLang="ko-KR" dirty="0"/>
              <a:t>6</a:t>
            </a:r>
            <a:r>
              <a:rPr lang="ko-KR" altLang="en-US" dirty="0"/>
              <a:t>절</a:t>
            </a:r>
            <a:r>
              <a:rPr lang="en-US" altLang="ko-KR" dirty="0"/>
              <a:t>. LIFO</a:t>
            </a:r>
            <a:r>
              <a:rPr lang="ko-KR" altLang="en-US" dirty="0"/>
              <a:t>와 </a:t>
            </a:r>
            <a:r>
              <a:rPr lang="en-US" altLang="ko-KR" dirty="0"/>
              <a:t>FIFO </a:t>
            </a:r>
            <a:r>
              <a:rPr lang="ko-KR" altLang="en-US" dirty="0"/>
              <a:t>컬렉션</a:t>
            </a:r>
          </a:p>
          <a:p>
            <a:pPr>
              <a:defRPr/>
            </a:pPr>
            <a:r>
              <a:rPr lang="en-US" altLang="ko-KR" dirty="0"/>
              <a:t>7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동기화된</a:t>
            </a:r>
            <a:r>
              <a:rPr lang="en-US" altLang="ko-KR" dirty="0"/>
              <a:t>(synchronized) </a:t>
            </a:r>
            <a:r>
              <a:rPr lang="ko-KR" altLang="en-US" dirty="0"/>
              <a:t>컬렉션</a:t>
            </a:r>
          </a:p>
          <a:p>
            <a:pPr>
              <a:defRPr/>
            </a:pPr>
            <a:r>
              <a:rPr lang="en-US" altLang="ko-KR" dirty="0"/>
              <a:t>8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동시실행</a:t>
            </a:r>
            <a:r>
              <a:rPr lang="en-US" altLang="ko-KR" dirty="0"/>
              <a:t>(Concurrent) </a:t>
            </a:r>
            <a:r>
              <a:rPr lang="ko-KR" altLang="en-US" dirty="0"/>
              <a:t>컬렉션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내용 개체 틀 1">
            <a:extLst>
              <a:ext uri="{FF2B5EF4-FFF2-40B4-BE49-F238E27FC236}">
                <a16:creationId xmlns:a16="http://schemas.microsoft.com/office/drawing/2014/main" id="{6109EEE8-EB06-8040-B5E5-08C5D48F92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TreeSet</a:t>
            </a:r>
          </a:p>
          <a:p>
            <a:pPr lvl="1"/>
            <a:r>
              <a:rPr lang="ko-KR" altLang="en-US" sz="2000"/>
              <a:t>특징</a:t>
            </a:r>
            <a:endParaRPr lang="en-US" altLang="ko-KR" sz="2000"/>
          </a:p>
          <a:p>
            <a:pPr lvl="2"/>
            <a:r>
              <a:rPr lang="ko-KR" altLang="en-US" sz="1800"/>
              <a:t>이진 트리</a:t>
            </a:r>
            <a:r>
              <a:rPr lang="en-US" altLang="ko-KR" sz="1800"/>
              <a:t>(binary tree)</a:t>
            </a:r>
            <a:r>
              <a:rPr lang="ko-KR" altLang="en-US" sz="1800"/>
              <a:t>를 기반으로 한</a:t>
            </a:r>
            <a:r>
              <a:rPr lang="en-US" altLang="ko-KR" sz="1800"/>
              <a:t> Set  </a:t>
            </a:r>
            <a:r>
              <a:rPr lang="ko-KR" altLang="en-US" sz="1800"/>
              <a:t>컬렉션</a:t>
            </a:r>
            <a:endParaRPr lang="en-US" altLang="ko-KR" sz="1800"/>
          </a:p>
          <a:p>
            <a:pPr lvl="2"/>
            <a:r>
              <a:rPr lang="ko-KR" altLang="en-US" sz="1800"/>
              <a:t>왼쪽과 오른쪽 자식 노드를 참조하기 위한 두 개의 변수로 구성</a:t>
            </a:r>
            <a:endParaRPr lang="en-US" altLang="ko-KR" sz="1800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 sz="2000"/>
              <a:t>주요 메소드</a:t>
            </a:r>
            <a:endParaRPr lang="en-US" altLang="ko-KR" sz="2000"/>
          </a:p>
          <a:p>
            <a:pPr lvl="2"/>
            <a:r>
              <a:rPr lang="ko-KR" altLang="en-US" sz="1800"/>
              <a:t>특정 객체를 찾는 메소드</a:t>
            </a:r>
            <a:r>
              <a:rPr lang="en-US" altLang="ko-KR" sz="1800"/>
              <a:t>: first(), last(), lower(), higher(), …</a:t>
            </a:r>
          </a:p>
          <a:p>
            <a:pPr lvl="2"/>
            <a:r>
              <a:rPr lang="ko-KR" altLang="en-US" sz="1800"/>
              <a:t>정렬 메소드</a:t>
            </a:r>
            <a:r>
              <a:rPr lang="en-US" altLang="ko-KR" sz="1800"/>
              <a:t>: descendingIterator(), descendingSet()</a:t>
            </a:r>
          </a:p>
          <a:p>
            <a:pPr lvl="2"/>
            <a:r>
              <a:rPr lang="ko-KR" altLang="en-US" sz="1800"/>
              <a:t>범위 검색 메소드</a:t>
            </a:r>
            <a:r>
              <a:rPr lang="en-US" altLang="ko-KR" sz="1800"/>
              <a:t>: headSet(), tailSet, subSet()</a:t>
            </a:r>
          </a:p>
          <a:p>
            <a:endParaRPr lang="ko-KR" altLang="en-US"/>
          </a:p>
        </p:txBody>
      </p:sp>
      <p:sp>
        <p:nvSpPr>
          <p:cNvPr id="24579" name="제목 2">
            <a:extLst>
              <a:ext uri="{FF2B5EF4-FFF2-40B4-BE49-F238E27FC236}">
                <a16:creationId xmlns:a16="http://schemas.microsoft.com/office/drawing/2014/main" id="{57F9A412-A24E-3A40-BEC5-8220D83D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검색 기능을 강화시킨 컬렉션</a:t>
            </a:r>
          </a:p>
        </p:txBody>
      </p:sp>
      <p:pic>
        <p:nvPicPr>
          <p:cNvPr id="24580" name="Picture 3">
            <a:extLst>
              <a:ext uri="{FF2B5EF4-FFF2-40B4-BE49-F238E27FC236}">
                <a16:creationId xmlns:a16="http://schemas.microsoft.com/office/drawing/2014/main" id="{AD79A233-065E-9146-B6BB-16DC5E6D7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90800"/>
            <a:ext cx="5557838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내용 개체 틀 1">
            <a:extLst>
              <a:ext uri="{FF2B5EF4-FFF2-40B4-BE49-F238E27FC236}">
                <a16:creationId xmlns:a16="http://schemas.microsoft.com/office/drawing/2014/main" id="{CD2FA636-C910-2F4B-ADF3-4579B264F1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TreeMap</a:t>
            </a:r>
          </a:p>
          <a:p>
            <a:pPr lvl="1"/>
            <a:r>
              <a:rPr lang="ko-KR" altLang="en-US" sz="2000"/>
              <a:t>특징</a:t>
            </a:r>
            <a:endParaRPr lang="en-US" altLang="ko-KR" sz="2000"/>
          </a:p>
          <a:p>
            <a:pPr lvl="2"/>
            <a:r>
              <a:rPr lang="ko-KR" altLang="en-US" sz="1800"/>
              <a:t>이진 트리</a:t>
            </a:r>
            <a:r>
              <a:rPr lang="en-US" altLang="ko-KR" sz="1800"/>
              <a:t>(binary tree) </a:t>
            </a:r>
            <a:r>
              <a:rPr lang="ko-KR" altLang="en-US" sz="1800"/>
              <a:t>를 기반으로 한</a:t>
            </a:r>
            <a:r>
              <a:rPr lang="en-US" altLang="ko-KR" sz="1800"/>
              <a:t> Map  </a:t>
            </a:r>
            <a:r>
              <a:rPr lang="ko-KR" altLang="en-US" sz="1800"/>
              <a:t>컬렉션</a:t>
            </a:r>
            <a:endParaRPr lang="en-US" altLang="ko-KR" sz="1800"/>
          </a:p>
          <a:p>
            <a:pPr lvl="2"/>
            <a:r>
              <a:rPr lang="ko-KR" altLang="en-US" sz="1800"/>
              <a:t>키와 값이 저장된</a:t>
            </a:r>
            <a:r>
              <a:rPr lang="en-US" altLang="ko-KR" sz="1800"/>
              <a:t> Map.Entry</a:t>
            </a:r>
            <a:r>
              <a:rPr lang="ko-KR" altLang="en-US" sz="1800"/>
              <a:t>를 저장</a:t>
            </a:r>
            <a:endParaRPr lang="en-US" altLang="ko-KR" sz="1800"/>
          </a:p>
          <a:p>
            <a:pPr lvl="2"/>
            <a:r>
              <a:rPr lang="ko-KR" altLang="en-US" sz="1800"/>
              <a:t>왼쪽과 오른쪽 자식 노드를 참조하기 위한 두 개의 변수로 구성</a:t>
            </a:r>
            <a:endParaRPr lang="en-US" altLang="ko-KR" sz="1800"/>
          </a:p>
          <a:p>
            <a:pPr lvl="2">
              <a:buFont typeface="Wingdings" pitchFamily="2" charset="2"/>
              <a:buNone/>
            </a:pP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>
              <a:buFont typeface="Wingdings" pitchFamily="2" charset="2"/>
              <a:buNone/>
            </a:pPr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주요 메소드</a:t>
            </a:r>
            <a:endParaRPr lang="en-US" altLang="ko-KR" sz="2000"/>
          </a:p>
          <a:p>
            <a:pPr lvl="2"/>
            <a:r>
              <a:rPr lang="ko-KR" altLang="en-US" sz="1800"/>
              <a:t>단일 노드 객체를 찾는 메소드</a:t>
            </a:r>
            <a:r>
              <a:rPr lang="en-US" altLang="ko-KR" sz="1800"/>
              <a:t>: firstEntry(), lastEntry(), lowerEntry(), higherEntry(), …</a:t>
            </a:r>
          </a:p>
          <a:p>
            <a:pPr lvl="2"/>
            <a:r>
              <a:rPr lang="ko-KR" altLang="en-US" sz="1800"/>
              <a:t>정렬 메소드</a:t>
            </a:r>
            <a:r>
              <a:rPr lang="en-US" altLang="ko-KR" sz="1800"/>
              <a:t>: descendingKeySet(), descendingMap()</a:t>
            </a:r>
          </a:p>
          <a:p>
            <a:pPr lvl="2"/>
            <a:r>
              <a:rPr lang="ko-KR" altLang="en-US" sz="1800"/>
              <a:t>범위 검색 메소드</a:t>
            </a:r>
            <a:r>
              <a:rPr lang="en-US" altLang="ko-KR" sz="1800"/>
              <a:t>: headMap(), tailMap, subMap()</a:t>
            </a:r>
          </a:p>
          <a:p>
            <a:pPr lvl="2"/>
            <a:endParaRPr lang="en-US" altLang="ko-KR"/>
          </a:p>
          <a:p>
            <a:endParaRPr lang="en-US" altLang="ko-KR" sz="2400"/>
          </a:p>
          <a:p>
            <a:endParaRPr lang="ko-KR" altLang="en-US"/>
          </a:p>
        </p:txBody>
      </p:sp>
      <p:sp>
        <p:nvSpPr>
          <p:cNvPr id="25603" name="제목 2">
            <a:extLst>
              <a:ext uri="{FF2B5EF4-FFF2-40B4-BE49-F238E27FC236}">
                <a16:creationId xmlns:a16="http://schemas.microsoft.com/office/drawing/2014/main" id="{11DA5588-69B1-3C4D-83BD-52ADBB57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검색 기능을 강화시킨 컬렉션</a:t>
            </a:r>
          </a:p>
        </p:txBody>
      </p:sp>
      <p:pic>
        <p:nvPicPr>
          <p:cNvPr id="25604" name="Picture 3">
            <a:extLst>
              <a:ext uri="{FF2B5EF4-FFF2-40B4-BE49-F238E27FC236}">
                <a16:creationId xmlns:a16="http://schemas.microsoft.com/office/drawing/2014/main" id="{DD655B0E-2F23-FD44-B89D-BA9108ABC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971800"/>
            <a:ext cx="3898900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1">
            <a:extLst>
              <a:ext uri="{FF2B5EF4-FFF2-40B4-BE49-F238E27FC236}">
                <a16:creationId xmlns:a16="http://schemas.microsoft.com/office/drawing/2014/main" id="{4EAEB2FC-04DC-224B-BC70-5475584886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Comparable</a:t>
            </a:r>
            <a:r>
              <a:rPr lang="ko-KR" altLang="en-US" sz="2400"/>
              <a:t>과 </a:t>
            </a:r>
            <a:r>
              <a:rPr lang="en-US" altLang="ko-KR" sz="2400"/>
              <a:t>Comparator</a:t>
            </a:r>
          </a:p>
          <a:p>
            <a:pPr lvl="1"/>
            <a:r>
              <a:rPr lang="en-US" altLang="ko-KR" sz="2000"/>
              <a:t>TreeSet</a:t>
            </a:r>
            <a:r>
              <a:rPr lang="ko-KR" altLang="en-US" sz="2000"/>
              <a:t>과 </a:t>
            </a:r>
            <a:r>
              <a:rPr lang="en-US" altLang="ko-KR" sz="2000"/>
              <a:t>TreeMap</a:t>
            </a:r>
            <a:r>
              <a:rPr lang="ko-KR" altLang="en-US" sz="2000"/>
              <a:t>의 자동 정렬</a:t>
            </a:r>
            <a:endParaRPr lang="en-US" altLang="ko-KR" sz="2000"/>
          </a:p>
          <a:p>
            <a:pPr lvl="2"/>
            <a:r>
              <a:rPr lang="en-US" altLang="ko-KR" sz="1800"/>
              <a:t>TreeSet</a:t>
            </a:r>
            <a:r>
              <a:rPr lang="ko-KR" altLang="en-US" sz="1800"/>
              <a:t>의 객체와 </a:t>
            </a:r>
            <a:r>
              <a:rPr lang="en-US" altLang="ko-KR" sz="1800"/>
              <a:t>TreeMap</a:t>
            </a:r>
            <a:r>
              <a:rPr lang="ko-KR" altLang="en-US" sz="1800"/>
              <a:t>의 키는 저장과 동시에 자동 오름차순 정렬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숫자</a:t>
            </a:r>
            <a:r>
              <a:rPr lang="en-US" altLang="ko-KR" sz="1800"/>
              <a:t>(Integer, Double)</a:t>
            </a:r>
            <a:r>
              <a:rPr lang="ko-KR" altLang="en-US" sz="1800"/>
              <a:t>타입일 경우에는 값으로 정렬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문자열</a:t>
            </a:r>
            <a:r>
              <a:rPr lang="en-US" altLang="ko-KR" sz="1800"/>
              <a:t>(String) </a:t>
            </a:r>
            <a:r>
              <a:rPr lang="ko-KR" altLang="en-US" sz="1800"/>
              <a:t>타입일 경우에는  유니코드로 정렬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en-US" altLang="ko-KR" sz="1800"/>
              <a:t>TreeSet</a:t>
            </a:r>
            <a:r>
              <a:rPr lang="ko-KR" altLang="en-US" sz="1800"/>
              <a:t>과</a:t>
            </a:r>
            <a:r>
              <a:rPr lang="en-US" altLang="ko-KR" sz="1800"/>
              <a:t> TreeMap</a:t>
            </a:r>
            <a:r>
              <a:rPr lang="ko-KR" altLang="en-US" sz="1800"/>
              <a:t>은 정렬 위해 </a:t>
            </a:r>
            <a:r>
              <a:rPr lang="en-US" altLang="ko-KR" sz="1800"/>
              <a:t>java.lang.Comparable</a:t>
            </a:r>
            <a:r>
              <a:rPr lang="ko-KR" altLang="en-US" sz="1800"/>
              <a:t>을 구현 객체를 요구</a:t>
            </a:r>
            <a:endParaRPr lang="en-US" altLang="ko-KR" sz="1800"/>
          </a:p>
          <a:p>
            <a:pPr lvl="3"/>
            <a:r>
              <a:rPr lang="en-US" altLang="ko-KR"/>
              <a:t>Integer, Double, String</a:t>
            </a:r>
            <a:r>
              <a:rPr lang="ko-KR" altLang="en-US"/>
              <a:t>은 모두</a:t>
            </a:r>
            <a:r>
              <a:rPr lang="en-US" altLang="ko-KR"/>
              <a:t> Comparable </a:t>
            </a:r>
            <a:r>
              <a:rPr lang="ko-KR" altLang="en-US"/>
              <a:t>인터페이스 구현</a:t>
            </a:r>
            <a:endParaRPr lang="en-US" altLang="ko-KR"/>
          </a:p>
          <a:p>
            <a:pPr lvl="3"/>
            <a:endParaRPr lang="en-US" altLang="ko-KR"/>
          </a:p>
          <a:p>
            <a:pPr lvl="3"/>
            <a:r>
              <a:rPr lang="en-US" altLang="ko-KR"/>
              <a:t>Comparable</a:t>
            </a:r>
            <a:r>
              <a:rPr lang="ko-KR" altLang="en-US"/>
              <a:t>을 구현하고 있지 않을 경우에는 저장하는 순간 </a:t>
            </a:r>
            <a:r>
              <a:rPr lang="en-US" altLang="ko-KR"/>
              <a:t>ClassCastException</a:t>
            </a:r>
            <a:r>
              <a:rPr lang="ko-KR" altLang="en-US"/>
              <a:t> 발생</a:t>
            </a:r>
            <a:endParaRPr lang="en-US" altLang="ko-KR"/>
          </a:p>
        </p:txBody>
      </p:sp>
      <p:sp>
        <p:nvSpPr>
          <p:cNvPr id="26627" name="제목 2">
            <a:extLst>
              <a:ext uri="{FF2B5EF4-FFF2-40B4-BE49-F238E27FC236}">
                <a16:creationId xmlns:a16="http://schemas.microsoft.com/office/drawing/2014/main" id="{90A3265C-BB37-7542-B4A9-C8B780D6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검색 기능을 강화시킨 컬렉션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>
            <a:extLst>
              <a:ext uri="{FF2B5EF4-FFF2-40B4-BE49-F238E27FC236}">
                <a16:creationId xmlns:a16="http://schemas.microsoft.com/office/drawing/2014/main" id="{B04A4667-6477-304D-A25B-8EF058B6E03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Stack </a:t>
            </a:r>
            <a:r>
              <a:rPr lang="ko-KR" altLang="en-US" sz="2400"/>
              <a:t>클래스</a:t>
            </a:r>
            <a:endParaRPr lang="en-US" altLang="ko-KR" sz="2400"/>
          </a:p>
          <a:p>
            <a:endParaRPr lang="en-US" altLang="ko-KR" sz="2400"/>
          </a:p>
          <a:p>
            <a:pPr lvl="1"/>
            <a:r>
              <a:rPr lang="ko-KR" altLang="en-US" sz="2000"/>
              <a:t>특징</a:t>
            </a:r>
            <a:endParaRPr lang="en-US" altLang="ko-KR" sz="2000"/>
          </a:p>
          <a:p>
            <a:pPr lvl="2"/>
            <a:r>
              <a:rPr lang="ko-KR" altLang="en-US" sz="1800"/>
              <a:t>후입선출</a:t>
            </a:r>
            <a:r>
              <a:rPr lang="en-US" altLang="ko-KR" sz="1800"/>
              <a:t>(LIFO: Last In First Out) </a:t>
            </a:r>
            <a:r>
              <a:rPr lang="ko-KR" altLang="en-US" sz="1800"/>
              <a:t>구조</a:t>
            </a:r>
            <a:endParaRPr lang="en-US" altLang="ko-KR" sz="1800"/>
          </a:p>
          <a:p>
            <a:pPr lvl="2"/>
            <a:r>
              <a:rPr lang="ko-KR" altLang="en-US" sz="1800"/>
              <a:t>응용 예</a:t>
            </a:r>
            <a:r>
              <a:rPr lang="en-US" altLang="ko-KR" sz="1800"/>
              <a:t>: JVM </a:t>
            </a:r>
            <a:r>
              <a:rPr lang="ko-KR" altLang="en-US" sz="1800"/>
              <a:t>스택 메모리</a:t>
            </a:r>
            <a:endParaRPr lang="en-US" altLang="ko-KR" sz="1800"/>
          </a:p>
          <a:p>
            <a:pPr lvl="2"/>
            <a:endParaRPr lang="en-US" altLang="ko-KR" sz="1800"/>
          </a:p>
          <a:p>
            <a:pPr lvl="1"/>
            <a:r>
              <a:rPr lang="ko-KR" altLang="en-US" sz="2000"/>
              <a:t>주요 메소드</a:t>
            </a:r>
            <a:endParaRPr lang="en-US" altLang="ko-KR" sz="2000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>
              <a:buFont typeface="Wingdings" pitchFamily="2" charset="2"/>
              <a:buNone/>
            </a:pPr>
            <a:endParaRPr lang="en-US" altLang="ko-KR"/>
          </a:p>
          <a:p>
            <a:endParaRPr lang="ko-KR" altLang="en-US"/>
          </a:p>
        </p:txBody>
      </p:sp>
      <p:sp>
        <p:nvSpPr>
          <p:cNvPr id="27651" name="제목 2">
            <a:extLst>
              <a:ext uri="{FF2B5EF4-FFF2-40B4-BE49-F238E27FC236}">
                <a16:creationId xmlns:a16="http://schemas.microsoft.com/office/drawing/2014/main" id="{4210A661-BA50-B345-BA13-01CC8C30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LIFO</a:t>
            </a:r>
            <a:r>
              <a:rPr lang="ko-KR" altLang="en-US"/>
              <a:t>와 </a:t>
            </a:r>
            <a:r>
              <a:rPr lang="en-US" altLang="ko-KR"/>
              <a:t>FIFO </a:t>
            </a:r>
            <a:r>
              <a:rPr lang="ko-KR" altLang="en-US"/>
              <a:t>컬렉션</a:t>
            </a:r>
          </a:p>
        </p:txBody>
      </p:sp>
      <p:pic>
        <p:nvPicPr>
          <p:cNvPr id="27652" name="Picture 10">
            <a:extLst>
              <a:ext uri="{FF2B5EF4-FFF2-40B4-BE49-F238E27FC236}">
                <a16:creationId xmlns:a16="http://schemas.microsoft.com/office/drawing/2014/main" id="{F64E3E4F-0836-0940-ADCF-FDF9E1024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3714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8">
            <a:extLst>
              <a:ext uri="{FF2B5EF4-FFF2-40B4-BE49-F238E27FC236}">
                <a16:creationId xmlns:a16="http://schemas.microsoft.com/office/drawing/2014/main" id="{79DCE798-8415-084A-8637-BE59669B7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3886200"/>
            <a:ext cx="6854825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6">
            <a:extLst>
              <a:ext uri="{FF2B5EF4-FFF2-40B4-BE49-F238E27FC236}">
                <a16:creationId xmlns:a16="http://schemas.microsoft.com/office/drawing/2014/main" id="{B3877910-E834-4341-BA43-D2A309418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295400"/>
            <a:ext cx="1712913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내용 개체 틀 1">
            <a:extLst>
              <a:ext uri="{FF2B5EF4-FFF2-40B4-BE49-F238E27FC236}">
                <a16:creationId xmlns:a16="http://schemas.microsoft.com/office/drawing/2014/main" id="{34B1DB65-44B4-BA49-88BC-58D667C45EE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Queue </a:t>
            </a:r>
            <a:r>
              <a:rPr lang="ko-KR" altLang="en-US" sz="2400"/>
              <a:t>인터페이스</a:t>
            </a:r>
            <a:endParaRPr lang="en-US" altLang="ko-KR" sz="2400"/>
          </a:p>
          <a:p>
            <a:endParaRPr lang="en-US" altLang="ko-KR" sz="2400"/>
          </a:p>
          <a:p>
            <a:pPr lvl="1"/>
            <a:r>
              <a:rPr lang="ko-KR" altLang="en-US" sz="2000"/>
              <a:t>특징</a:t>
            </a:r>
            <a:endParaRPr lang="en-US" altLang="ko-KR" sz="2000"/>
          </a:p>
          <a:p>
            <a:pPr lvl="2"/>
            <a:r>
              <a:rPr lang="ko-KR" altLang="en-US" sz="1800"/>
              <a:t>선입선출</a:t>
            </a:r>
            <a:r>
              <a:rPr lang="en-US" altLang="ko-KR" sz="1800"/>
              <a:t>(FIFO: First In First Out)</a:t>
            </a:r>
          </a:p>
          <a:p>
            <a:pPr lvl="2"/>
            <a:r>
              <a:rPr lang="ko-KR" altLang="en-US" sz="1800"/>
              <a:t>응용 예</a:t>
            </a:r>
            <a:r>
              <a:rPr lang="en-US" altLang="ko-KR" sz="1800"/>
              <a:t>: </a:t>
            </a:r>
            <a:r>
              <a:rPr lang="ko-KR" altLang="en-US" sz="1800"/>
              <a:t>작업 큐</a:t>
            </a:r>
            <a:r>
              <a:rPr lang="en-US" altLang="ko-KR" sz="1800"/>
              <a:t>, </a:t>
            </a:r>
            <a:r>
              <a:rPr lang="ko-KR" altLang="en-US" sz="1800"/>
              <a:t>메시지 큐</a:t>
            </a:r>
            <a:r>
              <a:rPr lang="en-US" altLang="ko-KR" sz="1800"/>
              <a:t>, …</a:t>
            </a:r>
          </a:p>
          <a:p>
            <a:pPr lvl="2"/>
            <a:r>
              <a:rPr lang="ko-KR" altLang="en-US" sz="1800"/>
              <a:t>구현 클래스</a:t>
            </a:r>
            <a:r>
              <a:rPr lang="en-US" altLang="ko-KR" sz="1800"/>
              <a:t>: LinkedList</a:t>
            </a:r>
          </a:p>
          <a:p>
            <a:pPr lvl="2"/>
            <a:endParaRPr lang="en-US" altLang="ko-KR" sz="1800"/>
          </a:p>
          <a:p>
            <a:pPr lvl="1"/>
            <a:r>
              <a:rPr lang="ko-KR" altLang="en-US" sz="2000"/>
              <a:t>주요 메소드</a:t>
            </a:r>
          </a:p>
          <a:p>
            <a:pPr lvl="1"/>
            <a:endParaRPr lang="ko-KR" altLang="en-US"/>
          </a:p>
        </p:txBody>
      </p:sp>
      <p:sp>
        <p:nvSpPr>
          <p:cNvPr id="28675" name="제목 2">
            <a:extLst>
              <a:ext uri="{FF2B5EF4-FFF2-40B4-BE49-F238E27FC236}">
                <a16:creationId xmlns:a16="http://schemas.microsoft.com/office/drawing/2014/main" id="{2163551B-90C8-514C-8D49-7CDDA20E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LIFO</a:t>
            </a:r>
            <a:r>
              <a:rPr lang="ko-KR" altLang="en-US"/>
              <a:t>와 </a:t>
            </a:r>
            <a:r>
              <a:rPr lang="en-US" altLang="ko-KR"/>
              <a:t>FIFO </a:t>
            </a:r>
            <a:r>
              <a:rPr lang="ko-KR" altLang="en-US"/>
              <a:t>컬렉션</a:t>
            </a:r>
          </a:p>
        </p:txBody>
      </p:sp>
      <p:pic>
        <p:nvPicPr>
          <p:cNvPr id="28676" name="Picture 12">
            <a:extLst>
              <a:ext uri="{FF2B5EF4-FFF2-40B4-BE49-F238E27FC236}">
                <a16:creationId xmlns:a16="http://schemas.microsoft.com/office/drawing/2014/main" id="{1EB47EEE-75EA-D444-AAF5-1F571EEE9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1524000"/>
            <a:ext cx="3810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11">
            <a:extLst>
              <a:ext uri="{FF2B5EF4-FFF2-40B4-BE49-F238E27FC236}">
                <a16:creationId xmlns:a16="http://schemas.microsoft.com/office/drawing/2014/main" id="{7DDBA2D7-1E3D-0641-9EE1-96CD43254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67200"/>
            <a:ext cx="82550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7">
            <a:extLst>
              <a:ext uri="{FF2B5EF4-FFF2-40B4-BE49-F238E27FC236}">
                <a16:creationId xmlns:a16="http://schemas.microsoft.com/office/drawing/2014/main" id="{F467D696-1796-0A4F-BD73-ED5284DC4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1524000"/>
            <a:ext cx="300037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2">
            <a:extLst>
              <a:ext uri="{FF2B5EF4-FFF2-40B4-BE49-F238E27FC236}">
                <a16:creationId xmlns:a16="http://schemas.microsoft.com/office/drawing/2014/main" id="{8748E46E-A2EC-FA4A-BF4D-65A517AE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동기화된</a:t>
            </a:r>
            <a:r>
              <a:rPr lang="en-US" altLang="ko-KR"/>
              <a:t>(synchronized) </a:t>
            </a:r>
            <a:r>
              <a:rPr lang="ko-KR" altLang="en-US"/>
              <a:t>컬렉션</a:t>
            </a:r>
          </a:p>
        </p:txBody>
      </p:sp>
      <p:sp>
        <p:nvSpPr>
          <p:cNvPr id="29699" name="내용 개체 틀 1">
            <a:extLst>
              <a:ext uri="{FF2B5EF4-FFF2-40B4-BE49-F238E27FC236}">
                <a16:creationId xmlns:a16="http://schemas.microsoft.com/office/drawing/2014/main" id="{47DE1E94-82FC-1241-86E3-9C2BDF7673B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2400"/>
              <a:t>비 동기화된 컬렉션을 동기화된 컬렉션으로 래핑</a:t>
            </a:r>
            <a:endParaRPr lang="en-US" altLang="ko-KR" sz="2400"/>
          </a:p>
          <a:p>
            <a:endParaRPr lang="en-US" altLang="ko-KR" sz="2400"/>
          </a:p>
          <a:p>
            <a:pPr lvl="1"/>
            <a:r>
              <a:rPr lang="en-US" altLang="ko-KR" sz="2000"/>
              <a:t>Collections</a:t>
            </a:r>
            <a:r>
              <a:rPr lang="ko-KR" altLang="en-US" sz="2000"/>
              <a:t>의 </a:t>
            </a:r>
            <a:r>
              <a:rPr lang="en-US" altLang="ko-KR" sz="2000"/>
              <a:t>synchoronizedXXX() </a:t>
            </a:r>
            <a:r>
              <a:rPr lang="ko-KR" altLang="en-US" sz="2000"/>
              <a:t>메소드 제공 </a:t>
            </a:r>
            <a:endParaRPr lang="en-US" altLang="ko-KR" sz="2000"/>
          </a:p>
          <a:p>
            <a:pPr lvl="2"/>
            <a:r>
              <a:rPr lang="en-US" altLang="ko-KR" sz="1800"/>
              <a:t>772 </a:t>
            </a:r>
            <a:r>
              <a:rPr lang="ko-KR" altLang="en-US" sz="1800"/>
              <a:t>페이지의 예제 그림으로 쉽게 이해하도록</a:t>
            </a:r>
            <a:r>
              <a:rPr lang="en-US" altLang="ko-KR" sz="1800"/>
              <a:t>!!!</a:t>
            </a:r>
          </a:p>
        </p:txBody>
      </p:sp>
      <p:pic>
        <p:nvPicPr>
          <p:cNvPr id="29700" name="Picture 2">
            <a:extLst>
              <a:ext uri="{FF2B5EF4-FFF2-40B4-BE49-F238E27FC236}">
                <a16:creationId xmlns:a16="http://schemas.microsoft.com/office/drawing/2014/main" id="{263B58C5-6CC7-2940-8489-6C64554C1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2667000"/>
            <a:ext cx="823912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내용 개체 틀 1">
            <a:extLst>
              <a:ext uri="{FF2B5EF4-FFF2-40B4-BE49-F238E27FC236}">
                <a16:creationId xmlns:a16="http://schemas.microsoft.com/office/drawing/2014/main" id="{48B5E92D-6146-124F-9475-61BFBABDC45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동기화</a:t>
            </a:r>
            <a:r>
              <a:rPr lang="en-US" altLang="ko-KR" sz="2400"/>
              <a:t>(Synchronized) </a:t>
            </a:r>
            <a:r>
              <a:rPr lang="ko-KR" altLang="en-US" sz="2400"/>
              <a:t>컬렉션의 단점</a:t>
            </a:r>
            <a:endParaRPr lang="en-US" altLang="ko-KR" sz="2400"/>
          </a:p>
          <a:p>
            <a:pPr lvl="1"/>
            <a:r>
              <a:rPr lang="ko-KR" altLang="ko-KR" sz="2000"/>
              <a:t>하나의 스레드가 요소 처리할 때 전체 잠금 발생 </a:t>
            </a:r>
            <a:endParaRPr lang="en-US" altLang="ko-KR" sz="2000"/>
          </a:p>
          <a:p>
            <a:pPr lvl="2"/>
            <a:r>
              <a:rPr lang="ko-KR" altLang="ko-KR" sz="1800"/>
              <a:t>다른 스레드는 대기 상태</a:t>
            </a:r>
            <a:endParaRPr lang="en-US" altLang="ko-KR" sz="1800"/>
          </a:p>
          <a:p>
            <a:pPr lvl="2"/>
            <a:r>
              <a:rPr lang="ko-KR" altLang="ko-KR" sz="1800"/>
              <a:t>멀티 스레드가 병렬적으로 컬렉션의 요소들을 </a:t>
            </a:r>
            <a:r>
              <a:rPr lang="ko-KR" altLang="en-US" sz="1800"/>
              <a:t>빠르게 </a:t>
            </a:r>
            <a:r>
              <a:rPr lang="ko-KR" altLang="ko-KR" sz="1800"/>
              <a:t>처리할 수 없</a:t>
            </a:r>
            <a:r>
              <a:rPr lang="ko-KR" altLang="en-US" sz="1800"/>
              <a:t>음</a:t>
            </a:r>
            <a:endParaRPr lang="en-US" altLang="ko-KR" sz="1800"/>
          </a:p>
          <a:p>
            <a:pPr lvl="2"/>
            <a:endParaRPr lang="en-US" altLang="ko-KR"/>
          </a:p>
          <a:p>
            <a:r>
              <a:rPr lang="ko-KR" altLang="en-US" sz="2400"/>
              <a:t>컬렉션 요소를 병렬처리하기 위해 제공되는 컬렉션</a:t>
            </a:r>
            <a:endParaRPr lang="en-US" altLang="ko-KR" sz="2400"/>
          </a:p>
          <a:p>
            <a:pPr lvl="1"/>
            <a:r>
              <a:rPr lang="en-US" altLang="ko-KR" sz="2000"/>
              <a:t>ConcurrentHashMap</a:t>
            </a:r>
          </a:p>
          <a:p>
            <a:pPr lvl="2"/>
            <a:r>
              <a:rPr lang="ko-KR" altLang="ko-KR" sz="1800"/>
              <a:t>부분</a:t>
            </a:r>
            <a:r>
              <a:rPr lang="en-US" altLang="ko-KR" sz="1800"/>
              <a:t>(segment) </a:t>
            </a:r>
            <a:r>
              <a:rPr lang="ko-KR" altLang="ko-KR" sz="1800"/>
              <a:t>잠금 사용</a:t>
            </a:r>
            <a:endParaRPr lang="en-US" altLang="ko-KR" sz="1800"/>
          </a:p>
          <a:p>
            <a:pPr lvl="3"/>
            <a:r>
              <a:rPr lang="ko-KR" altLang="ko-KR"/>
              <a:t>처리하는 요소가 포함된 부분만 잠금</a:t>
            </a:r>
            <a:endParaRPr lang="en-US" altLang="ko-KR"/>
          </a:p>
          <a:p>
            <a:pPr lvl="3"/>
            <a:r>
              <a:rPr lang="ko-KR" altLang="ko-KR"/>
              <a:t>나머지 부분은 다른 스레드가 </a:t>
            </a:r>
            <a:r>
              <a:rPr lang="ko-KR" altLang="en-US"/>
              <a:t>변경 가능하게 </a:t>
            </a:r>
            <a:r>
              <a:rPr lang="en-US" altLang="ko-KR">
                <a:sym typeface="Wingdings" pitchFamily="2" charset="2"/>
              </a:rPr>
              <a:t> </a:t>
            </a:r>
            <a:r>
              <a:rPr lang="ko-KR" altLang="ko-KR"/>
              <a:t>부분 잠금</a:t>
            </a:r>
            <a:endParaRPr lang="en-US" altLang="ko-KR"/>
          </a:p>
          <a:p>
            <a:pPr lvl="3"/>
            <a:endParaRPr lang="en-US" altLang="ko-KR"/>
          </a:p>
          <a:p>
            <a:pPr lvl="1"/>
            <a:r>
              <a:rPr lang="en-US" altLang="ko-KR" sz="2000"/>
              <a:t>ConcurrentLinkedQueue </a:t>
            </a:r>
          </a:p>
          <a:p>
            <a:pPr lvl="2"/>
            <a:r>
              <a:rPr lang="ko-KR" altLang="ko-KR" sz="1800"/>
              <a:t>락</a:t>
            </a:r>
            <a:r>
              <a:rPr lang="en-US" altLang="ko-KR" sz="1800"/>
              <a:t>-</a:t>
            </a:r>
            <a:r>
              <a:rPr lang="ko-KR" altLang="ko-KR" sz="1800"/>
              <a:t>프리</a:t>
            </a:r>
            <a:r>
              <a:rPr lang="en-US" altLang="ko-KR" sz="1800"/>
              <a:t>(lock-free) </a:t>
            </a:r>
            <a:r>
              <a:rPr lang="ko-KR" altLang="ko-KR" sz="1800"/>
              <a:t>알고리즘을 구현한 컬렉션</a:t>
            </a:r>
            <a:endParaRPr lang="en-US" altLang="ko-KR" sz="1800"/>
          </a:p>
          <a:p>
            <a:pPr lvl="3"/>
            <a:r>
              <a:rPr lang="ko-KR" altLang="ko-KR"/>
              <a:t>잠금 사용하지 않</a:t>
            </a:r>
            <a:r>
              <a:rPr lang="ko-KR" altLang="en-US"/>
              <a:t>음 </a:t>
            </a:r>
            <a:endParaRPr lang="en-US" altLang="ko-KR"/>
          </a:p>
          <a:p>
            <a:pPr lvl="3"/>
            <a:r>
              <a:rPr lang="ko-KR" altLang="ko-KR"/>
              <a:t>여러 개의 스레드가 동시에 접근하더라도 최소한 하나의 스레드가 </a:t>
            </a:r>
            <a:r>
              <a:rPr lang="ko-KR" altLang="en-US"/>
              <a:t>성공하도록</a:t>
            </a:r>
            <a:r>
              <a:rPr lang="en-US" altLang="ko-KR"/>
              <a:t>(</a:t>
            </a:r>
            <a:r>
              <a:rPr lang="ko-KR" altLang="ko-KR"/>
              <a:t>안전하게 요소를 저장하거나 얻도록</a:t>
            </a:r>
            <a:r>
              <a:rPr lang="en-US" altLang="ko-KR"/>
              <a:t>) </a:t>
            </a:r>
            <a:r>
              <a:rPr lang="ko-KR" altLang="en-US"/>
              <a:t>처리</a:t>
            </a:r>
            <a:endParaRPr lang="en-US" altLang="ko-KR"/>
          </a:p>
        </p:txBody>
      </p:sp>
      <p:sp>
        <p:nvSpPr>
          <p:cNvPr id="30723" name="제목 2">
            <a:extLst>
              <a:ext uri="{FF2B5EF4-FFF2-40B4-BE49-F238E27FC236}">
                <a16:creationId xmlns:a16="http://schemas.microsoft.com/office/drawing/2014/main" id="{B5A61BCA-1EF3-084E-BBF2-959DC5D0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병렬 처리를 위한 컬렉션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5">
            <a:extLst>
              <a:ext uri="{FF2B5EF4-FFF2-40B4-BE49-F238E27FC236}">
                <a16:creationId xmlns:a16="http://schemas.microsoft.com/office/drawing/2014/main" id="{AB42E65D-1624-274D-9466-6DC3A56547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2400"/>
              <a:t>컬렉션 프레임워크</a:t>
            </a:r>
            <a:r>
              <a:rPr lang="en-US" altLang="ko-KR" sz="2400"/>
              <a:t>(Collection Framework)</a:t>
            </a:r>
          </a:p>
          <a:p>
            <a:pPr lvl="1"/>
            <a:r>
              <a:rPr lang="ko-KR" altLang="en-US" sz="2000"/>
              <a:t>컬렉션</a:t>
            </a:r>
            <a:endParaRPr lang="en-US" altLang="ko-KR" sz="2000"/>
          </a:p>
          <a:p>
            <a:pPr lvl="2"/>
            <a:r>
              <a:rPr lang="ko-KR" altLang="en-US" sz="1800"/>
              <a:t>사전적 의미로 요소</a:t>
            </a:r>
            <a:r>
              <a:rPr lang="en-US" altLang="ko-KR" sz="1800"/>
              <a:t>(</a:t>
            </a:r>
            <a:r>
              <a:rPr lang="ko-KR" altLang="en-US" sz="1800"/>
              <a:t>객체</a:t>
            </a:r>
            <a:r>
              <a:rPr lang="en-US" altLang="ko-KR" sz="1800"/>
              <a:t>)</a:t>
            </a:r>
            <a:r>
              <a:rPr lang="ko-KR" altLang="en-US" sz="1800"/>
              <a:t>를 수집해 저장하는 것 </a:t>
            </a:r>
            <a:endParaRPr lang="en-US" altLang="ko-KR" sz="1800"/>
          </a:p>
          <a:p>
            <a:pPr lvl="2"/>
            <a:endParaRPr lang="en-US" altLang="ko-KR"/>
          </a:p>
          <a:p>
            <a:pPr lvl="1"/>
            <a:r>
              <a:rPr lang="ko-KR" altLang="en-US" sz="2000"/>
              <a:t>배열의 문제점</a:t>
            </a:r>
            <a:endParaRPr lang="en-US" altLang="ko-KR" sz="2000"/>
          </a:p>
          <a:p>
            <a:pPr lvl="2"/>
            <a:r>
              <a:rPr lang="ko-KR" altLang="en-US" sz="1800"/>
              <a:t>저장할 수 있는 객체 수가 배열을 생성할 때 결정</a:t>
            </a:r>
            <a:endParaRPr lang="en-US" altLang="ko-KR" sz="1800"/>
          </a:p>
          <a:p>
            <a:pPr lvl="2">
              <a:buFont typeface="Wingdings" pitchFamily="2" charset="2"/>
              <a:buNone/>
            </a:pPr>
            <a:r>
              <a:rPr lang="ko-KR" altLang="en-US" sz="1800"/>
              <a:t>     </a:t>
            </a:r>
            <a:r>
              <a:rPr lang="en-US" altLang="ko-KR" sz="1800">
                <a:sym typeface="Wingdings" pitchFamily="2" charset="2"/>
              </a:rPr>
              <a:t> </a:t>
            </a:r>
            <a:r>
              <a:rPr lang="ko-KR" altLang="en-US" sz="1800"/>
              <a:t>불특정 다수의 객체를 저장하기에는 문제</a:t>
            </a:r>
            <a:endParaRPr lang="en-US" altLang="ko-KR" sz="1800"/>
          </a:p>
          <a:p>
            <a:pPr lvl="2">
              <a:buFont typeface="Wingdings" pitchFamily="2" charset="2"/>
              <a:buNone/>
            </a:pPr>
            <a:endParaRPr lang="en-US" altLang="ko-KR"/>
          </a:p>
          <a:p>
            <a:pPr lvl="2"/>
            <a:r>
              <a:rPr lang="ko-KR" altLang="en-US" sz="1800"/>
              <a:t>객체 삭제했을 때 해당 인덱스가 비게 됨</a:t>
            </a:r>
            <a:endParaRPr lang="en-US" altLang="ko-KR" sz="1800"/>
          </a:p>
          <a:p>
            <a:pPr lvl="2">
              <a:buFont typeface="Wingdings" pitchFamily="2" charset="2"/>
              <a:buNone/>
            </a:pPr>
            <a:r>
              <a:rPr lang="ko-KR" altLang="en-US" sz="1800"/>
              <a:t>     </a:t>
            </a:r>
            <a:r>
              <a:rPr lang="en-US" altLang="ko-KR" sz="1800">
                <a:sym typeface="Wingdings" pitchFamily="2" charset="2"/>
              </a:rPr>
              <a:t> </a:t>
            </a:r>
            <a:r>
              <a:rPr lang="ko-KR" altLang="en-US" sz="1800"/>
              <a:t>낱알 빠진 옥수수 같은 배열</a:t>
            </a:r>
            <a:endParaRPr lang="en-US" altLang="ko-KR" sz="1800"/>
          </a:p>
          <a:p>
            <a:pPr lvl="2">
              <a:buFont typeface="Wingdings" pitchFamily="2" charset="2"/>
              <a:buNone/>
            </a:pPr>
            <a:r>
              <a:rPr lang="en-US" altLang="ko-KR" sz="1800"/>
              <a:t>     </a:t>
            </a:r>
            <a:r>
              <a:rPr lang="en-US" altLang="ko-KR" sz="1800">
                <a:sym typeface="Wingdings" pitchFamily="2" charset="2"/>
              </a:rPr>
              <a:t> </a:t>
            </a:r>
            <a:r>
              <a:rPr lang="ko-KR" altLang="en-US" sz="1800"/>
              <a:t>객체를 저장하려면 어디가 비어있는지 확인해야</a:t>
            </a:r>
            <a:endParaRPr lang="en-US" altLang="ko-KR" sz="1800"/>
          </a:p>
          <a:p>
            <a:pPr lvl="2">
              <a:buFont typeface="Wingdings" pitchFamily="2" charset="2"/>
              <a:buNone/>
            </a:pPr>
            <a:endParaRPr lang="en-US" altLang="ko-KR"/>
          </a:p>
          <a:p>
            <a:pPr lvl="2">
              <a:buFont typeface="Wingdings" pitchFamily="2" charset="2"/>
              <a:buNone/>
            </a:pPr>
            <a:endParaRPr lang="en-US" altLang="ko-KR"/>
          </a:p>
        </p:txBody>
      </p:sp>
      <p:sp>
        <p:nvSpPr>
          <p:cNvPr id="7171" name="제목 1">
            <a:extLst>
              <a:ext uri="{FF2B5EF4-FFF2-40B4-BE49-F238E27FC236}">
                <a16:creationId xmlns:a16="http://schemas.microsoft.com/office/drawing/2014/main" id="{1FE47EC7-1AC7-2940-89F4-BD877D3B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컬렉션 프레임워크 소개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1B5FCE03-0764-8A49-AE07-4DB961560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181600"/>
            <a:ext cx="4318000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>
            <a:extLst>
              <a:ext uri="{FF2B5EF4-FFF2-40B4-BE49-F238E27FC236}">
                <a16:creationId xmlns:a16="http://schemas.microsoft.com/office/drawing/2014/main" id="{7985C6F4-935A-764F-9E67-3BFE4391FE0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컬렉션 프레임워크</a:t>
            </a:r>
            <a:r>
              <a:rPr lang="en-US" altLang="ko-KR" sz="2400"/>
              <a:t>(Collection Framework)</a:t>
            </a:r>
          </a:p>
          <a:p>
            <a:endParaRPr lang="en-US" altLang="ko-KR" sz="2400"/>
          </a:p>
          <a:p>
            <a:pPr lvl="1"/>
            <a:r>
              <a:rPr lang="ko-KR" altLang="en-US" sz="2000"/>
              <a:t>객체들을 효율적으로 추가</a:t>
            </a:r>
            <a:r>
              <a:rPr lang="en-US" altLang="ko-KR" sz="2000"/>
              <a:t>, </a:t>
            </a:r>
            <a:r>
              <a:rPr lang="ko-KR" altLang="en-US" sz="2000"/>
              <a:t>삭제</a:t>
            </a:r>
            <a:r>
              <a:rPr lang="en-US" altLang="ko-KR" sz="2000"/>
              <a:t>, </a:t>
            </a:r>
            <a:r>
              <a:rPr lang="ko-KR" altLang="en-US" sz="2000"/>
              <a:t>검색할 수 있도록 제공되는 컬렉션 라이브러리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en-US" altLang="ko-KR" sz="2000"/>
              <a:t>java.util </a:t>
            </a:r>
            <a:r>
              <a:rPr lang="ko-KR" altLang="en-US" sz="2000"/>
              <a:t>패키지에 포함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인터페이스를 통해서 정형화된 방법으로 다양한 컬렉션 클래스 이용</a:t>
            </a:r>
            <a:endParaRPr lang="en-US" altLang="ko-KR" sz="2000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8195" name="제목 2">
            <a:extLst>
              <a:ext uri="{FF2B5EF4-FFF2-40B4-BE49-F238E27FC236}">
                <a16:creationId xmlns:a16="http://schemas.microsoft.com/office/drawing/2014/main" id="{5DE5ED8D-D3B8-204E-8F6A-79FD4F7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컬렉션 프레임워크 소개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>
            <a:extLst>
              <a:ext uri="{FF2B5EF4-FFF2-40B4-BE49-F238E27FC236}">
                <a16:creationId xmlns:a16="http://schemas.microsoft.com/office/drawing/2014/main" id="{C0319DE6-6219-A949-835D-86B4C6C2E4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컬렉션 프레임워크의 주요 인터페이스</a:t>
            </a:r>
            <a:endParaRPr lang="en-US" altLang="ko-KR" sz="2400"/>
          </a:p>
          <a:p>
            <a:endParaRPr lang="ko-KR" altLang="en-US" sz="2400"/>
          </a:p>
        </p:txBody>
      </p:sp>
      <p:sp>
        <p:nvSpPr>
          <p:cNvPr id="9219" name="제목 2">
            <a:extLst>
              <a:ext uri="{FF2B5EF4-FFF2-40B4-BE49-F238E27FC236}">
                <a16:creationId xmlns:a16="http://schemas.microsoft.com/office/drawing/2014/main" id="{9A0628F3-FA65-9A49-AD33-47BFAAD42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컬렉션 프레임워크 소개</a:t>
            </a:r>
          </a:p>
        </p:txBody>
      </p:sp>
      <p:pic>
        <p:nvPicPr>
          <p:cNvPr id="9220" name="Picture 2">
            <a:extLst>
              <a:ext uri="{FF2B5EF4-FFF2-40B4-BE49-F238E27FC236}">
                <a16:creationId xmlns:a16="http://schemas.microsoft.com/office/drawing/2014/main" id="{EA96CED8-D903-8F46-BC30-A3DBCCDF3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8" y="1447800"/>
            <a:ext cx="4424362" cy="316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">
            <a:extLst>
              <a:ext uri="{FF2B5EF4-FFF2-40B4-BE49-F238E27FC236}">
                <a16:creationId xmlns:a16="http://schemas.microsoft.com/office/drawing/2014/main" id="{E42E5AE1-61F1-684E-A00B-EE8D916F7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4724400"/>
            <a:ext cx="6919913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">
            <a:extLst>
              <a:ext uri="{FF2B5EF4-FFF2-40B4-BE49-F238E27FC236}">
                <a16:creationId xmlns:a16="http://schemas.microsoft.com/office/drawing/2014/main" id="{5663CBB1-CFB6-5341-8D73-B4EB7C32CAC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List </a:t>
            </a:r>
            <a:r>
              <a:rPr lang="ko-KR" altLang="en-US" sz="2400"/>
              <a:t>컬렉션의 특징 및 주요 메소드</a:t>
            </a:r>
            <a:endParaRPr lang="en-US" altLang="ko-KR" sz="2400"/>
          </a:p>
          <a:p>
            <a:pPr lvl="1"/>
            <a:r>
              <a:rPr lang="ko-KR" altLang="en-US" sz="2000"/>
              <a:t>특징</a:t>
            </a:r>
            <a:endParaRPr lang="en-US" altLang="ko-KR" sz="2000"/>
          </a:p>
          <a:p>
            <a:pPr lvl="2"/>
            <a:r>
              <a:rPr lang="ko-KR" altLang="en-US" sz="1800"/>
              <a:t>인덱스로 관리</a:t>
            </a:r>
            <a:endParaRPr lang="en-US" altLang="ko-KR" sz="1800"/>
          </a:p>
          <a:p>
            <a:pPr lvl="2"/>
            <a:r>
              <a:rPr lang="ko-KR" altLang="en-US" sz="1800"/>
              <a:t>중복해서 객체 저장 가능</a:t>
            </a:r>
            <a:endParaRPr lang="en-US" altLang="ko-KR" sz="1800"/>
          </a:p>
          <a:p>
            <a:pPr lvl="2"/>
            <a:endParaRPr lang="en-US" altLang="ko-KR" sz="1800"/>
          </a:p>
          <a:p>
            <a:pPr lvl="1"/>
            <a:r>
              <a:rPr lang="ko-KR" altLang="en-US" sz="2000"/>
              <a:t>구현 클래스</a:t>
            </a:r>
            <a:endParaRPr lang="en-US" altLang="ko-KR" sz="2000"/>
          </a:p>
          <a:p>
            <a:pPr lvl="2"/>
            <a:r>
              <a:rPr lang="en-US" altLang="ko-KR" sz="1800"/>
              <a:t>ArrayList</a:t>
            </a:r>
          </a:p>
          <a:p>
            <a:pPr lvl="2"/>
            <a:r>
              <a:rPr lang="en-US" altLang="ko-KR" sz="1800"/>
              <a:t>Vector</a:t>
            </a:r>
          </a:p>
          <a:p>
            <a:pPr lvl="2"/>
            <a:r>
              <a:rPr lang="en-US" altLang="ko-KR" sz="1800"/>
              <a:t>LinkedList</a:t>
            </a:r>
          </a:p>
        </p:txBody>
      </p:sp>
      <p:sp>
        <p:nvSpPr>
          <p:cNvPr id="10243" name="제목 2">
            <a:extLst>
              <a:ext uri="{FF2B5EF4-FFF2-40B4-BE49-F238E27FC236}">
                <a16:creationId xmlns:a16="http://schemas.microsoft.com/office/drawing/2014/main" id="{8C2FEB19-4F91-584B-B2FE-9AE33C1A4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List </a:t>
            </a:r>
            <a:r>
              <a:rPr lang="ko-KR" altLang="en-US"/>
              <a:t>컬렉션</a:t>
            </a:r>
          </a:p>
        </p:txBody>
      </p:sp>
      <p:pic>
        <p:nvPicPr>
          <p:cNvPr id="10244" name="Picture 2">
            <a:extLst>
              <a:ext uri="{FF2B5EF4-FFF2-40B4-BE49-F238E27FC236}">
                <a16:creationId xmlns:a16="http://schemas.microsoft.com/office/drawing/2014/main" id="{98E7646D-F334-5C41-81CC-E09426985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" y="4572000"/>
            <a:ext cx="5376863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>
            <a:extLst>
              <a:ext uri="{FF2B5EF4-FFF2-40B4-BE49-F238E27FC236}">
                <a16:creationId xmlns:a16="http://schemas.microsoft.com/office/drawing/2014/main" id="{9F468F7E-12F5-6B41-8E39-63B3F824A3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List </a:t>
            </a:r>
            <a:r>
              <a:rPr lang="ko-KR" altLang="en-US" sz="2400"/>
              <a:t>컬렉션의 특징 및 주요 메소드</a:t>
            </a:r>
            <a:endParaRPr lang="en-US" altLang="ko-KR" sz="2400"/>
          </a:p>
          <a:p>
            <a:pPr lvl="1"/>
            <a:r>
              <a:rPr lang="ko-KR" altLang="en-US" sz="2000"/>
              <a:t>주요 메소드 </a:t>
            </a:r>
            <a:endParaRPr lang="en-US" altLang="ko-KR" sz="2000"/>
          </a:p>
          <a:p>
            <a:pPr lvl="1"/>
            <a:endParaRPr lang="en-US" altLang="ko-KR"/>
          </a:p>
          <a:p>
            <a:endParaRPr lang="ko-KR" altLang="en-US"/>
          </a:p>
        </p:txBody>
      </p:sp>
      <p:sp>
        <p:nvSpPr>
          <p:cNvPr id="11267" name="제목 2">
            <a:extLst>
              <a:ext uri="{FF2B5EF4-FFF2-40B4-BE49-F238E27FC236}">
                <a16:creationId xmlns:a16="http://schemas.microsoft.com/office/drawing/2014/main" id="{ED1E06E0-8DAB-0149-A709-D4668D7D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List </a:t>
            </a:r>
            <a:r>
              <a:rPr lang="ko-KR" altLang="en-US"/>
              <a:t>컬렉션</a:t>
            </a:r>
          </a:p>
        </p:txBody>
      </p:sp>
      <p:pic>
        <p:nvPicPr>
          <p:cNvPr id="11268" name="Picture 3">
            <a:extLst>
              <a:ext uri="{FF2B5EF4-FFF2-40B4-BE49-F238E27FC236}">
                <a16:creationId xmlns:a16="http://schemas.microsoft.com/office/drawing/2014/main" id="{15240840-D2CB-AC49-BE91-6052698A1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804545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>
            <a:extLst>
              <a:ext uri="{FF2B5EF4-FFF2-40B4-BE49-F238E27FC236}">
                <a16:creationId xmlns:a16="http://schemas.microsoft.com/office/drawing/2014/main" id="{E9C0505D-D3C6-114A-8911-C329CB6AAA1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ArrayList (p.725~729)</a:t>
            </a:r>
          </a:p>
          <a:p>
            <a:pPr lvl="1"/>
            <a:r>
              <a:rPr lang="ko-KR" altLang="en-US" sz="2000"/>
              <a:t>저장 용량</a:t>
            </a:r>
            <a:r>
              <a:rPr lang="en-US" altLang="ko-KR" sz="2000"/>
              <a:t>(capacity)</a:t>
            </a:r>
          </a:p>
          <a:p>
            <a:pPr lvl="2"/>
            <a:r>
              <a:rPr lang="ko-KR" altLang="en-US" sz="1800"/>
              <a:t>초기 용량 </a:t>
            </a:r>
            <a:r>
              <a:rPr lang="en-US" altLang="ko-KR" sz="1800"/>
              <a:t>: 10 (</a:t>
            </a:r>
            <a:r>
              <a:rPr lang="ko-KR" altLang="en-US" sz="1800"/>
              <a:t>따로 지정 가능</a:t>
            </a:r>
            <a:r>
              <a:rPr lang="en-US" altLang="ko-KR" sz="1800"/>
              <a:t>)</a:t>
            </a:r>
          </a:p>
          <a:p>
            <a:pPr lvl="2"/>
            <a:r>
              <a:rPr lang="ko-KR" altLang="en-US" sz="1800"/>
              <a:t>저장 용량을 초과한 객체들이 들어오면 자동적으로 늘어남</a:t>
            </a:r>
            <a:r>
              <a:rPr lang="en-US" altLang="ko-KR" sz="1800"/>
              <a:t>. </a:t>
            </a:r>
            <a:r>
              <a:rPr lang="ko-KR" altLang="en-US" sz="1800"/>
              <a:t>고정도 가능</a:t>
            </a:r>
            <a:endParaRPr lang="en-US" altLang="ko-KR" sz="1800"/>
          </a:p>
          <a:p>
            <a:pPr lvl="1"/>
            <a:endParaRPr lang="en-US" altLang="ko-KR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객체 제거</a:t>
            </a:r>
            <a:endParaRPr lang="en-US" altLang="ko-KR" sz="2000"/>
          </a:p>
          <a:p>
            <a:pPr lvl="2"/>
            <a:r>
              <a:rPr lang="ko-KR" altLang="en-US" sz="1800"/>
              <a:t>바로 뒤 인덱스부터 마지막 인덱스까지 모두 앞으로</a:t>
            </a:r>
            <a:r>
              <a:rPr lang="en-US" altLang="ko-KR" sz="1800"/>
              <a:t> 1</a:t>
            </a:r>
            <a:r>
              <a:rPr lang="ko-KR" altLang="en-US" sz="1800"/>
              <a:t>씩 당겨짐</a:t>
            </a:r>
            <a:endParaRPr lang="en-US" altLang="ko-KR" sz="1800"/>
          </a:p>
          <a:p>
            <a:pPr lvl="1"/>
            <a:endParaRPr lang="en-US" altLang="ko-KR"/>
          </a:p>
          <a:p>
            <a:endParaRPr lang="ko-KR" altLang="en-US"/>
          </a:p>
        </p:txBody>
      </p:sp>
      <p:sp>
        <p:nvSpPr>
          <p:cNvPr id="12291" name="제목 2">
            <a:extLst>
              <a:ext uri="{FF2B5EF4-FFF2-40B4-BE49-F238E27FC236}">
                <a16:creationId xmlns:a16="http://schemas.microsoft.com/office/drawing/2014/main" id="{8F058958-EB3A-AA4B-9CCC-DA730DE8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List </a:t>
            </a:r>
            <a:r>
              <a:rPr lang="ko-KR" altLang="en-US"/>
              <a:t>컬렉션</a:t>
            </a:r>
          </a:p>
        </p:txBody>
      </p:sp>
      <p:pic>
        <p:nvPicPr>
          <p:cNvPr id="12292" name="Picture 2">
            <a:extLst>
              <a:ext uri="{FF2B5EF4-FFF2-40B4-BE49-F238E27FC236}">
                <a16:creationId xmlns:a16="http://schemas.microsoft.com/office/drawing/2014/main" id="{265B0C04-F182-414F-9CF3-3A693B798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90800"/>
            <a:ext cx="4800600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4">
            <a:extLst>
              <a:ext uri="{FF2B5EF4-FFF2-40B4-BE49-F238E27FC236}">
                <a16:creationId xmlns:a16="http://schemas.microsoft.com/office/drawing/2014/main" id="{98D21D9A-48BC-8541-8081-214467485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5486400"/>
            <a:ext cx="3571875" cy="12398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1">
            <a:extLst>
              <a:ext uri="{FF2B5EF4-FFF2-40B4-BE49-F238E27FC236}">
                <a16:creationId xmlns:a16="http://schemas.microsoft.com/office/drawing/2014/main" id="{A2193BA2-3A26-CF4B-88B8-0BF3D823340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Vector</a:t>
            </a:r>
          </a:p>
          <a:p>
            <a:endParaRPr lang="en-US" altLang="ko-KR"/>
          </a:p>
          <a:p>
            <a:pPr>
              <a:buFont typeface="Wingdings" pitchFamily="2" charset="2"/>
              <a:buNone/>
            </a:pPr>
            <a:endParaRPr lang="en-US" altLang="ko-KR"/>
          </a:p>
          <a:p>
            <a:pPr lvl="1"/>
            <a:r>
              <a:rPr lang="ko-KR" altLang="en-US" sz="2000"/>
              <a:t>특징</a:t>
            </a:r>
            <a:endParaRPr lang="en-US" altLang="ko-KR" sz="2000"/>
          </a:p>
          <a:p>
            <a:pPr lvl="2"/>
            <a:r>
              <a:rPr lang="en-US" altLang="ko-KR" sz="1800"/>
              <a:t>Vector</a:t>
            </a:r>
            <a:r>
              <a:rPr lang="ko-KR" altLang="en-US" sz="1800"/>
              <a:t>는 스레드 동기화</a:t>
            </a:r>
            <a:r>
              <a:rPr lang="en-US" altLang="ko-KR" sz="1800"/>
              <a:t>(synchronization)</a:t>
            </a:r>
          </a:p>
          <a:p>
            <a:pPr lvl="3"/>
            <a:r>
              <a:rPr lang="ko-KR" altLang="en-US"/>
              <a:t>복수의 스레드가 동시에 </a:t>
            </a:r>
            <a:r>
              <a:rPr lang="en-US" altLang="ko-KR"/>
              <a:t>Vector</a:t>
            </a:r>
            <a:r>
              <a:rPr lang="ko-KR" altLang="en-US"/>
              <a:t>에 접근해 객체를 추가</a:t>
            </a:r>
            <a:r>
              <a:rPr lang="en-US" altLang="ko-KR"/>
              <a:t>, </a:t>
            </a:r>
            <a:r>
              <a:rPr lang="ko-KR" altLang="en-US"/>
              <a:t>삭제하더라도 스레드에 안전</a:t>
            </a:r>
            <a:r>
              <a:rPr lang="en-US" altLang="ko-KR"/>
              <a:t>(thread safe)</a:t>
            </a:r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</p:txBody>
      </p:sp>
      <p:sp>
        <p:nvSpPr>
          <p:cNvPr id="13315" name="제목 2">
            <a:extLst>
              <a:ext uri="{FF2B5EF4-FFF2-40B4-BE49-F238E27FC236}">
                <a16:creationId xmlns:a16="http://schemas.microsoft.com/office/drawing/2014/main" id="{7D7B88DA-B56A-5A46-B9AF-F93F42D4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List </a:t>
            </a:r>
            <a:r>
              <a:rPr lang="ko-KR" altLang="en-US"/>
              <a:t>컬렉션</a:t>
            </a:r>
          </a:p>
        </p:txBody>
      </p:sp>
      <p:pic>
        <p:nvPicPr>
          <p:cNvPr id="13316" name="Picture 2">
            <a:extLst>
              <a:ext uri="{FF2B5EF4-FFF2-40B4-BE49-F238E27FC236}">
                <a16:creationId xmlns:a16="http://schemas.microsoft.com/office/drawing/2014/main" id="{96F437F5-DE2B-6544-B3F6-D89A2C478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4755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8">
            <a:extLst>
              <a:ext uri="{FF2B5EF4-FFF2-40B4-BE49-F238E27FC236}">
                <a16:creationId xmlns:a16="http://schemas.microsoft.com/office/drawing/2014/main" id="{7290A860-0D85-8245-9281-45B33EA3F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792538"/>
            <a:ext cx="37147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15177</TotalTime>
  <Words>1109</Words>
  <Application>Microsoft Macintosh PowerPoint</Application>
  <PresentationFormat>화면 슬라이드 쇼(4:3)</PresentationFormat>
  <Paragraphs>262</Paragraphs>
  <Slides>27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맑은 고딕</vt:lpstr>
      <vt:lpstr>Verdana</vt:lpstr>
      <vt:lpstr>HY견고딕</vt:lpstr>
      <vt:lpstr>HY헤드라인M</vt:lpstr>
      <vt:lpstr>Wingdings</vt:lpstr>
      <vt:lpstr>HY강M</vt:lpstr>
      <vt:lpstr>돋움</vt:lpstr>
      <vt:lpstr>Arial</vt:lpstr>
      <vt:lpstr>2_디자인 사용자 지정</vt:lpstr>
      <vt:lpstr>15장. 컬렉션 프레임워크</vt:lpstr>
      <vt:lpstr>PowerPoint 프레젠테이션</vt:lpstr>
      <vt:lpstr>1절. 컬렉션 프레임워크 소개</vt:lpstr>
      <vt:lpstr>1절. 컬렉션 프레임워크 소개</vt:lpstr>
      <vt:lpstr>1절. 컬렉션 프레임워크 소개</vt:lpstr>
      <vt:lpstr>2절. List 컬렉션</vt:lpstr>
      <vt:lpstr>2절. List 컬렉션</vt:lpstr>
      <vt:lpstr>2절. List 컬렉션</vt:lpstr>
      <vt:lpstr>2절. List 컬렉션</vt:lpstr>
      <vt:lpstr>2절. List 컬렉션</vt:lpstr>
      <vt:lpstr>3절. Set 컬렉션</vt:lpstr>
      <vt:lpstr>3절. Set 컬렉션</vt:lpstr>
      <vt:lpstr>3절. Set 컬렉션</vt:lpstr>
      <vt:lpstr>4절. Map 컬렉션</vt:lpstr>
      <vt:lpstr>4절. Map 컬렉션</vt:lpstr>
      <vt:lpstr>4절. Map 컬렉션</vt:lpstr>
      <vt:lpstr>4절. Map 컬렉션</vt:lpstr>
      <vt:lpstr>4절. Map 컬렉션</vt:lpstr>
      <vt:lpstr>5절. 검색 기능을 강화시킨 컬렉션</vt:lpstr>
      <vt:lpstr>5절. 검색 기능을 강화시킨 컬렉션</vt:lpstr>
      <vt:lpstr>5절. 검색 기능을 강화시킨 컬렉션</vt:lpstr>
      <vt:lpstr>5절. 검색 기능을 강화시킨 컬렉션</vt:lpstr>
      <vt:lpstr>6절. LIFO와 FIFO 컬렉션</vt:lpstr>
      <vt:lpstr>6절. LIFO와 FIFO 컬렉션</vt:lpstr>
      <vt:lpstr>7절. 동기화된(synchronized) 컬렉션</vt:lpstr>
      <vt:lpstr>8절. 병렬 처리를 위한 컬렉션</vt:lpstr>
      <vt:lpstr>PowerPoint 프레젠테이션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Microsoft Office User</cp:lastModifiedBy>
  <cp:revision>2499</cp:revision>
  <dcterms:created xsi:type="dcterms:W3CDTF">2004-07-21T02:43:03Z</dcterms:created>
  <dcterms:modified xsi:type="dcterms:W3CDTF">2021-03-19T09:03:53Z</dcterms:modified>
</cp:coreProperties>
</file>