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39"/>
  </p:notesMasterIdLst>
  <p:handoutMasterIdLst>
    <p:handoutMasterId r:id="rId40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275" r:id="rId38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41"/>
    </p:embeddedFont>
    <p:embeddedFont>
      <p:font typeface="HY강M" panose="02030600000101010101" pitchFamily="18" charset="-127"/>
      <p:regular r:id="rId42"/>
    </p:embeddedFont>
    <p:embeddedFont>
      <p:font typeface="HY견고딕" panose="02030600000101010101" pitchFamily="18" charset="-127"/>
      <p:regular r:id="rId43"/>
    </p:embeddedFont>
    <p:embeddedFont>
      <p:font typeface="HY헤드라인M" panose="02030600000101010101" pitchFamily="18" charset="-127"/>
      <p:regular r:id="rId44"/>
    </p:embeddedFont>
    <p:embeddedFont>
      <p:font typeface="맑은 고딕" panose="020B0503020000020004" pitchFamily="34" charset="-127"/>
      <p:regular r:id="rId45"/>
      <p:bold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A56CD82-31D2-444F-BD6C-F04F132F7B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3C42A56-6C00-9F4B-B0AC-A4CC8B1EA8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BAD0DB3D-1797-8F4B-9EE6-1492C666096C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DCE58B34-776F-6E4B-A366-7A3E49A6DD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6D98196A-9094-E94F-BFB3-6DC33508D1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8025F17-E0F1-9849-9439-716D1D6B7A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CB06284-1F05-F14A-83CB-212DF79E4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DC2D58-3486-7A4A-BB61-F650AD1CE6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E25B92-CE0A-4249-86C8-40AD6A4BE1A7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AF30D94E-DC0C-5C40-AF84-2C03813A8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2CC3A0B-101F-2B41-A0B1-6073A3B8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CC011-A48F-B645-A865-DC16D8C9C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7764B-5EA9-4045-9CE1-09A4153D1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14FA3D9-2B3F-CF48-B3E5-53B8D60C126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FBD30B-A860-F843-B0D2-F82A71C2E1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519929-8EC2-8144-8A64-CEF192B4A8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54AD087-D78D-DF43-8CE3-108C1E8EE8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588B09-4C4C-3A42-B73D-2C974CFBB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9853C35-D189-FB4C-8C14-795D75758D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AE8BFEB-3D00-8B45-96CC-19CAD6CF9B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8F92C88-F472-4544-8932-9D3BB9E1B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337E1E86-91A2-6F42-98F6-C0903A307D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48278F-8F36-8B44-B2DF-93BED36385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5E0B7F5F-DD0D-EE4A-9543-BE8A0CA47F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10E7961B-34CC-CD47-B139-3F956D5732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2F7AE8A3-6C58-DC4A-B2D6-AB699C9EC1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77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A155E89B-4504-0048-B355-A582DE8B809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37850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381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6069CB9-A159-3F47-B580-9025B11FD1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BFE84CF0-3B9F-D74A-B74D-D0F1C70B75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F8DC5EB-80D6-6E42-9AA7-200135C62D2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2ECF326B-10BC-BA48-B5EC-D123909C24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221A4E37-5B14-064A-96DF-940D273DBA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29A261AF-DFB6-5C4F-8C93-6697907598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08B27FE-A0DE-EB43-8F9C-3E530F4A9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79320C83-DC75-414B-B851-A04B8D7F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955FC878-6B8B-5647-B331-133FB3B617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34C1D44D-581D-3C49-9D6E-59EC60DF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31458BC8-B29B-F34F-AF88-8CF1245CF284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/36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88C5B915-ADCF-7645-91E2-0CBFB2E3D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2E21CB7E-D488-C843-A299-BC99F3F6E4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70E3B44F-BC85-7F49-A7D4-12E0376B8B72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156CE4FC-6AC7-874C-B3F7-BA2BC2880B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A8FCE555-C5A3-E944-ABFE-AAD5B626C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0F49767F-94FA-414F-BF4B-1D167296BF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20F41050-48C9-1843-A0D7-3EB5F45478C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DD511876-EF0E-B148-A6E9-3D29CDFD3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EC088F25-7E64-5942-AEED-FDCD701EE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16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스트림과 병렬처리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9A47CC-BD35-114D-A736-C657DA188D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리덕션</a:t>
            </a:r>
            <a:r>
              <a:rPr lang="en-US" altLang="ko-KR" sz="2400" dirty="0"/>
              <a:t>(Reduction) </a:t>
            </a:r>
          </a:p>
          <a:p>
            <a:pPr lvl="1">
              <a:defRPr/>
            </a:pPr>
            <a:r>
              <a:rPr lang="ko-KR" altLang="en-US" sz="2000" dirty="0"/>
              <a:t>대량의 데이터를 가공해 축소하는 것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데이터의 합계</a:t>
            </a:r>
            <a:r>
              <a:rPr lang="en-US" altLang="ko-KR" sz="2000" dirty="0"/>
              <a:t>, </a:t>
            </a:r>
            <a:r>
              <a:rPr lang="ko-KR" altLang="en-US" sz="2000" dirty="0"/>
              <a:t>평균값</a:t>
            </a:r>
            <a:r>
              <a:rPr lang="en-US" altLang="ko-KR" sz="2000" dirty="0"/>
              <a:t>, </a:t>
            </a:r>
            <a:r>
              <a:rPr lang="ko-KR" altLang="en-US" sz="2000" dirty="0"/>
              <a:t>카운팅</a:t>
            </a:r>
            <a:r>
              <a:rPr lang="en-US" altLang="ko-KR" sz="2000" dirty="0"/>
              <a:t>, </a:t>
            </a:r>
            <a:r>
              <a:rPr lang="ko-KR" altLang="en-US" sz="2000" dirty="0"/>
              <a:t>최대값</a:t>
            </a:r>
            <a:r>
              <a:rPr lang="en-US" altLang="ko-KR" sz="2000" dirty="0"/>
              <a:t>, </a:t>
            </a:r>
            <a:r>
              <a:rPr lang="ko-KR" altLang="en-US" sz="2000" dirty="0"/>
              <a:t>최소값 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컬렉션의 요소를 리덕션의 결과물로 바로 집계할 수 없을 경우에는</a:t>
            </a:r>
            <a:r>
              <a:rPr lang="en-US" altLang="ko-KR" sz="2000" dirty="0"/>
              <a:t>?</a:t>
            </a:r>
          </a:p>
          <a:p>
            <a:pPr lvl="2">
              <a:defRPr/>
            </a:pPr>
            <a:r>
              <a:rPr lang="ko-KR" altLang="en-US" sz="1800" dirty="0"/>
              <a:t>집계하기 좋도록 필터링</a:t>
            </a:r>
            <a:r>
              <a:rPr lang="en-US" altLang="ko-KR" sz="1800" dirty="0"/>
              <a:t>, </a:t>
            </a:r>
            <a:r>
              <a:rPr lang="ko-KR" altLang="en-US" sz="1800" dirty="0"/>
              <a:t>매핑</a:t>
            </a:r>
            <a:r>
              <a:rPr lang="en-US" altLang="ko-KR" sz="1800" dirty="0"/>
              <a:t>,</a:t>
            </a:r>
            <a:r>
              <a:rPr lang="ko-KR" altLang="en-US" sz="1800" dirty="0"/>
              <a:t>정렬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등의 중간 처리 필요 </a:t>
            </a: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r>
              <a:rPr lang="en-US" altLang="ko-KR" sz="1800" dirty="0">
                <a:sym typeface="Wingdings" panose="05000000000000000000" pitchFamily="2" charset="2"/>
              </a:rPr>
              <a:t>	 </a:t>
            </a:r>
            <a:r>
              <a:rPr lang="ko-KR" altLang="en-US" sz="1800" dirty="0">
                <a:sym typeface="Wingdings" panose="05000000000000000000" pitchFamily="2" charset="2"/>
              </a:rPr>
              <a:t>스트림 </a:t>
            </a:r>
            <a:r>
              <a:rPr lang="ko-KR" altLang="en-US" sz="1800" dirty="0"/>
              <a:t>파이프 라인의 필요성 </a:t>
            </a: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400" dirty="0"/>
              <a:t>파이프라인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여러 개의 스트림이 연결되어 있는 구조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파이프라인에서 최종 처리를 제외하고는 모두 중간 처리 스트림</a:t>
            </a:r>
            <a:endParaRPr lang="ko-KR" altLang="en-US" sz="6000" dirty="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B1241761-7288-4041-B236-34D6C0B3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</a:t>
            </a:r>
            <a:r>
              <a:rPr lang="en-US" altLang="ko-KR" b="1"/>
              <a:t>. </a:t>
            </a:r>
            <a:r>
              <a:rPr lang="ko-KR" altLang="en-US"/>
              <a:t>스트림 파이프라인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58E0410-0456-B343-BA3A-D912477C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65700"/>
            <a:ext cx="794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27F1470C-D8DA-324E-8740-90941684F8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중간 처리와 최종 처리</a:t>
            </a:r>
            <a:endParaRPr lang="en-US" altLang="ko-KR" sz="2400"/>
          </a:p>
          <a:p>
            <a:pPr lvl="1"/>
            <a:r>
              <a:rPr lang="en-US" altLang="ko-KR" sz="1800"/>
              <a:t>Stream </a:t>
            </a:r>
            <a:r>
              <a:rPr lang="ko-KR" altLang="en-US" sz="1800"/>
              <a:t>인터페이스는 필터링</a:t>
            </a:r>
            <a:r>
              <a:rPr lang="en-US" altLang="ko-KR" sz="1800"/>
              <a:t>, </a:t>
            </a:r>
            <a:r>
              <a:rPr lang="ko-KR" altLang="en-US" sz="1800"/>
              <a:t>매핑</a:t>
            </a:r>
            <a:r>
              <a:rPr lang="en-US" altLang="ko-KR" sz="1800"/>
              <a:t>, </a:t>
            </a:r>
            <a:r>
              <a:rPr lang="ko-KR" altLang="en-US" sz="1800"/>
              <a:t>정렬 등의 많은 중간 처리 메소드 가짐</a:t>
            </a:r>
            <a:endParaRPr lang="en-US" altLang="ko-KR" sz="1800"/>
          </a:p>
          <a:p>
            <a:pPr lvl="1"/>
            <a:r>
              <a:rPr lang="ko-KR" altLang="en-US" sz="1800"/>
              <a:t>메소드들은 중간 처리된 스트림 리턴</a:t>
            </a:r>
            <a:endParaRPr lang="en-US" altLang="ko-KR" sz="1800"/>
          </a:p>
          <a:p>
            <a:pPr lvl="1"/>
            <a:r>
              <a:rPr lang="ko-KR" altLang="en-US" sz="1800"/>
              <a:t>스트림에서 다시 중간 처리 메소드 호출해 파이프라인 형성</a:t>
            </a:r>
            <a:endParaRPr lang="en-US" altLang="ko-KR" sz="1800"/>
          </a:p>
          <a:p>
            <a:pPr lvl="1"/>
            <a:r>
              <a:rPr lang="en-US" altLang="ko-KR" sz="1800"/>
              <a:t>Ex) </a:t>
            </a:r>
            <a:r>
              <a:rPr lang="ko-KR" altLang="en-US" sz="1800"/>
              <a:t>회원들 중 남자 회원들의 나이 평균 구하기 </a:t>
            </a:r>
            <a:r>
              <a:rPr lang="en-US" altLang="ko-KR" sz="1800"/>
              <a:t>(p.795~797)</a:t>
            </a:r>
          </a:p>
          <a:p>
            <a:pPr lvl="1"/>
            <a:endParaRPr lang="ko-KR" altLang="en-US" sz="54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9EAF1FA5-5714-6D44-A42F-E9B42565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</a:t>
            </a:r>
            <a:r>
              <a:rPr lang="en-US" altLang="ko-KR" b="1"/>
              <a:t>. </a:t>
            </a:r>
            <a:r>
              <a:rPr lang="ko-KR" altLang="en-US"/>
              <a:t>스트림 파이프라인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FFDF9299-3B2B-7F4B-A7F6-5A066501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8039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82F7B298-403C-8F4D-A8E7-BEAC68EEA0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중간 처리 메소드와 최종 처리 메소드</a:t>
            </a:r>
            <a:endParaRPr lang="en-US" altLang="ko-KR" sz="2400"/>
          </a:p>
          <a:p>
            <a:pPr lvl="1"/>
            <a:r>
              <a:rPr lang="ko-KR" altLang="en-US" sz="2000"/>
              <a:t>스트림이</a:t>
            </a:r>
            <a:r>
              <a:rPr lang="en-US" altLang="ko-KR" sz="2000"/>
              <a:t> </a:t>
            </a:r>
            <a:r>
              <a:rPr lang="ko-KR" altLang="en-US" sz="2000"/>
              <a:t>제공하는 중간 처리용 메소드 </a:t>
            </a:r>
            <a:r>
              <a:rPr lang="en-US" altLang="ko-KR" sz="2000"/>
              <a:t>– </a:t>
            </a:r>
            <a:r>
              <a:rPr lang="ko-KR" altLang="en-US" sz="2000"/>
              <a:t>리턴</a:t>
            </a:r>
            <a:r>
              <a:rPr lang="en-US" altLang="ko-KR" sz="2000"/>
              <a:t> </a:t>
            </a:r>
            <a:r>
              <a:rPr lang="ko-KR" altLang="en-US" sz="2000"/>
              <a:t>타입이 스트림</a:t>
            </a:r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F344711D-436A-984D-AC8F-B114FE96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</a:t>
            </a:r>
            <a:r>
              <a:rPr lang="en-US" altLang="ko-KR" b="1"/>
              <a:t>. </a:t>
            </a:r>
            <a:r>
              <a:rPr lang="ko-KR" altLang="en-US"/>
              <a:t>스트림 파이프라인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8BFB8A50-7DBA-5C49-BD2A-8CF57BAB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5532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AB388E53-8E75-3D46-BCF7-B3DB94A881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>
                <a:solidFill>
                  <a:srgbClr val="000000"/>
                </a:solidFill>
              </a:rPr>
              <a:t>스트림이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제공하는 최종 처리용 메소드 </a:t>
            </a:r>
            <a:endParaRPr lang="en-US" altLang="ko-KR" sz="2000">
              <a:solidFill>
                <a:srgbClr val="000000"/>
              </a:solidFill>
            </a:endParaRPr>
          </a:p>
          <a:p>
            <a:pPr lvl="2"/>
            <a:r>
              <a:rPr lang="ko-KR" altLang="en-US" sz="1800">
                <a:solidFill>
                  <a:srgbClr val="000000"/>
                </a:solidFill>
              </a:rPr>
              <a:t>리턴 타입이 기본 타입이거나 </a:t>
            </a:r>
            <a:r>
              <a:rPr lang="en-US" altLang="ko-KR" sz="1800">
                <a:solidFill>
                  <a:srgbClr val="000000"/>
                </a:solidFill>
              </a:rPr>
              <a:t>OptionalXXX</a:t>
            </a:r>
            <a:endParaRPr lang="ko-KR" altLang="en-US" sz="1800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B9868B11-DFBF-A243-8361-629E9F1F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</a:t>
            </a:r>
            <a:r>
              <a:rPr lang="en-US" altLang="ko-KR" b="1"/>
              <a:t>. </a:t>
            </a:r>
            <a:r>
              <a:rPr lang="ko-KR" altLang="en-US"/>
              <a:t>스트림 파이프라인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2819583-9AD7-0149-B463-4D2549AF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676400"/>
            <a:ext cx="81327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17A64565-9BB9-EE4F-B2C9-D4D8B408A4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필터링 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중간 처리 기능으로 요소 걸러내는 역할</a:t>
            </a:r>
            <a:endParaRPr lang="en-US" altLang="ko-KR" sz="2000"/>
          </a:p>
          <a:p>
            <a:pPr lvl="1"/>
            <a:r>
              <a:rPr lang="ko-KR" altLang="en-US" sz="2000"/>
              <a:t>필터링 메소드인 </a:t>
            </a:r>
            <a:r>
              <a:rPr lang="en-US" altLang="ko-KR" sz="2000"/>
              <a:t>distinct ( )</a:t>
            </a:r>
            <a:r>
              <a:rPr lang="ko-KR" altLang="en-US" sz="2000"/>
              <a:t>와 </a:t>
            </a:r>
            <a:r>
              <a:rPr lang="en-US" altLang="ko-KR" sz="2000"/>
              <a:t>filter ( )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모든 스트림이 가지고 있는 공통 메소드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1C358A94-E003-2D44-9E40-D2736BE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필터링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120229AD-B4FC-DB4F-8150-7B8B6429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81819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E93D9CF4-33A8-4649-B476-07E5FA22C3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distinct ( ) </a:t>
            </a:r>
            <a:r>
              <a:rPr lang="ko-KR" altLang="en-US" sz="2000"/>
              <a:t>메소드 </a:t>
            </a:r>
            <a:r>
              <a:rPr lang="en-US" altLang="ko-KR" sz="2000"/>
              <a:t>– </a:t>
            </a:r>
            <a:r>
              <a:rPr lang="ko-KR" altLang="en-US" sz="2000"/>
              <a:t>중복을 제거하는 기능</a:t>
            </a:r>
            <a:endParaRPr lang="en-US" altLang="ko-KR" sz="2000"/>
          </a:p>
          <a:p>
            <a:pPr lvl="2"/>
            <a:r>
              <a:rPr lang="en-US" altLang="ko-KR" sz="1800"/>
              <a:t>Stream</a:t>
            </a:r>
            <a:r>
              <a:rPr lang="ko-KR" altLang="en-US" sz="1800"/>
              <a:t>의 경우 </a:t>
            </a:r>
            <a:r>
              <a:rPr lang="en-US" altLang="ko-KR" sz="1800"/>
              <a:t>Object.equals (Object)</a:t>
            </a:r>
            <a:r>
              <a:rPr lang="ko-KR" altLang="en-US" sz="1800"/>
              <a:t>가 </a:t>
            </a:r>
            <a:r>
              <a:rPr lang="en-US" altLang="ko-KR" sz="1800"/>
              <a:t>true</a:t>
            </a:r>
          </a:p>
          <a:p>
            <a:pPr lvl="3"/>
            <a:r>
              <a:rPr lang="ko-KR" altLang="en-US"/>
              <a:t>동일한 객체로 판단해 중복 제거</a:t>
            </a:r>
            <a:endParaRPr lang="en-US" altLang="ko-KR"/>
          </a:p>
          <a:p>
            <a:pPr lvl="2"/>
            <a:r>
              <a:rPr lang="en-US" altLang="ko-KR" sz="1800"/>
              <a:t>IntStream, LongStream, DoubleStream</a:t>
            </a:r>
            <a:r>
              <a:rPr lang="ko-KR" altLang="en-US" sz="1800"/>
              <a:t>은 동일값일 경우 중복 제거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filter 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매개값으로 주어진 </a:t>
            </a:r>
            <a:r>
              <a:rPr lang="en-US" altLang="ko-KR" sz="1800"/>
              <a:t>Predicate</a:t>
            </a:r>
            <a:r>
              <a:rPr lang="ko-KR" altLang="en-US" sz="1800"/>
              <a:t>가 </a:t>
            </a:r>
            <a:r>
              <a:rPr lang="en-US" altLang="ko-KR" sz="1800"/>
              <a:t>true</a:t>
            </a:r>
            <a:r>
              <a:rPr lang="ko-KR" altLang="en-US" sz="1800"/>
              <a:t>를 리턴하는 요소만 필터링</a:t>
            </a:r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1FABAC2B-118F-1244-AE9D-C2D27F96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필터링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557D36FF-6EDD-BB40-A45B-A45966FB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477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3F3D867C-DE3B-BF48-A427-177A5F55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6877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1E03C9F6-3343-ED4B-96F9-1E193895DF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매핑</a:t>
            </a:r>
            <a:r>
              <a:rPr lang="en-US" altLang="ko-KR" sz="2400"/>
              <a:t>(mapping)</a:t>
            </a:r>
          </a:p>
          <a:p>
            <a:pPr lvl="1"/>
            <a:r>
              <a:rPr lang="ko-KR" altLang="en-US" sz="2000"/>
              <a:t>중간 처리 기능으로 스트림의 요소를 다른 요소로 대체하는 작업</a:t>
            </a:r>
            <a:endParaRPr lang="en-US" altLang="ko-KR" sz="2000"/>
          </a:p>
          <a:p>
            <a:pPr lvl="1"/>
            <a:r>
              <a:rPr lang="en-US" altLang="ko-KR" sz="2000"/>
              <a:t>flatMapXXX(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요소를 대체하는 복수 개의 요소들로 구성된 새로운 스트림 리턴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flatMapXXX( ) </a:t>
            </a:r>
            <a:r>
              <a:rPr lang="ko-KR" altLang="en-US" sz="1800"/>
              <a:t>메소드의 종류</a:t>
            </a:r>
            <a:endParaRPr lang="en-US" altLang="ko-KR" sz="1800"/>
          </a:p>
          <a:p>
            <a:pPr lvl="2"/>
            <a:endParaRPr lang="ko-KR" altLang="en-US" sz="180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4B3BC9DE-6B4F-A54A-ADB0-50AD0530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매핑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28C6C328-12E1-D24D-8C02-EDE881E9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124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E4874C77-3072-D84F-9046-44243F36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4356100"/>
            <a:ext cx="6372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1ABAF268-44A2-BE41-906D-865564F121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mapXXX(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요소를 대체하는 요소로 구성된 새로운 스트림 리턴</a:t>
            </a:r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A500C9FD-1625-C34C-8126-CBD5058A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매핑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03E9A336-B2F5-1D42-8EDE-806AD1FE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52600"/>
            <a:ext cx="562927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71CBBAC6-E152-8943-8ADB-C76AD166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71788"/>
            <a:ext cx="5095875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AF7FE4B9-981A-5948-BB66-15786D667D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200"/>
              <a:t>asDoubleStream(), asLongStream(), boxed() </a:t>
            </a:r>
            <a:r>
              <a:rPr lang="ko-KR" altLang="en-US" sz="2200"/>
              <a:t>메소드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C59B450-438E-D74B-9A4C-BF669451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매핑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6C59FC9-A65B-8C4D-A265-A36D98E2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447800"/>
            <a:ext cx="8143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DC998D48-544D-5A43-9287-4B51DA6882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정렬</a:t>
            </a:r>
            <a:endParaRPr lang="en-US" altLang="ko-KR" sz="2400"/>
          </a:p>
          <a:p>
            <a:pPr lvl="1"/>
            <a:r>
              <a:rPr lang="ko-KR" altLang="en-US" sz="2000"/>
              <a:t>스트림은 요소가 최종 처리되기 전에 중간 단계에서 요소를 정렬</a:t>
            </a:r>
            <a:endParaRPr lang="en-US" altLang="ko-KR" sz="2000"/>
          </a:p>
          <a:p>
            <a:pPr lvl="1"/>
            <a:r>
              <a:rPr lang="ko-KR" altLang="en-US" sz="2000"/>
              <a:t>최종 처리 순서 변경 가능 </a:t>
            </a:r>
            <a:endParaRPr lang="en-US" altLang="ko-KR" sz="2000"/>
          </a:p>
          <a:p>
            <a:pPr lvl="1"/>
            <a:r>
              <a:rPr lang="ko-KR" altLang="en-US" sz="2000"/>
              <a:t>요소를 정렬하는 메소드</a:t>
            </a:r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8F8C5A40-1497-FB4F-9779-A3A582AD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정렬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4CFFBC9-AE49-884A-AF74-CDA99BC9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17788"/>
            <a:ext cx="80946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1CC889E6-1CA6-5745-8BCC-F8B1D8C088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1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스트림 소개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스트림 종류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3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스트림 파이프라인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필터링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5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매핑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6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정렬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7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루핑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8</a:t>
            </a:r>
            <a:r>
              <a:rPr lang="ko-KR" altLang="en-US" sz="2000" dirty="0"/>
              <a:t>장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매칭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9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기본 집계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10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커스텀</a:t>
            </a:r>
            <a:r>
              <a:rPr lang="ko-KR" altLang="en-US" sz="2000" dirty="0"/>
              <a:t> 집계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11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수집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12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병렬 처리</a:t>
            </a: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D08C8305-E2B2-3543-880E-7E81C55444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루핑</a:t>
            </a:r>
            <a:r>
              <a:rPr lang="en-US" altLang="ko-KR" sz="2400"/>
              <a:t>(looping)</a:t>
            </a:r>
          </a:p>
          <a:p>
            <a:pPr lvl="1"/>
            <a:r>
              <a:rPr lang="ko-KR" altLang="en-US" sz="2000"/>
              <a:t>요소 전체를 반복하는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peek( )</a:t>
            </a:r>
          </a:p>
          <a:p>
            <a:pPr lvl="2"/>
            <a:r>
              <a:rPr lang="ko-KR" altLang="en-US" sz="1800"/>
              <a:t>중간 처리 메소드</a:t>
            </a:r>
            <a:endParaRPr lang="en-US" altLang="ko-KR" sz="1800"/>
          </a:p>
          <a:p>
            <a:pPr lvl="2"/>
            <a:r>
              <a:rPr lang="ko-KR" altLang="en-US" sz="1800"/>
              <a:t>중간 처리 단계에서 전체 요소를 루핑하며 추가 작업 하기 위해 사용</a:t>
            </a:r>
            <a:endParaRPr lang="en-US" altLang="ko-KR" sz="1800"/>
          </a:p>
          <a:p>
            <a:pPr lvl="2"/>
            <a:r>
              <a:rPr lang="ko-KR" altLang="en-US" sz="1800"/>
              <a:t>최종처리 메소드가 실행되지 않으면 지연</a:t>
            </a:r>
            <a:endParaRPr lang="en-US" altLang="ko-KR" sz="1800"/>
          </a:p>
          <a:p>
            <a:pPr lvl="3"/>
            <a:r>
              <a:rPr lang="ko-KR" altLang="en-US">
                <a:solidFill>
                  <a:srgbClr val="0070C0"/>
                </a:solidFill>
              </a:rPr>
              <a:t>반드시 최종 처리 메소드가 호출되어야 동작</a:t>
            </a:r>
            <a:endParaRPr lang="en-US" altLang="ko-KR">
              <a:solidFill>
                <a:srgbClr val="0070C0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forEach( )</a:t>
            </a:r>
          </a:p>
          <a:p>
            <a:pPr lvl="2"/>
            <a:r>
              <a:rPr lang="ko-KR" altLang="en-US" sz="1800"/>
              <a:t>최종 처리 메소드</a:t>
            </a:r>
            <a:endParaRPr lang="en-US" altLang="ko-KR" sz="1800"/>
          </a:p>
          <a:p>
            <a:pPr lvl="2"/>
            <a:r>
              <a:rPr lang="ko-KR" altLang="en-US" sz="1800"/>
              <a:t>파이프라인 마지막에 루핑하며 요소를 하나씩 처리</a:t>
            </a:r>
            <a:endParaRPr lang="en-US" altLang="ko-KR" sz="1800"/>
          </a:p>
          <a:p>
            <a:pPr lvl="2"/>
            <a:r>
              <a:rPr lang="ko-KR" altLang="en-US" sz="1800"/>
              <a:t>요소를 소비하는 최종 처리 메소드</a:t>
            </a:r>
            <a:endParaRPr lang="en-US" altLang="ko-KR" sz="1800"/>
          </a:p>
          <a:p>
            <a:pPr lvl="3"/>
            <a:r>
              <a:rPr lang="en-US" altLang="ko-KR"/>
              <a:t>sum( )</a:t>
            </a:r>
            <a:r>
              <a:rPr lang="ko-KR" altLang="en-US"/>
              <a:t>과 같은 다른 최종 메소드 호출 불가</a:t>
            </a:r>
            <a:endParaRPr lang="en-US" altLang="ko-KR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6F849C38-3AF9-DD47-9667-6B323C15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루핑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E22E00EB-5C0B-7844-814C-86A0493C7F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매칭이란</a:t>
            </a:r>
            <a:r>
              <a:rPr lang="en-US" altLang="ko-KR"/>
              <a:t>?</a:t>
            </a:r>
          </a:p>
          <a:p>
            <a:pPr lvl="1"/>
            <a:r>
              <a:rPr lang="ko-KR" altLang="en-US" sz="2000"/>
              <a:t>최종 처리 단계에서 요소들이 특정 조건에 만족하는지 조사하는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allMatch 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모든 요소들이 매개값으로 주어진 </a:t>
            </a:r>
            <a:r>
              <a:rPr lang="en-US" altLang="ko-KR" sz="1800"/>
              <a:t>Predicate</a:t>
            </a:r>
            <a:r>
              <a:rPr lang="ko-KR" altLang="en-US" sz="1800"/>
              <a:t>의 조건을 만족하는지 조사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anyMatch(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최소한 한 개의 요소가 매개값으로 주어진 </a:t>
            </a:r>
            <a:r>
              <a:rPr lang="en-US" altLang="ko-KR" sz="1800"/>
              <a:t>Predicate</a:t>
            </a:r>
            <a:r>
              <a:rPr lang="ko-KR" altLang="en-US" sz="1800"/>
              <a:t> 조건을 만족하는지 조사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noneMatch(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모든 요소들이 매개값으로 주어진 </a:t>
            </a:r>
            <a:r>
              <a:rPr lang="en-US" altLang="ko-KR" sz="1800"/>
              <a:t>Predicate</a:t>
            </a:r>
            <a:r>
              <a:rPr lang="ko-KR" altLang="en-US" sz="1800"/>
              <a:t>의 조건을 만족하지 않는지 조사</a:t>
            </a: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B5BC95E9-E830-894A-8D50-7848BCB7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매칭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AF714AB7-3E87-4645-ABD5-0BE00E086F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집계</a:t>
            </a:r>
            <a:r>
              <a:rPr lang="en-US" altLang="ko-KR" sz="2400"/>
              <a:t>(Aggregate)</a:t>
            </a:r>
          </a:p>
          <a:p>
            <a:pPr lvl="1"/>
            <a:r>
              <a:rPr lang="ko-KR" altLang="en-US" sz="2000"/>
              <a:t>최종 처리 기능으로 요소들을 처리해 카운팅</a:t>
            </a:r>
            <a:r>
              <a:rPr lang="en-US" altLang="ko-KR" sz="2000"/>
              <a:t>, </a:t>
            </a:r>
            <a:r>
              <a:rPr lang="ko-KR" altLang="en-US" sz="2000"/>
              <a:t>합계</a:t>
            </a:r>
            <a:r>
              <a:rPr lang="en-US" altLang="ko-KR" sz="2000"/>
              <a:t>, </a:t>
            </a:r>
            <a:r>
              <a:rPr lang="ko-KR" altLang="en-US" sz="2000"/>
              <a:t>평균값</a:t>
            </a:r>
            <a:r>
              <a:rPr lang="en-US" altLang="ko-KR" sz="2000"/>
              <a:t>, </a:t>
            </a:r>
            <a:r>
              <a:rPr lang="ko-KR" altLang="en-US" sz="2000"/>
              <a:t>최대값</a:t>
            </a:r>
            <a:r>
              <a:rPr lang="en-US" altLang="ko-KR" sz="2000"/>
              <a:t>, </a:t>
            </a:r>
            <a:r>
              <a:rPr lang="ko-KR" altLang="en-US" sz="2000"/>
              <a:t>최소값 등과 같이 하나의 값으로 산출하는 것</a:t>
            </a:r>
            <a:endParaRPr lang="en-US" altLang="ko-KR" sz="2000"/>
          </a:p>
          <a:p>
            <a:pPr lvl="1"/>
            <a:r>
              <a:rPr lang="ko-KR" altLang="en-US" sz="2000"/>
              <a:t>집계는 대량의 데이터를 가공해서 축소하는 리덕션 </a:t>
            </a:r>
            <a:r>
              <a:rPr lang="en-US" altLang="ko-KR" sz="2000"/>
              <a:t>(Reduction)</a:t>
            </a:r>
          </a:p>
          <a:p>
            <a:pPr lvl="1"/>
            <a:r>
              <a:rPr lang="ko-KR" altLang="en-US" sz="2000"/>
              <a:t>스트림이 제공하는 기본 집계</a:t>
            </a:r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EFCCFF87-0C01-7944-ABF9-5E76DD15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기본 집계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3765EF04-8757-264F-B8FE-B8AC25B9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808513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BED7622E-6B27-534C-8FB3-461F986D0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Optional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1800"/>
              <a:t>Optional, OptionalDouble, OptionalInt, OptionalLong </a:t>
            </a:r>
            <a:r>
              <a:rPr lang="ko-KR" altLang="en-US" sz="1800"/>
              <a:t>클래스</a:t>
            </a:r>
            <a:endParaRPr lang="en-US" altLang="ko-KR" sz="1800"/>
          </a:p>
          <a:p>
            <a:pPr lvl="1"/>
            <a:r>
              <a:rPr lang="ko-KR" altLang="en-US" sz="2000"/>
              <a:t>저장하는 값의 타입만 다를 뿐 제공하는 기능은 거의 동일</a:t>
            </a:r>
            <a:endParaRPr lang="en-US" altLang="ko-KR" sz="2000"/>
          </a:p>
          <a:p>
            <a:pPr lvl="1"/>
            <a:r>
              <a:rPr lang="ko-KR" altLang="en-US" sz="2000"/>
              <a:t>단순히 집계 값만 저장하는 것이 아님</a:t>
            </a:r>
            <a:endParaRPr lang="en-US" altLang="ko-KR" sz="2000"/>
          </a:p>
          <a:p>
            <a:pPr lvl="1"/>
            <a:r>
              <a:rPr lang="ko-KR" altLang="en-US" sz="2000"/>
              <a:t>집계 값이 존재하지 않을 경우 디폴트 값을 설정 가능</a:t>
            </a:r>
            <a:endParaRPr lang="en-US" altLang="ko-KR" sz="2000"/>
          </a:p>
          <a:p>
            <a:pPr lvl="1"/>
            <a:r>
              <a:rPr lang="ko-KR" altLang="en-US" sz="2000"/>
              <a:t>집계 값을 처리하는 </a:t>
            </a:r>
            <a:r>
              <a:rPr lang="en-US" altLang="ko-KR" sz="2000"/>
              <a:t>Consumer</a:t>
            </a:r>
            <a:r>
              <a:rPr lang="ko-KR" altLang="en-US" sz="2000"/>
              <a:t>도 등록 가능 </a:t>
            </a:r>
            <a:endParaRPr lang="en-US" altLang="ko-KR" sz="2000"/>
          </a:p>
          <a:p>
            <a:pPr lvl="1"/>
            <a:r>
              <a:rPr lang="en-US" altLang="ko-KR" sz="2000"/>
              <a:t>Optional </a:t>
            </a:r>
            <a:r>
              <a:rPr lang="ko-KR" altLang="en-US" sz="2000"/>
              <a:t>클래스들이 제공하는 메소드들</a:t>
            </a:r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FF186CC3-11CB-E04F-B8AD-F6605611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기본 집계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567E1E92-A385-7049-8E28-EA5ACEDC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886200"/>
            <a:ext cx="7464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36757C0F-A2FA-604A-9616-7C1200A0A4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커스텀 집계를 위한 메소드 </a:t>
            </a:r>
            <a:endParaRPr lang="en-US" altLang="ko-KR" sz="2400"/>
          </a:p>
          <a:p>
            <a:pPr lvl="1"/>
            <a:r>
              <a:rPr lang="en-US" altLang="ko-KR" sz="2000"/>
              <a:t>sum( ), average( ), count( ), max( ), min( )</a:t>
            </a:r>
            <a:r>
              <a:rPr lang="ko-KR" altLang="en-US" sz="2000"/>
              <a:t> 이용</a:t>
            </a:r>
            <a:endParaRPr lang="en-US" altLang="ko-KR" sz="2000"/>
          </a:p>
          <a:p>
            <a:pPr lvl="2"/>
            <a:r>
              <a:rPr lang="ko-KR" altLang="en-US" sz="1800"/>
              <a:t>기본 집계 메소드 이용</a:t>
            </a:r>
            <a:endParaRPr lang="en-US" altLang="ko-KR" sz="1800"/>
          </a:p>
          <a:p>
            <a:pPr lvl="1"/>
            <a:r>
              <a:rPr lang="en-US" altLang="ko-KR" sz="2000"/>
              <a:t>reduce( ) </a:t>
            </a:r>
            <a:r>
              <a:rPr lang="ko-KR" altLang="en-US" sz="2000"/>
              <a:t>메소드 </a:t>
            </a:r>
            <a:endParaRPr lang="en-US" altLang="ko-KR" sz="2000"/>
          </a:p>
          <a:p>
            <a:pPr lvl="2"/>
            <a:r>
              <a:rPr lang="ko-KR" altLang="en-US" sz="1800"/>
              <a:t>프로그램화해서 다양한 집계 결과물 만들 수 있도록 제공</a:t>
            </a:r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63025BB3-6FBA-2C4D-88B8-6A50CB99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커스텀 집계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5D231D6-D896-204D-97D3-ABD7A7BC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6930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C3045381-5CA3-5E4F-96FF-86A11B9D4B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수집 기능 </a:t>
            </a:r>
            <a:endParaRPr lang="en-US" altLang="ko-KR" sz="2400"/>
          </a:p>
          <a:p>
            <a:pPr lvl="1"/>
            <a:r>
              <a:rPr lang="ko-KR" altLang="en-US" sz="2000"/>
              <a:t>요소들을 필터링 또는 매핑 한 후 요소들을 수집하는 최종 처리 메소드인 </a:t>
            </a:r>
            <a:r>
              <a:rPr lang="en-US" altLang="ko-KR" sz="2000"/>
              <a:t>collect ( )</a:t>
            </a:r>
          </a:p>
          <a:p>
            <a:pPr lvl="1"/>
            <a:r>
              <a:rPr lang="ko-KR" altLang="en-US" sz="2000"/>
              <a:t>필요한 요소만 컬렉션으로 담을 수 있음</a:t>
            </a:r>
            <a:endParaRPr lang="en-US" altLang="ko-KR" sz="2000"/>
          </a:p>
          <a:p>
            <a:pPr lvl="1"/>
            <a:r>
              <a:rPr lang="ko-KR" altLang="en-US" sz="2000"/>
              <a:t>요소들을 그룹핑 한 후 집계</a:t>
            </a:r>
            <a:r>
              <a:rPr lang="en-US" altLang="ko-KR" sz="2000"/>
              <a:t>(</a:t>
            </a:r>
            <a:r>
              <a:rPr lang="ko-KR" altLang="en-US" sz="2000"/>
              <a:t>리덕션</a:t>
            </a:r>
            <a:r>
              <a:rPr lang="en-US" altLang="ko-KR" sz="2000"/>
              <a:t>)</a:t>
            </a:r>
          </a:p>
          <a:p>
            <a:pPr lvl="1"/>
            <a:endParaRPr lang="en-US" altLang="ko-KR" sz="2000"/>
          </a:p>
          <a:p>
            <a:r>
              <a:rPr lang="ko-KR" altLang="en-US" sz="2400"/>
              <a:t>필터링한 요소 수집</a:t>
            </a:r>
            <a:endParaRPr lang="en-US" altLang="ko-KR" sz="2400"/>
          </a:p>
          <a:p>
            <a:pPr lvl="1"/>
            <a:r>
              <a:rPr lang="en-US" altLang="ko-KR" sz="2000"/>
              <a:t>Stream</a:t>
            </a:r>
            <a:r>
              <a:rPr lang="ko-KR" altLang="en-US" sz="2000"/>
              <a:t>의 </a:t>
            </a:r>
            <a:r>
              <a:rPr lang="en-US" altLang="ko-KR" sz="2000"/>
              <a:t>collect (Collector&lt;T,A,R&gt; collector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필터링 또는 매핑된 요소들을 새로운 컬렉션에 수집하고</a:t>
            </a:r>
            <a:r>
              <a:rPr lang="en-US" altLang="ko-KR" sz="1800"/>
              <a:t>, </a:t>
            </a:r>
            <a:r>
              <a:rPr lang="ko-KR" altLang="en-US" sz="1800"/>
              <a:t>이 컬렉션 리턴</a:t>
            </a:r>
            <a:endParaRPr lang="en-US" altLang="ko-KR" sz="1800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3EEF3661-F856-BB43-9A18-20CF8B7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수집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6B35B0A2-4FE9-CE42-B6FE-C2EBC9D0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82089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A2CBE7DA-258E-C74F-961A-E768C4C14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매개값인 </a:t>
            </a:r>
            <a:r>
              <a:rPr lang="en-US" altLang="ko-KR" sz="2400"/>
              <a:t>Collector (</a:t>
            </a:r>
            <a:r>
              <a:rPr lang="ko-KR" altLang="en-US" sz="2400"/>
              <a:t>수집기 </a:t>
            </a:r>
            <a:r>
              <a:rPr lang="en-US" altLang="ko-KR" sz="2400"/>
              <a:t>p.819~822)</a:t>
            </a:r>
          </a:p>
          <a:p>
            <a:pPr lvl="1"/>
            <a:r>
              <a:rPr lang="ko-KR" altLang="en-US" sz="2000"/>
              <a:t>어떤 요소를 어떤 컬렉션에 수집할 것인지 결정</a:t>
            </a:r>
            <a:endParaRPr lang="en-US" altLang="ko-KR" sz="2000"/>
          </a:p>
          <a:p>
            <a:pPr lvl="1"/>
            <a:r>
              <a:rPr lang="en-US" altLang="ko-KR" sz="2000"/>
              <a:t>Collector</a:t>
            </a:r>
            <a:r>
              <a:rPr lang="ko-KR" altLang="en-US" sz="2000"/>
              <a:t>의 타입 파라미터 </a:t>
            </a:r>
            <a:r>
              <a:rPr lang="en-US" altLang="ko-KR" sz="2000"/>
              <a:t>T</a:t>
            </a:r>
            <a:r>
              <a:rPr lang="ko-KR" altLang="en-US" sz="2000"/>
              <a:t>는 요소</a:t>
            </a:r>
            <a:endParaRPr lang="en-US" altLang="ko-KR" sz="2000"/>
          </a:p>
          <a:p>
            <a:pPr lvl="1"/>
            <a:r>
              <a:rPr lang="en-US" altLang="ko-KR" sz="2000"/>
              <a:t>A</a:t>
            </a:r>
            <a:r>
              <a:rPr lang="ko-KR" altLang="en-US" sz="2000"/>
              <a:t>는 누적기</a:t>
            </a:r>
            <a:r>
              <a:rPr lang="en-US" altLang="ko-KR" sz="2000"/>
              <a:t>(accumulator)</a:t>
            </a:r>
          </a:p>
          <a:p>
            <a:pPr lvl="1"/>
            <a:r>
              <a:rPr lang="en-US" altLang="ko-KR" sz="2000"/>
              <a:t>R</a:t>
            </a:r>
            <a:r>
              <a:rPr lang="ko-KR" altLang="en-US" sz="2000"/>
              <a:t>은 요소가 저장될 컬렉션</a:t>
            </a:r>
            <a:endParaRPr lang="en-US" altLang="ko-KR" sz="2000"/>
          </a:p>
          <a:p>
            <a:pPr lvl="2"/>
            <a:r>
              <a:rPr lang="ko-KR" altLang="en-US" sz="1800"/>
              <a:t>해석하면 </a:t>
            </a:r>
            <a:r>
              <a:rPr lang="en-US" altLang="ko-KR" sz="1800"/>
              <a:t>T </a:t>
            </a:r>
            <a:r>
              <a:rPr lang="ko-KR" altLang="en-US" sz="1800"/>
              <a:t>요소를 </a:t>
            </a:r>
            <a:r>
              <a:rPr lang="en-US" altLang="ko-KR" sz="1800"/>
              <a:t>A </a:t>
            </a:r>
            <a:r>
              <a:rPr lang="ko-KR" altLang="en-US" sz="1800"/>
              <a:t>누적기가 </a:t>
            </a:r>
            <a:r>
              <a:rPr lang="en-US" altLang="ko-KR" sz="1800"/>
              <a:t>R</a:t>
            </a:r>
            <a:r>
              <a:rPr lang="ko-KR" altLang="en-US" sz="1800"/>
              <a:t>에 저장한다는 의미</a:t>
            </a:r>
            <a:endParaRPr lang="en-US" altLang="ko-KR" sz="1800"/>
          </a:p>
          <a:p>
            <a:pPr lvl="1"/>
            <a:r>
              <a:rPr lang="en-US" altLang="ko-KR" sz="2000"/>
              <a:t>Collectors </a:t>
            </a:r>
            <a:r>
              <a:rPr lang="ko-KR" altLang="en-US" sz="2000"/>
              <a:t>클래스의 정적 메소드</a:t>
            </a:r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A01D1F12-E201-5447-A1E0-88DC6D9B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수집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CB28241F-024A-BE42-93B3-E4952B7F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6143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C2250C81-6F72-D84D-BAC7-C4FF00D1E5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사용자 정의 컨테이너에 수집하기 </a:t>
            </a:r>
            <a:r>
              <a:rPr lang="en-US" altLang="ko-KR" sz="2400"/>
              <a:t>(p.823~826)</a:t>
            </a:r>
          </a:p>
          <a:p>
            <a:pPr lvl="1"/>
            <a:r>
              <a:rPr lang="ko-KR" altLang="en-US" sz="2000"/>
              <a:t>스트림은 요소들을 필터링</a:t>
            </a:r>
            <a:r>
              <a:rPr lang="en-US" altLang="ko-KR" sz="2000"/>
              <a:t>, </a:t>
            </a:r>
            <a:r>
              <a:rPr lang="ko-KR" altLang="en-US" sz="2000"/>
              <a:t>또는 매핑해 사용자 정의 컨테이너 객체에 수집할 수 있도록 </a:t>
            </a:r>
            <a:endParaRPr lang="en-US" altLang="ko-KR" sz="2000"/>
          </a:p>
          <a:p>
            <a:pPr lvl="1"/>
            <a:r>
              <a:rPr lang="ko-KR" altLang="en-US" sz="2000"/>
              <a:t>이를</a:t>
            </a:r>
            <a:r>
              <a:rPr lang="en-US" altLang="ko-KR" sz="2000"/>
              <a:t> </a:t>
            </a:r>
            <a:r>
              <a:rPr lang="ko-KR" altLang="en-US" sz="2000"/>
              <a:t>위한 추가적인 </a:t>
            </a:r>
            <a:r>
              <a:rPr lang="en-US" altLang="ko-KR" sz="2000"/>
              <a:t>collect ( ) </a:t>
            </a:r>
            <a:r>
              <a:rPr lang="ko-KR" altLang="en-US" sz="2000"/>
              <a:t>메소드</a:t>
            </a:r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2A2256D0-8B6C-5E4F-BC75-E7718480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수집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641E3ED0-60CE-4740-9EE0-467B6106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8191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6A66F209-EEF7-5848-A310-3B8DD95842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요소를 그룹핑해서 수집 </a:t>
            </a:r>
            <a:r>
              <a:rPr lang="en-US" altLang="ko-KR" sz="2400"/>
              <a:t>(p.826~830)</a:t>
            </a:r>
          </a:p>
          <a:p>
            <a:pPr lvl="1"/>
            <a:r>
              <a:rPr lang="en-US" altLang="ko-KR" sz="2000"/>
              <a:t>collect ( )</a:t>
            </a:r>
            <a:r>
              <a:rPr lang="ko-KR" altLang="en-US" sz="2000"/>
              <a:t>를 호출시 </a:t>
            </a:r>
            <a:r>
              <a:rPr lang="en-US" altLang="ko-KR" sz="2000"/>
              <a:t>Collectors</a:t>
            </a:r>
            <a:r>
              <a:rPr lang="ko-KR" altLang="en-US" sz="2000"/>
              <a:t>의 </a:t>
            </a:r>
            <a:r>
              <a:rPr lang="en-US" altLang="ko-KR" sz="2000"/>
              <a:t>groupingBy( ) </a:t>
            </a:r>
            <a:r>
              <a:rPr lang="ko-KR" altLang="en-US" sz="2000"/>
              <a:t>또는 </a:t>
            </a:r>
            <a:r>
              <a:rPr lang="en-US" altLang="ko-KR" sz="2000"/>
              <a:t>groupingByConcurrent( )</a:t>
            </a:r>
            <a:r>
              <a:rPr lang="ko-KR" altLang="en-US" sz="2000"/>
              <a:t>가 리턴하는 </a:t>
            </a:r>
            <a:r>
              <a:rPr lang="en-US" altLang="ko-KR" sz="2000"/>
              <a:t>Collector</a:t>
            </a:r>
            <a:r>
              <a:rPr lang="ko-KR" altLang="en-US" sz="2000"/>
              <a:t>를 매개값 대입</a:t>
            </a:r>
            <a:endParaRPr lang="en-US" altLang="ko-KR" sz="2000"/>
          </a:p>
          <a:p>
            <a:pPr lvl="2"/>
            <a:r>
              <a:rPr lang="ko-KR" altLang="en-US" sz="1800"/>
              <a:t>컬렉션의 요소들을 그룹핑해서 </a:t>
            </a:r>
            <a:r>
              <a:rPr lang="en-US" altLang="ko-KR" sz="1800"/>
              <a:t>Map</a:t>
            </a:r>
            <a:r>
              <a:rPr lang="ko-KR" altLang="en-US" sz="1800"/>
              <a:t>객체 생성</a:t>
            </a:r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05FF157A-3BD3-8A43-BFA6-6A84656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수집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5977AFE9-4B25-ED44-A70E-E1EC6D48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1263"/>
            <a:ext cx="5414963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6BD3BE25-A68C-DD4B-9C88-E285129670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그룹핑 후 매핑 및 집계 </a:t>
            </a:r>
            <a:r>
              <a:rPr lang="en-US" altLang="ko-KR" sz="2400"/>
              <a:t>(p.831~834)</a:t>
            </a:r>
          </a:p>
          <a:p>
            <a:pPr lvl="1"/>
            <a:r>
              <a:rPr lang="en-US" altLang="ko-KR" sz="2000"/>
              <a:t>Collectors.groupingBy( 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그룹핑 후</a:t>
            </a:r>
            <a:r>
              <a:rPr lang="en-US" altLang="ko-KR" sz="1800"/>
              <a:t>, </a:t>
            </a:r>
            <a:r>
              <a:rPr lang="ko-KR" altLang="en-US" sz="1800"/>
              <a:t>매핑이나 집계</a:t>
            </a:r>
            <a:r>
              <a:rPr lang="en-US" altLang="ko-KR" sz="1800"/>
              <a:t>(</a:t>
            </a:r>
            <a:r>
              <a:rPr lang="ko-KR" altLang="en-US" sz="1800"/>
              <a:t>평균</a:t>
            </a:r>
            <a:r>
              <a:rPr lang="en-US" altLang="ko-KR" sz="1800"/>
              <a:t>, </a:t>
            </a:r>
            <a:r>
              <a:rPr lang="ko-KR" altLang="en-US" sz="1800"/>
              <a:t>카운팅</a:t>
            </a:r>
            <a:r>
              <a:rPr lang="en-US" altLang="ko-KR" sz="1800"/>
              <a:t>, </a:t>
            </a:r>
            <a:r>
              <a:rPr lang="ko-KR" altLang="en-US" sz="1800"/>
              <a:t>연결</a:t>
            </a:r>
            <a:r>
              <a:rPr lang="en-US" altLang="ko-KR" sz="1800"/>
              <a:t>, </a:t>
            </a:r>
            <a:r>
              <a:rPr lang="ko-KR" altLang="en-US" sz="1800"/>
              <a:t>최대</a:t>
            </a:r>
            <a:r>
              <a:rPr lang="en-US" altLang="ko-KR" sz="1800"/>
              <a:t>, </a:t>
            </a:r>
            <a:r>
              <a:rPr lang="ko-KR" altLang="en-US" sz="1800"/>
              <a:t>최소</a:t>
            </a:r>
            <a:r>
              <a:rPr lang="en-US" altLang="ko-KR" sz="1800"/>
              <a:t>, </a:t>
            </a:r>
            <a:r>
              <a:rPr lang="ko-KR" altLang="en-US" sz="1800"/>
              <a:t>합계</a:t>
            </a:r>
            <a:r>
              <a:rPr lang="en-US" altLang="ko-KR" sz="1800"/>
              <a:t>)</a:t>
            </a:r>
            <a:r>
              <a:rPr lang="ko-KR" altLang="en-US" sz="1800"/>
              <a:t>를 할 수 있도록 두 번째 매개값으로 </a:t>
            </a:r>
            <a:r>
              <a:rPr lang="en-US" altLang="ko-KR" sz="1800"/>
              <a:t>Collector</a:t>
            </a:r>
            <a:r>
              <a:rPr lang="ko-KR" altLang="en-US" sz="1800"/>
              <a:t>를 가질 수 있는</a:t>
            </a:r>
            <a:r>
              <a:rPr lang="en-US" altLang="ko-KR" sz="1800"/>
              <a:t> </a:t>
            </a:r>
            <a:r>
              <a:rPr lang="ko-KR" altLang="en-US" sz="1800"/>
              <a:t>특성</a:t>
            </a:r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00E9D743-27E5-3045-85ED-BBDD9D39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수집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DC87E53-96D1-1842-883B-9943FA43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9326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40814975-06D6-C84A-BAB8-2AC6E87589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스트림이란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자바 </a:t>
            </a:r>
            <a:r>
              <a:rPr lang="en-US" altLang="ko-KR" sz="2000"/>
              <a:t>8</a:t>
            </a:r>
            <a:r>
              <a:rPr lang="ko-KR" altLang="en-US" sz="2000"/>
              <a:t>부터 추가된 컬렉션</a:t>
            </a:r>
            <a:r>
              <a:rPr lang="en-US" altLang="ko-KR" sz="2000"/>
              <a:t>(</a:t>
            </a:r>
            <a:r>
              <a:rPr lang="ko-KR" altLang="en-US" sz="2000"/>
              <a:t>배열 포함</a:t>
            </a:r>
            <a:r>
              <a:rPr lang="en-US" altLang="ko-KR" sz="2000"/>
              <a:t>)</a:t>
            </a:r>
            <a:r>
              <a:rPr lang="ko-KR" altLang="en-US" sz="2000"/>
              <a:t>의 저장 요소를 하나씩 참조</a:t>
            </a:r>
            <a:endParaRPr lang="en-US" altLang="ko-KR" sz="2000"/>
          </a:p>
          <a:p>
            <a:pPr lvl="1"/>
            <a:r>
              <a:rPr lang="ko-KR" altLang="en-US" sz="2000"/>
              <a:t>람다식 </a:t>
            </a:r>
            <a:r>
              <a:rPr lang="en-US" altLang="ko-KR" sz="2000"/>
              <a:t>(</a:t>
            </a:r>
            <a:r>
              <a:rPr lang="ko-KR" altLang="en-US" sz="2000"/>
              <a:t>함수적</a:t>
            </a:r>
            <a:r>
              <a:rPr lang="en-US" altLang="ko-KR" sz="2000"/>
              <a:t>-</a:t>
            </a:r>
            <a:r>
              <a:rPr lang="ko-KR" altLang="en-US" sz="2000"/>
              <a:t>스타일</a:t>
            </a:r>
            <a:r>
              <a:rPr lang="en-US" altLang="ko-KR" sz="2000"/>
              <a:t>(functional-style ) )</a:t>
            </a:r>
            <a:r>
              <a:rPr lang="ko-KR" altLang="en-US" sz="2000"/>
              <a:t>으로 처리할 수 있도록 해주는 반복자</a:t>
            </a:r>
            <a:endParaRPr lang="en-US" altLang="ko-KR" sz="2000"/>
          </a:p>
          <a:p>
            <a:r>
              <a:rPr lang="ko-KR" altLang="en-US" sz="2400"/>
              <a:t>반복자 스트림</a:t>
            </a: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C7CBEAA8-3D88-0746-99F7-1697D74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 소개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3FD18B9-BCEC-6343-8EAB-6B40FC7E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895600"/>
            <a:ext cx="8191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C00F8C77-696D-964A-A337-C3EBED752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524500"/>
            <a:ext cx="81724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>
            <a:extLst>
              <a:ext uri="{FF2B5EF4-FFF2-40B4-BE49-F238E27FC236}">
                <a16:creationId xmlns:a16="http://schemas.microsoft.com/office/drawing/2014/main" id="{4EA69BE9-11FD-2746-B9F9-66D0F9F89C7B}"/>
              </a:ext>
            </a:extLst>
          </p:cNvPr>
          <p:cNvSpPr/>
          <p:nvPr/>
        </p:nvSpPr>
        <p:spPr>
          <a:xfrm>
            <a:off x="4191000" y="5124450"/>
            <a:ext cx="398463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292940F3-2B3F-034C-90BF-0E6A74AD88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병렬 처리</a:t>
            </a:r>
            <a:r>
              <a:rPr lang="en-US" altLang="ko-KR" sz="2400"/>
              <a:t>(Parallel Operation)</a:t>
            </a:r>
          </a:p>
          <a:p>
            <a:pPr lvl="1"/>
            <a:r>
              <a:rPr lang="ko-KR" altLang="en-US" sz="2000"/>
              <a:t>멀티 코어 </a:t>
            </a:r>
            <a:r>
              <a:rPr lang="en-US" altLang="ko-KR" sz="2000"/>
              <a:t>CPU </a:t>
            </a:r>
            <a:r>
              <a:rPr lang="ko-KR" altLang="en-US" sz="2000"/>
              <a:t>환경에서 쓰임</a:t>
            </a:r>
            <a:endParaRPr lang="en-US" altLang="ko-KR" sz="2000"/>
          </a:p>
          <a:p>
            <a:pPr lvl="1"/>
            <a:r>
              <a:rPr lang="ko-KR" altLang="en-US" sz="2000"/>
              <a:t>하나의 작업을 분할해서 각각의 코어가 병렬적 처리하는 것</a:t>
            </a:r>
            <a:endParaRPr lang="en-US" altLang="ko-KR" sz="2000"/>
          </a:p>
          <a:p>
            <a:pPr lvl="1"/>
            <a:r>
              <a:rPr lang="ko-KR" altLang="en-US" sz="2000"/>
              <a:t>병렬 처리의 목적은 작업 처리 시간을 줄이기 위한 것</a:t>
            </a:r>
            <a:endParaRPr lang="en-US" altLang="ko-KR" sz="2000"/>
          </a:p>
          <a:p>
            <a:pPr lvl="1"/>
            <a:r>
              <a:rPr lang="ko-KR" altLang="en-US" sz="2000"/>
              <a:t>자바 </a:t>
            </a:r>
            <a:r>
              <a:rPr lang="en-US" altLang="ko-KR" sz="2000"/>
              <a:t>8</a:t>
            </a:r>
            <a:r>
              <a:rPr lang="ko-KR" altLang="en-US" sz="2000"/>
              <a:t>부터 요소를 병렬 처리할 수 있도록 하기 위해 병렬 스트림 제공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동시성</a:t>
            </a:r>
            <a:r>
              <a:rPr lang="en-US" altLang="ko-KR" sz="2400"/>
              <a:t>(Concurrency)</a:t>
            </a:r>
            <a:r>
              <a:rPr lang="ko-KR" altLang="en-US" sz="2400"/>
              <a:t>과 병렬성</a:t>
            </a:r>
            <a:r>
              <a:rPr lang="en-US" altLang="ko-KR" sz="2400"/>
              <a:t>(Parallelism)</a:t>
            </a:r>
          </a:p>
          <a:p>
            <a:pPr lvl="1"/>
            <a:r>
              <a:rPr lang="ko-KR" altLang="en-US" sz="2000"/>
              <a:t>동시성 </a:t>
            </a:r>
            <a:r>
              <a:rPr lang="en-US" altLang="ko-KR" sz="2000"/>
              <a:t>-</a:t>
            </a:r>
            <a:r>
              <a:rPr lang="ko-KR" altLang="en-US" sz="2000"/>
              <a:t> 멀티 작업을 위해 멀티 스레드가 번갈아 가며 실행하는 성질</a:t>
            </a:r>
            <a:endParaRPr lang="en-US" altLang="ko-KR" sz="2000"/>
          </a:p>
          <a:p>
            <a:pPr lvl="2"/>
            <a:r>
              <a:rPr lang="ko-KR" altLang="en-US" sz="1800"/>
              <a:t>싱글 코어 </a:t>
            </a:r>
            <a:r>
              <a:rPr lang="en-US" altLang="ko-KR" sz="1800"/>
              <a:t>CPU</a:t>
            </a:r>
            <a:r>
              <a:rPr lang="ko-KR" altLang="en-US" sz="1800"/>
              <a:t>를 이용한 멀티 작업</a:t>
            </a:r>
            <a:endParaRPr lang="en-US" altLang="ko-KR" sz="1800"/>
          </a:p>
          <a:p>
            <a:pPr lvl="3"/>
            <a:r>
              <a:rPr lang="ko-KR" altLang="en-US"/>
              <a:t>병렬적으로 실행되는 것처럼 보임</a:t>
            </a:r>
            <a:endParaRPr lang="en-US" altLang="ko-KR"/>
          </a:p>
          <a:p>
            <a:pPr lvl="3"/>
            <a:r>
              <a:rPr lang="ko-KR" altLang="en-US"/>
              <a:t>실체는 번갈아 가며 실행하는 동시성 작업</a:t>
            </a:r>
            <a:endParaRPr lang="en-US" altLang="ko-KR"/>
          </a:p>
          <a:p>
            <a:pPr lvl="3"/>
            <a:endParaRPr lang="ko-KR" altLang="en-US"/>
          </a:p>
          <a:p>
            <a:pPr lvl="1"/>
            <a:r>
              <a:rPr lang="ko-KR" altLang="en-US" sz="2000"/>
              <a:t>병렬성 </a:t>
            </a:r>
            <a:r>
              <a:rPr lang="en-US" altLang="ko-KR" sz="2000"/>
              <a:t>-</a:t>
            </a:r>
            <a:r>
              <a:rPr lang="ko-KR" altLang="en-US" sz="2000"/>
              <a:t> 멀티 작업 위해 멀티 코어 이용해서 동시에 실행하는 성질</a:t>
            </a:r>
            <a:endParaRPr lang="en-US" altLang="ko-KR" sz="2000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C784F20F-B201-D941-8767-5D4A067F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7548D13C-7D41-844B-B87C-427481450F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동시성과 병렬성의 비교</a:t>
            </a:r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4BA70E6B-719C-834B-B027-D15CD4E5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E6725B60-8394-DA41-A9DD-41C5A1ED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9817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2D098F28-9F85-324B-B428-360A3D315A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병렬성의 종류 </a:t>
            </a:r>
            <a:endParaRPr lang="en-US" altLang="ko-KR" sz="2400"/>
          </a:p>
          <a:p>
            <a:pPr lvl="1"/>
            <a:r>
              <a:rPr lang="ko-KR" altLang="en-US" sz="2000"/>
              <a:t>데이터 병렬성</a:t>
            </a:r>
          </a:p>
          <a:p>
            <a:pPr lvl="2"/>
            <a:r>
              <a:rPr lang="ko-KR" altLang="en-US" sz="1800"/>
              <a:t>전체 데이터를 쪼개어 서브 데이터들로 만든</a:t>
            </a:r>
            <a:r>
              <a:rPr lang="en-US" altLang="ko-KR" sz="1800"/>
              <a:t> </a:t>
            </a:r>
            <a:r>
              <a:rPr lang="ko-KR" altLang="en-US" sz="1800"/>
              <a:t>뒤 병렬 처리해 작업을 빨리 끝내는 것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자바 </a:t>
            </a:r>
            <a:r>
              <a:rPr lang="en-US" altLang="ko-KR" sz="1800"/>
              <a:t>8</a:t>
            </a:r>
            <a:r>
              <a:rPr lang="ko-KR" altLang="en-US" sz="1800"/>
              <a:t>에서 지원하는 병렬 스트림은 데이터 병렬성을 구현한 것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멀티 코어의 수만큼 대용량 요소를 서브 요소들로 나누고</a:t>
            </a:r>
            <a:endParaRPr lang="en-US" altLang="ko-KR" sz="1800"/>
          </a:p>
          <a:p>
            <a:pPr lvl="2"/>
            <a:r>
              <a:rPr lang="ko-KR" altLang="en-US" sz="1800"/>
              <a:t>각각의 서브 요소들을 분리된 스레드에서 병렬 처리</a:t>
            </a:r>
            <a:endParaRPr lang="en-US" altLang="ko-KR" sz="1800"/>
          </a:p>
          <a:p>
            <a:pPr lvl="3"/>
            <a:r>
              <a:rPr lang="en-US" altLang="ko-KR"/>
              <a:t>ex) </a:t>
            </a:r>
            <a:r>
              <a:rPr lang="ko-KR" altLang="en-US"/>
              <a:t>쿼드 코어</a:t>
            </a:r>
            <a:r>
              <a:rPr lang="en-US" altLang="ko-KR"/>
              <a:t>(Quad Core) CPU</a:t>
            </a:r>
            <a:r>
              <a:rPr lang="ko-KR" altLang="en-US"/>
              <a:t>일 경우 </a:t>
            </a:r>
            <a:r>
              <a:rPr lang="en-US" altLang="ko-KR"/>
              <a:t>4</a:t>
            </a:r>
            <a:r>
              <a:rPr lang="ko-KR" altLang="en-US"/>
              <a:t>개의 서브 요소들로  나누고</a:t>
            </a:r>
            <a:r>
              <a:rPr lang="en-US" altLang="ko-KR"/>
              <a:t>, 4</a:t>
            </a:r>
            <a:r>
              <a:rPr lang="ko-KR" altLang="en-US"/>
              <a:t>개의 스레드가 각각의 서브 요소들을 병렬 처리</a:t>
            </a:r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CBC3D60F-2C0C-1D48-A1EF-CABCE224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2AF92BDB-D17B-1442-806A-C93930C70D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작업 병렬성</a:t>
            </a:r>
          </a:p>
          <a:p>
            <a:pPr lvl="2"/>
            <a:r>
              <a:rPr lang="ko-KR" altLang="en-US" sz="1800"/>
              <a:t>작업 병렬성은 서로 다른 작업을 병렬 처리하는 것</a:t>
            </a:r>
            <a:endParaRPr lang="en-US" altLang="ko-KR" sz="1800"/>
          </a:p>
          <a:p>
            <a:pPr lvl="2"/>
            <a:r>
              <a:rPr lang="en-US" altLang="ko-KR" sz="1800"/>
              <a:t>Ex) </a:t>
            </a:r>
            <a:r>
              <a:rPr lang="ko-KR" altLang="en-US" sz="1800"/>
              <a:t>웹 서버 </a:t>
            </a:r>
            <a:r>
              <a:rPr lang="en-US" altLang="ko-KR" sz="1800"/>
              <a:t>(Web Server )</a:t>
            </a:r>
          </a:p>
          <a:p>
            <a:pPr lvl="3"/>
            <a:r>
              <a:rPr lang="ko-KR" altLang="en-US"/>
              <a:t>각각의 브라우저에서 요청한 내용을 개별 스레드에서 병렬로 처리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ko-KR" altLang="en-US" sz="2400"/>
              <a:t>포크</a:t>
            </a:r>
            <a:r>
              <a:rPr lang="en-US" altLang="ko-KR" sz="2400"/>
              <a:t> </a:t>
            </a:r>
            <a:r>
              <a:rPr lang="ko-KR" altLang="en-US" sz="2400"/>
              <a:t>조인 프레임워크 </a:t>
            </a:r>
            <a:endParaRPr lang="en-US" altLang="ko-KR" sz="2400"/>
          </a:p>
          <a:p>
            <a:pPr lvl="1"/>
            <a:r>
              <a:rPr lang="ko-KR" altLang="en-US" sz="1800"/>
              <a:t>런타임 시 포크조인 프레임워크 동작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포크 단계에서는 전체 데이터를 서브 데이터로 분리</a:t>
            </a:r>
            <a:endParaRPr lang="en-US" altLang="ko-KR" sz="1800"/>
          </a:p>
          <a:p>
            <a:pPr lvl="1"/>
            <a:r>
              <a:rPr lang="ko-KR" altLang="en-US" sz="1800"/>
              <a:t>서브 데이터를 멀티 코어에서 병렬로 처리</a:t>
            </a:r>
          </a:p>
          <a:p>
            <a:pPr lvl="1"/>
            <a:r>
              <a:rPr lang="ko-KR" altLang="en-US" sz="1800"/>
              <a:t>조인 단계에서는 서브 결과를 결합해서 최종 결과 도출</a:t>
            </a:r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35B76C19-E038-4E44-B205-F5F29668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192D7F66-D051-6B45-9702-6ACF46A3DD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포크 조인 프레임 워크의 원리</a:t>
            </a:r>
            <a:endParaRPr lang="en-US" altLang="ko-KR" sz="2400"/>
          </a:p>
          <a:p>
            <a:pPr lvl="1"/>
            <a:r>
              <a:rPr lang="en-US" altLang="ko-KR" sz="2000"/>
              <a:t>ForkJoinPool</a:t>
            </a:r>
            <a:r>
              <a:rPr lang="ko-KR" altLang="en-US" sz="2000"/>
              <a:t> 사용해 작업 스레드 관리</a:t>
            </a:r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2477597B-EE3C-FF4D-B028-25EB04E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89FCEDD8-4B63-FA42-9E9E-C3961057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1437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D24B0282-E42A-ED47-BC7C-843C2969C9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병렬 스트림 생성</a:t>
            </a:r>
            <a:endParaRPr lang="en-US" altLang="ko-KR" sz="2400"/>
          </a:p>
          <a:p>
            <a:pPr lvl="1"/>
            <a:r>
              <a:rPr lang="ko-KR" altLang="en-US" sz="2000"/>
              <a:t>코드에서 포크조인 프레임워크 사용해도 병렬처리 가능</a:t>
            </a:r>
            <a:endParaRPr lang="en-US" altLang="ko-KR" sz="2000"/>
          </a:p>
          <a:p>
            <a:pPr lvl="1"/>
            <a:r>
              <a:rPr lang="ko-KR" altLang="en-US" sz="2000"/>
              <a:t>병렬 스트림 이용할 경우 백그라운드에서 포크조인 프레임 워크 동작</a:t>
            </a:r>
            <a:endParaRPr lang="en-US" altLang="ko-KR" sz="2000"/>
          </a:p>
          <a:p>
            <a:pPr lvl="2"/>
            <a:r>
              <a:rPr lang="ko-KR" altLang="en-US" sz="1800"/>
              <a:t>매우 쉽게 구현해 사용 가능</a:t>
            </a:r>
            <a:endParaRPr lang="en-US" altLang="ko-KR" sz="1800"/>
          </a:p>
          <a:p>
            <a:pPr lvl="1"/>
            <a:r>
              <a:rPr lang="ko-KR" altLang="en-US" sz="2000"/>
              <a:t>병렬 스트림을 얻는 메소드</a:t>
            </a:r>
            <a:endParaRPr lang="en-US" altLang="ko-KR" sz="2000"/>
          </a:p>
          <a:p>
            <a:pPr lvl="2"/>
            <a:r>
              <a:rPr lang="en-US" altLang="ko-KR" sz="1800"/>
              <a:t>parallelStream ( ) </a:t>
            </a:r>
            <a:r>
              <a:rPr lang="ko-KR" altLang="en-US" sz="1800"/>
              <a:t>메소드</a:t>
            </a:r>
            <a:endParaRPr lang="en-US" altLang="ko-KR" sz="1800"/>
          </a:p>
          <a:p>
            <a:pPr lvl="3"/>
            <a:r>
              <a:rPr lang="ko-KR" altLang="en-US"/>
              <a:t>컬렉션으로부터 병렬 스트림을 바로 리턴</a:t>
            </a:r>
            <a:endParaRPr lang="en-US" altLang="ko-KR"/>
          </a:p>
          <a:p>
            <a:pPr lvl="2"/>
            <a:r>
              <a:rPr lang="en-US" altLang="ko-KR" sz="1800"/>
              <a:t>parallel ( ) </a:t>
            </a:r>
            <a:r>
              <a:rPr lang="ko-KR" altLang="en-US" sz="1800"/>
              <a:t>메소드</a:t>
            </a:r>
          </a:p>
          <a:p>
            <a:pPr lvl="3"/>
            <a:r>
              <a:rPr lang="ko-KR" altLang="en-US"/>
              <a:t>순차 처리 스트림을 병렬 처리 스트림으로 변환해서 리턴</a:t>
            </a:r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2121A219-B9F0-8D43-A239-329B1F2D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AA84FE12-B61C-FC45-A844-9239B3EF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419600"/>
            <a:ext cx="819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CC38A98A-6E5F-8B4B-8F5E-EDE413F908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병렬 처리가 정상적으로 이루어질 때 </a:t>
            </a:r>
            <a:r>
              <a:rPr lang="en-US" altLang="ko-KR" sz="2400"/>
              <a:t>CPU</a:t>
            </a:r>
            <a:r>
              <a:rPr lang="ko-KR" altLang="en-US" sz="2400"/>
              <a:t>의 상태</a:t>
            </a:r>
            <a:endParaRPr lang="en-US" altLang="ko-KR" sz="2400"/>
          </a:p>
          <a:p>
            <a:pPr lvl="1"/>
            <a:r>
              <a:rPr lang="ko-KR" altLang="en-US" sz="2000"/>
              <a:t>쿼드 코어 </a:t>
            </a:r>
            <a:r>
              <a:rPr lang="en-US" altLang="ko-KR" sz="2000"/>
              <a:t>CPU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병렬 처리 성능</a:t>
            </a:r>
            <a:endParaRPr lang="en-US" altLang="ko-KR" sz="2400"/>
          </a:p>
          <a:p>
            <a:pPr lvl="1"/>
            <a:r>
              <a:rPr lang="ko-KR" altLang="en-US" sz="2000"/>
              <a:t>병렬 처리에 영향을 미치는 </a:t>
            </a:r>
            <a:r>
              <a:rPr lang="en-US" altLang="ko-KR" sz="2000"/>
              <a:t>3</a:t>
            </a:r>
            <a:r>
              <a:rPr lang="ko-KR" altLang="en-US" sz="2000"/>
              <a:t>가지 요인</a:t>
            </a:r>
            <a:endParaRPr lang="en-US" altLang="ko-KR" sz="2000"/>
          </a:p>
          <a:p>
            <a:pPr lvl="2"/>
            <a:r>
              <a:rPr lang="ko-KR" altLang="en-US" sz="1800"/>
              <a:t>요소의 수와 요소당 처리 시간</a:t>
            </a:r>
            <a:endParaRPr lang="en-US" altLang="ko-KR" sz="1800"/>
          </a:p>
          <a:p>
            <a:pPr lvl="3"/>
            <a:r>
              <a:rPr lang="ko-KR" altLang="en-US"/>
              <a:t>요소 수가 적고 요소당 처리 시간 짧으면 순차 처리가 빠름</a:t>
            </a:r>
            <a:endParaRPr lang="en-US" altLang="ko-KR"/>
          </a:p>
          <a:p>
            <a:pPr lvl="2"/>
            <a:r>
              <a:rPr lang="ko-KR" altLang="en-US" sz="1800"/>
              <a:t>스트림 소스의 종류</a:t>
            </a:r>
            <a:endParaRPr lang="en-US" altLang="ko-KR" sz="1800"/>
          </a:p>
          <a:p>
            <a:pPr lvl="3"/>
            <a:r>
              <a:rPr lang="en-US" altLang="ko-KR"/>
              <a:t>ArrayList, </a:t>
            </a:r>
            <a:r>
              <a:rPr lang="ko-KR" altLang="en-US"/>
              <a:t>배열은</a:t>
            </a:r>
            <a:r>
              <a:rPr lang="en-US" altLang="ko-KR"/>
              <a:t> </a:t>
            </a:r>
            <a:r>
              <a:rPr lang="ko-KR" altLang="en-US"/>
              <a:t>인덱스로 요소 관리 </a:t>
            </a:r>
            <a:r>
              <a:rPr lang="en-US" altLang="ko-KR">
                <a:sym typeface="Wingdings" pitchFamily="2" charset="2"/>
              </a:rPr>
              <a:t> </a:t>
            </a:r>
            <a:r>
              <a:rPr lang="ko-KR" altLang="en-US">
                <a:sym typeface="Wingdings" pitchFamily="2" charset="2"/>
              </a:rPr>
              <a:t>병렬처리가 빠름</a:t>
            </a:r>
            <a:endParaRPr lang="en-US" altLang="ko-KR"/>
          </a:p>
          <a:p>
            <a:pPr lvl="2"/>
            <a:r>
              <a:rPr lang="ko-KR" altLang="en-US" sz="1800"/>
              <a:t>코어</a:t>
            </a:r>
            <a:r>
              <a:rPr lang="en-US" altLang="ko-KR" sz="1800"/>
              <a:t>(</a:t>
            </a:r>
            <a:r>
              <a:rPr lang="en-US" altLang="ko-KR" sz="1800" b="1"/>
              <a:t>Core</a:t>
            </a:r>
            <a:r>
              <a:rPr lang="en-US" altLang="ko-KR" sz="1800"/>
              <a:t>)</a:t>
            </a:r>
            <a:r>
              <a:rPr lang="ko-KR" altLang="en-US" sz="1800"/>
              <a:t>의 수 </a:t>
            </a:r>
            <a:r>
              <a:rPr lang="en-US" altLang="ko-KR" sz="1800"/>
              <a:t>– </a:t>
            </a:r>
            <a:r>
              <a:rPr lang="ko-KR" altLang="en-US" sz="1800"/>
              <a:t>싱글 코어의 경우 순차 처리가 빠름</a:t>
            </a:r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1B3FDA57-650D-9D43-BAD2-C1AAC5CE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C441E44A-8A77-4D47-B6A4-EA7C3B1E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600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08F2F359-457C-6E41-9CD4-6EB0705306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스트림의 특징</a:t>
            </a:r>
            <a:endParaRPr lang="en-US" altLang="ko-KR" sz="2400"/>
          </a:p>
          <a:p>
            <a:pPr lvl="1"/>
            <a:r>
              <a:rPr lang="en-US" altLang="ko-KR" sz="2000"/>
              <a:t>Iterator</a:t>
            </a:r>
            <a:r>
              <a:rPr lang="ko-KR" altLang="en-US" sz="2000"/>
              <a:t>와 비슷한 역할 하는 반복자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람다식으로 요소 처리 코드 제공</a:t>
            </a:r>
            <a:endParaRPr lang="en-US" altLang="ko-KR" sz="2000"/>
          </a:p>
          <a:p>
            <a:pPr lvl="2"/>
            <a:r>
              <a:rPr lang="ko-KR" altLang="en-US" sz="1800"/>
              <a:t>대부분의 요소처리 메소드는 함수적 인터페이스 매개 타입 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내부 반복자 사용하므로 병렬 처리 쉬움</a:t>
            </a:r>
            <a:endParaRPr lang="en-US" altLang="ko-KR" sz="2000"/>
          </a:p>
          <a:p>
            <a:pPr lvl="2"/>
            <a:r>
              <a:rPr lang="ko-KR" altLang="en-US" sz="1800"/>
              <a:t>컬렉션 내부에서 요소들 반복 시킴</a:t>
            </a:r>
            <a:endParaRPr lang="en-US" altLang="ko-KR" sz="1800"/>
          </a:p>
          <a:p>
            <a:pPr lvl="2"/>
            <a:r>
              <a:rPr lang="ko-KR" altLang="en-US" sz="1800"/>
              <a:t>개발자는 요소당 처리해야 할 코드만 제공 </a:t>
            </a:r>
            <a:endParaRPr lang="en-US" altLang="ko-KR" sz="18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C4538845-7A6A-2446-B1D3-EBA1612C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 소개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A5344651-3D0A-714D-BD17-23BF2B7B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9963"/>
            <a:ext cx="33496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2F4331FC-C527-8949-A2CE-DB52318B2D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내부 반복자와 외부 반복자의 비교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EFADFCCD-A621-4D4F-9A96-DDC715D0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 소개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C7178752-A241-5644-8080-1AD5E8A6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21188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23CCFEA1-5020-0C45-A757-868F1C9B9F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스트림은 중간 처리와 최종 처리가 가능</a:t>
            </a:r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66F2F444-A6EF-F942-83A5-6F53B4F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 소개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C0EF2120-3835-8049-953D-732AE250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676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>
            <a:extLst>
              <a:ext uri="{FF2B5EF4-FFF2-40B4-BE49-F238E27FC236}">
                <a16:creationId xmlns:a16="http://schemas.microsoft.com/office/drawing/2014/main" id="{43B18302-B6BA-2145-A96E-3447561F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06900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3E8DEC32-C384-4043-831E-18C90D0BA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스트림의 종류 </a:t>
            </a:r>
            <a:endParaRPr lang="en-US" altLang="ko-KR" sz="2400"/>
          </a:p>
          <a:p>
            <a:pPr lvl="1"/>
            <a:r>
              <a:rPr lang="ko-KR" altLang="en-US" sz="2000"/>
              <a:t>자바 </a:t>
            </a:r>
            <a:r>
              <a:rPr lang="en-US" altLang="ko-KR" sz="2000"/>
              <a:t>8</a:t>
            </a:r>
            <a:r>
              <a:rPr lang="ko-KR" altLang="en-US" sz="2000"/>
              <a:t>부터 새로 추가</a:t>
            </a:r>
            <a:endParaRPr lang="en-US" altLang="ko-KR" sz="2000"/>
          </a:p>
          <a:p>
            <a:pPr lvl="1"/>
            <a:r>
              <a:rPr lang="en-US" altLang="ko-KR" sz="2000"/>
              <a:t>java.util.stream </a:t>
            </a:r>
            <a:r>
              <a:rPr lang="ko-KR" altLang="en-US" sz="2000"/>
              <a:t>패키지에 스트림</a:t>
            </a:r>
            <a:r>
              <a:rPr lang="en-US" altLang="ko-KR" sz="2000"/>
              <a:t>(stream) API </a:t>
            </a:r>
            <a:r>
              <a:rPr lang="ko-KR" altLang="en-US" sz="2000"/>
              <a:t>존재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BaseStream </a:t>
            </a:r>
          </a:p>
          <a:p>
            <a:pPr lvl="2"/>
            <a:r>
              <a:rPr lang="ko-KR" altLang="en-US" sz="1800"/>
              <a:t>모든 스트림에서 사용 가능한 공통 메소드 </a:t>
            </a:r>
            <a:r>
              <a:rPr lang="en-US" altLang="ko-KR" sz="1800"/>
              <a:t>(</a:t>
            </a:r>
            <a:r>
              <a:rPr lang="ko-KR" altLang="en-US" sz="1800"/>
              <a:t>직접 사용 </a:t>
            </a:r>
            <a:r>
              <a:rPr lang="en-US" altLang="ko-KR" sz="1800"/>
              <a:t>X) </a:t>
            </a:r>
          </a:p>
          <a:p>
            <a:pPr lvl="1"/>
            <a:r>
              <a:rPr lang="en-US" altLang="ko-KR" sz="2000"/>
              <a:t>Stream – </a:t>
            </a:r>
            <a:r>
              <a:rPr lang="ko-KR" altLang="en-US" sz="2000"/>
              <a:t>객체</a:t>
            </a:r>
            <a:r>
              <a:rPr lang="en-US" altLang="ko-KR" sz="2000"/>
              <a:t> </a:t>
            </a:r>
            <a:r>
              <a:rPr lang="ko-KR" altLang="en-US" sz="2000"/>
              <a:t>요소 처리</a:t>
            </a:r>
            <a:endParaRPr lang="en-US" altLang="ko-KR" sz="2000"/>
          </a:p>
          <a:p>
            <a:pPr lvl="1"/>
            <a:r>
              <a:rPr lang="en-US" altLang="ko-KR" sz="2000"/>
              <a:t>IntStream, LongStream, DoubleStream</a:t>
            </a:r>
            <a:r>
              <a:rPr lang="ko-KR" altLang="en-US" sz="2000"/>
              <a:t>은 각각 기본 타입인 </a:t>
            </a:r>
            <a:r>
              <a:rPr lang="en-US" altLang="ko-KR" sz="2000"/>
              <a:t>int, long, double </a:t>
            </a:r>
            <a:r>
              <a:rPr lang="ko-KR" altLang="en-US" sz="2000"/>
              <a:t>요소 처리</a:t>
            </a:r>
            <a:endParaRPr lang="en-US" altLang="ko-KR" sz="20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13063D30-D1EA-A040-BE82-C4C4825C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스트림의 종류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2B96D24C-49C1-F441-88CE-06F65D0E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69607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5AE9796A-4098-0C4C-9250-9E5A2EF437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스트림</a:t>
            </a:r>
            <a:r>
              <a:rPr lang="en-US" altLang="ko-KR" sz="2000"/>
              <a:t> </a:t>
            </a:r>
            <a:r>
              <a:rPr lang="ko-KR" altLang="en-US" sz="2000"/>
              <a:t>인터페이스의 구현 객체 </a:t>
            </a:r>
            <a:r>
              <a:rPr lang="en-US" altLang="ko-KR" sz="2000"/>
              <a:t>(p. 790~792)</a:t>
            </a:r>
          </a:p>
          <a:p>
            <a:pPr lvl="2"/>
            <a:r>
              <a:rPr lang="ko-KR" altLang="en-US" sz="1800"/>
              <a:t>주로 컬렉션과 배열에서 얻음 </a:t>
            </a:r>
            <a:endParaRPr lang="en-US" altLang="ko-KR" sz="1800"/>
          </a:p>
          <a:p>
            <a:pPr lvl="2"/>
            <a:r>
              <a:rPr lang="ko-KR" altLang="en-US" sz="1800"/>
              <a:t>소스로부터 스트림 구현 객체 얻는 경우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4E35F3C3-71B8-C342-8514-7BFE8571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스트림의 종류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364CB50E-55BA-7144-8150-4BBC126D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6786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464426B-D491-224F-A67C-074E52324B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파일로부터 스트림 얻기</a:t>
            </a:r>
          </a:p>
          <a:p>
            <a:pPr lvl="1"/>
            <a:r>
              <a:rPr lang="en-US" altLang="ko-KR" sz="2000"/>
              <a:t>Files</a:t>
            </a:r>
            <a:r>
              <a:rPr lang="ko-KR" altLang="en-US" sz="2000"/>
              <a:t>의 정적 메소드인 </a:t>
            </a:r>
            <a:r>
              <a:rPr lang="en-US" altLang="ko-KR" sz="2000"/>
              <a:t>lines ( )</a:t>
            </a:r>
            <a:r>
              <a:rPr lang="ko-KR" altLang="en-US" sz="2000"/>
              <a:t>와 </a:t>
            </a:r>
            <a:r>
              <a:rPr lang="en-US" altLang="ko-KR" sz="2000"/>
              <a:t>BufferedReader</a:t>
            </a:r>
            <a:r>
              <a:rPr lang="ko-KR" altLang="en-US" sz="2000"/>
              <a:t>의 </a:t>
            </a:r>
            <a:r>
              <a:rPr lang="en-US" altLang="ko-KR" sz="2000"/>
              <a:t>lines ( ) </a:t>
            </a:r>
            <a:r>
              <a:rPr lang="ko-KR" altLang="en-US" sz="2000"/>
              <a:t>메소드 이용</a:t>
            </a:r>
            <a:endParaRPr lang="en-US" altLang="ko-KR" sz="2000"/>
          </a:p>
          <a:p>
            <a:pPr lvl="1"/>
            <a:r>
              <a:rPr lang="ko-KR" altLang="en-US" sz="2000"/>
              <a:t>문자 파일 내용을 스트림 통해 행 단위로 읽고 콘솔에 출력</a:t>
            </a:r>
            <a:endParaRPr lang="en-US" altLang="ko-KR" sz="2000"/>
          </a:p>
          <a:p>
            <a:pPr lvl="2"/>
            <a:r>
              <a:rPr lang="ko-KR" altLang="en-US" sz="1800"/>
              <a:t>예제 </a:t>
            </a:r>
            <a:r>
              <a:rPr lang="en-US" altLang="ko-KR" sz="1800"/>
              <a:t>793p.</a:t>
            </a:r>
          </a:p>
          <a:p>
            <a:pPr lvl="2"/>
            <a:endParaRPr lang="en-US" altLang="ko-KR" sz="1800"/>
          </a:p>
          <a:p>
            <a:r>
              <a:rPr lang="ko-KR" altLang="en-US" sz="2400"/>
              <a:t>디렉토리로부터 스트림 얻기</a:t>
            </a:r>
          </a:p>
          <a:p>
            <a:pPr lvl="1"/>
            <a:r>
              <a:rPr lang="en-US" altLang="ko-KR" sz="2000"/>
              <a:t>Files</a:t>
            </a:r>
            <a:r>
              <a:rPr lang="ko-KR" altLang="en-US" sz="2000"/>
              <a:t>의 정적 메소드인 </a:t>
            </a:r>
            <a:r>
              <a:rPr lang="en-US" altLang="ko-KR" sz="2000"/>
              <a:t>list ( )</a:t>
            </a:r>
            <a:r>
              <a:rPr lang="ko-KR" altLang="en-US" sz="2000"/>
              <a:t> 이용</a:t>
            </a:r>
            <a:endParaRPr lang="en-US" altLang="ko-KR" sz="2000"/>
          </a:p>
          <a:p>
            <a:pPr lvl="1"/>
            <a:r>
              <a:rPr lang="ko-KR" altLang="en-US" sz="2000"/>
              <a:t>디렉토리 내용</a:t>
            </a:r>
            <a:r>
              <a:rPr lang="en-US" altLang="ko-KR" sz="2000"/>
              <a:t>(</a:t>
            </a:r>
            <a:r>
              <a:rPr lang="ko-KR" altLang="en-US" sz="2000"/>
              <a:t>서브 디렉토리 또는 파일 목록</a:t>
            </a:r>
            <a:r>
              <a:rPr lang="en-US" altLang="ko-KR" sz="2000"/>
              <a:t>)</a:t>
            </a:r>
            <a:r>
              <a:rPr lang="ko-KR" altLang="en-US" sz="2000"/>
              <a:t>을 스트림 통해 읽고   콘솔에 출력</a:t>
            </a:r>
            <a:endParaRPr lang="ko-KR" altLang="en-US" sz="66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D16E7F71-2A8D-AF4C-A777-BDF61F0B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스트림의 종류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15282</TotalTime>
  <Words>1477</Words>
  <Application>Microsoft Macintosh PowerPoint</Application>
  <PresentationFormat>화면 슬라이드 쇼(4:3)</PresentationFormat>
  <Paragraphs>257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16장. 스트림과 병렬처리</vt:lpstr>
      <vt:lpstr>PowerPoint 프레젠테이션</vt:lpstr>
      <vt:lpstr>1절. 스트림 소개</vt:lpstr>
      <vt:lpstr>1절. 스트림 소개</vt:lpstr>
      <vt:lpstr>1절. 스트림 소개</vt:lpstr>
      <vt:lpstr>1절. 스트림 소개</vt:lpstr>
      <vt:lpstr>2절. 스트림의 종류</vt:lpstr>
      <vt:lpstr>2절. 스트림의 종류</vt:lpstr>
      <vt:lpstr>2절. 스트림의 종류</vt:lpstr>
      <vt:lpstr>3절. 스트림 파이프라인</vt:lpstr>
      <vt:lpstr>3절. 스트림 파이프라인</vt:lpstr>
      <vt:lpstr>3절. 스트림 파이프라인</vt:lpstr>
      <vt:lpstr>3절. 스트림 파이프라인</vt:lpstr>
      <vt:lpstr>4절. 필터링</vt:lpstr>
      <vt:lpstr>4절. 필터링</vt:lpstr>
      <vt:lpstr>5절. 매핑</vt:lpstr>
      <vt:lpstr>5절. 매핑</vt:lpstr>
      <vt:lpstr>5절. 매핑</vt:lpstr>
      <vt:lpstr>6절. 정렬</vt:lpstr>
      <vt:lpstr>7절. 루핑</vt:lpstr>
      <vt:lpstr>8절. 매칭</vt:lpstr>
      <vt:lpstr>9절. 기본 집계</vt:lpstr>
      <vt:lpstr>9절. 기본 집계</vt:lpstr>
      <vt:lpstr>10절. 커스텀 집계</vt:lpstr>
      <vt:lpstr>11절. 수집</vt:lpstr>
      <vt:lpstr>11절. 수집</vt:lpstr>
      <vt:lpstr>11절. 수집</vt:lpstr>
      <vt:lpstr>11절. 수집</vt:lpstr>
      <vt:lpstr>11절. 수집</vt:lpstr>
      <vt:lpstr>12절. 병렬 처리</vt:lpstr>
      <vt:lpstr>12절. 병렬 처리</vt:lpstr>
      <vt:lpstr>12절. 병렬 처리</vt:lpstr>
      <vt:lpstr>12절. 병렬 처리</vt:lpstr>
      <vt:lpstr>12절. 병렬 처리</vt:lpstr>
      <vt:lpstr>12절. 병렬 처리</vt:lpstr>
      <vt:lpstr>12절. 병렬 처리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2509</cp:revision>
  <dcterms:created xsi:type="dcterms:W3CDTF">2004-07-21T02:43:03Z</dcterms:created>
  <dcterms:modified xsi:type="dcterms:W3CDTF">2021-03-19T09:04:10Z</dcterms:modified>
</cp:coreProperties>
</file>