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80" r:id="rId3"/>
    <p:sldId id="537" r:id="rId4"/>
    <p:sldId id="539" r:id="rId5"/>
    <p:sldId id="538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7" r:id="rId32"/>
    <p:sldId id="568" r:id="rId33"/>
    <p:sldId id="566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9" r:id="rId54"/>
    <p:sldId id="588" r:id="rId55"/>
    <p:sldId id="590" r:id="rId56"/>
    <p:sldId id="591" r:id="rId57"/>
    <p:sldId id="592" r:id="rId58"/>
    <p:sldId id="565" r:id="rId59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62"/>
    </p:embeddedFont>
    <p:embeddedFont>
      <p:font typeface="굴림" panose="020B0600000101010101" pitchFamily="34" charset="-127"/>
      <p:regular r:id="rId63"/>
    </p:embeddedFont>
    <p:embeddedFont>
      <p:font typeface="HY강M" panose="02030600000101010101" pitchFamily="18" charset="-127"/>
      <p:regular r:id="rId64"/>
    </p:embeddedFont>
    <p:embeddedFont>
      <p:font typeface="HY견고딕" panose="02030600000101010101" pitchFamily="18" charset="-127"/>
      <p:regular r:id="rId65"/>
    </p:embeddedFont>
    <p:embeddedFont>
      <p:font typeface="HY헤드라인M" panose="02030600000101010101" pitchFamily="18" charset="-127"/>
      <p:regular r:id="rId66"/>
    </p:embeddedFont>
    <p:embeddedFont>
      <p:font typeface="맑은 고딕" panose="020B0503020000020004" pitchFamily="34" charset="-127"/>
      <p:regular r:id="rId67"/>
      <p:bold r:id="rId68"/>
    </p:embeddedFont>
    <p:embeddedFont>
      <p:font typeface="Verdana" panose="020B0604030504040204" pitchFamily="34" charset="0"/>
      <p:regular r:id="rId69"/>
      <p:bold r:id="rId70"/>
      <p:italic r:id="rId71"/>
      <p:boldItalic r:id="rId7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932163D-8142-3644-AC70-568F00C078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E6400CE-33AC-5646-9831-0963B6C30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11AD9371-E32F-F64D-814F-9FDF75881F10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0879C7D3-5F71-E641-94B0-B159AD99AD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D850218F-F508-C244-83A2-EAAE0C02AB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8E2B473-CADF-B74B-8B39-B1F735010BA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6B4C9C-3489-D04A-8D84-BCA559F489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A6532-8603-BD45-9C6B-0FA9FB6243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798D0694-4581-544F-97AF-7976F8998C7E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3BFC3CCA-E746-0D41-88CF-7A9212E33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0A7D264-E627-6842-B64B-F1BE6C704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852A4-60BC-9840-AD0D-AD5B88FBC6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ADDC1-CD37-BD45-8C93-A72E609A4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F95F0FD-95A7-DB42-90F8-F9071ECB36D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53749B4-AAAF-6347-A5DA-E5895E43C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660AFD0-D543-F543-891A-0A919AD941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F79283-C445-324E-891B-B7ABACD678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19D4C1B-F629-4743-8BCE-5284061687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FC70BD9-0E93-E54F-AF7F-8DB80F1434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A4A5CED1-2EEC-AA47-A7F2-2E17399652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0C7DC65-561B-1844-AF3D-4D6CF9A2C0B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7E7808C3-D3A2-A248-8AF7-21D9277716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9A87C2FC-B039-BC4D-9528-638843551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E1C6CFF9-5B5A-544C-A3FC-03D08B9453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5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73A761C6-B038-0F4F-8F3C-57B0F32CF4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454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78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A6DD238-F4AB-1141-ACC3-91DBC1A4BF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B961BC2C-189C-E944-8952-FAE4A585AF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DFB14FB-AC2C-A94F-84AA-5D809C2BE86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A8FA84A-D3E8-2D4F-A360-6C1CE892C4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D5ABB2A8-AEEC-7642-B422-35631A61A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73A47A4C-58B5-654E-B827-A533A3F90664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747C60B-6090-7B4D-AAE2-CCDE8E7773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2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9795E22D-4F87-DE43-A10E-B829016B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5AB54A2B-8FDD-7141-9444-DA14D3D45D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F403CB90-4CA9-E947-88BB-8925ED72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2A77D9DF-E64D-9347-919F-007D566578DC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/57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73D56201-A677-5044-BF81-7B0FDF8538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4C116DFF-D8C7-7446-ABF6-A12E0732F9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E0ED09D6-C6E9-804D-9428-E6358E8B14A8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77D68341-88EB-BC40-BB94-6767C8A658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364BA430-C686-3848-A141-852990E3A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E304B46B-1464-0E4E-BD02-611AF0A075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0F12DDD6-D6C8-C243-BBF5-920C0E934F9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8E162001-D03A-654B-ABD1-5061051E2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3E71A019-F8B4-E54C-B9B0-C48ADF80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17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JavaFX</a:t>
            </a:r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D212C8CC-1E6D-3C4B-801B-A8057EA9F8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레이아웃 여백</a:t>
            </a:r>
            <a:r>
              <a:rPr lang="en-US" altLang="ko-KR" sz="2400"/>
              <a:t>: </a:t>
            </a:r>
            <a:r>
              <a:rPr lang="ko-KR" altLang="en-US" sz="2400"/>
              <a:t>마진</a:t>
            </a:r>
            <a:r>
              <a:rPr lang="en-US" altLang="ko-KR" sz="2400"/>
              <a:t>(margin)</a:t>
            </a:r>
            <a:r>
              <a:rPr lang="ko-KR" altLang="en-US" sz="2400"/>
              <a:t>과 패딩</a:t>
            </a:r>
            <a:r>
              <a:rPr lang="en-US" altLang="ko-KR" sz="2400"/>
              <a:t>(padding)</a:t>
            </a:r>
          </a:p>
          <a:p>
            <a:pPr lvl="1"/>
            <a:r>
              <a:rPr lang="ko-KR" altLang="en-US" sz="2000"/>
              <a:t>패딩은 안쪽 여백</a:t>
            </a:r>
            <a:r>
              <a:rPr lang="en-US" altLang="ko-KR" sz="2000"/>
              <a:t>, </a:t>
            </a:r>
            <a:r>
              <a:rPr lang="ko-KR" altLang="en-US" sz="2000"/>
              <a:t>마진은 바깥 여백 </a:t>
            </a:r>
            <a:r>
              <a:rPr lang="en-US" altLang="ko-KR" sz="2000"/>
              <a:t>(p.860~862)</a:t>
            </a:r>
            <a:endParaRPr lang="ko-KR" altLang="en-US" sz="200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9E28D31B-1B3C-B045-ABEA-A9DF11E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2B43E35-2727-3249-B448-85739202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0866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6CC47E88-2D4D-C24D-806E-1BA47D96A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FXML </a:t>
            </a:r>
            <a:r>
              <a:rPr lang="ko-KR" altLang="en-US" sz="2400"/>
              <a:t>작성 규칙</a:t>
            </a:r>
            <a:endParaRPr lang="en-US" altLang="ko-KR" sz="2400"/>
          </a:p>
          <a:p>
            <a:pPr lvl="1"/>
            <a:r>
              <a:rPr lang="en-US" altLang="ko-KR" sz="2000"/>
              <a:t>FXML </a:t>
            </a:r>
            <a:r>
              <a:rPr lang="ko-KR" altLang="en-US" sz="2000"/>
              <a:t>태그는 자바 코드로 변환되어 실행</a:t>
            </a:r>
            <a:endParaRPr lang="en-US" altLang="ko-KR" sz="2000"/>
          </a:p>
          <a:p>
            <a:pPr lvl="2"/>
            <a:r>
              <a:rPr lang="ko-KR" altLang="en-US" sz="1800"/>
              <a:t>자바 코드와 매핑 관계 존재</a:t>
            </a:r>
            <a:endParaRPr lang="en-US" altLang="ko-KR" sz="1800"/>
          </a:p>
          <a:p>
            <a:pPr lvl="1"/>
            <a:r>
              <a:rPr lang="ko-KR" altLang="en-US" sz="2000"/>
              <a:t>매핑 관계 잘 이해하면</a:t>
            </a:r>
            <a:r>
              <a:rPr lang="en-US" altLang="ko-KR" sz="2000"/>
              <a:t> JavaFX API </a:t>
            </a:r>
            <a:r>
              <a:rPr lang="ko-KR" altLang="en-US" sz="2000"/>
              <a:t> 참조해</a:t>
            </a:r>
            <a:r>
              <a:rPr lang="en-US" altLang="ko-KR" sz="2000"/>
              <a:t> FXML </a:t>
            </a:r>
            <a:r>
              <a:rPr lang="ko-KR" altLang="en-US" sz="2000"/>
              <a:t>태그 쉽게 작성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패키지 선언 </a:t>
            </a:r>
            <a:r>
              <a:rPr lang="en-US" altLang="ko-KR" sz="2000"/>
              <a:t>(</a:t>
            </a:r>
            <a:r>
              <a:rPr lang="ko-KR" altLang="en-US" sz="2000">
                <a:solidFill>
                  <a:srgbClr val="0070C0"/>
                </a:solidFill>
              </a:rPr>
              <a:t>위치 중요</a:t>
            </a:r>
            <a:r>
              <a:rPr lang="en-US" altLang="ko-KR" sz="2000">
                <a:solidFill>
                  <a:srgbClr val="0070C0"/>
                </a:solidFill>
              </a:rPr>
              <a:t>!</a:t>
            </a:r>
            <a:r>
              <a:rPr lang="en-US" altLang="ko-KR" sz="2000"/>
              <a:t>) – </a:t>
            </a:r>
            <a:r>
              <a:rPr lang="ko-KR" altLang="en-US" sz="2000"/>
              <a:t>해당 클래스가 존재하지 않으면 에러</a:t>
            </a:r>
          </a:p>
          <a:p>
            <a:pPr lvl="1"/>
            <a:endParaRPr lang="ko-KR" altLang="en-US" sz="20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678849AC-970C-A24D-BE80-FA9AF3D3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94D0CF64-7B3B-404C-9C48-6AE657CB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468688"/>
            <a:ext cx="75517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>
            <a:extLst>
              <a:ext uri="{FF2B5EF4-FFF2-40B4-BE49-F238E27FC236}">
                <a16:creationId xmlns:a16="http://schemas.microsoft.com/office/drawing/2014/main" id="{DD9E906D-696C-854E-A1A7-94DB638E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540250"/>
            <a:ext cx="74755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05B10E-12C0-6842-B1C3-C2059FF57E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ko-KR" altLang="en-US" sz="2400" dirty="0"/>
              <a:t>태그 선언</a:t>
            </a:r>
            <a:endParaRPr lang="en-US" altLang="ko-KR" sz="2400" dirty="0"/>
          </a:p>
          <a:p>
            <a:pPr marL="342900" lvl="1">
              <a:defRPr/>
            </a:pPr>
            <a:r>
              <a:rPr lang="en-US" altLang="ko-KR" sz="2000" dirty="0"/>
              <a:t>FXML </a:t>
            </a:r>
            <a:r>
              <a:rPr lang="ko-KR" altLang="en-US" sz="2000" dirty="0"/>
              <a:t>태그는 </a:t>
            </a:r>
            <a:r>
              <a:rPr lang="en-US" altLang="ko-KR" sz="2000" dirty="0"/>
              <a:t>&lt; </a:t>
            </a:r>
            <a:r>
              <a:rPr lang="ko-KR" altLang="en-US" sz="2000" dirty="0"/>
              <a:t>와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사이에 태그 이름 작성</a:t>
            </a:r>
            <a:endParaRPr lang="en-US" altLang="ko-KR" sz="2000" dirty="0"/>
          </a:p>
          <a:p>
            <a:pPr marL="342900" lvl="1">
              <a:defRPr/>
            </a:pPr>
            <a:r>
              <a:rPr lang="ko-KR" altLang="en-US" sz="2000" dirty="0"/>
              <a:t>반드시 시작 태그가 있으면 끝 태그도 있어야 </a:t>
            </a:r>
            <a:endParaRPr lang="en-US" altLang="ko-KR" sz="2000" dirty="0"/>
          </a:p>
          <a:p>
            <a:pPr marL="612775" lvl="2">
              <a:defRPr/>
            </a:pPr>
            <a:r>
              <a:rPr lang="ko-KR" altLang="en-US" sz="1800" dirty="0"/>
              <a:t>없으면 </a:t>
            </a:r>
            <a:r>
              <a:rPr lang="en-US" altLang="ko-KR" sz="1800" dirty="0"/>
              <a:t>javax.xml.stream.XMLStreamException </a:t>
            </a:r>
            <a:r>
              <a:rPr lang="ko-KR" altLang="en-US" sz="1800" dirty="0"/>
              <a:t>예외 발생</a:t>
            </a:r>
            <a:endParaRPr lang="en-US" altLang="ko-KR" sz="1800" dirty="0"/>
          </a:p>
          <a:p>
            <a:pPr marL="612775" lvl="2">
              <a:defRPr/>
            </a:pPr>
            <a:endParaRPr lang="en-US" altLang="ko-KR" sz="1800" dirty="0"/>
          </a:p>
          <a:p>
            <a:pPr marL="612775" lvl="2">
              <a:defRPr/>
            </a:pPr>
            <a:endParaRPr lang="en-US" altLang="ko-KR" sz="1800" dirty="0"/>
          </a:p>
          <a:p>
            <a:pPr marL="612775" lvl="2">
              <a:defRPr/>
            </a:pPr>
            <a:endParaRPr lang="en-US" altLang="ko-KR" sz="1800" dirty="0"/>
          </a:p>
          <a:p>
            <a:pPr marL="612775" lvl="2">
              <a:defRPr/>
            </a:pPr>
            <a:endParaRPr lang="en-US" altLang="ko-KR" sz="1800" dirty="0"/>
          </a:p>
          <a:p>
            <a:pPr marL="14605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ko-KR" altLang="en-US" sz="2400" dirty="0"/>
              <a:t>속성 선언</a:t>
            </a:r>
            <a:endParaRPr lang="en-US" altLang="ko-KR" sz="2400" dirty="0"/>
          </a:p>
          <a:p>
            <a:pPr marL="196850" lvl="1" indent="-393700">
              <a:defRPr/>
            </a:pPr>
            <a:r>
              <a:rPr lang="ko-KR" altLang="en-US" sz="2000" dirty="0"/>
              <a:t>속성값은 큰따옴표</a:t>
            </a:r>
            <a:r>
              <a:rPr lang="en-US" altLang="ko-KR" sz="2000" dirty="0"/>
              <a:t>(“) </a:t>
            </a:r>
            <a:r>
              <a:rPr lang="ko-KR" altLang="en-US" sz="2000" dirty="0"/>
              <a:t>또는 작은따옴표</a:t>
            </a:r>
            <a:r>
              <a:rPr lang="en-US" altLang="ko-KR" sz="2000" dirty="0"/>
              <a:t>(‘)</a:t>
            </a:r>
            <a:r>
              <a:rPr lang="ko-KR" altLang="en-US" sz="2000" dirty="0"/>
              <a:t>로 반드시 감싸야 </a:t>
            </a:r>
            <a:endParaRPr lang="en-US" altLang="ko-KR" sz="2000" dirty="0"/>
          </a:p>
          <a:p>
            <a:pPr marL="466725" lvl="2" indent="-393700">
              <a:defRPr/>
            </a:pPr>
            <a:r>
              <a:rPr lang="en-US" altLang="ko-KR" sz="1800" dirty="0"/>
              <a:t>javax.xml.stream.XMLStreamException </a:t>
            </a:r>
            <a:r>
              <a:rPr lang="ko-KR" altLang="en-US" sz="1800" dirty="0"/>
              <a:t>예외 발생</a:t>
            </a:r>
          </a:p>
          <a:p>
            <a:pPr marL="146050">
              <a:defRPr/>
            </a:pPr>
            <a:endParaRPr lang="en-US" altLang="ko-KR" sz="24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160FCF2A-ABAC-AD43-831B-D73429CA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DA775C67-66DE-EB43-8599-20169C90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5781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BE6DF08C-28ED-0E44-BCAE-FA3020CA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0200"/>
            <a:ext cx="57435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3F6FD8B0-1985-8C4C-B981-E3413A33E3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선언</a:t>
            </a:r>
            <a:endParaRPr lang="en-US" altLang="ko-KR" sz="2400"/>
          </a:p>
          <a:p>
            <a:pPr lvl="1"/>
            <a:r>
              <a:rPr lang="en-US" altLang="ko-KR" sz="2000"/>
              <a:t>Setter </a:t>
            </a:r>
            <a:r>
              <a:rPr lang="ko-KR" altLang="en-US" sz="2000"/>
              <a:t>메소드가 기본 타입과 </a:t>
            </a:r>
            <a:r>
              <a:rPr lang="en-US" altLang="ko-KR" sz="2000"/>
              <a:t>String </a:t>
            </a:r>
            <a:r>
              <a:rPr lang="ko-KR" altLang="en-US" sz="2000"/>
              <a:t>타입이 아닌 다른 타입의 객체를 매개값으로 갖는다면 </a:t>
            </a:r>
            <a:r>
              <a:rPr lang="en-US" altLang="ko-KR" sz="2000"/>
              <a:t>?</a:t>
            </a:r>
          </a:p>
          <a:p>
            <a:pPr lvl="2"/>
            <a:r>
              <a:rPr lang="ko-KR" altLang="en-US" sz="1800"/>
              <a:t>속성으</a:t>
            </a:r>
            <a:r>
              <a:rPr lang="ko-KR" altLang="en-US" sz="2000"/>
              <a:t>로 작성할 수 없고</a:t>
            </a:r>
            <a:r>
              <a:rPr lang="en-US" altLang="ko-KR" sz="2000"/>
              <a:t>, </a:t>
            </a:r>
            <a:r>
              <a:rPr lang="ko-KR" altLang="en-US" sz="2000"/>
              <a:t>태그로 작성해야</a:t>
            </a:r>
            <a:endParaRPr lang="en-US" altLang="ko-KR" sz="2000"/>
          </a:p>
          <a:p>
            <a:pPr lvl="2"/>
            <a:r>
              <a:rPr lang="en-US" altLang="ko-KR" sz="1800"/>
              <a:t>&lt;</a:t>
            </a:r>
            <a:r>
              <a:rPr lang="ko-KR" altLang="en-US" sz="1800"/>
              <a:t>클래스 속성</a:t>
            </a:r>
            <a:r>
              <a:rPr lang="en-US" altLang="ko-KR" sz="1800"/>
              <a:t>=“</a:t>
            </a:r>
            <a:r>
              <a:rPr lang="ko-KR" altLang="en-US" sz="1800"/>
              <a:t>값</a:t>
            </a:r>
            <a:r>
              <a:rPr lang="en-US" altLang="ko-KR" sz="1800"/>
              <a:t>”&gt;</a:t>
            </a:r>
            <a:endParaRPr lang="ko-KR" altLang="en-US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&lt;</a:t>
            </a:r>
            <a:r>
              <a:rPr lang="ko-KR" altLang="en-US" sz="1800"/>
              <a:t>클래스 </a:t>
            </a:r>
            <a:r>
              <a:rPr lang="en-US" altLang="ko-KR" sz="1800"/>
              <a:t>fx:value=“</a:t>
            </a:r>
            <a:r>
              <a:rPr lang="ko-KR" altLang="en-US" sz="1800"/>
              <a:t>값</a:t>
            </a:r>
            <a:r>
              <a:rPr lang="en-US" altLang="ko-KR" sz="1800"/>
              <a:t>”&gt;</a:t>
            </a:r>
            <a:endParaRPr lang="ko-KR" altLang="en-US" sz="1800"/>
          </a:p>
          <a:p>
            <a:pPr lvl="2"/>
            <a:endParaRPr lang="ko-KR" altLang="en-US" sz="2000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9C8205A7-D3FD-CF45-980E-688BD2D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D14BF45E-7461-4E47-A55F-484C4E18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72866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E1B9F104-419D-3E43-A7FF-9E218CF2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971800"/>
            <a:ext cx="642461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41AC56DA-40CA-FF45-98F4-D0EF5CE68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객체 선언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en-US" altLang="ko-KR" sz="2000"/>
              <a:t>&lt;</a:t>
            </a:r>
            <a:r>
              <a:rPr lang="ko-KR" altLang="en-US" sz="2000"/>
              <a:t>클래스 </a:t>
            </a:r>
            <a:r>
              <a:rPr lang="en-US" altLang="ko-KR" sz="2000"/>
              <a:t>fx:constant=“</a:t>
            </a:r>
            <a:r>
              <a:rPr lang="ko-KR" altLang="en-US" sz="2000"/>
              <a:t>상수</a:t>
            </a:r>
            <a:r>
              <a:rPr lang="en-US" altLang="ko-KR" sz="2000"/>
              <a:t>”&gt;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&lt;</a:t>
            </a:r>
            <a:r>
              <a:rPr lang="ko-KR" altLang="en-US" sz="2000"/>
              <a:t>클래스 </a:t>
            </a:r>
            <a:r>
              <a:rPr lang="en-US" altLang="ko-KR" sz="2000"/>
              <a:t>fx:factory=“</a:t>
            </a:r>
            <a:r>
              <a:rPr lang="ko-KR" altLang="en-US" sz="2000"/>
              <a:t>정적메소드</a:t>
            </a:r>
            <a:r>
              <a:rPr lang="en-US" altLang="ko-KR" sz="2000"/>
              <a:t>”&gt;</a:t>
            </a:r>
            <a:endParaRPr lang="ko-KR" altLang="en-US" sz="2000"/>
          </a:p>
          <a:p>
            <a:pPr lvl="1"/>
            <a:endParaRPr lang="ko-KR" altLang="en-US" sz="2000"/>
          </a:p>
          <a:p>
            <a:pPr lvl="1"/>
            <a:endParaRPr lang="en-US" altLang="ko-KR" sz="2000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11C84B84-F5EE-2B4C-90D7-CB53780E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BAAA3FD1-9977-E047-8914-E4AFB818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500938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198F2A66-F2FC-D943-8883-C79EE6F2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7163"/>
            <a:ext cx="7500938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88BA5590-1247-554A-ABAC-A6FCA37030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FXML </a:t>
            </a:r>
            <a:r>
              <a:rPr lang="ko-KR" altLang="en-US" sz="2400"/>
              <a:t>로딩과 </a:t>
            </a:r>
            <a:r>
              <a:rPr lang="en-US" altLang="ko-KR" sz="2400"/>
              <a:t>Scene </a:t>
            </a:r>
            <a:r>
              <a:rPr lang="ko-KR" altLang="en-US" sz="2400"/>
              <a:t>생성</a:t>
            </a:r>
            <a:endParaRPr lang="en-US" altLang="ko-KR" sz="2400"/>
          </a:p>
          <a:p>
            <a:pPr lvl="1"/>
            <a:r>
              <a:rPr lang="en-US" altLang="ko-KR" sz="2000"/>
              <a:t>FXML </a:t>
            </a:r>
            <a:r>
              <a:rPr lang="ko-KR" altLang="en-US" sz="2000"/>
              <a:t>로딩</a:t>
            </a:r>
            <a:endParaRPr lang="en-US" altLang="ko-KR" sz="2000"/>
          </a:p>
          <a:p>
            <a:pPr lvl="2"/>
            <a:r>
              <a:rPr lang="en-US" altLang="ko-KR" sz="1800"/>
              <a:t>FXML</a:t>
            </a:r>
            <a:r>
              <a:rPr lang="ko-KR" altLang="en-US" sz="1800"/>
              <a:t> 파일을 읽어 들여 선언된 내용을 객체화하는 것</a:t>
            </a:r>
            <a:endParaRPr lang="en-US" altLang="ko-KR" sz="1800"/>
          </a:p>
          <a:p>
            <a:pPr lvl="2"/>
            <a:r>
              <a:rPr lang="en-US" altLang="ko-KR" sz="1800"/>
              <a:t>FXMLLoader </a:t>
            </a:r>
            <a:r>
              <a:rPr lang="ko-KR" altLang="en-US" sz="1800"/>
              <a:t>의 </a:t>
            </a:r>
            <a:r>
              <a:rPr lang="en-US" altLang="ko-KR" sz="1800"/>
              <a:t>load() </a:t>
            </a:r>
            <a:r>
              <a:rPr lang="ko-KR" altLang="en-US" sz="1800"/>
              <a:t>메소드 이용</a:t>
            </a:r>
            <a:endParaRPr lang="en-US" altLang="ko-KR" sz="1800"/>
          </a:p>
          <a:p>
            <a:pPr lvl="2"/>
            <a:r>
              <a:rPr lang="en-US" altLang="ko-KR" sz="1800"/>
              <a:t>load()</a:t>
            </a:r>
            <a:r>
              <a:rPr lang="ko-KR" altLang="en-US" sz="1800"/>
              <a:t>가 리턴하는 실제 객체 </a:t>
            </a:r>
            <a:endParaRPr lang="en-US" altLang="ko-KR" sz="1800"/>
          </a:p>
          <a:p>
            <a:pPr lvl="3"/>
            <a:r>
              <a:rPr lang="en-US" altLang="ko-KR"/>
              <a:t>FXML </a:t>
            </a:r>
            <a:r>
              <a:rPr lang="ko-KR" altLang="en-US"/>
              <a:t>파일에서 루트 태그로 선언된 컨테이너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Scene </a:t>
            </a:r>
            <a:r>
              <a:rPr lang="ko-KR" altLang="en-US" sz="2000"/>
              <a:t>객체 생성</a:t>
            </a:r>
            <a:endParaRPr lang="en-US" altLang="ko-KR" sz="2000"/>
          </a:p>
          <a:p>
            <a:pPr lvl="2"/>
            <a:r>
              <a:rPr lang="en-US" altLang="ko-KR" sz="1800"/>
              <a:t>FXML </a:t>
            </a:r>
            <a:r>
              <a:rPr lang="ko-KR" altLang="en-US" sz="1800"/>
              <a:t>로딩 후 얻은 루트 컨테이너는 </a:t>
            </a:r>
            <a:r>
              <a:rPr lang="en-US" altLang="ko-KR" sz="1800"/>
              <a:t>Scene</a:t>
            </a:r>
            <a:r>
              <a:rPr lang="ko-KR" altLang="en-US" sz="1800"/>
              <a:t>을 생성할 때 매개값으로 사용</a:t>
            </a:r>
            <a:endParaRPr lang="en-US" altLang="ko-KR" sz="1800"/>
          </a:p>
          <a:p>
            <a:pPr lvl="2"/>
            <a:r>
              <a:rPr lang="en-US" altLang="ko-KR" sz="1800"/>
              <a:t>P.868 </a:t>
            </a:r>
            <a:r>
              <a:rPr lang="ko-KR" altLang="en-US" sz="1800"/>
              <a:t>페이지의 로딩 샘플 이해하기</a:t>
            </a:r>
            <a:endParaRPr lang="en-US" altLang="ko-KR" sz="1800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04BDD35C-386A-0F4F-87AB-6F2AAD74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77206CDB-03E1-0645-BFF0-D26E0C4B3A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JavaFX Scene Builder</a:t>
            </a:r>
          </a:p>
          <a:p>
            <a:pPr lvl="1"/>
            <a:r>
              <a:rPr lang="ko-KR" altLang="en-US" sz="2000"/>
              <a:t>드래그 앤 드롭 방식의 </a:t>
            </a:r>
            <a:r>
              <a:rPr lang="en-US" altLang="ko-KR" sz="2000"/>
              <a:t>WYSIWYG </a:t>
            </a:r>
            <a:r>
              <a:rPr lang="ko-KR" altLang="en-US" sz="2000"/>
              <a:t>디자인 툴</a:t>
            </a:r>
            <a:endParaRPr lang="en-US" altLang="ko-KR" sz="2000"/>
          </a:p>
          <a:p>
            <a:pPr lvl="1"/>
            <a:r>
              <a:rPr lang="ko-KR" altLang="en-US" sz="2000"/>
              <a:t>자동으로 </a:t>
            </a:r>
            <a:r>
              <a:rPr lang="en-US" altLang="ko-KR" sz="2000"/>
              <a:t>FXML </a:t>
            </a:r>
            <a:r>
              <a:rPr lang="ko-KR" altLang="en-US" sz="2000"/>
              <a:t>파일 생성 </a:t>
            </a:r>
            <a:r>
              <a:rPr lang="en-US" altLang="ko-KR" sz="2000"/>
              <a:t>(p.869~871)’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설치방법 </a:t>
            </a:r>
            <a:endParaRPr lang="en-US" altLang="ko-KR" sz="2000"/>
          </a:p>
          <a:p>
            <a:pPr lvl="2"/>
            <a:r>
              <a:rPr lang="ko-KR" altLang="en-US" sz="1800"/>
              <a:t>오라클에서 다운로드 후 설치</a:t>
            </a:r>
            <a:endParaRPr lang="en-US" altLang="ko-KR" sz="1800"/>
          </a:p>
          <a:p>
            <a:pPr lvl="2"/>
            <a:r>
              <a:rPr lang="en-US" altLang="ko-KR" sz="1800"/>
              <a:t>E(fx)clipse </a:t>
            </a:r>
            <a:r>
              <a:rPr lang="ko-KR" altLang="en-US" sz="1800"/>
              <a:t>플러그인 설치하면 더 편리하게 사용가능</a:t>
            </a:r>
            <a:endParaRPr lang="en-US" altLang="ko-KR" sz="180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EFE188E7-AC75-8D44-B830-BA5556C2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20484" name="그림 9">
            <a:extLst>
              <a:ext uri="{FF2B5EF4-FFF2-40B4-BE49-F238E27FC236}">
                <a16:creationId xmlns:a16="http://schemas.microsoft.com/office/drawing/2014/main" id="{54677F2F-F125-E744-A998-9E9FC68E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7056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6EE30F4E-C616-3E47-A023-031235C195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컨테이너</a:t>
            </a:r>
            <a:endParaRPr lang="en-US" altLang="ko-KR" sz="2400"/>
          </a:p>
          <a:p>
            <a:pPr lvl="1"/>
            <a:r>
              <a:rPr lang="ko-KR" altLang="en-US" sz="2000"/>
              <a:t>레이아웃 작성시 다양한 컨트롤들을 쉽게 배치하도록 해주는 역할</a:t>
            </a:r>
            <a:endParaRPr lang="en-US" altLang="ko-KR" sz="2000"/>
          </a:p>
          <a:p>
            <a:pPr lvl="1"/>
            <a:r>
              <a:rPr lang="en-US" altLang="ko-KR" sz="2000"/>
              <a:t>javafx.scene.layout </a:t>
            </a:r>
            <a:r>
              <a:rPr lang="ko-KR" altLang="en-US" sz="2000"/>
              <a:t>패키지에 속함</a:t>
            </a:r>
            <a:endParaRPr lang="en-US" altLang="ko-KR" sz="2000"/>
          </a:p>
          <a:p>
            <a:pPr lvl="1"/>
            <a:r>
              <a:rPr lang="ko-KR" altLang="en-US" sz="2000"/>
              <a:t>컨테이너의 종류</a:t>
            </a:r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F3C28A2F-56D9-3D4C-8F6C-44E2412F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050BE02C-199A-CE48-808E-F7E8562A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89225"/>
            <a:ext cx="76279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680573CE-7B69-5548-9DDF-CA9AAE8087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AnchorPane </a:t>
            </a:r>
            <a:r>
              <a:rPr lang="ko-KR" altLang="en-US" sz="2400"/>
              <a:t>컨테이너 </a:t>
            </a:r>
            <a:r>
              <a:rPr lang="en-US" altLang="ko-KR" sz="2400"/>
              <a:t>(p.872~873)</a:t>
            </a:r>
          </a:p>
          <a:p>
            <a:pPr lvl="1"/>
            <a:r>
              <a:rPr lang="en-US" altLang="ko-KR" sz="2000"/>
              <a:t>JavaFX Scene Builder </a:t>
            </a:r>
            <a:r>
              <a:rPr lang="ko-KR" altLang="en-US" sz="2000"/>
              <a:t>사용해 디자인 </a:t>
            </a:r>
            <a:endParaRPr lang="en-US" altLang="ko-KR" sz="2000"/>
          </a:p>
          <a:p>
            <a:pPr lvl="2"/>
            <a:r>
              <a:rPr lang="ko-KR" altLang="en-US" sz="1800"/>
              <a:t>눈으로 거리 확인해 컨트롤 드롭</a:t>
            </a:r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E03C8F3C-885B-544F-B178-44C2C6D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937C318-3B75-8B49-BF61-1BBD2701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6469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FD4F708D-CC0B-6041-9F1F-AC1CEC004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HBox</a:t>
            </a:r>
            <a:r>
              <a:rPr lang="ko-KR" altLang="en-US" sz="2400"/>
              <a:t>와 </a:t>
            </a:r>
            <a:r>
              <a:rPr lang="en-US" altLang="ko-KR" sz="2400"/>
              <a:t>VBox </a:t>
            </a:r>
            <a:r>
              <a:rPr lang="ko-KR" altLang="en-US" sz="2400"/>
              <a:t>컨테이너 </a:t>
            </a:r>
            <a:r>
              <a:rPr lang="en-US" altLang="ko-KR" sz="2400"/>
              <a:t>(p.873~875)</a:t>
            </a:r>
          </a:p>
          <a:p>
            <a:pPr lvl="1"/>
            <a:r>
              <a:rPr lang="ko-KR" altLang="en-US" sz="2000"/>
              <a:t>수평과 수직으로 컨트롤을 배치하는 컨테이너</a:t>
            </a:r>
            <a:endParaRPr lang="en-US" altLang="ko-KR" sz="2000"/>
          </a:p>
          <a:p>
            <a:pPr lvl="1"/>
            <a:r>
              <a:rPr lang="ko-KR" altLang="en-US" sz="2000"/>
              <a:t>자식 컨트롤의 크기 재조정에 쓰임</a:t>
            </a:r>
            <a:endParaRPr lang="en-US" altLang="ko-KR" sz="2000"/>
          </a:p>
          <a:p>
            <a:pPr lvl="2"/>
            <a:r>
              <a:rPr lang="en-US" altLang="ko-KR" sz="1800"/>
              <a:t>HBox</a:t>
            </a:r>
            <a:r>
              <a:rPr lang="ko-KR" altLang="en-US" sz="1800"/>
              <a:t>는 컨트롤의 높이 확장하고</a:t>
            </a:r>
            <a:r>
              <a:rPr lang="en-US" altLang="ko-KR" sz="1800"/>
              <a:t>, </a:t>
            </a:r>
            <a:r>
              <a:rPr lang="ko-KR" altLang="en-US" sz="1800"/>
              <a:t>컨트롤의 폭은 유지</a:t>
            </a:r>
            <a:endParaRPr lang="en-US" altLang="ko-KR" sz="1800"/>
          </a:p>
          <a:p>
            <a:pPr lvl="2"/>
            <a:r>
              <a:rPr lang="en-US" altLang="ko-KR" sz="1800"/>
              <a:t>VBox</a:t>
            </a:r>
            <a:r>
              <a:rPr lang="ko-KR" altLang="en-US" sz="1800"/>
              <a:t>는 컨트롤의 폭 확장하고 컨트롤의 높이는 유지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DBB40AAF-E0A9-CD47-BE6E-AC5BC8E7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3556" name="Picture 10">
            <a:extLst>
              <a:ext uri="{FF2B5EF4-FFF2-40B4-BE49-F238E27FC236}">
                <a16:creationId xmlns:a16="http://schemas.microsoft.com/office/drawing/2014/main" id="{DF459870-388C-D74D-ADE6-E912B8AD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24200"/>
            <a:ext cx="3657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D7E38705-DE19-F44D-8A68-1AAA5D949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1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개요</a:t>
            </a:r>
          </a:p>
          <a:p>
            <a:pPr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애플리케이션 개발 시작</a:t>
            </a:r>
          </a:p>
          <a:p>
            <a:pPr>
              <a:defRPr/>
            </a:pPr>
            <a:r>
              <a:rPr lang="en-US" altLang="ko-KR" sz="2000" dirty="0"/>
              <a:t>3</a:t>
            </a:r>
            <a:r>
              <a:rPr lang="ko-KR" altLang="en-US" sz="2000" dirty="0"/>
              <a:t>절</a:t>
            </a:r>
            <a:r>
              <a:rPr lang="en-US" altLang="ko-KR" sz="2000" dirty="0"/>
              <a:t>. FXML </a:t>
            </a:r>
            <a:r>
              <a:rPr lang="ko-KR" altLang="en-US" sz="2000" dirty="0"/>
              <a:t>레이아웃</a:t>
            </a:r>
          </a:p>
          <a:p>
            <a:pPr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컨테이너</a:t>
            </a:r>
          </a:p>
          <a:p>
            <a:pPr>
              <a:defRPr/>
            </a:pPr>
            <a:r>
              <a:rPr lang="en-US" altLang="ko-KR" sz="2000" dirty="0"/>
              <a:t>5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이벤트 처리</a:t>
            </a:r>
          </a:p>
          <a:p>
            <a:pPr>
              <a:defRPr/>
            </a:pPr>
            <a:r>
              <a:rPr lang="en-US" altLang="ko-KR" sz="2000" dirty="0"/>
              <a:t>6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속성 감시와 바인드</a:t>
            </a:r>
          </a:p>
          <a:p>
            <a:pPr>
              <a:defRPr/>
            </a:pPr>
            <a:r>
              <a:rPr lang="en-US" altLang="ko-KR" sz="2000" dirty="0"/>
              <a:t>7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컨트롤</a:t>
            </a:r>
          </a:p>
          <a:p>
            <a:pPr>
              <a:defRPr/>
            </a:pPr>
            <a:r>
              <a:rPr lang="en-US" altLang="ko-KR" sz="2000" dirty="0"/>
              <a:t>8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메뉴바와 툴바</a:t>
            </a:r>
          </a:p>
          <a:p>
            <a:pPr>
              <a:defRPr/>
            </a:pPr>
            <a:r>
              <a:rPr lang="en-US" altLang="ko-KR" sz="2000" dirty="0"/>
              <a:t>9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다이얼로그</a:t>
            </a:r>
          </a:p>
          <a:p>
            <a:pPr>
              <a:defRPr/>
            </a:pPr>
            <a:r>
              <a:rPr lang="en-US" altLang="ko-KR" sz="2000" dirty="0"/>
              <a:t>10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CSS </a:t>
            </a:r>
            <a:r>
              <a:rPr lang="ko-KR" altLang="en-US" sz="2000" dirty="0"/>
              <a:t>스타일</a:t>
            </a:r>
          </a:p>
          <a:p>
            <a:pPr>
              <a:defRPr/>
            </a:pPr>
            <a:r>
              <a:rPr lang="en-US" altLang="ko-KR" sz="2000" dirty="0"/>
              <a:t>11</a:t>
            </a:r>
            <a:r>
              <a:rPr lang="ko-KR" altLang="en-US" sz="2000" dirty="0"/>
              <a:t>절</a:t>
            </a:r>
            <a:r>
              <a:rPr lang="en-US" altLang="ko-KR" sz="2000" dirty="0"/>
              <a:t>. JavaFX </a:t>
            </a:r>
            <a:r>
              <a:rPr lang="ko-KR" altLang="en-US" sz="2000" dirty="0"/>
              <a:t>스레드 동시성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12</a:t>
            </a:r>
            <a:r>
              <a:rPr lang="ko-KR" altLang="en-US" sz="2000" dirty="0"/>
              <a:t>절</a:t>
            </a:r>
            <a:r>
              <a:rPr lang="en-US" altLang="ko-KR" sz="2000" dirty="0"/>
              <a:t>. </a:t>
            </a:r>
            <a:r>
              <a:rPr lang="ko-KR" altLang="en-US" sz="2000" dirty="0"/>
              <a:t>화면 이동과 애니메이션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6B8F0962-78AD-7344-B02B-A97938C855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BorderPane </a:t>
            </a:r>
            <a:r>
              <a:rPr lang="ko-KR" altLang="en-US" sz="2400"/>
              <a:t>컨테이너 </a:t>
            </a:r>
            <a:r>
              <a:rPr lang="en-US" altLang="ko-KR" sz="2400"/>
              <a:t>(p.875~877)</a:t>
            </a:r>
          </a:p>
          <a:p>
            <a:pPr lvl="1"/>
            <a:r>
              <a:rPr lang="en-US" altLang="ko-KR" sz="2000"/>
              <a:t>top, bottom, left, right, center </a:t>
            </a:r>
            <a:r>
              <a:rPr lang="ko-KR" altLang="en-US" sz="2000"/>
              <a:t>셀에 컨트롤 배치하는 컨테이너</a:t>
            </a:r>
            <a:endParaRPr lang="en-US" altLang="ko-KR" sz="2000"/>
          </a:p>
          <a:p>
            <a:pPr lvl="1"/>
            <a:r>
              <a:rPr lang="ko-KR" altLang="en-US" sz="2000"/>
              <a:t>각 셀에는 하나의 컨트롤 또는 컨테이너만 배치</a:t>
            </a:r>
            <a:endParaRPr lang="en-US" altLang="ko-KR" sz="2000"/>
          </a:p>
          <a:p>
            <a:pPr lvl="1"/>
            <a:r>
              <a:rPr lang="en-US" altLang="ko-KR" sz="2000"/>
              <a:t>top, bottom, left, right</a:t>
            </a:r>
            <a:r>
              <a:rPr lang="ko-KR" altLang="en-US" sz="2000"/>
              <a:t>에 배치하지 않으면</a:t>
            </a:r>
            <a:r>
              <a:rPr lang="en-US" altLang="ko-KR" sz="2000"/>
              <a:t> center</a:t>
            </a:r>
            <a:r>
              <a:rPr lang="ko-KR" altLang="en-US" sz="2000"/>
              <a:t>에 배치된 컨트롤이 사방으로</a:t>
            </a:r>
            <a:r>
              <a:rPr lang="en-US" altLang="ko-KR" sz="2000"/>
              <a:t> </a:t>
            </a:r>
            <a:r>
              <a:rPr lang="ko-KR" altLang="en-US" sz="2000"/>
              <a:t>자동 확장</a:t>
            </a:r>
            <a:endParaRPr lang="en-US" altLang="ko-KR" sz="2000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E2096D83-5D6C-3E43-A0B9-38478D7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F1444F6B-34F9-A84A-A575-D418B492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3575"/>
            <a:ext cx="66309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8F124CD0-CDBE-3A4A-AD7B-03120D75E5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FlowPane </a:t>
            </a:r>
            <a:r>
              <a:rPr lang="ko-KR" altLang="en-US" sz="2400"/>
              <a:t>컨테이너 </a:t>
            </a:r>
            <a:r>
              <a:rPr lang="en-US" altLang="ko-KR" sz="2400"/>
              <a:t>(p.877~878)</a:t>
            </a:r>
          </a:p>
          <a:p>
            <a:pPr lvl="1"/>
            <a:r>
              <a:rPr lang="ko-KR" altLang="en-US" sz="2000"/>
              <a:t>행으로 컨트롤 배치</a:t>
            </a:r>
            <a:endParaRPr lang="en-US" altLang="ko-KR" sz="2000"/>
          </a:p>
          <a:p>
            <a:pPr lvl="2"/>
            <a:r>
              <a:rPr lang="ko-KR" altLang="en-US" sz="1800"/>
              <a:t>공간 부족하면 새로운 행에 배치하는 컨테이너</a:t>
            </a:r>
            <a:endParaRPr lang="en-US" altLang="ko-KR" sz="1800"/>
          </a:p>
          <a:p>
            <a:pPr lvl="2"/>
            <a:r>
              <a:rPr lang="ko-KR" altLang="en-US" sz="1800"/>
              <a:t>윈도우</a:t>
            </a:r>
            <a:r>
              <a:rPr lang="en-US" altLang="ko-KR" sz="1800"/>
              <a:t> </a:t>
            </a:r>
            <a:r>
              <a:rPr lang="ko-KR" altLang="en-US" sz="1800"/>
              <a:t>창을 늘였다 줄여보면 쉽게 이해 가능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97B86598-4B8A-234C-9AE5-529CC193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E5BD7FBF-4BAF-314B-B837-729E6A5DF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590800"/>
            <a:ext cx="5376862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2A21ED61-C89D-884B-AE49-8264E0C2C2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TilePane </a:t>
            </a:r>
            <a:r>
              <a:rPr lang="ko-KR" altLang="en-US" sz="2400"/>
              <a:t>컨테이너 </a:t>
            </a:r>
            <a:r>
              <a:rPr lang="en-US" altLang="ko-KR" sz="2400"/>
              <a:t>(p.878~879)</a:t>
            </a:r>
          </a:p>
          <a:p>
            <a:pPr lvl="1"/>
            <a:r>
              <a:rPr lang="ko-KR" altLang="en-US" sz="2000"/>
              <a:t>그리드로 컨트롤 배치</a:t>
            </a:r>
            <a:endParaRPr lang="en-US" altLang="ko-KR" sz="2000"/>
          </a:p>
          <a:p>
            <a:pPr lvl="1"/>
            <a:r>
              <a:rPr lang="ko-KR" altLang="en-US" sz="2000"/>
              <a:t>고정된 셀</a:t>
            </a:r>
            <a:r>
              <a:rPr lang="en-US" altLang="ko-KR" sz="2000"/>
              <a:t>(</a:t>
            </a:r>
            <a:r>
              <a:rPr lang="ko-KR" altLang="en-US" sz="2000"/>
              <a:t>타일</a:t>
            </a:r>
            <a:r>
              <a:rPr lang="en-US" altLang="ko-KR" sz="2000"/>
              <a:t>) </a:t>
            </a:r>
            <a:r>
              <a:rPr lang="ko-KR" altLang="en-US" sz="2000"/>
              <a:t>크기 갖는 컨테이너</a:t>
            </a:r>
            <a:endParaRPr lang="en-US" altLang="ko-KR" sz="2000"/>
          </a:p>
          <a:p>
            <a:pPr lvl="1"/>
            <a:r>
              <a:rPr lang="ko-KR" altLang="en-US" sz="2000"/>
              <a:t>오른쪽에 컨트롤 배치할 공간 부족하면 새로운 행에 컨트롤 배치</a:t>
            </a:r>
            <a:endParaRPr lang="en-US" altLang="ko-KR" sz="20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DECF4710-6B3A-A64F-8656-EE96C961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A894DD43-6C2A-5646-8541-E50A3FA3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80343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9C890A72-B349-BA49-BA27-D3296C6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GridPane </a:t>
            </a:r>
            <a:r>
              <a:rPr lang="ko-KR" altLang="en-US" sz="2400"/>
              <a:t>컨테이너 </a:t>
            </a:r>
            <a:r>
              <a:rPr lang="en-US" altLang="ko-KR" sz="2400"/>
              <a:t>(p.880~881)</a:t>
            </a:r>
          </a:p>
          <a:p>
            <a:pPr lvl="1"/>
            <a:r>
              <a:rPr lang="ko-KR" altLang="en-US" sz="2000"/>
              <a:t>그리드로 컨트롤 배치</a:t>
            </a:r>
            <a:endParaRPr lang="en-US" altLang="ko-KR" sz="2000"/>
          </a:p>
          <a:p>
            <a:pPr lvl="1"/>
            <a:r>
              <a:rPr lang="ko-KR" altLang="en-US" sz="2000"/>
              <a:t>셀의 크기가 고정적이지 않고 유동적인 컨테이너</a:t>
            </a:r>
            <a:endParaRPr lang="en-US" altLang="ko-KR" sz="2000"/>
          </a:p>
          <a:p>
            <a:pPr lvl="1"/>
            <a:r>
              <a:rPr lang="ko-KR" altLang="en-US" sz="2000"/>
              <a:t>셀 병합 </a:t>
            </a:r>
            <a:r>
              <a:rPr lang="en-US" altLang="ko-KR" sz="2000"/>
              <a:t>- </a:t>
            </a:r>
            <a:r>
              <a:rPr lang="ko-KR" altLang="en-US" sz="2000"/>
              <a:t> 다양한 입력 폼 화면 만들 때 매우 유용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C6E7FB0C-DA57-C242-88F8-9380392F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3586A3BA-6BAE-1846-90E6-EF7D5111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34218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7B6C27AB-55CC-154A-BABB-FF05A96FB8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StackPane </a:t>
            </a:r>
            <a:r>
              <a:rPr lang="ko-KR" altLang="en-US" sz="2400"/>
              <a:t>컨테이너 </a:t>
            </a:r>
            <a:r>
              <a:rPr lang="en-US" altLang="ko-KR" sz="2400"/>
              <a:t>(p.881~882)</a:t>
            </a:r>
          </a:p>
          <a:p>
            <a:pPr lvl="1"/>
            <a:r>
              <a:rPr lang="ko-KR" altLang="en-US" sz="2000"/>
              <a:t>컨트롤을 겹쳐 배치하는 컨테이너 </a:t>
            </a:r>
            <a:r>
              <a:rPr lang="en-US" altLang="ko-KR" sz="2000"/>
              <a:t>(</a:t>
            </a:r>
            <a:r>
              <a:rPr lang="ko-KR" altLang="en-US" sz="2000"/>
              <a:t>카드 레이아웃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위에 있는 컨트롤이 투명이라면 밑에 있는 컨트롤이 겹쳐 보임</a:t>
            </a:r>
            <a:endParaRPr lang="en-US" altLang="ko-KR" sz="2000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F2FE823B-3ED3-9544-893C-42A376B8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컨테이너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2DD8FAE3-CBCC-AB4B-8F70-9523024D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49530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75CB0063-3AB0-C24C-9EFE-2B42142F60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이벤트 핸들러 </a:t>
            </a:r>
            <a:r>
              <a:rPr lang="en-US" altLang="ko-KR" sz="2400"/>
              <a:t>(p.883~885)</a:t>
            </a:r>
          </a:p>
          <a:p>
            <a:pPr lvl="1"/>
            <a:r>
              <a:rPr lang="ko-KR" altLang="en-US" sz="2000"/>
              <a:t>이벤트</a:t>
            </a:r>
            <a:r>
              <a:rPr lang="en-US" altLang="ko-KR" sz="2000"/>
              <a:t> </a:t>
            </a:r>
            <a:r>
              <a:rPr lang="ko-KR" altLang="en-US" sz="2000"/>
              <a:t>발생 컨트롤과 이벤트 핸들러를 분리하는 위임형 방식</a:t>
            </a:r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59A4D5C7-B090-B04A-B75C-1A6104D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이벤트 처리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CF49CCEF-A21E-1340-B622-B384FA3B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7876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AEC3F8-076A-5844-A900-113120D7E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FXML </a:t>
            </a:r>
            <a:r>
              <a:rPr lang="ko-KR" altLang="en-US" sz="2400" dirty="0"/>
              <a:t>컨트롤러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FXML </a:t>
            </a:r>
            <a:r>
              <a:rPr lang="ko-KR" altLang="en-US" sz="2000" dirty="0"/>
              <a:t>파일당 별도의 컨트롤러</a:t>
            </a:r>
            <a:r>
              <a:rPr lang="en-US" altLang="ko-KR" sz="2000" dirty="0"/>
              <a:t>(Controller)</a:t>
            </a:r>
            <a:r>
              <a:rPr lang="ko-KR" altLang="en-US" sz="2000" dirty="0"/>
              <a:t> 지정해 이벤트 처리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FXML </a:t>
            </a:r>
            <a:r>
              <a:rPr lang="ko-KR" altLang="en-US" sz="1800" dirty="0"/>
              <a:t>레이아웃과 이벤트 처리 코드 완전히 분리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fx:controller </a:t>
            </a:r>
            <a:r>
              <a:rPr lang="ko-KR" altLang="en-US" sz="2000" dirty="0"/>
              <a:t>속성과 컨트롤러 클래스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UI </a:t>
            </a:r>
            <a:r>
              <a:rPr lang="ko-KR" altLang="en-US" sz="1800" dirty="0"/>
              <a:t>컨트롤에서 발생하는 이벤트를 컨트롤러가 처리</a:t>
            </a: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fx:id </a:t>
            </a:r>
            <a:r>
              <a:rPr lang="ko-KR" altLang="en-US" sz="2000" dirty="0"/>
              <a:t>속성과</a:t>
            </a:r>
            <a:r>
              <a:rPr lang="en-US" altLang="ko-KR" sz="2000" dirty="0"/>
              <a:t> @FXML </a:t>
            </a:r>
            <a:r>
              <a:rPr lang="ko-KR" altLang="en-US" sz="2000" dirty="0"/>
              <a:t>컨트롤 주입</a:t>
            </a:r>
          </a:p>
          <a:p>
            <a:pPr lvl="2">
              <a:defRPr/>
            </a:pPr>
            <a:r>
              <a:rPr lang="ko-KR" altLang="en-US" sz="1800" dirty="0"/>
              <a:t>컨트롤러의 </a:t>
            </a:r>
            <a:r>
              <a:rPr lang="en-US" altLang="ko-KR" sz="1800" dirty="0"/>
              <a:t>@FXML </a:t>
            </a:r>
            <a:r>
              <a:rPr lang="ko-KR" altLang="en-US" sz="1800" dirty="0"/>
              <a:t>어노테이션이 적용된 필드에 자동 주입</a:t>
            </a:r>
            <a:r>
              <a:rPr lang="en-US" altLang="ko-KR" sz="1800" dirty="0"/>
              <a:t>.</a:t>
            </a: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fx:id </a:t>
            </a:r>
            <a:r>
              <a:rPr lang="ko-KR" altLang="en-US" sz="1800" dirty="0">
                <a:solidFill>
                  <a:srgbClr val="0070C0"/>
                </a:solidFill>
              </a:rPr>
              <a:t>속성값과 필드명은 동일해야 함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EventHandler </a:t>
            </a:r>
            <a:r>
              <a:rPr lang="ko-KR" altLang="en-US" sz="2000" dirty="0"/>
              <a:t>생성 및 등록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컨트롤에서 발생하는 이벤트 처리 </a:t>
            </a:r>
            <a:r>
              <a:rPr lang="en-US" altLang="ko-KR" sz="1800" dirty="0"/>
              <a:t>(</a:t>
            </a:r>
            <a:r>
              <a:rPr lang="ko-KR" altLang="en-US" sz="1800" dirty="0"/>
              <a:t>메소드 매핑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>
              <a:defRPr/>
            </a:pPr>
            <a:endParaRPr lang="en-US" altLang="ko-KR" sz="20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094E4629-5B05-9545-AA08-8151BBC2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이벤트 처리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8080D8DF-5A95-F044-A28A-72034E1A7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속성 감시 </a:t>
            </a:r>
            <a:r>
              <a:rPr lang="en-US" altLang="ko-KR" sz="2400"/>
              <a:t>(p.889~892)</a:t>
            </a:r>
          </a:p>
          <a:p>
            <a:endParaRPr lang="en-US" altLang="ko-KR" sz="2400"/>
          </a:p>
          <a:p>
            <a:pPr lvl="1"/>
            <a:r>
              <a:rPr lang="ko-KR" altLang="en-US" sz="2000"/>
              <a:t>컨트롤의 속성값 변화 감시하는 </a:t>
            </a:r>
            <a:r>
              <a:rPr lang="en-US" altLang="ko-KR" sz="2000"/>
              <a:t>ChangeListener</a:t>
            </a:r>
            <a:r>
              <a:rPr lang="ko-KR" altLang="en-US" sz="2000"/>
              <a:t> 등록 가능</a:t>
            </a:r>
            <a:endParaRPr lang="en-US" altLang="ko-KR" sz="2000"/>
          </a:p>
          <a:p>
            <a:pPr lvl="1"/>
            <a:r>
              <a:rPr lang="ko-KR" altLang="en-US" sz="2000"/>
              <a:t>속성값에 변화가 생기면 </a:t>
            </a:r>
            <a:r>
              <a:rPr lang="en-US" altLang="ko-KR" sz="2000"/>
              <a:t>ChangeListener</a:t>
            </a:r>
            <a:r>
              <a:rPr lang="ko-KR" altLang="en-US" sz="2000"/>
              <a:t>의 </a:t>
            </a:r>
            <a:r>
              <a:rPr lang="en-US" altLang="ko-KR" sz="2000"/>
              <a:t>changed()</a:t>
            </a:r>
            <a:r>
              <a:rPr lang="ko-KR" altLang="en-US" sz="2000"/>
              <a:t> 호출</a:t>
            </a:r>
            <a:endParaRPr lang="en-US" altLang="ko-KR" sz="2000"/>
          </a:p>
          <a:p>
            <a:pPr lvl="1"/>
            <a:r>
              <a:rPr lang="en-US" altLang="ko-KR" sz="2000"/>
              <a:t>JavaFX </a:t>
            </a:r>
            <a:r>
              <a:rPr lang="ko-KR" altLang="en-US" sz="2000"/>
              <a:t>컨트롤 속성의 구성</a:t>
            </a:r>
            <a:endParaRPr lang="en-US" altLang="ko-KR" sz="2000"/>
          </a:p>
          <a:p>
            <a:pPr lvl="2"/>
            <a:r>
              <a:rPr lang="en-US" altLang="ko-KR" sz="1800"/>
              <a:t>Setter</a:t>
            </a:r>
          </a:p>
          <a:p>
            <a:pPr lvl="2"/>
            <a:r>
              <a:rPr lang="en-US" altLang="ko-KR" sz="1800"/>
              <a:t>Getter </a:t>
            </a:r>
          </a:p>
          <a:p>
            <a:pPr lvl="2"/>
            <a:r>
              <a:rPr lang="en-US" altLang="ko-KR" sz="1800"/>
              <a:t>Property </a:t>
            </a:r>
            <a:r>
              <a:rPr lang="ko-KR" altLang="en-US" sz="1800"/>
              <a:t>객체 리턴하는</a:t>
            </a:r>
            <a:r>
              <a:rPr lang="en-US" altLang="ko-KR" sz="1800"/>
              <a:t> </a:t>
            </a:r>
            <a:r>
              <a:rPr lang="ko-KR" altLang="en-US" sz="1800"/>
              <a:t>메소드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5A0547BC-1298-D54C-B139-F1761E17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속성 감시와 바인딩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790D3F6E-9936-3848-8B6B-686F55F42C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속성 바인딩 </a:t>
            </a:r>
            <a:r>
              <a:rPr lang="en-US" altLang="ko-KR" sz="2400"/>
              <a:t>(p.892~893)</a:t>
            </a:r>
          </a:p>
          <a:p>
            <a:pPr lvl="1"/>
            <a:r>
              <a:rPr lang="ko-KR" altLang="en-US" sz="2000"/>
              <a:t>두 컨트롤의 속성을 서로 연결하는 것</a:t>
            </a:r>
            <a:endParaRPr lang="en-US" altLang="ko-KR" sz="2000"/>
          </a:p>
          <a:p>
            <a:pPr lvl="1"/>
            <a:r>
              <a:rPr lang="ko-KR" altLang="en-US" sz="2000"/>
              <a:t>바인드 된 속성들은 하나가 변경되면 자동적으로 다른 하나도 변경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단방향 바인드 </a:t>
            </a:r>
            <a:r>
              <a:rPr lang="en-US" altLang="ko-KR" sz="2000"/>
              <a:t>– bind()</a:t>
            </a:r>
          </a:p>
          <a:p>
            <a:pPr lvl="1"/>
            <a:r>
              <a:rPr lang="ko-KR" altLang="en-US" sz="2000"/>
              <a:t>양방향 바인드 </a:t>
            </a:r>
            <a:r>
              <a:rPr lang="en-US" altLang="ko-KR" sz="2000"/>
              <a:t>– bindBidirectional()</a:t>
            </a:r>
          </a:p>
          <a:p>
            <a:pPr lvl="1"/>
            <a:r>
              <a:rPr lang="ko-KR" altLang="en-US" sz="2000"/>
              <a:t>언바인드 </a:t>
            </a:r>
            <a:r>
              <a:rPr lang="en-US" altLang="ko-KR" sz="2000"/>
              <a:t>– unbind(), </a:t>
            </a:r>
            <a:r>
              <a:rPr lang="ko-KR" altLang="en-US" sz="2000"/>
              <a:t>바인드 해제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97BE30CF-597B-2046-81CE-363C5FDC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속성 감시와 바인딩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567006E2-86BB-D94C-A740-91F860E723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Bindings </a:t>
            </a:r>
            <a:r>
              <a:rPr lang="ko-KR" altLang="en-US" sz="2000"/>
              <a:t>클래스</a:t>
            </a:r>
            <a:endParaRPr lang="en-US" altLang="ko-KR" sz="2000"/>
          </a:p>
          <a:p>
            <a:pPr lvl="2"/>
            <a:r>
              <a:rPr lang="ko-KR" altLang="en-US" sz="1800"/>
              <a:t>속성 연산하거나</a:t>
            </a:r>
            <a:r>
              <a:rPr lang="en-US" altLang="ko-KR" sz="1800"/>
              <a:t>, </a:t>
            </a:r>
            <a:r>
              <a:rPr lang="ko-KR" altLang="en-US" sz="1800"/>
              <a:t>다른 타입으로 변환 후 바인딩하는 기능 제공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842BE137-D95D-DE42-BC98-312FB03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속성 감시와 바인딩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666732F8-FDF2-9A40-BA8F-AD824F7F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8325"/>
            <a:ext cx="7215188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8DFD78D8-426E-834E-A9DB-3C8CADDC1A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자바 </a:t>
            </a:r>
            <a:r>
              <a:rPr lang="en-US" altLang="ko-KR" sz="2400"/>
              <a:t>UI </a:t>
            </a:r>
            <a:r>
              <a:rPr lang="ko-KR" altLang="en-US" sz="2400"/>
              <a:t>변천사</a:t>
            </a:r>
            <a:endParaRPr lang="en-US" altLang="ko-KR" sz="2400"/>
          </a:p>
          <a:p>
            <a:pPr lvl="1"/>
            <a:r>
              <a:rPr lang="en-US" altLang="ko-KR" sz="2000"/>
              <a:t>AWT(Abstract Window Toolkit)</a:t>
            </a:r>
          </a:p>
          <a:p>
            <a:pPr lvl="2"/>
            <a:r>
              <a:rPr lang="ko-KR" altLang="en-US" sz="1800"/>
              <a:t>운영 체제가 제공하는 네이티브 </a:t>
            </a:r>
            <a:r>
              <a:rPr lang="en-US" altLang="ko-KR" sz="1800"/>
              <a:t>UI </a:t>
            </a:r>
            <a:r>
              <a:rPr lang="ko-KR" altLang="en-US" sz="1800"/>
              <a:t>컴포넌트 이용</a:t>
            </a:r>
            <a:endParaRPr lang="en-US" altLang="ko-KR" sz="1800"/>
          </a:p>
          <a:p>
            <a:pPr lvl="2"/>
            <a:r>
              <a:rPr lang="ko-KR" altLang="en-US" sz="1800"/>
              <a:t>운영 체제에 따라</a:t>
            </a:r>
            <a:r>
              <a:rPr lang="en-US" altLang="ko-KR" sz="1800"/>
              <a:t> UI</a:t>
            </a:r>
            <a:r>
              <a:rPr lang="ko-KR" altLang="en-US" sz="1800"/>
              <a:t>의 모양 서로 달랐고</a:t>
            </a:r>
            <a:r>
              <a:rPr lang="en-US" altLang="ko-KR" sz="1800"/>
              <a:t>, </a:t>
            </a:r>
            <a:r>
              <a:rPr lang="ko-KR" altLang="en-US" sz="1800"/>
              <a:t>종류도 제한적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Swing</a:t>
            </a:r>
          </a:p>
          <a:p>
            <a:pPr lvl="2"/>
            <a:r>
              <a:rPr lang="ko-KR" altLang="en-US" sz="1800"/>
              <a:t>모든 운영체제상에서 동일한</a:t>
            </a:r>
            <a:r>
              <a:rPr lang="en-US" altLang="ko-KR" sz="1800"/>
              <a:t> UI</a:t>
            </a:r>
            <a:r>
              <a:rPr lang="ko-KR" altLang="en-US" sz="1800"/>
              <a:t> 갖도록</a:t>
            </a:r>
            <a:r>
              <a:rPr lang="en-US" altLang="ko-KR" sz="1800"/>
              <a:t> </a:t>
            </a:r>
          </a:p>
          <a:p>
            <a:pPr lvl="2"/>
            <a:r>
              <a:rPr lang="ko-KR" altLang="en-US" sz="1800"/>
              <a:t>사용자는</a:t>
            </a:r>
            <a:r>
              <a:rPr lang="en-US" altLang="ko-KR" sz="1800"/>
              <a:t> </a:t>
            </a:r>
            <a:r>
              <a:rPr lang="ko-KR" altLang="en-US" sz="1800"/>
              <a:t>애니메이션 추가된 시각적 운영 체제의 네이티브</a:t>
            </a:r>
            <a:r>
              <a:rPr lang="en-US" altLang="ko-KR" sz="1800"/>
              <a:t> UI</a:t>
            </a:r>
            <a:r>
              <a:rPr lang="ko-KR" altLang="en-US" sz="1800"/>
              <a:t> 더 선호</a:t>
            </a:r>
            <a:endParaRPr lang="en-US" altLang="ko-KR" sz="1800"/>
          </a:p>
          <a:p>
            <a:pPr lvl="3"/>
            <a:r>
              <a:rPr lang="ko-KR" altLang="en-US"/>
              <a:t>네이티브</a:t>
            </a:r>
            <a:r>
              <a:rPr lang="en-US" altLang="ko-KR"/>
              <a:t> UI</a:t>
            </a:r>
            <a:r>
              <a:rPr lang="ko-KR" altLang="en-US"/>
              <a:t>로 보여지도록 자신의</a:t>
            </a:r>
            <a:r>
              <a:rPr lang="en-US" altLang="ko-KR"/>
              <a:t> UI</a:t>
            </a:r>
            <a:r>
              <a:rPr lang="ko-KR" altLang="en-US"/>
              <a:t> 재정비</a:t>
            </a:r>
            <a:endParaRPr lang="en-US" altLang="ko-KR"/>
          </a:p>
          <a:p>
            <a:pPr lvl="3"/>
            <a:r>
              <a:rPr lang="ko-KR" altLang="en-US"/>
              <a:t>실행 성능이 느려지고</a:t>
            </a:r>
            <a:r>
              <a:rPr lang="en-US" altLang="ko-KR"/>
              <a:t>, </a:t>
            </a:r>
            <a:r>
              <a:rPr lang="ko-KR" altLang="en-US"/>
              <a:t>메모리 더 많이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JavaFX</a:t>
            </a:r>
          </a:p>
          <a:p>
            <a:pPr lvl="2"/>
            <a:r>
              <a:rPr lang="ko-KR" altLang="en-US" sz="1800"/>
              <a:t>가볍고 풍부한</a:t>
            </a:r>
            <a:r>
              <a:rPr lang="en-US" altLang="ko-KR" sz="1800"/>
              <a:t> UI</a:t>
            </a:r>
            <a:r>
              <a:rPr lang="ko-KR" altLang="en-US" sz="1800"/>
              <a:t> 제공</a:t>
            </a:r>
            <a:endParaRPr lang="en-US" altLang="ko-KR" sz="1800"/>
          </a:p>
          <a:p>
            <a:pPr lvl="2"/>
            <a:r>
              <a:rPr lang="ko-KR" altLang="en-US" sz="1800"/>
              <a:t>레이아웃</a:t>
            </a:r>
            <a:r>
              <a:rPr lang="en-US" altLang="ko-KR" sz="1800"/>
              <a:t>,</a:t>
            </a:r>
            <a:r>
              <a:rPr lang="ko-KR" altLang="en-US" sz="1800"/>
              <a:t> 스타일</a:t>
            </a:r>
            <a:r>
              <a:rPr lang="en-US" altLang="ko-KR" sz="1800"/>
              <a:t>, </a:t>
            </a:r>
            <a:r>
              <a:rPr lang="ko-KR" altLang="en-US" sz="1800"/>
              <a:t>애플리케이션 로직 분리 개발</a:t>
            </a:r>
            <a:endParaRPr lang="en-US" altLang="ko-KR" sz="1800"/>
          </a:p>
          <a:p>
            <a:pPr lvl="2"/>
            <a:r>
              <a:rPr lang="ko-KR" altLang="en-US" sz="1800"/>
              <a:t>자바</a:t>
            </a:r>
            <a:r>
              <a:rPr lang="en-US" altLang="ko-KR" sz="1800"/>
              <a:t>7 </a:t>
            </a:r>
            <a:r>
              <a:rPr lang="ko-KR" altLang="en-US" sz="1800"/>
              <a:t>업데이트</a:t>
            </a:r>
            <a:r>
              <a:rPr lang="en-US" altLang="ko-KR" sz="1800"/>
              <a:t>6</a:t>
            </a:r>
            <a:r>
              <a:rPr lang="ko-KR" altLang="en-US" sz="1800"/>
              <a:t>버전부터</a:t>
            </a:r>
            <a:r>
              <a:rPr lang="en-US" altLang="ko-KR" sz="1800"/>
              <a:t> JavaFX2.2</a:t>
            </a:r>
            <a:r>
              <a:rPr lang="ko-KR" altLang="en-US" sz="1800"/>
              <a:t>를</a:t>
            </a:r>
            <a:r>
              <a:rPr lang="en-US" altLang="ko-KR" sz="1800"/>
              <a:t> JDK</a:t>
            </a:r>
            <a:r>
              <a:rPr lang="ko-KR" altLang="en-US" sz="1800"/>
              <a:t>와</a:t>
            </a:r>
            <a:r>
              <a:rPr lang="en-US" altLang="ko-KR" sz="1800"/>
              <a:t> JRE</a:t>
            </a:r>
            <a:r>
              <a:rPr lang="ko-KR" altLang="en-US" sz="1800"/>
              <a:t>에 포함</a:t>
            </a:r>
            <a:endParaRPr lang="en-US" altLang="ko-KR" sz="18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86B8A34E-8CE5-FB4F-9487-96435BD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개요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4934842D-AA53-9947-AAB4-290C49A614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버튼 컨트롤</a:t>
            </a:r>
            <a:endParaRPr lang="en-US" altLang="ko-KR" sz="2400"/>
          </a:p>
          <a:p>
            <a:pPr lvl="1"/>
            <a:r>
              <a:rPr lang="ko-KR" altLang="en-US" sz="2000"/>
              <a:t>마우스로 클릭 가능한 컨트롤로</a:t>
            </a:r>
            <a:r>
              <a:rPr lang="en-US" altLang="ko-KR" sz="2000"/>
              <a:t> ButtonBase</a:t>
            </a:r>
            <a:r>
              <a:rPr lang="ko-KR" altLang="en-US" sz="2000"/>
              <a:t> 상속하는 하위 컨트롤</a:t>
            </a:r>
            <a:endParaRPr lang="en-US" altLang="ko-KR" sz="2000"/>
          </a:p>
          <a:p>
            <a:pPr lvl="1"/>
            <a:r>
              <a:rPr lang="ko-KR" altLang="en-US" sz="2000"/>
              <a:t>버튼 컨트롤의 종류 </a:t>
            </a:r>
            <a:endParaRPr lang="en-US" altLang="ko-KR" sz="2000"/>
          </a:p>
          <a:p>
            <a:pPr lvl="2"/>
            <a:r>
              <a:rPr lang="en-US" altLang="ko-KR" sz="1800"/>
              <a:t>P. 895~900 </a:t>
            </a:r>
            <a:r>
              <a:rPr lang="ko-KR" altLang="en-US" sz="1800"/>
              <a:t>의 각 컨트롤 구현 예제 참고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11EE1B51-5987-3047-A27B-3837773C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컨트롤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02ECEF6D-A12C-FA45-B5E8-979EA2C3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43200"/>
            <a:ext cx="7385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4E99A8F4-AB35-6A40-A98C-C2D1A5541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입력 컨트롤의 종류 </a:t>
            </a:r>
            <a:endParaRPr lang="en-US" altLang="ko-KR" sz="2400"/>
          </a:p>
          <a:p>
            <a:pPr lvl="1"/>
            <a:r>
              <a:rPr lang="en-US" altLang="ko-KR" sz="2000"/>
              <a:t>P.900~904</a:t>
            </a:r>
            <a:r>
              <a:rPr lang="ko-KR" altLang="en-US" sz="2000"/>
              <a:t>의 컨트롤 배치 예제 참고</a:t>
            </a:r>
          </a:p>
          <a:p>
            <a:endParaRPr lang="ko-KR" altLang="en-US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81ECF3DA-A4FE-A543-B3DD-EE602D8E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컨트롤</a:t>
            </a:r>
          </a:p>
        </p:txBody>
      </p:sp>
      <p:pic>
        <p:nvPicPr>
          <p:cNvPr id="35844" name="Picture 9">
            <a:extLst>
              <a:ext uri="{FF2B5EF4-FFF2-40B4-BE49-F238E27FC236}">
                <a16:creationId xmlns:a16="http://schemas.microsoft.com/office/drawing/2014/main" id="{7670DBFF-D7B9-0944-A384-0DA5865F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2785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25987E08-0F1D-B741-B27D-35FDA708D4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뷰 컨트롤 </a:t>
            </a:r>
            <a:r>
              <a:rPr lang="en-US" altLang="ko-KR" sz="2400"/>
              <a:t>(p.904~912)</a:t>
            </a:r>
          </a:p>
          <a:p>
            <a:pPr lvl="1"/>
            <a:r>
              <a:rPr lang="ko-KR" altLang="en-US" sz="2000"/>
              <a:t>목록 형태로 보여주는 </a:t>
            </a:r>
            <a:r>
              <a:rPr lang="en-US" altLang="ko-KR" sz="2000"/>
              <a:t>ListView</a:t>
            </a:r>
          </a:p>
          <a:p>
            <a:pPr lvl="1"/>
            <a:r>
              <a:rPr lang="ko-KR" altLang="en-US" sz="2000"/>
              <a:t>테이블 형태로 보여주는 </a:t>
            </a:r>
            <a:r>
              <a:rPr lang="en-US" altLang="ko-KR" sz="2000"/>
              <a:t>TableView</a:t>
            </a:r>
          </a:p>
          <a:p>
            <a:pPr lvl="1"/>
            <a:r>
              <a:rPr lang="ko-KR" altLang="en-US" sz="2000"/>
              <a:t>이미지를 보여주는 </a:t>
            </a:r>
            <a:r>
              <a:rPr lang="en-US" altLang="ko-KR" sz="2000"/>
              <a:t>ImageView</a:t>
            </a:r>
          </a:p>
          <a:p>
            <a:endParaRPr lang="ko-KR" altLang="en-US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A36EB67B-D392-2E47-B97B-8EE61F8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컨트롤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5EE8863B-18C7-AA47-BA8B-428FE7B6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95600"/>
            <a:ext cx="76469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D180736F-12ED-5F46-9AA7-A4BBBAD3DC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미디어 컨트롤 </a:t>
            </a:r>
            <a:r>
              <a:rPr lang="en-US" altLang="ko-KR" sz="2400"/>
              <a:t>(p.912~922)</a:t>
            </a:r>
          </a:p>
          <a:p>
            <a:pPr lvl="1"/>
            <a:r>
              <a:rPr lang="ko-KR" altLang="en-US" sz="2000"/>
              <a:t>비디오를 재생할 수 있는 </a:t>
            </a:r>
            <a:r>
              <a:rPr lang="en-US" altLang="ko-KR" sz="2000"/>
              <a:t>MediaView </a:t>
            </a:r>
            <a:r>
              <a:rPr lang="ko-KR" altLang="en-US" sz="2000"/>
              <a:t>컨트롤</a:t>
            </a:r>
            <a:endParaRPr lang="en-US" altLang="ko-KR" sz="2000"/>
          </a:p>
          <a:p>
            <a:pPr lvl="1"/>
            <a:r>
              <a:rPr lang="ko-KR" altLang="en-US" sz="2000"/>
              <a:t>볼륨 조절 및 재생 위치 조절을 위한 </a:t>
            </a:r>
            <a:r>
              <a:rPr lang="en-US" altLang="ko-KR" sz="2000"/>
              <a:t>Slider </a:t>
            </a:r>
            <a:r>
              <a:rPr lang="ko-KR" altLang="en-US" sz="2000"/>
              <a:t>컨트롤</a:t>
            </a:r>
            <a:endParaRPr lang="en-US" altLang="ko-KR" sz="2000"/>
          </a:p>
          <a:p>
            <a:pPr lvl="1"/>
            <a:r>
              <a:rPr lang="ko-KR" altLang="en-US" sz="2000"/>
              <a:t>현재 진행 상태 보여주는 </a:t>
            </a:r>
            <a:r>
              <a:rPr lang="en-US" altLang="ko-KR" sz="2000"/>
              <a:t>ProgressBar, ProgressIndicator </a:t>
            </a:r>
            <a:endParaRPr lang="ko-KR" altLang="en-US" sz="2000"/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FB52011D-7251-7544-958B-7B9F0A4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컨트롤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9DD4B0F7-2A18-4345-9796-41022576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8263"/>
            <a:ext cx="6305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7AA3EBBB-565E-6348-8EC6-E203836321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차트 컨트롤 </a:t>
            </a:r>
            <a:r>
              <a:rPr lang="en-US" altLang="ko-KR" sz="2400"/>
              <a:t>(p.922~927)</a:t>
            </a:r>
          </a:p>
          <a:p>
            <a:pPr lvl="1"/>
            <a:r>
              <a:rPr lang="en-US" altLang="ko-KR" sz="2000"/>
              <a:t>javafx.scene.chart </a:t>
            </a:r>
            <a:r>
              <a:rPr lang="ko-KR" altLang="en-US" sz="2000"/>
              <a:t>패키지에 포함</a:t>
            </a:r>
          </a:p>
          <a:p>
            <a:endParaRPr lang="ko-KR" altLang="en-US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3DE19165-893E-8F46-85A8-6AFCCCB7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컨트롤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79CA2ABB-CE05-5B4F-86B6-D077B930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828800"/>
            <a:ext cx="74104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A196C660-0544-5F46-B10F-67CEBA0C6D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메뉴바</a:t>
            </a:r>
            <a:endParaRPr lang="en-US" altLang="ko-KR" sz="2400"/>
          </a:p>
          <a:p>
            <a:pPr lvl="1"/>
            <a:r>
              <a:rPr lang="en-US" altLang="ko-KR" sz="2000"/>
              <a:t>MenuBar</a:t>
            </a:r>
            <a:r>
              <a:rPr lang="ko-KR" altLang="en-US" sz="2000"/>
              <a:t>에는</a:t>
            </a:r>
            <a:r>
              <a:rPr lang="en-US" altLang="ko-KR" sz="2000"/>
              <a:t> Menu</a:t>
            </a:r>
            <a:r>
              <a:rPr lang="ko-KR" altLang="en-US" sz="2000"/>
              <a:t>들이 배치</a:t>
            </a:r>
            <a:endParaRPr lang="en-US" altLang="ko-KR" sz="2000"/>
          </a:p>
          <a:p>
            <a:pPr lvl="1"/>
            <a:r>
              <a:rPr lang="en-US" altLang="ko-KR" sz="2000"/>
              <a:t>Menu</a:t>
            </a:r>
            <a:r>
              <a:rPr lang="ko-KR" altLang="en-US" sz="2000"/>
              <a:t>에는 메뉴 아이템 추가</a:t>
            </a:r>
            <a:endParaRPr lang="en-US" altLang="ko-KR" sz="2000"/>
          </a:p>
          <a:p>
            <a:pPr lvl="2"/>
            <a:r>
              <a:rPr lang="en-US" altLang="ko-KR" sz="1800"/>
              <a:t>MenuItem, </a:t>
            </a:r>
          </a:p>
          <a:p>
            <a:pPr lvl="2"/>
            <a:r>
              <a:rPr lang="en-US" altLang="ko-KR" sz="1800"/>
              <a:t>CheckMenuItem, </a:t>
            </a:r>
          </a:p>
          <a:p>
            <a:pPr lvl="2"/>
            <a:r>
              <a:rPr lang="en-US" altLang="ko-KR" sz="1800"/>
              <a:t>RadioMenuItem, </a:t>
            </a:r>
          </a:p>
          <a:p>
            <a:pPr lvl="2"/>
            <a:r>
              <a:rPr lang="en-US" altLang="ko-KR" sz="1800"/>
              <a:t>CustomMenuItem, </a:t>
            </a:r>
          </a:p>
          <a:p>
            <a:pPr lvl="2"/>
            <a:r>
              <a:rPr lang="en-US" altLang="ko-KR" sz="1800"/>
              <a:t>SeparatorMenuItem</a:t>
            </a:r>
          </a:p>
          <a:p>
            <a:pPr lvl="2"/>
            <a:r>
              <a:rPr lang="en-US" altLang="ko-KR" sz="1800"/>
              <a:t>Menu(</a:t>
            </a:r>
            <a:r>
              <a:rPr lang="ko-KR" altLang="en-US" sz="1800"/>
              <a:t>서브 메뉴</a:t>
            </a:r>
            <a:r>
              <a:rPr lang="en-US" altLang="ko-KR" sz="1800"/>
              <a:t>)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계층적인</a:t>
            </a:r>
            <a:r>
              <a:rPr lang="en-US" altLang="ko-KR" sz="2000"/>
              <a:t> </a:t>
            </a:r>
            <a:r>
              <a:rPr lang="ko-KR" altLang="en-US" sz="2000"/>
              <a:t>작업 선택 기능 구현에 주로 쓰임</a:t>
            </a:r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99F39CD7-D980-8F4A-A1C5-1BAF5B05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메뉴바와 툴바</a:t>
            </a:r>
          </a:p>
        </p:txBody>
      </p:sp>
      <p:pic>
        <p:nvPicPr>
          <p:cNvPr id="39940" name="그림 5">
            <a:extLst>
              <a:ext uri="{FF2B5EF4-FFF2-40B4-BE49-F238E27FC236}">
                <a16:creationId xmlns:a16="http://schemas.microsoft.com/office/drawing/2014/main" id="{6C9BBB75-E67F-0440-8D25-004C5A27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00313"/>
            <a:ext cx="21431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그룹 33">
            <a:extLst>
              <a:ext uri="{FF2B5EF4-FFF2-40B4-BE49-F238E27FC236}">
                <a16:creationId xmlns:a16="http://schemas.microsoft.com/office/drawing/2014/main" id="{C72EBC2D-A7D4-7045-AC97-39C57A85E271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1603375"/>
            <a:ext cx="974725" cy="892175"/>
            <a:chOff x="4286248" y="1214422"/>
            <a:chExt cx="573092" cy="35798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7CF356-CD01-DF42-9762-42523432BDAD}"/>
                </a:ext>
              </a:extLst>
            </p:cNvPr>
            <p:cNvCxnSpPr/>
            <p:nvPr/>
          </p:nvCxnSpPr>
          <p:spPr>
            <a:xfrm rot="5400000">
              <a:off x="4249129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71F5881-2633-4047-9141-D2CC075D8388}"/>
                </a:ext>
              </a:extLst>
            </p:cNvPr>
            <p:cNvCxnSpPr/>
            <p:nvPr/>
          </p:nvCxnSpPr>
          <p:spPr>
            <a:xfrm>
              <a:off x="4286248" y="1214422"/>
              <a:ext cx="571225" cy="1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81C4699-03FB-FF4F-91BE-9D6BFE2D91F1}"/>
                </a:ext>
              </a:extLst>
            </p:cNvPr>
            <p:cNvCxnSpPr/>
            <p:nvPr/>
          </p:nvCxnSpPr>
          <p:spPr>
            <a:xfrm rot="5400000">
              <a:off x="4679415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DFA48289-28F8-7045-918D-34AD7EFE74CC}"/>
              </a:ext>
            </a:extLst>
          </p:cNvPr>
          <p:cNvSpPr/>
          <p:nvPr/>
        </p:nvSpPr>
        <p:spPr>
          <a:xfrm>
            <a:off x="3575050" y="2398713"/>
            <a:ext cx="214313" cy="1995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7F5AA8-ADFB-9540-9F8D-02DEB8093DC6}"/>
              </a:ext>
            </a:extLst>
          </p:cNvPr>
          <p:cNvCxnSpPr>
            <a:stCxn id="10" idx="1"/>
          </p:cNvCxnSpPr>
          <p:nvPr/>
        </p:nvCxnSpPr>
        <p:spPr>
          <a:xfrm flipV="1">
            <a:off x="3789363" y="2971800"/>
            <a:ext cx="99695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35954A-AA89-5F40-A3D1-A7AE8EB0128F}"/>
              </a:ext>
            </a:extLst>
          </p:cNvPr>
          <p:cNvCxnSpPr>
            <a:stCxn id="10" idx="1"/>
            <a:endCxn id="39940" idx="1"/>
          </p:cNvCxnSpPr>
          <p:nvPr/>
        </p:nvCxnSpPr>
        <p:spPr>
          <a:xfrm flipV="1">
            <a:off x="3789363" y="3271838"/>
            <a:ext cx="996950" cy="125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553586-5547-D242-BD06-F1ED77D1BA9E}"/>
              </a:ext>
            </a:extLst>
          </p:cNvPr>
          <p:cNvCxnSpPr>
            <a:stCxn id="10" idx="1"/>
          </p:cNvCxnSpPr>
          <p:nvPr/>
        </p:nvCxnSpPr>
        <p:spPr>
          <a:xfrm>
            <a:off x="3789363" y="3397250"/>
            <a:ext cx="99695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7DE574-6A03-504E-9EFC-1F840B5AFDE8}"/>
              </a:ext>
            </a:extLst>
          </p:cNvPr>
          <p:cNvCxnSpPr>
            <a:stCxn id="10" idx="1"/>
          </p:cNvCxnSpPr>
          <p:nvPr/>
        </p:nvCxnSpPr>
        <p:spPr>
          <a:xfrm>
            <a:off x="3789363" y="3397250"/>
            <a:ext cx="99695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2317EE4E-7E86-D249-9E45-9228973953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툴바 </a:t>
            </a:r>
            <a:r>
              <a:rPr lang="en-US" altLang="ko-KR" sz="2400"/>
              <a:t>(p.928~932)</a:t>
            </a:r>
          </a:p>
          <a:p>
            <a:pPr lvl="1"/>
            <a:r>
              <a:rPr lang="ko-KR" altLang="en-US" sz="2000"/>
              <a:t>빠르게 작업을 선택하고 싶을 때 사용</a:t>
            </a:r>
            <a:endParaRPr lang="en-US" altLang="ko-KR" sz="2000"/>
          </a:p>
          <a:p>
            <a:pPr lvl="1"/>
            <a:r>
              <a:rPr lang="en-US" altLang="ko-KR" sz="2000"/>
              <a:t>Toolbar </a:t>
            </a:r>
            <a:r>
              <a:rPr lang="ko-KR" altLang="en-US" sz="2000"/>
              <a:t>컨트롤은</a:t>
            </a:r>
            <a:r>
              <a:rPr lang="en-US" altLang="ko-KR" sz="2000"/>
              <a:t> UI </a:t>
            </a:r>
            <a:r>
              <a:rPr lang="ko-KR" altLang="en-US" sz="2000"/>
              <a:t>컨트롤이면서 컨테이너</a:t>
            </a:r>
            <a:endParaRPr lang="en-US" altLang="ko-KR" sz="2000"/>
          </a:p>
          <a:p>
            <a:pPr lvl="1"/>
            <a:r>
              <a:rPr lang="en-US" altLang="ko-KR" sz="2000"/>
              <a:t>Button</a:t>
            </a:r>
            <a:r>
              <a:rPr lang="ko-KR" altLang="en-US" sz="2000"/>
              <a:t>이 추가되지만</a:t>
            </a:r>
            <a:r>
              <a:rPr lang="en-US" altLang="ko-KR" sz="2000"/>
              <a:t>, ComboBox</a:t>
            </a:r>
            <a:r>
              <a:rPr lang="ko-KR" altLang="en-US" sz="2000"/>
              <a:t>와 같은 다른 컨트롤도 배치</a:t>
            </a:r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2BFAAB34-5861-F744-9BCB-23EC943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메뉴바와 툴바</a:t>
            </a:r>
          </a:p>
        </p:txBody>
      </p:sp>
      <p:pic>
        <p:nvPicPr>
          <p:cNvPr id="40964" name="그림 17">
            <a:extLst>
              <a:ext uri="{FF2B5EF4-FFF2-40B4-BE49-F238E27FC236}">
                <a16:creationId xmlns:a16="http://schemas.microsoft.com/office/drawing/2014/main" id="{78CAFCE3-FAEA-044E-B6CB-AA2738E4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819400"/>
            <a:ext cx="3048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12FAAED8-1AC4-DB4D-964C-539053414F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다이얼로그</a:t>
            </a:r>
            <a:r>
              <a:rPr lang="en-US" altLang="ko-KR" sz="2400"/>
              <a:t>(Dialog)</a:t>
            </a:r>
          </a:p>
          <a:p>
            <a:pPr lvl="1"/>
            <a:r>
              <a:rPr lang="ko-KR" altLang="en-US" sz="2000"/>
              <a:t>주 윈도우에서 알림 또는 사용자의 입력 위해 실행되는 서브 윈도우</a:t>
            </a:r>
            <a:endParaRPr lang="en-US" altLang="ko-KR" sz="2000"/>
          </a:p>
          <a:p>
            <a:pPr lvl="1"/>
            <a:r>
              <a:rPr lang="ko-KR" altLang="en-US" sz="2000"/>
              <a:t>자체적으로 실행될 수 없고</a:t>
            </a:r>
            <a:r>
              <a:rPr lang="en-US" altLang="ko-KR" sz="2000"/>
              <a:t>, </a:t>
            </a:r>
            <a:r>
              <a:rPr lang="ko-KR" altLang="en-US" sz="2000"/>
              <a:t>주 윈도우</a:t>
            </a:r>
            <a:r>
              <a:rPr lang="en-US" altLang="ko-KR" sz="2000"/>
              <a:t>(</a:t>
            </a:r>
            <a:r>
              <a:rPr lang="ko-KR" altLang="en-US" sz="2000"/>
              <a:t>소유자 윈도우</a:t>
            </a:r>
            <a:r>
              <a:rPr lang="en-US" altLang="ko-KR" sz="2000"/>
              <a:t>)</a:t>
            </a:r>
            <a:r>
              <a:rPr lang="ko-KR" altLang="en-US" sz="2000"/>
              <a:t>에 의해서 실행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모달과 모달리스 </a:t>
            </a:r>
            <a:endParaRPr lang="en-US" altLang="ko-KR" sz="2000"/>
          </a:p>
          <a:p>
            <a:pPr lvl="2"/>
            <a:r>
              <a:rPr lang="ko-KR" altLang="en-US" sz="1800"/>
              <a:t>모달 다이얼로그는 다이얼로그를 닫기 전까지 소유자 윈도우 사용 불가</a:t>
            </a:r>
            <a:endParaRPr lang="en-US" altLang="ko-KR" sz="1800"/>
          </a:p>
          <a:p>
            <a:pPr lvl="2"/>
            <a:r>
              <a:rPr lang="ko-KR" altLang="en-US" sz="1800"/>
              <a:t>모달리스 다이얼로그는 소유자 윈도우 계속 사용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JavaFX</a:t>
            </a:r>
            <a:r>
              <a:rPr lang="ko-KR" altLang="en-US" sz="2000"/>
              <a:t>에서 제공하는 다이얼로그 종류</a:t>
            </a:r>
            <a:endParaRPr lang="en-US" altLang="ko-KR" sz="2000"/>
          </a:p>
          <a:p>
            <a:pPr lvl="2"/>
            <a:r>
              <a:rPr lang="ko-KR" altLang="en-US" sz="1800"/>
              <a:t>파일을 선택하는 </a:t>
            </a:r>
            <a:r>
              <a:rPr lang="en-US" altLang="ko-KR" sz="1800"/>
              <a:t>FileChooser</a:t>
            </a:r>
          </a:p>
          <a:p>
            <a:pPr lvl="2"/>
            <a:r>
              <a:rPr lang="ko-KR" altLang="en-US" sz="1800"/>
              <a:t>디렉토리를 선택하는 </a:t>
            </a:r>
            <a:r>
              <a:rPr lang="en-US" altLang="ko-KR" sz="1800"/>
              <a:t>DirectoryChooser</a:t>
            </a:r>
          </a:p>
          <a:p>
            <a:pPr lvl="2"/>
            <a:r>
              <a:rPr lang="ko-KR" altLang="en-US" sz="1800"/>
              <a:t>팝업창을 띄우는 </a:t>
            </a:r>
            <a:r>
              <a:rPr lang="en-US" altLang="ko-KR" sz="1800"/>
              <a:t>Popup</a:t>
            </a:r>
          </a:p>
          <a:p>
            <a:pPr lvl="2"/>
            <a:r>
              <a:rPr lang="en-US" altLang="ko-KR" sz="1800"/>
              <a:t>javafx.stage </a:t>
            </a:r>
            <a:r>
              <a:rPr lang="ko-KR" altLang="en-US" sz="1800"/>
              <a:t>패키지에 모두 포함</a:t>
            </a:r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E30EDC95-0397-EF48-BEC3-92EB67B0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다이얼로그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5DC8A-B63F-CF42-96C8-E29F9866D8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FileChooser, DirectoryChooser</a:t>
            </a:r>
          </a:p>
          <a:p>
            <a:pPr lvl="1">
              <a:defRPr/>
            </a:pPr>
            <a:r>
              <a:rPr lang="en-US" altLang="ko-KR" sz="2000" dirty="0" err="1"/>
              <a:t>XXXChooser</a:t>
            </a:r>
            <a:r>
              <a:rPr lang="en-US" altLang="ko-KR" sz="2000" dirty="0"/>
              <a:t> </a:t>
            </a:r>
            <a:r>
              <a:rPr lang="ko-KR" altLang="en-US" sz="2000" dirty="0"/>
              <a:t>는 컨트롤이 아니라 </a:t>
            </a:r>
            <a:r>
              <a:rPr lang="en-US" altLang="ko-KR" sz="2000" dirty="0"/>
              <a:t>FXML </a:t>
            </a:r>
            <a:r>
              <a:rPr lang="ko-KR" altLang="en-US" sz="2000" dirty="0"/>
              <a:t>에서 선언 불가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모달 다이얼로그 </a:t>
            </a:r>
            <a:r>
              <a:rPr lang="en-US" altLang="ko-KR" sz="2000" dirty="0"/>
              <a:t>– </a:t>
            </a:r>
            <a:r>
              <a:rPr lang="ko-KR" altLang="en-US" sz="2000" dirty="0"/>
              <a:t>버튼 클릭하기 전에는 소유자 윈도우 사용 불가</a:t>
            </a:r>
            <a:endParaRPr lang="en-US" altLang="ko-KR" sz="20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4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282833A0-3ED5-544B-A9E5-E1D29621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다이얼로그</a:t>
            </a:r>
          </a:p>
        </p:txBody>
      </p:sp>
      <p:pic>
        <p:nvPicPr>
          <p:cNvPr id="43012" name="그림 8">
            <a:extLst>
              <a:ext uri="{FF2B5EF4-FFF2-40B4-BE49-F238E27FC236}">
                <a16:creationId xmlns:a16="http://schemas.microsoft.com/office/drawing/2014/main" id="{83DEB1BA-477D-5847-866D-0F6ED868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425"/>
            <a:ext cx="36449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BF3EA3D2-9FE4-F942-8974-4E1E735A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84425"/>
            <a:ext cx="36988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84C59F93-C34B-744C-9B5C-95E7784F4A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Popup (p.934~936)</a:t>
            </a:r>
          </a:p>
          <a:p>
            <a:pPr lvl="1"/>
            <a:r>
              <a:rPr lang="ko-KR" altLang="en-US" sz="2000"/>
              <a:t>투명한 컨테이너 제공하는 모달리스 다이얼로그</a:t>
            </a:r>
            <a:endParaRPr lang="en-US" altLang="ko-KR" sz="2000"/>
          </a:p>
          <a:p>
            <a:pPr lvl="2"/>
            <a:r>
              <a:rPr lang="ko-KR" altLang="en-US" sz="1800"/>
              <a:t>윈도우의 기본 장식</a:t>
            </a:r>
            <a:r>
              <a:rPr lang="en-US" altLang="ko-KR" sz="1800"/>
              <a:t>(</a:t>
            </a:r>
            <a:r>
              <a:rPr lang="ko-KR" altLang="en-US" sz="1800"/>
              <a:t>아이콘</a:t>
            </a:r>
            <a:r>
              <a:rPr lang="en-US" altLang="ko-KR" sz="1800"/>
              <a:t>, </a:t>
            </a:r>
            <a:r>
              <a:rPr lang="ko-KR" altLang="en-US" sz="1800"/>
              <a:t>제목</a:t>
            </a:r>
            <a:r>
              <a:rPr lang="en-US" altLang="ko-KR" sz="1800"/>
              <a:t>, </a:t>
            </a:r>
            <a:r>
              <a:rPr lang="ko-KR" altLang="en-US" sz="1800"/>
              <a:t>최소화 및 복원 버튼</a:t>
            </a:r>
            <a:r>
              <a:rPr lang="en-US" altLang="ko-KR" sz="1800"/>
              <a:t>, </a:t>
            </a:r>
            <a:r>
              <a:rPr lang="ko-KR" altLang="en-US" sz="1800"/>
              <a:t>닫기 버튼</a:t>
            </a:r>
            <a:r>
              <a:rPr lang="en-US" altLang="ko-KR" sz="1800"/>
              <a:t>)</a:t>
            </a:r>
            <a:r>
              <a:rPr lang="ko-KR" altLang="en-US" sz="1800"/>
              <a:t> 없음 </a:t>
            </a:r>
            <a:endParaRPr lang="en-US" altLang="ko-KR" sz="1800"/>
          </a:p>
          <a:p>
            <a:pPr lvl="1"/>
            <a:r>
              <a:rPr lang="ko-KR" altLang="en-US" sz="2000"/>
              <a:t>용도</a:t>
            </a:r>
            <a:endParaRPr lang="en-US" altLang="ko-KR" sz="2000"/>
          </a:p>
          <a:p>
            <a:pPr lvl="2"/>
            <a:r>
              <a:rPr lang="ko-KR" altLang="en-US" sz="1800"/>
              <a:t>컨트롤의 툴팁</a:t>
            </a:r>
            <a:r>
              <a:rPr lang="en-US" altLang="ko-KR" sz="1800"/>
              <a:t>(tooltip), </a:t>
            </a:r>
            <a:r>
              <a:rPr lang="ko-KR" altLang="en-US" sz="1800"/>
              <a:t>메시지 통지</a:t>
            </a:r>
            <a:r>
              <a:rPr lang="en-US" altLang="ko-KR" sz="1800"/>
              <a:t>(notification), </a:t>
            </a:r>
            <a:r>
              <a:rPr lang="ko-KR" altLang="en-US" sz="1800"/>
              <a:t>드롭 다운 박스</a:t>
            </a:r>
            <a:r>
              <a:rPr lang="en-US" altLang="ko-KR" sz="1800"/>
              <a:t>(drop down boxes)</a:t>
            </a:r>
          </a:p>
          <a:p>
            <a:pPr lvl="1"/>
            <a:r>
              <a:rPr lang="en-US" altLang="ko-KR" sz="2000"/>
              <a:t>Popup</a:t>
            </a:r>
            <a:r>
              <a:rPr lang="ko-KR" altLang="en-US" sz="2000"/>
              <a:t>의 내용은 자바 코드로 작성하거나</a:t>
            </a:r>
            <a:r>
              <a:rPr lang="en-US" altLang="ko-KR" sz="2000"/>
              <a:t>, FXML </a:t>
            </a:r>
            <a:r>
              <a:rPr lang="ko-KR" altLang="en-US" sz="2000"/>
              <a:t>파일로 작성</a:t>
            </a:r>
            <a:endParaRPr lang="en-US" altLang="ko-KR" sz="2000"/>
          </a:p>
          <a:p>
            <a:pPr lvl="1"/>
            <a:r>
              <a:rPr lang="en-US" altLang="ko-KR" sz="2000"/>
              <a:t>Popup</a:t>
            </a:r>
            <a:r>
              <a:rPr lang="ko-KR" altLang="en-US" sz="2000"/>
              <a:t>은 최상위 윈도우</a:t>
            </a:r>
            <a:endParaRPr lang="en-US" altLang="ko-KR" sz="2000"/>
          </a:p>
          <a:p>
            <a:pPr lvl="2"/>
            <a:r>
              <a:rPr lang="ko-KR" altLang="en-US" sz="1800"/>
              <a:t>소유자 윈도우를 닫거나</a:t>
            </a:r>
            <a:r>
              <a:rPr lang="en-US" altLang="ko-KR" sz="1800"/>
              <a:t>, hide()</a:t>
            </a:r>
            <a:r>
              <a:rPr lang="ko-KR" altLang="en-US" sz="1800"/>
              <a:t>를 호출하면 닫힘</a:t>
            </a:r>
            <a:endParaRPr lang="en-US" altLang="ko-KR" sz="1800"/>
          </a:p>
          <a:p>
            <a:pPr lvl="2"/>
            <a:r>
              <a:rPr lang="en-US" altLang="ko-KR" sz="1800"/>
              <a:t>setAutoHide(true): </a:t>
            </a:r>
            <a:r>
              <a:rPr lang="ko-KR" altLang="en-US" sz="1800"/>
              <a:t>다른 윈도우로 포커스 이동시 </a:t>
            </a:r>
            <a:r>
              <a:rPr lang="en-US" altLang="ko-KR" sz="1800"/>
              <a:t>Popup</a:t>
            </a:r>
            <a:r>
              <a:rPr lang="ko-KR" altLang="en-US" sz="1800"/>
              <a:t>은 자동 닫힘</a:t>
            </a:r>
          </a:p>
          <a:p>
            <a:pPr lvl="1"/>
            <a:endParaRPr lang="en-US" altLang="ko-KR" sz="2000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DE6A1305-7AD9-8540-AB27-D90B769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다이얼로그</a:t>
            </a:r>
          </a:p>
        </p:txBody>
      </p:sp>
      <p:pic>
        <p:nvPicPr>
          <p:cNvPr id="44036" name="그림 9">
            <a:extLst>
              <a:ext uri="{FF2B5EF4-FFF2-40B4-BE49-F238E27FC236}">
                <a16:creationId xmlns:a16="http://schemas.microsoft.com/office/drawing/2014/main" id="{49DB9D2C-B405-DE47-863E-BBA5EAD6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14509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CD0CA9A1-5D2F-EA46-A403-E80564BF8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JavaFX </a:t>
            </a:r>
            <a:r>
              <a:rPr lang="ko-KR" altLang="en-US" sz="2400"/>
              <a:t>애플리케이션 구성하는 파일단위 구성요소</a:t>
            </a:r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9BD992D6-AD4E-1348-A3D2-A2140546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개요</a:t>
            </a:r>
          </a:p>
        </p:txBody>
      </p:sp>
      <p:pic>
        <p:nvPicPr>
          <p:cNvPr id="8196" name="Picture 8">
            <a:extLst>
              <a:ext uri="{FF2B5EF4-FFF2-40B4-BE49-F238E27FC236}">
                <a16:creationId xmlns:a16="http://schemas.microsoft.com/office/drawing/2014/main" id="{C04A2FDF-12FC-2A4F-B25C-4F5E9B3B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596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F159D811-2290-BA48-8DC7-C8C8200F6C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커스텀 다이얼로그</a:t>
            </a:r>
            <a:endParaRPr lang="en-US" altLang="ko-KR" sz="2400"/>
          </a:p>
          <a:p>
            <a:pPr lvl="1"/>
            <a:r>
              <a:rPr lang="ko-KR" altLang="en-US" sz="2000"/>
              <a:t>다양한 내용의 다이얼로그를 만들고 싶다면</a:t>
            </a:r>
            <a:r>
              <a:rPr lang="en-US" altLang="ko-KR" sz="2000"/>
              <a:t> Stage</a:t>
            </a:r>
            <a:r>
              <a:rPr lang="ko-KR" altLang="en-US" sz="2000"/>
              <a:t>로 직접 생성</a:t>
            </a:r>
            <a:endParaRPr lang="en-US" altLang="ko-KR" sz="2000"/>
          </a:p>
          <a:p>
            <a:pPr lvl="1"/>
            <a:r>
              <a:rPr lang="en-US" altLang="ko-KR" sz="2000"/>
              <a:t>StageStyle </a:t>
            </a:r>
            <a:r>
              <a:rPr lang="ko-KR" altLang="en-US" sz="2000"/>
              <a:t>열거 상수와 윈도우 스타일</a:t>
            </a:r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CEC8046C-E621-2941-B393-4BA5034E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다이얼로그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5DBE5335-DCD2-AE42-BC8A-39ADDD1E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00938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>
            <a:extLst>
              <a:ext uri="{FF2B5EF4-FFF2-40B4-BE49-F238E27FC236}">
                <a16:creationId xmlns:a16="http://schemas.microsoft.com/office/drawing/2014/main" id="{2CBA1EC6-B1C9-5C4F-9442-6A27470328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컨트롤러에서 </a:t>
            </a:r>
            <a:r>
              <a:rPr lang="en-US" altLang="ko-KR" sz="2400"/>
              <a:t>primaryStage </a:t>
            </a:r>
            <a:r>
              <a:rPr lang="ko-KR" altLang="en-US" sz="2400"/>
              <a:t>사용 </a:t>
            </a:r>
            <a:r>
              <a:rPr lang="en-US" altLang="ko-KR" sz="2400"/>
              <a:t>(p.938~943)</a:t>
            </a:r>
          </a:p>
          <a:p>
            <a:pPr lvl="1"/>
            <a:r>
              <a:rPr lang="ko-KR" altLang="en-US" sz="2000"/>
              <a:t>컨트롤러에서 다이얼로그 실행</a:t>
            </a:r>
            <a:endParaRPr lang="en-US" altLang="ko-KR" sz="2000"/>
          </a:p>
          <a:p>
            <a:pPr lvl="2"/>
            <a:r>
              <a:rPr lang="ko-KR" altLang="en-US" sz="1800"/>
              <a:t>소유자 윈도우로</a:t>
            </a:r>
            <a:r>
              <a:rPr lang="en-US" altLang="ko-KR" sz="1800"/>
              <a:t> primaryStage</a:t>
            </a:r>
            <a:r>
              <a:rPr lang="ko-KR" altLang="en-US" sz="1800"/>
              <a:t> 필요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컨트롤러에서</a:t>
            </a:r>
            <a:r>
              <a:rPr lang="en-US" altLang="ko-KR" sz="2000"/>
              <a:t> primaryStage</a:t>
            </a:r>
            <a:r>
              <a:rPr lang="ko-KR" altLang="en-US" sz="2000"/>
              <a:t>  얻는 방법</a:t>
            </a:r>
            <a:endParaRPr lang="en-US" altLang="ko-KR" sz="2000"/>
          </a:p>
          <a:p>
            <a:pPr lvl="2"/>
            <a:r>
              <a:rPr lang="ko-KR" altLang="en-US" sz="1800"/>
              <a:t>메인 클래스에서 전달하는 방법</a:t>
            </a:r>
            <a:endParaRPr lang="en-US" altLang="ko-KR" sz="1800"/>
          </a:p>
          <a:p>
            <a:pPr lvl="2"/>
            <a:r>
              <a:rPr lang="ko-KR" altLang="en-US" sz="1800"/>
              <a:t>컨테이너 또는 컨트롤로부터 얻는 방법</a:t>
            </a:r>
            <a:endParaRPr lang="en-US" altLang="ko-KR" sz="1800"/>
          </a:p>
          <a:p>
            <a:pPr lvl="3"/>
            <a:r>
              <a:rPr lang="en-US" altLang="ko-KR">
                <a:solidFill>
                  <a:srgbClr val="0070C0"/>
                </a:solidFill>
              </a:rPr>
              <a:t>initialize() </a:t>
            </a:r>
            <a:r>
              <a:rPr lang="ko-KR" altLang="en-US">
                <a:solidFill>
                  <a:srgbClr val="0070C0"/>
                </a:solidFill>
              </a:rPr>
              <a:t>메소드 안에서는 사용 불가 </a:t>
            </a:r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46083" name="제목 2">
            <a:extLst>
              <a:ext uri="{FF2B5EF4-FFF2-40B4-BE49-F238E27FC236}">
                <a16:creationId xmlns:a16="http://schemas.microsoft.com/office/drawing/2014/main" id="{8B26C973-D257-EB4A-BA6A-A5DE9FE3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다이얼로그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>
            <a:extLst>
              <a:ext uri="{FF2B5EF4-FFF2-40B4-BE49-F238E27FC236}">
                <a16:creationId xmlns:a16="http://schemas.microsoft.com/office/drawing/2014/main" id="{5C778CBE-8A72-244E-97AD-37D3463408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JavaFX </a:t>
            </a:r>
            <a:r>
              <a:rPr lang="ko-KR" altLang="en-US" sz="2400"/>
              <a:t>애플리케이션</a:t>
            </a:r>
            <a:endParaRPr lang="en-US" altLang="ko-KR" sz="2400"/>
          </a:p>
          <a:p>
            <a:pPr lvl="1"/>
            <a:r>
              <a:rPr lang="en-US" altLang="ko-KR" sz="2000"/>
              <a:t>FXML(</a:t>
            </a:r>
            <a:r>
              <a:rPr lang="ko-KR" altLang="en-US" sz="2000"/>
              <a:t>레이아웃</a:t>
            </a:r>
            <a:r>
              <a:rPr lang="en-US" altLang="ko-KR" sz="2000"/>
              <a:t>) + CSS(</a:t>
            </a:r>
            <a:r>
              <a:rPr lang="ko-KR" altLang="en-US" sz="2000"/>
              <a:t>스타일</a:t>
            </a:r>
            <a:r>
              <a:rPr lang="en-US" altLang="ko-KR" sz="2000"/>
              <a:t>) + </a:t>
            </a:r>
            <a:r>
              <a:rPr lang="ko-KR" altLang="en-US" sz="2000"/>
              <a:t>자바</a:t>
            </a:r>
            <a:r>
              <a:rPr lang="en-US" altLang="ko-KR" sz="2000"/>
              <a:t>(</a:t>
            </a:r>
            <a:r>
              <a:rPr lang="ko-KR" altLang="en-US" sz="2000"/>
              <a:t>컨트롤러</a:t>
            </a:r>
            <a:r>
              <a:rPr lang="en-US" altLang="ko-KR" sz="2000"/>
              <a:t>, </a:t>
            </a:r>
            <a:r>
              <a:rPr lang="ko-KR" altLang="en-US" sz="2000"/>
              <a:t>로직</a:t>
            </a:r>
            <a:r>
              <a:rPr lang="en-US" altLang="ko-KR" sz="2000"/>
              <a:t>)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JavaFX CSS</a:t>
            </a:r>
          </a:p>
          <a:p>
            <a:pPr lvl="1"/>
            <a:r>
              <a:rPr lang="en-US" altLang="ko-KR" sz="2000"/>
              <a:t>W3C CSS </a:t>
            </a:r>
            <a:r>
              <a:rPr lang="ko-KR" altLang="en-US" sz="2000"/>
              <a:t>버전</a:t>
            </a:r>
            <a:r>
              <a:rPr lang="en-US" altLang="ko-KR" sz="2000"/>
              <a:t> 2.1 </a:t>
            </a:r>
            <a:r>
              <a:rPr lang="ko-KR" altLang="en-US" sz="2000"/>
              <a:t>스펙</a:t>
            </a:r>
            <a:r>
              <a:rPr lang="en-US" altLang="ko-KR" sz="2000"/>
              <a:t>(http://www.w3.org/TR/CSS21/) </a:t>
            </a:r>
            <a:r>
              <a:rPr lang="ko-KR" altLang="en-US" sz="2000"/>
              <a:t>준수</a:t>
            </a:r>
            <a:endParaRPr lang="en-US" altLang="ko-KR" sz="2000"/>
          </a:p>
          <a:p>
            <a:pPr lvl="1"/>
            <a:r>
              <a:rPr lang="en-US" altLang="ko-KR" sz="2000"/>
              <a:t>FXML </a:t>
            </a:r>
            <a:r>
              <a:rPr lang="ko-KR" altLang="en-US" sz="2000"/>
              <a:t>인라인 스타일 또는 외부 </a:t>
            </a:r>
            <a:r>
              <a:rPr lang="en-US" altLang="ko-KR" sz="2000"/>
              <a:t>CSS </a:t>
            </a:r>
            <a:r>
              <a:rPr lang="ko-KR" altLang="en-US" sz="2000"/>
              <a:t>파일로 작성 가능 </a:t>
            </a:r>
            <a:endParaRPr lang="en-US" altLang="ko-KR" sz="2000"/>
          </a:p>
          <a:p>
            <a:pPr lvl="1"/>
            <a:r>
              <a:rPr lang="en-US" altLang="ko-KR" sz="2000"/>
              <a:t>W3C CSS </a:t>
            </a:r>
            <a:r>
              <a:rPr lang="ko-KR" altLang="en-US" sz="2000"/>
              <a:t>속성명 앞에 </a:t>
            </a:r>
            <a:r>
              <a:rPr lang="en-US" altLang="ko-KR" sz="2000"/>
              <a:t>“-fx-“</a:t>
            </a:r>
            <a:r>
              <a:rPr lang="ko-KR" altLang="en-US" sz="2000"/>
              <a:t> 붙임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47107" name="제목 2">
            <a:extLst>
              <a:ext uri="{FF2B5EF4-FFF2-40B4-BE49-F238E27FC236}">
                <a16:creationId xmlns:a16="http://schemas.microsoft.com/office/drawing/2014/main" id="{781B1FFC-921E-CA4B-B239-73B6993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47108" name="Picture 9">
            <a:extLst>
              <a:ext uri="{FF2B5EF4-FFF2-40B4-BE49-F238E27FC236}">
                <a16:creationId xmlns:a16="http://schemas.microsoft.com/office/drawing/2014/main" id="{82399837-7FC8-3F45-BEB8-DB13CC1D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231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>
            <a:extLst>
              <a:ext uri="{FF2B5EF4-FFF2-40B4-BE49-F238E27FC236}">
                <a16:creationId xmlns:a16="http://schemas.microsoft.com/office/drawing/2014/main" id="{FC1470F6-B2A2-624F-8DBD-5E0F7DF9BE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인라인</a:t>
            </a:r>
            <a:r>
              <a:rPr lang="en-US" altLang="ko-KR" sz="2400"/>
              <a:t>(inline) </a:t>
            </a:r>
            <a:r>
              <a:rPr lang="ko-KR" altLang="en-US" sz="2400"/>
              <a:t>스타일</a:t>
            </a:r>
            <a:endParaRPr lang="en-US" altLang="ko-KR" sz="2400"/>
          </a:p>
          <a:p>
            <a:pPr lvl="1"/>
            <a:r>
              <a:rPr lang="ko-KR" altLang="en-US" sz="2000"/>
              <a:t>컨테이너 또는 컨트롤의 </a:t>
            </a:r>
            <a:r>
              <a:rPr lang="en-US" altLang="ko-KR" sz="2000"/>
              <a:t>style </a:t>
            </a:r>
            <a:r>
              <a:rPr lang="ko-KR" altLang="en-US" sz="2000"/>
              <a:t>속성값으로 직접 </a:t>
            </a:r>
            <a:r>
              <a:rPr lang="en-US" altLang="ko-KR" sz="2000"/>
              <a:t>CSS</a:t>
            </a:r>
            <a:r>
              <a:rPr lang="ko-KR" altLang="en-US" sz="2000"/>
              <a:t> 정의</a:t>
            </a:r>
            <a:endParaRPr lang="en-US" altLang="ko-KR" sz="2000"/>
          </a:p>
          <a:p>
            <a:pPr lvl="1"/>
            <a:r>
              <a:rPr lang="ko-KR" altLang="en-US" sz="2000"/>
              <a:t>쉽고</a:t>
            </a:r>
            <a:r>
              <a:rPr lang="en-US" altLang="ko-KR" sz="2000"/>
              <a:t>, </a:t>
            </a:r>
            <a:r>
              <a:rPr lang="ko-KR" altLang="en-US" sz="2000"/>
              <a:t>빠르게 모양과 색상 변경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11D10903-5B2A-574B-A2F2-C622CD4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ED91D943-7F28-B646-844C-0A84DE0B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5753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그림 6">
            <a:extLst>
              <a:ext uri="{FF2B5EF4-FFF2-40B4-BE49-F238E27FC236}">
                <a16:creationId xmlns:a16="http://schemas.microsoft.com/office/drawing/2014/main" id="{D35685BD-5E8B-9B40-8915-66694C53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3929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1">
            <a:extLst>
              <a:ext uri="{FF2B5EF4-FFF2-40B4-BE49-F238E27FC236}">
                <a16:creationId xmlns:a16="http://schemas.microsoft.com/office/drawing/2014/main" id="{14D0BAA7-6D08-2540-9B98-563F404565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외부 </a:t>
            </a:r>
            <a:r>
              <a:rPr lang="en-US" altLang="ko-KR" sz="2400"/>
              <a:t>CSS </a:t>
            </a:r>
            <a:r>
              <a:rPr lang="ko-KR" altLang="en-US" sz="2400"/>
              <a:t>파일</a:t>
            </a:r>
            <a:endParaRPr lang="en-US" altLang="ko-KR" sz="2400"/>
          </a:p>
          <a:p>
            <a:pPr lvl="1"/>
            <a:r>
              <a:rPr lang="ko-KR" altLang="en-US" sz="2000"/>
              <a:t>인라인 스타일 문제점</a:t>
            </a:r>
            <a:endParaRPr lang="en-US" altLang="ko-KR" sz="2000"/>
          </a:p>
          <a:p>
            <a:pPr lvl="2"/>
            <a:r>
              <a:rPr lang="ko-KR" altLang="en-US" sz="1800"/>
              <a:t>동일한 스타일을 적용하는 컨트롤 많을수록 중복 코드가 많이 늘어남</a:t>
            </a:r>
            <a:endParaRPr lang="en-US" altLang="ko-KR" sz="1800"/>
          </a:p>
          <a:p>
            <a:pPr lvl="2"/>
            <a:r>
              <a:rPr lang="en-US" altLang="ko-KR" sz="1800"/>
              <a:t>FXML</a:t>
            </a:r>
            <a:r>
              <a:rPr lang="ko-KR" altLang="en-US" sz="1800"/>
              <a:t>과 </a:t>
            </a:r>
            <a:r>
              <a:rPr lang="en-US" altLang="ko-KR" sz="1800"/>
              <a:t>CSS</a:t>
            </a:r>
            <a:r>
              <a:rPr lang="ko-KR" altLang="en-US" sz="1800"/>
              <a:t>가 뒤섞여 추후 유지 보수가 어려움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선택자</a:t>
            </a:r>
            <a:r>
              <a:rPr lang="en-US" altLang="ko-KR" sz="2000"/>
              <a:t>:</a:t>
            </a:r>
          </a:p>
          <a:p>
            <a:pPr lvl="2"/>
            <a:r>
              <a:rPr lang="ko-KR" altLang="en-US" sz="1800"/>
              <a:t>외부</a:t>
            </a:r>
            <a:r>
              <a:rPr lang="en-US" altLang="ko-KR" sz="1800"/>
              <a:t> CSS </a:t>
            </a:r>
            <a:r>
              <a:rPr lang="ko-KR" altLang="en-US" sz="1800"/>
              <a:t>파일 </a:t>
            </a:r>
            <a:endParaRPr lang="en-US" altLang="ko-KR" sz="1800"/>
          </a:p>
          <a:p>
            <a:pPr lvl="3"/>
            <a:r>
              <a:rPr lang="ko-KR" altLang="en-US"/>
              <a:t>스타일 적용할 컨테이너와 컨트롤 선택해주는 선택자 필요</a:t>
            </a:r>
            <a:endParaRPr lang="en-US" altLang="ko-KR"/>
          </a:p>
          <a:p>
            <a:pPr lvl="2"/>
            <a:endParaRPr lang="en-US" altLang="ko-KR" sz="1800"/>
          </a:p>
        </p:txBody>
      </p:sp>
      <p:sp>
        <p:nvSpPr>
          <p:cNvPr id="49155" name="제목 2">
            <a:extLst>
              <a:ext uri="{FF2B5EF4-FFF2-40B4-BE49-F238E27FC236}">
                <a16:creationId xmlns:a16="http://schemas.microsoft.com/office/drawing/2014/main" id="{1D9D2B95-B281-684E-89D4-BEFC0F8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C61A5C-D0F3-D940-ABE6-13E58AB50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ko-KR" altLang="en-US" sz="2000" dirty="0"/>
              <a:t>선택자의 종류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Type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 </a:t>
            </a:r>
            <a:r>
              <a:rPr lang="en-US" altLang="ko-KR" sz="1800" dirty="0">
                <a:solidFill>
                  <a:srgbClr val="C00000"/>
                </a:solidFill>
              </a:rPr>
              <a:t>Type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id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C00000"/>
                </a:solidFill>
              </a:rPr>
              <a:t>#id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class </a:t>
            </a:r>
            <a:r>
              <a:rPr lang="ko-KR" altLang="en-US" sz="1800" dirty="0"/>
              <a:t>선택자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C00000"/>
                </a:solidFill>
              </a:rPr>
              <a:t>.class {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</a:t>
            </a: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값</a:t>
            </a:r>
            <a:r>
              <a:rPr lang="en-US" altLang="ko-KR" sz="1800" dirty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sz="1800" dirty="0"/>
              <a:t>Type </a:t>
            </a:r>
            <a:r>
              <a:rPr lang="ko-KR" altLang="en-US" sz="1800" dirty="0"/>
              <a:t>선택자와 </a:t>
            </a:r>
            <a:r>
              <a:rPr lang="en-US" altLang="ko-KR" sz="1800" dirty="0"/>
              <a:t>class </a:t>
            </a:r>
            <a:r>
              <a:rPr lang="ko-KR" altLang="en-US" sz="1800" dirty="0"/>
              <a:t>선택자 조합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 err="1"/>
              <a:t>상태별</a:t>
            </a:r>
            <a:r>
              <a:rPr lang="ko-KR" altLang="en-US" sz="1800" dirty="0"/>
              <a:t> 선택자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ko-KR" altLang="en-US" sz="1800" dirty="0"/>
          </a:p>
          <a:p>
            <a:pPr marL="627062" lvl="2" indent="0">
              <a:buFontTx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CSS </a:t>
            </a:r>
            <a:r>
              <a:rPr lang="ko-KR" altLang="en-US" sz="2000" dirty="0"/>
              <a:t>파일 적용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Scene</a:t>
            </a:r>
            <a:r>
              <a:rPr lang="ko-KR" altLang="en-US" sz="1800" dirty="0"/>
              <a:t>에 추가하여</a:t>
            </a:r>
            <a:r>
              <a:rPr lang="en-US" altLang="ko-KR" sz="1800" dirty="0"/>
              <a:t> Scene </a:t>
            </a:r>
            <a:r>
              <a:rPr lang="ko-KR" altLang="en-US" sz="1800" dirty="0"/>
              <a:t>내부의 </a:t>
            </a:r>
            <a:r>
              <a:rPr lang="ko-KR" altLang="en-US" sz="1800" dirty="0">
                <a:solidFill>
                  <a:srgbClr val="0070C0"/>
                </a:solidFill>
              </a:rPr>
              <a:t>모든</a:t>
            </a:r>
            <a:r>
              <a:rPr lang="ko-KR" altLang="en-US" sz="1800" dirty="0"/>
              <a:t> 컨테이너와 컨트롤에 적용</a:t>
            </a:r>
            <a:endParaRPr lang="en-US" altLang="ko-KR" sz="1800" dirty="0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4408266A-5902-AE44-9906-24F763D5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4034D84B-8ED5-4744-960F-1AD7FD85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2151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>
            <a:extLst>
              <a:ext uri="{FF2B5EF4-FFF2-40B4-BE49-F238E27FC236}">
                <a16:creationId xmlns:a16="http://schemas.microsoft.com/office/drawing/2014/main" id="{3D572AC5-3E49-3146-BB1C-EC55E9D7CF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border </a:t>
            </a:r>
            <a:r>
              <a:rPr lang="ko-KR" altLang="en-US" sz="2400"/>
              <a:t>속성 </a:t>
            </a:r>
            <a:r>
              <a:rPr lang="en-US" altLang="ko-KR" sz="2400"/>
              <a:t>(p.950~953)</a:t>
            </a:r>
          </a:p>
          <a:p>
            <a:endParaRPr lang="en-US" altLang="ko-KR" sz="2400"/>
          </a:p>
          <a:p>
            <a:pPr lvl="1"/>
            <a:r>
              <a:rPr lang="ko-KR" altLang="en-US" sz="2000"/>
              <a:t>컨테이너 및 컨트롤의 경계선의 스타일 설정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1203" name="제목 2">
            <a:extLst>
              <a:ext uri="{FF2B5EF4-FFF2-40B4-BE49-F238E27FC236}">
                <a16:creationId xmlns:a16="http://schemas.microsoft.com/office/drawing/2014/main" id="{BEAE1445-BB8C-5A44-9F41-AAB66462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51204" name="Picture 6">
            <a:extLst>
              <a:ext uri="{FF2B5EF4-FFF2-40B4-BE49-F238E27FC236}">
                <a16:creationId xmlns:a16="http://schemas.microsoft.com/office/drawing/2014/main" id="{4B9AC9D8-5276-9044-9C0F-60461938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2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>
            <a:extLst>
              <a:ext uri="{FF2B5EF4-FFF2-40B4-BE49-F238E27FC236}">
                <a16:creationId xmlns:a16="http://schemas.microsoft.com/office/drawing/2014/main" id="{029A2712-3355-F346-9D4D-4B8109C0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7743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>
            <a:extLst>
              <a:ext uri="{FF2B5EF4-FFF2-40B4-BE49-F238E27FC236}">
                <a16:creationId xmlns:a16="http://schemas.microsoft.com/office/drawing/2014/main" id="{FB6DCB56-004B-6D4A-9562-9A85FC854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background </a:t>
            </a:r>
            <a:r>
              <a:rPr lang="ko-KR" altLang="en-US" sz="2400"/>
              <a:t>속성</a:t>
            </a:r>
            <a:endParaRPr lang="en-US" altLang="ko-KR" sz="2400"/>
          </a:p>
          <a:p>
            <a:pPr lvl="1"/>
            <a:r>
              <a:rPr lang="ko-KR" altLang="en-US" sz="2000"/>
              <a:t>컨테이너 및 컨트롤의 배경 스타일을 설정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-fx-background-color</a:t>
            </a:r>
          </a:p>
          <a:p>
            <a:pPr lvl="2"/>
            <a:r>
              <a:rPr lang="ko-KR" altLang="en-US" sz="1800"/>
              <a:t>선형</a:t>
            </a:r>
            <a:r>
              <a:rPr lang="en-US" altLang="ko-KR" sz="1800"/>
              <a:t> </a:t>
            </a:r>
            <a:r>
              <a:rPr lang="ko-KR" altLang="en-US" sz="1800"/>
              <a:t>그라디언트</a:t>
            </a:r>
            <a:endParaRPr lang="en-US" altLang="ko-KR" sz="1800"/>
          </a:p>
          <a:p>
            <a:pPr lvl="2"/>
            <a:r>
              <a:rPr lang="ko-KR" altLang="en-US" sz="1800"/>
              <a:t>원형 그라디언트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EEBF8E7D-3F75-4248-AFDC-FE04D58D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6CF2300-9774-384A-9DC3-A720F4DA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17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2">
            <a:extLst>
              <a:ext uri="{FF2B5EF4-FFF2-40B4-BE49-F238E27FC236}">
                <a16:creationId xmlns:a16="http://schemas.microsoft.com/office/drawing/2014/main" id="{47C42C62-CC89-0A44-9A4D-4709F947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4802188"/>
            <a:ext cx="774065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>
            <a:extLst>
              <a:ext uri="{FF2B5EF4-FFF2-40B4-BE49-F238E27FC236}">
                <a16:creationId xmlns:a16="http://schemas.microsoft.com/office/drawing/2014/main" id="{1C811B93-C1D1-574E-B9CE-2CDCACBCA2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font </a:t>
            </a:r>
            <a:r>
              <a:rPr lang="ko-KR" altLang="en-US" sz="2400"/>
              <a:t>속성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shadow </a:t>
            </a:r>
            <a:r>
              <a:rPr lang="ko-KR" altLang="en-US" sz="2400"/>
              <a:t>효과</a:t>
            </a:r>
            <a:r>
              <a:rPr lang="en-US" altLang="ko-KR" sz="2400"/>
              <a:t>(-fx-effect)</a:t>
            </a:r>
          </a:p>
          <a:p>
            <a:endParaRPr lang="en-US" altLang="ko-KR" sz="2400"/>
          </a:p>
          <a:p>
            <a:endParaRPr lang="en-US" altLang="ko-KR" sz="2400"/>
          </a:p>
          <a:p>
            <a:pPr lvl="2"/>
            <a:r>
              <a:rPr lang="en-US" altLang="ko-KR" sz="1800"/>
              <a:t>blur-type : gaussian, one-pass-box, three-pass-box, two-pass-box</a:t>
            </a:r>
          </a:p>
          <a:p>
            <a:pPr lvl="2"/>
            <a:r>
              <a:rPr lang="en-US" altLang="ko-KR" sz="1800"/>
              <a:t>radius: blur kernel</a:t>
            </a:r>
            <a:r>
              <a:rPr lang="ko-KR" altLang="en-US" sz="1800"/>
              <a:t>의 반지름</a:t>
            </a:r>
            <a:r>
              <a:rPr lang="en-US" altLang="ko-KR" sz="1800"/>
              <a:t>, 0.0~127.0 </a:t>
            </a:r>
            <a:r>
              <a:rPr lang="ko-KR" altLang="en-US" sz="1800"/>
              <a:t>사의의 값 </a:t>
            </a:r>
            <a:r>
              <a:rPr lang="en-US" altLang="ko-KR" sz="1800"/>
              <a:t>, </a:t>
            </a:r>
            <a:r>
              <a:rPr lang="ko-KR" altLang="en-US" sz="1800"/>
              <a:t>기본값</a:t>
            </a:r>
            <a:r>
              <a:rPr lang="en-US" altLang="ko-KR" sz="1800"/>
              <a:t> 10</a:t>
            </a:r>
          </a:p>
          <a:p>
            <a:pPr lvl="2"/>
            <a:r>
              <a:rPr lang="en-US" altLang="ko-KR" sz="1800"/>
              <a:t>spread, choke: </a:t>
            </a:r>
            <a:r>
              <a:rPr lang="ko-KR" altLang="en-US" sz="1800"/>
              <a:t>그림자의</a:t>
            </a:r>
            <a:r>
              <a:rPr lang="en-US" altLang="ko-KR" sz="1800"/>
              <a:t> spread</a:t>
            </a:r>
            <a:r>
              <a:rPr lang="ko-KR" altLang="en-US" sz="1800"/>
              <a:t>와</a:t>
            </a:r>
            <a:r>
              <a:rPr lang="en-US" altLang="ko-KR" sz="1800"/>
              <a:t> choke, 0.0~1.0 </a:t>
            </a:r>
            <a:r>
              <a:rPr lang="ko-KR" altLang="en-US" sz="1800"/>
              <a:t>사이의 값</a:t>
            </a:r>
            <a:r>
              <a:rPr lang="en-US" altLang="ko-KR" sz="1800"/>
              <a:t>. </a:t>
            </a:r>
            <a:r>
              <a:rPr lang="ko-KR" altLang="en-US" sz="1800"/>
              <a:t>기본값은</a:t>
            </a:r>
            <a:r>
              <a:rPr lang="en-US" altLang="ko-KR" sz="1800"/>
              <a:t> 0.0</a:t>
            </a:r>
          </a:p>
          <a:p>
            <a:pPr lvl="2"/>
            <a:r>
              <a:rPr lang="en-US" altLang="ko-KR" sz="1800"/>
              <a:t>offsetX, offsetY:</a:t>
            </a:r>
            <a:r>
              <a:rPr lang="ko-KR" altLang="en-US" sz="1800"/>
              <a:t> 그림자의 편차</a:t>
            </a:r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E254D7F4-8E51-AB45-9D08-664AE595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절</a:t>
            </a:r>
            <a:r>
              <a:rPr lang="en-US" altLang="ko-KR"/>
              <a:t>. JavaFX CSS </a:t>
            </a:r>
            <a:r>
              <a:rPr lang="ko-KR" altLang="en-US"/>
              <a:t>스타일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A045F196-10CA-6347-AC8A-446EB53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422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>
            <a:extLst>
              <a:ext uri="{FF2B5EF4-FFF2-40B4-BE49-F238E27FC236}">
                <a16:creationId xmlns:a16="http://schemas.microsoft.com/office/drawing/2014/main" id="{EAD264F7-182C-0F4C-BFB3-DE7A64D1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4" name="Group 4">
            <a:extLst>
              <a:ext uri="{FF2B5EF4-FFF2-40B4-BE49-F238E27FC236}">
                <a16:creationId xmlns:a16="http://schemas.microsoft.com/office/drawing/2014/main" id="{378638BD-917F-B046-989B-98F79B9050C0}"/>
              </a:ext>
            </a:extLst>
          </p:cNvPr>
          <p:cNvGrpSpPr>
            <a:grpSpLocks/>
          </p:cNvGrpSpPr>
          <p:nvPr/>
        </p:nvGrpSpPr>
        <p:grpSpPr bwMode="auto">
          <a:xfrm>
            <a:off x="5335588" y="3392488"/>
            <a:ext cx="2346325" cy="1466850"/>
            <a:chOff x="3030" y="8370"/>
            <a:chExt cx="3780" cy="2325"/>
          </a:xfrm>
        </p:grpSpPr>
        <p:sp>
          <p:nvSpPr>
            <p:cNvPr id="53255" name="Rectangle 5">
              <a:extLst>
                <a:ext uri="{FF2B5EF4-FFF2-40B4-BE49-F238E27FC236}">
                  <a16:creationId xmlns:a16="http://schemas.microsoft.com/office/drawing/2014/main" id="{FC1209E1-E768-2144-BCA9-B240F27F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3256" name="Rectangle 6">
              <a:extLst>
                <a:ext uri="{FF2B5EF4-FFF2-40B4-BE49-F238E27FC236}">
                  <a16:creationId xmlns:a16="http://schemas.microsoft.com/office/drawing/2014/main" id="{E2D1665B-003F-034C-B4BC-31EDB207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3257" name="AutoShape 7">
              <a:extLst>
                <a:ext uri="{FF2B5EF4-FFF2-40B4-BE49-F238E27FC236}">
                  <a16:creationId xmlns:a16="http://schemas.microsoft.com/office/drawing/2014/main" id="{A3A53987-F690-D64E-B56D-230D463632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8" name="AutoShape 8">
              <a:extLst>
                <a:ext uri="{FF2B5EF4-FFF2-40B4-BE49-F238E27FC236}">
                  <a16:creationId xmlns:a16="http://schemas.microsoft.com/office/drawing/2014/main" id="{473AC5F1-6E71-3140-871F-CFC370927A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9" name="AutoShape 9">
              <a:extLst>
                <a:ext uri="{FF2B5EF4-FFF2-40B4-BE49-F238E27FC236}">
                  <a16:creationId xmlns:a16="http://schemas.microsoft.com/office/drawing/2014/main" id="{B1CBB9AF-B3E2-A148-8D0A-FE1C0A3212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0" name="AutoShape 10">
              <a:extLst>
                <a:ext uri="{FF2B5EF4-FFF2-40B4-BE49-F238E27FC236}">
                  <a16:creationId xmlns:a16="http://schemas.microsoft.com/office/drawing/2014/main" id="{9CB57F2F-B964-A744-84A1-5BEE76C93B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1" name="Text Box 11">
              <a:extLst>
                <a:ext uri="{FF2B5EF4-FFF2-40B4-BE49-F238E27FC236}">
                  <a16:creationId xmlns:a16="http://schemas.microsoft.com/office/drawing/2014/main" id="{FC539862-46C7-2D4F-8038-48F64F8BF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anose="020B0503020000020004" pitchFamily="34" charset="-127"/>
                  <a:ea typeface="굴림" panose="020B0600000101010101" pitchFamily="34" charset="-127"/>
                </a:rPr>
                <a:t>offsetX</a:t>
              </a:r>
              <a:endParaRPr lang="ko-KR" altLang="ko-KR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sp>
          <p:nvSpPr>
            <p:cNvPr id="53262" name="Text Box 12">
              <a:extLst>
                <a:ext uri="{FF2B5EF4-FFF2-40B4-BE49-F238E27FC236}">
                  <a16:creationId xmlns:a16="http://schemas.microsoft.com/office/drawing/2014/main" id="{C079F227-DA4F-8149-AF27-4DE5D5E6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>
                  <a:latin typeface="맑은 고딕" panose="020B0503020000020004" pitchFamily="34" charset="-127"/>
                  <a:ea typeface="굴림" panose="020B0600000101010101" pitchFamily="34" charset="-127"/>
                </a:rPr>
                <a:t>offsetY</a:t>
              </a:r>
              <a:endParaRPr lang="ko-KR" altLang="ko-KR"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  <p:cxnSp>
          <p:nvCxnSpPr>
            <p:cNvPr id="53263" name="AutoShape 13">
              <a:extLst>
                <a:ext uri="{FF2B5EF4-FFF2-40B4-BE49-F238E27FC236}">
                  <a16:creationId xmlns:a16="http://schemas.microsoft.com/office/drawing/2014/main" id="{DDE579C5-2FC7-544A-84D0-F868E7774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4" name="AutoShape 14">
              <a:extLst>
                <a:ext uri="{FF2B5EF4-FFF2-40B4-BE49-F238E27FC236}">
                  <a16:creationId xmlns:a16="http://schemas.microsoft.com/office/drawing/2014/main" id="{88DA5B18-3BF9-DA43-B04C-46DF446FA5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AutoShape 15">
              <a:extLst>
                <a:ext uri="{FF2B5EF4-FFF2-40B4-BE49-F238E27FC236}">
                  <a16:creationId xmlns:a16="http://schemas.microsoft.com/office/drawing/2014/main" id="{E973B926-5AC4-1D47-BFB8-DC999267A4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AutoShape 16">
              <a:extLst>
                <a:ext uri="{FF2B5EF4-FFF2-40B4-BE49-F238E27FC236}">
                  <a16:creationId xmlns:a16="http://schemas.microsoft.com/office/drawing/2014/main" id="{EF121D96-6004-A842-974F-E810AD8105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7" name="AutoShape 17">
              <a:extLst>
                <a:ext uri="{FF2B5EF4-FFF2-40B4-BE49-F238E27FC236}">
                  <a16:creationId xmlns:a16="http://schemas.microsoft.com/office/drawing/2014/main" id="{3D116E6E-A200-AF4B-A11D-60B7EAD58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8" name="AutoShape 18">
              <a:extLst>
                <a:ext uri="{FF2B5EF4-FFF2-40B4-BE49-F238E27FC236}">
                  <a16:creationId xmlns:a16="http://schemas.microsoft.com/office/drawing/2014/main" id="{DE905D90-1C46-D944-B0A1-4E2628B04C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>
            <a:extLst>
              <a:ext uri="{FF2B5EF4-FFF2-40B4-BE49-F238E27FC236}">
                <a16:creationId xmlns:a16="http://schemas.microsoft.com/office/drawing/2014/main" id="{A4834A9F-A85B-5143-8AB3-67071FED8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JavaFX UI </a:t>
            </a:r>
            <a:r>
              <a:rPr lang="ko-KR" altLang="en-US" sz="2400"/>
              <a:t>스레드 동시성</a:t>
            </a:r>
            <a:endParaRPr lang="en-US" altLang="ko-KR" sz="2400"/>
          </a:p>
          <a:p>
            <a:pPr lvl="1"/>
            <a:r>
              <a:rPr lang="en-US" altLang="ko-KR" sz="2000"/>
              <a:t>JavaFX UI</a:t>
            </a:r>
            <a:r>
              <a:rPr lang="ko-KR" altLang="en-US" sz="2000"/>
              <a:t>는 스레드에 안전하지 않음</a:t>
            </a:r>
            <a:endParaRPr lang="en-US" altLang="ko-KR" sz="2000"/>
          </a:p>
          <a:p>
            <a:pPr lvl="2"/>
            <a:r>
              <a:rPr lang="en-US" altLang="ko-KR" sz="1800"/>
              <a:t>UI</a:t>
            </a:r>
            <a:r>
              <a:rPr lang="ko-KR" altLang="en-US" sz="1800"/>
              <a:t>를 생성하고 변경하는 작업은</a:t>
            </a:r>
            <a:r>
              <a:rPr lang="en-US" altLang="ko-KR" sz="1800"/>
              <a:t> JavaFX Application Thread</a:t>
            </a:r>
            <a:r>
              <a:rPr lang="ko-KR" altLang="en-US" sz="1800"/>
              <a:t>가 담당</a:t>
            </a:r>
            <a:endParaRPr lang="en-US" altLang="ko-KR" sz="1800"/>
          </a:p>
          <a:p>
            <a:pPr lvl="2"/>
            <a:r>
              <a:rPr lang="ko-KR" altLang="en-US" sz="1800"/>
              <a:t>다른 작업 스레드들은</a:t>
            </a:r>
            <a:r>
              <a:rPr lang="en-US" altLang="ko-KR" sz="1800"/>
              <a:t> UI</a:t>
            </a:r>
            <a:r>
              <a:rPr lang="ko-KR" altLang="en-US" sz="1800"/>
              <a:t>를 생성하거나 변경할 수 없음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JavaFX Application Thread</a:t>
            </a:r>
            <a:r>
              <a:rPr lang="ko-KR" altLang="en-US" sz="2000"/>
              <a:t>는 시간을 요하는 작업 하지 않도록</a:t>
            </a:r>
            <a:endParaRPr lang="en-US" altLang="ko-KR" sz="2000"/>
          </a:p>
          <a:p>
            <a:pPr lvl="2"/>
            <a:r>
              <a:rPr lang="ko-KR" altLang="en-US" sz="1800"/>
              <a:t>시간을 요하는 작업을 하게 되면 </a:t>
            </a:r>
            <a:r>
              <a:rPr lang="en-US" altLang="ko-KR" sz="1800"/>
              <a:t>UI</a:t>
            </a:r>
            <a:r>
              <a:rPr lang="ko-KR" altLang="en-US" sz="1800"/>
              <a:t>는 멈춰있는 상태</a:t>
            </a:r>
            <a:endParaRPr lang="en-US" altLang="ko-KR" sz="1800"/>
          </a:p>
          <a:p>
            <a:pPr lvl="3"/>
            <a:r>
              <a:rPr lang="en-US" altLang="ko-KR"/>
              <a:t>Ex) </a:t>
            </a:r>
            <a:r>
              <a:rPr lang="ko-KR" altLang="en-US"/>
              <a:t>파일 읽고 쓰기</a:t>
            </a:r>
            <a:r>
              <a:rPr lang="en-US" altLang="ko-KR"/>
              <a:t>, </a:t>
            </a:r>
            <a:r>
              <a:rPr lang="ko-KR" altLang="en-US"/>
              <a:t>네트워크상에서 데이터를 주고 받을 경우 </a:t>
            </a:r>
            <a:endParaRPr lang="en-US" altLang="ko-KR"/>
          </a:p>
          <a:p>
            <a:pPr lvl="2"/>
            <a:r>
              <a:rPr lang="ko-KR" altLang="en-US" sz="1800"/>
              <a:t>다른 작업 스레드 생성해 처리</a:t>
            </a:r>
            <a:endParaRPr lang="en-US" altLang="ko-KR" sz="1800"/>
          </a:p>
          <a:p>
            <a:pPr lvl="2"/>
            <a:endParaRPr lang="en-US" altLang="ko-KR"/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A886374D-44D4-FB4C-A274-EADF89B9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pic>
        <p:nvPicPr>
          <p:cNvPr id="54276" name="Picture 7">
            <a:extLst>
              <a:ext uri="{FF2B5EF4-FFF2-40B4-BE49-F238E27FC236}">
                <a16:creationId xmlns:a16="http://schemas.microsoft.com/office/drawing/2014/main" id="{CA5C449A-631B-0A4F-984B-DE4934B4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590800"/>
            <a:ext cx="4614862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B48BDD1-BCF3-7449-A69D-E0A4A3FA8F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메인 클래스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998A62A7-3413-7248-B306-52620FC3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애플리케이션 개발 시작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262F9740-E2D2-3441-9A10-813CC1A5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28750"/>
            <a:ext cx="75723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6">
            <a:extLst>
              <a:ext uri="{FF2B5EF4-FFF2-40B4-BE49-F238E27FC236}">
                <a16:creationId xmlns:a16="http://schemas.microsoft.com/office/drawing/2014/main" id="{8CEB759A-0F76-0749-B0B0-2110DF0D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714875"/>
            <a:ext cx="30718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7C97050-4563-D842-B5FA-49326D6A2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14875"/>
            <a:ext cx="29479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>
            <a:extLst>
              <a:ext uri="{FF2B5EF4-FFF2-40B4-BE49-F238E27FC236}">
                <a16:creationId xmlns:a16="http://schemas.microsoft.com/office/drawing/2014/main" id="{B6A4E9EC-C078-2340-ACAF-A3C85E67B5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Platform.runLater() </a:t>
            </a:r>
            <a:r>
              <a:rPr lang="ko-KR" altLang="en-US" sz="2400"/>
              <a:t>메소드 </a:t>
            </a:r>
            <a:r>
              <a:rPr lang="en-US" altLang="ko-KR" sz="2400"/>
              <a:t>(p.962~964)</a:t>
            </a:r>
          </a:p>
          <a:p>
            <a:pPr lvl="1"/>
            <a:r>
              <a:rPr lang="ko-KR" altLang="en-US"/>
              <a:t>작업 스레드는 </a:t>
            </a:r>
            <a:r>
              <a:rPr lang="en-US" altLang="ko-KR"/>
              <a:t>UI </a:t>
            </a:r>
            <a:r>
              <a:rPr lang="ko-KR" altLang="en-US"/>
              <a:t>를 변경할 수 없음</a:t>
            </a:r>
            <a:endParaRPr lang="en-US" altLang="ko-KR"/>
          </a:p>
          <a:p>
            <a:pPr lvl="1"/>
            <a:r>
              <a:rPr lang="en-US" altLang="ko-KR"/>
              <a:t>UI </a:t>
            </a:r>
            <a:r>
              <a:rPr lang="ko-KR" altLang="en-US"/>
              <a:t>변경 필요한 경우 </a:t>
            </a:r>
            <a:r>
              <a:rPr lang="en-US" altLang="ko-KR"/>
              <a:t>Runnable </a:t>
            </a:r>
            <a:r>
              <a:rPr lang="ko-KR" altLang="en-US"/>
              <a:t>로 생성해 실행</a:t>
            </a:r>
          </a:p>
          <a:p>
            <a:endParaRPr lang="ko-KR" altLang="en-US" b="1"/>
          </a:p>
        </p:txBody>
      </p:sp>
      <p:sp>
        <p:nvSpPr>
          <p:cNvPr id="55299" name="제목 2">
            <a:extLst>
              <a:ext uri="{FF2B5EF4-FFF2-40B4-BE49-F238E27FC236}">
                <a16:creationId xmlns:a16="http://schemas.microsoft.com/office/drawing/2014/main" id="{5EF92952-85FD-5149-94D8-A7729E05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pic>
        <p:nvPicPr>
          <p:cNvPr id="55300" name="Picture 29">
            <a:extLst>
              <a:ext uri="{FF2B5EF4-FFF2-40B4-BE49-F238E27FC236}">
                <a16:creationId xmlns:a16="http://schemas.microsoft.com/office/drawing/2014/main" id="{DC1DC33F-A700-9842-95A3-902A9BAF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438400"/>
            <a:ext cx="7523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>
            <a:extLst>
              <a:ext uri="{FF2B5EF4-FFF2-40B4-BE49-F238E27FC236}">
                <a16:creationId xmlns:a16="http://schemas.microsoft.com/office/drawing/2014/main" id="{49AD3102-D39A-D647-BBC6-90BEDC79AE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Task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2000"/>
              <a:t>javafx.concurrent </a:t>
            </a:r>
            <a:r>
              <a:rPr lang="ko-KR" altLang="en-US" sz="2000"/>
              <a:t>패키지가 제공하는</a:t>
            </a:r>
            <a:r>
              <a:rPr lang="en-US" altLang="ko-KR" sz="2000"/>
              <a:t> </a:t>
            </a:r>
            <a:r>
              <a:rPr lang="ko-KR" altLang="en-US" sz="2000"/>
              <a:t>스레드 동시성 </a:t>
            </a:r>
            <a:r>
              <a:rPr lang="en-US" altLang="ko-KR" sz="2000"/>
              <a:t> API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sz="1800"/>
              <a:t>Worker </a:t>
            </a:r>
            <a:r>
              <a:rPr lang="ko-KR" altLang="en-US" sz="1800"/>
              <a:t>인터페이스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ko-KR" altLang="en-US" sz="1800">
                <a:solidFill>
                  <a:schemeClr val="accent1"/>
                </a:solidFill>
              </a:rPr>
              <a:t>작업 스레드가</a:t>
            </a:r>
            <a:r>
              <a:rPr lang="en-US" altLang="ko-KR" sz="1800">
                <a:solidFill>
                  <a:schemeClr val="accent1"/>
                </a:solidFill>
              </a:rPr>
              <a:t> UI </a:t>
            </a:r>
            <a:r>
              <a:rPr lang="ko-KR" altLang="en-US" sz="1800">
                <a:solidFill>
                  <a:schemeClr val="accent1"/>
                </a:solidFill>
              </a:rPr>
              <a:t>변경할 때 </a:t>
            </a:r>
            <a:r>
              <a:rPr lang="en-US" altLang="ko-KR" sz="1800">
                <a:solidFill>
                  <a:schemeClr val="accent1"/>
                </a:solidFill>
              </a:rPr>
              <a:t>Task</a:t>
            </a:r>
            <a:r>
              <a:rPr lang="ko-KR" altLang="en-US" sz="1800">
                <a:solidFill>
                  <a:schemeClr val="accent1"/>
                </a:solidFill>
              </a:rPr>
              <a:t>와 </a:t>
            </a:r>
            <a:r>
              <a:rPr lang="en-US" altLang="ko-KR" sz="1800">
                <a:solidFill>
                  <a:schemeClr val="accent1"/>
                </a:solidFill>
              </a:rPr>
              <a:t>Service</a:t>
            </a:r>
            <a:r>
              <a:rPr lang="ko-KR" altLang="en-US" sz="1800">
                <a:solidFill>
                  <a:schemeClr val="accent1"/>
                </a:solidFill>
              </a:rPr>
              <a:t>에서 공통적으로 사용할 수 있는 메소드 제공</a:t>
            </a:r>
            <a:endParaRPr lang="en-US" altLang="ko-KR" sz="1800">
              <a:solidFill>
                <a:schemeClr val="accent1"/>
              </a:solidFill>
            </a:endParaRPr>
          </a:p>
          <a:p>
            <a:pPr lvl="2"/>
            <a:r>
              <a:rPr lang="en-US" altLang="ko-KR" sz="1800"/>
              <a:t>Task  </a:t>
            </a:r>
            <a:r>
              <a:rPr lang="ko-KR" altLang="en-US" sz="1800"/>
              <a:t>추상 클래스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accent1"/>
                </a:solidFill>
              </a:rPr>
              <a:t>JavaFX </a:t>
            </a:r>
            <a:r>
              <a:rPr lang="ko-KR" altLang="en-US" sz="1800">
                <a:solidFill>
                  <a:schemeClr val="accent1"/>
                </a:solidFill>
              </a:rPr>
              <a:t>애플리케이션에서 비동기 작업을 표현한 클래스</a:t>
            </a:r>
            <a:endParaRPr lang="en-US" altLang="ko-KR" sz="1800">
              <a:solidFill>
                <a:schemeClr val="accent1"/>
              </a:solidFill>
            </a:endParaRPr>
          </a:p>
          <a:p>
            <a:pPr lvl="2"/>
            <a:r>
              <a:rPr lang="en-US" altLang="ko-KR" sz="1800"/>
              <a:t>Service </a:t>
            </a:r>
            <a:r>
              <a:rPr lang="ko-KR" altLang="en-US" sz="1800"/>
              <a:t>추상 클래스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accent1"/>
                </a:solidFill>
              </a:rPr>
              <a:t>Task</a:t>
            </a:r>
            <a:r>
              <a:rPr lang="ko-KR" altLang="en-US" sz="1800">
                <a:solidFill>
                  <a:schemeClr val="accent1"/>
                </a:solidFill>
              </a:rPr>
              <a:t>를 간편하게 시작</a:t>
            </a:r>
            <a:r>
              <a:rPr lang="en-US" altLang="ko-KR" sz="1800">
                <a:solidFill>
                  <a:schemeClr val="accent1"/>
                </a:solidFill>
              </a:rPr>
              <a:t>, </a:t>
            </a:r>
            <a:r>
              <a:rPr lang="ko-KR" altLang="en-US" sz="1800">
                <a:solidFill>
                  <a:schemeClr val="accent1"/>
                </a:solidFill>
              </a:rPr>
              <a:t>취소</a:t>
            </a:r>
            <a:r>
              <a:rPr lang="en-US" altLang="ko-KR" sz="1800">
                <a:solidFill>
                  <a:schemeClr val="accent1"/>
                </a:solidFill>
              </a:rPr>
              <a:t>, </a:t>
            </a:r>
            <a:r>
              <a:rPr lang="ko-KR" altLang="en-US" sz="1800">
                <a:solidFill>
                  <a:schemeClr val="accent1"/>
                </a:solidFill>
              </a:rPr>
              <a:t>재시작 할 수 있는 기능 제공하는 클래스</a:t>
            </a:r>
            <a:endParaRPr lang="en-US" altLang="ko-KR" sz="1800">
              <a:solidFill>
                <a:schemeClr val="accent1"/>
              </a:solidFill>
            </a:endParaRPr>
          </a:p>
        </p:txBody>
      </p:sp>
      <p:sp>
        <p:nvSpPr>
          <p:cNvPr id="56323" name="제목 2">
            <a:extLst>
              <a:ext uri="{FF2B5EF4-FFF2-40B4-BE49-F238E27FC236}">
                <a16:creationId xmlns:a16="http://schemas.microsoft.com/office/drawing/2014/main" id="{9BA95AB0-62E6-5B43-AA14-977A8AAE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F83643BA-43B2-6247-BE63-89611DD4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8975"/>
            <a:ext cx="2600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4038EF-B459-AC4D-AD2A-58F8DB5493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>
              <a:defRPr/>
            </a:pPr>
            <a:r>
              <a:rPr lang="en-US" altLang="ko-KR" sz="2000" dirty="0"/>
              <a:t>Task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612775" lvl="2">
              <a:defRPr/>
            </a:pPr>
            <a:r>
              <a:rPr lang="ko-KR" altLang="en-US" sz="1800" dirty="0"/>
              <a:t>하나의</a:t>
            </a:r>
            <a:r>
              <a:rPr lang="en-US" altLang="ko-KR" sz="1800" dirty="0"/>
              <a:t> </a:t>
            </a:r>
            <a:r>
              <a:rPr lang="ko-KR" altLang="en-US" sz="1800" dirty="0"/>
              <a:t>작업을 정의할 때는 </a:t>
            </a:r>
            <a:r>
              <a:rPr lang="en-US" altLang="ko-KR" sz="1800" dirty="0"/>
              <a:t>Task </a:t>
            </a:r>
            <a:r>
              <a:rPr lang="ko-KR" altLang="en-US" sz="1800" dirty="0"/>
              <a:t>상속해 클래스 생성 </a:t>
            </a:r>
            <a:endParaRPr lang="en-US" altLang="ko-KR" sz="1800" dirty="0"/>
          </a:p>
          <a:p>
            <a:pPr marL="612775" lvl="2">
              <a:defRPr/>
            </a:pPr>
            <a:r>
              <a:rPr lang="ko-KR" altLang="en-US" sz="1800" dirty="0"/>
              <a:t>그 후에 </a:t>
            </a:r>
            <a:r>
              <a:rPr lang="en-US" altLang="ko-KR" sz="1800" dirty="0"/>
              <a:t>call () </a:t>
            </a:r>
            <a:r>
              <a:rPr lang="ko-KR" altLang="en-US" sz="1800" dirty="0"/>
              <a:t>메소드 재정의해 작업 결과 값 얻도록</a:t>
            </a:r>
            <a:endParaRPr lang="en-US" altLang="ko-KR" sz="1800" dirty="0"/>
          </a:p>
          <a:p>
            <a:pPr marL="612775"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Task </a:t>
            </a:r>
            <a:r>
              <a:rPr lang="ko-KR" altLang="en-US" sz="2000" dirty="0"/>
              <a:t>취소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Task</a:t>
            </a:r>
            <a:r>
              <a:rPr lang="ko-KR" altLang="en-US" sz="1800" dirty="0"/>
              <a:t>가 처리되는 도중 취소 하려면 </a:t>
            </a:r>
            <a:r>
              <a:rPr lang="en-US" altLang="ko-KR" sz="1800" dirty="0"/>
              <a:t>cancel() </a:t>
            </a:r>
            <a:r>
              <a:rPr lang="ko-KR" altLang="en-US" sz="1800" dirty="0"/>
              <a:t>메소드 호출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Task</a:t>
            </a:r>
            <a:r>
              <a:rPr lang="ko-KR" altLang="en-US" sz="1800" dirty="0"/>
              <a:t>는 </a:t>
            </a:r>
            <a:r>
              <a:rPr lang="en-US" altLang="ko-KR" sz="1800" dirty="0"/>
              <a:t>cancel() </a:t>
            </a:r>
            <a:r>
              <a:rPr lang="ko-KR" altLang="en-US" sz="1800" dirty="0"/>
              <a:t>메소드가 호출되었는지 검사해 작업 멈출 수 있도록</a:t>
            </a: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UI </a:t>
            </a:r>
            <a:r>
              <a:rPr lang="ko-KR" altLang="en-US" sz="2000" dirty="0"/>
              <a:t>변경 </a:t>
            </a:r>
            <a:r>
              <a:rPr lang="en-US" altLang="ko-KR" sz="2000" dirty="0"/>
              <a:t>(p.967~972)</a:t>
            </a:r>
          </a:p>
          <a:p>
            <a:pPr lvl="2">
              <a:defRPr/>
            </a:pPr>
            <a:r>
              <a:rPr lang="en-US" altLang="ko-KR" sz="1800" dirty="0"/>
              <a:t>call() </a:t>
            </a:r>
            <a:r>
              <a:rPr lang="ko-KR" altLang="en-US" sz="1800" dirty="0"/>
              <a:t>메소드는 작업 스레드상에서 호출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UI </a:t>
            </a:r>
            <a:r>
              <a:rPr lang="ko-KR" altLang="en-US" sz="1800" dirty="0"/>
              <a:t>변경 코드 작성 불가</a:t>
            </a:r>
            <a:endParaRPr lang="en-US" altLang="ko-KR" sz="1800" b="1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updateProgress(), updateMessage() </a:t>
            </a:r>
            <a:r>
              <a:rPr lang="ko-KR" altLang="en-US" dirty="0"/>
              <a:t>메소드 호출</a:t>
            </a:r>
            <a:endParaRPr lang="en-US" altLang="ko-KR" dirty="0"/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UI </a:t>
            </a:r>
            <a:r>
              <a:rPr lang="ko-KR" altLang="en-US" dirty="0"/>
              <a:t>속성 바인딩</a:t>
            </a:r>
            <a:endParaRPr lang="en-US" altLang="ko-KR" dirty="0"/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Platform.runLater() </a:t>
            </a:r>
            <a:r>
              <a:rPr lang="ko-KR" altLang="en-US" dirty="0"/>
              <a:t>메소드 이용</a:t>
            </a:r>
            <a:endParaRPr lang="en-US" altLang="ko-KR" dirty="0"/>
          </a:p>
          <a:p>
            <a:pPr lvl="1">
              <a:defRPr/>
            </a:pPr>
            <a:endParaRPr lang="en-US" altLang="ko-KR" sz="20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dirty="0"/>
          </a:p>
          <a:p>
            <a:pPr marL="612775" lvl="2">
              <a:defRPr/>
            </a:pPr>
            <a:endParaRPr lang="ko-KR" altLang="en-US" sz="18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7347" name="제목 2">
            <a:extLst>
              <a:ext uri="{FF2B5EF4-FFF2-40B4-BE49-F238E27FC236}">
                <a16:creationId xmlns:a16="http://schemas.microsoft.com/office/drawing/2014/main" id="{0728C8CC-5481-DC44-A81F-4E754D1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1">
            <a:extLst>
              <a:ext uri="{FF2B5EF4-FFF2-40B4-BE49-F238E27FC236}">
                <a16:creationId xmlns:a16="http://schemas.microsoft.com/office/drawing/2014/main" id="{692E0A72-C4B8-804F-BCA4-73E9FB448C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작업 상태 별 콜백</a:t>
            </a:r>
            <a:endParaRPr lang="en-US" altLang="ko-KR" sz="2000"/>
          </a:p>
          <a:p>
            <a:pPr lvl="2"/>
            <a:r>
              <a:rPr lang="ko-KR" altLang="en-US" sz="1800"/>
              <a:t>작업이 처리</a:t>
            </a:r>
            <a:r>
              <a:rPr lang="en-US" altLang="ko-KR" sz="1800"/>
              <a:t> </a:t>
            </a:r>
            <a:r>
              <a:rPr lang="ko-KR" altLang="en-US" sz="1800"/>
              <a:t>결과 따라 </a:t>
            </a:r>
            <a:r>
              <a:rPr lang="en-US" altLang="ko-KR" sz="1800"/>
              <a:t>Task</a:t>
            </a:r>
            <a:r>
              <a:rPr lang="ko-KR" altLang="en-US" sz="1800"/>
              <a:t>의 다음 세가지 메소드 중 하나 자동 콜백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 sz="1800"/>
              <a:t>Task </a:t>
            </a:r>
            <a:r>
              <a:rPr lang="ko-KR" altLang="en-US" sz="1800"/>
              <a:t>클래스를 작성할 때 재정의해서 애플리케이션 로직으로 재구성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작업 결과가 있는</a:t>
            </a:r>
            <a:r>
              <a:rPr lang="en-US" altLang="ko-KR" sz="1800"/>
              <a:t> Task</a:t>
            </a:r>
            <a:r>
              <a:rPr lang="ko-KR" altLang="en-US" sz="1800"/>
              <a:t>일 경우</a:t>
            </a:r>
            <a:r>
              <a:rPr lang="en-US" altLang="ko-KR" sz="1800"/>
              <a:t>(call() </a:t>
            </a:r>
            <a:r>
              <a:rPr lang="ko-KR" altLang="en-US" sz="1800"/>
              <a:t>메소드가 리턴값 있을 경우</a:t>
            </a:r>
            <a:r>
              <a:rPr lang="en-US" altLang="ko-KR" sz="1800"/>
              <a:t>) </a:t>
            </a:r>
          </a:p>
          <a:p>
            <a:pPr lvl="3"/>
            <a:r>
              <a:rPr lang="en-US" altLang="ko-KR"/>
              <a:t>succeeded() </a:t>
            </a:r>
            <a:r>
              <a:rPr lang="ko-KR" altLang="en-US"/>
              <a:t>메소드 재정의해 작업 결과 얻는 것 가능</a:t>
            </a:r>
            <a:endParaRPr lang="en-US" altLang="ko-KR"/>
          </a:p>
          <a:p>
            <a:pPr lvl="3"/>
            <a:r>
              <a:rPr lang="en-US" altLang="ko-KR"/>
              <a:t>V</a:t>
            </a:r>
            <a:r>
              <a:rPr lang="ko-KR" altLang="en-US"/>
              <a:t>는 </a:t>
            </a:r>
            <a:r>
              <a:rPr lang="en-US" altLang="ko-KR"/>
              <a:t>Task</a:t>
            </a:r>
            <a:r>
              <a:rPr lang="ko-KR" altLang="en-US"/>
              <a:t>의 타입 파라미터에 지정된 타입</a:t>
            </a:r>
            <a:endParaRPr lang="en-US" altLang="ko-KR"/>
          </a:p>
          <a:p>
            <a:pPr lvl="2"/>
            <a:endParaRPr lang="en-US" altLang="ko-KR">
              <a:solidFill>
                <a:srgbClr val="C00000"/>
              </a:solidFill>
            </a:endParaRPr>
          </a:p>
          <a:p>
            <a:pPr lvl="2"/>
            <a:r>
              <a:rPr lang="en-US" altLang="ko-KR" sz="1800">
                <a:solidFill>
                  <a:srgbClr val="C00000"/>
                </a:solidFill>
              </a:rPr>
              <a:t>JavaFX Application Thread</a:t>
            </a:r>
            <a:r>
              <a:rPr lang="ko-KR" altLang="en-US" sz="1800">
                <a:solidFill>
                  <a:srgbClr val="C00000"/>
                </a:solidFill>
              </a:rPr>
              <a:t>상에서 호출</a:t>
            </a:r>
            <a:endParaRPr lang="en-US" altLang="ko-KR" sz="1800">
              <a:solidFill>
                <a:srgbClr val="C00000"/>
              </a:solidFill>
            </a:endParaRPr>
          </a:p>
          <a:p>
            <a:pPr lvl="3"/>
            <a:r>
              <a:rPr lang="ko-KR" altLang="en-US">
                <a:solidFill>
                  <a:srgbClr val="C00000"/>
                </a:solidFill>
              </a:rPr>
              <a:t>안전하게</a:t>
            </a:r>
            <a:r>
              <a:rPr lang="en-US" altLang="ko-KR">
                <a:solidFill>
                  <a:srgbClr val="C00000"/>
                </a:solidFill>
              </a:rPr>
              <a:t> UI </a:t>
            </a:r>
            <a:r>
              <a:rPr lang="ko-KR" altLang="en-US">
                <a:solidFill>
                  <a:srgbClr val="C00000"/>
                </a:solidFill>
              </a:rPr>
              <a:t>변경 코드 작성 가능</a:t>
            </a:r>
            <a:endParaRPr lang="en-US" altLang="ko-KR">
              <a:solidFill>
                <a:srgbClr val="C00000"/>
              </a:solidFill>
            </a:endParaRPr>
          </a:p>
          <a:p>
            <a:pPr lvl="3"/>
            <a:endParaRPr lang="ko-KR" altLang="en-US"/>
          </a:p>
        </p:txBody>
      </p:sp>
      <p:sp>
        <p:nvSpPr>
          <p:cNvPr id="58371" name="제목 2">
            <a:extLst>
              <a:ext uri="{FF2B5EF4-FFF2-40B4-BE49-F238E27FC236}">
                <a16:creationId xmlns:a16="http://schemas.microsoft.com/office/drawing/2014/main" id="{42A7EF80-FDF6-AE4B-AF5F-DB74DC77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1DC1B945-2A4D-8141-81EC-78DDF5E4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5517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내용 개체 틀 1">
            <a:extLst>
              <a:ext uri="{FF2B5EF4-FFF2-40B4-BE49-F238E27FC236}">
                <a16:creationId xmlns:a16="http://schemas.microsoft.com/office/drawing/2014/main" id="{F8A225C6-24AB-F04B-A4E4-893F9B2DB1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Service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작업 스레드상에서 </a:t>
            </a:r>
            <a:r>
              <a:rPr lang="en-US" altLang="ko-KR" sz="2000"/>
              <a:t>Task</a:t>
            </a:r>
            <a:r>
              <a:rPr lang="ko-KR" altLang="en-US" sz="2000"/>
              <a:t>를 간편하게 시작</a:t>
            </a:r>
            <a:r>
              <a:rPr lang="en-US" altLang="ko-KR" sz="2000"/>
              <a:t>, </a:t>
            </a:r>
            <a:r>
              <a:rPr lang="ko-KR" altLang="en-US" sz="2000"/>
              <a:t>취소</a:t>
            </a:r>
            <a:r>
              <a:rPr lang="en-US" altLang="ko-KR" sz="2000"/>
              <a:t>, </a:t>
            </a:r>
            <a:r>
              <a:rPr lang="ko-KR" altLang="en-US" sz="2000"/>
              <a:t>재시작 기능 제공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Service </a:t>
            </a:r>
            <a:r>
              <a:rPr lang="ko-KR" altLang="en-US" sz="2000"/>
              <a:t>생성</a:t>
            </a:r>
            <a:r>
              <a:rPr lang="en-US" altLang="ko-KR" sz="2000"/>
              <a:t> </a:t>
            </a:r>
          </a:p>
          <a:p>
            <a:pPr lvl="2"/>
            <a:r>
              <a:rPr lang="en-US" altLang="ko-KR" sz="1800"/>
              <a:t>Service</a:t>
            </a:r>
            <a:r>
              <a:rPr lang="ko-KR" altLang="en-US" sz="1800"/>
              <a:t>를 상속받고 </a:t>
            </a:r>
            <a:r>
              <a:rPr lang="en-US" altLang="ko-KR" sz="1800"/>
              <a:t>createTask() </a:t>
            </a:r>
            <a:r>
              <a:rPr lang="ko-KR" altLang="en-US" sz="1800"/>
              <a:t>메소드 재정의</a:t>
            </a:r>
            <a:endParaRPr lang="en-US" altLang="ko-KR" sz="1800"/>
          </a:p>
          <a:p>
            <a:pPr lvl="2"/>
            <a:r>
              <a:rPr lang="en-US" altLang="ko-KR" sz="1800"/>
              <a:t>createTask()</a:t>
            </a:r>
            <a:r>
              <a:rPr lang="ko-KR" altLang="en-US" sz="1800"/>
              <a:t>는 작업 스레드가 실행할 </a:t>
            </a:r>
            <a:r>
              <a:rPr lang="en-US" altLang="ko-KR" sz="1800"/>
              <a:t>Task</a:t>
            </a:r>
            <a:r>
              <a:rPr lang="ko-KR" altLang="en-US" sz="1800"/>
              <a:t>를 생성해서 리턴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Service </a:t>
            </a:r>
            <a:r>
              <a:rPr lang="ko-KR" altLang="en-US" sz="2000"/>
              <a:t>시작</a:t>
            </a:r>
            <a:r>
              <a:rPr lang="en-US" altLang="ko-KR" sz="2000"/>
              <a:t>, </a:t>
            </a:r>
            <a:r>
              <a:rPr lang="ko-KR" altLang="en-US" sz="2000"/>
              <a:t>취소 재시작</a:t>
            </a:r>
            <a:endParaRPr lang="en-US" altLang="ko-KR" sz="2000"/>
          </a:p>
          <a:p>
            <a:pPr lvl="2"/>
            <a:r>
              <a:rPr lang="en-US" altLang="ko-KR" sz="1800"/>
              <a:t>start()</a:t>
            </a:r>
          </a:p>
          <a:p>
            <a:pPr lvl="2"/>
            <a:r>
              <a:rPr lang="en-US" altLang="ko-KR" sz="1800"/>
              <a:t>cancel()</a:t>
            </a:r>
          </a:p>
          <a:p>
            <a:pPr lvl="2"/>
            <a:r>
              <a:rPr lang="en-US" altLang="ko-KR" sz="1800"/>
              <a:t>restart()</a:t>
            </a:r>
          </a:p>
          <a:p>
            <a:pPr lvl="2"/>
            <a:endParaRPr lang="en-US" altLang="ko-KR" sz="1800"/>
          </a:p>
          <a:p>
            <a:endParaRPr lang="ko-KR" altLang="en-US"/>
          </a:p>
        </p:txBody>
      </p:sp>
      <p:sp>
        <p:nvSpPr>
          <p:cNvPr id="59395" name="제목 2">
            <a:extLst>
              <a:ext uri="{FF2B5EF4-FFF2-40B4-BE49-F238E27FC236}">
                <a16:creationId xmlns:a16="http://schemas.microsoft.com/office/drawing/2014/main" id="{6507CA28-F696-E343-B203-7279C290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17F2569-EE7A-A140-A642-37214FD007A4}"/>
              </a:ext>
            </a:extLst>
          </p:cNvPr>
          <p:cNvSpPr/>
          <p:nvPr/>
        </p:nvSpPr>
        <p:spPr>
          <a:xfrm>
            <a:off x="2428875" y="4267200"/>
            <a:ext cx="2381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B7924-90AF-5648-A585-45CC5D847F93}"/>
              </a:ext>
            </a:extLst>
          </p:cNvPr>
          <p:cNvSpPr txBox="1"/>
          <p:nvPr/>
        </p:nvSpPr>
        <p:spPr>
          <a:xfrm>
            <a:off x="2714625" y="4541838"/>
            <a:ext cx="2897188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JavaFX Application Thread </a:t>
            </a:r>
            <a:r>
              <a:rPr lang="ko-KR" altLang="en-US" sz="1200" dirty="0"/>
              <a:t>상에서 호출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1">
            <a:extLst>
              <a:ext uri="{FF2B5EF4-FFF2-40B4-BE49-F238E27FC236}">
                <a16:creationId xmlns:a16="http://schemas.microsoft.com/office/drawing/2014/main" id="{999EDE47-AAF3-C242-9EF1-CC8139E2E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작업 상태 별 콜백</a:t>
            </a:r>
            <a:endParaRPr lang="en-US" altLang="ko-KR" sz="2000"/>
          </a:p>
          <a:p>
            <a:pPr lvl="2"/>
            <a:r>
              <a:rPr lang="ko-KR" altLang="en-US" sz="1800"/>
              <a:t>작업이 어떻게 처리됐는지 따라 </a:t>
            </a:r>
            <a:r>
              <a:rPr lang="en-US" altLang="ko-KR" sz="1800"/>
              <a:t>Service</a:t>
            </a:r>
            <a:r>
              <a:rPr lang="ko-KR" altLang="en-US" sz="1800"/>
              <a:t>의 다음 세 가지 메소드 중 하나가 자동 콜백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 sz="1800"/>
              <a:t>Service </a:t>
            </a:r>
            <a:r>
              <a:rPr lang="ko-KR" altLang="en-US" sz="1800"/>
              <a:t>클래스를 작성할 때 재정의해서 애플리케이션 로직으로 재구성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작업 결과가 있는</a:t>
            </a:r>
            <a:r>
              <a:rPr lang="en-US" altLang="ko-KR" sz="1800"/>
              <a:t> Task</a:t>
            </a:r>
            <a:r>
              <a:rPr lang="ko-KR" altLang="en-US" sz="1800"/>
              <a:t>일 경우</a:t>
            </a:r>
            <a:r>
              <a:rPr lang="en-US" altLang="ko-KR" sz="1800"/>
              <a:t>(call() </a:t>
            </a:r>
            <a:r>
              <a:rPr lang="ko-KR" altLang="en-US" sz="1800"/>
              <a:t>메소드가 리턴값이 있을 경우</a:t>
            </a:r>
            <a:r>
              <a:rPr lang="en-US" altLang="ko-KR" sz="1800"/>
              <a:t>) </a:t>
            </a:r>
          </a:p>
          <a:p>
            <a:pPr lvl="3"/>
            <a:r>
              <a:rPr lang="en-US" altLang="ko-KR"/>
              <a:t>succeeded() </a:t>
            </a:r>
            <a:r>
              <a:rPr lang="ko-KR" altLang="en-US"/>
              <a:t>메소드를 재정의해 작업 결과 얻음</a:t>
            </a:r>
            <a:endParaRPr lang="en-US" altLang="ko-KR"/>
          </a:p>
          <a:p>
            <a:pPr lvl="3"/>
            <a:r>
              <a:rPr lang="en-US" altLang="ko-KR"/>
              <a:t>V</a:t>
            </a:r>
            <a:r>
              <a:rPr lang="ko-KR" altLang="en-US"/>
              <a:t>는 </a:t>
            </a:r>
            <a:r>
              <a:rPr lang="en-US" altLang="ko-KR"/>
              <a:t>Task</a:t>
            </a:r>
            <a:r>
              <a:rPr lang="ko-KR" altLang="en-US"/>
              <a:t>의 타입 파라미터에 지정된 타입</a:t>
            </a:r>
            <a:endParaRPr lang="en-US" altLang="ko-KR"/>
          </a:p>
          <a:p>
            <a:pPr lvl="2"/>
            <a:endParaRPr lang="en-US" altLang="ko-KR">
              <a:solidFill>
                <a:srgbClr val="C00000"/>
              </a:solidFill>
            </a:endParaRPr>
          </a:p>
          <a:p>
            <a:pPr lvl="2"/>
            <a:r>
              <a:rPr lang="en-US" altLang="ko-KR" sz="1800">
                <a:solidFill>
                  <a:srgbClr val="C00000"/>
                </a:solidFill>
              </a:rPr>
              <a:t>JavaFX Application Thread</a:t>
            </a:r>
            <a:r>
              <a:rPr lang="ko-KR" altLang="en-US" sz="1800">
                <a:solidFill>
                  <a:srgbClr val="C00000"/>
                </a:solidFill>
              </a:rPr>
              <a:t>상에서 호출</a:t>
            </a:r>
            <a:endParaRPr lang="en-US" altLang="ko-KR" sz="1800">
              <a:solidFill>
                <a:srgbClr val="C00000"/>
              </a:solidFill>
            </a:endParaRPr>
          </a:p>
          <a:p>
            <a:pPr lvl="3"/>
            <a:r>
              <a:rPr lang="ko-KR" altLang="en-US">
                <a:solidFill>
                  <a:srgbClr val="C00000"/>
                </a:solidFill>
              </a:rPr>
              <a:t>안전하게</a:t>
            </a:r>
            <a:r>
              <a:rPr lang="en-US" altLang="ko-KR">
                <a:solidFill>
                  <a:srgbClr val="C00000"/>
                </a:solidFill>
              </a:rPr>
              <a:t> UI </a:t>
            </a:r>
            <a:r>
              <a:rPr lang="ko-KR" altLang="en-US">
                <a:solidFill>
                  <a:srgbClr val="C00000"/>
                </a:solidFill>
              </a:rPr>
              <a:t>변경 코드 작성 가능</a:t>
            </a:r>
            <a:endParaRPr lang="ko-KR" altLang="en-US"/>
          </a:p>
        </p:txBody>
      </p:sp>
      <p:sp>
        <p:nvSpPr>
          <p:cNvPr id="60419" name="제목 2">
            <a:extLst>
              <a:ext uri="{FF2B5EF4-FFF2-40B4-BE49-F238E27FC236}">
                <a16:creationId xmlns:a16="http://schemas.microsoft.com/office/drawing/2014/main" id="{FA37500D-90D9-4F4A-A969-9C0B105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스레드 동시성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46318CF2-80AA-2E41-8E46-D93653E1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3113"/>
            <a:ext cx="7551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>
            <a:extLst>
              <a:ext uri="{FF2B5EF4-FFF2-40B4-BE49-F238E27FC236}">
                <a16:creationId xmlns:a16="http://schemas.microsoft.com/office/drawing/2014/main" id="{AF4C7CF5-BEEA-7243-9539-7D72DF06F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화면 이동</a:t>
            </a:r>
            <a:endParaRPr lang="en-US" altLang="ko-KR" sz="2400"/>
          </a:p>
          <a:p>
            <a:pPr lvl="1"/>
            <a:r>
              <a:rPr lang="en-US" altLang="ko-KR" sz="2000"/>
              <a:t>Stage</a:t>
            </a:r>
            <a:r>
              <a:rPr lang="ko-KR" altLang="en-US" sz="2000"/>
              <a:t>에 새로운 </a:t>
            </a:r>
            <a:r>
              <a:rPr lang="en-US" altLang="ko-KR" sz="2000"/>
              <a:t>Scene</a:t>
            </a:r>
            <a:r>
              <a:rPr lang="ko-KR" altLang="en-US" sz="2000"/>
              <a:t>을 세팅하는 것</a:t>
            </a:r>
            <a:endParaRPr lang="en-US" altLang="ko-KR" sz="2000"/>
          </a:p>
          <a:p>
            <a:pPr lvl="1"/>
            <a:r>
              <a:rPr lang="en-US" altLang="ko-KR" sz="2000"/>
              <a:t>StackPane </a:t>
            </a:r>
            <a:r>
              <a:rPr lang="ko-KR" altLang="en-US" sz="2000"/>
              <a:t>을 루트 컨테이너로 사용하면</a:t>
            </a:r>
            <a:r>
              <a:rPr lang="en-US" altLang="ko-KR" sz="2000"/>
              <a:t> </a:t>
            </a:r>
            <a:r>
              <a:rPr lang="ko-KR" altLang="en-US" sz="2000"/>
              <a:t>애니메이션도 사용 가능 </a:t>
            </a:r>
          </a:p>
        </p:txBody>
      </p:sp>
      <p:sp>
        <p:nvSpPr>
          <p:cNvPr id="61443" name="제목 2">
            <a:extLst>
              <a:ext uri="{FF2B5EF4-FFF2-40B4-BE49-F238E27FC236}">
                <a16:creationId xmlns:a16="http://schemas.microsoft.com/office/drawing/2014/main" id="{58C47D04-0E3E-9349-97D2-4800CA9F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화면 이동과 애니메이션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F90BA309-67B1-A34A-A002-880BCC1A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5200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>
            <a:extLst>
              <a:ext uri="{FF2B5EF4-FFF2-40B4-BE49-F238E27FC236}">
                <a16:creationId xmlns:a16="http://schemas.microsoft.com/office/drawing/2014/main" id="{DC1829AE-A4E8-814B-BCC4-6CDD665F8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애니메이션 </a:t>
            </a:r>
            <a:endParaRPr lang="en-US" altLang="ko-KR" sz="2400"/>
          </a:p>
          <a:p>
            <a:pPr lvl="1"/>
            <a:r>
              <a:rPr lang="ko-KR" altLang="en-US" sz="2000"/>
              <a:t>컨트롤 또는 컨테이너의 속성</a:t>
            </a:r>
            <a:r>
              <a:rPr lang="en-US" altLang="ko-KR" sz="2000"/>
              <a:t>(Property ) </a:t>
            </a:r>
            <a:r>
              <a:rPr lang="ko-KR" altLang="en-US" sz="2000"/>
              <a:t>변화를 주어진 시간 동안 진행함으로써 구현</a:t>
            </a:r>
            <a:endParaRPr lang="en-US" altLang="ko-KR" sz="2000"/>
          </a:p>
          <a:p>
            <a:pPr lvl="1"/>
            <a:r>
              <a:rPr lang="ko-KR" altLang="en-US" sz="2000"/>
              <a:t>애니메이션과 관련된 클래스</a:t>
            </a:r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62467" name="제목 2">
            <a:extLst>
              <a:ext uri="{FF2B5EF4-FFF2-40B4-BE49-F238E27FC236}">
                <a16:creationId xmlns:a16="http://schemas.microsoft.com/office/drawing/2014/main" id="{18060D91-83C6-EE4E-804D-25731FE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화면 이동과 애니메이션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36758BCB-1B9C-1045-98B5-9607F795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82010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6BD82946-BCD4-E649-9950-1083B77352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JavaFX </a:t>
            </a:r>
            <a:r>
              <a:rPr lang="ko-KR" altLang="en-US" sz="2400"/>
              <a:t>라이프 사이클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3C1B4CD5-D796-EB4C-92D4-DC0DEB55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애플리케이션 개발 시작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8ED03760-A05A-8F43-99E4-7D675E4C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714500"/>
            <a:ext cx="45767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51BD1-DCCE-CD4F-829D-2FA8785F506C}"/>
              </a:ext>
            </a:extLst>
          </p:cNvPr>
          <p:cNvSpPr txBox="1"/>
          <p:nvPr/>
        </p:nvSpPr>
        <p:spPr>
          <a:xfrm>
            <a:off x="1785938" y="1928813"/>
            <a:ext cx="5270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main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1C696-1096-EA47-B205-F27EE9C33351}"/>
              </a:ext>
            </a:extLst>
          </p:cNvPr>
          <p:cNvSpPr txBox="1"/>
          <p:nvPr/>
        </p:nvSpPr>
        <p:spPr>
          <a:xfrm>
            <a:off x="285750" y="2509838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260AD-A5C7-2842-A47A-A6C52046EBCD}"/>
              </a:ext>
            </a:extLst>
          </p:cNvPr>
          <p:cNvSpPr txBox="1"/>
          <p:nvPr/>
        </p:nvSpPr>
        <p:spPr>
          <a:xfrm>
            <a:off x="1000125" y="3071813"/>
            <a:ext cx="13271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Launcher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A4C65-7929-1544-9718-8EFA3024E188}"/>
              </a:ext>
            </a:extLst>
          </p:cNvPr>
          <p:cNvSpPr txBox="1"/>
          <p:nvPr/>
        </p:nvSpPr>
        <p:spPr>
          <a:xfrm>
            <a:off x="6858000" y="2214563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6D8DD-BAC9-7C49-BAA4-95C36771A34D}"/>
              </a:ext>
            </a:extLst>
          </p:cNvPr>
          <p:cNvSpPr txBox="1"/>
          <p:nvPr/>
        </p:nvSpPr>
        <p:spPr>
          <a:xfrm>
            <a:off x="285750" y="3714750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8D41A-FC65-7647-822D-1D4CC306947A}"/>
              </a:ext>
            </a:extLst>
          </p:cNvPr>
          <p:cNvSpPr txBox="1"/>
          <p:nvPr/>
        </p:nvSpPr>
        <p:spPr>
          <a:xfrm>
            <a:off x="6858000" y="3286125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C50C0CD5-4C55-0B40-8242-9FBF90E35C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메인 클래스 실행 매개값 얻기</a:t>
            </a:r>
            <a:endParaRPr lang="en-US" altLang="ko-KR" sz="2400"/>
          </a:p>
          <a:p>
            <a:pPr lvl="1"/>
            <a:r>
              <a:rPr lang="en-US" altLang="ko-KR" sz="2000"/>
              <a:t>init() </a:t>
            </a:r>
            <a:r>
              <a:rPr lang="ko-KR" altLang="en-US" sz="2000"/>
              <a:t>메소드에서 다음 두 가지 방법으로 매개값 얻기</a:t>
            </a:r>
            <a:endParaRPr lang="en-US" altLang="ko-KR" sz="2000"/>
          </a:p>
          <a:p>
            <a:pPr lvl="2"/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sz="2400"/>
              <a:t>무대와 장면</a:t>
            </a:r>
            <a:endParaRPr lang="en-US" altLang="ko-KR" sz="2400"/>
          </a:p>
          <a:p>
            <a:pPr lvl="1"/>
            <a:r>
              <a:rPr lang="ko-KR" altLang="en-US" sz="2000"/>
              <a:t>무대</a:t>
            </a:r>
            <a:r>
              <a:rPr lang="en-US" altLang="ko-KR" sz="2000"/>
              <a:t>(Stage)</a:t>
            </a:r>
            <a:r>
              <a:rPr lang="ko-KR" altLang="en-US" sz="2000"/>
              <a:t>는 윈도우 하나에 하나의 장면 가질 수 있음</a:t>
            </a:r>
            <a:endParaRPr lang="en-US" altLang="ko-KR" sz="2000"/>
          </a:p>
          <a:p>
            <a:pPr lvl="1"/>
            <a:r>
              <a:rPr lang="ko-KR" altLang="en-US" sz="2000"/>
              <a:t>장면은 </a:t>
            </a:r>
            <a:r>
              <a:rPr lang="en-US" altLang="ko-KR" sz="2000"/>
              <a:t>javafx.scene.Scene </a:t>
            </a:r>
            <a:r>
              <a:rPr lang="ko-KR" altLang="en-US" sz="2000"/>
              <a:t>으로 표현</a:t>
            </a:r>
            <a:endParaRPr lang="en-US" altLang="ko-KR" sz="20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644B72F6-5CFE-6F44-A1CD-EDB2B74A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JavaFX </a:t>
            </a:r>
            <a:r>
              <a:rPr lang="ko-KR" altLang="en-US"/>
              <a:t>애플리케이션 개발 시작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DD71B5D4-687F-9746-B310-DF11E2E20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752600"/>
            <a:ext cx="80724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0">
            <a:extLst>
              <a:ext uri="{FF2B5EF4-FFF2-40B4-BE49-F238E27FC236}">
                <a16:creationId xmlns:a16="http://schemas.microsoft.com/office/drawing/2014/main" id="{8BAD47D3-31BC-2E48-9E0A-EB686E8E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0210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FFFA46BF-D446-2345-A00D-82888AAAB9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레이아웃</a:t>
            </a:r>
            <a:endParaRPr lang="en-US" altLang="ko-KR" sz="2400"/>
          </a:p>
          <a:p>
            <a:pPr lvl="1"/>
            <a:r>
              <a:rPr lang="en-US" altLang="ko-KR" sz="2000"/>
              <a:t>Scene</a:t>
            </a:r>
            <a:r>
              <a:rPr lang="ko-KR" altLang="en-US" sz="2000"/>
              <a:t>에 포함된 다양한 컨트롤들을 배치하는 것</a:t>
            </a:r>
            <a:endParaRPr lang="en-US" altLang="ko-KR" sz="20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프로그램적 레이아웃</a:t>
            </a:r>
            <a:endParaRPr lang="en-US" altLang="ko-KR" sz="2000"/>
          </a:p>
          <a:p>
            <a:pPr lvl="2"/>
            <a:r>
              <a:rPr lang="ko-KR" altLang="en-US" sz="1800"/>
              <a:t>자바 코드로만 개발</a:t>
            </a:r>
            <a:endParaRPr lang="en-US" altLang="ko-KR" sz="1800"/>
          </a:p>
          <a:p>
            <a:pPr lvl="2"/>
            <a:r>
              <a:rPr lang="ko-KR" altLang="en-US" sz="1800"/>
              <a:t>간단하게 쉽게 만들 것 </a:t>
            </a:r>
            <a:r>
              <a:rPr lang="en-US" altLang="ko-KR" sz="1800"/>
              <a:t>-</a:t>
            </a:r>
            <a:r>
              <a:rPr lang="ko-KR" altLang="en-US" sz="1800"/>
              <a:t> 코드를 잘 정리하지 않으면 난해한 프로그램</a:t>
            </a:r>
            <a:endParaRPr lang="en-US" altLang="ko-KR" sz="1800"/>
          </a:p>
          <a:p>
            <a:pPr lvl="2"/>
            <a:r>
              <a:rPr lang="ko-KR" altLang="en-US" sz="1800"/>
              <a:t>개발자가 </a:t>
            </a:r>
            <a:r>
              <a:rPr lang="ko-KR" altLang="en-US" sz="1800">
                <a:solidFill>
                  <a:srgbClr val="0070C0"/>
                </a:solidFill>
              </a:rPr>
              <a:t>직접</a:t>
            </a:r>
            <a:r>
              <a:rPr lang="ko-KR" altLang="en-US" sz="1800"/>
              <a:t> 작성 </a:t>
            </a:r>
            <a:r>
              <a:rPr lang="en-US" altLang="ko-KR" sz="1800"/>
              <a:t>– </a:t>
            </a:r>
            <a:r>
              <a:rPr lang="ko-KR" altLang="en-US" sz="1800"/>
              <a:t>디자이너와 협력 개발 어려움</a:t>
            </a:r>
            <a:endParaRPr lang="en-US" altLang="ko-KR" sz="1800"/>
          </a:p>
          <a:p>
            <a:pPr lvl="2"/>
            <a:r>
              <a:rPr lang="ko-KR" altLang="en-US" sz="1800"/>
              <a:t>개발 완료 후 간단한 레이아웃 변경이나 스타일 변경이라도 자바 소스 수정 후 재 컴파일</a:t>
            </a:r>
            <a:endParaRPr lang="en-US" altLang="ko-KR" sz="1800"/>
          </a:p>
          <a:p>
            <a:pPr lvl="2"/>
            <a:r>
              <a:rPr lang="en-US" altLang="ko-KR" sz="1800"/>
              <a:t>Ex) </a:t>
            </a:r>
            <a:r>
              <a:rPr lang="ko-KR" altLang="en-US" sz="1800"/>
              <a:t>예제 </a:t>
            </a:r>
            <a:r>
              <a:rPr lang="en-US" altLang="ko-KR" sz="1800"/>
              <a:t>: p.858</a:t>
            </a:r>
            <a:endParaRPr lang="ko-KR" altLang="en-US" sz="180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4C075885-FE60-EF4E-B519-C5C0FC0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93F4485C-BB4C-8E46-83EA-3CDD56375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FXML </a:t>
            </a:r>
            <a:r>
              <a:rPr lang="ko-KR" altLang="en-US" sz="2000"/>
              <a:t>레이아웃</a:t>
            </a:r>
            <a:endParaRPr lang="en-US" altLang="ko-KR" sz="2000"/>
          </a:p>
          <a:p>
            <a:pPr lvl="2"/>
            <a:r>
              <a:rPr lang="en-US" altLang="ko-KR" sz="1800"/>
              <a:t>FXML</a:t>
            </a:r>
            <a:r>
              <a:rPr lang="ko-KR" altLang="en-US" sz="1800"/>
              <a:t>은</a:t>
            </a:r>
            <a:r>
              <a:rPr lang="en-US" altLang="ko-KR" sz="1800"/>
              <a:t> XML </a:t>
            </a:r>
            <a:r>
              <a:rPr lang="ko-KR" altLang="en-US" sz="1800"/>
              <a:t>기반의 마크업 언어</a:t>
            </a:r>
            <a:endParaRPr lang="en-US" altLang="ko-KR" sz="1800"/>
          </a:p>
          <a:p>
            <a:pPr lvl="2"/>
            <a:r>
              <a:rPr lang="en-US" altLang="ko-KR" sz="1800"/>
              <a:t>JavaFX UI </a:t>
            </a:r>
            <a:r>
              <a:rPr lang="ko-KR" altLang="en-US" sz="1800"/>
              <a:t>레이아웃 자바 코드에서 분리 </a:t>
            </a:r>
            <a:r>
              <a:rPr lang="en-US" altLang="ko-KR" sz="1800"/>
              <a:t>-</a:t>
            </a:r>
            <a:r>
              <a:rPr lang="ko-KR" altLang="en-US" sz="1800"/>
              <a:t> 태그로 선언하는 방법 제공</a:t>
            </a:r>
            <a:endParaRPr lang="en-US" altLang="ko-KR" sz="1800"/>
          </a:p>
          <a:p>
            <a:pPr lvl="2"/>
            <a:r>
              <a:rPr lang="ko-KR" altLang="en-US" sz="1800"/>
              <a:t>웹 애플리케이션 및 안드로이드</a:t>
            </a:r>
            <a:r>
              <a:rPr lang="en-US" altLang="ko-KR" sz="1800"/>
              <a:t>(Android) </a:t>
            </a:r>
            <a:r>
              <a:rPr lang="ko-KR" altLang="en-US" sz="1800"/>
              <a:t>앱 개발법과 유사</a:t>
            </a:r>
            <a:endParaRPr lang="en-US" altLang="ko-KR" sz="1800"/>
          </a:p>
          <a:p>
            <a:pPr lvl="2"/>
            <a:r>
              <a:rPr lang="ko-KR" altLang="en-US" sz="1800"/>
              <a:t>디자이너와 협업 가능</a:t>
            </a:r>
            <a:endParaRPr lang="en-US" altLang="ko-KR" sz="1800"/>
          </a:p>
          <a:p>
            <a:pPr lvl="2"/>
            <a:r>
              <a:rPr lang="ko-KR" altLang="en-US" sz="1800"/>
              <a:t>간단한 레이아웃 변경이나 스타일 변경 시 자바 소스 수정</a:t>
            </a:r>
            <a:r>
              <a:rPr lang="en-US" altLang="ko-KR" sz="1800"/>
              <a:t> X</a:t>
            </a:r>
          </a:p>
          <a:p>
            <a:pPr lvl="2"/>
            <a:r>
              <a:rPr lang="ko-KR" altLang="en-US" sz="1800"/>
              <a:t>레이아웃이 비슷한 장면</a:t>
            </a:r>
            <a:r>
              <a:rPr lang="en-US" altLang="ko-KR" sz="1800"/>
              <a:t>(Scene)</a:t>
            </a:r>
            <a:r>
              <a:rPr lang="ko-KR" altLang="en-US" sz="1800"/>
              <a:t>들간에 재사용 가능</a:t>
            </a:r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BC9167F0-555C-DF4F-ABCC-49BFA2F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FXML </a:t>
            </a:r>
            <a:r>
              <a:rPr lang="ko-KR" altLang="en-US"/>
              <a:t>레이아웃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21AB6DB-023D-D248-88DD-CF44A307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3530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16682</TotalTime>
  <Words>2327</Words>
  <Application>Microsoft Macintosh PowerPoint</Application>
  <PresentationFormat>화면 슬라이드 쇼(4:3)</PresentationFormat>
  <Paragraphs>493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맑은 고딕</vt:lpstr>
      <vt:lpstr>Verdana</vt:lpstr>
      <vt:lpstr>HY견고딕</vt:lpstr>
      <vt:lpstr>HY헤드라인M</vt:lpstr>
      <vt:lpstr>굴림</vt:lpstr>
      <vt:lpstr>Wingdings</vt:lpstr>
      <vt:lpstr>HY강M</vt:lpstr>
      <vt:lpstr>돋움</vt:lpstr>
      <vt:lpstr>Arial</vt:lpstr>
      <vt:lpstr>2_디자인 사용자 지정</vt:lpstr>
      <vt:lpstr>17장. JavaFX</vt:lpstr>
      <vt:lpstr>PowerPoint 프레젠테이션</vt:lpstr>
      <vt:lpstr>1절. JavaFX 개요</vt:lpstr>
      <vt:lpstr>1절. JavaFX 개요</vt:lpstr>
      <vt:lpstr>2절. JavaFX 애플리케이션 개발 시작</vt:lpstr>
      <vt:lpstr>2절. JavaFX 애플리케이션 개발 시작</vt:lpstr>
      <vt:lpstr>2절. JavaFX 애플리케이션 개발 시작</vt:lpstr>
      <vt:lpstr>3절. FXML 레이아웃</vt:lpstr>
      <vt:lpstr>3절. FXML 레이아웃</vt:lpstr>
      <vt:lpstr>3절. FXML 레이아웃</vt:lpstr>
      <vt:lpstr>3절. FXML 레이아웃</vt:lpstr>
      <vt:lpstr>3절. FXML 레이아웃</vt:lpstr>
      <vt:lpstr>3절. FXML 레이아웃</vt:lpstr>
      <vt:lpstr>3절. FXML 레이아웃</vt:lpstr>
      <vt:lpstr>3절. FXML 레이아웃</vt:lpstr>
      <vt:lpstr>3절. FXML 레이아웃</vt:lpstr>
      <vt:lpstr>4절. JavaFX 컨테이너</vt:lpstr>
      <vt:lpstr>4절. JavaFX 컨테이너</vt:lpstr>
      <vt:lpstr>4절. JavaFX 컨테이너</vt:lpstr>
      <vt:lpstr>4절. JavaFX 컨테이너</vt:lpstr>
      <vt:lpstr>4절. JavaFX 컨테이너</vt:lpstr>
      <vt:lpstr>4절. JavaFX 컨테이너</vt:lpstr>
      <vt:lpstr>4절. JavaFX 컨테이너</vt:lpstr>
      <vt:lpstr>4절. JavaFX 컨테이너</vt:lpstr>
      <vt:lpstr>5절. JavaFX 이벤트 처리</vt:lpstr>
      <vt:lpstr>5절. JavaFX 이벤트 처리</vt:lpstr>
      <vt:lpstr>6절. JavaFX 속성 감시와 바인딩</vt:lpstr>
      <vt:lpstr>6절. JavaFX 속성 감시와 바인딩</vt:lpstr>
      <vt:lpstr>6절. JavaFX 속성 감시와 바인딩</vt:lpstr>
      <vt:lpstr>7절. JavaFX 컨트롤</vt:lpstr>
      <vt:lpstr>7절. JavaFX 컨트롤</vt:lpstr>
      <vt:lpstr>7절. JavaFX 컨트롤</vt:lpstr>
      <vt:lpstr>7절. JavaFX 컨트롤</vt:lpstr>
      <vt:lpstr>7절. JavaFX 컨트롤</vt:lpstr>
      <vt:lpstr>8절. JavaFX 메뉴바와 툴바</vt:lpstr>
      <vt:lpstr>8절. JavaFX 메뉴바와 툴바</vt:lpstr>
      <vt:lpstr>9절. JavaFX 다이얼로그</vt:lpstr>
      <vt:lpstr>9절. JavaFX 다이얼로그</vt:lpstr>
      <vt:lpstr>9절. JavaFX 다이얼로그</vt:lpstr>
      <vt:lpstr>9절. JavaFX 다이얼로그</vt:lpstr>
      <vt:lpstr>9절. JavaFX 다이얼로그</vt:lpstr>
      <vt:lpstr>10절. JavaFX CSS 스타일</vt:lpstr>
      <vt:lpstr>10절. JavaFX CSS 스타일</vt:lpstr>
      <vt:lpstr>10절. JavaFX CSS 스타일</vt:lpstr>
      <vt:lpstr>10절. JavaFX CSS 스타일</vt:lpstr>
      <vt:lpstr>10절. JavaFX CSS 스타일</vt:lpstr>
      <vt:lpstr>10절. JavaFX CSS 스타일</vt:lpstr>
      <vt:lpstr>10절. JavaFX CSS 스타일</vt:lpstr>
      <vt:lpstr>11절. JavaFX 스레드 동시성</vt:lpstr>
      <vt:lpstr>11절. JavaFX 스레드 동시성</vt:lpstr>
      <vt:lpstr>11절. JavaFX 스레드 동시성</vt:lpstr>
      <vt:lpstr>11절. JavaFX 스레드 동시성</vt:lpstr>
      <vt:lpstr>11절. JavaFX 스레드 동시성</vt:lpstr>
      <vt:lpstr>11절. JavaFX 스레드 동시성</vt:lpstr>
      <vt:lpstr>11절. JavaFX 스레드 동시성</vt:lpstr>
      <vt:lpstr>12절. 화면 이동과 애니메이션</vt:lpstr>
      <vt:lpstr>12절. 화면 이동과 애니메이션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2517</cp:revision>
  <dcterms:created xsi:type="dcterms:W3CDTF">2004-07-21T02:43:03Z</dcterms:created>
  <dcterms:modified xsi:type="dcterms:W3CDTF">2021-03-19T09:04:25Z</dcterms:modified>
</cp:coreProperties>
</file>