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46"/>
  </p:notesMasterIdLst>
  <p:handoutMasterIdLst>
    <p:handoutMasterId r:id="rId47"/>
  </p:handoutMasterIdLst>
  <p:sldIdLst>
    <p:sldId id="256" r:id="rId2"/>
    <p:sldId id="380" r:id="rId3"/>
    <p:sldId id="539" r:id="rId4"/>
    <p:sldId id="540" r:id="rId5"/>
    <p:sldId id="541" r:id="rId6"/>
    <p:sldId id="542" r:id="rId7"/>
    <p:sldId id="543" r:id="rId8"/>
    <p:sldId id="545" r:id="rId9"/>
    <p:sldId id="546" r:id="rId10"/>
    <p:sldId id="547" r:id="rId11"/>
    <p:sldId id="544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75" r:id="rId39"/>
    <p:sldId id="576" r:id="rId40"/>
    <p:sldId id="574" r:id="rId41"/>
    <p:sldId id="577" r:id="rId42"/>
    <p:sldId id="537" r:id="rId43"/>
    <p:sldId id="538" r:id="rId44"/>
    <p:sldId id="275" r:id="rId45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48"/>
    </p:embeddedFont>
    <p:embeddedFont>
      <p:font typeface="HY강M" panose="02030600000101010101" pitchFamily="18" charset="-127"/>
      <p:regular r:id="rId49"/>
    </p:embeddedFont>
    <p:embeddedFont>
      <p:font typeface="HY견고딕" panose="02030600000101010101" pitchFamily="18" charset="-127"/>
      <p:regular r:id="rId50"/>
    </p:embeddedFont>
    <p:embeddedFont>
      <p:font typeface="HY헤드라인M" panose="02030600000101010101" pitchFamily="18" charset="-127"/>
      <p:regular r:id="rId51"/>
    </p:embeddedFont>
    <p:embeddedFont>
      <p:font typeface="맑은 고딕" panose="020B0503020000020004" pitchFamily="34" charset="-127"/>
      <p:regular r:id="rId52"/>
      <p:bold r:id="rId53"/>
    </p:embeddedFont>
    <p:embeddedFont>
      <p:font typeface="Verdana" panose="020B0604030504040204" pitchFamily="34" charset="0"/>
      <p:regular r:id="rId54"/>
      <p:bold r:id="rId55"/>
      <p:italic r:id="rId56"/>
      <p:boldItalic r:id="rId5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0C275E-A2A8-7B4D-A974-6C93719153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09EA403-BD10-4942-BEC8-C66996F943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4883BE1C-3B6E-D54C-9CBE-E9B2FCD3EB96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7F61BDD3-2F70-C344-B938-15D5C86F994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0DA8C346-3A5D-B24A-9460-0BD53DBFAC0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150F4897-2B33-8642-8558-E75B553833D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246318-89C8-E74A-9848-DDE3EAABF6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6CD8D4-0917-314A-997E-2FFDA99C90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E55CFC41-01A8-2A4B-B009-2717A2B8E990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090BB51-6321-1843-A20D-BF1B425F0E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CF0FED09-C89A-E445-B1CA-BD3612C0E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EEDD96-0585-FF44-BB90-608EBF08EE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B3E3AB-EC26-5940-A4FE-C8829CCE7D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8031BE1-ADA9-4848-BAEB-845D2AE7769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C5884FD-2717-CD43-950F-21F264B3F3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0EA3DFA-76B0-2A47-AC04-315FA00A1F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704911D-7A3D-5C4E-863E-969BFAA34C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E3D4277-0D89-5A4B-99D6-FE3868F459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9A913FD-B826-FE40-9AC4-6D3F241D50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2EA7578-A8F8-884E-AEF4-A35DB9A54C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3B9E924-FEE7-E740-9ED7-C5131D4E69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028DFFB8-627B-474F-9A6D-B7C8364539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29C3BAA-DA80-5F46-BA15-421952C5552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B7EC3510-CE60-324A-9AC8-A78DBBA00E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3ECBBF39-5CCF-5046-B459-7D3A9227B8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84010341-634D-CF48-9B9D-8792E6FDBC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714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39128F4D-0E42-EF45-AD25-178DBAD878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00315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3501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05D0E2A-FB88-1145-A173-93E8EDB3ED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817AFC22-0A40-E049-BC2E-CB63F00D61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A22B1F3-1438-F74E-91B2-36420E3EBC0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B598B3FC-2A15-6F4A-A908-8516D5E658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B9BF7107-3203-9A48-8119-99D290E9F6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2CE6F02E-4BD1-F84D-A7E0-22092AF03ABC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E95E56C9-C680-6148-9156-74D1F6255F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19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B53AFE0B-6799-6241-9E50-15E5FEC56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FC8BA989-CBDE-9244-A03D-DB809F39B6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F2A96477-9868-0C49-924C-8609658BF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80A73080-046A-6549-93EB-602013EB907C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/44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56CABF2B-C8C4-ED49-8482-8BA49D2B6A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2A88AE3D-0015-7B4F-8AB4-330A1C6BFF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6DA3B291-B6CF-1946-B47E-7455856EE7BD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0E07D907-23ED-6548-B6AC-30F40DC500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08C9FAF9-BCA2-9846-9E76-00DC80664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388689FF-B95B-0943-9EF9-1FAC1659F95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F5B11AFE-C2FB-8940-A453-C270885F36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F1F293C5-E156-EC4D-8318-45F2485251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39" r:id="rId3"/>
    <p:sldLayoutId id="214748454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ADD948EB-8F0A-EE47-9DBB-EE09BF25F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 sz="3200"/>
              <a:t>18</a:t>
            </a:r>
            <a:r>
              <a:rPr lang="ko-KR" altLang="en-US" sz="3200"/>
              <a:t>장</a:t>
            </a:r>
            <a:r>
              <a:rPr lang="en-US" altLang="ko-KR" sz="3200"/>
              <a:t>.</a:t>
            </a:r>
            <a:r>
              <a:rPr lang="ko-KR" altLang="en-US" sz="3200"/>
              <a:t> </a:t>
            </a:r>
            <a:r>
              <a:rPr lang="en-US" altLang="ko-KR" sz="3200"/>
              <a:t>IO</a:t>
            </a:r>
            <a:r>
              <a:rPr lang="ko-KR" altLang="en-US" sz="3200"/>
              <a:t>기반 입출력 및 네트워킹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F935371E-16F2-C141-9A67-114A4F589A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콘솔</a:t>
            </a:r>
            <a:r>
              <a:rPr lang="en-US" altLang="ko-KR" sz="2400"/>
              <a:t>(Console)</a:t>
            </a:r>
          </a:p>
          <a:p>
            <a:pPr lvl="1"/>
            <a:r>
              <a:rPr lang="ko-KR" altLang="en-US" sz="2000"/>
              <a:t>시스템을 사용하기 위해 키보드로 입력을 받고 화면으로 출력하는    소프트웨어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Unix, Linux: </a:t>
            </a:r>
            <a:r>
              <a:rPr lang="ko-KR" altLang="en-US" sz="2000"/>
              <a:t>터미널</a:t>
            </a:r>
            <a:endParaRPr lang="en-US" altLang="ko-KR" sz="2000"/>
          </a:p>
          <a:p>
            <a:pPr lvl="1"/>
            <a:r>
              <a:rPr lang="en-US" altLang="ko-KR" sz="2000"/>
              <a:t>Windows </a:t>
            </a:r>
            <a:r>
              <a:rPr lang="ko-KR" altLang="en-US" sz="2000"/>
              <a:t>운영체제</a:t>
            </a:r>
            <a:r>
              <a:rPr lang="en-US" altLang="ko-KR" sz="2000"/>
              <a:t>: </a:t>
            </a:r>
            <a:r>
              <a:rPr lang="ko-KR" altLang="en-US" sz="2000"/>
              <a:t>명령 프롬프트</a:t>
            </a:r>
            <a:endParaRPr lang="en-US" altLang="ko-KR" sz="2000"/>
          </a:p>
          <a:p>
            <a:pPr lvl="1"/>
            <a:r>
              <a:rPr lang="ko-KR" altLang="en-US" sz="2000"/>
              <a:t>이클립스</a:t>
            </a:r>
            <a:r>
              <a:rPr lang="en-US" altLang="ko-KR" sz="2000"/>
              <a:t>: Console </a:t>
            </a:r>
            <a:r>
              <a:rPr lang="ko-KR" altLang="en-US" sz="2000"/>
              <a:t>뷰</a:t>
            </a:r>
            <a:endParaRPr lang="en-US" altLang="ko-KR" sz="2000"/>
          </a:p>
          <a:p>
            <a:pPr lvl="1"/>
            <a:endParaRPr lang="en-US" altLang="ko-KR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064663E2-2D13-294B-86C0-F854CAAC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콘솔 입출력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BAF0BBFC-DEC7-F44C-842B-CA52F4E5C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14216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D54201BF-8CAA-EE4C-8210-24636925F6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System.in </a:t>
            </a:r>
            <a:r>
              <a:rPr lang="ko-KR" altLang="en-US" sz="2400"/>
              <a:t>필드</a:t>
            </a:r>
            <a:endParaRPr lang="en-US" altLang="ko-KR" sz="2400"/>
          </a:p>
          <a:p>
            <a:pPr lvl="1"/>
            <a:r>
              <a:rPr lang="en-US" altLang="ko-KR" sz="2000"/>
              <a:t>InputStream </a:t>
            </a:r>
            <a:r>
              <a:rPr lang="ko-KR" altLang="en-US" sz="2000"/>
              <a:t>타입의 입력 스트림 </a:t>
            </a: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InputStream </a:t>
            </a:r>
            <a:r>
              <a:rPr lang="ko-KR" altLang="en-US" sz="2000"/>
              <a:t>변수 대입 가능</a:t>
            </a:r>
            <a:endParaRPr lang="en-US" altLang="ko-KR" sz="2000"/>
          </a:p>
          <a:p>
            <a:pPr lvl="1"/>
            <a:r>
              <a:rPr lang="ko-KR" altLang="en-US" sz="2000"/>
              <a:t>읽은 </a:t>
            </a:r>
            <a:r>
              <a:rPr lang="en-US" altLang="ko-KR" sz="2000"/>
              <a:t>byte</a:t>
            </a:r>
            <a:r>
              <a:rPr lang="ko-KR" altLang="en-US" sz="2000"/>
              <a:t>는 키보드의 아스키 코드</a:t>
            </a:r>
            <a:r>
              <a:rPr lang="en-US" altLang="ko-KR" sz="2000"/>
              <a:t>(ascii code) </a:t>
            </a:r>
          </a:p>
          <a:p>
            <a:pPr lvl="1"/>
            <a:r>
              <a:rPr lang="ko-KR" altLang="en-US" sz="2000"/>
              <a:t>아스키 코드로부터 문자 변환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키보드로부터 입력된 한글 읽기 예제 </a:t>
            </a:r>
            <a:endParaRPr lang="en-US" altLang="ko-KR" sz="2000"/>
          </a:p>
          <a:p>
            <a:pPr lvl="2"/>
            <a:r>
              <a:rPr lang="en-US" altLang="ko-KR" sz="1800"/>
              <a:t>read()</a:t>
            </a:r>
            <a:r>
              <a:rPr lang="ko-KR" altLang="en-US" sz="1800"/>
              <a:t>메소드는 </a:t>
            </a:r>
            <a:r>
              <a:rPr lang="en-US" altLang="ko-KR" sz="1800"/>
              <a:t>1</a:t>
            </a:r>
            <a:r>
              <a:rPr lang="ko-KR" altLang="en-US" sz="1800"/>
              <a:t>바이트씩만 읽음 </a:t>
            </a:r>
            <a:r>
              <a:rPr lang="en-US" altLang="ko-KR" sz="1800">
                <a:sym typeface="Wingdings" pitchFamily="2" charset="2"/>
              </a:rPr>
              <a:t> </a:t>
            </a:r>
            <a:r>
              <a:rPr lang="ko-KR" altLang="en-US" sz="1800">
                <a:sym typeface="Wingdings" pitchFamily="2" charset="2"/>
              </a:rPr>
              <a:t>오류 발생</a:t>
            </a:r>
            <a:endParaRPr lang="en-US" altLang="ko-KR" sz="1800"/>
          </a:p>
          <a:p>
            <a:pPr lvl="2"/>
            <a:r>
              <a:rPr lang="ko-KR" altLang="en-US" sz="1800"/>
              <a:t>전체 내용을 바이트 배열로 받아 </a:t>
            </a:r>
            <a:r>
              <a:rPr lang="en-US" altLang="ko-KR" sz="1800"/>
              <a:t>String </a:t>
            </a:r>
            <a:r>
              <a:rPr lang="ko-KR" altLang="en-US" sz="1800"/>
              <a:t>객체 생성 후 읽기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890E0247-E70B-184E-80EB-E84536E1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콘솔 입출력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0D7D438C-185E-D04C-81C4-49BF860123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System.out </a:t>
            </a:r>
            <a:r>
              <a:rPr lang="ko-KR" altLang="en-US"/>
              <a:t>필드</a:t>
            </a:r>
            <a:endParaRPr lang="en-US" altLang="ko-KR"/>
          </a:p>
          <a:p>
            <a:pPr lvl="1"/>
            <a:r>
              <a:rPr lang="en-US" altLang="ko-KR" sz="2000"/>
              <a:t>PrintStream </a:t>
            </a:r>
            <a:r>
              <a:rPr lang="ko-KR" altLang="en-US" sz="2000"/>
              <a:t>타입의 출력 스트림 </a:t>
            </a:r>
            <a:endParaRPr lang="en-US" altLang="ko-KR" sz="2000"/>
          </a:p>
          <a:p>
            <a:pPr lvl="2"/>
            <a:r>
              <a:rPr lang="en-US" altLang="ko-KR" sz="1800"/>
              <a:t>OutputStream</a:t>
            </a:r>
            <a:r>
              <a:rPr lang="ko-KR" altLang="en-US" sz="1800"/>
              <a:t>으로 타입 변환 가능 </a:t>
            </a:r>
            <a:endParaRPr lang="en-US" altLang="ko-KR" sz="1800"/>
          </a:p>
          <a:p>
            <a:pPr lvl="1"/>
            <a:r>
              <a:rPr lang="ko-KR" altLang="en-US" sz="2000"/>
              <a:t>아스키 코드를 출력하면 콘솔에는 문자가 출력</a:t>
            </a:r>
            <a:endParaRPr lang="en-US" altLang="ko-KR" sz="2000"/>
          </a:p>
          <a:p>
            <a:pPr lvl="1"/>
            <a:r>
              <a:rPr lang="ko-KR" altLang="en-US" sz="2000"/>
              <a:t>문자열을 출력하려면 바이트 배열을 얻어야 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 sz="2400"/>
              <a:t>Console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ko-KR" altLang="en-US" sz="2000"/>
              <a:t>자바</a:t>
            </a:r>
            <a:r>
              <a:rPr lang="en-US" altLang="ko-KR" sz="2000"/>
              <a:t>6</a:t>
            </a:r>
            <a:r>
              <a:rPr lang="ko-KR" altLang="en-US" sz="2000"/>
              <a:t>부터 콘솔에서 입력된 문자열을 쉽게 읽을 수 있도록 제공</a:t>
            </a:r>
            <a:endParaRPr lang="en-US" altLang="ko-KR" sz="2000"/>
          </a:p>
          <a:p>
            <a:pPr lvl="2"/>
            <a:r>
              <a:rPr lang="ko-KR" altLang="en-US" sz="1800"/>
              <a:t>이클립스에서 </a:t>
            </a:r>
            <a:r>
              <a:rPr lang="en-US" altLang="ko-KR" sz="1800"/>
              <a:t>System.console()</a:t>
            </a:r>
            <a:r>
              <a:rPr lang="ko-KR" altLang="en-US" sz="1800"/>
              <a:t>은 </a:t>
            </a:r>
            <a:r>
              <a:rPr lang="en-US" altLang="ko-KR" sz="1800"/>
              <a:t>null</a:t>
            </a:r>
            <a:r>
              <a:rPr lang="ko-KR" altLang="en-US" sz="1800"/>
              <a:t> 리턴</a:t>
            </a:r>
            <a:endParaRPr lang="en-US" altLang="ko-KR" sz="1800"/>
          </a:p>
          <a:p>
            <a:pPr lvl="3"/>
            <a:r>
              <a:rPr lang="ko-KR" altLang="en-US"/>
              <a:t>명령 프롬프트에서 반드시 실행</a:t>
            </a:r>
            <a:endParaRPr lang="en-US" altLang="ko-KR"/>
          </a:p>
          <a:p>
            <a:pPr lvl="1"/>
            <a:r>
              <a:rPr lang="en-US" altLang="ko-KR" sz="2000"/>
              <a:t>Console </a:t>
            </a:r>
            <a:r>
              <a:rPr lang="ko-KR" altLang="en-US" sz="2000"/>
              <a:t>클래스의 읽기 메소드</a:t>
            </a:r>
            <a:endParaRPr lang="en-US" altLang="ko-KR" sz="2000"/>
          </a:p>
          <a:p>
            <a:endParaRPr lang="en-US" altLang="ko-KR" sz="2400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C9FDBE83-3100-B848-BF2B-72D5DFD0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콘솔 입출력</a:t>
            </a: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7E90D802-B1FD-C344-BB75-87FE76BE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10200"/>
            <a:ext cx="75009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794DBFE9-D1B5-114C-BC7E-23667165C3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Scanner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en-US" altLang="ko-KR" sz="2000"/>
              <a:t>Console </a:t>
            </a:r>
            <a:r>
              <a:rPr lang="ko-KR" altLang="en-US" sz="2000"/>
              <a:t>클래스의 단점</a:t>
            </a:r>
            <a:endParaRPr lang="en-US" altLang="ko-KR" sz="2000"/>
          </a:p>
          <a:p>
            <a:pPr lvl="2"/>
            <a:r>
              <a:rPr lang="ko-KR" altLang="en-US" sz="1800"/>
              <a:t>문자열은 읽을 수 있지만 기본 타입</a:t>
            </a:r>
            <a:r>
              <a:rPr lang="en-US" altLang="ko-KR" sz="1800"/>
              <a:t>(</a:t>
            </a:r>
            <a:r>
              <a:rPr lang="ko-KR" altLang="en-US" sz="1800"/>
              <a:t>정수</a:t>
            </a:r>
            <a:r>
              <a:rPr lang="en-US" altLang="ko-KR" sz="1800"/>
              <a:t>, </a:t>
            </a:r>
            <a:r>
              <a:rPr lang="ko-KR" altLang="en-US" sz="1800"/>
              <a:t>실수</a:t>
            </a:r>
            <a:r>
              <a:rPr lang="en-US" altLang="ko-KR" sz="1800"/>
              <a:t>) </a:t>
            </a:r>
            <a:r>
              <a:rPr lang="ko-KR" altLang="en-US" sz="1800"/>
              <a:t>값을 바로 읽을 수 없음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java.util.Scanner</a:t>
            </a:r>
          </a:p>
          <a:p>
            <a:pPr lvl="2"/>
            <a:r>
              <a:rPr lang="ko-KR" altLang="en-US" sz="1800"/>
              <a:t>콘솔로부터 기본 타입의 값을 바로 읽을 수 있음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제공하는 메소드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086C8D62-5BB2-EB43-8445-2F262BAF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콘솔 입출력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57047C9A-D623-EB4A-A740-496770D6C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74660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>
            <a:extLst>
              <a:ext uri="{FF2B5EF4-FFF2-40B4-BE49-F238E27FC236}">
                <a16:creationId xmlns:a16="http://schemas.microsoft.com/office/drawing/2014/main" id="{7D05643B-184E-784C-84B1-2D59C8D9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400"/>
            <a:ext cx="750093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EA5CBD10-6DA7-F047-96E9-B20B8AD54B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File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ko-KR" altLang="en-US" sz="2000"/>
              <a:t>파일 시스템의 파일을 표현하는 클래스</a:t>
            </a:r>
            <a:endParaRPr lang="en-US" altLang="ko-KR" sz="2000"/>
          </a:p>
          <a:p>
            <a:pPr lvl="2"/>
            <a:r>
              <a:rPr lang="ko-KR" altLang="en-US" sz="1800"/>
              <a:t>파일 크기</a:t>
            </a:r>
            <a:r>
              <a:rPr lang="en-US" altLang="ko-KR" sz="1800"/>
              <a:t>, </a:t>
            </a:r>
            <a:r>
              <a:rPr lang="ko-KR" altLang="en-US" sz="1800"/>
              <a:t>파일 속성</a:t>
            </a:r>
            <a:r>
              <a:rPr lang="en-US" altLang="ko-KR" sz="1800"/>
              <a:t>, </a:t>
            </a:r>
            <a:r>
              <a:rPr lang="ko-KR" altLang="en-US" sz="1800"/>
              <a:t>파일 이름 등의 정보 제공</a:t>
            </a:r>
            <a:endParaRPr lang="en-US" altLang="ko-KR" sz="1800"/>
          </a:p>
          <a:p>
            <a:pPr lvl="2"/>
            <a:r>
              <a:rPr lang="ko-KR" altLang="en-US" sz="1800"/>
              <a:t>파일 생성 및 삭제 기능 제공</a:t>
            </a:r>
            <a:endParaRPr lang="en-US" altLang="ko-KR" sz="1800"/>
          </a:p>
          <a:p>
            <a:pPr lvl="2"/>
            <a:r>
              <a:rPr lang="ko-KR" altLang="en-US" sz="1800"/>
              <a:t>디렉토리 생성</a:t>
            </a:r>
            <a:r>
              <a:rPr lang="en-US" altLang="ko-KR" sz="1800"/>
              <a:t>,</a:t>
            </a:r>
            <a:r>
              <a:rPr lang="ko-KR" altLang="en-US" sz="1800"/>
              <a:t> 디렉토리에 존재하는 파일 리스트 얻어내는 기능 제공</a:t>
            </a:r>
            <a:endParaRPr lang="en-US" altLang="ko-KR" sz="1800"/>
          </a:p>
          <a:p>
            <a:pPr lvl="1"/>
            <a:r>
              <a:rPr lang="ko-KR" altLang="en-US" sz="2000"/>
              <a:t>파일 객체 생성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파일 또는 디렉토리 존재 유무 확인 메소드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파일 및 디렉토리 생성 및 삭제 메소드</a:t>
            </a:r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60929990-E22B-0D4E-AC95-4BB48F04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입출력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96BED4D5-347E-9E46-BB43-0B93D9D7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7466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>
            <a:extLst>
              <a:ext uri="{FF2B5EF4-FFF2-40B4-BE49-F238E27FC236}">
                <a16:creationId xmlns:a16="http://schemas.microsoft.com/office/drawing/2014/main" id="{96B907BF-853D-634E-A73F-63131F568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4419600"/>
            <a:ext cx="74755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">
            <a:extLst>
              <a:ext uri="{FF2B5EF4-FFF2-40B4-BE49-F238E27FC236}">
                <a16:creationId xmlns:a16="http://schemas.microsoft.com/office/drawing/2014/main" id="{C29BFDA0-5D16-C34E-92C3-60ADD1C41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0"/>
            <a:ext cx="75009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ECB0BEA1-00C4-924F-8EED-BED9CE491D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파일 및 디렉토리의 정보를 리턴하는 메소드</a:t>
            </a:r>
          </a:p>
          <a:p>
            <a:pPr lvl="1"/>
            <a:endParaRPr lang="ko-KR" altLang="en-US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81BB56C2-75A2-8D4C-879F-7C78E69C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입출력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D0F2AA1F-3391-EC4C-932C-7FDBBE4FB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215188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91A31ED9-D8D2-7544-BA81-A5A10E44AC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FileInputStream</a:t>
            </a:r>
          </a:p>
          <a:p>
            <a:pPr lvl="1"/>
            <a:r>
              <a:rPr lang="ko-KR" altLang="en-US" sz="2000"/>
              <a:t>파일로부터 바이트 단위로 읽어 들일 때 사용</a:t>
            </a:r>
            <a:endParaRPr lang="en-US" altLang="ko-KR" sz="2000"/>
          </a:p>
          <a:p>
            <a:pPr lvl="2"/>
            <a:r>
              <a:rPr lang="ko-KR" altLang="en-US" sz="1800"/>
              <a:t>그림</a:t>
            </a:r>
            <a:r>
              <a:rPr lang="en-US" altLang="ko-KR" sz="1800"/>
              <a:t>, </a:t>
            </a:r>
            <a:r>
              <a:rPr lang="ko-KR" altLang="en-US" sz="1800"/>
              <a:t>오디오</a:t>
            </a:r>
            <a:r>
              <a:rPr lang="en-US" altLang="ko-KR" sz="1800"/>
              <a:t>, </a:t>
            </a:r>
            <a:r>
              <a:rPr lang="ko-KR" altLang="en-US" sz="1800"/>
              <a:t>비디오</a:t>
            </a:r>
            <a:r>
              <a:rPr lang="en-US" altLang="ko-KR" sz="1800"/>
              <a:t>, </a:t>
            </a:r>
            <a:r>
              <a:rPr lang="ko-KR" altLang="en-US" sz="1800"/>
              <a:t>텍스트 파일 등 모든 종류의 파일을 읽을 수 있음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객체 생성 방법</a:t>
            </a:r>
            <a:endParaRPr lang="en-US" altLang="ko-KR" sz="2000"/>
          </a:p>
          <a:p>
            <a:pPr lvl="2"/>
            <a:r>
              <a:rPr lang="en-US" altLang="ko-KR" sz="1800"/>
              <a:t>FileInputStream </a:t>
            </a:r>
            <a:r>
              <a:rPr lang="ko-KR" altLang="en-US" sz="1800"/>
              <a:t>객체가 생성될 때 파일과 직접 연결</a:t>
            </a:r>
            <a:endParaRPr lang="en-US" altLang="ko-KR" sz="1800"/>
          </a:p>
          <a:p>
            <a:pPr lvl="2"/>
            <a:r>
              <a:rPr lang="ko-KR" altLang="en-US" sz="1800"/>
              <a:t>만약 파일이 존재하지 않으면</a:t>
            </a:r>
            <a:r>
              <a:rPr lang="en-US" altLang="ko-KR" sz="1800"/>
              <a:t> FileNotFoundException</a:t>
            </a:r>
            <a:r>
              <a:rPr lang="ko-KR" altLang="en-US" sz="1800"/>
              <a:t> 발생</a:t>
            </a:r>
            <a:endParaRPr lang="en-US" altLang="ko-KR" sz="1800"/>
          </a:p>
          <a:p>
            <a:pPr lvl="2"/>
            <a:r>
              <a:rPr lang="en-US" altLang="ko-KR" sz="1800"/>
              <a:t>try-catch</a:t>
            </a:r>
            <a:r>
              <a:rPr lang="ko-KR" altLang="en-US" sz="1800"/>
              <a:t>문으로 예외 처리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InputStream </a:t>
            </a:r>
            <a:r>
              <a:rPr lang="ko-KR" altLang="en-US" sz="2000"/>
              <a:t>하위 클래스 </a:t>
            </a:r>
            <a:r>
              <a:rPr lang="en-US" altLang="ko-KR" sz="2000"/>
              <a:t>- </a:t>
            </a:r>
            <a:r>
              <a:rPr lang="ko-KR" altLang="en-US" sz="2000"/>
              <a:t>사용 방법이 </a:t>
            </a:r>
            <a:r>
              <a:rPr lang="en-US" altLang="ko-KR" sz="2000"/>
              <a:t>InputStream</a:t>
            </a:r>
            <a:r>
              <a:rPr lang="ko-KR" altLang="en-US" sz="2000"/>
              <a:t>과 동일</a:t>
            </a:r>
          </a:p>
          <a:p>
            <a:pPr lvl="2"/>
            <a:endParaRPr lang="ko-KR" altLang="en-US"/>
          </a:p>
          <a:p>
            <a:endParaRPr lang="ko-KR" altLang="en-US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1B7AD575-0B1A-7547-9806-A8078FCE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입출력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81EE19F0-F4C0-0846-8920-18BD9FDCDA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FileOutputStream</a:t>
            </a:r>
          </a:p>
          <a:p>
            <a:pPr lvl="1"/>
            <a:r>
              <a:rPr lang="ko-KR" altLang="en-US" sz="2000"/>
              <a:t>파일에 바이트 단위로 데이터를 저장할 때 사용</a:t>
            </a:r>
            <a:endParaRPr lang="en-US" altLang="ko-KR" sz="2000"/>
          </a:p>
          <a:p>
            <a:pPr lvl="2"/>
            <a:r>
              <a:rPr lang="ko-KR" altLang="en-US" sz="1800"/>
              <a:t>그림</a:t>
            </a:r>
            <a:r>
              <a:rPr lang="en-US" altLang="ko-KR" sz="1800"/>
              <a:t>, </a:t>
            </a:r>
            <a:r>
              <a:rPr lang="ko-KR" altLang="en-US" sz="1800"/>
              <a:t>오디오</a:t>
            </a:r>
            <a:r>
              <a:rPr lang="en-US" altLang="ko-KR" sz="1800"/>
              <a:t>, </a:t>
            </a:r>
            <a:r>
              <a:rPr lang="ko-KR" altLang="en-US" sz="1800"/>
              <a:t>비디오</a:t>
            </a:r>
            <a:r>
              <a:rPr lang="en-US" altLang="ko-KR" sz="1800"/>
              <a:t>, </a:t>
            </a:r>
            <a:r>
              <a:rPr lang="ko-KR" altLang="en-US" sz="1800"/>
              <a:t>텍스트 등 모든 종류의 데이터를 파일로 저장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객체 생성 방법</a:t>
            </a:r>
            <a:endParaRPr lang="en-US" altLang="ko-KR" sz="2000"/>
          </a:p>
          <a:p>
            <a:pPr lvl="2"/>
            <a:r>
              <a:rPr lang="ko-KR" altLang="en-US" sz="1800"/>
              <a:t>파일이 이미 존재할 경우</a:t>
            </a:r>
            <a:r>
              <a:rPr lang="en-US" altLang="ko-KR" sz="1800"/>
              <a:t>, </a:t>
            </a:r>
            <a:r>
              <a:rPr lang="ko-KR" altLang="en-US" sz="1800"/>
              <a:t>데이터를 출력하게 되면 파일을 덮어쓰는 단점</a:t>
            </a:r>
            <a:endParaRPr lang="en-US" altLang="ko-KR" sz="1800"/>
          </a:p>
          <a:p>
            <a:pPr lvl="2"/>
            <a:r>
              <a:rPr lang="ko-KR" altLang="en-US" sz="1800"/>
              <a:t>기존 파일 내용 끝에 데이터를 추가할 경우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OutputStream </a:t>
            </a:r>
            <a:r>
              <a:rPr lang="ko-KR" altLang="en-US" sz="2000"/>
              <a:t>하위 클래스 </a:t>
            </a:r>
            <a:r>
              <a:rPr lang="en-US" altLang="ko-KR" sz="2000"/>
              <a:t>-</a:t>
            </a:r>
            <a:r>
              <a:rPr lang="ko-KR" altLang="en-US" sz="2000"/>
              <a:t> 사용 방법이 </a:t>
            </a:r>
            <a:r>
              <a:rPr lang="en-US" altLang="ko-KR" sz="2000"/>
              <a:t>OutputStream</a:t>
            </a:r>
            <a:r>
              <a:rPr lang="ko-KR" altLang="en-US" sz="2000"/>
              <a:t>과 동일</a:t>
            </a:r>
          </a:p>
          <a:p>
            <a:pPr lvl="2"/>
            <a:endParaRPr lang="ko-KR" altLang="en-US"/>
          </a:p>
          <a:p>
            <a:endParaRPr lang="ko-KR" altLang="en-US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36832B1C-0E7E-3E45-8B19-F1ACDA37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입출력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E6106A88-28DF-C84B-8594-2FAE30B6B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7466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5CF5F055-3D81-C24F-B227-7D1C3A7B84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FileReader</a:t>
            </a:r>
          </a:p>
          <a:p>
            <a:pPr lvl="1"/>
            <a:r>
              <a:rPr lang="ko-KR" altLang="en-US" sz="2000"/>
              <a:t>텍스트 파일로부터 데이터를 읽어 들일 때 사용</a:t>
            </a:r>
            <a:endParaRPr lang="en-US" altLang="ko-KR" sz="2000"/>
          </a:p>
          <a:p>
            <a:pPr lvl="2"/>
            <a:r>
              <a:rPr lang="ko-KR" altLang="en-US" sz="1800"/>
              <a:t>문자 단위로 읽음 </a:t>
            </a:r>
            <a:endParaRPr lang="en-US" altLang="ko-KR" sz="1800"/>
          </a:p>
          <a:p>
            <a:pPr lvl="3"/>
            <a:r>
              <a:rPr lang="ko-KR" altLang="en-US"/>
              <a:t>텍스트가 아닌 그림</a:t>
            </a:r>
            <a:r>
              <a:rPr lang="en-US" altLang="ko-KR"/>
              <a:t>, </a:t>
            </a:r>
            <a:r>
              <a:rPr lang="ko-KR" altLang="en-US"/>
              <a:t>오디오</a:t>
            </a:r>
            <a:r>
              <a:rPr lang="en-US" altLang="ko-KR"/>
              <a:t>, </a:t>
            </a:r>
            <a:r>
              <a:rPr lang="ko-KR" altLang="en-US"/>
              <a:t>비디오 등의</a:t>
            </a:r>
            <a:r>
              <a:rPr lang="en-US" altLang="ko-KR"/>
              <a:t>  </a:t>
            </a:r>
            <a:r>
              <a:rPr lang="ko-KR" altLang="en-US"/>
              <a:t>파일은 읽을 수 없음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객체 생성 방법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 sz="1800"/>
              <a:t>FileReader </a:t>
            </a:r>
            <a:r>
              <a:rPr lang="ko-KR" altLang="en-US" sz="1800"/>
              <a:t>객체가 생성될 때 파일과 직접 연결</a:t>
            </a:r>
            <a:endParaRPr lang="en-US" altLang="ko-KR" sz="1800"/>
          </a:p>
          <a:p>
            <a:pPr lvl="2"/>
            <a:r>
              <a:rPr lang="ko-KR" altLang="en-US" sz="1800"/>
              <a:t>만약 파일이 존재하지 않으면</a:t>
            </a:r>
            <a:r>
              <a:rPr lang="en-US" altLang="ko-KR" sz="1800"/>
              <a:t> FileNotFoundException</a:t>
            </a:r>
            <a:r>
              <a:rPr lang="ko-KR" altLang="en-US" sz="1800"/>
              <a:t> 발생</a:t>
            </a:r>
            <a:endParaRPr lang="en-US" altLang="ko-KR" sz="1800"/>
          </a:p>
          <a:p>
            <a:pPr lvl="2"/>
            <a:r>
              <a:rPr lang="en-US" altLang="ko-KR" sz="1800"/>
              <a:t>try-catch</a:t>
            </a:r>
            <a:r>
              <a:rPr lang="ko-KR" altLang="en-US" sz="1800"/>
              <a:t>문으로 예외 처리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Reader </a:t>
            </a:r>
            <a:r>
              <a:rPr lang="ko-KR" altLang="en-US" sz="2000"/>
              <a:t>하위 클래스 </a:t>
            </a:r>
            <a:r>
              <a:rPr lang="en-US" altLang="ko-KR" sz="2000"/>
              <a:t>- </a:t>
            </a:r>
            <a:r>
              <a:rPr lang="ko-KR" altLang="en-US" sz="2000"/>
              <a:t>사용 방법 </a:t>
            </a:r>
            <a:r>
              <a:rPr lang="en-US" altLang="ko-KR" sz="2000"/>
              <a:t>Reader</a:t>
            </a:r>
            <a:r>
              <a:rPr lang="ko-KR" altLang="en-US" sz="2000"/>
              <a:t>와 동일</a:t>
            </a:r>
          </a:p>
          <a:p>
            <a:pPr lvl="2"/>
            <a:endParaRPr lang="ko-KR" altLang="en-US"/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251CA6FF-AB30-F54F-9A38-DDDC5D6B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입출력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1470BB24-5AE3-9948-ACCA-C07CA298D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747553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51B13181-5DE5-E44F-9D4A-25A31EBD3D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FileWriter</a:t>
            </a:r>
          </a:p>
          <a:p>
            <a:pPr lvl="1"/>
            <a:r>
              <a:rPr lang="ko-KR" altLang="en-US" sz="2000"/>
              <a:t>텍스트 파일에 문자 데이터를 저장할 때 사용</a:t>
            </a:r>
            <a:endParaRPr lang="en-US" altLang="ko-KR" sz="2000"/>
          </a:p>
          <a:p>
            <a:pPr lvl="2"/>
            <a:r>
              <a:rPr lang="ko-KR" altLang="en-US" sz="1800"/>
              <a:t>텍스트가 아닌 그림</a:t>
            </a:r>
            <a:r>
              <a:rPr lang="en-US" altLang="ko-KR" sz="1800"/>
              <a:t>, </a:t>
            </a:r>
            <a:r>
              <a:rPr lang="ko-KR" altLang="en-US" sz="1800"/>
              <a:t>오디오</a:t>
            </a:r>
            <a:r>
              <a:rPr lang="en-US" altLang="ko-KR" sz="1800"/>
              <a:t>, </a:t>
            </a:r>
            <a:r>
              <a:rPr lang="ko-KR" altLang="en-US" sz="1800"/>
              <a:t>비디오 등의 데이터를 파일로 저장 불가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객체 생성 방법</a:t>
            </a:r>
            <a:endParaRPr lang="en-US" altLang="ko-KR" sz="2000"/>
          </a:p>
          <a:p>
            <a:pPr lvl="2"/>
            <a:r>
              <a:rPr lang="ko-KR" altLang="en-US" sz="1800"/>
              <a:t>파일이 이미 존재할 경우</a:t>
            </a:r>
            <a:r>
              <a:rPr lang="en-US" altLang="ko-KR" sz="1800"/>
              <a:t>, </a:t>
            </a:r>
            <a:r>
              <a:rPr lang="ko-KR" altLang="en-US" sz="1800"/>
              <a:t>데이터를 출력하게 되면 파일을 덮어쓰게 됨</a:t>
            </a:r>
            <a:r>
              <a:rPr lang="en-US" altLang="ko-KR" sz="1800"/>
              <a:t>.</a:t>
            </a:r>
          </a:p>
          <a:p>
            <a:pPr lvl="3"/>
            <a:r>
              <a:rPr lang="ko-KR" altLang="en-US" sz="2000"/>
              <a:t>파일 존재여부 따라 분기</a:t>
            </a:r>
            <a:endParaRPr lang="en-US" altLang="ko-KR" sz="2000"/>
          </a:p>
          <a:p>
            <a:pPr lvl="2"/>
            <a:r>
              <a:rPr lang="ko-KR" altLang="en-US" sz="1800"/>
              <a:t>기존 파일 내용 끝에 데이터를 추가할 경우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Writer </a:t>
            </a:r>
            <a:r>
              <a:rPr lang="ko-KR" altLang="en-US" sz="2000"/>
              <a:t>하위 클래스 </a:t>
            </a:r>
            <a:r>
              <a:rPr lang="en-US" altLang="ko-KR" sz="2000"/>
              <a:t>- </a:t>
            </a:r>
            <a:r>
              <a:rPr lang="ko-KR" altLang="en-US" sz="2000"/>
              <a:t>사용 방법이 </a:t>
            </a:r>
            <a:r>
              <a:rPr lang="en-US" altLang="ko-KR" sz="2000"/>
              <a:t>Writer</a:t>
            </a:r>
            <a:r>
              <a:rPr lang="ko-KR" altLang="en-US" sz="2000"/>
              <a:t>와 동일</a:t>
            </a:r>
          </a:p>
          <a:p>
            <a:pPr lvl="2"/>
            <a:endParaRPr lang="ko-KR" altLang="en-US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DE640E35-506F-9846-A049-707E4436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입출력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D4DED0B7-82E4-CB42-9ECA-F256080BF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86225"/>
            <a:ext cx="7466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74B15615-F123-0C40-A0B9-659440D1DE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IO </a:t>
            </a:r>
            <a:r>
              <a:rPr lang="ko-KR" altLang="en-US" dirty="0"/>
              <a:t>패키지 소개</a:t>
            </a:r>
          </a:p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입력 스트림과 출력 스트림</a:t>
            </a:r>
          </a:p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콘솔</a:t>
            </a:r>
            <a:r>
              <a:rPr lang="en-US" altLang="ko-KR" dirty="0"/>
              <a:t>(Console) </a:t>
            </a:r>
            <a:r>
              <a:rPr lang="ko-KR" altLang="en-US" dirty="0"/>
              <a:t>입출력</a:t>
            </a:r>
          </a:p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파일</a:t>
            </a:r>
            <a:r>
              <a:rPr lang="en-US" altLang="ko-KR" dirty="0"/>
              <a:t>(File) </a:t>
            </a:r>
            <a:r>
              <a:rPr lang="ko-KR" altLang="en-US" dirty="0"/>
              <a:t>입출력</a:t>
            </a:r>
          </a:p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보조 스트림</a:t>
            </a:r>
          </a:p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네트워크 기초</a:t>
            </a:r>
          </a:p>
          <a:p>
            <a:pPr>
              <a:defRPr/>
            </a:pPr>
            <a:r>
              <a:rPr lang="en-US" altLang="ko-KR" dirty="0"/>
              <a:t>7</a:t>
            </a:r>
            <a:r>
              <a:rPr lang="ko-KR" altLang="en-US" dirty="0"/>
              <a:t>절</a:t>
            </a:r>
            <a:r>
              <a:rPr lang="en-US" altLang="ko-KR" dirty="0"/>
              <a:t>. TCP </a:t>
            </a:r>
            <a:r>
              <a:rPr lang="ko-KR" altLang="en-US" dirty="0"/>
              <a:t>네트워킹</a:t>
            </a:r>
          </a:p>
          <a:p>
            <a:pPr>
              <a:defRPr/>
            </a:pPr>
            <a:r>
              <a:rPr lang="en-US" altLang="ko-KR" dirty="0"/>
              <a:t>8</a:t>
            </a:r>
            <a:r>
              <a:rPr lang="ko-KR" altLang="en-US" dirty="0"/>
              <a:t>절</a:t>
            </a:r>
            <a:r>
              <a:rPr lang="en-US" altLang="ko-KR" dirty="0"/>
              <a:t>. UDP </a:t>
            </a:r>
            <a:r>
              <a:rPr lang="ko-KR" altLang="en-US" dirty="0"/>
              <a:t>네트워킹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3B405A98-7A2B-1D46-8075-3905AB2751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보조 스트림</a:t>
            </a:r>
            <a:endParaRPr lang="en-US" altLang="ko-KR" sz="2400"/>
          </a:p>
          <a:p>
            <a:pPr lvl="1"/>
            <a:r>
              <a:rPr lang="ko-KR" altLang="en-US" sz="2000"/>
              <a:t>다른 스트림과 연결 되어 여러 가지 편리한 기능을 제공해주는 스트림</a:t>
            </a:r>
            <a:endParaRPr lang="en-US" altLang="ko-KR" sz="2000"/>
          </a:p>
          <a:p>
            <a:pPr lvl="2"/>
            <a:r>
              <a:rPr lang="ko-KR" altLang="en-US" sz="1800"/>
              <a:t>문자 변환</a:t>
            </a:r>
            <a:r>
              <a:rPr lang="en-US" altLang="ko-KR" sz="1800"/>
              <a:t>, </a:t>
            </a:r>
            <a:r>
              <a:rPr lang="ko-KR" altLang="en-US" sz="1800"/>
              <a:t>입출력 성능 향상</a:t>
            </a:r>
            <a:r>
              <a:rPr lang="en-US" altLang="ko-KR" sz="1800"/>
              <a:t>, </a:t>
            </a:r>
            <a:r>
              <a:rPr lang="ko-KR" altLang="en-US" sz="1800"/>
              <a:t>기본 데이터 타입 입출력</a:t>
            </a:r>
            <a:r>
              <a:rPr lang="en-US" altLang="ko-KR" sz="1800"/>
              <a:t>, </a:t>
            </a:r>
            <a:r>
              <a:rPr lang="ko-KR" altLang="en-US" sz="1800"/>
              <a:t>객체 입출력 등의 기능을 제공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보조 스트림 생성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보조 스트림 체인 </a:t>
            </a:r>
            <a:r>
              <a:rPr lang="en-US" altLang="ko-KR" sz="2000"/>
              <a:t>– </a:t>
            </a:r>
            <a:r>
              <a:rPr lang="ko-KR" altLang="en-US" sz="2000"/>
              <a:t>다른 보조 스트림과 연결되어 역할 수행 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8E5AA1EB-8A7B-1348-BE71-99443B05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626BDE99-DA75-404A-825F-59BC4A6E0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72306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>
            <a:extLst>
              <a:ext uri="{FF2B5EF4-FFF2-40B4-BE49-F238E27FC236}">
                <a16:creationId xmlns:a16="http://schemas.microsoft.com/office/drawing/2014/main" id="{BCF8C8ED-3161-E449-8E5B-C7DB71DA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4755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>
            <a:extLst>
              <a:ext uri="{FF2B5EF4-FFF2-40B4-BE49-F238E27FC236}">
                <a16:creationId xmlns:a16="http://schemas.microsoft.com/office/drawing/2014/main" id="{A9A3ED00-3261-C540-A1A7-A1010CD23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0"/>
            <a:ext cx="725646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D8DD5212-E7CB-F740-A5ED-C08A4CA364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문자 변환 보조 스트림</a:t>
            </a:r>
            <a:endParaRPr lang="en-US" altLang="ko-KR" sz="2400"/>
          </a:p>
          <a:p>
            <a:pPr lvl="1"/>
            <a:r>
              <a:rPr lang="ko-KR" altLang="en-US" sz="2000"/>
              <a:t>소스 스트림이 바이트 기반 스트림이지만 데이터가 문자일 경우 사용</a:t>
            </a:r>
            <a:endParaRPr lang="en-US" altLang="ko-KR" sz="2000"/>
          </a:p>
          <a:p>
            <a:pPr lvl="2"/>
            <a:r>
              <a:rPr lang="en-US" altLang="ko-KR" sz="1800"/>
              <a:t>Reader</a:t>
            </a:r>
            <a:r>
              <a:rPr lang="ko-KR" altLang="en-US" sz="1800"/>
              <a:t>와</a:t>
            </a:r>
            <a:r>
              <a:rPr lang="en-US" altLang="ko-KR" sz="1800"/>
              <a:t> Writer</a:t>
            </a:r>
            <a:r>
              <a:rPr lang="ko-KR" altLang="en-US" sz="1800"/>
              <a:t>는 문자 단위로 입출력 </a:t>
            </a:r>
            <a:r>
              <a:rPr lang="en-US" altLang="ko-KR" sz="1800"/>
              <a:t>- </a:t>
            </a:r>
            <a:r>
              <a:rPr lang="ko-KR" altLang="en-US" sz="1800"/>
              <a:t>바이트 기반 스트림보다 편리</a:t>
            </a:r>
            <a:endParaRPr lang="en-US" altLang="ko-KR" sz="1800"/>
          </a:p>
          <a:p>
            <a:pPr lvl="2"/>
            <a:r>
              <a:rPr lang="ko-KR" altLang="en-US" sz="1800"/>
              <a:t>문자셋의 종류를 지정할 수 있기 때문에 다양한 문자 입출력 가능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InputStreamReader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OutputStreamWriter</a:t>
            </a:r>
          </a:p>
          <a:p>
            <a:pPr lvl="1"/>
            <a:endParaRPr lang="en-US" altLang="ko-KR" sz="2000"/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00E155A4-F20C-6F45-88CA-34FF98D2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EF7C8A5B-06D9-3740-AED4-915D6A66B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59245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2">
            <a:extLst>
              <a:ext uri="{FF2B5EF4-FFF2-40B4-BE49-F238E27FC236}">
                <a16:creationId xmlns:a16="http://schemas.microsoft.com/office/drawing/2014/main" id="{F65AC624-76CC-3043-8649-4DFA6BC0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05400"/>
            <a:ext cx="60864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681D558A-C19A-2C4A-8732-AFF3E914E2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성능 향상 보조 스트림</a:t>
            </a:r>
            <a:endParaRPr lang="en-US" altLang="ko-KR" sz="2400"/>
          </a:p>
          <a:p>
            <a:pPr lvl="1"/>
            <a:r>
              <a:rPr lang="ko-KR" altLang="en-US" sz="2000"/>
              <a:t>입출력 성능에 영향을 미치는 입출력 소스</a:t>
            </a:r>
            <a:endParaRPr lang="en-US" altLang="ko-KR" sz="2000"/>
          </a:p>
          <a:p>
            <a:pPr lvl="2"/>
            <a:r>
              <a:rPr lang="ko-KR" altLang="en-US" sz="1800"/>
              <a:t>하드 디스크</a:t>
            </a:r>
            <a:endParaRPr lang="en-US" altLang="ko-KR" sz="1800"/>
          </a:p>
          <a:p>
            <a:pPr lvl="2"/>
            <a:r>
              <a:rPr lang="ko-KR" altLang="en-US" sz="1800"/>
              <a:t>느린 네트워크</a:t>
            </a:r>
            <a:endParaRPr lang="en-US" altLang="ko-KR" sz="1800"/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ko-KR" altLang="en-US" sz="2000"/>
              <a:t>버퍼를 이용한 해결 </a:t>
            </a:r>
            <a:r>
              <a:rPr lang="en-US" altLang="ko-KR" sz="2000"/>
              <a:t>(p.1032~1037)</a:t>
            </a:r>
          </a:p>
          <a:p>
            <a:pPr lvl="2"/>
            <a:r>
              <a:rPr lang="ko-KR" altLang="en-US" sz="1800"/>
              <a:t>입출력 소스와 직접 작업하지 않고 버퍼</a:t>
            </a:r>
            <a:r>
              <a:rPr lang="en-US" altLang="ko-KR" sz="1800"/>
              <a:t>(buffer)</a:t>
            </a:r>
            <a:r>
              <a:rPr lang="ko-KR" altLang="en-US" sz="1800"/>
              <a:t>와 작업 </a:t>
            </a:r>
            <a:r>
              <a:rPr lang="en-US" altLang="ko-KR" sz="1800"/>
              <a:t>- </a:t>
            </a:r>
            <a:r>
              <a:rPr lang="ko-KR" altLang="en-US" sz="1800"/>
              <a:t>실행 성능 향상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ko-KR" altLang="en-US" sz="1800"/>
              <a:t>프로그램은 쓰기 속도 향상</a:t>
            </a:r>
            <a:endParaRPr lang="en-US" altLang="ko-KR" sz="1800"/>
          </a:p>
          <a:p>
            <a:pPr lvl="2"/>
            <a:r>
              <a:rPr lang="ko-KR" altLang="en-US" sz="1800"/>
              <a:t>버퍼 차게 되면 데이터를 한꺼번에 하드 디스크로 보내 출력 횟수를 줄여줌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F6AD9C76-7ED1-BF42-86FA-89126298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3F7A68B2-1F17-3048-B648-C074C2576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697071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F78CC803-8BDF-C647-AC83-ECEE2C745B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/>
              <a:t>BufferedInputStream, BufferedReader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BufferedOutputStream</a:t>
            </a:r>
            <a:r>
              <a:rPr lang="ko-KR" altLang="en-US" sz="2000"/>
              <a:t>과</a:t>
            </a:r>
            <a:r>
              <a:rPr lang="en-US" altLang="ko-KR" sz="2000"/>
              <a:t> BufferedWriter</a:t>
            </a:r>
            <a:endParaRPr lang="ko-KR" altLang="en-US" sz="2000"/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CABBF750-FE3A-EC4D-B64A-5FD43F50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99703ECA-B169-C346-9F25-03B60BA1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95166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2">
            <a:extLst>
              <a:ext uri="{FF2B5EF4-FFF2-40B4-BE49-F238E27FC236}">
                <a16:creationId xmlns:a16="http://schemas.microsoft.com/office/drawing/2014/main" id="{163C2A86-527B-5042-985A-E14575E2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6884988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7CD1A47A-0A14-8D43-AB81-5A760F539A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기본 타입 입출력 보조 스트림</a:t>
            </a:r>
            <a:endParaRPr lang="en-US" altLang="ko-KR" sz="2400"/>
          </a:p>
          <a:p>
            <a:pPr lvl="1"/>
            <a:r>
              <a:rPr lang="ko-KR" altLang="en-US" sz="2000"/>
              <a:t>입출력 순서를 맞추어 사용</a:t>
            </a:r>
          </a:p>
          <a:p>
            <a:endParaRPr lang="ko-KR" altLang="en-US"/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66C60903-A197-D743-AD82-B4F01CE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02C57C43-1EC2-584D-8FEE-AA479B44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1905000"/>
            <a:ext cx="756126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>
            <a:extLst>
              <a:ext uri="{FF2B5EF4-FFF2-40B4-BE49-F238E27FC236}">
                <a16:creationId xmlns:a16="http://schemas.microsoft.com/office/drawing/2014/main" id="{E77276B2-6494-EB43-B7E7-D71A566E5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505200"/>
            <a:ext cx="751363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>
            <a:extLst>
              <a:ext uri="{FF2B5EF4-FFF2-40B4-BE49-F238E27FC236}">
                <a16:creationId xmlns:a16="http://schemas.microsoft.com/office/drawing/2014/main" id="{D25F965D-086D-EF4D-87DD-2DABB1CBA0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프린터 보조 스트림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pPr lvl="1"/>
            <a:endParaRPr lang="en-US" altLang="ko-KR"/>
          </a:p>
          <a:p>
            <a:pPr lvl="1"/>
            <a:r>
              <a:rPr lang="en-US" altLang="ko-KR" sz="1800"/>
              <a:t>println()</a:t>
            </a:r>
            <a:r>
              <a:rPr lang="ko-KR" altLang="en-US" sz="1800"/>
              <a:t>은 데이터 끝에 개행문자 추가</a:t>
            </a:r>
            <a:r>
              <a:rPr lang="en-US" altLang="ko-KR" sz="1800"/>
              <a:t>, printf</a:t>
            </a:r>
            <a:r>
              <a:rPr lang="ko-KR" altLang="en-US" sz="1800"/>
              <a:t>는 </a:t>
            </a:r>
            <a:r>
              <a:rPr lang="en-US" altLang="ko-KR" sz="1800"/>
              <a:t>format string </a:t>
            </a:r>
            <a:r>
              <a:rPr lang="ko-KR" altLang="en-US" sz="1800"/>
              <a:t>출력</a:t>
            </a:r>
          </a:p>
          <a:p>
            <a:endParaRPr lang="ko-KR" altLang="en-US"/>
          </a:p>
        </p:txBody>
      </p:sp>
      <p:sp>
        <p:nvSpPr>
          <p:cNvPr id="29699" name="제목 2">
            <a:extLst>
              <a:ext uri="{FF2B5EF4-FFF2-40B4-BE49-F238E27FC236}">
                <a16:creationId xmlns:a16="http://schemas.microsoft.com/office/drawing/2014/main" id="{73EBACDE-23DB-BD4F-A2D0-4032CC2B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D963ADBA-0F20-BF49-AFFF-016D302E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732588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9D4D4A92-6CBD-BA4E-86B6-6D7C4E35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513638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>
            <a:extLst>
              <a:ext uri="{FF2B5EF4-FFF2-40B4-BE49-F238E27FC236}">
                <a16:creationId xmlns:a16="http://schemas.microsoft.com/office/drawing/2014/main" id="{07154826-A31A-2240-90FF-F19A128AE5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 입출력 보조 스트림</a:t>
            </a:r>
            <a:endParaRPr lang="en-US" altLang="ko-KR" sz="2400"/>
          </a:p>
          <a:p>
            <a:pPr lvl="1"/>
            <a:r>
              <a:rPr lang="ko-KR" altLang="en-US" sz="2000"/>
              <a:t>객체를 파일 또는 네트워크로 입출력할 수 있는 기능 제공</a:t>
            </a:r>
            <a:endParaRPr lang="en-US" altLang="ko-KR" sz="2000"/>
          </a:p>
          <a:p>
            <a:pPr lvl="1"/>
            <a:r>
              <a:rPr lang="ko-KR" altLang="en-US" sz="2000"/>
              <a:t>객체 직렬화</a:t>
            </a:r>
            <a:endParaRPr lang="en-US" altLang="ko-KR" sz="2000"/>
          </a:p>
          <a:p>
            <a:pPr lvl="2"/>
            <a:r>
              <a:rPr lang="ko-KR" altLang="en-US" sz="1800"/>
              <a:t>객체는 문자가 아니므로 바이트 기반 스트림으로 데이터 변경 필요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en-US" altLang="ko-KR" sz="2000"/>
              <a:t>ObjectInputStream, ObjectOutputStream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직렬화가 가능한 클래스</a:t>
            </a:r>
            <a:r>
              <a:rPr lang="en-US" altLang="ko-KR" sz="2000"/>
              <a:t>(Serializable)</a:t>
            </a:r>
          </a:p>
          <a:p>
            <a:pPr lvl="2"/>
            <a:r>
              <a:rPr lang="ko-KR" altLang="en-US" sz="1800"/>
              <a:t>자바에서는 </a:t>
            </a:r>
            <a:r>
              <a:rPr lang="en-US" altLang="ko-KR" sz="1800"/>
              <a:t>Serializable </a:t>
            </a:r>
            <a:r>
              <a:rPr lang="ko-KR" altLang="en-US" sz="1800"/>
              <a:t>인터페이스를 구현한 클래스만 직렬화 할 수   있도록 제한</a:t>
            </a:r>
            <a:r>
              <a:rPr lang="en-US" altLang="ko-KR" sz="1800"/>
              <a:t>, </a:t>
            </a:r>
            <a:r>
              <a:rPr lang="en-US" altLang="ko-KR" sz="1800">
                <a:solidFill>
                  <a:srgbClr val="0070C0"/>
                </a:solidFill>
              </a:rPr>
              <a:t>transient </a:t>
            </a:r>
            <a:r>
              <a:rPr lang="ko-KR" altLang="en-US" sz="1800">
                <a:solidFill>
                  <a:srgbClr val="0070C0"/>
                </a:solidFill>
              </a:rPr>
              <a:t>필드는 제외</a:t>
            </a:r>
            <a:endParaRPr lang="en-US" altLang="ko-KR" sz="1800">
              <a:solidFill>
                <a:srgbClr val="0070C0"/>
              </a:solidFill>
            </a:endParaRPr>
          </a:p>
          <a:p>
            <a:pPr lvl="2"/>
            <a:r>
              <a:rPr lang="ko-KR" altLang="en-US" sz="1800"/>
              <a:t>객체 직렬화 할</a:t>
            </a:r>
            <a:r>
              <a:rPr lang="en-US" altLang="ko-KR" sz="1800"/>
              <a:t> </a:t>
            </a:r>
            <a:r>
              <a:rPr lang="ko-KR" altLang="en-US" sz="1800"/>
              <a:t>때 </a:t>
            </a:r>
            <a:r>
              <a:rPr lang="en-US" altLang="ko-KR" sz="1800"/>
              <a:t>private </a:t>
            </a:r>
            <a:r>
              <a:rPr lang="ko-KR" altLang="en-US" sz="1800"/>
              <a:t>필드 포함한 모든 필드를 바이트로 변환 가능</a:t>
            </a:r>
            <a:endParaRPr lang="en-US" altLang="ko-KR" sz="1800"/>
          </a:p>
          <a:p>
            <a:pPr lvl="1"/>
            <a:endParaRPr lang="ko-KR" altLang="en-US" sz="2000"/>
          </a:p>
          <a:p>
            <a:pPr lvl="1"/>
            <a:endParaRPr lang="ko-KR" altLang="en-US"/>
          </a:p>
        </p:txBody>
      </p:sp>
      <p:sp>
        <p:nvSpPr>
          <p:cNvPr id="30723" name="제목 2">
            <a:extLst>
              <a:ext uri="{FF2B5EF4-FFF2-40B4-BE49-F238E27FC236}">
                <a16:creationId xmlns:a16="http://schemas.microsoft.com/office/drawing/2014/main" id="{32779CB5-4475-5548-BBA8-24CDB77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93C10BBB-DC34-004C-A2A8-2073B3210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75041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>
            <a:extLst>
              <a:ext uri="{FF2B5EF4-FFF2-40B4-BE49-F238E27FC236}">
                <a16:creationId xmlns:a16="http://schemas.microsoft.com/office/drawing/2014/main" id="{75F7F9B6-0CED-6D4E-9E95-D3165E30EA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/>
              <a:t>serialVersionUID </a:t>
            </a:r>
            <a:r>
              <a:rPr lang="ko-KR" altLang="en-US" sz="2000"/>
              <a:t>필드 </a:t>
            </a:r>
            <a:r>
              <a:rPr lang="en-US" altLang="ko-KR" sz="2000"/>
              <a:t>(p.1047~1049)</a:t>
            </a:r>
          </a:p>
          <a:p>
            <a:pPr lvl="2"/>
            <a:r>
              <a:rPr lang="ko-KR" altLang="en-US" sz="1800"/>
              <a:t>직렬화된 객체를 역직렬화 할 때는 직렬화 했을 때와 같은 클래스 사용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클래스의 이름이 같더라도 클래스의 내용이 변경된 경우 역직렬화 실패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en-US" altLang="ko-KR" sz="1800"/>
              <a:t>serialVersionUID</a:t>
            </a:r>
          </a:p>
          <a:p>
            <a:pPr lvl="3"/>
            <a:r>
              <a:rPr lang="ko-KR" altLang="en-US"/>
              <a:t>같은 클래스임을 알려주는 식별자 역할</a:t>
            </a:r>
            <a:endParaRPr lang="en-US" altLang="ko-KR"/>
          </a:p>
          <a:p>
            <a:pPr lvl="3"/>
            <a:r>
              <a:rPr lang="en-US" altLang="ko-KR"/>
              <a:t>Serializable </a:t>
            </a:r>
            <a:r>
              <a:rPr lang="ko-KR" altLang="en-US"/>
              <a:t>인터페이스 구현</a:t>
            </a:r>
            <a:endParaRPr lang="en-US" altLang="ko-KR"/>
          </a:p>
          <a:p>
            <a:pPr lvl="4"/>
            <a:r>
              <a:rPr lang="ko-KR" altLang="en-US"/>
              <a:t>컴파일 시 자동적으로</a:t>
            </a:r>
            <a:r>
              <a:rPr lang="en-US" altLang="ko-KR"/>
              <a:t> serialVersionUID </a:t>
            </a:r>
            <a:r>
              <a:rPr lang="ko-KR" altLang="en-US"/>
              <a:t>정적 필드 추가</a:t>
            </a:r>
            <a:endParaRPr lang="en-US" altLang="ko-KR"/>
          </a:p>
          <a:p>
            <a:pPr lvl="3"/>
            <a:r>
              <a:rPr lang="ko-KR" altLang="en-US"/>
              <a:t>재컴파일하면</a:t>
            </a:r>
            <a:r>
              <a:rPr lang="en-US" altLang="ko-KR"/>
              <a:t> serialVersionUID</a:t>
            </a:r>
            <a:r>
              <a:rPr lang="ko-KR" altLang="en-US"/>
              <a:t>의 값 변경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ko-KR" altLang="en-US" sz="1800"/>
              <a:t>불가피한 수정 있을 경우 명시적으로 </a:t>
            </a:r>
            <a:r>
              <a:rPr lang="en-US" altLang="ko-KR" sz="1800"/>
              <a:t>serialVersionUID</a:t>
            </a:r>
            <a:r>
              <a:rPr lang="ko-KR" altLang="en-US" sz="1800"/>
              <a:t> 선언</a:t>
            </a:r>
          </a:p>
        </p:txBody>
      </p:sp>
      <p:sp>
        <p:nvSpPr>
          <p:cNvPr id="31747" name="제목 2">
            <a:extLst>
              <a:ext uri="{FF2B5EF4-FFF2-40B4-BE49-F238E27FC236}">
                <a16:creationId xmlns:a16="http://schemas.microsoft.com/office/drawing/2014/main" id="{45045E99-3123-DD48-8AD4-89E57382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F4B13375-1313-814D-8740-61A841A9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57800"/>
            <a:ext cx="33623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730C7D-430A-F744-8664-BE1597F34D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>
              <a:defRPr/>
            </a:pPr>
            <a:r>
              <a:rPr lang="en-US" altLang="ko-KR" sz="2000" dirty="0"/>
              <a:t>writeObject()</a:t>
            </a:r>
            <a:r>
              <a:rPr lang="ko-KR" altLang="en-US" sz="2000" dirty="0"/>
              <a:t>와</a:t>
            </a:r>
            <a:r>
              <a:rPr lang="en-US" altLang="ko-KR" sz="2000" dirty="0"/>
              <a:t> readObject() </a:t>
            </a:r>
            <a:r>
              <a:rPr lang="ko-KR" altLang="en-US" sz="2000" dirty="0"/>
              <a:t>메소드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writeObject(ObjectOutputStream out)</a:t>
            </a:r>
          </a:p>
          <a:p>
            <a:pPr marL="627062" lvl="2" indent="0">
              <a:buFontTx/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</a:rPr>
              <a:t>	</a:t>
            </a:r>
            <a:r>
              <a:rPr lang="en-US" altLang="ko-KR" sz="1800" dirty="0">
                <a:solidFill>
                  <a:schemeClr val="accent1"/>
                </a:solidFill>
              </a:rPr>
              <a:t>- </a:t>
            </a:r>
            <a:r>
              <a:rPr lang="ko-KR" altLang="en-US" sz="1800" dirty="0">
                <a:solidFill>
                  <a:schemeClr val="accent1"/>
                </a:solidFill>
              </a:rPr>
              <a:t>직렬화 직전 자동 호출</a:t>
            </a:r>
            <a:r>
              <a:rPr lang="en-US" altLang="ko-KR" sz="1800" dirty="0">
                <a:solidFill>
                  <a:schemeClr val="accent1"/>
                </a:solidFill>
              </a:rPr>
              <a:t>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chemeClr val="accent1"/>
                </a:solidFill>
              </a:rPr>
              <a:t>     - </a:t>
            </a:r>
            <a:r>
              <a:rPr lang="ko-KR" altLang="en-US" sz="1800" dirty="0">
                <a:solidFill>
                  <a:schemeClr val="accent1"/>
                </a:solidFill>
              </a:rPr>
              <a:t>추가 직렬화할 내용 작성 가능</a:t>
            </a:r>
            <a:r>
              <a:rPr lang="en-US" altLang="ko-KR" sz="1800" dirty="0">
                <a:solidFill>
                  <a:schemeClr val="accent1"/>
                </a:solidFill>
              </a:rPr>
              <a:t> 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readObject(ObjectInputStream in)</a:t>
            </a:r>
          </a:p>
          <a:p>
            <a:pPr marL="627062" lvl="2" indent="0">
              <a:buFontTx/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     - </a:t>
            </a:r>
            <a:r>
              <a:rPr lang="ko-KR" altLang="en-US" sz="1800" dirty="0">
                <a:solidFill>
                  <a:srgbClr val="0070C0"/>
                </a:solidFill>
              </a:rPr>
              <a:t>역직렬화 직전 자동 호출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     - </a:t>
            </a:r>
            <a:r>
              <a:rPr lang="ko-KR" altLang="en-US" sz="1800" dirty="0">
                <a:solidFill>
                  <a:srgbClr val="0070C0"/>
                </a:solidFill>
              </a:rPr>
              <a:t>추가 역직렬화 내용 작성 가능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800" dirty="0"/>
              <a:t>추가 직렬화 및 역직렬화 필요한 경우</a:t>
            </a:r>
            <a:endParaRPr lang="en-US" altLang="ko-KR" sz="1800" dirty="0"/>
          </a:p>
          <a:p>
            <a:pPr lvl="2">
              <a:buFont typeface="Wingdings" pitchFamily="2" charset="2"/>
              <a:buNone/>
              <a:defRPr/>
            </a:pPr>
            <a:r>
              <a:rPr lang="en-US" altLang="ko-KR" dirty="0"/>
              <a:t>     </a:t>
            </a:r>
            <a:r>
              <a:rPr lang="en-US" altLang="ko-KR" dirty="0">
                <a:solidFill>
                  <a:schemeClr val="accent1"/>
                </a:solidFill>
              </a:rPr>
              <a:t>- </a:t>
            </a:r>
            <a:r>
              <a:rPr lang="ko-KR" altLang="en-US" sz="1800" dirty="0">
                <a:solidFill>
                  <a:schemeClr val="accent1"/>
                </a:solidFill>
              </a:rPr>
              <a:t>부모 클래스가 </a:t>
            </a:r>
            <a:r>
              <a:rPr lang="en-US" altLang="ko-KR" sz="1800" dirty="0">
                <a:solidFill>
                  <a:schemeClr val="accent1"/>
                </a:solidFill>
              </a:rPr>
              <a:t>Serializable </a:t>
            </a:r>
            <a:r>
              <a:rPr lang="ko-KR" altLang="en-US" sz="1800" dirty="0">
                <a:solidFill>
                  <a:schemeClr val="accent1"/>
                </a:solidFill>
              </a:rPr>
              <a:t>구현하지 않고</a:t>
            </a:r>
            <a:r>
              <a:rPr lang="en-US" altLang="ko-KR" sz="1800" dirty="0">
                <a:solidFill>
                  <a:schemeClr val="accent1"/>
                </a:solidFill>
              </a:rPr>
              <a:t>, </a:t>
            </a:r>
            <a:r>
              <a:rPr lang="ko-KR" altLang="en-US" sz="1800" dirty="0">
                <a:solidFill>
                  <a:schemeClr val="accent1"/>
                </a:solidFill>
              </a:rPr>
              <a:t>자식 클래스가 </a:t>
            </a:r>
            <a:r>
              <a:rPr lang="en-US" altLang="ko-KR" sz="1800" dirty="0">
                <a:solidFill>
                  <a:schemeClr val="accent1"/>
                </a:solidFill>
              </a:rPr>
              <a:t>Serializable</a:t>
            </a:r>
            <a:r>
              <a:rPr lang="ko-KR" altLang="en-US" sz="1800" dirty="0">
                <a:solidFill>
                  <a:schemeClr val="accent1"/>
                </a:solidFill>
              </a:rPr>
              <a:t> 구현한 경우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chemeClr val="accent1"/>
                </a:solidFill>
              </a:rPr>
              <a:t>     - </a:t>
            </a:r>
            <a:r>
              <a:rPr lang="ko-KR" altLang="en-US" sz="1800" dirty="0">
                <a:solidFill>
                  <a:schemeClr val="accent1"/>
                </a:solidFill>
              </a:rPr>
              <a:t>부모 필드는 직렬화에서 제외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chemeClr val="accent1"/>
                </a:solidFill>
              </a:rPr>
              <a:t>			&gt; writeObject() </a:t>
            </a:r>
            <a:r>
              <a:rPr lang="ko-KR" altLang="en-US" sz="1800" dirty="0">
                <a:solidFill>
                  <a:schemeClr val="accent1"/>
                </a:solidFill>
              </a:rPr>
              <a:t>에서 부모 필드 직렬화 필요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chemeClr val="accent1"/>
                </a:solidFill>
              </a:rPr>
              <a:t>			&gt; readObject()</a:t>
            </a:r>
            <a:r>
              <a:rPr lang="ko-KR" altLang="en-US" sz="1800" dirty="0">
                <a:solidFill>
                  <a:schemeClr val="accent1"/>
                </a:solidFill>
              </a:rPr>
              <a:t>에서 부모 필드 역직렬화 필요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chemeClr val="accent1"/>
                </a:solidFill>
              </a:rPr>
              <a:t>			&gt; </a:t>
            </a:r>
            <a:r>
              <a:rPr lang="ko-KR" altLang="en-US" sz="1800" dirty="0">
                <a:solidFill>
                  <a:schemeClr val="accent1"/>
                </a:solidFill>
              </a:rPr>
              <a:t>부모 클래스가 </a:t>
            </a:r>
            <a:r>
              <a:rPr lang="en-US" altLang="ko-KR" sz="1800" dirty="0">
                <a:solidFill>
                  <a:schemeClr val="accent1"/>
                </a:solidFill>
              </a:rPr>
              <a:t>Serializable </a:t>
            </a:r>
            <a:r>
              <a:rPr lang="ko-KR" altLang="en-US" sz="1800" dirty="0">
                <a:solidFill>
                  <a:schemeClr val="accent1"/>
                </a:solidFill>
              </a:rPr>
              <a:t>구현하도록 하는 게 제일 쉬움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32771" name="제목 2">
            <a:extLst>
              <a:ext uri="{FF2B5EF4-FFF2-40B4-BE49-F238E27FC236}">
                <a16:creationId xmlns:a16="http://schemas.microsoft.com/office/drawing/2014/main" id="{0BD3BE3C-EE37-224F-9920-8D366E7F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>
            <a:extLst>
              <a:ext uri="{FF2B5EF4-FFF2-40B4-BE49-F238E27FC236}">
                <a16:creationId xmlns:a16="http://schemas.microsoft.com/office/drawing/2014/main" id="{46C8F6BB-A0DD-5049-83D2-563C05B547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네트워크</a:t>
            </a:r>
            <a:endParaRPr lang="en-US" altLang="ko-KR" sz="2400"/>
          </a:p>
          <a:p>
            <a:pPr lvl="1"/>
            <a:r>
              <a:rPr lang="ko-KR" altLang="en-US" sz="2000"/>
              <a:t>여러 대의 컴퓨터를 통신 회선으로 연결한 것</a:t>
            </a:r>
            <a:endParaRPr lang="en-US" altLang="ko-KR" sz="2000"/>
          </a:p>
          <a:p>
            <a:pPr lvl="2"/>
            <a:r>
              <a:rPr lang="ko-KR" altLang="en-US" sz="1800"/>
              <a:t>홈 네트워크</a:t>
            </a:r>
            <a:r>
              <a:rPr lang="en-US" altLang="ko-KR" sz="1800"/>
              <a:t>: </a:t>
            </a:r>
            <a:r>
              <a:rPr lang="ko-KR" altLang="en-US" sz="1800"/>
              <a:t>컴퓨터가 방마다 있고</a:t>
            </a:r>
            <a:r>
              <a:rPr lang="en-US" altLang="ko-KR" sz="1800"/>
              <a:t>, </a:t>
            </a:r>
            <a:r>
              <a:rPr lang="ko-KR" altLang="en-US" sz="1800"/>
              <a:t>이들 컴퓨터를 유</a:t>
            </a:r>
            <a:r>
              <a:rPr lang="en-US" altLang="ko-KR" sz="1800">
                <a:sym typeface="Wingdings" pitchFamily="2" charset="2"/>
              </a:rPr>
              <a:t></a:t>
            </a:r>
            <a:r>
              <a:rPr lang="ko-KR" altLang="en-US" sz="1800"/>
              <a:t>무선 등의 통신 회선으로 연결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지역 네트워크</a:t>
            </a:r>
            <a:r>
              <a:rPr lang="en-US" altLang="ko-KR" sz="1800"/>
              <a:t>: </a:t>
            </a:r>
            <a:r>
              <a:rPr lang="ko-KR" altLang="en-US" sz="1800"/>
              <a:t>회사</a:t>
            </a:r>
            <a:r>
              <a:rPr lang="en-US" altLang="ko-KR" sz="1800"/>
              <a:t>, </a:t>
            </a:r>
            <a:r>
              <a:rPr lang="ko-KR" altLang="en-US" sz="1800"/>
              <a:t>건물</a:t>
            </a:r>
            <a:r>
              <a:rPr lang="en-US" altLang="ko-KR" sz="1800"/>
              <a:t>, </a:t>
            </a:r>
            <a:r>
              <a:rPr lang="ko-KR" altLang="en-US" sz="1800"/>
              <a:t>특정 영역에 존재하는 컴퓨터를 통신 회선으로 연결한 것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인터넷</a:t>
            </a:r>
            <a:r>
              <a:rPr lang="en-US" altLang="ko-KR" sz="1800"/>
              <a:t>: </a:t>
            </a:r>
            <a:r>
              <a:rPr lang="ko-KR" altLang="en-US" sz="1800"/>
              <a:t>지역 네트워크를 통신 회선으로 연결한 것</a:t>
            </a:r>
            <a:endParaRPr lang="en-US" altLang="ko-KR" sz="1800"/>
          </a:p>
          <a:p>
            <a:pPr lvl="2"/>
            <a:endParaRPr lang="en-US" altLang="ko-KR"/>
          </a:p>
        </p:txBody>
      </p:sp>
      <p:sp>
        <p:nvSpPr>
          <p:cNvPr id="33795" name="제목 2">
            <a:extLst>
              <a:ext uri="{FF2B5EF4-FFF2-40B4-BE49-F238E27FC236}">
                <a16:creationId xmlns:a16="http://schemas.microsoft.com/office/drawing/2014/main" id="{E6F895ED-C97E-6945-93EE-B8E67F80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>
            <a:extLst>
              <a:ext uri="{FF2B5EF4-FFF2-40B4-BE49-F238E27FC236}">
                <a16:creationId xmlns:a16="http://schemas.microsoft.com/office/drawing/2014/main" id="{7F10234A-584D-ED40-8EE6-C8FE993F61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java.io </a:t>
            </a:r>
            <a:r>
              <a:rPr lang="ko-KR" altLang="en-US" sz="2400"/>
              <a:t>패키지</a:t>
            </a:r>
            <a:endParaRPr lang="en-US" altLang="ko-KR" sz="2400"/>
          </a:p>
          <a:p>
            <a:pPr lvl="1"/>
            <a:r>
              <a:rPr lang="ko-KR" altLang="en-US" sz="2000"/>
              <a:t>자바의 기본적인 데이터 입출력</a:t>
            </a:r>
            <a:r>
              <a:rPr lang="en-US" altLang="ko-KR" sz="2000"/>
              <a:t>(IO: Input/Output) API </a:t>
            </a:r>
            <a:r>
              <a:rPr lang="ko-KR" altLang="en-US" sz="2000"/>
              <a:t>제공</a:t>
            </a:r>
          </a:p>
        </p:txBody>
      </p:sp>
      <p:sp>
        <p:nvSpPr>
          <p:cNvPr id="7171" name="제목 2">
            <a:extLst>
              <a:ext uri="{FF2B5EF4-FFF2-40B4-BE49-F238E27FC236}">
                <a16:creationId xmlns:a16="http://schemas.microsoft.com/office/drawing/2014/main" id="{EDD45464-F489-D846-89CC-9292394E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IO </a:t>
            </a:r>
            <a:r>
              <a:rPr lang="ko-KR" altLang="en-US"/>
              <a:t>패키지 소개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88EAEB68-3B01-0B4A-A699-4E087795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37463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7C0985-9B98-5546-9E05-DF5262913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서버와 클라이언트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서버</a:t>
            </a:r>
            <a:r>
              <a:rPr lang="en-US" altLang="ko-KR" sz="2000" dirty="0"/>
              <a:t>: </a:t>
            </a:r>
            <a:r>
              <a:rPr lang="ko-KR" altLang="en-US" sz="2000" dirty="0"/>
              <a:t>서비스를 제공하는 프로그램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웹 서버</a:t>
            </a:r>
            <a:r>
              <a:rPr lang="en-US" altLang="ko-KR" sz="1800" dirty="0"/>
              <a:t>, FTP</a:t>
            </a:r>
            <a:r>
              <a:rPr lang="ko-KR" altLang="en-US" sz="1800" dirty="0"/>
              <a:t>서버</a:t>
            </a:r>
            <a:r>
              <a:rPr lang="en-US" altLang="ko-KR" sz="1800" dirty="0"/>
              <a:t>, DBMS, </a:t>
            </a:r>
            <a:r>
              <a:rPr lang="ko-KR" altLang="en-US" sz="1800" dirty="0"/>
              <a:t>메신저 서버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1800" dirty="0"/>
              <a:t>클라이언트의 연결을 수락하고</a:t>
            </a:r>
            <a:r>
              <a:rPr lang="en-US" altLang="ko-KR" sz="1800" dirty="0"/>
              <a:t>, </a:t>
            </a:r>
            <a:r>
              <a:rPr lang="ko-KR" altLang="en-US" sz="1800" dirty="0"/>
              <a:t>요청 내용 처리한 후 응답 보내는 역할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2000" dirty="0"/>
              <a:t>클라이언트</a:t>
            </a:r>
            <a:r>
              <a:rPr lang="en-US" altLang="ko-KR" sz="2000" dirty="0"/>
              <a:t>: </a:t>
            </a:r>
            <a:r>
              <a:rPr lang="ko-KR" altLang="en-US" sz="2000" dirty="0"/>
              <a:t>서비스를 받는 프로그램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웹 브라우저</a:t>
            </a:r>
            <a:r>
              <a:rPr lang="en-US" altLang="ko-KR" sz="1800" dirty="0"/>
              <a:t>, FTP </a:t>
            </a:r>
            <a:r>
              <a:rPr lang="ko-KR" altLang="en-US" sz="1800" dirty="0"/>
              <a:t>클라이언트</a:t>
            </a:r>
            <a:r>
              <a:rPr lang="en-US" altLang="ko-KR" sz="1800" dirty="0"/>
              <a:t>, </a:t>
            </a:r>
            <a:r>
              <a:rPr lang="ko-KR" altLang="en-US" sz="1800" dirty="0"/>
              <a:t>메신저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1800" dirty="0"/>
              <a:t>네트워크 데이터를 필요로 하는 모든 애플리케이션이 해당</a:t>
            </a:r>
            <a:r>
              <a:rPr lang="en-US" altLang="ko-KR" sz="1800" dirty="0"/>
              <a:t>(</a:t>
            </a:r>
            <a:r>
              <a:rPr lang="ko-KR" altLang="en-US" sz="1800" dirty="0"/>
              <a:t>모바일 앱 포함</a:t>
            </a:r>
            <a:r>
              <a:rPr lang="en-US" altLang="ko-KR" sz="1800" dirty="0"/>
              <a:t>)</a:t>
            </a:r>
          </a:p>
          <a:p>
            <a:pPr lvl="2">
              <a:defRPr/>
            </a:pPr>
            <a:endParaRPr lang="ko-KR" altLang="en-US" dirty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34819" name="제목 2">
            <a:extLst>
              <a:ext uri="{FF2B5EF4-FFF2-40B4-BE49-F238E27FC236}">
                <a16:creationId xmlns:a16="http://schemas.microsoft.com/office/drawing/2014/main" id="{D791D733-8089-6643-B4D1-AD6173D4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8A8BDBA6-528A-EF44-89A9-7906E7B21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400"/>
            <a:ext cx="46958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0A53EE-B4DA-2249-8218-41648932BB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IP </a:t>
            </a:r>
            <a:r>
              <a:rPr lang="ko-KR" altLang="en-US" sz="2400" dirty="0"/>
              <a:t>주소와 포트</a:t>
            </a:r>
            <a:r>
              <a:rPr lang="en-US" altLang="ko-KR" sz="2400" dirty="0"/>
              <a:t>(port)</a:t>
            </a:r>
          </a:p>
          <a:p>
            <a:pPr lvl="1">
              <a:defRPr/>
            </a:pPr>
            <a:r>
              <a:rPr lang="en-US" altLang="ko-KR" sz="2000" dirty="0"/>
              <a:t>IP(Internet Protocol) </a:t>
            </a:r>
            <a:r>
              <a:rPr lang="ko-KR" altLang="en-US" sz="2000" dirty="0"/>
              <a:t>주소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네트워크상에서 컴퓨터를 식별하는 번호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1800" dirty="0"/>
              <a:t>네트워크 어댑터</a:t>
            </a:r>
            <a:r>
              <a:rPr lang="en-US" altLang="ko-KR" sz="1800" dirty="0"/>
              <a:t>(</a:t>
            </a:r>
            <a:r>
              <a:rPr lang="ko-KR" altLang="en-US" sz="1800" dirty="0"/>
              <a:t>랜 </a:t>
            </a:r>
            <a:r>
              <a:rPr lang="en-US" altLang="ko-KR" sz="1800" dirty="0"/>
              <a:t>(Lan) </a:t>
            </a:r>
            <a:r>
              <a:rPr lang="ko-KR" altLang="en-US" sz="1800" dirty="0"/>
              <a:t>카드</a:t>
            </a:r>
            <a:r>
              <a:rPr lang="en-US" altLang="ko-KR" sz="1800" dirty="0"/>
              <a:t>) </a:t>
            </a:r>
            <a:r>
              <a:rPr lang="ko-KR" altLang="en-US" sz="1800" dirty="0"/>
              <a:t>마다 할당</a:t>
            </a:r>
            <a:endParaRPr lang="en-US" altLang="ko-KR" sz="1800" dirty="0"/>
          </a:p>
          <a:p>
            <a:pPr lvl="2">
              <a:defRPr/>
            </a:pPr>
            <a:r>
              <a:rPr lang="en-US" altLang="ko-KR" sz="1800" dirty="0"/>
              <a:t>IP </a:t>
            </a:r>
            <a:r>
              <a:rPr lang="ko-KR" altLang="en-US" sz="1800" dirty="0"/>
              <a:t>주소 확인 법 </a:t>
            </a:r>
            <a:r>
              <a:rPr lang="en-US" altLang="ko-KR" sz="1800" dirty="0"/>
              <a:t>– </a:t>
            </a:r>
            <a:r>
              <a:rPr lang="ko-KR" altLang="en-US" sz="1800" dirty="0"/>
              <a:t>명령 프롬프트 </a:t>
            </a:r>
            <a:r>
              <a:rPr lang="en-US" altLang="ko-KR" sz="1800" dirty="0"/>
              <a:t>(cmd.exe)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lvl="2">
              <a:defRPr/>
            </a:pPr>
            <a:r>
              <a:rPr lang="en-US" altLang="ko-KR" sz="1800" dirty="0"/>
              <a:t>xxx.xxx.xxx.xxx  </a:t>
            </a:r>
            <a:r>
              <a:rPr lang="ko-KR" altLang="en-US" sz="1800" dirty="0"/>
              <a:t>형식으로 표현 </a:t>
            </a:r>
            <a:r>
              <a:rPr lang="en-US" altLang="ko-KR" sz="1800" dirty="0"/>
              <a:t>(xxx</a:t>
            </a:r>
            <a:r>
              <a:rPr lang="ko-KR" altLang="en-US" sz="1800" dirty="0"/>
              <a:t>는 </a:t>
            </a:r>
            <a:r>
              <a:rPr lang="en-US" altLang="ko-KR" sz="1800" dirty="0"/>
              <a:t>0~255 </a:t>
            </a:r>
            <a:r>
              <a:rPr lang="ko-KR" altLang="en-US" sz="1800" dirty="0"/>
              <a:t>사이의 정수</a:t>
            </a:r>
            <a:r>
              <a:rPr lang="en-US" altLang="ko-KR" sz="1800" dirty="0"/>
              <a:t>)</a:t>
            </a:r>
          </a:p>
          <a:p>
            <a:pPr marL="627062" lvl="2" indent="0">
              <a:buFontTx/>
              <a:buNone/>
              <a:defRPr/>
            </a:pPr>
            <a:endParaRPr lang="en-US" altLang="ko-KR" sz="18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35843" name="제목 2">
            <a:extLst>
              <a:ext uri="{FF2B5EF4-FFF2-40B4-BE49-F238E27FC236}">
                <a16:creationId xmlns:a16="http://schemas.microsoft.com/office/drawing/2014/main" id="{78AE1193-0895-8348-A350-F65DBA4D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A0285E81-B760-3749-B80F-569E1C503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63900"/>
            <a:ext cx="60293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>
            <a:extLst>
              <a:ext uri="{FF2B5EF4-FFF2-40B4-BE49-F238E27FC236}">
                <a16:creationId xmlns:a16="http://schemas.microsoft.com/office/drawing/2014/main" id="{DB550538-BC86-BB46-8804-976D269EAC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포트</a:t>
            </a:r>
            <a:r>
              <a:rPr lang="en-US" altLang="ko-KR" sz="2000"/>
              <a:t>(Port)</a:t>
            </a:r>
          </a:p>
          <a:p>
            <a:pPr lvl="2"/>
            <a:r>
              <a:rPr lang="ko-KR" altLang="en-US" sz="1800"/>
              <a:t>같은 컴퓨터 내에서 프로그램을 식별하는 번호</a:t>
            </a:r>
            <a:endParaRPr lang="en-US" altLang="ko-KR" sz="1800"/>
          </a:p>
          <a:p>
            <a:pPr lvl="2"/>
            <a:r>
              <a:rPr lang="ko-KR" altLang="en-US" sz="1800"/>
              <a:t>클라이언트는 서버 연결</a:t>
            </a:r>
            <a:r>
              <a:rPr lang="en-US" altLang="ko-KR" sz="1800"/>
              <a:t> </a:t>
            </a:r>
            <a:r>
              <a:rPr lang="ko-KR" altLang="en-US" sz="1800"/>
              <a:t>요청 시 </a:t>
            </a:r>
            <a:r>
              <a:rPr lang="en-US" altLang="ko-KR" sz="1800"/>
              <a:t>IP </a:t>
            </a:r>
            <a:r>
              <a:rPr lang="ko-KR" altLang="en-US" sz="1800"/>
              <a:t>주소와 </a:t>
            </a:r>
            <a:r>
              <a:rPr lang="en-US" altLang="ko-KR" sz="1800"/>
              <a:t>Port</a:t>
            </a:r>
            <a:r>
              <a:rPr lang="ko-KR" altLang="en-US" sz="1800"/>
              <a:t> 같이 제공</a:t>
            </a:r>
            <a:endParaRPr lang="en-US" altLang="ko-KR" sz="1800"/>
          </a:p>
          <a:p>
            <a:pPr lvl="2"/>
            <a:r>
              <a:rPr lang="en-US" altLang="ko-KR" sz="1800"/>
              <a:t>0~65535 </a:t>
            </a:r>
            <a:r>
              <a:rPr lang="ko-KR" altLang="en-US" sz="1800"/>
              <a:t>범위의 값을 가짐</a:t>
            </a:r>
            <a:endParaRPr lang="en-US" altLang="ko-KR" sz="1800"/>
          </a:p>
          <a:p>
            <a:pPr lvl="2"/>
            <a:r>
              <a:rPr lang="ko-KR" altLang="en-US" sz="1800"/>
              <a:t>포트 범위는 세 가지로  구분</a:t>
            </a:r>
            <a:endParaRPr lang="en-US" altLang="ko-KR" sz="1800"/>
          </a:p>
          <a:p>
            <a:pPr lvl="2"/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>
              <a:solidFill>
                <a:schemeClr val="accent1"/>
              </a:solidFill>
            </a:endParaRPr>
          </a:p>
          <a:p>
            <a:endParaRPr lang="ko-KR" altLang="en-US"/>
          </a:p>
        </p:txBody>
      </p:sp>
      <p:sp>
        <p:nvSpPr>
          <p:cNvPr id="36867" name="제목 2">
            <a:extLst>
              <a:ext uri="{FF2B5EF4-FFF2-40B4-BE49-F238E27FC236}">
                <a16:creationId xmlns:a16="http://schemas.microsoft.com/office/drawing/2014/main" id="{B80E9F4C-9A17-FC44-8B31-42AFD224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A0CB94B0-1370-8244-B7A9-AEE5FEC35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56150"/>
            <a:ext cx="3738563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>
            <a:extLst>
              <a:ext uri="{FF2B5EF4-FFF2-40B4-BE49-F238E27FC236}">
                <a16:creationId xmlns:a16="http://schemas.microsoft.com/office/drawing/2014/main" id="{A9F29831-9221-4249-B9B1-08276A631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73580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>
            <a:extLst>
              <a:ext uri="{FF2B5EF4-FFF2-40B4-BE49-F238E27FC236}">
                <a16:creationId xmlns:a16="http://schemas.microsoft.com/office/drawing/2014/main" id="{FFAC2366-E4B1-0F41-9319-4B203D37A6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InetAddress</a:t>
            </a:r>
            <a:r>
              <a:rPr lang="ko-KR" altLang="en-US" sz="2400"/>
              <a:t>로 </a:t>
            </a:r>
            <a:r>
              <a:rPr lang="en-US" altLang="ko-KR" sz="2400"/>
              <a:t>IP </a:t>
            </a:r>
            <a:r>
              <a:rPr lang="ko-KR" altLang="en-US" sz="2400"/>
              <a:t>주소 얻기 </a:t>
            </a:r>
            <a:r>
              <a:rPr lang="en-US" altLang="ko-KR" sz="2400"/>
              <a:t>(p.1055~1056)</a:t>
            </a:r>
          </a:p>
          <a:p>
            <a:pPr lvl="1"/>
            <a:r>
              <a:rPr lang="en-US" altLang="ko-KR" sz="2000"/>
              <a:t>java.net.InetAddress</a:t>
            </a:r>
          </a:p>
          <a:p>
            <a:pPr lvl="2"/>
            <a:r>
              <a:rPr lang="en-US" altLang="ko-KR" sz="1800"/>
              <a:t>IP </a:t>
            </a:r>
            <a:r>
              <a:rPr lang="ko-KR" altLang="en-US" sz="1800"/>
              <a:t>주소 표현한 클래스</a:t>
            </a:r>
            <a:endParaRPr lang="en-US" altLang="ko-KR" sz="1800"/>
          </a:p>
          <a:p>
            <a:pPr lvl="2"/>
            <a:r>
              <a:rPr lang="ko-KR" altLang="en-US" sz="1800"/>
              <a:t>로컬 컴퓨터의</a:t>
            </a:r>
            <a:r>
              <a:rPr lang="en-US" altLang="ko-KR" sz="1800"/>
              <a:t> IP </a:t>
            </a:r>
            <a:r>
              <a:rPr lang="ko-KR" altLang="en-US" sz="1800"/>
              <a:t>주소</a:t>
            </a:r>
            <a:endParaRPr lang="en-US" altLang="ko-KR" sz="1800"/>
          </a:p>
          <a:p>
            <a:pPr lvl="2"/>
            <a:r>
              <a:rPr lang="ko-KR" altLang="en-US" sz="1800"/>
              <a:t>도메인 이름을 </a:t>
            </a:r>
            <a:r>
              <a:rPr lang="en-US" altLang="ko-KR" sz="1800"/>
              <a:t>DNS</a:t>
            </a:r>
            <a:r>
              <a:rPr lang="ko-KR" altLang="en-US" sz="1800"/>
              <a:t>에서 검색한 후</a:t>
            </a:r>
            <a:r>
              <a:rPr lang="en-US" altLang="ko-KR" sz="1800"/>
              <a:t> IP </a:t>
            </a:r>
            <a:r>
              <a:rPr lang="ko-KR" altLang="en-US" sz="1800"/>
              <a:t>주소를 가져오는 기능 제공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37891" name="제목 2">
            <a:extLst>
              <a:ext uri="{FF2B5EF4-FFF2-40B4-BE49-F238E27FC236}">
                <a16:creationId xmlns:a16="http://schemas.microsoft.com/office/drawing/2014/main" id="{646F966D-D762-EF4E-AA23-81510312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>
            <a:extLst>
              <a:ext uri="{FF2B5EF4-FFF2-40B4-BE49-F238E27FC236}">
                <a16:creationId xmlns:a16="http://schemas.microsoft.com/office/drawing/2014/main" id="{BB641A63-79EA-0B45-8383-FAF353AB3A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TCP(Transmission Control Protocol)</a:t>
            </a:r>
          </a:p>
          <a:p>
            <a:pPr lvl="1"/>
            <a:r>
              <a:rPr lang="ko-KR" altLang="en-US" sz="2000"/>
              <a:t>특징</a:t>
            </a:r>
            <a:endParaRPr lang="en-US" altLang="ko-KR" sz="2000"/>
          </a:p>
          <a:p>
            <a:pPr lvl="2"/>
            <a:r>
              <a:rPr lang="ko-KR" altLang="en-US" sz="1800"/>
              <a:t>연결 지향적 프로토콜  </a:t>
            </a:r>
            <a:r>
              <a:rPr lang="en-US" altLang="ko-KR" sz="1800"/>
              <a:t>-&gt; </a:t>
            </a:r>
            <a:r>
              <a:rPr lang="ko-KR" altLang="en-US" sz="1800"/>
              <a:t>시간 소요</a:t>
            </a:r>
            <a:endParaRPr lang="en-US" altLang="ko-KR" sz="1800"/>
          </a:p>
          <a:p>
            <a:pPr lvl="2"/>
            <a:r>
              <a:rPr lang="ko-KR" altLang="en-US" sz="1800"/>
              <a:t>통신 선로 고정 </a:t>
            </a:r>
            <a:r>
              <a:rPr lang="en-US" altLang="ko-KR" sz="1800"/>
              <a:t>-&gt; </a:t>
            </a:r>
            <a:r>
              <a:rPr lang="ko-KR" altLang="en-US" sz="1800"/>
              <a:t>전송 속도 느려질 수 있음</a:t>
            </a:r>
            <a:endParaRPr lang="en-US" altLang="ko-KR" sz="1800"/>
          </a:p>
          <a:p>
            <a:pPr lvl="2"/>
            <a:r>
              <a:rPr lang="ko-KR" altLang="en-US" sz="1800"/>
              <a:t>데이터를 정확하고 안정적으로 전달</a:t>
            </a:r>
            <a:endParaRPr lang="en-US" altLang="ko-KR" sz="1800"/>
          </a:p>
          <a:p>
            <a:pPr lvl="1"/>
            <a:r>
              <a:rPr lang="en-US" altLang="ko-KR" sz="2000"/>
              <a:t>java.net</a:t>
            </a:r>
            <a:r>
              <a:rPr lang="ko-KR" altLang="en-US" sz="2000"/>
              <a:t> </a:t>
            </a:r>
            <a:r>
              <a:rPr lang="en-US" altLang="ko-KR" sz="2000"/>
              <a:t>API</a:t>
            </a:r>
          </a:p>
          <a:p>
            <a:pPr lvl="2"/>
            <a:r>
              <a:rPr lang="en-US" altLang="ko-KR" sz="1800"/>
              <a:t>ServerSocket, Socket</a:t>
            </a:r>
          </a:p>
          <a:p>
            <a:pPr lvl="1"/>
            <a:r>
              <a:rPr lang="en-US" altLang="ko-KR" sz="2000"/>
              <a:t>ServerSocket</a:t>
            </a:r>
            <a:r>
              <a:rPr lang="ko-KR" altLang="en-US" sz="2000"/>
              <a:t>과 </a:t>
            </a:r>
            <a:r>
              <a:rPr lang="en-US" altLang="ko-KR" sz="2000"/>
              <a:t>Socket </a:t>
            </a:r>
            <a:r>
              <a:rPr lang="ko-KR" altLang="en-US" sz="2000"/>
              <a:t>용도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38915" name="제목 2">
            <a:extLst>
              <a:ext uri="{FF2B5EF4-FFF2-40B4-BE49-F238E27FC236}">
                <a16:creationId xmlns:a16="http://schemas.microsoft.com/office/drawing/2014/main" id="{E38216D8-B0E5-4943-8B05-97A2B292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A3C8D235-2CE9-B847-8A47-1BDEB471A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4108450"/>
            <a:ext cx="58674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>
            <a:extLst>
              <a:ext uri="{FF2B5EF4-FFF2-40B4-BE49-F238E27FC236}">
                <a16:creationId xmlns:a16="http://schemas.microsoft.com/office/drawing/2014/main" id="{42C07642-0599-BC4B-AFDD-321433C470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ServerSocket </a:t>
            </a:r>
            <a:r>
              <a:rPr lang="ko-KR" altLang="en-US" sz="2400"/>
              <a:t>생성과 연결 수락</a:t>
            </a:r>
            <a:endParaRPr lang="en-US" altLang="ko-KR" sz="2400"/>
          </a:p>
          <a:p>
            <a:pPr lvl="1"/>
            <a:r>
              <a:rPr lang="en-US" altLang="ko-KR" sz="2000"/>
              <a:t>ServerSocket </a:t>
            </a:r>
            <a:r>
              <a:rPr lang="ko-KR" altLang="en-US" sz="2000"/>
              <a:t>생성과 포트 바인딩</a:t>
            </a:r>
            <a:endParaRPr lang="en-US" altLang="ko-KR" sz="2000"/>
          </a:p>
          <a:p>
            <a:pPr lvl="2"/>
            <a:r>
              <a:rPr lang="ko-KR" altLang="en-US" sz="1800"/>
              <a:t>생성자에</a:t>
            </a:r>
            <a:r>
              <a:rPr lang="en-US" altLang="ko-KR" sz="1800"/>
              <a:t> </a:t>
            </a:r>
            <a:r>
              <a:rPr lang="ko-KR" altLang="en-US" sz="1800"/>
              <a:t>바인딩 포트 대입하고 객체 생성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연결 수락</a:t>
            </a:r>
            <a:endParaRPr lang="en-US" altLang="ko-KR" sz="2000"/>
          </a:p>
          <a:p>
            <a:pPr lvl="2"/>
            <a:r>
              <a:rPr lang="en-US" altLang="ko-KR" sz="1800"/>
              <a:t>accept() </a:t>
            </a:r>
            <a:r>
              <a:rPr lang="ko-KR" altLang="en-US" sz="1800"/>
              <a:t>메소드는 클라이언트가 연결 요청 전까지 블로킹</a:t>
            </a:r>
            <a:r>
              <a:rPr lang="en-US" altLang="ko-KR" sz="1800"/>
              <a:t> </a:t>
            </a:r>
            <a:r>
              <a:rPr lang="en-US" altLang="ko-KR" sz="1800">
                <a:sym typeface="Wingdings" pitchFamily="2" charset="2"/>
              </a:rPr>
              <a:t> </a:t>
            </a:r>
            <a:r>
              <a:rPr lang="ko-KR" altLang="en-US" sz="1800">
                <a:sym typeface="Wingdings" pitchFamily="2" charset="2"/>
              </a:rPr>
              <a:t>대기</a:t>
            </a:r>
            <a:endParaRPr lang="en-US" altLang="ko-KR" sz="1800"/>
          </a:p>
          <a:p>
            <a:pPr lvl="2"/>
            <a:r>
              <a:rPr lang="ko-KR" altLang="en-US" sz="1800"/>
              <a:t>연결된 클라이언트 </a:t>
            </a:r>
            <a:r>
              <a:rPr lang="en-US" altLang="ko-KR" sz="1800"/>
              <a:t>IP </a:t>
            </a:r>
            <a:r>
              <a:rPr lang="ko-KR" altLang="en-US" sz="1800"/>
              <a:t>주소 얻기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ServerSocket </a:t>
            </a:r>
            <a:r>
              <a:rPr lang="ko-KR" altLang="en-US" sz="2000"/>
              <a:t>포트 언바인딩  </a:t>
            </a:r>
            <a:endParaRPr lang="en-US" altLang="ko-KR" sz="2000"/>
          </a:p>
          <a:p>
            <a:pPr lvl="2"/>
            <a:r>
              <a:rPr lang="ko-KR" altLang="en-US" sz="1800"/>
              <a:t>더 이상 클라이언트 연결 수락 필요 없는 경우</a:t>
            </a:r>
            <a:endParaRPr lang="en-US" altLang="ko-KR" sz="1800"/>
          </a:p>
          <a:p>
            <a:pPr lvl="1"/>
            <a:endParaRPr lang="ko-KR" altLang="en-US"/>
          </a:p>
          <a:p>
            <a:endParaRPr lang="ko-KR" altLang="en-US"/>
          </a:p>
        </p:txBody>
      </p:sp>
      <p:sp>
        <p:nvSpPr>
          <p:cNvPr id="39939" name="제목 2">
            <a:extLst>
              <a:ext uri="{FF2B5EF4-FFF2-40B4-BE49-F238E27FC236}">
                <a16:creationId xmlns:a16="http://schemas.microsoft.com/office/drawing/2014/main" id="{88A19C89-A4EE-9E4D-BE85-4A91E6C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</a:p>
        </p:txBody>
      </p:sp>
      <p:pic>
        <p:nvPicPr>
          <p:cNvPr id="39940" name="Picture 6">
            <a:extLst>
              <a:ext uri="{FF2B5EF4-FFF2-40B4-BE49-F238E27FC236}">
                <a16:creationId xmlns:a16="http://schemas.microsoft.com/office/drawing/2014/main" id="{21BB3AD8-51ED-2347-B3B4-CAD26082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3673475"/>
            <a:ext cx="7485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>
            <a:extLst>
              <a:ext uri="{FF2B5EF4-FFF2-40B4-BE49-F238E27FC236}">
                <a16:creationId xmlns:a16="http://schemas.microsoft.com/office/drawing/2014/main" id="{B8EDD783-173D-AE48-B6C9-D4C1E3299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4032250"/>
            <a:ext cx="74803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>
            <a:extLst>
              <a:ext uri="{FF2B5EF4-FFF2-40B4-BE49-F238E27FC236}">
                <a16:creationId xmlns:a16="http://schemas.microsoft.com/office/drawing/2014/main" id="{B16F83AB-5A2D-DA40-9E56-E468616915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Socket </a:t>
            </a:r>
            <a:r>
              <a:rPr lang="ko-KR" altLang="en-US" sz="2400"/>
              <a:t>생성과 연결 요청</a:t>
            </a:r>
            <a:endParaRPr lang="en-US" altLang="ko-KR" sz="2400"/>
          </a:p>
          <a:p>
            <a:pPr lvl="1"/>
            <a:r>
              <a:rPr lang="en-US" altLang="ko-KR" sz="2000"/>
              <a:t>Socket </a:t>
            </a:r>
            <a:r>
              <a:rPr lang="ko-KR" altLang="en-US" sz="2000"/>
              <a:t>생성 및 연결 요청</a:t>
            </a:r>
            <a:endParaRPr lang="en-US" altLang="ko-KR" sz="2000"/>
          </a:p>
          <a:p>
            <a:pPr lvl="2"/>
            <a:r>
              <a:rPr lang="en-US" altLang="ko-KR" sz="1800"/>
              <a:t>java.net.Socket </a:t>
            </a:r>
            <a:r>
              <a:rPr lang="ko-KR" altLang="en-US" sz="1800"/>
              <a:t>이용 </a:t>
            </a:r>
            <a:endParaRPr lang="en-US" altLang="ko-KR" sz="1800"/>
          </a:p>
          <a:p>
            <a:pPr lvl="2"/>
            <a:r>
              <a:rPr lang="ko-KR" altLang="en-US" sz="1800"/>
              <a:t>서버의 </a:t>
            </a:r>
            <a:r>
              <a:rPr lang="en-US" altLang="ko-KR" sz="1800"/>
              <a:t>IP </a:t>
            </a:r>
            <a:r>
              <a:rPr lang="ko-KR" altLang="en-US" sz="1800"/>
              <a:t>주소와 바인딩 포트 번호를 제공하면 생성과 동시에 사용가능 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연결 끊기</a:t>
            </a:r>
            <a:endParaRPr lang="en-US" altLang="ko-KR" sz="2000"/>
          </a:p>
          <a:p>
            <a:pPr lvl="2"/>
            <a:r>
              <a:rPr lang="en-US" altLang="ko-KR" sz="1800"/>
              <a:t>Exception </a:t>
            </a:r>
            <a:r>
              <a:rPr lang="ko-KR" altLang="en-US" sz="1800"/>
              <a:t>처리 필요</a:t>
            </a:r>
            <a:endParaRPr lang="en-US" altLang="ko-KR" sz="18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1061 </a:t>
            </a:r>
            <a:r>
              <a:rPr lang="ko-KR" altLang="en-US" sz="2000"/>
              <a:t>페이지 예제를 통해 생성</a:t>
            </a:r>
            <a:r>
              <a:rPr lang="en-US" altLang="ko-KR" sz="2000"/>
              <a:t> </a:t>
            </a:r>
            <a:r>
              <a:rPr lang="en-US" altLang="ko-KR" sz="2000">
                <a:sym typeface="Wingdings" pitchFamily="2" charset="2"/>
              </a:rPr>
              <a:t> </a:t>
            </a:r>
            <a:r>
              <a:rPr lang="ko-KR" altLang="en-US" sz="2000">
                <a:sym typeface="Wingdings" pitchFamily="2" charset="2"/>
              </a:rPr>
              <a:t>연결 </a:t>
            </a:r>
            <a:r>
              <a:rPr lang="en-US" altLang="ko-KR" sz="2000">
                <a:sym typeface="Wingdings" pitchFamily="2" charset="2"/>
              </a:rPr>
              <a:t> </a:t>
            </a:r>
            <a:r>
              <a:rPr lang="ko-KR" altLang="en-US" sz="2000">
                <a:sym typeface="Wingdings" pitchFamily="2" charset="2"/>
              </a:rPr>
              <a:t>끊기 이해</a:t>
            </a:r>
            <a:endParaRPr lang="ko-KR" altLang="en-US" sz="2000"/>
          </a:p>
          <a:p>
            <a:endParaRPr lang="ko-KR" altLang="en-US"/>
          </a:p>
        </p:txBody>
      </p:sp>
      <p:sp>
        <p:nvSpPr>
          <p:cNvPr id="40963" name="제목 2">
            <a:extLst>
              <a:ext uri="{FF2B5EF4-FFF2-40B4-BE49-F238E27FC236}">
                <a16:creationId xmlns:a16="http://schemas.microsoft.com/office/drawing/2014/main" id="{D70F7BB9-22B7-5941-8096-8859D720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A0DD39-A27A-3B4A-9FE0-486021B233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Socket </a:t>
            </a:r>
            <a:r>
              <a:rPr lang="ko-KR" altLang="en-US" sz="2400" dirty="0"/>
              <a:t>데이터 통신</a:t>
            </a:r>
            <a:endParaRPr lang="en-US" altLang="ko-KR" sz="2400" dirty="0"/>
          </a:p>
          <a:p>
            <a:pPr lvl="1">
              <a:defRPr/>
            </a:pPr>
            <a:r>
              <a:rPr lang="en-US" altLang="ko-KR" sz="2000" dirty="0"/>
              <a:t>Socket </a:t>
            </a:r>
            <a:r>
              <a:rPr lang="ko-KR" altLang="en-US" sz="2000" dirty="0"/>
              <a:t>객체로 부터 입출력 스트림 얻기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2">
              <a:defRPr/>
            </a:pPr>
            <a:endParaRPr lang="en-US" altLang="ko-KR" sz="1800" dirty="0"/>
          </a:p>
          <a:p>
            <a:pPr lvl="2">
              <a:defRPr/>
            </a:pPr>
            <a:r>
              <a:rPr lang="ko-KR" altLang="en-US" sz="1800" dirty="0"/>
              <a:t>입출력 스트림 구현 예제 </a:t>
            </a:r>
            <a:r>
              <a:rPr lang="en-US" altLang="ko-KR" sz="1800" dirty="0"/>
              <a:t>(p.1063~1066)</a:t>
            </a:r>
          </a:p>
          <a:p>
            <a:pPr lvl="3">
              <a:buFont typeface="Arial" charset="0"/>
              <a:buChar char="–"/>
              <a:defRPr/>
            </a:pPr>
            <a:r>
              <a:rPr lang="ko-KR" altLang="en-US" dirty="0"/>
              <a:t>연결 성공 후 클라이언트가 서버에 </a:t>
            </a:r>
            <a:r>
              <a:rPr lang="en-US" altLang="ko-KR" dirty="0"/>
              <a:t>“Hello Server”</a:t>
            </a:r>
          </a:p>
          <a:p>
            <a:pPr lvl="3">
              <a:buFont typeface="Arial" charset="0"/>
              <a:buChar char="–"/>
              <a:defRPr/>
            </a:pPr>
            <a:r>
              <a:rPr lang="ko-KR" altLang="en-US" dirty="0"/>
              <a:t>서버가 데이터 받음</a:t>
            </a: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r>
              <a:rPr lang="ko-KR" altLang="en-US" dirty="0"/>
              <a:t>서버가 클라이언트에 </a:t>
            </a:r>
            <a:r>
              <a:rPr lang="en-US" altLang="ko-KR" dirty="0"/>
              <a:t>“Hello Client” </a:t>
            </a:r>
            <a:r>
              <a:rPr lang="ko-KR" altLang="en-US" dirty="0"/>
              <a:t>보냄</a:t>
            </a: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r>
              <a:rPr lang="ko-KR" altLang="en-US" dirty="0"/>
              <a:t>클라이언트가 데이터 받음 </a:t>
            </a:r>
            <a:endParaRPr lang="en-US" altLang="ko-KR" dirty="0"/>
          </a:p>
          <a:p>
            <a:pPr lvl="2">
              <a:defRPr/>
            </a:pPr>
            <a:r>
              <a:rPr lang="en-US" altLang="ko-KR" sz="1800" dirty="0"/>
              <a:t>read()</a:t>
            </a:r>
            <a:r>
              <a:rPr lang="ko-KR" altLang="en-US" sz="1800" dirty="0"/>
              <a:t>의 블로킹 해제</a:t>
            </a:r>
          </a:p>
          <a:p>
            <a:pPr lvl="2">
              <a:defRPr/>
            </a:pPr>
            <a:endParaRPr lang="en-US" altLang="ko-KR" dirty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sz="20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1987" name="제목 2">
            <a:extLst>
              <a:ext uri="{FF2B5EF4-FFF2-40B4-BE49-F238E27FC236}">
                <a16:creationId xmlns:a16="http://schemas.microsoft.com/office/drawing/2014/main" id="{35AAC810-C011-A547-A2D2-D67A0EA7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CB90CE03-62C7-8948-A5F5-FE01E0662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45434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9">
            <a:extLst>
              <a:ext uri="{FF2B5EF4-FFF2-40B4-BE49-F238E27FC236}">
                <a16:creationId xmlns:a16="http://schemas.microsoft.com/office/drawing/2014/main" id="{79D03AB3-9990-7742-8826-CF25AD2B4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562600"/>
            <a:ext cx="7532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내용 개체 틀 1">
            <a:extLst>
              <a:ext uri="{FF2B5EF4-FFF2-40B4-BE49-F238E27FC236}">
                <a16:creationId xmlns:a16="http://schemas.microsoft.com/office/drawing/2014/main" id="{97988B02-5C79-EF4E-A085-E4B71F402C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스레드 병렬 처리</a:t>
            </a:r>
            <a:endParaRPr lang="en-US" altLang="ko-KR" sz="2400"/>
          </a:p>
          <a:p>
            <a:pPr lvl="1"/>
            <a:r>
              <a:rPr lang="ko-KR" altLang="en-US" sz="2000"/>
              <a:t>블로킹</a:t>
            </a:r>
            <a:r>
              <a:rPr lang="en-US" altLang="ko-KR" sz="2000"/>
              <a:t>(</a:t>
            </a:r>
            <a:r>
              <a:rPr lang="ko-KR" altLang="en-US" sz="2000"/>
              <a:t>대기 상태</a:t>
            </a:r>
            <a:r>
              <a:rPr lang="en-US" altLang="ko-KR" sz="2000"/>
              <a:t>)</a:t>
            </a:r>
            <a:r>
              <a:rPr lang="ko-KR" altLang="en-US" sz="2000"/>
              <a:t>가 되는 메소드</a:t>
            </a:r>
            <a:endParaRPr lang="en-US" altLang="ko-KR" sz="2000"/>
          </a:p>
          <a:p>
            <a:pPr lvl="2"/>
            <a:r>
              <a:rPr lang="en-US" altLang="ko-KR" sz="1800"/>
              <a:t>ServerSocket</a:t>
            </a:r>
            <a:r>
              <a:rPr lang="ko-KR" altLang="en-US" sz="1800"/>
              <a:t>의</a:t>
            </a:r>
            <a:r>
              <a:rPr lang="en-US" altLang="ko-KR" sz="1800"/>
              <a:t> accept()</a:t>
            </a:r>
          </a:p>
          <a:p>
            <a:pPr lvl="2"/>
            <a:r>
              <a:rPr lang="en-US" altLang="ko-KR" sz="1800"/>
              <a:t>Socket </a:t>
            </a:r>
            <a:r>
              <a:rPr lang="ko-KR" altLang="en-US" sz="1800"/>
              <a:t>생성자 또는</a:t>
            </a:r>
            <a:r>
              <a:rPr lang="en-US" altLang="ko-KR" sz="1800"/>
              <a:t> connect()</a:t>
            </a:r>
          </a:p>
          <a:p>
            <a:pPr lvl="2"/>
            <a:r>
              <a:rPr lang="en-US" altLang="ko-KR" sz="1800"/>
              <a:t>Socket</a:t>
            </a:r>
            <a:r>
              <a:rPr lang="ko-KR" altLang="en-US" sz="1800"/>
              <a:t>의 </a:t>
            </a:r>
            <a:r>
              <a:rPr lang="en-US" altLang="ko-KR" sz="1800"/>
              <a:t>read(), write()</a:t>
            </a:r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병렬 처리의 필요성</a:t>
            </a:r>
            <a:endParaRPr lang="en-US" altLang="ko-KR" sz="2000"/>
          </a:p>
          <a:p>
            <a:pPr lvl="2"/>
            <a:r>
              <a:rPr lang="ko-KR" altLang="en-US" sz="1800"/>
              <a:t>스레드가 블로킹되면 다른 작업을 수행하지 못한다</a:t>
            </a:r>
            <a:r>
              <a:rPr lang="en-US" altLang="ko-KR" sz="1800"/>
              <a:t>.</a:t>
            </a:r>
          </a:p>
          <a:p>
            <a:pPr lvl="3"/>
            <a:r>
              <a:rPr lang="ko-KR" altLang="en-US"/>
              <a:t>입출력 할 동안 다른 클라이언트의 연결 요청 수락 불가</a:t>
            </a:r>
            <a:endParaRPr lang="en-US" altLang="ko-KR"/>
          </a:p>
          <a:p>
            <a:pPr lvl="3"/>
            <a:r>
              <a:rPr lang="ko-KR" altLang="en-US"/>
              <a:t>입출력 할 동안 다른 클라이언트의 입출력 불가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en-US" altLang="ko-KR" sz="1800"/>
              <a:t>UI </a:t>
            </a:r>
            <a:r>
              <a:rPr lang="ko-KR" altLang="en-US" sz="1800"/>
              <a:t>생성</a:t>
            </a:r>
            <a:r>
              <a:rPr lang="en-US" altLang="ko-KR" sz="1800"/>
              <a:t>/</a:t>
            </a:r>
            <a:r>
              <a:rPr lang="ko-KR" altLang="en-US" sz="1800"/>
              <a:t>변경 스레드에서 블로킹 메소드를 호출하지 않도록 </a:t>
            </a:r>
            <a:endParaRPr lang="en-US" altLang="ko-KR" sz="1800"/>
          </a:p>
          <a:p>
            <a:pPr lvl="3"/>
            <a:r>
              <a:rPr lang="en-US" altLang="ko-KR"/>
              <a:t>UI </a:t>
            </a:r>
            <a:r>
              <a:rPr lang="ko-KR" altLang="en-US"/>
              <a:t>생성 및 변경이 안되고 이벤트 처리 불가 </a:t>
            </a:r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43011" name="제목 2">
            <a:extLst>
              <a:ext uri="{FF2B5EF4-FFF2-40B4-BE49-F238E27FC236}">
                <a16:creationId xmlns:a16="http://schemas.microsoft.com/office/drawing/2014/main" id="{E4EAF32C-5A18-0946-81B8-458C8015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>
            <a:extLst>
              <a:ext uri="{FF2B5EF4-FFF2-40B4-BE49-F238E27FC236}">
                <a16:creationId xmlns:a16="http://schemas.microsoft.com/office/drawing/2014/main" id="{920A259F-1ECE-5349-84DA-6E33505C0E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스레드 병렬 처리</a:t>
            </a:r>
            <a:endParaRPr lang="en-US" altLang="ko-KR" sz="2000"/>
          </a:p>
          <a:p>
            <a:pPr lvl="2"/>
            <a:r>
              <a:rPr lang="en-US" altLang="ko-KR" sz="1800"/>
              <a:t>Accept(), connect(), read(), write()</a:t>
            </a:r>
            <a:r>
              <a:rPr lang="ko-KR" altLang="en-US" sz="1800"/>
              <a:t>는 별도 작업 스레드 생성</a:t>
            </a:r>
            <a:endParaRPr lang="en-US" altLang="ko-KR" sz="1800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4035" name="제목 2">
            <a:extLst>
              <a:ext uri="{FF2B5EF4-FFF2-40B4-BE49-F238E27FC236}">
                <a16:creationId xmlns:a16="http://schemas.microsoft.com/office/drawing/2014/main" id="{F9B0F707-E9BB-284A-9C54-EE0960AE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EC170CF8-2621-EB47-849E-A8123C2E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5218113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88A5E682-E8ED-2A40-9DAC-703B7A4A9C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입력 스트림과 출력 스트림의 개념</a:t>
            </a:r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1F9CCA27-2270-DC4D-A411-7C6C78B7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입력 스트림과 출력 스트림</a:t>
            </a: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7D19FB33-9BAC-2444-B172-1A9D48B04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6601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>
            <a:extLst>
              <a:ext uri="{FF2B5EF4-FFF2-40B4-BE49-F238E27FC236}">
                <a16:creationId xmlns:a16="http://schemas.microsoft.com/office/drawing/2014/main" id="{56A31AF3-9BA0-9440-829F-4E8E7C69C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95750"/>
            <a:ext cx="6856412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1">
            <a:extLst>
              <a:ext uri="{FF2B5EF4-FFF2-40B4-BE49-F238E27FC236}">
                <a16:creationId xmlns:a16="http://schemas.microsoft.com/office/drawing/2014/main" id="{8391F810-D89E-2542-8C49-658BC76E27B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스레드풀 사용해 스레드 수 관리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ko-KR" altLang="en-US" sz="1800"/>
              <a:t>스레드풀은 스레드 수 제한해 사용</a:t>
            </a:r>
            <a:endParaRPr lang="en-US" altLang="ko-KR" sz="1800"/>
          </a:p>
          <a:p>
            <a:pPr lvl="2"/>
            <a:r>
              <a:rPr lang="ko-KR" altLang="en-US" sz="1800"/>
              <a:t>갑작스런 클라이언트의 폭증은 작업 큐의 작업량만 증가</a:t>
            </a:r>
            <a:endParaRPr lang="en-US" altLang="ko-KR" sz="1800"/>
          </a:p>
          <a:p>
            <a:pPr lvl="3"/>
            <a:r>
              <a:rPr lang="ko-KR" altLang="en-US"/>
              <a:t>서버 성능은 완만히 저하</a:t>
            </a:r>
            <a:endParaRPr lang="en-US" altLang="ko-KR"/>
          </a:p>
          <a:p>
            <a:pPr lvl="3"/>
            <a:r>
              <a:rPr lang="ko-KR" altLang="en-US"/>
              <a:t>대기하는 작업량 많아 개별 클라이언트에서 응답을 늦게 받기도</a:t>
            </a:r>
            <a:endParaRPr lang="en-US" altLang="ko-KR"/>
          </a:p>
        </p:txBody>
      </p:sp>
      <p:sp>
        <p:nvSpPr>
          <p:cNvPr id="45059" name="제목 2">
            <a:extLst>
              <a:ext uri="{FF2B5EF4-FFF2-40B4-BE49-F238E27FC236}">
                <a16:creationId xmlns:a16="http://schemas.microsoft.com/office/drawing/2014/main" id="{84B45F33-C198-B846-BAA2-F3B2AB46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</a:p>
        </p:txBody>
      </p:sp>
      <p:pic>
        <p:nvPicPr>
          <p:cNvPr id="45060" name="Picture 7">
            <a:extLst>
              <a:ext uri="{FF2B5EF4-FFF2-40B4-BE49-F238E27FC236}">
                <a16:creationId xmlns:a16="http://schemas.microsoft.com/office/drawing/2014/main" id="{9F941A46-E281-4446-B984-D6D40A9B1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447800"/>
            <a:ext cx="7589838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1">
            <a:extLst>
              <a:ext uri="{FF2B5EF4-FFF2-40B4-BE49-F238E27FC236}">
                <a16:creationId xmlns:a16="http://schemas.microsoft.com/office/drawing/2014/main" id="{5F0D7824-4307-5A41-90FA-FDBA9F8712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채팅 서버 및 클라이언트 구현 </a:t>
            </a:r>
            <a:r>
              <a:rPr lang="en-US" altLang="ko-KR" sz="2400"/>
              <a:t>(p.1068~1086)</a:t>
            </a:r>
          </a:p>
          <a:p>
            <a:pPr lvl="1"/>
            <a:r>
              <a:rPr lang="ko-KR" altLang="en-US" sz="2000"/>
              <a:t>서버 </a:t>
            </a:r>
            <a:endParaRPr lang="en-US" altLang="ko-KR" sz="2000"/>
          </a:p>
          <a:p>
            <a:pPr lvl="2"/>
            <a:r>
              <a:rPr lang="en-US" altLang="ko-KR" sz="1800"/>
              <a:t>startServer ()</a:t>
            </a:r>
          </a:p>
          <a:p>
            <a:pPr lvl="3"/>
            <a:r>
              <a:rPr lang="en-US" altLang="ko-KR"/>
              <a:t>Executor Service , </a:t>
            </a:r>
            <a:r>
              <a:rPr lang="ko-KR" altLang="en-US"/>
              <a:t>서버소켓 생성</a:t>
            </a:r>
            <a:r>
              <a:rPr lang="en-US" altLang="ko-KR"/>
              <a:t>, </a:t>
            </a:r>
            <a:r>
              <a:rPr lang="ko-KR" altLang="en-US"/>
              <a:t>포트 바인딩</a:t>
            </a:r>
            <a:r>
              <a:rPr lang="en-US" altLang="ko-KR"/>
              <a:t>, </a:t>
            </a:r>
            <a:r>
              <a:rPr lang="ko-KR" altLang="en-US"/>
              <a:t>연결수락 코드</a:t>
            </a:r>
            <a:endParaRPr lang="en-US" altLang="ko-KR"/>
          </a:p>
          <a:p>
            <a:pPr lvl="2"/>
            <a:r>
              <a:rPr lang="en-US" altLang="ko-KR" sz="1800"/>
              <a:t>stopServer()</a:t>
            </a:r>
          </a:p>
          <a:p>
            <a:pPr lvl="3"/>
            <a:r>
              <a:rPr lang="ko-KR" altLang="en-US"/>
              <a:t>연결된 모든 소켓</a:t>
            </a:r>
            <a:r>
              <a:rPr lang="en-US" altLang="ko-KR"/>
              <a:t>, </a:t>
            </a:r>
            <a:r>
              <a:rPr lang="ko-KR" altLang="en-US"/>
              <a:t>서버소켓</a:t>
            </a:r>
            <a:r>
              <a:rPr lang="en-US" altLang="ko-KR"/>
              <a:t> </a:t>
            </a:r>
            <a:r>
              <a:rPr lang="ko-KR" altLang="en-US"/>
              <a:t>닫기</a:t>
            </a:r>
            <a:r>
              <a:rPr lang="en-US" altLang="ko-KR"/>
              <a:t>, Executor Service</a:t>
            </a:r>
            <a:r>
              <a:rPr lang="ko-KR" altLang="en-US"/>
              <a:t> 종료</a:t>
            </a:r>
            <a:endParaRPr lang="en-US" altLang="ko-KR"/>
          </a:p>
          <a:p>
            <a:pPr lvl="2"/>
            <a:r>
              <a:rPr lang="ko-KR" altLang="en-US" sz="1800"/>
              <a:t>클라이언트 클래스 </a:t>
            </a:r>
            <a:endParaRPr lang="en-US" altLang="ko-KR" sz="1800"/>
          </a:p>
          <a:p>
            <a:pPr lvl="3"/>
            <a:r>
              <a:rPr lang="ko-KR" altLang="en-US"/>
              <a:t>다수 클라이언트 관리</a:t>
            </a:r>
            <a:r>
              <a:rPr lang="en-US" altLang="ko-KR"/>
              <a:t> </a:t>
            </a:r>
            <a:r>
              <a:rPr lang="en-US" altLang="ko-KR">
                <a:sym typeface="Wingdings" pitchFamily="2" charset="2"/>
              </a:rPr>
              <a:t></a:t>
            </a:r>
            <a:r>
              <a:rPr lang="en-US" altLang="ko-KR"/>
              <a:t> </a:t>
            </a:r>
            <a:r>
              <a:rPr lang="ko-KR" altLang="en-US"/>
              <a:t>각자 클라이언트 인스턴스 생성해 관리</a:t>
            </a:r>
            <a:endParaRPr lang="en-US" altLang="ko-KR"/>
          </a:p>
          <a:p>
            <a:pPr lvl="2"/>
            <a:r>
              <a:rPr lang="en-US" altLang="ko-KR" sz="1800"/>
              <a:t>UI </a:t>
            </a:r>
            <a:r>
              <a:rPr lang="ko-KR" altLang="en-US" sz="1800"/>
              <a:t>생성 코드 </a:t>
            </a:r>
            <a:r>
              <a:rPr lang="en-US" altLang="ko-KR" sz="1800"/>
              <a:t>(javaFX </a:t>
            </a:r>
            <a:r>
              <a:rPr lang="ko-KR" altLang="en-US" sz="1800"/>
              <a:t>이용한 </a:t>
            </a:r>
            <a:r>
              <a:rPr lang="en-US" altLang="ko-KR" sz="1800"/>
              <a:t>UI </a:t>
            </a:r>
            <a:r>
              <a:rPr lang="ko-KR" altLang="en-US" sz="1800"/>
              <a:t>생성 코드</a:t>
            </a:r>
            <a:r>
              <a:rPr lang="en-US" altLang="ko-KR" sz="1800"/>
              <a:t>)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클라이언트 </a:t>
            </a:r>
            <a:endParaRPr lang="en-US" altLang="ko-KR" sz="2000"/>
          </a:p>
          <a:p>
            <a:pPr lvl="2"/>
            <a:r>
              <a:rPr lang="en-US" altLang="ko-KR" sz="1600"/>
              <a:t>Startclient() – </a:t>
            </a:r>
            <a:r>
              <a:rPr lang="ko-KR" altLang="en-US" sz="1600"/>
              <a:t>소켓 생성 및 연결요청 코드</a:t>
            </a:r>
            <a:endParaRPr lang="en-US" altLang="ko-KR" sz="1600"/>
          </a:p>
          <a:p>
            <a:pPr lvl="2"/>
            <a:r>
              <a:rPr lang="en-US" altLang="ko-KR" sz="1600"/>
              <a:t>Stopclient() – </a:t>
            </a:r>
            <a:r>
              <a:rPr lang="ko-KR" altLang="en-US" sz="1600"/>
              <a:t>소켓 통신 닫는 기능도 포함</a:t>
            </a:r>
            <a:endParaRPr lang="en-US" altLang="ko-KR" sz="1600"/>
          </a:p>
          <a:p>
            <a:pPr lvl="2"/>
            <a:r>
              <a:rPr lang="en-US" altLang="ko-KR" sz="1600"/>
              <a:t>Receive () – </a:t>
            </a:r>
            <a:r>
              <a:rPr lang="ko-KR" altLang="en-US" sz="1600"/>
              <a:t>서버에서 보낸 데이터 받음</a:t>
            </a:r>
            <a:endParaRPr lang="en-US" altLang="ko-KR" sz="1600"/>
          </a:p>
          <a:p>
            <a:pPr lvl="2"/>
            <a:r>
              <a:rPr lang="en-US" altLang="ko-KR" sz="1600"/>
              <a:t>Send(String data)  - </a:t>
            </a:r>
            <a:r>
              <a:rPr lang="ko-KR" altLang="en-US" sz="1600"/>
              <a:t>사용자가</a:t>
            </a:r>
            <a:r>
              <a:rPr lang="en-US" altLang="ko-KR" sz="1600"/>
              <a:t> </a:t>
            </a:r>
            <a:r>
              <a:rPr lang="ko-KR" altLang="en-US" sz="1600"/>
              <a:t>보낸 메시지 서버로 보냄</a:t>
            </a:r>
            <a:endParaRPr lang="en-US" altLang="ko-KR" sz="1600"/>
          </a:p>
          <a:p>
            <a:pPr lvl="2"/>
            <a:r>
              <a:rPr lang="en-US" altLang="ko-KR" sz="1600"/>
              <a:t>UI </a:t>
            </a:r>
            <a:r>
              <a:rPr lang="ko-KR" altLang="en-US" sz="1600"/>
              <a:t>생성 코드</a:t>
            </a:r>
            <a:endParaRPr lang="en-US" altLang="ko-KR" sz="16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endParaRPr lang="ko-KR" altLang="en-US"/>
          </a:p>
        </p:txBody>
      </p:sp>
      <p:sp>
        <p:nvSpPr>
          <p:cNvPr id="46083" name="제목 2">
            <a:extLst>
              <a:ext uri="{FF2B5EF4-FFF2-40B4-BE49-F238E27FC236}">
                <a16:creationId xmlns:a16="http://schemas.microsoft.com/office/drawing/2014/main" id="{CDE6DC12-E5A1-594C-BD0E-C0BBCB71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7CA3347D-AC47-F243-889F-D309E25FF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UDP(User Datagram Protocol)</a:t>
            </a:r>
          </a:p>
          <a:p>
            <a:pPr lvl="1">
              <a:defRPr/>
            </a:pPr>
            <a:r>
              <a:rPr lang="ko-KR" altLang="en-US" sz="2000" dirty="0"/>
              <a:t>특징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비연결 지향적 프로토콜 </a:t>
            </a:r>
            <a:endParaRPr lang="en-US" altLang="ko-KR" sz="1800" dirty="0"/>
          </a:p>
          <a:p>
            <a:pPr lvl="3">
              <a:buFont typeface="Arial" charset="0"/>
              <a:buChar char="–"/>
              <a:defRPr/>
            </a:pPr>
            <a:r>
              <a:rPr lang="ko-KR" altLang="en-US" dirty="0"/>
              <a:t>연결 절차 거치지 않고 발신자가 일방적으로 데이터 발신하는 방식</a:t>
            </a: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r>
              <a:rPr lang="en-US" altLang="ko-KR" dirty="0">
                <a:sym typeface="Wingdings" pitchFamily="2" charset="2"/>
              </a:rPr>
              <a:t>TCP </a:t>
            </a:r>
            <a:r>
              <a:rPr lang="ko-KR" altLang="en-US" dirty="0">
                <a:sym typeface="Wingdings" pitchFamily="2" charset="2"/>
              </a:rPr>
              <a:t>보다는 빠른 전송</a:t>
            </a:r>
            <a:endParaRPr lang="en-US" altLang="ko-KR" dirty="0">
              <a:sym typeface="Wingdings" pitchFamily="2" charset="2"/>
            </a:endParaRPr>
          </a:p>
          <a:p>
            <a:pPr lvl="3">
              <a:buFont typeface="Arial" charset="0"/>
              <a:buChar char="–"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800" dirty="0"/>
              <a:t>통신 선로가 고정적이지 않음</a:t>
            </a:r>
            <a:endParaRPr lang="en-US" altLang="ko-KR" sz="1800" dirty="0"/>
          </a:p>
          <a:p>
            <a:pPr lvl="3">
              <a:buFont typeface="Arial" charset="0"/>
              <a:buChar char="–"/>
              <a:defRPr/>
            </a:pPr>
            <a:r>
              <a:rPr lang="ko-KR" altLang="en-US" dirty="0"/>
              <a:t>데이터 </a:t>
            </a:r>
            <a:r>
              <a:rPr lang="ko-KR" altLang="en-US" dirty="0" err="1"/>
              <a:t>패킷들이</a:t>
            </a:r>
            <a:r>
              <a:rPr lang="ko-KR" altLang="en-US" dirty="0"/>
              <a:t> 서로 다른 통신 선로 통해 전달될 수 있음</a:t>
            </a: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r>
              <a:rPr lang="ko-KR" altLang="en-US" dirty="0"/>
              <a:t>먼저 보낸 </a:t>
            </a:r>
            <a:r>
              <a:rPr lang="ko-KR" altLang="en-US" dirty="0" err="1"/>
              <a:t>패킷이</a:t>
            </a:r>
            <a:r>
              <a:rPr lang="ko-KR" altLang="en-US" dirty="0"/>
              <a:t> 느린 선로 통해 전송될 경우</a:t>
            </a:r>
            <a:r>
              <a:rPr lang="en-US" altLang="ko-KR" dirty="0"/>
              <a:t>, </a:t>
            </a:r>
            <a:r>
              <a:rPr lang="ko-KR" altLang="en-US" dirty="0"/>
              <a:t>나중에 보낸 </a:t>
            </a:r>
            <a:r>
              <a:rPr lang="ko-KR" altLang="en-US" dirty="0" err="1"/>
              <a:t>패킷보다</a:t>
            </a:r>
            <a:r>
              <a:rPr lang="ko-KR" altLang="en-US" dirty="0"/>
              <a:t> 늦게 도착 가능 </a:t>
            </a:r>
            <a:endParaRPr lang="en-US" altLang="ko-KR" dirty="0"/>
          </a:p>
          <a:p>
            <a:pPr lvl="2">
              <a:defRPr/>
            </a:pPr>
            <a:r>
              <a:rPr lang="ko-KR" altLang="en-US" sz="1800" dirty="0"/>
              <a:t>데이터 손실 발생 가능성</a:t>
            </a:r>
            <a:endParaRPr lang="en-US" altLang="ko-KR" sz="1800" dirty="0"/>
          </a:p>
          <a:p>
            <a:pPr lvl="3">
              <a:buFont typeface="Arial" charset="0"/>
              <a:buChar char="–"/>
              <a:defRPr/>
            </a:pPr>
            <a:r>
              <a:rPr lang="ko-KR" altLang="en-US" dirty="0"/>
              <a:t>일부 </a:t>
            </a:r>
            <a:r>
              <a:rPr lang="ko-KR" altLang="en-US" dirty="0" err="1"/>
              <a:t>패킷은</a:t>
            </a:r>
            <a:r>
              <a:rPr lang="ko-KR" altLang="en-US" dirty="0"/>
              <a:t> 잘못된 선로로 전송되어 유실 가능</a:t>
            </a: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r>
              <a:rPr lang="ko-KR" altLang="en-US" dirty="0">
                <a:sym typeface="Wingdings" pitchFamily="2" charset="2"/>
              </a:rPr>
              <a:t>데이터 전달 신뢰성 떨어짐</a:t>
            </a:r>
            <a:endParaRPr lang="en-US" altLang="ko-KR" dirty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47107" name="제목 1">
            <a:extLst>
              <a:ext uri="{FF2B5EF4-FFF2-40B4-BE49-F238E27FC236}">
                <a16:creationId xmlns:a16="http://schemas.microsoft.com/office/drawing/2014/main" id="{9184FDAC-9A1F-BA42-B392-D03BB9BF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UDP </a:t>
            </a:r>
            <a:r>
              <a:rPr lang="ko-KR" altLang="en-US"/>
              <a:t>네트워킹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1">
            <a:extLst>
              <a:ext uri="{FF2B5EF4-FFF2-40B4-BE49-F238E27FC236}">
                <a16:creationId xmlns:a16="http://schemas.microsoft.com/office/drawing/2014/main" id="{4BE72F97-CBAF-5647-9E84-3CD88CF8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/>
              <a:t>java.net</a:t>
            </a:r>
            <a:r>
              <a:rPr lang="ko-KR" altLang="en-US" sz="2000"/>
              <a:t> </a:t>
            </a:r>
            <a:r>
              <a:rPr lang="en-US" altLang="ko-KR" sz="2000"/>
              <a:t>API</a:t>
            </a:r>
          </a:p>
          <a:p>
            <a:pPr lvl="2"/>
            <a:r>
              <a:rPr lang="en-US" altLang="ko-KR" sz="1800"/>
              <a:t>DatagramSocket, DatagramPacket</a:t>
            </a:r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en-US" altLang="ko-KR" sz="2000"/>
              <a:t>UDP </a:t>
            </a:r>
            <a:r>
              <a:rPr lang="ko-KR" altLang="en-US" sz="2000"/>
              <a:t>네트워킹 구현 예제 </a:t>
            </a:r>
            <a:r>
              <a:rPr lang="en-US" altLang="ko-KR" sz="2000"/>
              <a:t>(p.1087~1091)</a:t>
            </a:r>
          </a:p>
          <a:p>
            <a:pPr lvl="2"/>
            <a:r>
              <a:rPr lang="ko-KR" altLang="en-US" sz="1800"/>
              <a:t>발신자 구현 코드 </a:t>
            </a:r>
            <a:r>
              <a:rPr lang="en-US" altLang="ko-KR" sz="1800"/>
              <a:t>– </a:t>
            </a:r>
            <a:r>
              <a:rPr lang="ko-KR" altLang="en-US" sz="1800"/>
              <a:t>소켓 통해 데이터 패킷 전송</a:t>
            </a:r>
            <a:endParaRPr lang="en-US" altLang="ko-KR" sz="1800"/>
          </a:p>
          <a:p>
            <a:pPr lvl="2"/>
            <a:r>
              <a:rPr lang="ko-KR" altLang="en-US" sz="1800"/>
              <a:t>수신자 구현 코드 </a:t>
            </a:r>
            <a:r>
              <a:rPr lang="en-US" altLang="ko-KR" sz="1800"/>
              <a:t>– </a:t>
            </a:r>
            <a:r>
              <a:rPr lang="ko-KR" altLang="en-US" sz="1800"/>
              <a:t>바인딩한 특정 포트로 데이터 받아 저장</a:t>
            </a:r>
            <a:endParaRPr lang="en-US" altLang="ko-KR" sz="1800"/>
          </a:p>
          <a:p>
            <a:pPr lvl="2"/>
            <a:r>
              <a:rPr lang="en-US" altLang="ko-KR" sz="1800"/>
              <a:t>DatagramSocket </a:t>
            </a:r>
            <a:r>
              <a:rPr lang="ko-KR" altLang="en-US" sz="1800"/>
              <a:t>닫기</a:t>
            </a:r>
            <a:endParaRPr lang="en-US" altLang="ko-KR" sz="1800"/>
          </a:p>
        </p:txBody>
      </p:sp>
      <p:sp>
        <p:nvSpPr>
          <p:cNvPr id="48131" name="제목 2">
            <a:extLst>
              <a:ext uri="{FF2B5EF4-FFF2-40B4-BE49-F238E27FC236}">
                <a16:creationId xmlns:a16="http://schemas.microsoft.com/office/drawing/2014/main" id="{AD04C83C-0C7C-324F-8B91-9175C2F3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UDP </a:t>
            </a:r>
            <a:r>
              <a:rPr lang="ko-KR" altLang="en-US"/>
              <a:t>네트워킹</a:t>
            </a:r>
          </a:p>
        </p:txBody>
      </p:sp>
      <p:pic>
        <p:nvPicPr>
          <p:cNvPr id="48132" name="Picture 2">
            <a:extLst>
              <a:ext uri="{FF2B5EF4-FFF2-40B4-BE49-F238E27FC236}">
                <a16:creationId xmlns:a16="http://schemas.microsoft.com/office/drawing/2014/main" id="{9CCA17B7-E197-D442-B0BF-833224359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1913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01127856-97DA-DC4B-A067-B16EF5867E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바이트 기반 스트림과 문자 기반 스트림</a:t>
            </a:r>
            <a:endParaRPr lang="en-US" altLang="ko-KR" sz="2400"/>
          </a:p>
          <a:p>
            <a:pPr lvl="1"/>
            <a:r>
              <a:rPr lang="ko-KR" altLang="en-US" sz="2000"/>
              <a:t>바이트 기반 스트림</a:t>
            </a:r>
            <a:endParaRPr lang="en-US" altLang="ko-KR" sz="2000"/>
          </a:p>
          <a:p>
            <a:pPr lvl="2"/>
            <a:r>
              <a:rPr lang="ko-KR" altLang="en-US" sz="1800"/>
              <a:t>그림</a:t>
            </a:r>
            <a:r>
              <a:rPr lang="en-US" altLang="ko-KR" sz="1800"/>
              <a:t>, </a:t>
            </a:r>
            <a:r>
              <a:rPr lang="ko-KR" altLang="en-US" sz="1800"/>
              <a:t>멀티미디어</a:t>
            </a:r>
            <a:r>
              <a:rPr lang="en-US" altLang="ko-KR" sz="1800"/>
              <a:t>, </a:t>
            </a:r>
            <a:r>
              <a:rPr lang="ko-KR" altLang="en-US" sz="1800"/>
              <a:t>문자 등 모든 종류의 데이터를 받고 보내는 것 가능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문자 기반 스트림</a:t>
            </a:r>
            <a:endParaRPr lang="en-US" altLang="ko-KR" sz="2000"/>
          </a:p>
          <a:p>
            <a:pPr lvl="2"/>
            <a:r>
              <a:rPr lang="ko-KR" altLang="en-US" sz="1800"/>
              <a:t>문자만 받고 보낼 수 있도록 특화</a:t>
            </a:r>
          </a:p>
          <a:p>
            <a:endParaRPr lang="ko-KR" altLang="en-US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B3DEAB84-CEDC-6E41-9B53-E995966C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입력 스트림과 출력 스트림</a:t>
            </a: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F80037D5-A660-7B40-AA54-12E240EB7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25813"/>
            <a:ext cx="756126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>
            <a:extLst>
              <a:ext uri="{FF2B5EF4-FFF2-40B4-BE49-F238E27FC236}">
                <a16:creationId xmlns:a16="http://schemas.microsoft.com/office/drawing/2014/main" id="{8E7832FE-59D7-F748-8204-4C406D153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5124450"/>
            <a:ext cx="63341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7216BFA2-6115-214D-8EC5-B681C7DFA79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InputStream</a:t>
            </a:r>
          </a:p>
          <a:p>
            <a:pPr lvl="1"/>
            <a:r>
              <a:rPr lang="ko-KR" altLang="en-US" sz="2000">
                <a:solidFill>
                  <a:srgbClr val="0070C0"/>
                </a:solidFill>
              </a:rPr>
              <a:t>바이트 기반 입력 스트림의 최상위 클래스</a:t>
            </a:r>
            <a:r>
              <a:rPr lang="ko-KR" altLang="en-US" sz="2000"/>
              <a:t>로 추상 클래스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InputStream </a:t>
            </a:r>
            <a:r>
              <a:rPr lang="ko-KR" altLang="en-US" sz="2000"/>
              <a:t>클래스의 주요 메소드 </a:t>
            </a:r>
            <a:r>
              <a:rPr lang="en-US" altLang="ko-KR" sz="2000"/>
              <a:t>(p.997~999)</a:t>
            </a:r>
          </a:p>
          <a:p>
            <a:pPr lvl="1"/>
            <a:endParaRPr lang="en-US" altLang="ko-KR" sz="2000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E5A0BFB9-366B-6247-AF35-8057F17C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입력 스트림과 출력 스트림</a:t>
            </a:r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C056FBD6-18FE-5D4B-AD5D-BC73C034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07231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2">
            <a:extLst>
              <a:ext uri="{FF2B5EF4-FFF2-40B4-BE49-F238E27FC236}">
                <a16:creationId xmlns:a16="http://schemas.microsoft.com/office/drawing/2014/main" id="{413924A4-2240-1749-BB80-EFDB403AF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6575"/>
            <a:ext cx="3810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DE5C286A-9C23-4A4B-8A82-5E2EB6CF02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OutputStream</a:t>
            </a:r>
          </a:p>
          <a:p>
            <a:pPr lvl="1"/>
            <a:r>
              <a:rPr lang="ko-KR" altLang="en-US" sz="2000">
                <a:solidFill>
                  <a:srgbClr val="0070C0"/>
                </a:solidFill>
              </a:rPr>
              <a:t>바이트 기반 출력 스트림의 최상위 클래스</a:t>
            </a:r>
            <a:r>
              <a:rPr lang="ko-KR" altLang="en-US" sz="2000"/>
              <a:t>로 추상 클래스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OutputStream</a:t>
            </a:r>
            <a:r>
              <a:rPr lang="ko-KR" altLang="en-US" sz="2000"/>
              <a:t>의 주요 메소드 </a:t>
            </a:r>
            <a:r>
              <a:rPr lang="en-US" altLang="ko-KR" sz="2000"/>
              <a:t>(p.1000~1002)</a:t>
            </a:r>
            <a:endParaRPr lang="ko-KR" altLang="en-US" sz="2000"/>
          </a:p>
          <a:p>
            <a:endParaRPr lang="en-US" altLang="ko-KR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189BF541-AF26-A447-BA46-F4A8070F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입력 스트림과 출력 스트림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488FCCE8-1DED-6D4D-B679-0E1FAA1B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5405438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>
            <a:extLst>
              <a:ext uri="{FF2B5EF4-FFF2-40B4-BE49-F238E27FC236}">
                <a16:creationId xmlns:a16="http://schemas.microsoft.com/office/drawing/2014/main" id="{02474FE8-4ED7-D54F-8972-2AA181D81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4038600"/>
            <a:ext cx="757078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6F8E0626-CA12-2A44-82F1-F261583077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Reader</a:t>
            </a:r>
          </a:p>
          <a:p>
            <a:pPr lvl="1"/>
            <a:r>
              <a:rPr lang="ko-KR" altLang="en-US" sz="2000">
                <a:solidFill>
                  <a:srgbClr val="0070C0"/>
                </a:solidFill>
              </a:rPr>
              <a:t>문자 기반 입력 스트림의 최상위 클래스</a:t>
            </a:r>
            <a:r>
              <a:rPr lang="ko-KR" altLang="en-US" sz="2000"/>
              <a:t>로 추상 클래스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en-US" altLang="ko-KR" sz="2000"/>
              <a:t>Reader</a:t>
            </a:r>
            <a:r>
              <a:rPr lang="ko-KR" altLang="en-US" sz="2000"/>
              <a:t>의 주요 메소드 </a:t>
            </a:r>
            <a:r>
              <a:rPr lang="en-US" altLang="ko-KR" sz="2000"/>
              <a:t>(p.1002~1005)</a:t>
            </a:r>
            <a:endParaRPr lang="ko-KR" altLang="en-US" sz="2000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78B83652-022E-5C46-B7EF-E4634583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입력 스트림과 출력 스트림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B9A72B73-7AC5-124F-A05A-23D72997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5286375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>
            <a:extLst>
              <a:ext uri="{FF2B5EF4-FFF2-40B4-BE49-F238E27FC236}">
                <a16:creationId xmlns:a16="http://schemas.microsoft.com/office/drawing/2014/main" id="{DA7B1D2B-72A1-F348-BD6B-30F0F27C0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57078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61BE3F05-3431-9B48-9BCE-478ACA35A6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Writer</a:t>
            </a:r>
          </a:p>
          <a:p>
            <a:pPr lvl="1"/>
            <a:r>
              <a:rPr lang="ko-KR" altLang="en-US" sz="2000">
                <a:solidFill>
                  <a:srgbClr val="0070C0"/>
                </a:solidFill>
              </a:rPr>
              <a:t>문자 기반 출력 스트림의 최상위 클래스</a:t>
            </a:r>
            <a:r>
              <a:rPr lang="ko-KR" altLang="en-US" sz="2000"/>
              <a:t>로 추상 클래스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en-US" altLang="ko-KR" sz="2000"/>
              <a:t>Writer</a:t>
            </a:r>
            <a:r>
              <a:rPr lang="ko-KR" altLang="en-US" sz="2000"/>
              <a:t>의 주요 메소드 </a:t>
            </a:r>
            <a:r>
              <a:rPr lang="en-US" altLang="ko-KR" sz="2000"/>
              <a:t>(p.1006~1009)</a:t>
            </a:r>
            <a:endParaRPr lang="ko-KR" altLang="en-US" sz="2000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BF70195E-6D1A-134C-A03B-A4DB4A1A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입력 스트림과 출력 스트림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AAC2F738-3E3B-D947-84DA-C66BFE853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84350"/>
            <a:ext cx="592931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>
            <a:extLst>
              <a:ext uri="{FF2B5EF4-FFF2-40B4-BE49-F238E27FC236}">
                <a16:creationId xmlns:a16="http://schemas.microsoft.com/office/drawing/2014/main" id="{30805CDD-8085-624A-96D8-3F68E85A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71925"/>
            <a:ext cx="73564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15340</TotalTime>
  <Words>1906</Words>
  <Application>Microsoft Macintosh PowerPoint</Application>
  <PresentationFormat>화면 슬라이드 쇼(4:3)</PresentationFormat>
  <Paragraphs>449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맑은 고딕</vt:lpstr>
      <vt:lpstr>Verdana</vt:lpstr>
      <vt:lpstr>HY견고딕</vt:lpstr>
      <vt:lpstr>HY헤드라인M</vt:lpstr>
      <vt:lpstr>Wingdings</vt:lpstr>
      <vt:lpstr>HY강M</vt:lpstr>
      <vt:lpstr>돋움</vt:lpstr>
      <vt:lpstr>Arial</vt:lpstr>
      <vt:lpstr>2_디자인 사용자 지정</vt:lpstr>
      <vt:lpstr>18장. IO기반 입출력 및 네트워킹</vt:lpstr>
      <vt:lpstr>PowerPoint 프레젠테이션</vt:lpstr>
      <vt:lpstr>1절. IO 패키지 소개</vt:lpstr>
      <vt:lpstr>2절. 입력 스트림과 출력 스트림</vt:lpstr>
      <vt:lpstr>2절. 입력 스트림과 출력 스트림</vt:lpstr>
      <vt:lpstr>2절. 입력 스트림과 출력 스트림</vt:lpstr>
      <vt:lpstr>2절. 입력 스트림과 출력 스트림</vt:lpstr>
      <vt:lpstr>2절. 입력 스트림과 출력 스트림</vt:lpstr>
      <vt:lpstr>2절. 입력 스트림과 출력 스트림</vt:lpstr>
      <vt:lpstr>3절. 콘솔 입출력</vt:lpstr>
      <vt:lpstr>3절. 콘솔 입출력</vt:lpstr>
      <vt:lpstr>3절. 콘솔 입출력</vt:lpstr>
      <vt:lpstr>3절. 콘솔 입출력</vt:lpstr>
      <vt:lpstr>4절. 파일 입출력</vt:lpstr>
      <vt:lpstr>4절. 파일 입출력</vt:lpstr>
      <vt:lpstr>4절. 파일 입출력</vt:lpstr>
      <vt:lpstr>4절. 파일 입출력</vt:lpstr>
      <vt:lpstr>4절. 파일 입출력</vt:lpstr>
      <vt:lpstr>4절. 파일 입출력</vt:lpstr>
      <vt:lpstr>5절. 보조 스트림</vt:lpstr>
      <vt:lpstr>5절. 보조 스트림</vt:lpstr>
      <vt:lpstr>5절. 보조 스트림</vt:lpstr>
      <vt:lpstr>5절. 보조 스트림</vt:lpstr>
      <vt:lpstr>5절. 보조 스트림</vt:lpstr>
      <vt:lpstr>5절. 보조 스트림</vt:lpstr>
      <vt:lpstr>5절. 보조 스트림</vt:lpstr>
      <vt:lpstr>5절. 보조 스트림</vt:lpstr>
      <vt:lpstr>5절. 보조 스트림</vt:lpstr>
      <vt:lpstr>6절. 네트워크 기초</vt:lpstr>
      <vt:lpstr>6절. 네트워크 기초</vt:lpstr>
      <vt:lpstr>6절. 네트워크 기초</vt:lpstr>
      <vt:lpstr>6절. 네트워크 기초</vt:lpstr>
      <vt:lpstr>6절. 네트워크 기초</vt:lpstr>
      <vt:lpstr>7절. TCP 네트워킹</vt:lpstr>
      <vt:lpstr>7절. TCP 네트워킹</vt:lpstr>
      <vt:lpstr>7절. TCP 네트워킹</vt:lpstr>
      <vt:lpstr>7절. TCP 네트워킹</vt:lpstr>
      <vt:lpstr>7절. TCP 네트워킹</vt:lpstr>
      <vt:lpstr>7절. TCP 네트워킹</vt:lpstr>
      <vt:lpstr>7절. TCP 네트워킹</vt:lpstr>
      <vt:lpstr>7절. TCP 네트워킹</vt:lpstr>
      <vt:lpstr>8절. UDP 네트워킹</vt:lpstr>
      <vt:lpstr>8절. UDP 네트워킹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2511</cp:revision>
  <dcterms:created xsi:type="dcterms:W3CDTF">2004-07-21T02:43:03Z</dcterms:created>
  <dcterms:modified xsi:type="dcterms:W3CDTF">2021-03-19T09:04:41Z</dcterms:modified>
</cp:coreProperties>
</file>