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 saveSubsetFonts="1">
  <p:sldMasterIdLst>
    <p:sldMasterId id="2147484285" r:id="rId1"/>
  </p:sldMasterIdLst>
  <p:notesMasterIdLst>
    <p:notesMasterId r:id="rId56"/>
  </p:notesMasterIdLst>
  <p:handoutMasterIdLst>
    <p:handoutMasterId r:id="rId57"/>
  </p:handoutMasterIdLst>
  <p:sldIdLst>
    <p:sldId id="256" r:id="rId2"/>
    <p:sldId id="380" r:id="rId3"/>
    <p:sldId id="539" r:id="rId4"/>
    <p:sldId id="540" r:id="rId5"/>
    <p:sldId id="541" r:id="rId6"/>
    <p:sldId id="542" r:id="rId7"/>
    <p:sldId id="543" r:id="rId8"/>
    <p:sldId id="544" r:id="rId9"/>
    <p:sldId id="545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58" r:id="rId23"/>
    <p:sldId id="559" r:id="rId24"/>
    <p:sldId id="560" r:id="rId25"/>
    <p:sldId id="561" r:id="rId26"/>
    <p:sldId id="562" r:id="rId27"/>
    <p:sldId id="563" r:id="rId28"/>
    <p:sldId id="564" r:id="rId29"/>
    <p:sldId id="565" r:id="rId30"/>
    <p:sldId id="566" r:id="rId31"/>
    <p:sldId id="567" r:id="rId32"/>
    <p:sldId id="568" r:id="rId33"/>
    <p:sldId id="569" r:id="rId34"/>
    <p:sldId id="570" r:id="rId35"/>
    <p:sldId id="571" r:id="rId36"/>
    <p:sldId id="572" r:id="rId37"/>
    <p:sldId id="573" r:id="rId38"/>
    <p:sldId id="574" r:id="rId39"/>
    <p:sldId id="575" r:id="rId40"/>
    <p:sldId id="576" r:id="rId41"/>
    <p:sldId id="577" r:id="rId42"/>
    <p:sldId id="578" r:id="rId43"/>
    <p:sldId id="579" r:id="rId44"/>
    <p:sldId id="580" r:id="rId45"/>
    <p:sldId id="581" r:id="rId46"/>
    <p:sldId id="582" r:id="rId47"/>
    <p:sldId id="583" r:id="rId48"/>
    <p:sldId id="584" r:id="rId49"/>
    <p:sldId id="585" r:id="rId50"/>
    <p:sldId id="586" r:id="rId51"/>
    <p:sldId id="587" r:id="rId52"/>
    <p:sldId id="537" r:id="rId53"/>
    <p:sldId id="538" r:id="rId54"/>
    <p:sldId id="275" r:id="rId55"/>
  </p:sldIdLst>
  <p:sldSz cx="9144000" cy="6858000" type="screen4x3"/>
  <p:notesSz cx="6797675" cy="9874250"/>
  <p:embeddedFontLst>
    <p:embeddedFont>
      <p:font typeface="돋움" panose="020B0600000101010101" pitchFamily="34" charset="-127"/>
      <p:regular r:id="rId58"/>
    </p:embeddedFont>
    <p:embeddedFont>
      <p:font typeface="HY강M" panose="02030600000101010101" pitchFamily="18" charset="-127"/>
      <p:regular r:id="rId59"/>
    </p:embeddedFont>
    <p:embeddedFont>
      <p:font typeface="HY견고딕" panose="02030600000101010101" pitchFamily="18" charset="-127"/>
      <p:regular r:id="rId60"/>
    </p:embeddedFont>
    <p:embeddedFont>
      <p:font typeface="HY헤드라인M" panose="02030600000101010101" pitchFamily="18" charset="-127"/>
      <p:regular r:id="rId61"/>
    </p:embeddedFont>
    <p:embeddedFont>
      <p:font typeface="맑은 고딕" panose="020B0503020000020004" pitchFamily="34" charset="-127"/>
      <p:regular r:id="rId62"/>
      <p:bold r:id="rId63"/>
    </p:embeddedFont>
    <p:embeddedFont>
      <p:font typeface="Verdana" panose="020B0604030504040204" pitchFamily="34" charset="0"/>
      <p:regular r:id="rId64"/>
      <p:bold r:id="rId65"/>
      <p:italic r:id="rId66"/>
      <p:boldItalic r:id="rId6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94740" autoAdjust="0"/>
  </p:normalViewPr>
  <p:slideViewPr>
    <p:cSldViewPr>
      <p:cViewPr varScale="1">
        <p:scale>
          <a:sx n="124" d="100"/>
          <a:sy n="124" d="100"/>
        </p:scale>
        <p:origin x="2008" y="16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7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E8254151-3D1E-604B-872E-87715DA62D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5FE47CC9-44EF-7E44-9E22-AA803BE234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FBC24A45-D6EC-1D4E-82B5-5ACD7AAA6983}" type="datetimeFigureOut">
              <a:rPr lang="ko-KR" altLang="en-US"/>
              <a:pPr>
                <a:defRPr/>
              </a:pPr>
              <a:t>2021. 3. 19.</a:t>
            </a:fld>
            <a:endParaRPr lang="en-US" altLang="ko-KR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7B4FF246-812E-5F4C-8390-9BF91C243F0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656C13C6-8664-E146-9543-8151F0F4FCE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469C5096-0140-CF44-A997-C40E09207BC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D115C43-B536-604B-A94F-FBD11EC461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02AA90-A425-3548-BC64-B915BDEA172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A9F2698F-C190-6647-976D-7D7C01C354D8}" type="datetimeFigureOut">
              <a:rPr lang="ko-KR" altLang="en-US"/>
              <a:pPr>
                <a:defRPr/>
              </a:pPr>
              <a:t>2021. 3. 19.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3778C314-0C75-5C4B-BC97-10356EAD22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CF957B20-0E9B-8C45-8588-D639B30EC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D8468-167D-5E47-9FDF-8D024CCF9A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4E6E46-161B-7F47-9A89-C95074C266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BA56D9D4-8990-CC4E-9177-4EAB931D0A9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F0007D5-C4E3-4941-A520-E2FB96DE08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F2B8F82-6289-8C48-AC37-926A0371A1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6A854A8-2468-DD41-B33E-130D644AD7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F176B54-E7DE-1342-9334-DE3172BF9D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76AE823-C601-D543-ADD6-25ABB236A0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A2E344A-3935-8A4B-8199-CFC69FF15D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AEDB99DA-697E-8544-AE6F-9E32851059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>
            <a:extLst>
              <a:ext uri="{FF2B5EF4-FFF2-40B4-BE49-F238E27FC236}">
                <a16:creationId xmlns:a16="http://schemas.microsoft.com/office/drawing/2014/main" id="{BA29C6BA-4DE0-3242-8A2E-C72586F5D5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B9336AC-EED1-6945-A854-778A720CCEB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81EBC0B2-5E86-4340-975F-A8D5FF715AE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7" name="Picture 32" descr="hanbitmedia logo_RGB_72">
            <a:extLst>
              <a:ext uri="{FF2B5EF4-FFF2-40B4-BE49-F238E27FC236}">
                <a16:creationId xmlns:a16="http://schemas.microsoft.com/office/drawing/2014/main" id="{F1F5949E-4A7A-0A4A-97DB-D6A4C25555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7EE6CF9F-369D-324D-B4E2-2561B5DF77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879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B232A0FD-C01B-664A-A255-61161550462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370219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975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A604C495-36E4-F74C-B4BA-0E1C8F316C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0C7102CD-41EB-134E-B0F2-9DDBE943D4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1F551A1-BAC0-D841-B508-8F4F87570A9C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6D3E80F9-3772-9043-A1E9-0ABAAD52AF8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6" name="Picture 32" descr="hanbitmedia logo_RGB_72">
            <a:extLst>
              <a:ext uri="{FF2B5EF4-FFF2-40B4-BE49-F238E27FC236}">
                <a16:creationId xmlns:a16="http://schemas.microsoft.com/office/drawing/2014/main" id="{A3060A12-BD56-5A47-8990-CA8A6EE52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>
            <a:extLst>
              <a:ext uri="{FF2B5EF4-FFF2-40B4-BE49-F238E27FC236}">
                <a16:creationId xmlns:a16="http://schemas.microsoft.com/office/drawing/2014/main" id="{3DD8ADCD-B40D-5649-8FFC-5852CF2FA56F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80BD6206-CC4C-FF42-B23E-685A78FA2A9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8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45BEFCDA-F96A-1442-8E08-8B9246F7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FA91DAB3-245E-FC42-85C8-85EA390036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>
            <a:extLst>
              <a:ext uri="{FF2B5EF4-FFF2-40B4-BE49-F238E27FC236}">
                <a16:creationId xmlns:a16="http://schemas.microsoft.com/office/drawing/2014/main" id="{B5991DE3-5638-624E-8F71-76C09C5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 algn="r" latinLnBrk="1"/>
            <a:fld id="{6320AB84-937F-0C44-AA08-250DFE957AF5}" type="slidenum">
              <a:rPr lang="ko-KR" altLang="en-US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/54</a:t>
            </a:r>
          </a:p>
        </p:txBody>
      </p:sp>
      <p:sp>
        <p:nvSpPr>
          <p:cNvPr id="1029" name="텍스트 개체 틀 22">
            <a:extLst>
              <a:ext uri="{FF2B5EF4-FFF2-40B4-BE49-F238E27FC236}">
                <a16:creationId xmlns:a16="http://schemas.microsoft.com/office/drawing/2014/main" id="{B264DDF9-1481-E44C-BB67-C2C4576675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>
            <a:extLst>
              <a:ext uri="{FF2B5EF4-FFF2-40B4-BE49-F238E27FC236}">
                <a16:creationId xmlns:a16="http://schemas.microsoft.com/office/drawing/2014/main" id="{1BB35610-3D2C-C64D-B73F-89886708778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>
            <a:extLst>
              <a:ext uri="{FF2B5EF4-FFF2-40B4-BE49-F238E27FC236}">
                <a16:creationId xmlns:a16="http://schemas.microsoft.com/office/drawing/2014/main" id="{AFE61CC9-1DEB-194D-B0E3-5D0B3973DAD2}"/>
              </a:ext>
            </a:extLst>
          </p:cNvPr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" name="Group 191">
            <a:extLst>
              <a:ext uri="{FF2B5EF4-FFF2-40B4-BE49-F238E27FC236}">
                <a16:creationId xmlns:a16="http://schemas.microsoft.com/office/drawing/2014/main" id="{747E755C-D894-F944-B2D8-C601215136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>
              <a:extLst>
                <a:ext uri="{FF2B5EF4-FFF2-40B4-BE49-F238E27FC236}">
                  <a16:creationId xmlns:a16="http://schemas.microsoft.com/office/drawing/2014/main" id="{DBE574E2-F7D4-7A43-88E3-DF788AB50C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>
                <a:extLst>
                  <a:ext uri="{FF2B5EF4-FFF2-40B4-BE49-F238E27FC236}">
                    <a16:creationId xmlns:a16="http://schemas.microsoft.com/office/drawing/2014/main" id="{C383444D-DC00-7C45-BA66-6AF4945D5D4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>
                <a:extLst>
                  <a:ext uri="{FF2B5EF4-FFF2-40B4-BE49-F238E27FC236}">
                    <a16:creationId xmlns:a16="http://schemas.microsoft.com/office/drawing/2014/main" id="{EA50753A-3039-FF4E-9CAE-2EEFC916F17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>
              <a:extLst>
                <a:ext uri="{FF2B5EF4-FFF2-40B4-BE49-F238E27FC236}">
                  <a16:creationId xmlns:a16="http://schemas.microsoft.com/office/drawing/2014/main" id="{23188FAC-A29C-F049-84E4-A7456062A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34" r:id="rId2"/>
    <p:sldLayoutId id="2147484532" r:id="rId3"/>
    <p:sldLayoutId id="2147484535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5">
            <a:extLst>
              <a:ext uri="{FF2B5EF4-FFF2-40B4-BE49-F238E27FC236}">
                <a16:creationId xmlns:a16="http://schemas.microsoft.com/office/drawing/2014/main" id="{3B985DC0-7C48-5B4D-9BD6-1EDE910F1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pPr algn="ctr"/>
            <a:r>
              <a:rPr lang="en-US" altLang="ko-KR" sz="3200"/>
              <a:t>19</a:t>
            </a:r>
            <a:r>
              <a:rPr lang="ko-KR" altLang="en-US" sz="3200"/>
              <a:t>장</a:t>
            </a:r>
            <a:r>
              <a:rPr lang="en-US" altLang="ko-KR" sz="3200"/>
              <a:t>. NIO </a:t>
            </a:r>
            <a:r>
              <a:rPr lang="ko-KR" altLang="en-US" sz="3200"/>
              <a:t>기반 입출력 및 네트워킹 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9F58171A-4749-9644-80C2-8628407416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파일 및 디렉토리 생성</a:t>
            </a:r>
            <a:r>
              <a:rPr lang="en-US" altLang="ko-KR" sz="2400"/>
              <a:t>/</a:t>
            </a:r>
            <a:r>
              <a:rPr lang="ko-KR" altLang="en-US" sz="2400"/>
              <a:t>삭제 및 속성 읽기</a:t>
            </a:r>
            <a:r>
              <a:rPr lang="en-US" altLang="ko-KR" sz="2400"/>
              <a:t>(Files)</a:t>
            </a:r>
          </a:p>
          <a:p>
            <a:pPr lvl="1"/>
            <a:r>
              <a:rPr lang="en-US" altLang="ko-KR" sz="2000"/>
              <a:t>java.nio.file.Files </a:t>
            </a:r>
            <a:r>
              <a:rPr lang="ko-KR" altLang="en-US" sz="2000"/>
              <a:t>클래스</a:t>
            </a:r>
            <a:endParaRPr lang="en-US" altLang="ko-KR" sz="2000"/>
          </a:p>
          <a:p>
            <a:pPr lvl="2"/>
            <a:r>
              <a:rPr lang="ko-KR" altLang="en-US" sz="1800"/>
              <a:t>파일과 디렉토리의 생성 및 삭제</a:t>
            </a:r>
            <a:r>
              <a:rPr lang="en-US" altLang="ko-KR" sz="1800"/>
              <a:t>, </a:t>
            </a:r>
            <a:r>
              <a:rPr lang="ko-KR" altLang="en-US" sz="1800"/>
              <a:t>이들의 속성을 읽는 메소드 제공</a:t>
            </a:r>
            <a:endParaRPr lang="en-US" altLang="ko-KR" sz="1800"/>
          </a:p>
          <a:p>
            <a:pPr lvl="3"/>
            <a:r>
              <a:rPr lang="en-US" altLang="ko-KR"/>
              <a:t> </a:t>
            </a:r>
            <a:r>
              <a:rPr lang="ko-KR" altLang="en-US"/>
              <a:t>속성</a:t>
            </a:r>
            <a:r>
              <a:rPr lang="en-US" altLang="ko-KR"/>
              <a:t>: </a:t>
            </a:r>
            <a:r>
              <a:rPr lang="ko-KR" altLang="en-US"/>
              <a:t>숨김</a:t>
            </a:r>
            <a:r>
              <a:rPr lang="en-US" altLang="ko-KR"/>
              <a:t>, </a:t>
            </a:r>
            <a:r>
              <a:rPr lang="ko-KR" altLang="en-US"/>
              <a:t>디렉토리 여부</a:t>
            </a:r>
            <a:r>
              <a:rPr lang="en-US" altLang="ko-KR"/>
              <a:t>, </a:t>
            </a:r>
            <a:r>
              <a:rPr lang="ko-KR" altLang="en-US"/>
              <a:t>크기</a:t>
            </a:r>
            <a:r>
              <a:rPr lang="en-US" altLang="ko-KR"/>
              <a:t>, </a:t>
            </a:r>
            <a:r>
              <a:rPr lang="ko-KR" altLang="en-US"/>
              <a:t>소유자</a:t>
            </a:r>
            <a:r>
              <a:rPr lang="en-US" altLang="ko-KR"/>
              <a:t>…</a:t>
            </a:r>
          </a:p>
          <a:p>
            <a:pPr lvl="3"/>
            <a:endParaRPr lang="en-US" altLang="ko-KR"/>
          </a:p>
          <a:p>
            <a:pPr lvl="2"/>
            <a:r>
              <a:rPr lang="ko-KR" altLang="en-US" sz="1800"/>
              <a:t>제공 메소드 참조해 파일 속성 읽고 출력 </a:t>
            </a:r>
            <a:r>
              <a:rPr lang="en-US" altLang="ko-KR" sz="1800"/>
              <a:t>(p.1107~1109)</a:t>
            </a:r>
          </a:p>
          <a:p>
            <a:endParaRPr lang="en-US" altLang="ko-KR" sz="2400"/>
          </a:p>
          <a:p>
            <a:r>
              <a:rPr lang="ko-KR" altLang="en-US" sz="2400"/>
              <a:t>와치 서비스</a:t>
            </a:r>
            <a:r>
              <a:rPr lang="en-US" altLang="ko-KR" sz="2400"/>
              <a:t>(WatchService)</a:t>
            </a:r>
          </a:p>
          <a:p>
            <a:pPr lvl="1"/>
            <a:r>
              <a:rPr lang="ko-KR" altLang="en-US" sz="2000"/>
              <a:t>디렉토리의 내용 변화 감시 </a:t>
            </a:r>
            <a:r>
              <a:rPr lang="en-US" altLang="ko-KR" sz="2000"/>
              <a:t>(p.1110~1114)</a:t>
            </a:r>
          </a:p>
          <a:p>
            <a:pPr lvl="2"/>
            <a:r>
              <a:rPr lang="ko-KR" altLang="en-US" sz="1800"/>
              <a:t>자바</a:t>
            </a:r>
            <a:r>
              <a:rPr lang="en-US" altLang="ko-KR" sz="1800"/>
              <a:t> 7</a:t>
            </a:r>
            <a:r>
              <a:rPr lang="ko-KR" altLang="en-US" sz="1800"/>
              <a:t>에서 처음 소개</a:t>
            </a:r>
            <a:endParaRPr lang="en-US" altLang="ko-KR" sz="1800"/>
          </a:p>
          <a:p>
            <a:pPr lvl="2"/>
            <a:r>
              <a:rPr lang="ko-KR" altLang="en-US" sz="1800"/>
              <a:t>디렉토리내의 파일의 생성</a:t>
            </a:r>
            <a:r>
              <a:rPr lang="en-US" altLang="ko-KR" sz="1800"/>
              <a:t>, </a:t>
            </a:r>
            <a:r>
              <a:rPr lang="ko-KR" altLang="en-US" sz="1800"/>
              <a:t>삭제</a:t>
            </a:r>
            <a:r>
              <a:rPr lang="en-US" altLang="ko-KR" sz="1800"/>
              <a:t>, </a:t>
            </a:r>
            <a:r>
              <a:rPr lang="ko-KR" altLang="en-US" sz="1800"/>
              <a:t>수정 감시</a:t>
            </a:r>
            <a:endParaRPr lang="en-US" altLang="ko-KR" sz="1800"/>
          </a:p>
          <a:p>
            <a:pPr lvl="2"/>
            <a:r>
              <a:rPr lang="ko-KR" altLang="en-US" sz="1800"/>
              <a:t>적용 사례</a:t>
            </a:r>
            <a:endParaRPr lang="en-US" altLang="ko-KR" sz="1800"/>
          </a:p>
          <a:p>
            <a:pPr lvl="3"/>
            <a:r>
              <a:rPr lang="ko-KR" altLang="en-US"/>
              <a:t>에디터 바깥에서 파일 내용 수정하면 파일 내용이 변경됐으니 파일을 다시 불러올 것인지 묻는 대화상자 띄움</a:t>
            </a:r>
            <a:endParaRPr lang="en-US" altLang="ko-KR"/>
          </a:p>
          <a:p>
            <a:endParaRPr lang="en-US" altLang="ko-KR" sz="2400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50996970-6FCE-E746-A1D2-D8A2AC6B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파일과 디렉토리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1D39AA7C-61A2-6A4D-BA5F-22371FDCB8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버퍼</a:t>
            </a:r>
            <a:r>
              <a:rPr lang="en-US" altLang="ko-KR" sz="2400"/>
              <a:t>(Buffer)</a:t>
            </a:r>
          </a:p>
          <a:p>
            <a:pPr lvl="1"/>
            <a:r>
              <a:rPr lang="ko-KR" altLang="en-US" sz="2000"/>
              <a:t>버퍼는 읽고 쓰기 가능한 메모리 배열</a:t>
            </a:r>
            <a:endParaRPr lang="en-US" altLang="ko-KR" sz="2000"/>
          </a:p>
          <a:p>
            <a:pPr lvl="1"/>
            <a:r>
              <a:rPr lang="en-US" altLang="ko-KR" sz="2000"/>
              <a:t>NIO</a:t>
            </a:r>
            <a:r>
              <a:rPr lang="ko-KR" altLang="en-US" sz="2000"/>
              <a:t>에서는 데이터를 입출력을 하기 위해서는 항상 버퍼 사용</a:t>
            </a:r>
            <a:endParaRPr lang="en-US" altLang="ko-KR" sz="2000"/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BE766A1E-26F7-7441-BEC1-732FDAC1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버퍼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A81ACB52-88B2-8240-BF2C-951C43BF8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54959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3BCE59BF-D1E6-9049-A885-8F1C55BD6C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Buffer</a:t>
            </a:r>
            <a:r>
              <a:rPr lang="ko-KR" altLang="en-US" sz="2400"/>
              <a:t> 종류</a:t>
            </a:r>
            <a:endParaRPr lang="en-US" altLang="ko-KR" sz="2400"/>
          </a:p>
          <a:p>
            <a:pPr lvl="1"/>
            <a:r>
              <a:rPr lang="ko-KR" altLang="en-US" sz="2000"/>
              <a:t>분류 기준</a:t>
            </a:r>
            <a:endParaRPr lang="en-US" altLang="ko-KR" sz="2000"/>
          </a:p>
          <a:p>
            <a:pPr lvl="2"/>
            <a:r>
              <a:rPr lang="ko-KR" altLang="en-US" sz="1800"/>
              <a:t>저장되는 데이터 타입에 따라 분류</a:t>
            </a:r>
            <a:endParaRPr lang="en-US" altLang="ko-KR" sz="1800"/>
          </a:p>
          <a:p>
            <a:pPr lvl="3"/>
            <a:r>
              <a:rPr lang="en-US" altLang="ko-KR"/>
              <a:t> ByteBuffer, CharBuffer, IntBuffer, DoubleBuffer</a:t>
            </a:r>
          </a:p>
          <a:p>
            <a:pPr lvl="2"/>
            <a:r>
              <a:rPr lang="en-US" altLang="ko-KR" sz="1800"/>
              <a:t>NIO </a:t>
            </a:r>
            <a:r>
              <a:rPr lang="ko-KR" altLang="en-US" sz="1800"/>
              <a:t>버퍼는 저장되는 데이터 타입에 따라 별도의 클래스로 제공</a:t>
            </a:r>
            <a:endParaRPr lang="en-US" altLang="ko-KR" sz="1800"/>
          </a:p>
          <a:p>
            <a:pPr lvl="2"/>
            <a:r>
              <a:rPr lang="ko-KR" altLang="en-US" sz="1800"/>
              <a:t>이들 버퍼 클래스들은</a:t>
            </a:r>
            <a:r>
              <a:rPr lang="en-US" altLang="ko-KR" sz="1800"/>
              <a:t> Buffer </a:t>
            </a:r>
            <a:r>
              <a:rPr lang="ko-KR" altLang="en-US" sz="1800"/>
              <a:t>추상 클래스 모두 상속</a:t>
            </a:r>
            <a:endParaRPr lang="en-US" altLang="ko-KR" sz="1800"/>
          </a:p>
          <a:p>
            <a:pPr lvl="2"/>
            <a:r>
              <a:rPr lang="en-US" altLang="ko-KR" sz="1800"/>
              <a:t>MappedByteBuffer</a:t>
            </a:r>
            <a:r>
              <a:rPr lang="ko-KR" altLang="en-US" sz="1800"/>
              <a:t>는</a:t>
            </a:r>
            <a:r>
              <a:rPr lang="en-US" altLang="ko-KR" sz="1800"/>
              <a:t> </a:t>
            </a:r>
            <a:r>
              <a:rPr lang="ko-KR" altLang="en-US" sz="1800"/>
              <a:t>파일의 내용에 랜덤하게 접근하기 위해서 파일의 내용을 메모리와 맵핑시킨 버퍼</a:t>
            </a:r>
            <a:endParaRPr lang="en-US" altLang="ko-KR" sz="1800"/>
          </a:p>
          <a:p>
            <a:pPr lvl="3"/>
            <a:endParaRPr lang="en-US" altLang="ko-KR" sz="2200"/>
          </a:p>
          <a:p>
            <a:pPr lvl="2"/>
            <a:endParaRPr lang="en-US" altLang="ko-KR"/>
          </a:p>
          <a:p>
            <a:endParaRPr lang="ko-KR" altLang="en-US"/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C39F51AC-E9A8-DA4C-B90C-06E5E43F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버퍼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2D8F60CA-C984-BF46-8122-6C6A3D20B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0"/>
            <a:ext cx="5500688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C9C76D45-7B61-6947-9425-B4017BDC5E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Buffer</a:t>
            </a:r>
            <a:r>
              <a:rPr lang="ko-KR" altLang="en-US" sz="2400"/>
              <a:t> 종류</a:t>
            </a:r>
            <a:endParaRPr lang="en-US" altLang="ko-KR" sz="2400"/>
          </a:p>
          <a:p>
            <a:pPr lvl="1"/>
            <a:r>
              <a:rPr lang="ko-KR" altLang="en-US" sz="2000"/>
              <a:t>분류 기준 </a:t>
            </a:r>
            <a:endParaRPr lang="en-US" altLang="ko-KR" sz="2000"/>
          </a:p>
          <a:p>
            <a:pPr lvl="2"/>
            <a:r>
              <a:rPr lang="ko-KR" altLang="en-US" sz="1800"/>
              <a:t>어떤 메모리를 사용하느냐에 따른 분류</a:t>
            </a:r>
            <a:endParaRPr lang="en-US" altLang="ko-KR" sz="1800"/>
          </a:p>
          <a:p>
            <a:pPr lvl="3"/>
            <a:r>
              <a:rPr lang="ko-KR" altLang="en-US"/>
              <a:t>다이렉트</a:t>
            </a:r>
            <a:r>
              <a:rPr lang="en-US" altLang="ko-KR"/>
              <a:t>(Direct)</a:t>
            </a:r>
            <a:r>
              <a:rPr lang="ko-KR" altLang="en-US"/>
              <a:t>와</a:t>
            </a:r>
            <a:r>
              <a:rPr lang="en-US" altLang="ko-KR"/>
              <a:t>, </a:t>
            </a:r>
            <a:r>
              <a:rPr lang="ko-KR" altLang="en-US"/>
              <a:t>넌다이렉트</a:t>
            </a:r>
            <a:r>
              <a:rPr lang="en-US" altLang="ko-KR"/>
              <a:t>(NonDirect) </a:t>
            </a:r>
            <a:r>
              <a:rPr lang="ko-KR" altLang="en-US"/>
              <a:t>버퍼</a:t>
            </a:r>
            <a:endParaRPr lang="en-US" altLang="ko-KR"/>
          </a:p>
          <a:p>
            <a:pPr lvl="3"/>
            <a:r>
              <a:rPr lang="en-US" altLang="ko-KR"/>
              <a:t>P.1115~1118 </a:t>
            </a:r>
            <a:r>
              <a:rPr lang="ko-KR" altLang="en-US"/>
              <a:t>예제에서 버퍼 속도 차이만 확실히 이해</a:t>
            </a:r>
          </a:p>
          <a:p>
            <a:endParaRPr lang="ko-KR" altLang="en-US"/>
          </a:p>
        </p:txBody>
      </p:sp>
      <p:sp>
        <p:nvSpPr>
          <p:cNvPr id="17411" name="제목 2">
            <a:extLst>
              <a:ext uri="{FF2B5EF4-FFF2-40B4-BE49-F238E27FC236}">
                <a16:creationId xmlns:a16="http://schemas.microsoft.com/office/drawing/2014/main" id="{AB541D50-56DD-5845-A3CF-AF84F7BC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버퍼</a:t>
            </a: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D71986B0-039C-0145-AA34-297D7F9A5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71278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BE7B448F-E6BE-CD47-B77E-D60CD84A5E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Buffer </a:t>
            </a:r>
            <a:r>
              <a:rPr lang="ko-KR" altLang="en-US" sz="2400"/>
              <a:t>생성</a:t>
            </a:r>
            <a:endParaRPr lang="en-US" altLang="ko-KR" sz="2400"/>
          </a:p>
          <a:p>
            <a:pPr lvl="1"/>
            <a:r>
              <a:rPr lang="en-US" altLang="ko-KR" sz="2000"/>
              <a:t>allocate() </a:t>
            </a:r>
            <a:r>
              <a:rPr lang="ko-KR" altLang="en-US" sz="2000"/>
              <a:t>메소드</a:t>
            </a:r>
            <a:r>
              <a:rPr lang="en-US" altLang="ko-KR" sz="2000"/>
              <a:t>(</a:t>
            </a:r>
            <a:r>
              <a:rPr lang="ko-KR" altLang="en-US" sz="2000"/>
              <a:t>넌다이렉트 버퍼 생성</a:t>
            </a:r>
            <a:r>
              <a:rPr lang="en-US" altLang="ko-KR" sz="2000"/>
              <a:t>)</a:t>
            </a:r>
          </a:p>
          <a:p>
            <a:pPr lvl="2"/>
            <a:r>
              <a:rPr lang="ko-KR" altLang="en-US" sz="1800"/>
              <a:t>각 데이터 타입 별 넌다이렉트 버퍼 생성</a:t>
            </a:r>
            <a:endParaRPr lang="en-US" altLang="ko-KR" sz="1800"/>
          </a:p>
          <a:p>
            <a:pPr lvl="2"/>
            <a:r>
              <a:rPr lang="ko-KR" altLang="en-US" sz="1800"/>
              <a:t>매개값 </a:t>
            </a:r>
            <a:r>
              <a:rPr lang="en-US" altLang="ko-KR" sz="1800"/>
              <a:t>- </a:t>
            </a:r>
            <a:r>
              <a:rPr lang="ko-KR" altLang="en-US" sz="1800"/>
              <a:t>해당 데이터 타입의 저장 개수</a:t>
            </a:r>
            <a:endParaRPr lang="en-US" altLang="ko-KR" sz="1800"/>
          </a:p>
          <a:p>
            <a:pPr lvl="2"/>
            <a:r>
              <a:rPr lang="en-US" altLang="ko-KR" sz="1800"/>
              <a:t>Ex) </a:t>
            </a:r>
          </a:p>
          <a:p>
            <a:endParaRPr lang="en-US" altLang="ko-KR"/>
          </a:p>
          <a:p>
            <a:pPr lvl="1"/>
            <a:r>
              <a:rPr lang="en-US" altLang="ko-KR" sz="2000"/>
              <a:t>wrap() </a:t>
            </a:r>
            <a:r>
              <a:rPr lang="ko-KR" altLang="en-US" sz="2000"/>
              <a:t>메소드</a:t>
            </a:r>
            <a:r>
              <a:rPr lang="en-US" altLang="ko-KR" sz="2000"/>
              <a:t>(</a:t>
            </a:r>
            <a:r>
              <a:rPr lang="ko-KR" altLang="en-US" sz="2000"/>
              <a:t>넌다이렉트 버퍼 생성</a:t>
            </a:r>
            <a:r>
              <a:rPr lang="en-US" altLang="ko-KR" sz="2000"/>
              <a:t>)</a:t>
            </a:r>
            <a:endParaRPr lang="ko-KR" altLang="en-US" sz="2000"/>
          </a:p>
          <a:p>
            <a:pPr lvl="2"/>
            <a:r>
              <a:rPr lang="ko-KR" altLang="en-US" sz="1800"/>
              <a:t>이미 생성되어 있는 타입 별 배열을 래핑해 버퍼 생성</a:t>
            </a:r>
            <a:endParaRPr lang="en-US" altLang="ko-KR" sz="1800"/>
          </a:p>
          <a:p>
            <a:pPr lvl="2"/>
            <a:r>
              <a:rPr lang="ko-KR" altLang="en-US" sz="1800"/>
              <a:t>일부</a:t>
            </a:r>
            <a:r>
              <a:rPr lang="en-US" altLang="ko-KR" sz="1800"/>
              <a:t> </a:t>
            </a:r>
            <a:r>
              <a:rPr lang="ko-KR" altLang="en-US" sz="1800"/>
              <a:t>데이터만 가지고도 버퍼 생성 가능</a:t>
            </a:r>
            <a:r>
              <a:rPr lang="en-US" altLang="ko-KR" sz="1800"/>
              <a:t>!</a:t>
            </a:r>
            <a:endParaRPr lang="ko-KR" altLang="en-US" sz="1800"/>
          </a:p>
        </p:txBody>
      </p:sp>
      <p:sp>
        <p:nvSpPr>
          <p:cNvPr id="18435" name="제목 2">
            <a:extLst>
              <a:ext uri="{FF2B5EF4-FFF2-40B4-BE49-F238E27FC236}">
                <a16:creationId xmlns:a16="http://schemas.microsoft.com/office/drawing/2014/main" id="{B2BE5E99-5BBF-3B40-B618-F6318AA9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버퍼</a:t>
            </a: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C356B442-1907-244A-A7EC-43EA9DBBB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36147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>
            <a:extLst>
              <a:ext uri="{FF2B5EF4-FFF2-40B4-BE49-F238E27FC236}">
                <a16:creationId xmlns:a16="http://schemas.microsoft.com/office/drawing/2014/main" id="{B6DA800C-CB02-104A-9662-9AB7519A3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4695825"/>
            <a:ext cx="40576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>
            <a:extLst>
              <a:ext uri="{FF2B5EF4-FFF2-40B4-BE49-F238E27FC236}">
                <a16:creationId xmlns:a16="http://schemas.microsoft.com/office/drawing/2014/main" id="{E4E27F00-2678-C44B-BFD2-CD49AB5AE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5767388"/>
            <a:ext cx="60198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52912FD7-1C0E-E644-99EA-F873F82A27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en-US" altLang="ko-KR" sz="2000"/>
              <a:t>allocateDirect() </a:t>
            </a:r>
            <a:r>
              <a:rPr lang="ko-KR" altLang="en-US" sz="2000"/>
              <a:t>메소드</a:t>
            </a:r>
            <a:r>
              <a:rPr lang="en-US" altLang="ko-KR" sz="2000"/>
              <a:t>(</a:t>
            </a:r>
            <a:r>
              <a:rPr lang="ko-KR" altLang="en-US" sz="2000"/>
              <a:t>다이렉트 버퍼 생성</a:t>
            </a:r>
            <a:r>
              <a:rPr lang="en-US" altLang="ko-KR" sz="2000"/>
              <a:t>)</a:t>
            </a:r>
          </a:p>
          <a:p>
            <a:pPr lvl="2"/>
            <a:r>
              <a:rPr lang="en-US" altLang="ko-KR" sz="1800"/>
              <a:t>JVM </a:t>
            </a:r>
            <a:r>
              <a:rPr lang="ko-KR" altLang="en-US" sz="1800"/>
              <a:t>힙 메모리 바깥쪽 </a:t>
            </a:r>
            <a:r>
              <a:rPr lang="en-US" altLang="ko-KR" sz="1800"/>
              <a:t>(</a:t>
            </a:r>
            <a:r>
              <a:rPr lang="ko-KR" altLang="en-US" sz="1800"/>
              <a:t>운영체제가 관리하는 메모리</a:t>
            </a:r>
            <a:r>
              <a:rPr lang="en-US" altLang="ko-KR" sz="1800"/>
              <a:t>)</a:t>
            </a:r>
            <a:r>
              <a:rPr lang="ko-KR" altLang="en-US" sz="1800"/>
              <a:t>에 다이렉트 버퍼   생성</a:t>
            </a:r>
            <a:endParaRPr lang="en-US" altLang="ko-KR" sz="1800"/>
          </a:p>
          <a:p>
            <a:pPr lvl="2"/>
            <a:r>
              <a:rPr lang="ko-KR" altLang="en-US" sz="1800"/>
              <a:t>각 타입 별</a:t>
            </a:r>
            <a:r>
              <a:rPr lang="en-US" altLang="ko-KR" sz="1800"/>
              <a:t> Buffer </a:t>
            </a:r>
            <a:r>
              <a:rPr lang="ko-KR" altLang="en-US" sz="1800"/>
              <a:t>클래스에는 없고</a:t>
            </a:r>
            <a:r>
              <a:rPr lang="en-US" altLang="ko-KR" sz="1800"/>
              <a:t> ByteBuffer </a:t>
            </a:r>
            <a:r>
              <a:rPr lang="ko-KR" altLang="en-US" sz="1800"/>
              <a:t>에서만 제공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en-US" altLang="ko-KR" sz="1800"/>
              <a:t>asXXXBuffer() </a:t>
            </a:r>
            <a:r>
              <a:rPr lang="ko-KR" altLang="en-US" sz="1800"/>
              <a:t>메소드</a:t>
            </a:r>
            <a:r>
              <a:rPr lang="en-US" altLang="ko-KR" sz="1800"/>
              <a:t>(</a:t>
            </a:r>
            <a:r>
              <a:rPr lang="ko-KR" altLang="en-US" sz="1800"/>
              <a:t>각 타입 별 다이렉트 버퍼 생성</a:t>
            </a:r>
            <a:r>
              <a:rPr lang="en-US" altLang="ko-KR" sz="1800"/>
              <a:t>)</a:t>
            </a:r>
          </a:p>
          <a:p>
            <a:pPr lvl="3"/>
            <a:r>
              <a:rPr lang="en-US" altLang="ko-KR"/>
              <a:t>asCharBuffer(), asShortBuffer(), asIntBuffer(), asLongBuffer(), asFloatBuffer(), asDoubleBuffer()</a:t>
            </a:r>
          </a:p>
          <a:p>
            <a:pPr lvl="3"/>
            <a:r>
              <a:rPr lang="ko-KR" altLang="en-US"/>
              <a:t>우선 다이렉트 </a:t>
            </a:r>
            <a:r>
              <a:rPr lang="en-US" altLang="ko-KR"/>
              <a:t>ByteBuffer</a:t>
            </a:r>
            <a:r>
              <a:rPr lang="ko-KR" altLang="en-US"/>
              <a:t>를 생성하고 호출</a:t>
            </a:r>
            <a:endParaRPr lang="en-US" altLang="ko-KR"/>
          </a:p>
          <a:p>
            <a:pPr lvl="3"/>
            <a:r>
              <a:rPr lang="ko-KR" altLang="en-US"/>
              <a:t>초기  다이렉트 </a:t>
            </a:r>
            <a:r>
              <a:rPr lang="en-US" altLang="ko-KR"/>
              <a:t>ByteBuffer </a:t>
            </a:r>
            <a:r>
              <a:rPr lang="ko-KR" altLang="en-US"/>
              <a:t>생성 크기에 따라 저장 용량 결정</a:t>
            </a:r>
            <a:endParaRPr lang="en-US" altLang="ko-KR"/>
          </a:p>
        </p:txBody>
      </p:sp>
      <p:sp>
        <p:nvSpPr>
          <p:cNvPr id="19459" name="제목 2">
            <a:extLst>
              <a:ext uri="{FF2B5EF4-FFF2-40B4-BE49-F238E27FC236}">
                <a16:creationId xmlns:a16="http://schemas.microsoft.com/office/drawing/2014/main" id="{C477E7C3-B692-7246-B8F4-3576D34C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버퍼</a:t>
            </a:r>
          </a:p>
        </p:txBody>
      </p:sp>
      <p:pic>
        <p:nvPicPr>
          <p:cNvPr id="19460" name="Picture 6">
            <a:extLst>
              <a:ext uri="{FF2B5EF4-FFF2-40B4-BE49-F238E27FC236}">
                <a16:creationId xmlns:a16="http://schemas.microsoft.com/office/drawing/2014/main" id="{0DCB4249-45D3-AB44-9D95-7280EC133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48200"/>
            <a:ext cx="8370888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1F13222C-3FF1-494E-A709-55F3B93705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en-US" altLang="ko-KR" sz="2000"/>
              <a:t>byte </a:t>
            </a:r>
            <a:r>
              <a:rPr lang="ko-KR" altLang="en-US" sz="2000"/>
              <a:t>해석 순서</a:t>
            </a:r>
            <a:r>
              <a:rPr lang="en-US" altLang="ko-KR" sz="2000"/>
              <a:t>(ByteOrder)</a:t>
            </a:r>
          </a:p>
          <a:p>
            <a:pPr lvl="2"/>
            <a:r>
              <a:rPr lang="ko-KR" altLang="en-US" sz="1800"/>
              <a:t>운영체제는 두 바이트 이상을 처리할 때 처리 효율이나</a:t>
            </a:r>
            <a:r>
              <a:rPr lang="en-US" altLang="ko-KR" sz="1800"/>
              <a:t> CPU </a:t>
            </a:r>
            <a:r>
              <a:rPr lang="ko-KR" altLang="en-US" sz="1800"/>
              <a:t>디자인 상의 문제로 바이트 해석 순서를 정함</a:t>
            </a:r>
            <a:endParaRPr lang="en-US" altLang="ko-KR" sz="1800"/>
          </a:p>
          <a:p>
            <a:pPr lvl="2"/>
            <a:endParaRPr lang="en-US" altLang="ko-KR"/>
          </a:p>
          <a:p>
            <a:pPr lvl="2"/>
            <a:r>
              <a:rPr lang="ko-KR" altLang="en-US" sz="1800"/>
              <a:t>데이터를 외부로 보내거나 외부에서 받을 때도 영향 미치기 때문에 바이트 데이터를 다루는 버퍼도 이를 고려해야 </a:t>
            </a:r>
            <a:r>
              <a:rPr lang="en-US" altLang="ko-KR" sz="1800"/>
              <a:t>!</a:t>
            </a:r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pPr lvl="2"/>
            <a:r>
              <a:rPr lang="en-US" altLang="ko-KR" sz="1800">
                <a:solidFill>
                  <a:srgbClr val="C00000"/>
                </a:solidFill>
              </a:rPr>
              <a:t>Big endian: </a:t>
            </a:r>
            <a:r>
              <a:rPr lang="ko-KR" altLang="en-US" sz="1800"/>
              <a:t>앞 바이트부터 먼저</a:t>
            </a:r>
            <a:r>
              <a:rPr lang="en-US" altLang="ko-KR" sz="1800"/>
              <a:t>  </a:t>
            </a:r>
            <a:r>
              <a:rPr lang="ko-KR" altLang="en-US" sz="1800"/>
              <a:t>처리</a:t>
            </a:r>
            <a:endParaRPr lang="en-US" altLang="ko-KR" sz="1800"/>
          </a:p>
          <a:p>
            <a:pPr lvl="2"/>
            <a:r>
              <a:rPr lang="en-US" altLang="ko-KR" sz="1800">
                <a:solidFill>
                  <a:srgbClr val="C00000"/>
                </a:solidFill>
              </a:rPr>
              <a:t>Little endian</a:t>
            </a:r>
            <a:r>
              <a:rPr lang="en-US" altLang="ko-KR" sz="1800"/>
              <a:t>: </a:t>
            </a:r>
            <a:r>
              <a:rPr lang="ko-KR" altLang="en-US" sz="1800"/>
              <a:t>뒤 바이트부터 먼저 처리</a:t>
            </a:r>
          </a:p>
          <a:p>
            <a:endParaRPr lang="ko-KR" altLang="en-US"/>
          </a:p>
        </p:txBody>
      </p:sp>
      <p:sp>
        <p:nvSpPr>
          <p:cNvPr id="20483" name="제목 2">
            <a:extLst>
              <a:ext uri="{FF2B5EF4-FFF2-40B4-BE49-F238E27FC236}">
                <a16:creationId xmlns:a16="http://schemas.microsoft.com/office/drawing/2014/main" id="{476020D8-BFD8-1C4F-8B20-F525AFF8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버퍼</a:t>
            </a: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C4A5AD35-CD58-AC40-9D2F-6AAE3FB74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14800"/>
            <a:ext cx="2286000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>
            <a:extLst>
              <a:ext uri="{FF2B5EF4-FFF2-40B4-BE49-F238E27FC236}">
                <a16:creationId xmlns:a16="http://schemas.microsoft.com/office/drawing/2014/main" id="{43571BC0-C67C-A945-B759-8B9854386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4114800"/>
            <a:ext cx="257175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482C1E-8B8A-094D-8850-1DF8598978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r>
              <a:rPr lang="en-US" altLang="ko-KR" sz="2400" dirty="0"/>
              <a:t>byte </a:t>
            </a:r>
            <a:r>
              <a:rPr lang="ko-KR" altLang="en-US" sz="2400" dirty="0"/>
              <a:t>해석 순서</a:t>
            </a:r>
            <a:r>
              <a:rPr lang="en-US" altLang="ko-KR" sz="2400" dirty="0"/>
              <a:t>(ByteOrder)</a:t>
            </a:r>
          </a:p>
          <a:p>
            <a:pPr lvl="2">
              <a:defRPr/>
            </a:pPr>
            <a:r>
              <a:rPr lang="ko-KR" altLang="en-US" sz="2000" dirty="0"/>
              <a:t>운영 체제가 사용하는 바이트 해석 순서 확인 방법</a:t>
            </a:r>
            <a:endParaRPr lang="en-US" altLang="ko-KR" sz="2000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sz="1800" dirty="0">
                <a:solidFill>
                  <a:srgbClr val="C00000"/>
                </a:solidFill>
              </a:rPr>
              <a:t>JVM</a:t>
            </a:r>
            <a:r>
              <a:rPr lang="ko-KR" altLang="en-US" sz="1800" dirty="0"/>
              <a:t>은 동일한 조건으로 클래스 실행해야 하므로 무조건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C00000"/>
                </a:solidFill>
              </a:rPr>
              <a:t>Big endian</a:t>
            </a:r>
            <a:endParaRPr lang="en-US" altLang="ko-KR" sz="1800" dirty="0"/>
          </a:p>
          <a:p>
            <a:pPr lvl="2">
              <a:defRPr/>
            </a:pPr>
            <a:endParaRPr lang="en-US" altLang="ko-KR" sz="1800" dirty="0"/>
          </a:p>
          <a:p>
            <a:pPr lvl="2">
              <a:defRPr/>
            </a:pPr>
            <a:r>
              <a:rPr lang="en-US" altLang="ko-KR" sz="1800" dirty="0"/>
              <a:t>Little endian</a:t>
            </a:r>
            <a:r>
              <a:rPr lang="ko-KR" altLang="en-US" sz="1800" dirty="0"/>
              <a:t>으로 동작하는 운영체제에서 만든 데이터 파일을</a:t>
            </a:r>
            <a:r>
              <a:rPr lang="en-US" altLang="ko-KR" sz="1800" dirty="0"/>
              <a:t> Big endian</a:t>
            </a:r>
            <a:r>
              <a:rPr lang="ko-KR" altLang="en-US" sz="1800" dirty="0"/>
              <a:t>로 동작하는 운영체제에서 읽어 들여야 한다면</a:t>
            </a:r>
            <a:r>
              <a:rPr lang="en-US" altLang="ko-KR" sz="1800" dirty="0"/>
              <a:t> ByteOrder </a:t>
            </a:r>
            <a:r>
              <a:rPr lang="ko-KR" altLang="en-US" sz="1800" dirty="0"/>
              <a:t>클래스로 데이터 순서를 맞춰야</a:t>
            </a:r>
            <a:endParaRPr lang="en-US" altLang="ko-KR" sz="1800" dirty="0"/>
          </a:p>
          <a:p>
            <a:pPr lvl="2">
              <a:buFont typeface="Wingdings" pitchFamily="2" charset="2"/>
              <a:buNone/>
              <a:defRPr/>
            </a:pPr>
            <a:endParaRPr lang="en-US" altLang="ko-KR" sz="1800" dirty="0"/>
          </a:p>
          <a:p>
            <a:pPr lvl="2">
              <a:defRPr/>
            </a:pPr>
            <a:r>
              <a:rPr lang="ko-KR" altLang="en-US" sz="1800" dirty="0"/>
              <a:t>운영체제와</a:t>
            </a:r>
            <a:r>
              <a:rPr lang="en-US" altLang="ko-KR" sz="1800" dirty="0"/>
              <a:t> JVM</a:t>
            </a:r>
            <a:r>
              <a:rPr lang="ko-KR" altLang="en-US" sz="1800" dirty="0"/>
              <a:t>의 바이트 해석 순서가 다를 경우</a:t>
            </a:r>
            <a:r>
              <a:rPr lang="en-US" altLang="ko-KR" sz="1800" dirty="0"/>
              <a:t> </a:t>
            </a:r>
          </a:p>
          <a:p>
            <a:pPr lvl="3">
              <a:buFont typeface="Arial" charset="0"/>
              <a:buChar char="–"/>
              <a:defRPr/>
            </a:pPr>
            <a:r>
              <a:rPr lang="en-US" altLang="ko-KR" dirty="0"/>
              <a:t>JVM</a:t>
            </a:r>
            <a:r>
              <a:rPr lang="ko-KR" altLang="en-US" dirty="0"/>
              <a:t>이 운영체제와 데이터 교환 할 때 자동 처리</a:t>
            </a:r>
            <a:endParaRPr lang="en-US" altLang="ko-KR" dirty="0"/>
          </a:p>
          <a:p>
            <a:pPr lvl="2">
              <a:buFont typeface="Wingdings" pitchFamily="2" charset="2"/>
              <a:buNone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800" dirty="0">
                <a:solidFill>
                  <a:srgbClr val="0070C0"/>
                </a:solidFill>
              </a:rPr>
              <a:t>다이렉트 버퍼를 이용할 경우 운영체제의</a:t>
            </a:r>
            <a:r>
              <a:rPr lang="en-US" altLang="ko-KR" sz="1800" dirty="0">
                <a:solidFill>
                  <a:srgbClr val="0070C0"/>
                </a:solidFill>
              </a:rPr>
              <a:t> native I/O</a:t>
            </a:r>
            <a:r>
              <a:rPr lang="ko-KR" altLang="en-US" sz="1800" dirty="0">
                <a:solidFill>
                  <a:srgbClr val="0070C0"/>
                </a:solidFill>
              </a:rPr>
              <a:t>를 사용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3">
              <a:buFont typeface="Arial" charset="0"/>
              <a:buChar char="–"/>
              <a:defRPr/>
            </a:pPr>
            <a:r>
              <a:rPr lang="ko-KR" altLang="en-US" dirty="0">
                <a:solidFill>
                  <a:srgbClr val="0070C0"/>
                </a:solidFill>
              </a:rPr>
              <a:t>운영체제의 기본 해석 순서로 </a:t>
            </a:r>
            <a:r>
              <a:rPr lang="en-US" altLang="ko-KR" dirty="0">
                <a:solidFill>
                  <a:srgbClr val="0070C0"/>
                </a:solidFill>
              </a:rPr>
              <a:t>JVM</a:t>
            </a:r>
            <a:r>
              <a:rPr lang="ko-KR" altLang="en-US" dirty="0">
                <a:solidFill>
                  <a:srgbClr val="0070C0"/>
                </a:solidFill>
              </a:rPr>
              <a:t>의 해석 순서를 맞추는 것이 성능에 도움</a:t>
            </a:r>
            <a:endParaRPr lang="en-US" altLang="ko-KR" dirty="0">
              <a:solidFill>
                <a:srgbClr val="0070C0"/>
              </a:solidFill>
            </a:endParaRPr>
          </a:p>
          <a:p>
            <a:pPr marL="342900" lvl="1">
              <a:defRPr/>
            </a:pPr>
            <a:endParaRPr lang="en-US" altLang="ko-KR" sz="2400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1507" name="제목 2">
            <a:extLst>
              <a:ext uri="{FF2B5EF4-FFF2-40B4-BE49-F238E27FC236}">
                <a16:creationId xmlns:a16="http://schemas.microsoft.com/office/drawing/2014/main" id="{7A50FB67-CB34-A84F-A623-05A75C87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버퍼</a:t>
            </a:r>
          </a:p>
        </p:txBody>
      </p:sp>
      <p:pic>
        <p:nvPicPr>
          <p:cNvPr id="21508" name="Picture 9">
            <a:extLst>
              <a:ext uri="{FF2B5EF4-FFF2-40B4-BE49-F238E27FC236}">
                <a16:creationId xmlns:a16="http://schemas.microsoft.com/office/drawing/2014/main" id="{B4C4B1EB-9439-D243-AAB8-C90251E9F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7363"/>
            <a:ext cx="64325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DB1EAC40-C1AB-6B45-BBFC-92D8C43C35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Buffer</a:t>
            </a:r>
            <a:r>
              <a:rPr lang="ko-KR" altLang="en-US" sz="2400"/>
              <a:t>의 위치 속성</a:t>
            </a:r>
            <a:r>
              <a:rPr lang="en-US" altLang="ko-KR" sz="2400"/>
              <a:t>(position, limit, capacity, mark)</a:t>
            </a:r>
          </a:p>
          <a:p>
            <a:pPr lvl="1"/>
            <a:r>
              <a:rPr lang="ko-KR" altLang="en-US" sz="2000"/>
              <a:t>사용 전 위치 속성의 개념</a:t>
            </a:r>
            <a:r>
              <a:rPr lang="en-US" altLang="ko-KR" sz="2000"/>
              <a:t>,</a:t>
            </a:r>
            <a:r>
              <a:rPr lang="ko-KR" altLang="en-US" sz="2000"/>
              <a:t> 속성이 언제 변경되는지 알고 있어야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position, limit, capacity, mark </a:t>
            </a:r>
            <a:r>
              <a:rPr lang="ko-KR" altLang="en-US" sz="2000"/>
              <a:t>속성의 크기 관계</a:t>
            </a:r>
            <a:endParaRPr lang="en-US" altLang="ko-KR" sz="2000"/>
          </a:p>
          <a:p>
            <a:pPr lvl="1"/>
            <a:endParaRPr lang="ko-KR" altLang="en-US" sz="2000"/>
          </a:p>
          <a:p>
            <a:pPr lvl="1"/>
            <a:endParaRPr lang="ko-KR" altLang="en-US" sz="2000"/>
          </a:p>
        </p:txBody>
      </p:sp>
      <p:sp>
        <p:nvSpPr>
          <p:cNvPr id="22531" name="제목 2">
            <a:extLst>
              <a:ext uri="{FF2B5EF4-FFF2-40B4-BE49-F238E27FC236}">
                <a16:creationId xmlns:a16="http://schemas.microsoft.com/office/drawing/2014/main" id="{BBD8D182-D4C1-5547-A9F9-F589F84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버퍼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0B27D447-BDDC-BF49-9DC5-23FD59DFA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35806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>
            <a:extLst>
              <a:ext uri="{FF2B5EF4-FFF2-40B4-BE49-F238E27FC236}">
                <a16:creationId xmlns:a16="http://schemas.microsoft.com/office/drawing/2014/main" id="{1B8F789D-3C87-2B42-B50B-1CAEF3660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172200"/>
            <a:ext cx="43053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EF06B4CD-21D9-1C4A-9B05-1C8BD9E8D63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위치 속성을 이해를 위한 쓰기 모드 예 </a:t>
            </a:r>
            <a:r>
              <a:rPr lang="en-US" altLang="ko-KR" sz="2000"/>
              <a:t>(p.1123~1126)</a:t>
            </a:r>
          </a:p>
          <a:p>
            <a:pPr lvl="2"/>
            <a:r>
              <a:rPr lang="ko-KR" altLang="en-US" sz="1800"/>
              <a:t>먼저</a:t>
            </a:r>
            <a:r>
              <a:rPr lang="en-US" altLang="ko-KR" sz="1800"/>
              <a:t> </a:t>
            </a:r>
            <a:r>
              <a:rPr lang="ko-KR" altLang="en-US" sz="1800"/>
              <a:t>배열에 데이터 저장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읽기 모드로 변경하기 위해 </a:t>
            </a:r>
            <a:r>
              <a:rPr lang="en-US" altLang="ko-KR" sz="1800">
                <a:solidFill>
                  <a:srgbClr val="C00000"/>
                </a:solidFill>
              </a:rPr>
              <a:t>flip() </a:t>
            </a:r>
            <a:r>
              <a:rPr lang="ko-KR" altLang="en-US" sz="1800"/>
              <a:t>메소드 호출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현재 </a:t>
            </a:r>
            <a:r>
              <a:rPr lang="en-US" altLang="ko-KR" sz="1800"/>
              <a:t>position</a:t>
            </a:r>
            <a:r>
              <a:rPr lang="ko-KR" altLang="en-US" sz="1800"/>
              <a:t>의 위치를 기억시키기 위해 </a:t>
            </a:r>
            <a:r>
              <a:rPr lang="en-US" altLang="ko-KR" sz="1800">
                <a:solidFill>
                  <a:srgbClr val="C00000"/>
                </a:solidFill>
              </a:rPr>
              <a:t>mark()</a:t>
            </a:r>
            <a:r>
              <a:rPr lang="en-US" altLang="ko-KR" sz="1800"/>
              <a:t> </a:t>
            </a:r>
            <a:r>
              <a:rPr lang="ko-KR" altLang="en-US" sz="1800"/>
              <a:t>호출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en-US" altLang="ko-KR" sz="1800"/>
              <a:t>position</a:t>
            </a:r>
            <a:r>
              <a:rPr lang="ko-KR" altLang="en-US" sz="1800"/>
              <a:t>을 </a:t>
            </a:r>
            <a:r>
              <a:rPr lang="en-US" altLang="ko-KR" sz="1800"/>
              <a:t>mark </a:t>
            </a:r>
            <a:r>
              <a:rPr lang="ko-KR" altLang="en-US" sz="1800"/>
              <a:t>위치로 이동하기 위해 </a:t>
            </a:r>
            <a:r>
              <a:rPr lang="en-US" altLang="ko-KR" sz="1800">
                <a:solidFill>
                  <a:srgbClr val="C00000"/>
                </a:solidFill>
              </a:rPr>
              <a:t>reset() </a:t>
            </a:r>
            <a:r>
              <a:rPr lang="ko-KR" altLang="en-US" sz="1800"/>
              <a:t>호출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버퍼를 되감아 처음부터 읽기 위해 </a:t>
            </a:r>
            <a:r>
              <a:rPr lang="en-US" altLang="ko-KR" sz="1800">
                <a:solidFill>
                  <a:srgbClr val="C00000"/>
                </a:solidFill>
              </a:rPr>
              <a:t>rewind() </a:t>
            </a:r>
            <a:r>
              <a:rPr lang="en-US" altLang="ko-KR" sz="1800"/>
              <a:t> </a:t>
            </a:r>
            <a:r>
              <a:rPr lang="ko-KR" altLang="en-US" sz="1800"/>
              <a:t>호출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버퍼의 위치 속성을 초기화하기 위해 </a:t>
            </a:r>
            <a:r>
              <a:rPr lang="en-US" altLang="ko-KR" sz="1800">
                <a:solidFill>
                  <a:srgbClr val="C00000"/>
                </a:solidFill>
              </a:rPr>
              <a:t>clear() </a:t>
            </a:r>
            <a:r>
              <a:rPr lang="ko-KR" altLang="en-US" sz="1800"/>
              <a:t>호출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ko-KR" altLang="en-US" sz="1800"/>
          </a:p>
          <a:p>
            <a:endParaRPr lang="ko-KR" altLang="en-US"/>
          </a:p>
        </p:txBody>
      </p:sp>
      <p:sp>
        <p:nvSpPr>
          <p:cNvPr id="23555" name="제목 2">
            <a:extLst>
              <a:ext uri="{FF2B5EF4-FFF2-40B4-BE49-F238E27FC236}">
                <a16:creationId xmlns:a16="http://schemas.microsoft.com/office/drawing/2014/main" id="{C8951B38-805A-4D44-84BC-93DD20C1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버퍼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6D503A0D-C8B1-C74A-9AA7-C4B02A6A13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NIO </a:t>
            </a:r>
            <a:r>
              <a:rPr lang="ko-KR" altLang="en-US" dirty="0"/>
              <a:t>소개</a:t>
            </a:r>
          </a:p>
          <a:p>
            <a:pPr>
              <a:defRPr/>
            </a:pPr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파일과 디렉토리</a:t>
            </a:r>
          </a:p>
          <a:p>
            <a:pPr>
              <a:defRPr/>
            </a:pPr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버퍼</a:t>
            </a:r>
            <a:r>
              <a:rPr lang="en-US" altLang="ko-KR" dirty="0"/>
              <a:t>(Buffer)</a:t>
            </a:r>
          </a:p>
          <a:p>
            <a:pPr>
              <a:defRPr/>
            </a:pPr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파일 채널</a:t>
            </a:r>
            <a:r>
              <a:rPr lang="en-US" altLang="ko-KR" dirty="0"/>
              <a:t>(FileChannel)</a:t>
            </a:r>
          </a:p>
          <a:p>
            <a:pPr>
              <a:defRPr/>
            </a:pPr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TCP </a:t>
            </a:r>
            <a:r>
              <a:rPr lang="ko-KR" altLang="en-US" dirty="0"/>
              <a:t>동기</a:t>
            </a:r>
            <a:r>
              <a:rPr lang="en-US" altLang="ko-KR" dirty="0"/>
              <a:t>(</a:t>
            </a:r>
            <a:r>
              <a:rPr lang="ko-KR" altLang="en-US" dirty="0"/>
              <a:t>블로킹</a:t>
            </a:r>
            <a:r>
              <a:rPr lang="en-US" altLang="ko-KR" dirty="0"/>
              <a:t>) </a:t>
            </a:r>
            <a:r>
              <a:rPr lang="ko-KR" altLang="en-US" dirty="0"/>
              <a:t>채널</a:t>
            </a:r>
          </a:p>
          <a:p>
            <a:pPr>
              <a:defRPr/>
            </a:pPr>
            <a:r>
              <a:rPr lang="en-US" altLang="ko-KR" dirty="0"/>
              <a:t>6</a:t>
            </a:r>
            <a:r>
              <a:rPr lang="ko-KR" altLang="en-US" dirty="0"/>
              <a:t>절</a:t>
            </a:r>
            <a:r>
              <a:rPr lang="en-US" altLang="ko-KR" dirty="0"/>
              <a:t>. TCP </a:t>
            </a:r>
            <a:r>
              <a:rPr lang="ko-KR" altLang="en-US" dirty="0"/>
              <a:t>넌블로킹 채널</a:t>
            </a:r>
          </a:p>
          <a:p>
            <a:pPr>
              <a:defRPr/>
            </a:pPr>
            <a:r>
              <a:rPr lang="en-US" altLang="ko-KR" dirty="0"/>
              <a:t>7</a:t>
            </a:r>
            <a:r>
              <a:rPr lang="ko-KR" altLang="en-US" dirty="0"/>
              <a:t>절</a:t>
            </a:r>
            <a:r>
              <a:rPr lang="en-US" altLang="ko-KR" dirty="0"/>
              <a:t>. UDP </a:t>
            </a:r>
            <a:r>
              <a:rPr lang="ko-KR" altLang="en-US" dirty="0"/>
              <a:t>채널</a:t>
            </a:r>
          </a:p>
          <a:p>
            <a:pPr>
              <a:defRPr/>
            </a:pPr>
            <a:r>
              <a:rPr lang="en-US" altLang="ko-KR" dirty="0"/>
              <a:t>8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비동기 파일 채널</a:t>
            </a:r>
          </a:p>
          <a:p>
            <a:pPr>
              <a:defRPr/>
            </a:pPr>
            <a:r>
              <a:rPr lang="en-US" altLang="ko-KR" dirty="0"/>
              <a:t>9</a:t>
            </a:r>
            <a:r>
              <a:rPr lang="ko-KR" altLang="en-US" dirty="0"/>
              <a:t>절</a:t>
            </a:r>
            <a:r>
              <a:rPr lang="en-US" altLang="ko-KR" dirty="0"/>
              <a:t>. TCP </a:t>
            </a:r>
            <a:r>
              <a:rPr lang="ko-KR" altLang="en-US" dirty="0"/>
              <a:t>비동기 채널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9D2688E3-9404-144A-84B7-062CEBCAC7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Buffer </a:t>
            </a:r>
            <a:r>
              <a:rPr lang="ko-KR" altLang="en-US" sz="2400"/>
              <a:t>메소드</a:t>
            </a:r>
            <a:endParaRPr lang="en-US" altLang="ko-KR" sz="2400"/>
          </a:p>
          <a:p>
            <a:pPr lvl="1"/>
            <a:r>
              <a:rPr lang="ko-KR" altLang="en-US" sz="2000"/>
              <a:t>공통 메소드</a:t>
            </a:r>
            <a:r>
              <a:rPr lang="en-US" altLang="ko-KR" sz="2000"/>
              <a:t>: Buffer </a:t>
            </a:r>
            <a:r>
              <a:rPr lang="ko-KR" altLang="en-US" sz="2000"/>
              <a:t>추상 클래스에 정의된 메소드</a:t>
            </a:r>
          </a:p>
          <a:p>
            <a:endParaRPr lang="ko-KR" altLang="en-US"/>
          </a:p>
        </p:txBody>
      </p:sp>
      <p:sp>
        <p:nvSpPr>
          <p:cNvPr id="24579" name="제목 2">
            <a:extLst>
              <a:ext uri="{FF2B5EF4-FFF2-40B4-BE49-F238E27FC236}">
                <a16:creationId xmlns:a16="http://schemas.microsoft.com/office/drawing/2014/main" id="{34570627-011E-E641-887D-F491220D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버퍼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CFF9A081-DEEA-0F4C-856C-78174A873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6937375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CD1E6EE9-5BF9-AD40-B55A-9401730314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데이터를 읽고 저장하는 메소드</a:t>
            </a:r>
            <a:endParaRPr lang="en-US" altLang="ko-KR" sz="2400"/>
          </a:p>
          <a:p>
            <a:pPr lvl="1"/>
            <a:r>
              <a:rPr lang="ko-KR" altLang="en-US" sz="2000"/>
              <a:t>데이터 읽기</a:t>
            </a:r>
            <a:r>
              <a:rPr lang="en-US" altLang="ko-KR" sz="2000"/>
              <a:t>: get(…)</a:t>
            </a:r>
          </a:p>
          <a:p>
            <a:pPr lvl="1"/>
            <a:r>
              <a:rPr lang="ko-KR" altLang="en-US" sz="2000"/>
              <a:t>데이터 저장</a:t>
            </a:r>
            <a:r>
              <a:rPr lang="en-US" altLang="ko-KR" sz="2000"/>
              <a:t>: put(…)</a:t>
            </a:r>
          </a:p>
          <a:p>
            <a:pPr lvl="2"/>
            <a:r>
              <a:rPr lang="en-US" altLang="ko-KR" sz="1800"/>
              <a:t>Buffer </a:t>
            </a:r>
            <a:r>
              <a:rPr lang="ko-KR" altLang="en-US" sz="1800"/>
              <a:t>추상 클래스에는 없고</a:t>
            </a:r>
            <a:r>
              <a:rPr lang="en-US" altLang="ko-KR" sz="1800"/>
              <a:t>, </a:t>
            </a:r>
            <a:r>
              <a:rPr lang="ko-KR" altLang="en-US" sz="1800"/>
              <a:t>각 타입 별 하위</a:t>
            </a:r>
            <a:r>
              <a:rPr lang="en-US" altLang="ko-KR" sz="1800"/>
              <a:t> Buffer </a:t>
            </a:r>
            <a:r>
              <a:rPr lang="ko-KR" altLang="en-US" sz="1800"/>
              <a:t>클래스가 가짐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상대적</a:t>
            </a:r>
            <a:r>
              <a:rPr lang="en-US" altLang="ko-KR" sz="2000"/>
              <a:t>(Relative)</a:t>
            </a:r>
            <a:r>
              <a:rPr lang="ko-KR" altLang="en-US" sz="2000"/>
              <a:t> 메소드</a:t>
            </a:r>
            <a:endParaRPr lang="en-US" altLang="ko-KR" sz="2000"/>
          </a:p>
          <a:p>
            <a:pPr lvl="2"/>
            <a:r>
              <a:rPr lang="ko-KR" altLang="en-US" sz="1800"/>
              <a:t>현재 위치 속성인</a:t>
            </a:r>
            <a:r>
              <a:rPr lang="en-US" altLang="ko-KR" sz="1800"/>
              <a:t> position</a:t>
            </a:r>
            <a:r>
              <a:rPr lang="ko-KR" altLang="en-US" sz="1800"/>
              <a:t>에서 데이터를 읽고</a:t>
            </a:r>
            <a:r>
              <a:rPr lang="en-US" altLang="ko-KR" sz="1800"/>
              <a:t> </a:t>
            </a:r>
            <a:r>
              <a:rPr lang="ko-KR" altLang="en-US" sz="1800"/>
              <a:t>저장</a:t>
            </a:r>
            <a:endParaRPr lang="en-US" altLang="ko-KR" sz="1800"/>
          </a:p>
          <a:p>
            <a:pPr lvl="2"/>
            <a:r>
              <a:rPr lang="ko-KR" altLang="en-US" sz="1800"/>
              <a:t>상대적</a:t>
            </a:r>
            <a:r>
              <a:rPr lang="en-US" altLang="ko-KR" sz="1800"/>
              <a:t> get()</a:t>
            </a:r>
            <a:r>
              <a:rPr lang="ko-KR" altLang="en-US" sz="1800"/>
              <a:t>과</a:t>
            </a:r>
            <a:r>
              <a:rPr lang="en-US" altLang="ko-KR" sz="1800"/>
              <a:t> put() </a:t>
            </a:r>
            <a:r>
              <a:rPr lang="ko-KR" altLang="en-US" sz="1800"/>
              <a:t>메소드 호출하면</a:t>
            </a:r>
            <a:r>
              <a:rPr lang="en-US" altLang="ko-KR" sz="1800"/>
              <a:t> position</a:t>
            </a:r>
            <a:r>
              <a:rPr lang="ko-KR" altLang="en-US" sz="1800"/>
              <a:t> 값 증가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en-US" altLang="ko-KR" sz="1800"/>
              <a:t>position </a:t>
            </a:r>
            <a:r>
              <a:rPr lang="ko-KR" altLang="en-US" sz="1800"/>
              <a:t>값이</a:t>
            </a:r>
            <a:r>
              <a:rPr lang="en-US" altLang="ko-KR" sz="1800"/>
              <a:t> limit </a:t>
            </a:r>
            <a:r>
              <a:rPr lang="ko-KR" altLang="en-US" sz="1800"/>
              <a:t>값까지 증가한 상태</a:t>
            </a:r>
            <a:endParaRPr lang="en-US" altLang="ko-KR" sz="1800"/>
          </a:p>
          <a:p>
            <a:pPr lvl="3"/>
            <a:r>
              <a:rPr lang="ko-KR" altLang="en-US"/>
              <a:t>상대적</a:t>
            </a:r>
            <a:r>
              <a:rPr lang="en-US" altLang="ko-KR"/>
              <a:t> get()</a:t>
            </a:r>
            <a:r>
              <a:rPr lang="ko-KR" altLang="en-US"/>
              <a:t> 사용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BufferUnderflowException </a:t>
            </a:r>
            <a:r>
              <a:rPr lang="ko-KR" altLang="en-US"/>
              <a:t>예외 발생</a:t>
            </a:r>
            <a:endParaRPr lang="en-US" altLang="ko-KR"/>
          </a:p>
          <a:p>
            <a:pPr lvl="3"/>
            <a:r>
              <a:rPr lang="ko-KR" altLang="en-US"/>
              <a:t>상대적 </a:t>
            </a:r>
            <a:r>
              <a:rPr lang="en-US" altLang="ko-KR"/>
              <a:t>put() </a:t>
            </a:r>
            <a:r>
              <a:rPr lang="ko-KR" altLang="en-US"/>
              <a:t>사용 </a:t>
            </a:r>
            <a:r>
              <a:rPr lang="en-US" altLang="ko-KR"/>
              <a:t>-  BufferOverflowException </a:t>
            </a:r>
            <a:r>
              <a:rPr lang="ko-KR" altLang="en-US"/>
              <a:t>예외 발생</a:t>
            </a:r>
            <a:endParaRPr lang="en-US" altLang="ko-KR"/>
          </a:p>
          <a:p>
            <a:pPr lvl="4"/>
            <a:endParaRPr lang="en-US" altLang="ko-KR"/>
          </a:p>
        </p:txBody>
      </p:sp>
      <p:sp>
        <p:nvSpPr>
          <p:cNvPr id="25603" name="제목 2">
            <a:extLst>
              <a:ext uri="{FF2B5EF4-FFF2-40B4-BE49-F238E27FC236}">
                <a16:creationId xmlns:a16="http://schemas.microsoft.com/office/drawing/2014/main" id="{993AB161-3457-C642-A640-41D2B87E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버퍼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>
            <a:extLst>
              <a:ext uri="{FF2B5EF4-FFF2-40B4-BE49-F238E27FC236}">
                <a16:creationId xmlns:a16="http://schemas.microsoft.com/office/drawing/2014/main" id="{BBB2F2E5-C550-ED46-8049-0E210F8068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>
                <a:solidFill>
                  <a:srgbClr val="000000"/>
                </a:solidFill>
              </a:rPr>
              <a:t>데이터를 읽고 저장하는 메소드</a:t>
            </a:r>
            <a:endParaRPr lang="en-US" altLang="ko-KR" sz="2400">
              <a:solidFill>
                <a:srgbClr val="000000"/>
              </a:solidFill>
            </a:endParaRPr>
          </a:p>
          <a:p>
            <a:pPr lvl="1"/>
            <a:r>
              <a:rPr lang="ko-KR" altLang="en-US" sz="2000">
                <a:solidFill>
                  <a:srgbClr val="000000"/>
                </a:solidFill>
              </a:rPr>
              <a:t>절대적</a:t>
            </a:r>
            <a:r>
              <a:rPr lang="en-US" altLang="ko-KR" sz="2000">
                <a:solidFill>
                  <a:srgbClr val="000000"/>
                </a:solidFill>
              </a:rPr>
              <a:t>(Absolute)</a:t>
            </a:r>
            <a:r>
              <a:rPr lang="ko-KR" altLang="en-US" sz="2000">
                <a:solidFill>
                  <a:srgbClr val="000000"/>
                </a:solidFill>
              </a:rPr>
              <a:t> 메소드</a:t>
            </a:r>
            <a:endParaRPr lang="en-US" altLang="ko-KR" sz="2000">
              <a:solidFill>
                <a:srgbClr val="000000"/>
              </a:solidFill>
            </a:endParaRPr>
          </a:p>
          <a:p>
            <a:pPr lvl="2"/>
            <a:r>
              <a:rPr lang="en-US" altLang="ko-KR" sz="1800">
                <a:solidFill>
                  <a:srgbClr val="000000"/>
                </a:solidFill>
              </a:rPr>
              <a:t>position</a:t>
            </a:r>
            <a:r>
              <a:rPr lang="ko-KR" altLang="en-US" sz="1800">
                <a:solidFill>
                  <a:srgbClr val="000000"/>
                </a:solidFill>
              </a:rPr>
              <a:t>과 상관없이 주어진 인덱스에서 데이터 읽고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저장</a:t>
            </a:r>
            <a:endParaRPr lang="en-US" altLang="ko-KR" sz="1800">
              <a:solidFill>
                <a:srgbClr val="000000"/>
              </a:solidFill>
            </a:endParaRPr>
          </a:p>
          <a:p>
            <a:pPr lvl="2"/>
            <a:r>
              <a:rPr lang="ko-KR" altLang="en-US" sz="1800">
                <a:solidFill>
                  <a:srgbClr val="000000"/>
                </a:solidFill>
              </a:rPr>
              <a:t>절대적</a:t>
            </a:r>
            <a:r>
              <a:rPr lang="en-US" altLang="ko-KR" sz="1800">
                <a:solidFill>
                  <a:srgbClr val="000000"/>
                </a:solidFill>
              </a:rPr>
              <a:t> get()</a:t>
            </a:r>
            <a:r>
              <a:rPr lang="ko-KR" altLang="en-US" sz="1800">
                <a:solidFill>
                  <a:srgbClr val="000000"/>
                </a:solidFill>
              </a:rPr>
              <a:t>과</a:t>
            </a:r>
            <a:r>
              <a:rPr lang="en-US" altLang="ko-KR" sz="1800">
                <a:solidFill>
                  <a:srgbClr val="000000"/>
                </a:solidFill>
              </a:rPr>
              <a:t> put() </a:t>
            </a:r>
            <a:r>
              <a:rPr lang="ko-KR" altLang="en-US" sz="1800">
                <a:solidFill>
                  <a:srgbClr val="000000"/>
                </a:solidFill>
              </a:rPr>
              <a:t>메소드를 호출하면</a:t>
            </a:r>
            <a:r>
              <a:rPr lang="en-US" altLang="ko-KR" sz="1800">
                <a:solidFill>
                  <a:srgbClr val="000000"/>
                </a:solidFill>
              </a:rPr>
              <a:t> position</a:t>
            </a:r>
            <a:r>
              <a:rPr lang="ko-KR" altLang="en-US" sz="1800">
                <a:solidFill>
                  <a:srgbClr val="000000"/>
                </a:solidFill>
              </a:rPr>
              <a:t>의 값은 증가되지 않음</a:t>
            </a:r>
            <a:endParaRPr lang="en-US" altLang="ko-KR" sz="1800">
              <a:solidFill>
                <a:srgbClr val="000000"/>
              </a:solidFill>
            </a:endParaRPr>
          </a:p>
          <a:p>
            <a:pPr lvl="2"/>
            <a:endParaRPr lang="en-US" altLang="ko-KR">
              <a:solidFill>
                <a:srgbClr val="000000"/>
              </a:solidFill>
            </a:endParaRPr>
          </a:p>
          <a:p>
            <a:pPr lvl="1"/>
            <a:r>
              <a:rPr lang="ko-KR" altLang="en-US" sz="2000">
                <a:solidFill>
                  <a:srgbClr val="000000"/>
                </a:solidFill>
              </a:rPr>
              <a:t>상대적과 절대적 메소드 구분 방법</a:t>
            </a:r>
            <a:endParaRPr lang="en-US" altLang="ko-KR" sz="2000">
              <a:solidFill>
                <a:srgbClr val="000000"/>
              </a:solidFill>
            </a:endParaRPr>
          </a:p>
          <a:p>
            <a:pPr lvl="2"/>
            <a:r>
              <a:rPr lang="ko-KR" altLang="en-US" sz="1800">
                <a:solidFill>
                  <a:srgbClr val="000000"/>
                </a:solidFill>
              </a:rPr>
              <a:t>상대적 메소드</a:t>
            </a:r>
            <a:r>
              <a:rPr lang="en-US" altLang="ko-KR" sz="1800">
                <a:solidFill>
                  <a:srgbClr val="000000"/>
                </a:solidFill>
              </a:rPr>
              <a:t>: index </a:t>
            </a:r>
            <a:r>
              <a:rPr lang="ko-KR" altLang="en-US" sz="1800">
                <a:solidFill>
                  <a:srgbClr val="000000"/>
                </a:solidFill>
              </a:rPr>
              <a:t>매개값이 없는 메소드</a:t>
            </a:r>
            <a:endParaRPr lang="en-US" altLang="ko-KR" sz="1800">
              <a:solidFill>
                <a:srgbClr val="000000"/>
              </a:solidFill>
            </a:endParaRPr>
          </a:p>
          <a:p>
            <a:pPr lvl="2"/>
            <a:r>
              <a:rPr lang="ko-KR" altLang="en-US" sz="1800">
                <a:solidFill>
                  <a:srgbClr val="000000"/>
                </a:solidFill>
              </a:rPr>
              <a:t>절대적 메소드</a:t>
            </a:r>
            <a:r>
              <a:rPr lang="en-US" altLang="ko-KR" sz="1800">
                <a:solidFill>
                  <a:srgbClr val="000000"/>
                </a:solidFill>
              </a:rPr>
              <a:t>: index </a:t>
            </a:r>
            <a:r>
              <a:rPr lang="ko-KR" altLang="en-US" sz="1800">
                <a:solidFill>
                  <a:srgbClr val="000000"/>
                </a:solidFill>
              </a:rPr>
              <a:t>매개값이 있는 메소드</a:t>
            </a:r>
            <a:endParaRPr lang="en-US" altLang="ko-KR" sz="1800">
              <a:solidFill>
                <a:srgbClr val="000000"/>
              </a:solidFill>
            </a:endParaRPr>
          </a:p>
          <a:p>
            <a:pPr lvl="2"/>
            <a:endParaRPr lang="en-US" altLang="ko-KR" sz="1800">
              <a:solidFill>
                <a:srgbClr val="000000"/>
              </a:solidFill>
            </a:endParaRPr>
          </a:p>
          <a:p>
            <a:pPr lvl="1"/>
            <a:r>
              <a:rPr lang="ko-KR" altLang="en-US" sz="2000">
                <a:solidFill>
                  <a:srgbClr val="000000"/>
                </a:solidFill>
              </a:rPr>
              <a:t>상세 메소드는 </a:t>
            </a:r>
            <a:r>
              <a:rPr lang="en-US" altLang="ko-KR" sz="2000">
                <a:solidFill>
                  <a:srgbClr val="000000"/>
                </a:solidFill>
              </a:rPr>
              <a:t>1127~1128 </a:t>
            </a:r>
            <a:r>
              <a:rPr lang="ko-KR" altLang="en-US" sz="2000">
                <a:solidFill>
                  <a:srgbClr val="000000"/>
                </a:solidFill>
              </a:rPr>
              <a:t>페이지 참조</a:t>
            </a:r>
            <a:endParaRPr lang="en-US" altLang="ko-KR" sz="2000">
              <a:solidFill>
                <a:srgbClr val="000000"/>
              </a:solidFill>
            </a:endParaRPr>
          </a:p>
          <a:p>
            <a:pPr lvl="2"/>
            <a:endParaRPr lang="en-US" altLang="ko-KR">
              <a:solidFill>
                <a:srgbClr val="000000"/>
              </a:solidFill>
            </a:endParaRPr>
          </a:p>
          <a:p>
            <a:pPr lvl="2"/>
            <a:endParaRPr lang="en-US" altLang="ko-KR">
              <a:solidFill>
                <a:srgbClr val="000000"/>
              </a:solidFill>
            </a:endParaRPr>
          </a:p>
          <a:p>
            <a:pPr lvl="1"/>
            <a:endParaRPr lang="en-US" altLang="ko-KR">
              <a:solidFill>
                <a:srgbClr val="000000"/>
              </a:solidFill>
            </a:endParaRPr>
          </a:p>
          <a:p>
            <a:pPr lvl="1"/>
            <a:endParaRPr lang="ko-KR" altLang="en-US">
              <a:solidFill>
                <a:srgbClr val="000000"/>
              </a:solidFill>
            </a:endParaRPr>
          </a:p>
          <a:p>
            <a:endParaRPr lang="ko-KR" altLang="en-US">
              <a:solidFill>
                <a:srgbClr val="000000"/>
              </a:solidFill>
            </a:endParaRPr>
          </a:p>
          <a:p>
            <a:endParaRPr lang="en-US" altLang="ko-KR" sz="2400">
              <a:solidFill>
                <a:srgbClr val="000000"/>
              </a:solidFill>
            </a:endParaRPr>
          </a:p>
          <a:p>
            <a:endParaRPr lang="ko-KR" altLang="en-US"/>
          </a:p>
        </p:txBody>
      </p:sp>
      <p:sp>
        <p:nvSpPr>
          <p:cNvPr id="26627" name="제목 2">
            <a:extLst>
              <a:ext uri="{FF2B5EF4-FFF2-40B4-BE49-F238E27FC236}">
                <a16:creationId xmlns:a16="http://schemas.microsoft.com/office/drawing/2014/main" id="{BE830E50-C833-E148-8DF2-CE74D634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버퍼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>
            <a:extLst>
              <a:ext uri="{FF2B5EF4-FFF2-40B4-BE49-F238E27FC236}">
                <a16:creationId xmlns:a16="http://schemas.microsoft.com/office/drawing/2014/main" id="{25E44AD4-FC96-A548-8E13-D6BB0B5AA9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버퍼 예외의 종류</a:t>
            </a:r>
            <a:endParaRPr lang="en-US" altLang="ko-KR" sz="2400"/>
          </a:p>
          <a:p>
            <a:pPr lvl="1"/>
            <a:r>
              <a:rPr lang="ko-KR" altLang="en-US" sz="2000"/>
              <a:t>버퍼 예외 발생 주요 원인</a:t>
            </a:r>
            <a:endParaRPr lang="en-US" altLang="ko-KR" sz="2000"/>
          </a:p>
          <a:p>
            <a:pPr lvl="2"/>
            <a:r>
              <a:rPr lang="ko-KR" altLang="en-US" sz="1800"/>
              <a:t>버퍼가 다 찼을 때</a:t>
            </a:r>
            <a:r>
              <a:rPr lang="en-US" altLang="ko-KR" sz="1800"/>
              <a:t>, </a:t>
            </a:r>
            <a:r>
              <a:rPr lang="ko-KR" altLang="en-US" sz="1800"/>
              <a:t>데이터를 저장하려는 경우</a:t>
            </a:r>
            <a:endParaRPr lang="en-US" altLang="ko-KR" sz="1800"/>
          </a:p>
          <a:p>
            <a:pPr lvl="2"/>
            <a:r>
              <a:rPr lang="ko-KR" altLang="en-US" sz="1800"/>
              <a:t>버퍼에서 더 이상 읽어올 데이터가 없을 때 데이터를 읽으려는 경우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버퍼와 관련된 예외 클래스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데이터 위치 속성 값의 변화 예제 통해 예외 발생 상황 이해 </a:t>
            </a:r>
            <a:endParaRPr lang="en-US" altLang="ko-KR" sz="2000"/>
          </a:p>
          <a:p>
            <a:pPr lvl="2"/>
            <a:r>
              <a:rPr lang="en-US" altLang="ko-KR" sz="1800"/>
              <a:t>P.1129~1132</a:t>
            </a:r>
            <a:endParaRPr lang="ko-KR" altLang="en-US" sz="1800"/>
          </a:p>
        </p:txBody>
      </p:sp>
      <p:sp>
        <p:nvSpPr>
          <p:cNvPr id="27651" name="제목 2">
            <a:extLst>
              <a:ext uri="{FF2B5EF4-FFF2-40B4-BE49-F238E27FC236}">
                <a16:creationId xmlns:a16="http://schemas.microsoft.com/office/drawing/2014/main" id="{E545255D-F667-CC45-BEF3-AEA96F96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버퍼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D680E16B-B9F0-CA4E-B535-302048B2E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87713"/>
            <a:ext cx="7727950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>
            <a:extLst>
              <a:ext uri="{FF2B5EF4-FFF2-40B4-BE49-F238E27FC236}">
                <a16:creationId xmlns:a16="http://schemas.microsoft.com/office/drawing/2014/main" id="{1BF9C512-6C01-384C-9C61-FA7A086C87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Buffer </a:t>
            </a:r>
            <a:r>
              <a:rPr lang="ko-KR" altLang="en-US" sz="2400"/>
              <a:t>변환</a:t>
            </a:r>
            <a:endParaRPr lang="en-US" altLang="ko-KR" sz="2400"/>
          </a:p>
          <a:p>
            <a:pPr lvl="1"/>
            <a:r>
              <a:rPr lang="ko-KR" altLang="en-US" sz="2000"/>
              <a:t>채널이 데이터를 저장하고 읽는 버퍼는 모두</a:t>
            </a:r>
            <a:r>
              <a:rPr lang="en-US" altLang="ko-KR" sz="2000"/>
              <a:t> ByteBuffer</a:t>
            </a:r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프로그램 목적 맞게</a:t>
            </a:r>
            <a:r>
              <a:rPr lang="en-US" altLang="ko-KR" sz="2000"/>
              <a:t> ByteBuffer</a:t>
            </a:r>
            <a:r>
              <a:rPr lang="ko-KR" altLang="en-US" sz="2000"/>
              <a:t>를 다른 기본 타입 버퍼로 변환 필요</a:t>
            </a:r>
            <a:endParaRPr lang="en-US" altLang="ko-KR" sz="2000"/>
          </a:p>
          <a:p>
            <a:pPr lvl="2"/>
            <a:r>
              <a:rPr lang="en-US" altLang="ko-KR" sz="2000"/>
              <a:t>P. 1132~1136</a:t>
            </a:r>
          </a:p>
          <a:p>
            <a:pPr lvl="2"/>
            <a:endParaRPr lang="en-US" altLang="ko-KR" sz="2000"/>
          </a:p>
          <a:p>
            <a:pPr lvl="2"/>
            <a:r>
              <a:rPr lang="en-US" altLang="ko-KR" sz="1800"/>
              <a:t>Ex 1): ByteBuffer</a:t>
            </a:r>
            <a:r>
              <a:rPr lang="ko-KR" altLang="en-US" sz="1800"/>
              <a:t>에 특정 문자셋으로 인코딩 된 바이트들이 저장</a:t>
            </a:r>
            <a:endParaRPr lang="en-US" altLang="ko-KR" sz="1800"/>
          </a:p>
          <a:p>
            <a:pPr lvl="3"/>
            <a:r>
              <a:rPr lang="ko-KR" altLang="en-US"/>
              <a:t>디코딩 된</a:t>
            </a:r>
            <a:r>
              <a:rPr lang="en-US" altLang="ko-KR"/>
              <a:t> CharBuffer</a:t>
            </a:r>
            <a:r>
              <a:rPr lang="ko-KR" altLang="en-US"/>
              <a:t>로 변환 후 문자열을 얻어야</a:t>
            </a:r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en-US" altLang="ko-KR" sz="1800"/>
              <a:t>Ex 2): ByteBuffer</a:t>
            </a:r>
            <a:r>
              <a:rPr lang="ko-KR" altLang="en-US" sz="1800"/>
              <a:t>에 정수 바이트들이 저장되어 있을 경우</a:t>
            </a:r>
            <a:endParaRPr lang="en-US" altLang="ko-KR" sz="1800"/>
          </a:p>
          <a:p>
            <a:pPr lvl="3"/>
            <a:r>
              <a:rPr lang="en-US" altLang="ko-KR"/>
              <a:t> IntBuffer</a:t>
            </a:r>
            <a:r>
              <a:rPr lang="ko-KR" altLang="en-US"/>
              <a:t>로 변환해서 읽어야</a:t>
            </a:r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en-US" altLang="ko-KR" sz="1800"/>
              <a:t>Ex 3): CharBuffer</a:t>
            </a:r>
            <a:r>
              <a:rPr lang="ko-KR" altLang="en-US" sz="1800"/>
              <a:t>와</a:t>
            </a:r>
            <a:r>
              <a:rPr lang="en-US" altLang="ko-KR" sz="1800"/>
              <a:t> IntBuffer</a:t>
            </a:r>
            <a:r>
              <a:rPr lang="ko-KR" altLang="en-US" sz="1800"/>
              <a:t>의 내용을 채널로 출력할 경우</a:t>
            </a:r>
            <a:endParaRPr lang="en-US" altLang="ko-KR" sz="1800"/>
          </a:p>
          <a:p>
            <a:pPr lvl="3"/>
            <a:r>
              <a:rPr lang="en-US" altLang="ko-KR"/>
              <a:t> ByteBuffer</a:t>
            </a:r>
            <a:r>
              <a:rPr lang="ko-KR" altLang="en-US"/>
              <a:t>로 변환해야</a:t>
            </a:r>
            <a:endParaRPr lang="en-US" altLang="ko-KR"/>
          </a:p>
        </p:txBody>
      </p:sp>
      <p:sp>
        <p:nvSpPr>
          <p:cNvPr id="28675" name="제목 2">
            <a:extLst>
              <a:ext uri="{FF2B5EF4-FFF2-40B4-BE49-F238E27FC236}">
                <a16:creationId xmlns:a16="http://schemas.microsoft.com/office/drawing/2014/main" id="{0109885E-FA9B-F64A-AD28-1CEB7CC0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버퍼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1">
            <a:extLst>
              <a:ext uri="{FF2B5EF4-FFF2-40B4-BE49-F238E27FC236}">
                <a16:creationId xmlns:a16="http://schemas.microsoft.com/office/drawing/2014/main" id="{983CAE39-E6CD-474F-964F-8A6B976145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파일 채널</a:t>
            </a:r>
            <a:r>
              <a:rPr lang="en-US" altLang="ko-KR" sz="2400"/>
              <a:t>(FileChannel)</a:t>
            </a:r>
          </a:p>
          <a:p>
            <a:pPr lvl="1"/>
            <a:r>
              <a:rPr lang="ko-KR" altLang="en-US" sz="2000"/>
              <a:t>파일 읽기와 쓰기 가능하게 해주는 역할</a:t>
            </a:r>
            <a:endParaRPr lang="en-US" altLang="ko-KR" sz="2000"/>
          </a:p>
          <a:p>
            <a:pPr lvl="1"/>
            <a:r>
              <a:rPr lang="ko-KR" altLang="en-US" sz="2000"/>
              <a:t>동기화 처리가 되어 있기 때문에 멀티 스레드 환경에서 사용해도 안전</a:t>
            </a:r>
          </a:p>
        </p:txBody>
      </p:sp>
      <p:sp>
        <p:nvSpPr>
          <p:cNvPr id="29699" name="제목 2">
            <a:extLst>
              <a:ext uri="{FF2B5EF4-FFF2-40B4-BE49-F238E27FC236}">
                <a16:creationId xmlns:a16="http://schemas.microsoft.com/office/drawing/2014/main" id="{998BCB25-FC0E-7542-A423-666A9F41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파일 채널</a:t>
            </a:r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22FED2A0-E2BD-E241-9A91-D113A02DF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53149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1">
            <a:extLst>
              <a:ext uri="{FF2B5EF4-FFF2-40B4-BE49-F238E27FC236}">
                <a16:creationId xmlns:a16="http://schemas.microsoft.com/office/drawing/2014/main" id="{8D90F97B-7733-D549-8E1A-586BE39719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FileChannel </a:t>
            </a:r>
            <a:r>
              <a:rPr lang="ko-KR" altLang="en-US" sz="2400"/>
              <a:t>생성과 닫기</a:t>
            </a:r>
            <a:endParaRPr lang="en-US" altLang="ko-KR" sz="2400"/>
          </a:p>
          <a:p>
            <a:pPr lvl="1"/>
            <a:r>
              <a:rPr lang="en-US" altLang="ko-KR" sz="2000"/>
              <a:t>FileInputStream, FileOutputStream</a:t>
            </a:r>
            <a:r>
              <a:rPr lang="ko-KR" altLang="en-US" sz="2000"/>
              <a:t>의 </a:t>
            </a:r>
            <a:r>
              <a:rPr lang="en-US" altLang="ko-KR" sz="2000"/>
              <a:t>getChannel() </a:t>
            </a:r>
            <a:r>
              <a:rPr lang="ko-KR" altLang="en-US" sz="2000"/>
              <a:t>메소드 호출</a:t>
            </a:r>
            <a:endParaRPr lang="en-US" altLang="ko-KR" sz="2000"/>
          </a:p>
          <a:p>
            <a:pPr lvl="1"/>
            <a:r>
              <a:rPr lang="en-US" altLang="ko-KR" sz="2000"/>
              <a:t>FileChannel.open()</a:t>
            </a:r>
          </a:p>
          <a:p>
            <a:pPr lvl="1"/>
            <a:endParaRPr lang="en-US" altLang="ko-KR"/>
          </a:p>
          <a:p>
            <a:pPr lvl="2"/>
            <a:r>
              <a:rPr lang="ko-KR" altLang="en-US" sz="1800"/>
              <a:t>첫 번째</a:t>
            </a:r>
            <a:r>
              <a:rPr lang="en-US" altLang="ko-KR" sz="1800"/>
              <a:t> path </a:t>
            </a:r>
            <a:r>
              <a:rPr lang="ko-KR" altLang="en-US" sz="1800"/>
              <a:t>매개값 </a:t>
            </a:r>
            <a:r>
              <a:rPr lang="en-US" altLang="ko-KR" sz="1800"/>
              <a:t>-</a:t>
            </a:r>
            <a:r>
              <a:rPr lang="ko-KR" altLang="en-US" sz="1800"/>
              <a:t> 열거나</a:t>
            </a:r>
            <a:r>
              <a:rPr lang="en-US" altLang="ko-KR" sz="1800"/>
              <a:t>, </a:t>
            </a:r>
            <a:r>
              <a:rPr lang="ko-KR" altLang="en-US" sz="1800"/>
              <a:t>생성하고자 하는 파일 경로</a:t>
            </a:r>
            <a:endParaRPr lang="en-US" altLang="ko-KR" sz="1800"/>
          </a:p>
          <a:p>
            <a:pPr lvl="2"/>
            <a:r>
              <a:rPr lang="ko-KR" altLang="en-US" sz="1800"/>
              <a:t>두 번째</a:t>
            </a:r>
            <a:r>
              <a:rPr lang="en-US" altLang="ko-KR" sz="1800"/>
              <a:t> options </a:t>
            </a:r>
            <a:r>
              <a:rPr lang="ko-KR" altLang="en-US" sz="1800"/>
              <a:t>매개값 </a:t>
            </a:r>
            <a:r>
              <a:rPr lang="en-US" altLang="ko-KR" sz="1800"/>
              <a:t>- </a:t>
            </a:r>
            <a:r>
              <a:rPr lang="ko-KR" altLang="en-US" sz="1800"/>
              <a:t>열기 옵션 값</a:t>
            </a:r>
            <a:endParaRPr lang="en-US" altLang="ko-KR" sz="1800"/>
          </a:p>
          <a:p>
            <a:pPr lvl="3"/>
            <a:r>
              <a:rPr lang="en-US" altLang="ko-KR"/>
              <a:t>StandardOpenOption </a:t>
            </a:r>
            <a:r>
              <a:rPr lang="ko-KR" altLang="en-US"/>
              <a:t>의 다음 열거 상수</a:t>
            </a:r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1"/>
            <a:r>
              <a:rPr lang="ko-KR" altLang="en-US" sz="2000"/>
              <a:t>채널 닫기</a:t>
            </a:r>
            <a:r>
              <a:rPr lang="en-US" altLang="ko-KR" sz="2000"/>
              <a:t>: FileChannel</a:t>
            </a:r>
            <a:r>
              <a:rPr lang="ko-KR" altLang="en-US" sz="2000"/>
              <a:t>을 더 이상 이용하지 않을 경우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endParaRPr lang="ko-KR" altLang="en-US"/>
          </a:p>
        </p:txBody>
      </p:sp>
      <p:sp>
        <p:nvSpPr>
          <p:cNvPr id="30723" name="제목 2">
            <a:extLst>
              <a:ext uri="{FF2B5EF4-FFF2-40B4-BE49-F238E27FC236}">
                <a16:creationId xmlns:a16="http://schemas.microsoft.com/office/drawing/2014/main" id="{2EEBA36E-4C32-5144-9868-188E5381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파일 채널</a:t>
            </a:r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59FDC2B0-174C-8A43-B8B5-ECB5703D9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64563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3">
            <a:extLst>
              <a:ext uri="{FF2B5EF4-FFF2-40B4-BE49-F238E27FC236}">
                <a16:creationId xmlns:a16="http://schemas.microsoft.com/office/drawing/2014/main" id="{767C3CCE-DB82-0949-924A-F8FA9042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05275"/>
            <a:ext cx="6170613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>
            <a:extLst>
              <a:ext uri="{FF2B5EF4-FFF2-40B4-BE49-F238E27FC236}">
                <a16:creationId xmlns:a16="http://schemas.microsoft.com/office/drawing/2014/main" id="{2C077986-457A-0441-8396-9303E4F09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400800"/>
            <a:ext cx="17430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>
            <a:extLst>
              <a:ext uri="{FF2B5EF4-FFF2-40B4-BE49-F238E27FC236}">
                <a16:creationId xmlns:a16="http://schemas.microsoft.com/office/drawing/2014/main" id="{29023F19-3F0F-3948-9E7C-2743D705CF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파일 쓰기와 읽기</a:t>
            </a:r>
            <a:endParaRPr lang="en-US" altLang="ko-KR" sz="2400"/>
          </a:p>
          <a:p>
            <a:pPr lvl="1"/>
            <a:r>
              <a:rPr lang="ko-KR" altLang="en-US" sz="2000"/>
              <a:t>파일 쓰기</a:t>
            </a:r>
            <a:endParaRPr lang="en-US" altLang="ko-KR" sz="2000"/>
          </a:p>
          <a:p>
            <a:pPr lvl="1"/>
            <a:endParaRPr lang="en-US" altLang="ko-KR"/>
          </a:p>
          <a:p>
            <a:pPr lvl="2"/>
            <a:r>
              <a:rPr lang="ko-KR" altLang="en-US" sz="1800"/>
              <a:t>파일에 쓰여지는 바이트는 </a:t>
            </a:r>
            <a:r>
              <a:rPr lang="en-US" altLang="ko-KR" sz="1800"/>
              <a:t>ByteBuffer</a:t>
            </a:r>
            <a:r>
              <a:rPr lang="ko-KR" altLang="en-US" sz="1800"/>
              <a:t>의</a:t>
            </a:r>
            <a:r>
              <a:rPr lang="en-US" altLang="ko-KR" sz="1800"/>
              <a:t> position </a:t>
            </a:r>
            <a:r>
              <a:rPr lang="ko-KR" altLang="en-US" sz="1800"/>
              <a:t>부터</a:t>
            </a:r>
            <a:r>
              <a:rPr lang="en-US" altLang="ko-KR" sz="1800"/>
              <a:t> limit </a:t>
            </a:r>
            <a:r>
              <a:rPr lang="ko-KR" altLang="en-US" sz="1800"/>
              <a:t>까지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파일 읽기</a:t>
            </a:r>
            <a:endParaRPr lang="en-US" altLang="ko-KR" sz="2000"/>
          </a:p>
          <a:p>
            <a:pPr lvl="1"/>
            <a:endParaRPr lang="en-US" altLang="ko-KR"/>
          </a:p>
          <a:p>
            <a:pPr lvl="2"/>
            <a:r>
              <a:rPr lang="ko-KR" altLang="en-US" sz="1800"/>
              <a:t>파일에서 읽혀지는 바이트는 </a:t>
            </a:r>
            <a:r>
              <a:rPr lang="en-US" altLang="ko-KR" sz="1800"/>
              <a:t>ByteBuffer</a:t>
            </a:r>
            <a:r>
              <a:rPr lang="ko-KR" altLang="en-US" sz="1800"/>
              <a:t>의</a:t>
            </a:r>
            <a:r>
              <a:rPr lang="en-US" altLang="ko-KR" sz="1800"/>
              <a:t> position</a:t>
            </a:r>
            <a:r>
              <a:rPr lang="ko-KR" altLang="en-US" sz="1800"/>
              <a:t>부터 저장</a:t>
            </a:r>
            <a:endParaRPr lang="en-US" altLang="ko-KR" sz="1800"/>
          </a:p>
          <a:p>
            <a:pPr lvl="3"/>
            <a:r>
              <a:rPr lang="ko-KR" altLang="en-US"/>
              <a:t>버퍼에 한 바이트를 저장할 때마다</a:t>
            </a:r>
            <a:r>
              <a:rPr lang="en-US" altLang="ko-KR"/>
              <a:t> position</a:t>
            </a:r>
            <a:r>
              <a:rPr lang="ko-KR" altLang="en-US"/>
              <a:t>이</a:t>
            </a:r>
            <a:r>
              <a:rPr lang="en-US" altLang="ko-KR"/>
              <a:t> 1</a:t>
            </a:r>
            <a:r>
              <a:rPr lang="ko-KR" altLang="en-US"/>
              <a:t>씩 증가</a:t>
            </a:r>
            <a:endParaRPr lang="en-US" altLang="ko-KR"/>
          </a:p>
          <a:p>
            <a:pPr lvl="3"/>
            <a:r>
              <a:rPr lang="ko-KR" altLang="en-US"/>
              <a:t>버퍼에 저장한 마지막 바이트의 위치는</a:t>
            </a:r>
            <a:r>
              <a:rPr lang="en-US" altLang="ko-KR"/>
              <a:t> position-1 </a:t>
            </a:r>
            <a:r>
              <a:rPr lang="ko-KR" altLang="en-US"/>
              <a:t>인덱스까지</a:t>
            </a:r>
            <a:endParaRPr lang="en-US" altLang="ko-KR"/>
          </a:p>
          <a:p>
            <a:pPr lvl="3"/>
            <a:r>
              <a:rPr lang="ko-KR" altLang="en-US"/>
              <a:t>한 번 읽을 수 있는 최대 바이트 수는 </a:t>
            </a:r>
            <a:r>
              <a:rPr lang="en-US" altLang="ko-KR"/>
              <a:t>position</a:t>
            </a:r>
            <a:r>
              <a:rPr lang="ko-KR" altLang="en-US"/>
              <a:t>부터 </a:t>
            </a:r>
            <a:r>
              <a:rPr lang="en-US" altLang="ko-KR"/>
              <a:t>ByteBuffer</a:t>
            </a:r>
            <a:r>
              <a:rPr lang="ko-KR" altLang="en-US"/>
              <a:t>의</a:t>
            </a:r>
            <a:r>
              <a:rPr lang="en-US" altLang="ko-KR"/>
              <a:t> capacity</a:t>
            </a:r>
            <a:r>
              <a:rPr lang="ko-KR" altLang="en-US"/>
              <a:t>까지</a:t>
            </a:r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ko-KR" altLang="en-US" sz="1800"/>
              <a:t>리턴값은 파일에서 </a:t>
            </a:r>
            <a:r>
              <a:rPr lang="en-US" altLang="ko-KR" sz="1800"/>
              <a:t>ByteBuffer</a:t>
            </a:r>
            <a:r>
              <a:rPr lang="ko-KR" altLang="en-US" sz="1800"/>
              <a:t>로 읽혀진 바이트 수</a:t>
            </a:r>
            <a:endParaRPr lang="en-US" altLang="ko-KR" sz="1800"/>
          </a:p>
          <a:p>
            <a:pPr lvl="3"/>
            <a:r>
              <a:rPr lang="en-US" altLang="ko-KR"/>
              <a:t>0~(position-1)</a:t>
            </a:r>
            <a:r>
              <a:rPr lang="ko-KR" altLang="en-US"/>
              <a:t>까지의 바이트 수</a:t>
            </a:r>
            <a:endParaRPr lang="en-US" altLang="ko-KR"/>
          </a:p>
          <a:p>
            <a:pPr lvl="3"/>
            <a:r>
              <a:rPr lang="ko-KR" altLang="en-US"/>
              <a:t>더 이상 읽을 바이트가 없다면</a:t>
            </a:r>
            <a:r>
              <a:rPr lang="en-US" altLang="ko-KR"/>
              <a:t> read() </a:t>
            </a:r>
            <a:r>
              <a:rPr lang="ko-KR" altLang="en-US"/>
              <a:t>메소드는</a:t>
            </a:r>
            <a:r>
              <a:rPr lang="en-US" altLang="ko-KR"/>
              <a:t> -1</a:t>
            </a:r>
            <a:r>
              <a:rPr lang="ko-KR" altLang="en-US"/>
              <a:t> 리턴</a:t>
            </a:r>
            <a:endParaRPr lang="en-US" altLang="ko-KR"/>
          </a:p>
          <a:p>
            <a:pPr lvl="2"/>
            <a:endParaRPr lang="en-US" altLang="ko-KR"/>
          </a:p>
          <a:p>
            <a:endParaRPr lang="ko-KR" altLang="en-US"/>
          </a:p>
        </p:txBody>
      </p:sp>
      <p:sp>
        <p:nvSpPr>
          <p:cNvPr id="31747" name="제목 2">
            <a:extLst>
              <a:ext uri="{FF2B5EF4-FFF2-40B4-BE49-F238E27FC236}">
                <a16:creationId xmlns:a16="http://schemas.microsoft.com/office/drawing/2014/main" id="{83C16BCF-C945-D040-BEA0-82630821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파일 채널</a:t>
            </a:r>
          </a:p>
        </p:txBody>
      </p:sp>
      <p:pic>
        <p:nvPicPr>
          <p:cNvPr id="31748" name="Picture 3">
            <a:extLst>
              <a:ext uri="{FF2B5EF4-FFF2-40B4-BE49-F238E27FC236}">
                <a16:creationId xmlns:a16="http://schemas.microsoft.com/office/drawing/2014/main" id="{78CB8372-1BD7-6247-AA7B-2C2B9F190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66888"/>
            <a:ext cx="43434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4">
            <a:extLst>
              <a:ext uri="{FF2B5EF4-FFF2-40B4-BE49-F238E27FC236}">
                <a16:creationId xmlns:a16="http://schemas.microsoft.com/office/drawing/2014/main" id="{C4703C5D-A3C5-984E-A925-7652C971B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16288"/>
            <a:ext cx="4295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1">
            <a:extLst>
              <a:ext uri="{FF2B5EF4-FFF2-40B4-BE49-F238E27FC236}">
                <a16:creationId xmlns:a16="http://schemas.microsoft.com/office/drawing/2014/main" id="{6DDDC125-BDB1-854F-87D3-F60822CBA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파일 복사</a:t>
            </a:r>
            <a:endParaRPr lang="en-US" altLang="ko-KR" sz="2400"/>
          </a:p>
          <a:p>
            <a:pPr lvl="1"/>
            <a:r>
              <a:rPr lang="ko-KR" altLang="en-US" sz="2000"/>
              <a:t>두 개의 </a:t>
            </a:r>
            <a:r>
              <a:rPr lang="en-US" altLang="ko-KR" sz="2000"/>
              <a:t>FileChannel</a:t>
            </a:r>
            <a:r>
              <a:rPr lang="ko-KR" altLang="en-US" sz="2000"/>
              <a:t> 이용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Files.copy() </a:t>
            </a:r>
            <a:r>
              <a:rPr lang="ko-KR" altLang="en-US" sz="2000"/>
              <a:t>메소드 이용</a:t>
            </a:r>
            <a:endParaRPr lang="en-US" altLang="ko-KR" sz="2000"/>
          </a:p>
          <a:p>
            <a:pPr lvl="1"/>
            <a:endParaRPr lang="en-US" altLang="ko-KR"/>
          </a:p>
          <a:p>
            <a:pPr lvl="2"/>
            <a:r>
              <a:rPr lang="ko-KR" altLang="en-US" sz="1800"/>
              <a:t>첫 번째</a:t>
            </a:r>
            <a:r>
              <a:rPr lang="en-US" altLang="ko-KR" sz="1800"/>
              <a:t> source </a:t>
            </a:r>
            <a:r>
              <a:rPr lang="ko-KR" altLang="en-US" sz="1800"/>
              <a:t>매개값에는 원본 파일의</a:t>
            </a:r>
            <a:r>
              <a:rPr lang="en-US" altLang="ko-KR" sz="1800"/>
              <a:t> Path </a:t>
            </a:r>
            <a:r>
              <a:rPr lang="ko-KR" altLang="en-US" sz="1800"/>
              <a:t>객체 지정</a:t>
            </a:r>
            <a:endParaRPr lang="en-US" altLang="ko-KR" sz="1800"/>
          </a:p>
          <a:p>
            <a:pPr lvl="2"/>
            <a:r>
              <a:rPr lang="ko-KR" altLang="en-US" sz="1800"/>
              <a:t>두 번째</a:t>
            </a:r>
            <a:r>
              <a:rPr lang="en-US" altLang="ko-KR" sz="1800"/>
              <a:t> target </a:t>
            </a:r>
            <a:r>
              <a:rPr lang="ko-KR" altLang="en-US" sz="1800"/>
              <a:t>매개값에는 타겟 파일의</a:t>
            </a:r>
            <a:r>
              <a:rPr lang="en-US" altLang="ko-KR" sz="1800"/>
              <a:t> Path </a:t>
            </a:r>
            <a:r>
              <a:rPr lang="ko-KR" altLang="en-US" sz="1800"/>
              <a:t>객체 지정</a:t>
            </a:r>
            <a:endParaRPr lang="en-US" altLang="ko-KR" sz="1800"/>
          </a:p>
          <a:p>
            <a:pPr lvl="2"/>
            <a:r>
              <a:rPr lang="ko-KR" altLang="en-US" sz="1800"/>
              <a:t>세 번째 매개값은 </a:t>
            </a:r>
            <a:r>
              <a:rPr lang="en-US" altLang="ko-KR" sz="1800"/>
              <a:t>StandardCopyOptoin </a:t>
            </a:r>
            <a:r>
              <a:rPr lang="ko-KR" altLang="en-US" sz="1800"/>
              <a:t>열거 상수를 목적에 맞게 나열</a:t>
            </a:r>
          </a:p>
          <a:p>
            <a:pPr lvl="1"/>
            <a:endParaRPr lang="en-US" altLang="ko-KR" sz="2000"/>
          </a:p>
          <a:p>
            <a:endParaRPr lang="ko-KR" altLang="en-US"/>
          </a:p>
        </p:txBody>
      </p:sp>
      <p:sp>
        <p:nvSpPr>
          <p:cNvPr id="32771" name="제목 2">
            <a:extLst>
              <a:ext uri="{FF2B5EF4-FFF2-40B4-BE49-F238E27FC236}">
                <a16:creationId xmlns:a16="http://schemas.microsoft.com/office/drawing/2014/main" id="{B8968EA7-2D91-8646-81C8-66372AAA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파일 채널</a:t>
            </a:r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39E21053-DF79-0946-A82E-2EDD3B988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61785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3">
            <a:extLst>
              <a:ext uri="{FF2B5EF4-FFF2-40B4-BE49-F238E27FC236}">
                <a16:creationId xmlns:a16="http://schemas.microsoft.com/office/drawing/2014/main" id="{B9CA305D-9B4B-5141-8501-9C071DB1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8750"/>
            <a:ext cx="6389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4">
            <a:extLst>
              <a:ext uri="{FF2B5EF4-FFF2-40B4-BE49-F238E27FC236}">
                <a16:creationId xmlns:a16="http://schemas.microsoft.com/office/drawing/2014/main" id="{71F85E13-621D-E84B-89E9-CE4DEEBF0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86400"/>
            <a:ext cx="6786563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>
            <a:extLst>
              <a:ext uri="{FF2B5EF4-FFF2-40B4-BE49-F238E27FC236}">
                <a16:creationId xmlns:a16="http://schemas.microsoft.com/office/drawing/2014/main" id="{D2FB3BBB-32F9-C44C-BC4D-E30EF16D22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FileChannel</a:t>
            </a:r>
            <a:r>
              <a:rPr lang="ko-KR" altLang="en-US" sz="2400"/>
              <a:t>의 단점</a:t>
            </a:r>
            <a:endParaRPr lang="en-US" altLang="ko-KR" sz="2400"/>
          </a:p>
          <a:p>
            <a:pPr lvl="1"/>
            <a:r>
              <a:rPr lang="en-US" altLang="ko-KR" sz="2000"/>
              <a:t>read()</a:t>
            </a:r>
            <a:r>
              <a:rPr lang="ko-KR" altLang="en-US" sz="2000"/>
              <a:t>와</a:t>
            </a:r>
            <a:r>
              <a:rPr lang="en-US" altLang="ko-KR" sz="2000"/>
              <a:t> write() </a:t>
            </a:r>
            <a:r>
              <a:rPr lang="ko-KR" altLang="en-US" sz="2000"/>
              <a:t>메소드는 작업하는 동안 블로킹</a:t>
            </a:r>
            <a:endParaRPr lang="en-US" altLang="ko-KR" sz="2000"/>
          </a:p>
          <a:p>
            <a:pPr lvl="2"/>
            <a:r>
              <a:rPr lang="ko-KR" altLang="en-US" sz="1800"/>
              <a:t>블로킹 동안에</a:t>
            </a:r>
            <a:r>
              <a:rPr lang="en-US" altLang="ko-KR" sz="1800"/>
              <a:t> UI </a:t>
            </a:r>
            <a:r>
              <a:rPr lang="ko-KR" altLang="en-US" sz="1800"/>
              <a:t>갱신이나 이벤트 처리를 할 수 없음</a:t>
            </a:r>
            <a:endParaRPr lang="en-US" altLang="ko-KR" sz="1800"/>
          </a:p>
          <a:p>
            <a:pPr lvl="2"/>
            <a:r>
              <a:rPr lang="ko-KR" altLang="en-US" sz="1800"/>
              <a:t>따라서 별도의 작업 스레드를 생성해서 이들 메소드를 호출해야</a:t>
            </a:r>
            <a:endParaRPr lang="en-US" altLang="ko-KR" sz="1800"/>
          </a:p>
          <a:p>
            <a:pPr lvl="2"/>
            <a:r>
              <a:rPr lang="ko-KR" altLang="en-US" sz="1800"/>
              <a:t>동시에 처리해야 할 파일 수가 많다면 스레드 수 증가로 문제 유발 가능</a:t>
            </a:r>
            <a:endParaRPr lang="en-US" altLang="ko-KR" sz="1800"/>
          </a:p>
          <a:p>
            <a:endParaRPr lang="en-US" altLang="ko-KR" sz="2400"/>
          </a:p>
          <a:p>
            <a:r>
              <a:rPr lang="en-US" altLang="ko-KR" sz="2400"/>
              <a:t>AsynchronousFileChannel</a:t>
            </a:r>
          </a:p>
          <a:p>
            <a:pPr lvl="1"/>
            <a:r>
              <a:rPr lang="en-US" altLang="ko-KR" sz="2000"/>
              <a:t>read()</a:t>
            </a:r>
            <a:r>
              <a:rPr lang="ko-KR" altLang="en-US" sz="2000"/>
              <a:t>와</a:t>
            </a:r>
            <a:r>
              <a:rPr lang="en-US" altLang="ko-KR" sz="2000"/>
              <a:t> write() </a:t>
            </a:r>
            <a:r>
              <a:rPr lang="ko-KR" altLang="en-US" sz="2000"/>
              <a:t>메소드는 즉시 리턴</a:t>
            </a:r>
            <a:endParaRPr lang="en-US" altLang="ko-KR" sz="2000"/>
          </a:p>
          <a:p>
            <a:pPr lvl="2"/>
            <a:r>
              <a:rPr lang="ko-KR" altLang="en-US" sz="1800"/>
              <a:t>이들 메소드는 스레드풀에게 작업 처리를 요청하고 즉시 리턴</a:t>
            </a:r>
            <a:endParaRPr lang="en-US" altLang="ko-KR" sz="1800"/>
          </a:p>
          <a:p>
            <a:pPr lvl="2"/>
            <a:r>
              <a:rPr lang="ko-KR" altLang="en-US" sz="1800"/>
              <a:t>작업 스레드가 파일 입출력 완료 </a:t>
            </a:r>
            <a:r>
              <a:rPr lang="en-US" altLang="ko-KR" sz="1800"/>
              <a:t>-</a:t>
            </a:r>
            <a:r>
              <a:rPr lang="ko-KR" altLang="en-US" sz="1800"/>
              <a:t> 콜백</a:t>
            </a:r>
            <a:r>
              <a:rPr lang="en-US" altLang="ko-KR" sz="1800"/>
              <a:t>(callback) </a:t>
            </a:r>
            <a:r>
              <a:rPr lang="ko-KR" altLang="en-US" sz="1800"/>
              <a:t>메소드 자동 호출</a:t>
            </a:r>
            <a:endParaRPr lang="en-US" altLang="ko-KR" sz="1800"/>
          </a:p>
          <a:p>
            <a:pPr lvl="2"/>
            <a:r>
              <a:rPr lang="ko-KR" altLang="en-US" sz="1800"/>
              <a:t>불특정 다수의 파일 및 대용량 파일의 입출력 작업 시 유리</a:t>
            </a:r>
          </a:p>
        </p:txBody>
      </p:sp>
      <p:sp>
        <p:nvSpPr>
          <p:cNvPr id="33795" name="제목 2">
            <a:extLst>
              <a:ext uri="{FF2B5EF4-FFF2-40B4-BE49-F238E27FC236}">
                <a16:creationId xmlns:a16="http://schemas.microsoft.com/office/drawing/2014/main" id="{96837D91-8AAA-2A41-AB18-3094392D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파일 비동기 채널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>
            <a:extLst>
              <a:ext uri="{FF2B5EF4-FFF2-40B4-BE49-F238E27FC236}">
                <a16:creationId xmlns:a16="http://schemas.microsoft.com/office/drawing/2014/main" id="{EAF3D199-948B-3540-909D-8ADD5A9A3E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NIO(New Input/Output)</a:t>
            </a:r>
          </a:p>
          <a:p>
            <a:pPr lvl="1"/>
            <a:r>
              <a:rPr lang="ko-KR" altLang="en-US" sz="2000"/>
              <a:t>기존 </a:t>
            </a:r>
            <a:r>
              <a:rPr lang="en-US" altLang="ko-KR" sz="2000"/>
              <a:t>java.io API</a:t>
            </a:r>
            <a:r>
              <a:rPr lang="ko-KR" altLang="en-US" sz="2000"/>
              <a:t>와 다른 새로운 입출력 </a:t>
            </a:r>
            <a:r>
              <a:rPr lang="en-US" altLang="ko-KR" sz="2000"/>
              <a:t>API</a:t>
            </a:r>
          </a:p>
          <a:p>
            <a:pPr lvl="1"/>
            <a:r>
              <a:rPr lang="ko-KR" altLang="en-US" sz="2000"/>
              <a:t>자바</a:t>
            </a:r>
            <a:r>
              <a:rPr lang="en-US" altLang="ko-KR" sz="2000"/>
              <a:t>4</a:t>
            </a:r>
            <a:r>
              <a:rPr lang="ko-KR" altLang="en-US" sz="2000"/>
              <a:t>부터 추가 </a:t>
            </a:r>
            <a:r>
              <a:rPr lang="en-US" altLang="ko-KR" sz="2000">
                <a:sym typeface="Wingdings" pitchFamily="2" charset="2"/>
              </a:rPr>
              <a:t> </a:t>
            </a:r>
            <a:r>
              <a:rPr lang="ko-KR" altLang="en-US" sz="2000">
                <a:sym typeface="Wingdings" pitchFamily="2" charset="2"/>
              </a:rPr>
              <a:t>자바</a:t>
            </a:r>
            <a:r>
              <a:rPr lang="en-US" altLang="ko-KR" sz="2000">
                <a:sym typeface="Wingdings" pitchFamily="2" charset="2"/>
              </a:rPr>
              <a:t>7</a:t>
            </a:r>
            <a:r>
              <a:rPr lang="ko-KR" altLang="en-US" sz="2000">
                <a:sym typeface="Wingdings" pitchFamily="2" charset="2"/>
              </a:rPr>
              <a:t>부터 네트워크 지원 강화된 </a:t>
            </a:r>
            <a:r>
              <a:rPr lang="en-US" altLang="ko-KR" sz="2000">
                <a:sym typeface="Wingdings" pitchFamily="2" charset="2"/>
              </a:rPr>
              <a:t>NIO.2 API </a:t>
            </a:r>
            <a:r>
              <a:rPr lang="ko-KR" altLang="en-US" sz="2000">
                <a:sym typeface="Wingdings" pitchFamily="2" charset="2"/>
              </a:rPr>
              <a:t>추가</a:t>
            </a:r>
            <a:endParaRPr lang="en-US" altLang="ko-KR" sz="2000">
              <a:sym typeface="Wingdings" pitchFamily="2" charset="2"/>
            </a:endParaRPr>
          </a:p>
          <a:p>
            <a:pPr lvl="1"/>
            <a:r>
              <a:rPr lang="ko-KR" altLang="en-US" sz="2000">
                <a:sym typeface="Wingdings" pitchFamily="2" charset="2"/>
              </a:rPr>
              <a:t>관련 패키지</a:t>
            </a:r>
            <a:endParaRPr lang="en-US" altLang="ko-KR" sz="2000">
              <a:sym typeface="Wingdings" pitchFamily="2" charset="2"/>
            </a:endParaRPr>
          </a:p>
        </p:txBody>
      </p:sp>
      <p:sp>
        <p:nvSpPr>
          <p:cNvPr id="7171" name="제목 2">
            <a:extLst>
              <a:ext uri="{FF2B5EF4-FFF2-40B4-BE49-F238E27FC236}">
                <a16:creationId xmlns:a16="http://schemas.microsoft.com/office/drawing/2014/main" id="{5C17CA7F-47DC-E046-B8CE-EFD0F0B0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NIO </a:t>
            </a:r>
            <a:r>
              <a:rPr lang="ko-KR" altLang="en-US"/>
              <a:t>소개</a:t>
            </a:r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980ACEFC-79A9-B744-9AAD-9A45963D2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2743200"/>
            <a:ext cx="6715125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>
            <a:extLst>
              <a:ext uri="{FF2B5EF4-FFF2-40B4-BE49-F238E27FC236}">
                <a16:creationId xmlns:a16="http://schemas.microsoft.com/office/drawing/2014/main" id="{B405F2ED-0EAE-F24A-BB80-8CDEFCD84D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AsynchronousFileChannel</a:t>
            </a:r>
            <a:r>
              <a:rPr lang="ko-KR" altLang="en-US" sz="2400"/>
              <a:t>의 동작</a:t>
            </a:r>
            <a:endParaRPr lang="en-US" altLang="ko-KR" sz="2400"/>
          </a:p>
          <a:p>
            <a:endParaRPr lang="ko-KR" altLang="en-US"/>
          </a:p>
        </p:txBody>
      </p:sp>
      <p:sp>
        <p:nvSpPr>
          <p:cNvPr id="34819" name="제목 2">
            <a:extLst>
              <a:ext uri="{FF2B5EF4-FFF2-40B4-BE49-F238E27FC236}">
                <a16:creationId xmlns:a16="http://schemas.microsoft.com/office/drawing/2014/main" id="{7245FA87-4B49-A643-B811-AE68DC54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파일 비동기 채널</a:t>
            </a:r>
          </a:p>
        </p:txBody>
      </p:sp>
      <p:pic>
        <p:nvPicPr>
          <p:cNvPr id="34820" name="Picture 2">
            <a:extLst>
              <a:ext uri="{FF2B5EF4-FFF2-40B4-BE49-F238E27FC236}">
                <a16:creationId xmlns:a16="http://schemas.microsoft.com/office/drawing/2014/main" id="{8A26572B-3C4E-9F40-B12C-71B7ED2D8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599488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90B02D-B688-B44B-9338-F12C5FF4FD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sz="2400" dirty="0"/>
              <a:t>AsynchronousFileChannel </a:t>
            </a:r>
            <a:r>
              <a:rPr lang="ko-KR" altLang="en-US" sz="2400" dirty="0"/>
              <a:t>생성과 닫기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생성 </a:t>
            </a:r>
            <a:r>
              <a:rPr lang="en-US" altLang="ko-KR" sz="2000" dirty="0"/>
              <a:t>– </a:t>
            </a:r>
            <a:r>
              <a:rPr lang="ko-KR" altLang="en-US" sz="2000" dirty="0"/>
              <a:t>정적 메소드 </a:t>
            </a:r>
            <a:r>
              <a:rPr lang="en-US" altLang="ko-KR" sz="2000" dirty="0"/>
              <a:t>open()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닫기 </a:t>
            </a:r>
            <a:r>
              <a:rPr lang="en-US" altLang="ko-KR" sz="2000" dirty="0"/>
              <a:t>– </a:t>
            </a:r>
            <a:r>
              <a:rPr lang="ko-KR" altLang="en-US" sz="2000" dirty="0"/>
              <a:t>채널을 더 이상 쓰지 않을 때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r>
              <a:rPr lang="ko-KR" altLang="en-US" sz="2400" dirty="0"/>
              <a:t>파일 읽기와 쓰기 </a:t>
            </a:r>
            <a:r>
              <a:rPr lang="en-US" altLang="ko-KR" sz="2400" dirty="0"/>
              <a:t>(p.1144~1150)</a:t>
            </a:r>
          </a:p>
          <a:p>
            <a:pPr lvl="1">
              <a:defRPr/>
            </a:pPr>
            <a:r>
              <a:rPr lang="ko-KR" altLang="en-US" sz="2000" dirty="0"/>
              <a:t>매개변수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800" dirty="0"/>
              <a:t>dst, src: </a:t>
            </a:r>
            <a:r>
              <a:rPr lang="ko-KR" altLang="en-US" sz="1800" dirty="0"/>
              <a:t>읽거나 쓰기 위한</a:t>
            </a:r>
            <a:r>
              <a:rPr lang="en-US" altLang="ko-KR" sz="1800" dirty="0"/>
              <a:t> ByteBuffer</a:t>
            </a:r>
          </a:p>
          <a:p>
            <a:pPr lvl="2">
              <a:defRPr/>
            </a:pPr>
            <a:r>
              <a:rPr lang="en-US" altLang="ko-KR" sz="1800" dirty="0"/>
              <a:t>position: </a:t>
            </a:r>
            <a:r>
              <a:rPr lang="ko-KR" altLang="en-US" sz="1800" dirty="0"/>
              <a:t>파일에서 읽을 위치이거나 쓸 위치</a:t>
            </a:r>
            <a:endParaRPr lang="en-US" altLang="ko-KR" sz="1800" dirty="0"/>
          </a:p>
          <a:p>
            <a:pPr lvl="2">
              <a:defRPr/>
            </a:pPr>
            <a:r>
              <a:rPr lang="en-US" altLang="ko-KR" sz="1800" dirty="0"/>
              <a:t>attachment: </a:t>
            </a:r>
            <a:r>
              <a:rPr lang="ko-KR" altLang="en-US" sz="1800" dirty="0"/>
              <a:t>콜백 메소드로 전달할 첨부 객체</a:t>
            </a:r>
            <a:endParaRPr lang="en-US" altLang="ko-KR" sz="1800" dirty="0"/>
          </a:p>
          <a:p>
            <a:pPr lvl="2">
              <a:defRPr/>
            </a:pPr>
            <a:r>
              <a:rPr lang="en-US" altLang="ko-KR" sz="1800" dirty="0"/>
              <a:t>handler: CompletionHandler&lt;Integer, A&gt; </a:t>
            </a:r>
            <a:r>
              <a:rPr lang="ko-KR" altLang="en-US" sz="1800" dirty="0"/>
              <a:t>구현 객체</a:t>
            </a:r>
            <a:endParaRPr lang="en-US" altLang="ko-KR" sz="1800" dirty="0"/>
          </a:p>
          <a:p>
            <a:pPr lvl="1">
              <a:defRPr/>
            </a:pPr>
            <a:r>
              <a:rPr lang="en-US" altLang="ko-KR" sz="2000" dirty="0"/>
              <a:t>CompletionHandler&lt;Integer, A&gt;</a:t>
            </a:r>
          </a:p>
          <a:p>
            <a:pPr lvl="2">
              <a:defRPr/>
            </a:pPr>
            <a:r>
              <a:rPr lang="en-US" altLang="ko-KR" sz="1800" dirty="0"/>
              <a:t>Integer:  </a:t>
            </a:r>
            <a:r>
              <a:rPr lang="ko-KR" altLang="en-US" sz="1800" dirty="0"/>
              <a:t>입출력 작업 처리 후 결과 타입 </a:t>
            </a:r>
            <a:r>
              <a:rPr lang="en-US" altLang="ko-KR" sz="1800" dirty="0"/>
              <a:t>(</a:t>
            </a:r>
            <a:r>
              <a:rPr lang="ko-KR" altLang="en-US" sz="1800" dirty="0"/>
              <a:t>결과값은 읽거나 쓴 바이트 수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고정</a:t>
            </a:r>
            <a:r>
              <a:rPr lang="en-US" altLang="ko-KR" sz="1800" dirty="0"/>
              <a:t>)</a:t>
            </a:r>
          </a:p>
          <a:p>
            <a:pPr lvl="2">
              <a:defRPr/>
            </a:pPr>
            <a:r>
              <a:rPr lang="en-US" altLang="ko-KR" sz="1800" dirty="0"/>
              <a:t>A: </a:t>
            </a:r>
            <a:r>
              <a:rPr lang="ko-KR" altLang="en-US" sz="1800" dirty="0"/>
              <a:t>첨부 객체 타입으로 첨부 객체가 필요 없다면 </a:t>
            </a:r>
            <a:r>
              <a:rPr lang="en-US" altLang="ko-KR" sz="1800" dirty="0"/>
              <a:t>Void</a:t>
            </a:r>
            <a:r>
              <a:rPr lang="ko-KR" altLang="en-US" sz="1800" dirty="0"/>
              <a:t> 지정</a:t>
            </a:r>
            <a:r>
              <a:rPr lang="en-US" altLang="ko-KR" sz="1800" dirty="0"/>
              <a:t>(</a:t>
            </a:r>
            <a:r>
              <a:rPr lang="ko-KR" altLang="en-US" sz="1800" dirty="0"/>
              <a:t>개발자 지정</a:t>
            </a:r>
            <a:r>
              <a:rPr lang="en-US" altLang="ko-KR" sz="1800" dirty="0"/>
              <a:t>)</a:t>
            </a:r>
          </a:p>
          <a:p>
            <a:pPr marL="357187" lvl="1" indent="0">
              <a:buFont typeface="Wingdings" pitchFamily="2" charset="2"/>
              <a:buNone/>
              <a:defRPr/>
            </a:pPr>
            <a:endParaRPr lang="en-US" altLang="ko-KR" sz="2000" dirty="0"/>
          </a:p>
        </p:txBody>
      </p:sp>
      <p:sp>
        <p:nvSpPr>
          <p:cNvPr id="35843" name="제목 2">
            <a:extLst>
              <a:ext uri="{FF2B5EF4-FFF2-40B4-BE49-F238E27FC236}">
                <a16:creationId xmlns:a16="http://schemas.microsoft.com/office/drawing/2014/main" id="{991E9E3E-B72A-6B43-B6E0-E44C4C38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파일 비동기 채널</a:t>
            </a:r>
          </a:p>
        </p:txBody>
      </p:sp>
      <p:pic>
        <p:nvPicPr>
          <p:cNvPr id="35844" name="Picture 5">
            <a:extLst>
              <a:ext uri="{FF2B5EF4-FFF2-40B4-BE49-F238E27FC236}">
                <a16:creationId xmlns:a16="http://schemas.microsoft.com/office/drawing/2014/main" id="{F2CCA460-A73D-3E44-84E9-C75FA3AED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643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1">
            <a:extLst>
              <a:ext uri="{FF2B5EF4-FFF2-40B4-BE49-F238E27FC236}">
                <a16:creationId xmlns:a16="http://schemas.microsoft.com/office/drawing/2014/main" id="{98595D18-33E0-FB47-9F6E-3E7DF99DDCB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TCP </a:t>
            </a:r>
            <a:r>
              <a:rPr lang="ko-KR" altLang="en-US" sz="2400"/>
              <a:t>서버</a:t>
            </a:r>
            <a:r>
              <a:rPr lang="en-US" altLang="ko-KR" sz="2400"/>
              <a:t>/</a:t>
            </a:r>
            <a:r>
              <a:rPr lang="ko-KR" altLang="en-US" sz="2400"/>
              <a:t>클라이언트 세가지 구현 방식</a:t>
            </a:r>
            <a:endParaRPr lang="en-US" altLang="ko-KR" sz="2400"/>
          </a:p>
          <a:p>
            <a:pPr lvl="1"/>
            <a:r>
              <a:rPr lang="ko-KR" altLang="en-US" sz="2000"/>
              <a:t>블로킹</a:t>
            </a:r>
            <a:r>
              <a:rPr lang="en-US" altLang="ko-KR" sz="2000"/>
              <a:t>  </a:t>
            </a:r>
          </a:p>
          <a:p>
            <a:pPr lvl="2"/>
            <a:r>
              <a:rPr lang="ko-KR" altLang="en-US" sz="1800"/>
              <a:t>연결요청</a:t>
            </a:r>
            <a:r>
              <a:rPr lang="en-US" altLang="ko-KR" sz="1800"/>
              <a:t>, </a:t>
            </a:r>
            <a:r>
              <a:rPr lang="ko-KR" altLang="en-US" sz="1800"/>
              <a:t>연결수락</a:t>
            </a:r>
            <a:r>
              <a:rPr lang="en-US" altLang="ko-KR" sz="1800"/>
              <a:t>, </a:t>
            </a:r>
            <a:r>
              <a:rPr lang="ko-KR" altLang="en-US" sz="1800"/>
              <a:t>입출력 작업 시 블로킹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ko-KR" altLang="en-US" sz="2000"/>
              <a:t>넌블로킹</a:t>
            </a:r>
            <a:endParaRPr lang="en-US" altLang="ko-KR" sz="2000"/>
          </a:p>
          <a:p>
            <a:pPr lvl="2"/>
            <a:r>
              <a:rPr lang="ko-KR" altLang="en-US" sz="1800"/>
              <a:t>연결요청</a:t>
            </a:r>
            <a:r>
              <a:rPr lang="en-US" altLang="ko-KR" sz="1800"/>
              <a:t>, </a:t>
            </a:r>
            <a:r>
              <a:rPr lang="ko-KR" altLang="en-US" sz="1800"/>
              <a:t>연결수락</a:t>
            </a:r>
            <a:r>
              <a:rPr lang="en-US" altLang="ko-KR" sz="1800"/>
              <a:t>, </a:t>
            </a:r>
            <a:r>
              <a:rPr lang="ko-KR" altLang="en-US" sz="1800"/>
              <a:t>입출력 작업 시 넌블로킹</a:t>
            </a:r>
            <a:endParaRPr lang="en-US" altLang="ko-KR" sz="1800"/>
          </a:p>
          <a:p>
            <a:pPr lvl="2"/>
            <a:r>
              <a:rPr lang="ko-KR" altLang="en-US" sz="1800"/>
              <a:t>작업 처리 준비된 것만 셀렉터가 선택해서 처리하는 방식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ko-KR" altLang="en-US" sz="2000"/>
              <a:t>비동기</a:t>
            </a:r>
            <a:endParaRPr lang="en-US" altLang="ko-KR" sz="2000"/>
          </a:p>
          <a:p>
            <a:pPr lvl="2"/>
            <a:r>
              <a:rPr lang="ko-KR" altLang="en-US" sz="1800"/>
              <a:t>연결요청</a:t>
            </a:r>
            <a:r>
              <a:rPr lang="en-US" altLang="ko-KR" sz="1800"/>
              <a:t>, </a:t>
            </a:r>
            <a:r>
              <a:rPr lang="ko-KR" altLang="en-US" sz="1800"/>
              <a:t>연결수락</a:t>
            </a:r>
            <a:r>
              <a:rPr lang="en-US" altLang="ko-KR" sz="1800"/>
              <a:t>, </a:t>
            </a:r>
            <a:r>
              <a:rPr lang="ko-KR" altLang="en-US" sz="1800"/>
              <a:t>입출력 작업 시 넌블로킹</a:t>
            </a:r>
            <a:endParaRPr lang="en-US" altLang="ko-KR" sz="1800"/>
          </a:p>
          <a:p>
            <a:pPr lvl="2"/>
            <a:r>
              <a:rPr lang="ko-KR" altLang="en-US" sz="1800"/>
              <a:t>스레드풀에서 처리 후 콜백 메소드 호출</a:t>
            </a:r>
            <a:endParaRPr lang="en-US" altLang="ko-KR" sz="1800"/>
          </a:p>
          <a:p>
            <a:pPr lvl="1"/>
            <a:endParaRPr lang="en-US" altLang="ko-KR"/>
          </a:p>
        </p:txBody>
      </p:sp>
      <p:sp>
        <p:nvSpPr>
          <p:cNvPr id="36867" name="제목 2">
            <a:extLst>
              <a:ext uri="{FF2B5EF4-FFF2-40B4-BE49-F238E27FC236}">
                <a16:creationId xmlns:a16="http://schemas.microsoft.com/office/drawing/2014/main" id="{814A4B14-0357-634F-B7B9-CC55E252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블로킹</a:t>
            </a:r>
            <a:r>
              <a:rPr lang="en-US" altLang="ko-KR"/>
              <a:t> </a:t>
            </a:r>
            <a:r>
              <a:rPr lang="ko-KR" altLang="en-US"/>
              <a:t>채널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1">
            <a:extLst>
              <a:ext uri="{FF2B5EF4-FFF2-40B4-BE49-F238E27FC236}">
                <a16:creationId xmlns:a16="http://schemas.microsoft.com/office/drawing/2014/main" id="{FFD37268-391B-D543-86B9-93830AEF2F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서버소켓 채널과 소켓채널의 용도</a:t>
            </a:r>
            <a:endParaRPr lang="en-US" altLang="ko-KR" sz="2400"/>
          </a:p>
          <a:p>
            <a:pPr lvl="1"/>
            <a:r>
              <a:rPr lang="en-US" altLang="ko-KR" sz="2000"/>
              <a:t>ServerSocketChannel</a:t>
            </a:r>
          </a:p>
          <a:p>
            <a:pPr lvl="1"/>
            <a:r>
              <a:rPr lang="en-US" altLang="ko-KR" sz="2000"/>
              <a:t>SocketChannel</a:t>
            </a:r>
          </a:p>
          <a:p>
            <a:endParaRPr lang="ko-KR" altLang="en-US"/>
          </a:p>
        </p:txBody>
      </p:sp>
      <p:sp>
        <p:nvSpPr>
          <p:cNvPr id="37891" name="제목 2">
            <a:extLst>
              <a:ext uri="{FF2B5EF4-FFF2-40B4-BE49-F238E27FC236}">
                <a16:creationId xmlns:a16="http://schemas.microsoft.com/office/drawing/2014/main" id="{14645A27-1326-4A4A-92A5-9CB14865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블로킹</a:t>
            </a:r>
            <a:r>
              <a:rPr lang="en-US" altLang="ko-KR"/>
              <a:t> </a:t>
            </a:r>
            <a:r>
              <a:rPr lang="ko-KR" altLang="en-US"/>
              <a:t>채널</a:t>
            </a:r>
          </a:p>
        </p:txBody>
      </p:sp>
      <p:pic>
        <p:nvPicPr>
          <p:cNvPr id="37892" name="Picture 3">
            <a:extLst>
              <a:ext uri="{FF2B5EF4-FFF2-40B4-BE49-F238E27FC236}">
                <a16:creationId xmlns:a16="http://schemas.microsoft.com/office/drawing/2014/main" id="{AE6A0FC7-F092-2A42-B997-4C7DF3D3E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5572125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내용 개체 틀 1">
            <a:extLst>
              <a:ext uri="{FF2B5EF4-FFF2-40B4-BE49-F238E27FC236}">
                <a16:creationId xmlns:a16="http://schemas.microsoft.com/office/drawing/2014/main" id="{A448CE7E-626B-4C4B-97D8-9BDF4D473D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서버소켓 채널 생성과 연결 수락</a:t>
            </a:r>
            <a:endParaRPr lang="en-US" altLang="ko-KR" sz="2400"/>
          </a:p>
          <a:p>
            <a:pPr lvl="1"/>
            <a:r>
              <a:rPr lang="en-US" altLang="ko-KR" sz="2000"/>
              <a:t>ServerSocketChannel </a:t>
            </a:r>
            <a:r>
              <a:rPr lang="ko-KR" altLang="en-US" sz="2000"/>
              <a:t>생성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2"/>
            <a:r>
              <a:rPr lang="en-US" altLang="ko-KR" sz="1800"/>
              <a:t>IP </a:t>
            </a:r>
            <a:r>
              <a:rPr lang="ko-KR" altLang="en-US" sz="1800"/>
              <a:t>와</a:t>
            </a:r>
            <a:r>
              <a:rPr lang="en-US" altLang="ko-KR" sz="1800"/>
              <a:t> </a:t>
            </a:r>
            <a:r>
              <a:rPr lang="ko-KR" altLang="en-US" sz="1800"/>
              <a:t>포트 정보를 리턴해 주는 메소드</a:t>
            </a:r>
            <a:endParaRPr lang="en-US" altLang="ko-KR" sz="18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연결 수락</a:t>
            </a:r>
            <a:endParaRPr lang="en-US" altLang="ko-KR" sz="20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닫기</a:t>
            </a:r>
            <a:endParaRPr lang="en-US" altLang="ko-KR" sz="2000"/>
          </a:p>
          <a:p>
            <a:pPr lvl="1"/>
            <a:endParaRPr lang="en-US" altLang="ko-KR" sz="2000"/>
          </a:p>
          <a:p>
            <a:endParaRPr lang="ko-KR" altLang="en-US"/>
          </a:p>
        </p:txBody>
      </p:sp>
      <p:sp>
        <p:nvSpPr>
          <p:cNvPr id="38915" name="제목 2">
            <a:extLst>
              <a:ext uri="{FF2B5EF4-FFF2-40B4-BE49-F238E27FC236}">
                <a16:creationId xmlns:a16="http://schemas.microsoft.com/office/drawing/2014/main" id="{12389340-2770-0A45-A4BE-F3F9633D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블로킹</a:t>
            </a:r>
            <a:r>
              <a:rPr lang="en-US" altLang="ko-KR"/>
              <a:t> </a:t>
            </a:r>
            <a:r>
              <a:rPr lang="ko-KR" altLang="en-US"/>
              <a:t>채널</a:t>
            </a:r>
          </a:p>
        </p:txBody>
      </p:sp>
      <p:pic>
        <p:nvPicPr>
          <p:cNvPr id="38916" name="Picture 7">
            <a:extLst>
              <a:ext uri="{FF2B5EF4-FFF2-40B4-BE49-F238E27FC236}">
                <a16:creationId xmlns:a16="http://schemas.microsoft.com/office/drawing/2014/main" id="{B3006199-1C79-C24A-AA40-841189770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12925"/>
            <a:ext cx="74755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9">
            <a:extLst>
              <a:ext uri="{FF2B5EF4-FFF2-40B4-BE49-F238E27FC236}">
                <a16:creationId xmlns:a16="http://schemas.microsoft.com/office/drawing/2014/main" id="{A30CF369-4E3B-6246-8131-4E7BBB594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4756150"/>
            <a:ext cx="74660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10">
            <a:extLst>
              <a:ext uri="{FF2B5EF4-FFF2-40B4-BE49-F238E27FC236}">
                <a16:creationId xmlns:a16="http://schemas.microsoft.com/office/drawing/2014/main" id="{0E9D4243-5B27-EA45-AFC3-199463EE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5468938"/>
            <a:ext cx="7485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2">
            <a:extLst>
              <a:ext uri="{FF2B5EF4-FFF2-40B4-BE49-F238E27FC236}">
                <a16:creationId xmlns:a16="http://schemas.microsoft.com/office/drawing/2014/main" id="{C34D39C7-9737-7A46-9CEB-016BF2907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56673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내용 개체 틀 1">
            <a:extLst>
              <a:ext uri="{FF2B5EF4-FFF2-40B4-BE49-F238E27FC236}">
                <a16:creationId xmlns:a16="http://schemas.microsoft.com/office/drawing/2014/main" id="{B319E7A2-9FE9-5845-82DB-7CD453DD5D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소켓 채널 생성과 연결 요청 </a:t>
            </a:r>
            <a:r>
              <a:rPr lang="en-US" altLang="ko-KR" sz="2400"/>
              <a:t>(p.1152~1154)</a:t>
            </a:r>
          </a:p>
          <a:p>
            <a:pPr lvl="1"/>
            <a:r>
              <a:rPr lang="en-US" altLang="ko-KR" sz="2000"/>
              <a:t>SocketChannel </a:t>
            </a:r>
            <a:r>
              <a:rPr lang="ko-KR" altLang="en-US" sz="2000"/>
              <a:t>생성과 연결 요청</a:t>
            </a:r>
            <a:endParaRPr lang="en-US" altLang="ko-KR" sz="2000"/>
          </a:p>
          <a:p>
            <a:pPr lvl="2"/>
            <a:r>
              <a:rPr lang="ko-KR" altLang="en-US" sz="1800"/>
              <a:t>클라이언트가 서버에 연결 요청할 때 쓰이는 소켓</a:t>
            </a:r>
            <a:endParaRPr lang="en-US" altLang="ko-KR" sz="18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닫기 </a:t>
            </a:r>
            <a:endParaRPr lang="en-US" altLang="ko-KR" sz="2000"/>
          </a:p>
          <a:p>
            <a:pPr lvl="2"/>
            <a:r>
              <a:rPr lang="ko-KR" altLang="en-US" sz="1800"/>
              <a:t>클라이언트가 종료되거나</a:t>
            </a:r>
            <a:r>
              <a:rPr lang="en-US" altLang="ko-KR" sz="1800"/>
              <a:t>, </a:t>
            </a:r>
            <a:r>
              <a:rPr lang="ko-KR" altLang="en-US" sz="1800"/>
              <a:t>필요에 따라 연결 끊을 때 </a:t>
            </a:r>
            <a:r>
              <a:rPr lang="en-US" altLang="ko-KR" sz="1800"/>
              <a:t>Close()</a:t>
            </a:r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서버가 열려있어야 클라이언트 통신 가능 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39939" name="제목 2">
            <a:extLst>
              <a:ext uri="{FF2B5EF4-FFF2-40B4-BE49-F238E27FC236}">
                <a16:creationId xmlns:a16="http://schemas.microsoft.com/office/drawing/2014/main" id="{BEE028C3-470F-9F44-9704-B27F415B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블로킹</a:t>
            </a:r>
            <a:r>
              <a:rPr lang="en-US" altLang="ko-KR"/>
              <a:t> </a:t>
            </a:r>
            <a:r>
              <a:rPr lang="ko-KR" altLang="en-US"/>
              <a:t>채널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>
            <a:extLst>
              <a:ext uri="{FF2B5EF4-FFF2-40B4-BE49-F238E27FC236}">
                <a16:creationId xmlns:a16="http://schemas.microsoft.com/office/drawing/2014/main" id="{654849ED-904B-CC4F-A116-C7E7D72D22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소켓 채널 데이터 통신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pPr lvl="1"/>
            <a:r>
              <a:rPr lang="en-US" altLang="ko-KR" sz="2000"/>
              <a:t>read()</a:t>
            </a:r>
            <a:r>
              <a:rPr lang="ko-KR" altLang="en-US" sz="2000"/>
              <a:t>가 블로킹이 해제 </a:t>
            </a:r>
            <a:r>
              <a:rPr lang="en-US" altLang="ko-KR" sz="2000"/>
              <a:t>+ </a:t>
            </a:r>
            <a:r>
              <a:rPr lang="ko-KR" altLang="en-US" sz="2000"/>
              <a:t>리턴 되는 경우</a:t>
            </a:r>
            <a:endParaRPr lang="en-US" altLang="ko-KR" sz="2000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40963" name="제목 2">
            <a:extLst>
              <a:ext uri="{FF2B5EF4-FFF2-40B4-BE49-F238E27FC236}">
                <a16:creationId xmlns:a16="http://schemas.microsoft.com/office/drawing/2014/main" id="{0D566900-9211-6845-889E-2934E6CC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블로킹</a:t>
            </a:r>
            <a:r>
              <a:rPr lang="en-US" altLang="ko-KR"/>
              <a:t> </a:t>
            </a:r>
            <a:r>
              <a:rPr lang="ko-KR" altLang="en-US"/>
              <a:t>채널</a:t>
            </a:r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6EA90004-E335-634E-AFCA-98EDC3B83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466850"/>
            <a:ext cx="4500563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2">
            <a:extLst>
              <a:ext uri="{FF2B5EF4-FFF2-40B4-BE49-F238E27FC236}">
                <a16:creationId xmlns:a16="http://schemas.microsoft.com/office/drawing/2014/main" id="{5CFFE5FF-679E-014C-AD46-6C9BCF7A8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038600"/>
            <a:ext cx="7532688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내용 개체 틀 1">
            <a:extLst>
              <a:ext uri="{FF2B5EF4-FFF2-40B4-BE49-F238E27FC236}">
                <a16:creationId xmlns:a16="http://schemas.microsoft.com/office/drawing/2014/main" id="{AF708566-1B1A-5E4C-AB1F-4A9B671A24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스레드 병렬 처리</a:t>
            </a:r>
            <a:endParaRPr lang="en-US" altLang="ko-KR" sz="2400"/>
          </a:p>
          <a:p>
            <a:endParaRPr lang="ko-KR" altLang="en-US"/>
          </a:p>
        </p:txBody>
      </p:sp>
      <p:sp>
        <p:nvSpPr>
          <p:cNvPr id="41987" name="제목 2">
            <a:extLst>
              <a:ext uri="{FF2B5EF4-FFF2-40B4-BE49-F238E27FC236}">
                <a16:creationId xmlns:a16="http://schemas.microsoft.com/office/drawing/2014/main" id="{27677F48-A52B-F84D-889E-CBD81804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블로킹</a:t>
            </a:r>
            <a:r>
              <a:rPr lang="en-US" altLang="ko-KR"/>
              <a:t> </a:t>
            </a:r>
            <a:r>
              <a:rPr lang="ko-KR" altLang="en-US"/>
              <a:t>채널</a:t>
            </a:r>
          </a:p>
        </p:txBody>
      </p:sp>
      <p:pic>
        <p:nvPicPr>
          <p:cNvPr id="41988" name="Picture 8">
            <a:extLst>
              <a:ext uri="{FF2B5EF4-FFF2-40B4-BE49-F238E27FC236}">
                <a16:creationId xmlns:a16="http://schemas.microsoft.com/office/drawing/2014/main" id="{D80FAB72-4DAC-584D-8B0D-1D965E8A0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3596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내용 개체 틀 1">
            <a:extLst>
              <a:ext uri="{FF2B5EF4-FFF2-40B4-BE49-F238E27FC236}">
                <a16:creationId xmlns:a16="http://schemas.microsoft.com/office/drawing/2014/main" id="{CF01968B-7844-AC48-AB12-417AD84E98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채팅 서버 및 클라이언트 구현 </a:t>
            </a:r>
            <a:r>
              <a:rPr lang="en-US" altLang="ko-KR" sz="2400"/>
              <a:t>(p.1160~1178)</a:t>
            </a:r>
          </a:p>
          <a:p>
            <a:pPr lvl="1"/>
            <a:r>
              <a:rPr lang="ko-KR" altLang="en-US" sz="2000"/>
              <a:t>채팅 서버의 경우 스레드 풀</a:t>
            </a:r>
            <a:r>
              <a:rPr lang="en-US" altLang="ko-KR" sz="2000"/>
              <a:t>, </a:t>
            </a:r>
            <a:r>
              <a:rPr lang="ko-KR" altLang="en-US" sz="2000"/>
              <a:t>서버 소켓채널</a:t>
            </a:r>
            <a:r>
              <a:rPr lang="en-US" altLang="ko-KR" sz="2000"/>
              <a:t>, </a:t>
            </a:r>
            <a:r>
              <a:rPr lang="ko-KR" altLang="en-US" sz="2000"/>
              <a:t>소켓채널의 동작 확인</a:t>
            </a:r>
            <a:endParaRPr lang="en-US" altLang="ko-KR" sz="2000"/>
          </a:p>
          <a:p>
            <a:pPr lvl="1"/>
            <a:r>
              <a:rPr lang="ko-KR" altLang="en-US" sz="2000"/>
              <a:t>채팅 클라이언트의 경우 소켓채널의 동작을 유심히 확인</a:t>
            </a:r>
            <a:endParaRPr lang="en-US" altLang="ko-KR" sz="20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블로킹과 인터럽트</a:t>
            </a:r>
            <a:endParaRPr lang="en-US" altLang="ko-KR" sz="2400"/>
          </a:p>
          <a:p>
            <a:pPr lvl="1"/>
            <a:r>
              <a:rPr lang="en-US" altLang="ko-KR" sz="2000"/>
              <a:t>IO </a:t>
            </a:r>
            <a:r>
              <a:rPr lang="ko-KR" altLang="en-US" sz="2000"/>
              <a:t>소켓에서는 입출력 스트림에서 작업스레드가 블로킹 된 경우 </a:t>
            </a:r>
            <a:endParaRPr lang="en-US" altLang="ko-KR" sz="2000"/>
          </a:p>
          <a:p>
            <a:pPr lvl="2"/>
            <a:r>
              <a:rPr lang="ko-KR" altLang="en-US" sz="1800"/>
              <a:t>다른 스레드가 작업 스레드의 인터럽트 메소드 호출해도 블로킹이 풀리지 않음</a:t>
            </a:r>
            <a:endParaRPr lang="en-US" altLang="ko-KR" sz="1800"/>
          </a:p>
          <a:p>
            <a:pPr lvl="1"/>
            <a:r>
              <a:rPr lang="en-US" altLang="ko-KR" sz="2000"/>
              <a:t>NIO </a:t>
            </a:r>
            <a:r>
              <a:rPr lang="ko-KR" altLang="en-US" sz="2000"/>
              <a:t>소켓 채널의 경우 </a:t>
            </a:r>
            <a:endParaRPr lang="en-US" altLang="ko-KR" sz="2000"/>
          </a:p>
          <a:p>
            <a:pPr lvl="2"/>
            <a:r>
              <a:rPr lang="ko-KR" altLang="en-US" sz="1800"/>
              <a:t>인터럽트 만으로도 소켓채널이 닫히면서 블로킹 풀림</a:t>
            </a:r>
            <a:endParaRPr lang="en-US" altLang="ko-KR" sz="1800"/>
          </a:p>
          <a:p>
            <a:endParaRPr lang="ko-KR" altLang="en-US"/>
          </a:p>
        </p:txBody>
      </p:sp>
      <p:sp>
        <p:nvSpPr>
          <p:cNvPr id="43011" name="제목 2">
            <a:extLst>
              <a:ext uri="{FF2B5EF4-FFF2-40B4-BE49-F238E27FC236}">
                <a16:creationId xmlns:a16="http://schemas.microsoft.com/office/drawing/2014/main" id="{7E5B7E68-BAC6-3C4F-A168-DE71BB2E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블로킹</a:t>
            </a:r>
            <a:r>
              <a:rPr lang="en-US" altLang="ko-KR"/>
              <a:t> </a:t>
            </a:r>
            <a:r>
              <a:rPr lang="ko-KR" altLang="en-US"/>
              <a:t>채널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1">
            <a:extLst>
              <a:ext uri="{FF2B5EF4-FFF2-40B4-BE49-F238E27FC236}">
                <a16:creationId xmlns:a16="http://schemas.microsoft.com/office/drawing/2014/main" id="{0DA42E53-73B2-634F-B103-BE729339BA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넌블로킹</a:t>
            </a:r>
            <a:r>
              <a:rPr lang="en-US" altLang="ko-KR" sz="2400"/>
              <a:t>(non-blocking)</a:t>
            </a:r>
            <a:r>
              <a:rPr lang="ko-KR" altLang="en-US" sz="2400"/>
              <a:t> 방식의 특징</a:t>
            </a:r>
            <a:endParaRPr lang="en-US" altLang="ko-KR" sz="2400"/>
          </a:p>
          <a:p>
            <a:pPr lvl="1"/>
            <a:r>
              <a:rPr lang="en-US" altLang="ko-KR"/>
              <a:t>connect(), accept(), read(), write() </a:t>
            </a:r>
            <a:r>
              <a:rPr lang="ko-KR" altLang="en-US" sz="2000"/>
              <a:t>메소드는 블로킹 없이 즉시 리턴</a:t>
            </a:r>
            <a:endParaRPr lang="en-US" altLang="ko-KR" sz="2000"/>
          </a:p>
          <a:p>
            <a:pPr lvl="2"/>
            <a:r>
              <a:rPr lang="ko-KR" altLang="en-US" sz="1800"/>
              <a:t>작업 처리 준비가 된 상태에서 메소드 실행할 것 </a:t>
            </a:r>
            <a:endParaRPr lang="en-US" altLang="ko-KR" sz="1800"/>
          </a:p>
          <a:p>
            <a:pPr lvl="2"/>
            <a:r>
              <a:rPr lang="ko-KR" altLang="en-US" sz="1800"/>
              <a:t>작업 처리 준비가 된 채널만 선택해 처리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셀렉터가 작업 처리 준비된 채널</a:t>
            </a:r>
            <a:r>
              <a:rPr lang="en-US" altLang="ko-KR" sz="2000"/>
              <a:t> </a:t>
            </a:r>
            <a:r>
              <a:rPr lang="ko-KR" altLang="en-US" sz="2000"/>
              <a:t>선택</a:t>
            </a:r>
            <a:endParaRPr lang="en-US" altLang="ko-KR" sz="2000"/>
          </a:p>
          <a:p>
            <a:pPr lvl="2"/>
            <a:r>
              <a:rPr lang="ko-KR" altLang="en-US" sz="1800"/>
              <a:t>넌블로킹 채널은 이벤트 리스너 역할 하는 셀렉터</a:t>
            </a:r>
            <a:r>
              <a:rPr lang="en-US" altLang="ko-KR" sz="1800"/>
              <a:t>(Selector)</a:t>
            </a:r>
            <a:r>
              <a:rPr lang="ko-KR" altLang="en-US" sz="1800"/>
              <a:t> 사용</a:t>
            </a:r>
            <a:endParaRPr lang="en-US" altLang="ko-KR" sz="1800"/>
          </a:p>
          <a:p>
            <a:pPr lvl="2"/>
            <a:r>
              <a:rPr lang="ko-KR" altLang="en-US" sz="1800"/>
              <a:t>채널이 작업 처리 필요할 경우 셀렉터에 통보</a:t>
            </a:r>
            <a:endParaRPr lang="en-US" altLang="ko-KR" sz="1800"/>
          </a:p>
          <a:p>
            <a:pPr lvl="2"/>
            <a:r>
              <a:rPr lang="ko-KR" altLang="en-US" sz="1800"/>
              <a:t>셀렉터는 통보한 채널 선택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멀티 채널 작업을 싱글 스레드에서 처리 가능</a:t>
            </a:r>
            <a:endParaRPr lang="en-US" altLang="ko-KR" sz="2000"/>
          </a:p>
          <a:p>
            <a:pPr lvl="2"/>
            <a:r>
              <a:rPr lang="ko-KR" altLang="en-US" sz="1800"/>
              <a:t>작업 스레드가 블로킹되지 않음</a:t>
            </a:r>
            <a:endParaRPr lang="en-US" altLang="ko-KR" sz="1800"/>
          </a:p>
          <a:p>
            <a:pPr lvl="3"/>
            <a:r>
              <a:rPr lang="ko-KR" altLang="en-US"/>
              <a:t>셀렉터가 선택한 채널들을 싱글 스레드에서 모두 처리 가능</a:t>
            </a:r>
            <a:endParaRPr lang="en-US" altLang="ko-KR"/>
          </a:p>
          <a:p>
            <a:pPr lvl="2"/>
            <a:r>
              <a:rPr lang="ko-KR" altLang="en-US" sz="1800"/>
              <a:t>스레드 풀 사용할 경우</a:t>
            </a:r>
            <a:r>
              <a:rPr lang="en-US" altLang="ko-KR" sz="1800"/>
              <a:t>, </a:t>
            </a:r>
            <a:r>
              <a:rPr lang="ko-KR" altLang="en-US" sz="1800"/>
              <a:t>적은 수의 스레드로 많은 양의 작업 처리</a:t>
            </a:r>
            <a:endParaRPr lang="en-US" altLang="ko-KR" sz="1800"/>
          </a:p>
          <a:p>
            <a:pPr lvl="2"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44035" name="제목 2">
            <a:extLst>
              <a:ext uri="{FF2B5EF4-FFF2-40B4-BE49-F238E27FC236}">
                <a16:creationId xmlns:a16="http://schemas.microsoft.com/office/drawing/2014/main" id="{7D1A9C5C-1D2B-2E49-A0A2-5526BF5A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넌블로킹 채널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24671B91-A491-C340-88F9-7F8BAE2613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>
                <a:sym typeface="Wingdings" pitchFamily="2" charset="2"/>
              </a:rPr>
              <a:t>IO</a:t>
            </a:r>
            <a:r>
              <a:rPr lang="ko-KR" altLang="en-US" sz="2400">
                <a:sym typeface="Wingdings" pitchFamily="2" charset="2"/>
              </a:rPr>
              <a:t>와 </a:t>
            </a:r>
            <a:r>
              <a:rPr lang="en-US" altLang="ko-KR" sz="2400">
                <a:sym typeface="Wingdings" pitchFamily="2" charset="2"/>
              </a:rPr>
              <a:t>NIO</a:t>
            </a:r>
            <a:r>
              <a:rPr lang="ko-KR" altLang="en-US" sz="2400">
                <a:sym typeface="Wingdings" pitchFamily="2" charset="2"/>
              </a:rPr>
              <a:t>의 차이점</a:t>
            </a:r>
            <a:endParaRPr lang="en-US" altLang="ko-KR" sz="2400">
              <a:sym typeface="Wingdings" pitchFamily="2" charset="2"/>
            </a:endParaRPr>
          </a:p>
          <a:p>
            <a:endParaRPr lang="en-US" altLang="ko-KR" sz="2400">
              <a:sym typeface="Wingdings" pitchFamily="2" charset="2"/>
            </a:endParaRPr>
          </a:p>
          <a:p>
            <a:endParaRPr lang="en-US" altLang="ko-KR" sz="2400">
              <a:sym typeface="Wingdings" pitchFamily="2" charset="2"/>
            </a:endParaRPr>
          </a:p>
          <a:p>
            <a:endParaRPr lang="en-US" altLang="ko-KR" sz="2400">
              <a:sym typeface="Wingdings" pitchFamily="2" charset="2"/>
            </a:endParaRPr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스트림 </a:t>
            </a:r>
            <a:r>
              <a:rPr lang="en-US" altLang="ko-KR" sz="2000"/>
              <a:t>vs. </a:t>
            </a:r>
            <a:r>
              <a:rPr lang="ko-KR" altLang="en-US" sz="2000"/>
              <a:t>채널</a:t>
            </a:r>
            <a:endParaRPr lang="en-US" altLang="ko-KR" sz="2000"/>
          </a:p>
          <a:p>
            <a:pPr lvl="2"/>
            <a:r>
              <a:rPr lang="en-US" altLang="ko-KR" sz="1800"/>
              <a:t>IO </a:t>
            </a:r>
            <a:r>
              <a:rPr lang="ko-KR" altLang="en-US" sz="1800"/>
              <a:t>스트림</a:t>
            </a:r>
            <a:r>
              <a:rPr lang="en-US" altLang="ko-KR" sz="1800"/>
              <a:t>:  </a:t>
            </a:r>
            <a:r>
              <a:rPr lang="ko-KR" altLang="en-US" sz="1800"/>
              <a:t>입력 스트림과 출력 스트림으로 구분되어 별도 생성</a:t>
            </a:r>
            <a:endParaRPr lang="en-US" altLang="ko-KR" sz="1800"/>
          </a:p>
          <a:p>
            <a:pPr lvl="2"/>
            <a:r>
              <a:rPr lang="en-US" altLang="ko-KR" sz="1800"/>
              <a:t>NIO  </a:t>
            </a:r>
            <a:r>
              <a:rPr lang="ko-KR" altLang="en-US" sz="1800"/>
              <a:t>채널</a:t>
            </a:r>
            <a:r>
              <a:rPr lang="en-US" altLang="ko-KR" sz="1800"/>
              <a:t>: </a:t>
            </a:r>
            <a:r>
              <a:rPr lang="ko-KR" altLang="en-US" sz="1800"/>
              <a:t>양방향으로 입출력이 가능하므로 하나만 생성</a:t>
            </a:r>
            <a:endParaRPr lang="en-US" altLang="ko-KR" sz="1800"/>
          </a:p>
          <a:p>
            <a:pPr lvl="1"/>
            <a:endParaRPr lang="en-US" altLang="ko-KR">
              <a:sym typeface="Wingdings" pitchFamily="2" charset="2"/>
            </a:endParaRPr>
          </a:p>
          <a:p>
            <a:endParaRPr lang="ko-KR" altLang="en-US"/>
          </a:p>
        </p:txBody>
      </p:sp>
      <p:sp>
        <p:nvSpPr>
          <p:cNvPr id="8195" name="제목 2">
            <a:extLst>
              <a:ext uri="{FF2B5EF4-FFF2-40B4-BE49-F238E27FC236}">
                <a16:creationId xmlns:a16="http://schemas.microsoft.com/office/drawing/2014/main" id="{06D9979C-2C3C-1140-924A-9B47C12B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NIO </a:t>
            </a:r>
            <a:r>
              <a:rPr lang="ko-KR" altLang="en-US"/>
              <a:t>소개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106E81E8-DAEA-AC40-83A0-EBFA8BF2B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621506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2">
            <a:extLst>
              <a:ext uri="{FF2B5EF4-FFF2-40B4-BE49-F238E27FC236}">
                <a16:creationId xmlns:a16="http://schemas.microsoft.com/office/drawing/2014/main" id="{2CC6A0C0-BD5E-8E49-8E58-667A1380E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43400"/>
            <a:ext cx="480060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내용 개체 틀 1">
            <a:extLst>
              <a:ext uri="{FF2B5EF4-FFF2-40B4-BE49-F238E27FC236}">
                <a16:creationId xmlns:a16="http://schemas.microsoft.com/office/drawing/2014/main" id="{FA9752A7-8872-F240-A7B2-57DA91EE3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셀렉터</a:t>
            </a:r>
            <a:r>
              <a:rPr lang="en-US" altLang="ko-KR" sz="2400"/>
              <a:t>(Selector)</a:t>
            </a:r>
            <a:r>
              <a:rPr lang="ko-KR" altLang="en-US" sz="2400"/>
              <a:t>의 동작 원리</a:t>
            </a:r>
            <a:endParaRPr lang="en-US" altLang="ko-KR" sz="2400"/>
          </a:p>
          <a:p>
            <a:pPr lvl="1"/>
            <a:r>
              <a:rPr lang="ko-KR" altLang="en-US" sz="2000"/>
              <a:t>채널은 자신의 작업 유형을 키</a:t>
            </a:r>
            <a:r>
              <a:rPr lang="en-US" altLang="ko-KR" sz="2000"/>
              <a:t>(SelectionKey)</a:t>
            </a:r>
            <a:r>
              <a:rPr lang="ko-KR" altLang="en-US" sz="2000"/>
              <a:t>로 생성</a:t>
            </a:r>
            <a:endParaRPr lang="en-US" altLang="ko-KR" sz="2000"/>
          </a:p>
          <a:p>
            <a:pPr lvl="1"/>
            <a:r>
              <a:rPr lang="ko-KR" altLang="en-US" sz="2000"/>
              <a:t>셀렉터의 관심 키셋</a:t>
            </a:r>
            <a:r>
              <a:rPr lang="en-US" altLang="ko-KR" sz="2000"/>
              <a:t>(interest-set)</a:t>
            </a:r>
            <a:r>
              <a:rPr lang="ko-KR" altLang="en-US" sz="2000"/>
              <a:t>에</a:t>
            </a:r>
            <a:r>
              <a:rPr lang="en-US" altLang="ko-KR" sz="2000"/>
              <a:t> </a:t>
            </a:r>
            <a:r>
              <a:rPr lang="ko-KR" altLang="en-US" sz="2000"/>
              <a:t>키 등록</a:t>
            </a:r>
            <a:endParaRPr lang="en-US" altLang="ko-KR" sz="2000"/>
          </a:p>
          <a:p>
            <a:pPr lvl="1"/>
            <a:r>
              <a:rPr lang="ko-KR" altLang="en-US" sz="2000"/>
              <a:t>셀렉터는 작업 처리 준비가 된 키를 선택</a:t>
            </a:r>
            <a:endParaRPr lang="en-US" altLang="ko-KR" sz="2000"/>
          </a:p>
          <a:p>
            <a:pPr lvl="1"/>
            <a:r>
              <a:rPr lang="ko-KR" altLang="en-US" sz="2000"/>
              <a:t>선택된 키셋에 별도로 저장</a:t>
            </a:r>
            <a:endParaRPr lang="en-US" altLang="ko-KR" sz="2000"/>
          </a:p>
          <a:p>
            <a:pPr lvl="1"/>
            <a:r>
              <a:rPr lang="ko-KR" altLang="en-US" sz="2000"/>
              <a:t>작업 스레드는 선택된 키셋에서 키를 하나씩 꺼냄</a:t>
            </a:r>
            <a:endParaRPr lang="en-US" altLang="ko-KR" sz="2000"/>
          </a:p>
          <a:p>
            <a:pPr lvl="2"/>
            <a:r>
              <a:rPr lang="ko-KR" altLang="en-US" sz="1800"/>
              <a:t>연관된 채널 작업 처리</a:t>
            </a:r>
          </a:p>
        </p:txBody>
      </p:sp>
      <p:sp>
        <p:nvSpPr>
          <p:cNvPr id="45059" name="제목 2">
            <a:extLst>
              <a:ext uri="{FF2B5EF4-FFF2-40B4-BE49-F238E27FC236}">
                <a16:creationId xmlns:a16="http://schemas.microsoft.com/office/drawing/2014/main" id="{7D71C75B-AD42-604A-98F8-0B40BBA1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넌블로킹 채널</a:t>
            </a:r>
          </a:p>
        </p:txBody>
      </p:sp>
      <p:pic>
        <p:nvPicPr>
          <p:cNvPr id="45060" name="Picture 7">
            <a:extLst>
              <a:ext uri="{FF2B5EF4-FFF2-40B4-BE49-F238E27FC236}">
                <a16:creationId xmlns:a16="http://schemas.microsoft.com/office/drawing/2014/main" id="{3416B718-C932-0B40-A913-2CE611854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46525"/>
            <a:ext cx="571500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내용 개체 틀 1">
            <a:extLst>
              <a:ext uri="{FF2B5EF4-FFF2-40B4-BE49-F238E27FC236}">
                <a16:creationId xmlns:a16="http://schemas.microsoft.com/office/drawing/2014/main" id="{6F433AAE-F7AF-7C46-8DBF-1F3CADB4F2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셀렉터 생성과 등록</a:t>
            </a:r>
            <a:endParaRPr lang="en-US" altLang="ko-KR" sz="2400"/>
          </a:p>
          <a:p>
            <a:pPr lvl="1"/>
            <a:r>
              <a:rPr lang="ko-KR" altLang="en-US" sz="2000"/>
              <a:t>셀렉터 생성 </a:t>
            </a:r>
            <a:r>
              <a:rPr lang="en-US" altLang="ko-KR" sz="2000"/>
              <a:t>– Open() </a:t>
            </a:r>
            <a:r>
              <a:rPr lang="ko-KR" altLang="en-US" sz="2000"/>
              <a:t>메소드 호출해 생성</a:t>
            </a:r>
            <a:endParaRPr lang="en-US" altLang="ko-KR" sz="2000"/>
          </a:p>
          <a:p>
            <a:pPr lvl="2"/>
            <a:r>
              <a:rPr lang="en-US" altLang="ko-KR" sz="1800"/>
              <a:t>Exception </a:t>
            </a:r>
            <a:r>
              <a:rPr lang="ko-KR" altLang="en-US" sz="1800"/>
              <a:t>발생 가능하므로 예외처리 필요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넌블로킹 채널 생성 </a:t>
            </a:r>
            <a:r>
              <a:rPr lang="en-US" altLang="ko-KR" sz="2000"/>
              <a:t>– </a:t>
            </a:r>
            <a:r>
              <a:rPr lang="ko-KR" altLang="en-US" sz="2000"/>
              <a:t>하위 클래스도 넌블로킹이어야</a:t>
            </a:r>
            <a:r>
              <a:rPr lang="en-US" altLang="ko-KR" sz="2000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셀렉터 등록</a:t>
            </a:r>
            <a:endParaRPr lang="en-US" altLang="ko-KR" sz="2000"/>
          </a:p>
          <a:p>
            <a:pPr lvl="2"/>
            <a:r>
              <a:rPr lang="ko-KR" altLang="en-US" sz="1800"/>
              <a:t>첫 번째 매개값은 </a:t>
            </a:r>
            <a:r>
              <a:rPr lang="en-US" altLang="ko-KR" sz="1800"/>
              <a:t>Selector</a:t>
            </a:r>
          </a:p>
          <a:p>
            <a:pPr lvl="2"/>
            <a:r>
              <a:rPr lang="ko-KR" altLang="en-US" sz="1800"/>
              <a:t>두 번째 매개값은 작업 유형별 </a:t>
            </a:r>
            <a:r>
              <a:rPr lang="en-US" altLang="ko-KR" sz="1800"/>
              <a:t>SelectionKey</a:t>
            </a:r>
            <a:r>
              <a:rPr lang="ko-KR" altLang="en-US" sz="1800"/>
              <a:t>의 상수</a:t>
            </a:r>
            <a:endParaRPr lang="en-US" altLang="ko-KR" sz="1800"/>
          </a:p>
          <a:p>
            <a:endParaRPr lang="ko-KR" altLang="en-US"/>
          </a:p>
        </p:txBody>
      </p:sp>
      <p:sp>
        <p:nvSpPr>
          <p:cNvPr id="46083" name="제목 2">
            <a:extLst>
              <a:ext uri="{FF2B5EF4-FFF2-40B4-BE49-F238E27FC236}">
                <a16:creationId xmlns:a16="http://schemas.microsoft.com/office/drawing/2014/main" id="{CBFAB82C-599C-1E4A-BAD5-048E91B6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넌블로킹 채널</a:t>
            </a:r>
          </a:p>
        </p:txBody>
      </p:sp>
      <p:pic>
        <p:nvPicPr>
          <p:cNvPr id="46084" name="Picture 6">
            <a:extLst>
              <a:ext uri="{FF2B5EF4-FFF2-40B4-BE49-F238E27FC236}">
                <a16:creationId xmlns:a16="http://schemas.microsoft.com/office/drawing/2014/main" id="{50A86285-6791-0548-B933-61741DA92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0"/>
            <a:ext cx="54419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내용 개체 틀 1">
            <a:extLst>
              <a:ext uri="{FF2B5EF4-FFF2-40B4-BE49-F238E27FC236}">
                <a16:creationId xmlns:a16="http://schemas.microsoft.com/office/drawing/2014/main" id="{6FB8FE3D-12C9-9C42-AB39-AC9A8619AC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선택된 키셋</a:t>
            </a:r>
            <a:endParaRPr lang="en-US" altLang="ko-KR" sz="2400"/>
          </a:p>
          <a:p>
            <a:pPr lvl="1"/>
            <a:r>
              <a:rPr lang="en-US" altLang="ko-KR" sz="2000"/>
              <a:t>Selector</a:t>
            </a:r>
            <a:r>
              <a:rPr lang="ko-KR" altLang="en-US" sz="2000"/>
              <a:t>의</a:t>
            </a:r>
            <a:r>
              <a:rPr lang="en-US" altLang="ko-KR" sz="2000"/>
              <a:t> select() </a:t>
            </a:r>
            <a:r>
              <a:rPr lang="ko-KR" altLang="en-US" sz="2000"/>
              <a:t>메소드</a:t>
            </a:r>
            <a:endParaRPr lang="en-US" altLang="ko-KR" sz="2000"/>
          </a:p>
          <a:p>
            <a:pPr lvl="2"/>
            <a:r>
              <a:rPr lang="ko-KR" altLang="en-US" sz="1800"/>
              <a:t>관심 키셋의 </a:t>
            </a:r>
            <a:r>
              <a:rPr lang="en-US" altLang="ko-KR" sz="1800"/>
              <a:t>SelectionKey</a:t>
            </a:r>
            <a:r>
              <a:rPr lang="ko-KR" altLang="en-US" sz="1800"/>
              <a:t>로부터 작업 처리 준비가 되었다는 통보 올 때까지 블로킹</a:t>
            </a:r>
            <a:endParaRPr lang="en-US" altLang="ko-KR" sz="1800"/>
          </a:p>
          <a:p>
            <a:pPr lvl="3"/>
            <a:r>
              <a:rPr lang="ko-KR" altLang="en-US"/>
              <a:t>최소한 하나의</a:t>
            </a:r>
            <a:r>
              <a:rPr lang="en-US" altLang="ko-KR"/>
              <a:t> SelectionKey</a:t>
            </a:r>
            <a:r>
              <a:rPr lang="ko-KR" altLang="en-US"/>
              <a:t>로부터 작업 처리 준비가 되었다는 통보가 오면</a:t>
            </a:r>
            <a:r>
              <a:rPr lang="en-US" altLang="ko-KR"/>
              <a:t> </a:t>
            </a:r>
            <a:r>
              <a:rPr lang="ko-KR" altLang="en-US"/>
              <a:t>리턴</a:t>
            </a:r>
            <a:endParaRPr lang="en-US" altLang="ko-KR"/>
          </a:p>
          <a:p>
            <a:pPr lvl="3"/>
            <a:r>
              <a:rPr lang="ko-KR" altLang="en-US"/>
              <a:t>리턴값은 통보를 해온</a:t>
            </a:r>
            <a:r>
              <a:rPr lang="en-US" altLang="ko-KR"/>
              <a:t> SelectionKey</a:t>
            </a:r>
            <a:r>
              <a:rPr lang="ko-KR" altLang="en-US"/>
              <a:t>의 수</a:t>
            </a:r>
            <a:endParaRPr lang="en-US" altLang="ko-KR"/>
          </a:p>
          <a:p>
            <a:pPr lvl="1"/>
            <a:r>
              <a:rPr lang="en-US" altLang="ko-KR" sz="2000"/>
              <a:t>select() </a:t>
            </a:r>
            <a:r>
              <a:rPr lang="ko-KR" altLang="en-US" sz="2000"/>
              <a:t>메소드 종류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2"/>
            <a:r>
              <a:rPr lang="ko-KR" altLang="en-US" sz="1800"/>
              <a:t>주로 첫 번째 메소드를 많이 사용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</p:txBody>
      </p:sp>
      <p:sp>
        <p:nvSpPr>
          <p:cNvPr id="47107" name="제목 2">
            <a:extLst>
              <a:ext uri="{FF2B5EF4-FFF2-40B4-BE49-F238E27FC236}">
                <a16:creationId xmlns:a16="http://schemas.microsoft.com/office/drawing/2014/main" id="{CB24A634-3F2F-BB41-AE3D-8BF12D3E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넌블로킹 채널</a:t>
            </a:r>
          </a:p>
        </p:txBody>
      </p:sp>
      <p:pic>
        <p:nvPicPr>
          <p:cNvPr id="47108" name="Picture 3">
            <a:extLst>
              <a:ext uri="{FF2B5EF4-FFF2-40B4-BE49-F238E27FC236}">
                <a16:creationId xmlns:a16="http://schemas.microsoft.com/office/drawing/2014/main" id="{372EE4A0-47FA-2B49-8D78-5FFCDF569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0"/>
            <a:ext cx="7500938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AF8B2C4-CE2C-1E4C-A25E-F54AEEEE774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선택된 </a:t>
            </a:r>
            <a:r>
              <a:rPr lang="ko-KR" altLang="en-US" sz="2400" dirty="0" err="1"/>
              <a:t>키셋</a:t>
            </a:r>
            <a:endParaRPr lang="en-US" altLang="ko-KR" sz="2400" dirty="0"/>
          </a:p>
          <a:p>
            <a:pPr lvl="1">
              <a:defRPr/>
            </a:pPr>
            <a:r>
              <a:rPr lang="en-US" altLang="ko-KR" sz="2200" dirty="0"/>
              <a:t>select()</a:t>
            </a:r>
            <a:r>
              <a:rPr lang="ko-KR" altLang="en-US" sz="2200" dirty="0"/>
              <a:t>가 리턴 되는 경우</a:t>
            </a:r>
            <a:endParaRPr lang="en-US" altLang="ko-KR" sz="2200" dirty="0"/>
          </a:p>
          <a:p>
            <a:pPr lvl="2">
              <a:defRPr/>
            </a:pPr>
            <a:r>
              <a:rPr lang="ko-KR" altLang="en-US" dirty="0"/>
              <a:t> </a:t>
            </a:r>
            <a:r>
              <a:rPr lang="ko-KR" altLang="en-US" sz="1800" dirty="0"/>
              <a:t>최소한 하나의 채널이 작업 처리 준비가 되었다는 통보를 할 때</a:t>
            </a:r>
          </a:p>
          <a:p>
            <a:pPr lvl="2">
              <a:defRPr/>
            </a:pPr>
            <a:r>
              <a:rPr lang="en-US" altLang="ko-KR" sz="1800" dirty="0"/>
              <a:t> Selector</a:t>
            </a:r>
            <a:r>
              <a:rPr lang="ko-KR" altLang="en-US" sz="1800" dirty="0"/>
              <a:t>의</a:t>
            </a:r>
            <a:r>
              <a:rPr lang="en-US" altLang="ko-KR" sz="1800" dirty="0"/>
              <a:t> wakeup() </a:t>
            </a:r>
            <a:r>
              <a:rPr lang="ko-KR" altLang="en-US" sz="1800" dirty="0"/>
              <a:t>메소드를 호출할 때</a:t>
            </a:r>
          </a:p>
          <a:p>
            <a:pPr lvl="2">
              <a:defRPr/>
            </a:pPr>
            <a:r>
              <a:rPr lang="en-US" altLang="ko-KR" sz="1800" dirty="0"/>
              <a:t> select()</a:t>
            </a:r>
            <a:r>
              <a:rPr lang="ko-KR" altLang="en-US" sz="1800" dirty="0"/>
              <a:t>를 호출한 스레드가 </a:t>
            </a:r>
            <a:r>
              <a:rPr lang="ko-KR" altLang="en-US" sz="1800" dirty="0" err="1"/>
              <a:t>인터럽트될</a:t>
            </a:r>
            <a:r>
              <a:rPr lang="ko-KR" altLang="en-US" sz="1800" dirty="0"/>
              <a:t> 때</a:t>
            </a:r>
            <a:endParaRPr lang="en-US" altLang="ko-KR" sz="18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SelectionKey </a:t>
            </a:r>
            <a:r>
              <a:rPr lang="ko-KR" altLang="en-US" sz="2000" dirty="0"/>
              <a:t>의 작업 유형 변경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800" dirty="0"/>
              <a:t>Selector</a:t>
            </a:r>
            <a:r>
              <a:rPr lang="ko-KR" altLang="en-US" sz="1800" dirty="0"/>
              <a:t>의</a:t>
            </a:r>
            <a:r>
              <a:rPr lang="en-US" altLang="ko-KR" sz="1800" dirty="0"/>
              <a:t> wakeup() </a:t>
            </a:r>
            <a:r>
              <a:rPr lang="ko-KR" altLang="en-US" sz="1800" dirty="0"/>
              <a:t>메소드 호출</a:t>
            </a:r>
            <a:endParaRPr lang="en-US" altLang="ko-KR" sz="1800" dirty="0"/>
          </a:p>
          <a:p>
            <a:pPr lvl="2">
              <a:defRPr/>
            </a:pPr>
            <a:r>
              <a:rPr lang="ko-KR" altLang="en-US" sz="1800" dirty="0"/>
              <a:t>블로킹되어 있는</a:t>
            </a:r>
            <a:r>
              <a:rPr lang="en-US" altLang="ko-KR" sz="1800" dirty="0"/>
              <a:t> select() </a:t>
            </a:r>
            <a:r>
              <a:rPr lang="ko-KR" altLang="en-US" sz="1800" dirty="0"/>
              <a:t> 즉시 리턴</a:t>
            </a:r>
            <a:endParaRPr lang="en-US" altLang="ko-KR" sz="1800" dirty="0"/>
          </a:p>
          <a:p>
            <a:pPr lvl="2">
              <a:defRPr/>
            </a:pPr>
            <a:r>
              <a:rPr lang="ko-KR" altLang="en-US" sz="1800" dirty="0"/>
              <a:t>변경된 작업 유형을 감시하도록</a:t>
            </a:r>
            <a:r>
              <a:rPr lang="en-US" altLang="ko-KR" sz="1800" dirty="0"/>
              <a:t> select()</a:t>
            </a:r>
            <a:r>
              <a:rPr lang="ko-KR" altLang="en-US" sz="1800" dirty="0"/>
              <a:t> 재실행</a:t>
            </a:r>
            <a:endParaRPr lang="en-US" altLang="ko-KR" sz="1800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선택된 </a:t>
            </a:r>
            <a:r>
              <a:rPr lang="ko-KR" altLang="en-US" sz="2000" dirty="0" err="1"/>
              <a:t>키셋</a:t>
            </a:r>
            <a:r>
              <a:rPr lang="ko-KR" altLang="en-US" sz="2000" dirty="0"/>
              <a:t> 얻기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800" dirty="0"/>
              <a:t>select() </a:t>
            </a:r>
            <a:r>
              <a:rPr lang="ko-KR" altLang="en-US" sz="1800" dirty="0"/>
              <a:t>메소드가</a:t>
            </a:r>
            <a:r>
              <a:rPr lang="en-US" altLang="ko-KR" sz="1800" dirty="0"/>
              <a:t> 1 </a:t>
            </a:r>
            <a:r>
              <a:rPr lang="ko-KR" altLang="en-US" sz="1800" dirty="0"/>
              <a:t>이상의 값을 리턴 할 경우</a:t>
            </a:r>
            <a:r>
              <a:rPr lang="en-US" altLang="ko-KR" sz="1800" dirty="0"/>
              <a:t> </a:t>
            </a:r>
          </a:p>
          <a:p>
            <a:pPr lvl="2">
              <a:defRPr/>
            </a:pPr>
            <a:r>
              <a:rPr lang="en-US" altLang="ko-KR" sz="1800" dirty="0" err="1"/>
              <a:t>selectedKeys</a:t>
            </a:r>
            <a:r>
              <a:rPr lang="en-US" altLang="ko-KR" sz="1800" dirty="0"/>
              <a:t>() </a:t>
            </a:r>
            <a:r>
              <a:rPr lang="ko-KR" altLang="en-US" sz="1800" dirty="0"/>
              <a:t>메소드로 작업 처리 준비된</a:t>
            </a:r>
            <a:r>
              <a:rPr lang="en-US" altLang="ko-KR" sz="1800" dirty="0"/>
              <a:t> SelectionKey</a:t>
            </a:r>
            <a:r>
              <a:rPr lang="ko-KR" altLang="en-US" sz="1800" dirty="0"/>
              <a:t>들을</a:t>
            </a:r>
            <a:r>
              <a:rPr lang="en-US" altLang="ko-KR" sz="1800" dirty="0"/>
              <a:t> Set  </a:t>
            </a:r>
            <a:r>
              <a:rPr lang="ko-KR" altLang="en-US" sz="1800" dirty="0"/>
              <a:t>컬렉션으로 얻음</a:t>
            </a:r>
            <a:endParaRPr lang="en-US" altLang="ko-KR" sz="1800" dirty="0"/>
          </a:p>
          <a:p>
            <a:pPr marL="627062" lvl="2" indent="0">
              <a:buFontTx/>
              <a:buNone/>
              <a:defRPr/>
            </a:pPr>
            <a:endParaRPr lang="en-US" altLang="ko-KR" sz="1800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8131" name="제목 2">
            <a:extLst>
              <a:ext uri="{FF2B5EF4-FFF2-40B4-BE49-F238E27FC236}">
                <a16:creationId xmlns:a16="http://schemas.microsoft.com/office/drawing/2014/main" id="{9129DD4C-F477-3E47-9144-74205E77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넌블로킹 채널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732DC2-7922-B545-A0C7-49929487D0B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작업 스레드에서 채널 작업 처리</a:t>
            </a:r>
          </a:p>
          <a:p>
            <a:pPr lvl="1">
              <a:defRPr/>
            </a:pPr>
            <a:r>
              <a:rPr lang="ko-KR" altLang="en-US" sz="2000" dirty="0"/>
              <a:t>선택된 </a:t>
            </a:r>
            <a:r>
              <a:rPr lang="ko-KR" altLang="en-US" sz="2000" dirty="0" err="1"/>
              <a:t>키셋에서</a:t>
            </a:r>
            <a:r>
              <a:rPr lang="ko-KR" altLang="en-US" sz="2000" dirty="0"/>
              <a:t> </a:t>
            </a:r>
            <a:r>
              <a:rPr lang="en-US" altLang="ko-KR" sz="2000" dirty="0"/>
              <a:t>SelectionKey</a:t>
            </a:r>
            <a:r>
              <a:rPr lang="ko-KR" altLang="en-US" sz="2000" dirty="0"/>
              <a:t>를 하나씩 꺼내어 작업 유형별 채널 작업 처리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SelectionKey</a:t>
            </a:r>
            <a:r>
              <a:rPr lang="ko-KR" altLang="en-US" sz="2000" dirty="0"/>
              <a:t>가 어떤 작업 유형인지 알아내는 방법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800" dirty="0"/>
              <a:t>다음 메소드 중 어느 것이 </a:t>
            </a:r>
            <a:r>
              <a:rPr lang="en-US" altLang="ko-KR" sz="1800" dirty="0"/>
              <a:t>true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리턴하는가</a:t>
            </a:r>
            <a:endParaRPr lang="en-US" altLang="ko-KR" sz="1800" dirty="0"/>
          </a:p>
          <a:p>
            <a:pPr lvl="2">
              <a:defRPr/>
            </a:pPr>
            <a:endParaRPr lang="en-US" altLang="ko-KR" sz="1800" dirty="0"/>
          </a:p>
          <a:p>
            <a:pPr lvl="2">
              <a:defRPr/>
            </a:pPr>
            <a:endParaRPr lang="en-US" altLang="ko-KR" sz="1800" dirty="0"/>
          </a:p>
          <a:p>
            <a:pPr lvl="2">
              <a:defRPr/>
            </a:pPr>
            <a:endParaRPr lang="en-US" altLang="ko-KR" sz="1800" dirty="0"/>
          </a:p>
          <a:p>
            <a:pPr lvl="2">
              <a:defRPr/>
            </a:pPr>
            <a:endParaRPr lang="en-US" altLang="ko-KR" sz="1800" dirty="0"/>
          </a:p>
          <a:p>
            <a:pPr lvl="1">
              <a:defRPr/>
            </a:pPr>
            <a:r>
              <a:rPr lang="en-US" altLang="ko-KR" sz="2000" dirty="0"/>
              <a:t>SelectionKey</a:t>
            </a:r>
            <a:r>
              <a:rPr lang="ko-KR" altLang="en-US" sz="2000" dirty="0"/>
              <a:t>로 부터 채널 객체 얻기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첨부 객체 저장과 얻기 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800" dirty="0"/>
              <a:t>SelectionKey</a:t>
            </a:r>
            <a:r>
              <a:rPr lang="ko-KR" altLang="en-US" sz="1800" dirty="0"/>
              <a:t>에 첨부해두고</a:t>
            </a:r>
            <a:r>
              <a:rPr lang="en-US" altLang="ko-KR" sz="1800" dirty="0"/>
              <a:t>,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pPr lvl="2">
              <a:defRPr/>
            </a:pPr>
            <a:r>
              <a:rPr lang="en-US" altLang="ko-KR" sz="1800" dirty="0"/>
              <a:t>attach() </a:t>
            </a:r>
            <a:r>
              <a:rPr lang="ko-KR" altLang="en-US" sz="1800" dirty="0"/>
              <a:t>메소드는 객체 첨부</a:t>
            </a:r>
            <a:endParaRPr lang="en-US" altLang="ko-KR" sz="1800" dirty="0"/>
          </a:p>
          <a:p>
            <a:pPr lvl="2">
              <a:defRPr/>
            </a:pPr>
            <a:r>
              <a:rPr lang="en-US" altLang="ko-KR" sz="1800" dirty="0"/>
              <a:t>attachment() </a:t>
            </a:r>
            <a:r>
              <a:rPr lang="ko-KR" altLang="en-US" sz="1800" dirty="0"/>
              <a:t>메소드는 첨부된 객체를 얻을 때 사용</a:t>
            </a:r>
            <a:r>
              <a:rPr lang="en-US" altLang="ko-KR" sz="1800" dirty="0"/>
              <a:t> </a:t>
            </a:r>
          </a:p>
          <a:p>
            <a:pPr lvl="2">
              <a:defRPr/>
            </a:pPr>
            <a:endParaRPr lang="en-US" altLang="ko-KR" sz="1800" dirty="0"/>
          </a:p>
          <a:p>
            <a:pPr marL="357187" lvl="1" indent="0">
              <a:buFont typeface="Wingdings" pitchFamily="2" charset="2"/>
              <a:buNone/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</p:txBody>
      </p:sp>
      <p:sp>
        <p:nvSpPr>
          <p:cNvPr id="49155" name="제목 2">
            <a:extLst>
              <a:ext uri="{FF2B5EF4-FFF2-40B4-BE49-F238E27FC236}">
                <a16:creationId xmlns:a16="http://schemas.microsoft.com/office/drawing/2014/main" id="{088F84E8-3ED7-9B43-A5E1-37024B7C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넌블로킹 채널</a:t>
            </a:r>
          </a:p>
        </p:txBody>
      </p:sp>
      <p:pic>
        <p:nvPicPr>
          <p:cNvPr id="49156" name="Picture 2">
            <a:extLst>
              <a:ext uri="{FF2B5EF4-FFF2-40B4-BE49-F238E27FC236}">
                <a16:creationId xmlns:a16="http://schemas.microsoft.com/office/drawing/2014/main" id="{2E58CCA7-54BF-C349-857E-F2FE69189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6624638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2">
            <a:extLst>
              <a:ext uri="{FF2B5EF4-FFF2-40B4-BE49-F238E27FC236}">
                <a16:creationId xmlns:a16="http://schemas.microsoft.com/office/drawing/2014/main" id="{89737CF3-535B-1C46-9C0E-56ACA76C5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74660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내용 개체 틀 1">
            <a:extLst>
              <a:ext uri="{FF2B5EF4-FFF2-40B4-BE49-F238E27FC236}">
                <a16:creationId xmlns:a16="http://schemas.microsoft.com/office/drawing/2014/main" id="{2A6C3705-492E-D347-A20A-F4CA962094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채팅 서버 및 클라이언트 구현 </a:t>
            </a:r>
            <a:r>
              <a:rPr lang="en-US" altLang="ko-KR" sz="2400"/>
              <a:t>(p.1186~1195)</a:t>
            </a:r>
          </a:p>
          <a:p>
            <a:pPr lvl="1"/>
            <a:r>
              <a:rPr lang="ko-KR" altLang="en-US" sz="2000"/>
              <a:t>셀렉터와 넌블로킹 서버채널</a:t>
            </a:r>
            <a:r>
              <a:rPr lang="en-US" altLang="ko-KR" sz="2000"/>
              <a:t>, </a:t>
            </a:r>
            <a:r>
              <a:rPr lang="ko-KR" altLang="en-US" sz="2000"/>
              <a:t>넌블로킹 채널의 작동 이해</a:t>
            </a:r>
            <a:endParaRPr lang="en-US" altLang="ko-KR" sz="2000"/>
          </a:p>
          <a:p>
            <a:pPr lvl="1"/>
            <a:r>
              <a:rPr lang="ko-KR" altLang="en-US" sz="2000"/>
              <a:t>클라이언트의 경우 고유한 데이터 저장의 필요성 있음</a:t>
            </a:r>
            <a:endParaRPr lang="en-US" altLang="ko-KR" sz="2000"/>
          </a:p>
          <a:p>
            <a:pPr lvl="2"/>
            <a:r>
              <a:rPr lang="ko-KR" altLang="en-US" sz="1800"/>
              <a:t>연결 수락 시 마다 </a:t>
            </a:r>
            <a:r>
              <a:rPr lang="en-US" altLang="ko-KR" sz="1800"/>
              <a:t>Client </a:t>
            </a:r>
            <a:r>
              <a:rPr lang="ko-KR" altLang="en-US" sz="1800"/>
              <a:t>인스턴스 생성해 관리</a:t>
            </a:r>
            <a:endParaRPr lang="en-US" altLang="ko-KR" sz="1800"/>
          </a:p>
          <a:p>
            <a:pPr lvl="2"/>
            <a:r>
              <a:rPr lang="ko-KR" altLang="en-US" sz="1800"/>
              <a:t>넌블로킹 방식의 소켓 채널로 개발 가능하나 서버 구현에 넌블로킹이 주로 쓰임</a:t>
            </a:r>
            <a:endParaRPr lang="en-US" altLang="ko-KR" sz="1800"/>
          </a:p>
          <a:p>
            <a:pPr lvl="1"/>
            <a:r>
              <a:rPr lang="ko-KR" altLang="en-US" sz="2000"/>
              <a:t>실행 방법은 </a:t>
            </a:r>
            <a:r>
              <a:rPr lang="en-US" altLang="ko-KR" sz="2000"/>
              <a:t>TCP </a:t>
            </a:r>
            <a:r>
              <a:rPr lang="ko-KR" altLang="en-US" sz="2000"/>
              <a:t>블로킹 방식과 동일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50179" name="제목 2">
            <a:extLst>
              <a:ext uri="{FF2B5EF4-FFF2-40B4-BE49-F238E27FC236}">
                <a16:creationId xmlns:a16="http://schemas.microsoft.com/office/drawing/2014/main" id="{1796F3AE-A175-4F4E-B685-915289A3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넌블로킹 채널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내용 개체 틀 1">
            <a:extLst>
              <a:ext uri="{FF2B5EF4-FFF2-40B4-BE49-F238E27FC236}">
                <a16:creationId xmlns:a16="http://schemas.microsoft.com/office/drawing/2014/main" id="{F9BDA3D6-3A3B-EF48-9FEC-944AE4EAAF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TCP </a:t>
            </a:r>
            <a:r>
              <a:rPr lang="ko-KR" altLang="en-US" sz="2400"/>
              <a:t>비동기 채널의 특징</a:t>
            </a:r>
            <a:endParaRPr lang="en-US" altLang="ko-KR" sz="2400"/>
          </a:p>
          <a:p>
            <a:pPr lvl="1"/>
            <a:r>
              <a:rPr lang="en-US" altLang="ko-KR" sz="2000"/>
              <a:t>connect(), accept(), read(), write()</a:t>
            </a:r>
            <a:r>
              <a:rPr lang="ko-KR" altLang="en-US" sz="2000"/>
              <a:t>를 호출하면 즉시 리턴</a:t>
            </a:r>
            <a:endParaRPr lang="en-US" altLang="ko-KR" sz="2000"/>
          </a:p>
          <a:p>
            <a:pPr lvl="2"/>
            <a:r>
              <a:rPr lang="ko-KR" altLang="en-US" sz="1800"/>
              <a:t>실질적 입출력 작업 처리는 스레드 풀의 스레드가 담당</a:t>
            </a:r>
            <a:endParaRPr lang="en-US" altLang="ko-KR" sz="1800"/>
          </a:p>
          <a:p>
            <a:pPr lvl="2"/>
            <a:r>
              <a:rPr lang="ko-KR" altLang="en-US" sz="1800"/>
              <a:t>스레드가 작업 처리 완료하면 콜백 메소드 호출</a:t>
            </a:r>
            <a:endParaRPr lang="en-US" altLang="ko-KR" sz="1800"/>
          </a:p>
        </p:txBody>
      </p:sp>
      <p:sp>
        <p:nvSpPr>
          <p:cNvPr id="51203" name="제목 2">
            <a:extLst>
              <a:ext uri="{FF2B5EF4-FFF2-40B4-BE49-F238E27FC236}">
                <a16:creationId xmlns:a16="http://schemas.microsoft.com/office/drawing/2014/main" id="{F51999D7-2B7C-0C4D-BD5E-8EA1BFA3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비동기 채널</a:t>
            </a:r>
          </a:p>
        </p:txBody>
      </p:sp>
      <p:pic>
        <p:nvPicPr>
          <p:cNvPr id="51204" name="Picture 7">
            <a:extLst>
              <a:ext uri="{FF2B5EF4-FFF2-40B4-BE49-F238E27FC236}">
                <a16:creationId xmlns:a16="http://schemas.microsoft.com/office/drawing/2014/main" id="{B43FF2A8-82EC-314D-9138-BAE9C1BD8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0135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A6B08B-29D7-584A-AD9B-683AD9081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r>
              <a:rPr lang="en-US" altLang="ko-KR" sz="2000" dirty="0"/>
              <a:t>read() </a:t>
            </a:r>
            <a:r>
              <a:rPr lang="ko-KR" altLang="en-US" sz="2000" dirty="0"/>
              <a:t>메소드 호출 예</a:t>
            </a:r>
            <a:endParaRPr lang="en-US" altLang="ko-KR" sz="2000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endParaRPr lang="en-US" altLang="ko-KR" sz="2000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endParaRPr lang="en-US" altLang="ko-KR" sz="2000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endParaRPr lang="en-US" altLang="ko-KR" sz="2000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endParaRPr lang="en-US" altLang="ko-KR" sz="2000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endParaRPr lang="en-US" altLang="ko-KR" sz="2000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endParaRPr lang="en-US" altLang="ko-KR" sz="2000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endParaRPr lang="en-US" altLang="ko-KR" sz="2000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endParaRPr lang="en-US" altLang="ko-KR" sz="2000" dirty="0"/>
          </a:p>
          <a:p>
            <a:pPr marL="342900"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1800" dirty="0"/>
              <a:t>애플리케이션에서</a:t>
            </a:r>
            <a:r>
              <a:rPr lang="en-US" altLang="ko-KR" sz="1800" dirty="0"/>
              <a:t> read() </a:t>
            </a:r>
            <a:r>
              <a:rPr lang="ko-KR" altLang="en-US" sz="1800" dirty="0"/>
              <a:t>메소드를 호출하면 즉시 리턴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1800" dirty="0"/>
              <a:t>내부적으로 </a:t>
            </a:r>
            <a:r>
              <a:rPr lang="ko-KR" altLang="en-US" sz="1800" dirty="0" err="1"/>
              <a:t>스레드풀의</a:t>
            </a:r>
            <a:r>
              <a:rPr lang="ko-KR" altLang="en-US" sz="1800" dirty="0"/>
              <a:t> 작업 스레드가</a:t>
            </a:r>
            <a:r>
              <a:rPr lang="en-US" altLang="ko-KR" sz="1800" dirty="0"/>
              <a:t> read() </a:t>
            </a:r>
            <a:r>
              <a:rPr lang="ko-KR" altLang="en-US" sz="1800" dirty="0"/>
              <a:t>메소드 실질적으로 실행</a:t>
            </a:r>
            <a:endParaRPr lang="en-US" altLang="ko-KR" sz="1800" dirty="0"/>
          </a:p>
          <a:p>
            <a:pPr lvl="1">
              <a:defRPr/>
            </a:pPr>
            <a:r>
              <a:rPr lang="en-US" altLang="ko-KR" sz="1800" dirty="0"/>
              <a:t> </a:t>
            </a:r>
            <a:r>
              <a:rPr lang="ko-KR" altLang="en-US" sz="1800" dirty="0"/>
              <a:t>작업 스레드가</a:t>
            </a:r>
            <a:r>
              <a:rPr lang="en-US" altLang="ko-KR" sz="1800" dirty="0"/>
              <a:t> read() </a:t>
            </a:r>
            <a:r>
              <a:rPr lang="ko-KR" altLang="en-US" sz="1800" dirty="0"/>
              <a:t>메소드를 모두 실행하고 나면 </a:t>
            </a:r>
            <a:r>
              <a:rPr lang="en-US" altLang="ko-KR" sz="1800" dirty="0"/>
              <a:t>completed() </a:t>
            </a:r>
            <a:r>
              <a:rPr lang="ko-KR" altLang="en-US" sz="1800" dirty="0"/>
              <a:t>콜백</a:t>
            </a:r>
            <a:endParaRPr lang="en-US" altLang="ko-KR" sz="1800" dirty="0"/>
          </a:p>
          <a:p>
            <a:pPr lvl="2">
              <a:defRPr/>
            </a:pPr>
            <a:r>
              <a:rPr lang="en-US" altLang="ko-KR" sz="1800" dirty="0"/>
              <a:t>completed() </a:t>
            </a:r>
            <a:r>
              <a:rPr lang="ko-KR" altLang="en-US" sz="1800" dirty="0"/>
              <a:t>메소드 실행하는 스레드는 </a:t>
            </a:r>
            <a:r>
              <a:rPr lang="ko-KR" altLang="en-US" sz="1800" dirty="0" err="1"/>
              <a:t>스레드풀의</a:t>
            </a:r>
            <a:r>
              <a:rPr lang="ko-KR" altLang="en-US" sz="1800" dirty="0"/>
              <a:t> 작업 스레드</a:t>
            </a:r>
          </a:p>
          <a:p>
            <a:pPr marL="342900" lvl="1">
              <a:defRPr/>
            </a:pPr>
            <a:endParaRPr lang="en-US" altLang="ko-KR" dirty="0"/>
          </a:p>
          <a:p>
            <a:pPr marL="269875" lvl="2" indent="0">
              <a:spcAft>
                <a:spcPct val="0"/>
              </a:spcAft>
              <a:buClr>
                <a:srgbClr val="660033"/>
              </a:buClr>
              <a:buFontTx/>
              <a:buNone/>
              <a:defRPr/>
            </a:pPr>
            <a:endParaRPr lang="en-US" altLang="ko-KR" sz="1800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52227" name="제목 2">
            <a:extLst>
              <a:ext uri="{FF2B5EF4-FFF2-40B4-BE49-F238E27FC236}">
                <a16:creationId xmlns:a16="http://schemas.microsoft.com/office/drawing/2014/main" id="{3B82C7E5-1860-734F-8FF0-84E9EA85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비동기 채널</a:t>
            </a:r>
          </a:p>
        </p:txBody>
      </p:sp>
      <p:pic>
        <p:nvPicPr>
          <p:cNvPr id="52228" name="Picture 8">
            <a:extLst>
              <a:ext uri="{FF2B5EF4-FFF2-40B4-BE49-F238E27FC236}">
                <a16:creationId xmlns:a16="http://schemas.microsoft.com/office/drawing/2014/main" id="{76FEC4EB-043A-1642-BA0A-C4DE27B3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371600"/>
            <a:ext cx="53721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내용 개체 틀 1">
            <a:extLst>
              <a:ext uri="{FF2B5EF4-FFF2-40B4-BE49-F238E27FC236}">
                <a16:creationId xmlns:a16="http://schemas.microsoft.com/office/drawing/2014/main" id="{0579165A-4479-3545-8100-C7C938EF37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비동기 채널 그룹 생성 및 종료</a:t>
            </a:r>
            <a:endParaRPr lang="en-US" altLang="ko-KR" sz="2400"/>
          </a:p>
          <a:p>
            <a:pPr lvl="1"/>
            <a:r>
              <a:rPr lang="ko-KR" altLang="en-US" sz="2000"/>
              <a:t>비동기 채널 그룹</a:t>
            </a:r>
            <a:r>
              <a:rPr lang="en-US" altLang="ko-KR" sz="2000"/>
              <a:t>(AsynchronousChannelGroup)</a:t>
            </a:r>
          </a:p>
          <a:p>
            <a:pPr lvl="2"/>
            <a:r>
              <a:rPr lang="ko-KR" altLang="en-US" sz="1800"/>
              <a:t>같은 스레드풀 공유하는 비동기 채널들의 묶음</a:t>
            </a:r>
            <a:endParaRPr lang="en-US" altLang="ko-KR" sz="1800"/>
          </a:p>
          <a:p>
            <a:pPr lvl="2"/>
            <a:r>
              <a:rPr lang="ko-KR" altLang="en-US" sz="1800"/>
              <a:t>하나의 스레드풀을 사용한다면 모든 비동기 채널은 같은 채널 그룹</a:t>
            </a:r>
          </a:p>
        </p:txBody>
      </p:sp>
      <p:sp>
        <p:nvSpPr>
          <p:cNvPr id="53251" name="제목 2">
            <a:extLst>
              <a:ext uri="{FF2B5EF4-FFF2-40B4-BE49-F238E27FC236}">
                <a16:creationId xmlns:a16="http://schemas.microsoft.com/office/drawing/2014/main" id="{D772BB21-29C1-6340-B800-E1D25CBD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비동기 채널</a:t>
            </a:r>
          </a:p>
        </p:txBody>
      </p:sp>
      <p:pic>
        <p:nvPicPr>
          <p:cNvPr id="53252" name="Picture 6">
            <a:extLst>
              <a:ext uri="{FF2B5EF4-FFF2-40B4-BE49-F238E27FC236}">
                <a16:creationId xmlns:a16="http://schemas.microsoft.com/office/drawing/2014/main" id="{F029FA30-2192-804E-8C31-43F2FBC0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590800"/>
            <a:ext cx="67246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내용 개체 틀 1">
            <a:extLst>
              <a:ext uri="{FF2B5EF4-FFF2-40B4-BE49-F238E27FC236}">
                <a16:creationId xmlns:a16="http://schemas.microsoft.com/office/drawing/2014/main" id="{B0E6BD33-C79B-1342-A266-AA624A49BB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/>
              <a:t>비동기 채널 그룹</a:t>
            </a:r>
            <a:r>
              <a:rPr lang="en-US" altLang="ko-KR" sz="2000"/>
              <a:t> </a:t>
            </a:r>
            <a:r>
              <a:rPr lang="ko-KR" altLang="en-US" sz="2000"/>
              <a:t>생성</a:t>
            </a:r>
            <a:endParaRPr lang="en-US" altLang="ko-KR" sz="2000"/>
          </a:p>
          <a:p>
            <a:pPr lvl="2"/>
            <a:r>
              <a:rPr lang="ko-KR" altLang="en-US" sz="1800"/>
              <a:t>비동기 채널 생성할 때 채널 그룹 지정하지 않으면 기본 비동기 채널 그룹</a:t>
            </a:r>
            <a:endParaRPr lang="en-US" altLang="ko-KR" sz="1800"/>
          </a:p>
          <a:p>
            <a:pPr lvl="2"/>
            <a:r>
              <a:rPr lang="ko-KR" altLang="en-US" sz="1800"/>
              <a:t>기본 비동기 채널 그룹은 내부적으로 생성되는 스레드풀 이용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비동기 채널 그룹</a:t>
            </a:r>
            <a:r>
              <a:rPr lang="en-US" altLang="ko-KR" sz="2000"/>
              <a:t> </a:t>
            </a:r>
            <a:r>
              <a:rPr lang="ko-KR" altLang="en-US" sz="2000"/>
              <a:t>종료</a:t>
            </a:r>
            <a:endParaRPr lang="en-US" altLang="ko-KR" sz="2000"/>
          </a:p>
          <a:p>
            <a:pPr lvl="2"/>
            <a:r>
              <a:rPr lang="en-US" altLang="ko-KR" sz="1800"/>
              <a:t>shutdown()</a:t>
            </a:r>
          </a:p>
          <a:p>
            <a:pPr lvl="3"/>
            <a:r>
              <a:rPr lang="ko-KR" altLang="en-US"/>
              <a:t>비동기 채널 그룹을 종료하겠다는 의사만 전달 </a:t>
            </a:r>
            <a:endParaRPr lang="en-US" altLang="ko-KR"/>
          </a:p>
          <a:p>
            <a:pPr lvl="3"/>
            <a:r>
              <a:rPr lang="ko-KR" altLang="en-US"/>
              <a:t>즉시 비동기 채널 그룹을 종료하지 않음</a:t>
            </a:r>
            <a:endParaRPr lang="en-US" altLang="ko-KR"/>
          </a:p>
          <a:p>
            <a:pPr lvl="3"/>
            <a:r>
              <a:rPr lang="ko-KR" altLang="en-US"/>
              <a:t>비동기 채널 그룹에 포함된 모든 비동기 채널이 닫히면 종료</a:t>
            </a:r>
            <a:endParaRPr lang="en-US" altLang="ko-KR"/>
          </a:p>
          <a:p>
            <a:pPr lvl="3"/>
            <a:r>
              <a:rPr lang="ko-KR" altLang="en-US"/>
              <a:t>새로운 비동기 채널을 포함시키려고 하면 </a:t>
            </a:r>
            <a:r>
              <a:rPr lang="en-US" altLang="ko-KR"/>
              <a:t>ShutdownChannelGroupException</a:t>
            </a:r>
            <a:r>
              <a:rPr lang="ko-KR" altLang="en-US"/>
              <a:t>이 발생</a:t>
            </a:r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en-US" altLang="ko-KR" sz="1800"/>
              <a:t>shutdownNow()</a:t>
            </a:r>
          </a:p>
          <a:p>
            <a:pPr lvl="3"/>
            <a:r>
              <a:rPr lang="ko-KR" altLang="en-US"/>
              <a:t>강제적으로 비동기 채널 그룹에 포함된 모든 비동기 채널 닫고 비동기 채널 그룹을 종료</a:t>
            </a:r>
            <a:endParaRPr lang="en-US" altLang="ko-KR"/>
          </a:p>
          <a:p>
            <a:pPr lvl="3"/>
            <a:r>
              <a:rPr lang="ko-KR" altLang="en-US"/>
              <a:t>완료 콜백 실행하고 있는 스레드는 종료되거나</a:t>
            </a:r>
            <a:r>
              <a:rPr lang="en-US" altLang="ko-KR"/>
              <a:t> </a:t>
            </a:r>
            <a:r>
              <a:rPr lang="ko-KR" altLang="en-US"/>
              <a:t>인터럽트 </a:t>
            </a:r>
            <a:r>
              <a:rPr lang="en-US" altLang="ko-KR"/>
              <a:t>X</a:t>
            </a:r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1"/>
            <a:endParaRPr lang="ko-KR" altLang="en-US" sz="2000"/>
          </a:p>
        </p:txBody>
      </p:sp>
      <p:sp>
        <p:nvSpPr>
          <p:cNvPr id="54275" name="제목 2">
            <a:extLst>
              <a:ext uri="{FF2B5EF4-FFF2-40B4-BE49-F238E27FC236}">
                <a16:creationId xmlns:a16="http://schemas.microsoft.com/office/drawing/2014/main" id="{5D71B73C-07CC-1640-9205-B7D748FE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비동기 채널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AF55584F-6728-C645-8B42-7C2DDFBD7C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>
                <a:sym typeface="Wingdings" pitchFamily="2" charset="2"/>
              </a:rPr>
              <a:t>IO</a:t>
            </a:r>
            <a:r>
              <a:rPr lang="ko-KR" altLang="en-US" sz="2400">
                <a:sym typeface="Wingdings" pitchFamily="2" charset="2"/>
              </a:rPr>
              <a:t>와 </a:t>
            </a:r>
            <a:r>
              <a:rPr lang="en-US" altLang="ko-KR" sz="2400">
                <a:sym typeface="Wingdings" pitchFamily="2" charset="2"/>
              </a:rPr>
              <a:t>NIO</a:t>
            </a:r>
            <a:r>
              <a:rPr lang="ko-KR" altLang="en-US" sz="2400">
                <a:sym typeface="Wingdings" pitchFamily="2" charset="2"/>
              </a:rPr>
              <a:t>의 차이점</a:t>
            </a:r>
            <a:endParaRPr lang="en-US" altLang="ko-KR" sz="2400">
              <a:sym typeface="Wingdings" pitchFamily="2" charset="2"/>
            </a:endParaRPr>
          </a:p>
          <a:p>
            <a:pPr lvl="1"/>
            <a:r>
              <a:rPr lang="ko-KR" altLang="en-US" sz="2000"/>
              <a:t>넌버퍼 </a:t>
            </a:r>
            <a:r>
              <a:rPr lang="en-US" altLang="ko-KR" sz="2000"/>
              <a:t>vs. </a:t>
            </a:r>
            <a:r>
              <a:rPr lang="ko-KR" altLang="en-US" sz="2000"/>
              <a:t>버퍼</a:t>
            </a:r>
            <a:endParaRPr lang="en-US" altLang="ko-KR" sz="2000"/>
          </a:p>
          <a:p>
            <a:pPr lvl="2"/>
            <a:r>
              <a:rPr lang="en-US" altLang="ko-KR" sz="1800"/>
              <a:t>IO </a:t>
            </a:r>
            <a:r>
              <a:rPr lang="ko-KR" altLang="en-US" sz="1800"/>
              <a:t>스트림 </a:t>
            </a:r>
            <a:r>
              <a:rPr lang="en-US" altLang="ko-KR" sz="1800"/>
              <a:t>- </a:t>
            </a:r>
            <a:r>
              <a:rPr lang="ko-KR" altLang="en-US" sz="1800"/>
              <a:t>넌버퍼</a:t>
            </a:r>
            <a:r>
              <a:rPr lang="en-US" altLang="ko-KR" sz="1800"/>
              <a:t>(non-buffer)</a:t>
            </a:r>
          </a:p>
          <a:p>
            <a:pPr lvl="3"/>
            <a:r>
              <a:rPr lang="en-US" altLang="ko-KR"/>
              <a:t>IO</a:t>
            </a:r>
            <a:r>
              <a:rPr lang="ko-KR" altLang="en-US"/>
              <a:t>에서는 </a:t>
            </a:r>
            <a:r>
              <a:rPr lang="en-US" altLang="ko-KR"/>
              <a:t>1</a:t>
            </a:r>
            <a:r>
              <a:rPr lang="ko-KR" altLang="en-US"/>
              <a:t>바이트씩 읽고 출력 </a:t>
            </a:r>
            <a:r>
              <a:rPr lang="en-US" altLang="ko-KR"/>
              <a:t>– </a:t>
            </a:r>
            <a:r>
              <a:rPr lang="ko-KR" altLang="en-US"/>
              <a:t>느림</a:t>
            </a:r>
            <a:endParaRPr lang="en-US" altLang="ko-KR"/>
          </a:p>
          <a:p>
            <a:pPr lvl="3"/>
            <a:r>
              <a:rPr lang="ko-KR" altLang="en-US"/>
              <a:t>보조 스트림인</a:t>
            </a:r>
            <a:r>
              <a:rPr lang="en-US" altLang="ko-KR"/>
              <a:t> BufferedInputStream, BufferedOutputStream</a:t>
            </a:r>
            <a:r>
              <a:rPr lang="ko-KR" altLang="en-US"/>
              <a:t>를 사용해 버퍼 제공 가능</a:t>
            </a:r>
            <a:endParaRPr lang="en-US" altLang="ko-KR"/>
          </a:p>
          <a:p>
            <a:pPr lvl="3"/>
            <a:r>
              <a:rPr lang="ko-KR" altLang="en-US"/>
              <a:t>스트림으로부터 입력된 전체 데이터를 별도로 저장해야</a:t>
            </a:r>
            <a:endParaRPr lang="en-US" altLang="ko-KR"/>
          </a:p>
          <a:p>
            <a:pPr lvl="4"/>
            <a:r>
              <a:rPr lang="ko-KR" altLang="en-US"/>
              <a:t>저장 후 입력 데이터의 위치 이동해가면서 자유롭게 이용 가능</a:t>
            </a:r>
            <a:endParaRPr lang="en-US" altLang="ko-KR"/>
          </a:p>
          <a:p>
            <a:pPr lvl="3">
              <a:buFont typeface="Wingdings" pitchFamily="2" charset="2"/>
              <a:buNone/>
            </a:pPr>
            <a:endParaRPr lang="en-US" altLang="ko-KR"/>
          </a:p>
          <a:p>
            <a:pPr lvl="2"/>
            <a:r>
              <a:rPr lang="en-US" altLang="ko-KR" sz="1800"/>
              <a:t>NIO </a:t>
            </a:r>
            <a:r>
              <a:rPr lang="ko-KR" altLang="en-US" sz="1800"/>
              <a:t>채널 </a:t>
            </a:r>
            <a:r>
              <a:rPr lang="en-US" altLang="ko-KR" sz="1800"/>
              <a:t>- </a:t>
            </a:r>
            <a:r>
              <a:rPr lang="ko-KR" altLang="en-US" sz="1800"/>
              <a:t>버퍼</a:t>
            </a:r>
            <a:r>
              <a:rPr lang="en-US" altLang="ko-KR" sz="1800"/>
              <a:t>(buffer)</a:t>
            </a:r>
          </a:p>
          <a:p>
            <a:pPr lvl="3"/>
            <a:r>
              <a:rPr lang="ko-KR" altLang="en-US"/>
              <a:t>기본적으로 버퍼 사용해 입출력 </a:t>
            </a:r>
            <a:r>
              <a:rPr lang="en-US" altLang="ko-KR"/>
              <a:t>- </a:t>
            </a:r>
            <a:r>
              <a:rPr lang="ko-KR" altLang="en-US"/>
              <a:t>성능 좋음</a:t>
            </a:r>
            <a:endParaRPr lang="en-US" altLang="ko-KR"/>
          </a:p>
          <a:p>
            <a:pPr lvl="3"/>
            <a:r>
              <a:rPr lang="ko-KR" altLang="en-US"/>
              <a:t>읽은 데이터를 무조건 버퍼</a:t>
            </a:r>
            <a:r>
              <a:rPr lang="en-US" altLang="ko-KR"/>
              <a:t>(Butter: </a:t>
            </a:r>
            <a:r>
              <a:rPr lang="ko-KR" altLang="en-US"/>
              <a:t>메모리 저장소</a:t>
            </a:r>
            <a:r>
              <a:rPr lang="en-US" altLang="ko-KR"/>
              <a:t>)</a:t>
            </a:r>
            <a:r>
              <a:rPr lang="ko-KR" altLang="en-US"/>
              <a:t>에 저장</a:t>
            </a:r>
            <a:endParaRPr lang="en-US" altLang="ko-KR"/>
          </a:p>
          <a:p>
            <a:pPr lvl="4"/>
            <a:r>
              <a:rPr lang="ko-KR" altLang="en-US"/>
              <a:t>버퍼 내에서 데이터 위치 이동해 가며 필요한 부분만 읽고     쓸 수 있음</a:t>
            </a:r>
          </a:p>
          <a:p>
            <a:pPr lvl="1"/>
            <a:endParaRPr lang="en-US" altLang="ko-KR">
              <a:sym typeface="Wingdings" pitchFamily="2" charset="2"/>
            </a:endParaRPr>
          </a:p>
          <a:p>
            <a:endParaRPr lang="ko-KR" altLang="en-US"/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5F124B27-028A-F545-BE15-AC5A2B0C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NIO </a:t>
            </a:r>
            <a:r>
              <a:rPr lang="ko-KR" altLang="en-US"/>
              <a:t>소개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내용 개체 틀 1">
            <a:extLst>
              <a:ext uri="{FF2B5EF4-FFF2-40B4-BE49-F238E27FC236}">
                <a16:creationId xmlns:a16="http://schemas.microsoft.com/office/drawing/2014/main" id="{53BF56BE-1DA9-8940-910B-2F05964295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비동기 서버소켓 채널 생성 및 연결 수락 </a:t>
            </a:r>
            <a:r>
              <a:rPr lang="en-US" altLang="ko-KR" sz="2400"/>
              <a:t>(p.1199~1201)</a:t>
            </a:r>
          </a:p>
          <a:p>
            <a:pPr lvl="1"/>
            <a:r>
              <a:rPr lang="ko-KR" altLang="en-US" sz="2000"/>
              <a:t>기본 비동기 채널 그룹에 포함되는 비동기 서버 채널 생성</a:t>
            </a:r>
            <a:endParaRPr lang="en-US" altLang="ko-KR" sz="2000"/>
          </a:p>
          <a:p>
            <a:pPr lvl="1"/>
            <a:r>
              <a:rPr lang="ko-KR" altLang="en-US" sz="2000"/>
              <a:t>새로 생성한 비동기 채널 그룹에 포함되는 비동기 서버 채널 생성</a:t>
            </a:r>
            <a:endParaRPr lang="en-US" altLang="ko-KR" sz="2000"/>
          </a:p>
          <a:p>
            <a:pPr lvl="1"/>
            <a:r>
              <a:rPr lang="ko-KR" altLang="en-US" sz="2000"/>
              <a:t>포트 바인딩</a:t>
            </a:r>
            <a:endParaRPr lang="en-US" altLang="ko-KR" sz="2000"/>
          </a:p>
          <a:p>
            <a:pPr lvl="1"/>
            <a:r>
              <a:rPr lang="ko-KR" altLang="en-US" sz="2000"/>
              <a:t>더 이상 소켓 채널이 사용되지 않으면 닫기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연결 수락</a:t>
            </a:r>
            <a:endParaRPr lang="en-US" altLang="ko-KR" sz="2000"/>
          </a:p>
          <a:p>
            <a:pPr lvl="1"/>
            <a:endParaRPr lang="en-US" altLang="ko-KR"/>
          </a:p>
          <a:p>
            <a:pPr lvl="2"/>
            <a:r>
              <a:rPr lang="ko-KR" altLang="en-US" sz="1800"/>
              <a:t>첫 번째 매개값은 콜백 메소드의 매개값으로 제공할 첨부 객체</a:t>
            </a:r>
            <a:endParaRPr lang="en-US" altLang="ko-KR" sz="1800"/>
          </a:p>
          <a:p>
            <a:pPr lvl="2"/>
            <a:r>
              <a:rPr lang="ko-KR" altLang="en-US" sz="1800"/>
              <a:t>두 번째 매개값은 콜백 메소드를 가지고 있는 </a:t>
            </a:r>
            <a:r>
              <a:rPr lang="en-US" altLang="ko-KR" sz="1800"/>
              <a:t>CompletionHandler&lt;AsynchronousSocketChannel, A&gt; </a:t>
            </a:r>
            <a:r>
              <a:rPr lang="ko-KR" altLang="en-US" sz="1800"/>
              <a:t>구현     객체</a:t>
            </a:r>
            <a:endParaRPr lang="en-US" altLang="ko-KR" sz="1800"/>
          </a:p>
          <a:p>
            <a:r>
              <a:rPr lang="ko-KR" altLang="en-US" sz="2400"/>
              <a:t>비동기 소켓 채널  </a:t>
            </a:r>
            <a:r>
              <a:rPr lang="en-US" altLang="ko-KR" sz="2400"/>
              <a:t>(p.1202~1204)</a:t>
            </a:r>
          </a:p>
          <a:p>
            <a:pPr lvl="1"/>
            <a:r>
              <a:rPr lang="ko-KR" altLang="en-US" sz="2000"/>
              <a:t>클라이언트와 서버 연결 </a:t>
            </a:r>
            <a:r>
              <a:rPr lang="ko-KR" altLang="en-US" sz="2000">
                <a:solidFill>
                  <a:srgbClr val="FF0000"/>
                </a:solidFill>
              </a:rPr>
              <a:t>후</a:t>
            </a:r>
            <a:r>
              <a:rPr lang="ko-KR" altLang="en-US" sz="2000"/>
              <a:t>의 통신 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ko-KR" altLang="en-US"/>
          </a:p>
        </p:txBody>
      </p:sp>
      <p:sp>
        <p:nvSpPr>
          <p:cNvPr id="55299" name="제목 2">
            <a:extLst>
              <a:ext uri="{FF2B5EF4-FFF2-40B4-BE49-F238E27FC236}">
                <a16:creationId xmlns:a16="http://schemas.microsoft.com/office/drawing/2014/main" id="{238A7B03-F36E-C44B-8B32-A5B2426D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비동기 채널</a:t>
            </a:r>
          </a:p>
        </p:txBody>
      </p:sp>
      <p:pic>
        <p:nvPicPr>
          <p:cNvPr id="55300" name="Picture 2">
            <a:extLst>
              <a:ext uri="{FF2B5EF4-FFF2-40B4-BE49-F238E27FC236}">
                <a16:creationId xmlns:a16="http://schemas.microsoft.com/office/drawing/2014/main" id="{64392D96-F9B6-6F47-B48B-92E62DEB0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74755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내용 개체 틀 1">
            <a:extLst>
              <a:ext uri="{FF2B5EF4-FFF2-40B4-BE49-F238E27FC236}">
                <a16:creationId xmlns:a16="http://schemas.microsoft.com/office/drawing/2014/main" id="{29200A94-8394-3A4D-9698-9AA1A52B68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채팅 서버</a:t>
            </a:r>
            <a:r>
              <a:rPr lang="en-US" altLang="ko-KR" sz="2400"/>
              <a:t>, </a:t>
            </a:r>
            <a:r>
              <a:rPr lang="ko-KR" altLang="en-US" sz="2400"/>
              <a:t>클라이언트와 </a:t>
            </a:r>
            <a:r>
              <a:rPr lang="en-US" altLang="ko-KR" sz="2400"/>
              <a:t>UI</a:t>
            </a:r>
            <a:r>
              <a:rPr lang="ko-KR" altLang="en-US" sz="2400"/>
              <a:t> 구현 </a:t>
            </a:r>
            <a:endParaRPr lang="en-US" altLang="ko-KR" sz="2400"/>
          </a:p>
          <a:p>
            <a:pPr lvl="1"/>
            <a:r>
              <a:rPr lang="en-US" altLang="ko-KR" sz="2000"/>
              <a:t>P.1204~1218</a:t>
            </a:r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비동기 서버소켓채널과 비동기 소켓채널 사용법 이해</a:t>
            </a:r>
            <a:endParaRPr lang="en-US" altLang="ko-KR" sz="2000"/>
          </a:p>
          <a:p>
            <a:pPr lvl="1"/>
            <a:r>
              <a:rPr lang="ko-KR" altLang="en-US" sz="2000"/>
              <a:t>서버에는 다수의 클라이언트가 붙는다는 것을 전제로 작업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UI</a:t>
            </a:r>
            <a:r>
              <a:rPr lang="ko-KR" altLang="en-US" sz="2000"/>
              <a:t>의 경우는 </a:t>
            </a:r>
            <a:r>
              <a:rPr lang="en-US" altLang="ko-KR" sz="2000"/>
              <a:t>TCP </a:t>
            </a:r>
            <a:r>
              <a:rPr lang="ko-KR" altLang="en-US" sz="2000"/>
              <a:t>동기채널의 작동과 동일</a:t>
            </a:r>
            <a:endParaRPr lang="en-US" altLang="ko-KR" sz="2000"/>
          </a:p>
          <a:p>
            <a:pPr lvl="1"/>
            <a:endParaRPr lang="ko-KR" altLang="en-US" sz="2000"/>
          </a:p>
        </p:txBody>
      </p:sp>
      <p:sp>
        <p:nvSpPr>
          <p:cNvPr id="56323" name="제목 2">
            <a:extLst>
              <a:ext uri="{FF2B5EF4-FFF2-40B4-BE49-F238E27FC236}">
                <a16:creationId xmlns:a16="http://schemas.microsoft.com/office/drawing/2014/main" id="{42470F71-3895-474F-84BA-6555B90D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TCP </a:t>
            </a:r>
            <a:r>
              <a:rPr lang="ko-KR" altLang="en-US"/>
              <a:t>비동기 채널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내용 개체 틀 5">
            <a:extLst>
              <a:ext uri="{FF2B5EF4-FFF2-40B4-BE49-F238E27FC236}">
                <a16:creationId xmlns:a16="http://schemas.microsoft.com/office/drawing/2014/main" id="{81E013E8-86D6-8442-AFF6-87C248F78E1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2400"/>
              <a:t>NIO</a:t>
            </a:r>
            <a:r>
              <a:rPr lang="ko-KR" altLang="en-US" sz="2400"/>
              <a:t>에서의 </a:t>
            </a:r>
            <a:r>
              <a:rPr lang="en-US" altLang="ko-KR" sz="2400"/>
              <a:t>UDP </a:t>
            </a:r>
            <a:r>
              <a:rPr lang="ko-KR" altLang="en-US" sz="2400"/>
              <a:t>채널</a:t>
            </a:r>
            <a:endParaRPr lang="en-US" altLang="ko-KR" sz="2400"/>
          </a:p>
          <a:p>
            <a:pPr lvl="1"/>
            <a:r>
              <a:rPr lang="en-US" altLang="ko-KR" sz="2000"/>
              <a:t>DatagramChannel</a:t>
            </a:r>
          </a:p>
          <a:p>
            <a:pPr lvl="2"/>
            <a:r>
              <a:rPr lang="ko-KR" altLang="en-US" sz="1800"/>
              <a:t>동기</a:t>
            </a:r>
            <a:r>
              <a:rPr lang="en-US" altLang="ko-KR" sz="1800"/>
              <a:t>(</a:t>
            </a:r>
            <a:r>
              <a:rPr lang="ko-KR" altLang="en-US" sz="1800"/>
              <a:t>블로킹</a:t>
            </a:r>
            <a:r>
              <a:rPr lang="en-US" altLang="ko-KR" sz="1800"/>
              <a:t>)</a:t>
            </a:r>
            <a:r>
              <a:rPr lang="ko-KR" altLang="en-US" sz="1800"/>
              <a:t>과 넌블로킹 방식 모두 사용 가능</a:t>
            </a:r>
            <a:endParaRPr lang="en-US" altLang="ko-KR" sz="1800"/>
          </a:p>
          <a:p>
            <a:pPr lvl="2"/>
            <a:endParaRPr lang="en-US" altLang="ko-KR"/>
          </a:p>
          <a:p>
            <a:r>
              <a:rPr lang="ko-KR" altLang="en-US" sz="2400"/>
              <a:t>발신자 만들기</a:t>
            </a:r>
            <a:endParaRPr lang="en-US" altLang="ko-KR" sz="2400"/>
          </a:p>
          <a:p>
            <a:pPr lvl="1"/>
            <a:r>
              <a:rPr lang="en-US" altLang="ko-KR" sz="2000"/>
              <a:t>DatagramChannel </a:t>
            </a:r>
            <a:r>
              <a:rPr lang="ko-KR" altLang="en-US" sz="2000"/>
              <a:t>생성  </a:t>
            </a:r>
            <a:r>
              <a:rPr lang="en-US" altLang="ko-KR" sz="2000"/>
              <a:t>- Open() </a:t>
            </a:r>
            <a:r>
              <a:rPr lang="ko-KR" altLang="en-US" sz="2000"/>
              <a:t>사용 </a:t>
            </a:r>
            <a:endParaRPr lang="en-US" altLang="ko-KR" sz="2000"/>
          </a:p>
          <a:p>
            <a:pPr lvl="2"/>
            <a:r>
              <a:rPr lang="en-US" altLang="ko-KR" sz="1800"/>
              <a:t>Open() </a:t>
            </a:r>
            <a:r>
              <a:rPr lang="ko-KR" altLang="en-US" sz="1800"/>
              <a:t>할 때 </a:t>
            </a:r>
            <a:r>
              <a:rPr lang="en-US" altLang="ko-KR" sz="1800"/>
              <a:t>ProtocolFamily </a:t>
            </a:r>
            <a:r>
              <a:rPr lang="ko-KR" altLang="en-US" sz="1800"/>
              <a:t>타입 매개값 </a:t>
            </a:r>
            <a:endParaRPr lang="en-US" altLang="ko-KR" sz="1800"/>
          </a:p>
          <a:p>
            <a:pPr lvl="3"/>
            <a:r>
              <a:rPr lang="en-US" altLang="ko-KR"/>
              <a:t>StandardProtocolFamily </a:t>
            </a:r>
            <a:r>
              <a:rPr lang="ko-KR" altLang="en-US"/>
              <a:t>열거 상수</a:t>
            </a:r>
            <a:endParaRPr lang="en-US" altLang="ko-KR"/>
          </a:p>
          <a:p>
            <a:pPr lvl="4"/>
            <a:r>
              <a:rPr lang="en-US" altLang="ko-KR"/>
              <a:t>IPv4, IPv6 </a:t>
            </a:r>
            <a:r>
              <a:rPr lang="ko-KR" altLang="en-US"/>
              <a:t>구분하기 위함</a:t>
            </a:r>
            <a:endParaRPr lang="en-US" altLang="ko-KR"/>
          </a:p>
          <a:p>
            <a:pPr lvl="1"/>
            <a:r>
              <a:rPr lang="ko-KR" altLang="en-US" sz="2000"/>
              <a:t>데이터 보내기 </a:t>
            </a:r>
            <a:r>
              <a:rPr lang="en-US" altLang="ko-KR" sz="2000"/>
              <a:t>– send() </a:t>
            </a:r>
            <a:r>
              <a:rPr lang="ko-KR" altLang="en-US" sz="2000"/>
              <a:t>사용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닫기 </a:t>
            </a:r>
            <a:r>
              <a:rPr lang="en-US" altLang="ko-KR" sz="2000"/>
              <a:t>– close() </a:t>
            </a:r>
            <a:r>
              <a:rPr lang="ko-KR" altLang="en-US" sz="2000"/>
              <a:t>사용 </a:t>
            </a:r>
            <a:endParaRPr lang="en-US" altLang="ko-KR" sz="2000"/>
          </a:p>
        </p:txBody>
      </p:sp>
      <p:sp>
        <p:nvSpPr>
          <p:cNvPr id="57347" name="제목 1">
            <a:extLst>
              <a:ext uri="{FF2B5EF4-FFF2-40B4-BE49-F238E27FC236}">
                <a16:creationId xmlns:a16="http://schemas.microsoft.com/office/drawing/2014/main" id="{164DF68D-1DCB-A74E-BD4C-0804E345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UDP </a:t>
            </a:r>
            <a:r>
              <a:rPr lang="ko-KR" altLang="en-US"/>
              <a:t>채널</a:t>
            </a:r>
            <a:r>
              <a:rPr lang="en-US" altLang="ko-KR"/>
              <a:t>(DatagramChannel)</a:t>
            </a:r>
            <a:endParaRPr lang="ko-KR" altLang="en-US"/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AFCEA971-D2C4-084E-9F0B-7C3818F38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4716463"/>
            <a:ext cx="7786687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5">
            <a:extLst>
              <a:ext uri="{FF2B5EF4-FFF2-40B4-BE49-F238E27FC236}">
                <a16:creationId xmlns:a16="http://schemas.microsoft.com/office/drawing/2014/main" id="{13ADB843-A89F-1E40-845D-D7272BB4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5568950"/>
            <a:ext cx="77866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내용 개체 틀 1">
            <a:extLst>
              <a:ext uri="{FF2B5EF4-FFF2-40B4-BE49-F238E27FC236}">
                <a16:creationId xmlns:a16="http://schemas.microsoft.com/office/drawing/2014/main" id="{AC38D242-1CFC-2743-B1A4-9D6BB8A630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수신자 만들기</a:t>
            </a:r>
            <a:endParaRPr lang="en-US" altLang="ko-KR" sz="2400"/>
          </a:p>
          <a:p>
            <a:pPr lvl="1"/>
            <a:r>
              <a:rPr lang="en-US" altLang="ko-KR" sz="2000"/>
              <a:t>DatagramChannel </a:t>
            </a:r>
            <a:r>
              <a:rPr lang="ko-KR" altLang="en-US" sz="2000"/>
              <a:t>생성 및 포트 바인딩 </a:t>
            </a:r>
            <a:r>
              <a:rPr lang="en-US" altLang="ko-KR" sz="2000"/>
              <a:t>– open(), bind()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데이터 받기</a:t>
            </a:r>
            <a:endParaRPr lang="en-US" altLang="ko-KR" sz="2000"/>
          </a:p>
          <a:p>
            <a:pPr lvl="1"/>
            <a:endParaRPr lang="en-US" altLang="ko-KR"/>
          </a:p>
          <a:p>
            <a:pPr lvl="2"/>
            <a:r>
              <a:rPr lang="ko-KR" altLang="en-US" sz="1800"/>
              <a:t>데이터 받기 전까지</a:t>
            </a:r>
            <a:r>
              <a:rPr lang="en-US" altLang="ko-KR" sz="1800"/>
              <a:t> receive() </a:t>
            </a:r>
            <a:r>
              <a:rPr lang="ko-KR" altLang="en-US" sz="1800"/>
              <a:t>메소드 블로킹</a:t>
            </a:r>
            <a:r>
              <a:rPr lang="en-US" altLang="ko-KR" sz="1800"/>
              <a:t>, </a:t>
            </a:r>
            <a:r>
              <a:rPr lang="ko-KR" altLang="en-US" sz="1800"/>
              <a:t>데이터 받으면 리턴</a:t>
            </a:r>
            <a:endParaRPr lang="en-US" altLang="ko-KR" sz="1800"/>
          </a:p>
          <a:p>
            <a:pPr lvl="2"/>
            <a:r>
              <a:rPr lang="ko-KR" altLang="en-US" sz="1800"/>
              <a:t>작업 스레드를 생성해</a:t>
            </a:r>
            <a:r>
              <a:rPr lang="en-US" altLang="ko-KR" sz="1800"/>
              <a:t> receive() </a:t>
            </a:r>
            <a:r>
              <a:rPr lang="ko-KR" altLang="en-US" sz="1800"/>
              <a:t>메소드 반복적 호출</a:t>
            </a:r>
            <a:endParaRPr lang="en-US" altLang="ko-KR" sz="1800"/>
          </a:p>
          <a:p>
            <a:pPr lvl="2"/>
            <a:r>
              <a:rPr lang="ko-KR" altLang="en-US" sz="1800"/>
              <a:t>작업 스레드 종료 방법</a:t>
            </a:r>
            <a:endParaRPr lang="en-US" altLang="ko-KR" sz="1800"/>
          </a:p>
          <a:p>
            <a:pPr lvl="3"/>
            <a:r>
              <a:rPr lang="ko-KR" altLang="en-US"/>
              <a:t>작업 스레드의</a:t>
            </a:r>
            <a:r>
              <a:rPr lang="en-US" altLang="ko-KR"/>
              <a:t> interrupt()</a:t>
            </a:r>
            <a:r>
              <a:rPr lang="ko-KR" altLang="en-US"/>
              <a:t> 호출시켜</a:t>
            </a:r>
            <a:r>
              <a:rPr lang="en-US" altLang="ko-KR"/>
              <a:t> ClosedByInterruptException </a:t>
            </a:r>
            <a:r>
              <a:rPr lang="ko-KR" altLang="en-US"/>
              <a:t>예외 발생</a:t>
            </a:r>
            <a:endParaRPr lang="en-US" altLang="ko-KR"/>
          </a:p>
          <a:p>
            <a:pPr lvl="3"/>
            <a:r>
              <a:rPr lang="en-US" altLang="ko-KR"/>
              <a:t>DatagramChannel</a:t>
            </a:r>
            <a:r>
              <a:rPr lang="ko-KR" altLang="en-US"/>
              <a:t>의</a:t>
            </a:r>
            <a:r>
              <a:rPr lang="en-US" altLang="ko-KR"/>
              <a:t> close()</a:t>
            </a:r>
            <a:r>
              <a:rPr lang="ko-KR" altLang="en-US"/>
              <a:t> 호출시켜 </a:t>
            </a:r>
            <a:r>
              <a:rPr lang="en-US" altLang="ko-KR"/>
              <a:t>AsynchronousCloseException </a:t>
            </a:r>
            <a:r>
              <a:rPr lang="ko-KR" altLang="en-US"/>
              <a:t>예외  발생</a:t>
            </a:r>
            <a:endParaRPr lang="en-US" altLang="ko-KR"/>
          </a:p>
          <a:p>
            <a:pPr lvl="3"/>
            <a:r>
              <a:rPr lang="ko-KR" altLang="en-US"/>
              <a:t>예외가 발생되면 예외 처리 코드에서 작업 스레드 종료</a:t>
            </a:r>
            <a:endParaRPr lang="en-US" altLang="ko-KR"/>
          </a:p>
          <a:p>
            <a:pPr lvl="1"/>
            <a:r>
              <a:rPr lang="ko-KR" altLang="en-US" sz="2000"/>
              <a:t>닫기</a:t>
            </a:r>
            <a:endParaRPr lang="en-US" altLang="ko-KR" sz="2000"/>
          </a:p>
          <a:p>
            <a:pPr lvl="3"/>
            <a:endParaRPr lang="ko-KR" altLang="en-US"/>
          </a:p>
        </p:txBody>
      </p:sp>
      <p:sp>
        <p:nvSpPr>
          <p:cNvPr id="58371" name="제목 2">
            <a:extLst>
              <a:ext uri="{FF2B5EF4-FFF2-40B4-BE49-F238E27FC236}">
                <a16:creationId xmlns:a16="http://schemas.microsoft.com/office/drawing/2014/main" id="{BE2C8EE2-A429-0041-A1E4-64A2B36E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UDP </a:t>
            </a:r>
            <a:r>
              <a:rPr lang="ko-KR" altLang="en-US"/>
              <a:t>채널</a:t>
            </a:r>
            <a:r>
              <a:rPr lang="en-US" altLang="ko-KR"/>
              <a:t>(DatagramChannel)</a:t>
            </a:r>
            <a:endParaRPr lang="ko-KR" altLang="en-US"/>
          </a:p>
        </p:txBody>
      </p:sp>
      <p:pic>
        <p:nvPicPr>
          <p:cNvPr id="58372" name="Picture 2">
            <a:extLst>
              <a:ext uri="{FF2B5EF4-FFF2-40B4-BE49-F238E27FC236}">
                <a16:creationId xmlns:a16="http://schemas.microsoft.com/office/drawing/2014/main" id="{43BA9CD2-BB51-AA44-89DD-DB43C42D4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71525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3">
            <a:extLst>
              <a:ext uri="{FF2B5EF4-FFF2-40B4-BE49-F238E27FC236}">
                <a16:creationId xmlns:a16="http://schemas.microsoft.com/office/drawing/2014/main" id="{2C7BA534-F350-C44B-9BE1-FA9E4A7CB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9738"/>
            <a:ext cx="764381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4">
            <a:extLst>
              <a:ext uri="{FF2B5EF4-FFF2-40B4-BE49-F238E27FC236}">
                <a16:creationId xmlns:a16="http://schemas.microsoft.com/office/drawing/2014/main" id="{0184EB40-8143-C74B-918F-3AA805C57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6324600"/>
            <a:ext cx="7643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1EECFADF-5224-6A40-9589-F81C0613AF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>
                <a:sym typeface="Wingdings" pitchFamily="2" charset="2"/>
              </a:rPr>
              <a:t>IO</a:t>
            </a:r>
            <a:r>
              <a:rPr lang="ko-KR" altLang="en-US" sz="2400">
                <a:sym typeface="Wingdings" pitchFamily="2" charset="2"/>
              </a:rPr>
              <a:t>와 </a:t>
            </a:r>
            <a:r>
              <a:rPr lang="en-US" altLang="ko-KR" sz="2400">
                <a:sym typeface="Wingdings" pitchFamily="2" charset="2"/>
              </a:rPr>
              <a:t>NIO</a:t>
            </a:r>
            <a:r>
              <a:rPr lang="ko-KR" altLang="en-US" sz="2400">
                <a:sym typeface="Wingdings" pitchFamily="2" charset="2"/>
              </a:rPr>
              <a:t>의 차이점</a:t>
            </a:r>
            <a:endParaRPr lang="en-US" altLang="ko-KR" sz="2400">
              <a:sym typeface="Wingdings" pitchFamily="2" charset="2"/>
            </a:endParaRPr>
          </a:p>
          <a:p>
            <a:pPr lvl="1"/>
            <a:r>
              <a:rPr lang="ko-KR" altLang="en-US" sz="2000"/>
              <a:t>블로킹 </a:t>
            </a:r>
            <a:r>
              <a:rPr lang="en-US" altLang="ko-KR" sz="2000"/>
              <a:t>vs </a:t>
            </a:r>
            <a:r>
              <a:rPr lang="ko-KR" altLang="en-US" sz="2000"/>
              <a:t>넌블로킹</a:t>
            </a:r>
            <a:endParaRPr lang="en-US" altLang="ko-KR" sz="2000"/>
          </a:p>
          <a:p>
            <a:pPr lvl="2"/>
            <a:r>
              <a:rPr lang="en-US" altLang="ko-KR" sz="1800"/>
              <a:t>IO </a:t>
            </a:r>
            <a:r>
              <a:rPr lang="ko-KR" altLang="en-US" sz="1800"/>
              <a:t>스트림 </a:t>
            </a:r>
            <a:r>
              <a:rPr lang="en-US" altLang="ko-KR" sz="1800"/>
              <a:t>- </a:t>
            </a:r>
            <a:r>
              <a:rPr lang="ko-KR" altLang="en-US" sz="1800"/>
              <a:t>블로킹</a:t>
            </a:r>
            <a:endParaRPr lang="en-US" altLang="ko-KR" sz="1800"/>
          </a:p>
          <a:p>
            <a:pPr lvl="3"/>
            <a:r>
              <a:rPr lang="ko-KR" altLang="en-US"/>
              <a:t>입력 스트림의</a:t>
            </a:r>
            <a:r>
              <a:rPr lang="en-US" altLang="ko-KR"/>
              <a:t> read() </a:t>
            </a:r>
            <a:r>
              <a:rPr lang="ko-KR" altLang="en-US"/>
              <a:t>메소드 호출</a:t>
            </a:r>
            <a:endParaRPr lang="en-US" altLang="ko-KR"/>
          </a:p>
          <a:p>
            <a:pPr lvl="4"/>
            <a:r>
              <a:rPr lang="ko-KR" altLang="en-US"/>
              <a:t>데이터 입력 전까지 스레드는 블로킹</a:t>
            </a:r>
            <a:r>
              <a:rPr lang="en-US" altLang="ko-KR"/>
              <a:t>(</a:t>
            </a:r>
            <a:r>
              <a:rPr lang="ko-KR" altLang="en-US"/>
              <a:t>대기상태</a:t>
            </a:r>
            <a:r>
              <a:rPr lang="en-US" altLang="ko-KR"/>
              <a:t>)</a:t>
            </a:r>
          </a:p>
          <a:p>
            <a:pPr lvl="3"/>
            <a:r>
              <a:rPr lang="ko-KR" altLang="en-US"/>
              <a:t>출력 스트림의</a:t>
            </a:r>
            <a:r>
              <a:rPr lang="en-US" altLang="ko-KR"/>
              <a:t> write() </a:t>
            </a:r>
            <a:r>
              <a:rPr lang="ko-KR" altLang="en-US"/>
              <a:t>메소드 호출</a:t>
            </a:r>
            <a:endParaRPr lang="en-US" altLang="ko-KR"/>
          </a:p>
          <a:p>
            <a:pPr lvl="4"/>
            <a:r>
              <a:rPr lang="ko-KR" altLang="en-US"/>
              <a:t>데이터 출력 전까지 스레드는 블로킹</a:t>
            </a:r>
            <a:endParaRPr lang="en-US" altLang="ko-KR"/>
          </a:p>
          <a:p>
            <a:pPr lvl="3"/>
            <a:r>
              <a:rPr lang="ko-KR" altLang="en-US">
                <a:solidFill>
                  <a:srgbClr val="C00000"/>
                </a:solidFill>
              </a:rPr>
              <a:t>스레드 블로킹 </a:t>
            </a:r>
            <a:r>
              <a:rPr lang="en-US" altLang="ko-KR">
                <a:solidFill>
                  <a:srgbClr val="C00000"/>
                </a:solidFill>
              </a:rPr>
              <a:t>-</a:t>
            </a:r>
            <a:r>
              <a:rPr lang="ko-KR" altLang="en-US">
                <a:solidFill>
                  <a:srgbClr val="C00000"/>
                </a:solidFill>
              </a:rPr>
              <a:t>다른 일을 할 수가 없고</a:t>
            </a:r>
            <a:r>
              <a:rPr lang="en-US" altLang="ko-KR">
                <a:solidFill>
                  <a:srgbClr val="C00000"/>
                </a:solidFill>
              </a:rPr>
              <a:t> interrupt </a:t>
            </a:r>
            <a:r>
              <a:rPr lang="ko-KR" altLang="en-US">
                <a:solidFill>
                  <a:srgbClr val="C00000"/>
                </a:solidFill>
              </a:rPr>
              <a:t>해 블로킹 빠져나올 수도 없음</a:t>
            </a:r>
            <a:endParaRPr lang="en-US" altLang="ko-KR">
              <a:solidFill>
                <a:srgbClr val="C00000"/>
              </a:solidFill>
            </a:endParaRPr>
          </a:p>
          <a:p>
            <a:pPr lvl="3"/>
            <a:r>
              <a:rPr lang="ko-KR" altLang="en-US"/>
              <a:t> 블로킹을 빠져 나오는 유일한 방법 </a:t>
            </a:r>
            <a:r>
              <a:rPr lang="en-US" altLang="ko-KR"/>
              <a:t>-</a:t>
            </a:r>
            <a:r>
              <a:rPr lang="ko-KR" altLang="en-US"/>
              <a:t> 스트림을 닫는 것</a:t>
            </a:r>
            <a:endParaRPr lang="en-US" altLang="ko-KR"/>
          </a:p>
          <a:p>
            <a:pPr lvl="3"/>
            <a:endParaRPr lang="en-US" altLang="ko-KR">
              <a:solidFill>
                <a:srgbClr val="C00000"/>
              </a:solidFill>
            </a:endParaRPr>
          </a:p>
          <a:p>
            <a:pPr lvl="2"/>
            <a:r>
              <a:rPr lang="en-US" altLang="ko-KR" sz="1800"/>
              <a:t>NIO </a:t>
            </a:r>
            <a:r>
              <a:rPr lang="ko-KR" altLang="en-US" sz="1800"/>
              <a:t>채널 </a:t>
            </a:r>
            <a:r>
              <a:rPr lang="en-US" altLang="ko-KR" sz="1800"/>
              <a:t>– </a:t>
            </a:r>
            <a:r>
              <a:rPr lang="ko-KR" altLang="en-US" sz="1800"/>
              <a:t>블로킹</a:t>
            </a:r>
            <a:r>
              <a:rPr lang="en-US" altLang="ko-KR" sz="1800"/>
              <a:t>, </a:t>
            </a:r>
            <a:r>
              <a:rPr lang="ko-KR" altLang="en-US" sz="1800"/>
              <a:t>넌블로킹</a:t>
            </a:r>
            <a:endParaRPr lang="en-US" altLang="ko-KR" sz="1800"/>
          </a:p>
          <a:p>
            <a:pPr lvl="3"/>
            <a:r>
              <a:rPr lang="en-US" altLang="ko-KR"/>
              <a:t>NIO </a:t>
            </a:r>
            <a:r>
              <a:rPr lang="ko-KR" altLang="en-US"/>
              <a:t>블로킹은 스레드를</a:t>
            </a:r>
            <a:r>
              <a:rPr lang="en-US" altLang="ko-KR"/>
              <a:t> interrupt </a:t>
            </a:r>
            <a:r>
              <a:rPr lang="ko-KR" altLang="en-US"/>
              <a:t>함으로써 빠져나올 수 있음</a:t>
            </a:r>
            <a:endParaRPr lang="en-US" altLang="ko-KR"/>
          </a:p>
          <a:p>
            <a:pPr lvl="3"/>
            <a:r>
              <a:rPr lang="en-US" altLang="ko-KR"/>
              <a:t>NIO</a:t>
            </a:r>
            <a:r>
              <a:rPr lang="ko-KR" altLang="en-US"/>
              <a:t>는 넌블로킹 지원</a:t>
            </a:r>
            <a:endParaRPr lang="en-US" altLang="ko-KR"/>
          </a:p>
          <a:p>
            <a:pPr lvl="4"/>
            <a:r>
              <a:rPr lang="ko-KR" altLang="en-US"/>
              <a:t>입출력 작업 시 스레드가 블로킹되지 않음</a:t>
            </a:r>
            <a:endParaRPr lang="en-US" altLang="ko-KR"/>
          </a:p>
          <a:p>
            <a:pPr lvl="3"/>
            <a:r>
              <a:rPr lang="ko-KR" altLang="en-US"/>
              <a:t>준비 완료된 채널을 선택하는 기능</a:t>
            </a:r>
            <a:r>
              <a:rPr lang="en-US" altLang="ko-KR"/>
              <a:t>!!!</a:t>
            </a:r>
          </a:p>
          <a:p>
            <a:pPr lvl="1"/>
            <a:endParaRPr lang="en-US" altLang="ko-KR" sz="2000">
              <a:sym typeface="Wingdings" pitchFamily="2" charset="2"/>
            </a:endParaRPr>
          </a:p>
          <a:p>
            <a:endParaRPr lang="ko-KR" altLang="en-US"/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7E1EDBDE-39BA-6B48-82E6-D07E853E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NIO </a:t>
            </a:r>
            <a:r>
              <a:rPr lang="ko-KR" altLang="en-US"/>
              <a:t>소개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8F5E650E-105E-E346-9A7A-8EBE000581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네트워크 프로그램 개발 시 </a:t>
            </a:r>
            <a:r>
              <a:rPr lang="en-US" altLang="ko-KR" sz="2400"/>
              <a:t>IO</a:t>
            </a:r>
            <a:r>
              <a:rPr lang="ko-KR" altLang="en-US" sz="2400"/>
              <a:t>와 </a:t>
            </a:r>
            <a:r>
              <a:rPr lang="en-US" altLang="ko-KR" sz="2400"/>
              <a:t>NIO</a:t>
            </a:r>
            <a:r>
              <a:rPr lang="ko-KR" altLang="en-US" sz="2400"/>
              <a:t>의 선택</a:t>
            </a:r>
            <a:endParaRPr lang="en-US" altLang="ko-KR" sz="2400"/>
          </a:p>
          <a:p>
            <a:pPr lvl="1"/>
            <a:r>
              <a:rPr lang="en-US" altLang="ko-KR" sz="2000"/>
              <a:t>IO </a:t>
            </a:r>
            <a:r>
              <a:rPr lang="ko-KR" altLang="en-US" sz="2000"/>
              <a:t>방식 선택하는 경우</a:t>
            </a:r>
            <a:endParaRPr lang="en-US" altLang="ko-KR" sz="2000"/>
          </a:p>
          <a:p>
            <a:pPr lvl="2"/>
            <a:r>
              <a:rPr lang="ko-KR" altLang="en-US" sz="1800"/>
              <a:t>연결 클라이언트의 수가 적고</a:t>
            </a:r>
            <a:r>
              <a:rPr lang="en-US" altLang="ko-KR" sz="1800"/>
              <a:t>, </a:t>
            </a:r>
          </a:p>
          <a:p>
            <a:pPr lvl="2"/>
            <a:r>
              <a:rPr lang="ko-KR" altLang="en-US" sz="1800"/>
              <a:t>전송되는 데이터가 대용량이면서 </a:t>
            </a:r>
            <a:endParaRPr lang="en-US" altLang="ko-KR" sz="1800"/>
          </a:p>
          <a:p>
            <a:pPr lvl="2"/>
            <a:r>
              <a:rPr lang="ko-KR" altLang="en-US" sz="1800"/>
              <a:t>순차적으로 처리될 필요성 있을 경우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en-US" altLang="ko-KR" sz="2000"/>
              <a:t>NIO </a:t>
            </a:r>
            <a:r>
              <a:rPr lang="ko-KR" altLang="en-US" sz="2000"/>
              <a:t>방식 선택하는 경우</a:t>
            </a:r>
            <a:endParaRPr lang="en-US" altLang="ko-KR" sz="2000"/>
          </a:p>
          <a:p>
            <a:pPr lvl="2"/>
            <a:r>
              <a:rPr lang="ko-KR" altLang="en-US" sz="1800"/>
              <a:t>연결 클라이언트의 수가 많고</a:t>
            </a:r>
            <a:endParaRPr lang="en-US" altLang="ko-KR" sz="1800"/>
          </a:p>
          <a:p>
            <a:pPr lvl="2"/>
            <a:r>
              <a:rPr lang="ko-KR" altLang="en-US" sz="1800"/>
              <a:t>전송되는 데이터 용량이 적으면서</a:t>
            </a:r>
            <a:r>
              <a:rPr lang="en-US" altLang="ko-KR" sz="1800"/>
              <a:t>,  </a:t>
            </a:r>
          </a:p>
          <a:p>
            <a:pPr lvl="2"/>
            <a:r>
              <a:rPr lang="ko-KR" altLang="en-US" sz="1800"/>
              <a:t>입출력 작업 처리가 빨리 끝나는 경우</a:t>
            </a:r>
            <a:endParaRPr lang="en-US" altLang="ko-KR" sz="1800"/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7B36603E-E2CE-3241-B8A6-05C5ABD3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NIO </a:t>
            </a:r>
            <a:r>
              <a:rPr lang="ko-KR" altLang="en-US"/>
              <a:t>소개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FADBB2E6-AD69-314E-9990-F84F46AB31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파일 관련 패키지</a:t>
            </a:r>
            <a:endParaRPr lang="en-US" altLang="ko-KR" sz="2400"/>
          </a:p>
          <a:p>
            <a:pPr lvl="1"/>
            <a:r>
              <a:rPr lang="en-US" altLang="ko-KR" sz="2000"/>
              <a:t>IO</a:t>
            </a:r>
            <a:r>
              <a:rPr lang="ko-KR" altLang="en-US" sz="2000"/>
              <a:t>는 파일의 속성 정보 읽기 위해</a:t>
            </a:r>
            <a:r>
              <a:rPr lang="en-US" altLang="ko-KR" sz="2000"/>
              <a:t> File </a:t>
            </a:r>
            <a:r>
              <a:rPr lang="ko-KR" altLang="en-US" sz="2000"/>
              <a:t>클래스만 제공</a:t>
            </a:r>
            <a:endParaRPr lang="en-US" altLang="ko-KR" sz="2000"/>
          </a:p>
          <a:p>
            <a:pPr lvl="1"/>
            <a:r>
              <a:rPr lang="en-US" altLang="ko-KR" sz="2000"/>
              <a:t>NIO</a:t>
            </a:r>
            <a:r>
              <a:rPr lang="ko-KR" altLang="en-US" sz="2000"/>
              <a:t>는 좀 더 다양한 파일의 속성 정보 제공</a:t>
            </a:r>
            <a:endParaRPr lang="en-US" altLang="ko-KR" sz="2000"/>
          </a:p>
          <a:p>
            <a:pPr lvl="2"/>
            <a:r>
              <a:rPr lang="ko-KR" altLang="en-US" sz="1800"/>
              <a:t>클래스와 인터페이스를</a:t>
            </a:r>
            <a:r>
              <a:rPr lang="en-US" altLang="ko-KR" sz="1800"/>
              <a:t> </a:t>
            </a:r>
            <a:r>
              <a:rPr lang="en-US" altLang="ko-KR" sz="1800">
                <a:solidFill>
                  <a:srgbClr val="C00000"/>
                </a:solidFill>
              </a:rPr>
              <a:t>java.nio.file</a:t>
            </a:r>
            <a:r>
              <a:rPr lang="en-US" altLang="ko-KR" sz="1800"/>
              <a:t>, </a:t>
            </a:r>
            <a:r>
              <a:rPr lang="en-US" altLang="ko-KR" sz="1800">
                <a:solidFill>
                  <a:srgbClr val="C00000"/>
                </a:solidFill>
              </a:rPr>
              <a:t>java.nio.file.attribute</a:t>
            </a:r>
            <a:r>
              <a:rPr lang="en-US" altLang="ko-KR" sz="1800"/>
              <a:t> </a:t>
            </a:r>
            <a:r>
              <a:rPr lang="ko-KR" altLang="en-US" sz="1800"/>
              <a:t>패키지에서 제공</a:t>
            </a:r>
            <a:endParaRPr lang="en-US" altLang="ko-KR" sz="1800"/>
          </a:p>
          <a:p>
            <a:pPr lvl="2"/>
            <a:endParaRPr lang="en-US" altLang="ko-KR" sz="1800"/>
          </a:p>
          <a:p>
            <a:r>
              <a:rPr lang="ko-KR" altLang="en-US" sz="2400"/>
              <a:t>경로 정의</a:t>
            </a:r>
            <a:r>
              <a:rPr lang="en-US" altLang="ko-KR" sz="2400"/>
              <a:t>(Path) </a:t>
            </a:r>
          </a:p>
          <a:p>
            <a:pPr lvl="1"/>
            <a:r>
              <a:rPr lang="en-US" altLang="ko-KR" sz="2000"/>
              <a:t>java.nio.file.Path </a:t>
            </a:r>
            <a:r>
              <a:rPr lang="ko-KR" altLang="en-US" sz="2000"/>
              <a:t>인터페이스</a:t>
            </a:r>
            <a:endParaRPr lang="en-US" altLang="ko-KR" sz="2000"/>
          </a:p>
          <a:p>
            <a:pPr lvl="2"/>
            <a:r>
              <a:rPr lang="en-US" altLang="ko-KR" sz="1800"/>
              <a:t>IO</a:t>
            </a:r>
            <a:r>
              <a:rPr lang="ko-KR" altLang="en-US" sz="1800"/>
              <a:t>의</a:t>
            </a:r>
            <a:r>
              <a:rPr lang="en-US" altLang="ko-KR" sz="1800"/>
              <a:t> java.io.File </a:t>
            </a:r>
            <a:r>
              <a:rPr lang="ko-KR" altLang="en-US" sz="1800"/>
              <a:t>클래스에 대응</a:t>
            </a:r>
            <a:endParaRPr lang="en-US" altLang="ko-KR" sz="1800"/>
          </a:p>
          <a:p>
            <a:pPr lvl="2"/>
            <a:r>
              <a:rPr lang="en-US" altLang="ko-KR" sz="1800"/>
              <a:t>NIO</a:t>
            </a:r>
            <a:r>
              <a:rPr lang="ko-KR" altLang="en-US" sz="1800"/>
              <a:t>의 여러 곳에서 파일 경로 지정 위해</a:t>
            </a:r>
            <a:r>
              <a:rPr lang="en-US" altLang="ko-KR" sz="1800"/>
              <a:t> Path</a:t>
            </a:r>
            <a:r>
              <a:rPr lang="ko-KR" altLang="en-US" sz="1800"/>
              <a:t> 사용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en-US" altLang="ko-KR" sz="2000"/>
              <a:t>Path </a:t>
            </a:r>
            <a:r>
              <a:rPr lang="ko-KR" altLang="en-US" sz="2000"/>
              <a:t>구현 객체 </a:t>
            </a:r>
            <a:endParaRPr lang="en-US" altLang="ko-KR" sz="2000"/>
          </a:p>
          <a:p>
            <a:pPr lvl="2"/>
            <a:r>
              <a:rPr lang="en-US" altLang="ko-KR" sz="1800"/>
              <a:t>java.nio.file.Paths </a:t>
            </a:r>
            <a:r>
              <a:rPr lang="ko-KR" altLang="en-US" sz="1800"/>
              <a:t>클래스의 정적 메소드인</a:t>
            </a:r>
            <a:r>
              <a:rPr lang="en-US" altLang="ko-KR" sz="1800"/>
              <a:t> get() </a:t>
            </a:r>
            <a:r>
              <a:rPr lang="ko-KR" altLang="en-US" sz="1800"/>
              <a:t>메소드로 얻음</a:t>
            </a:r>
            <a:endParaRPr lang="en-US" altLang="ko-KR" sz="1800"/>
          </a:p>
          <a:p>
            <a:pPr lvl="2"/>
            <a:r>
              <a:rPr lang="ko-KR" altLang="en-US" sz="1800"/>
              <a:t>얻고 싶은 정보에 따른 메소드는 </a:t>
            </a:r>
            <a:r>
              <a:rPr lang="en-US" altLang="ko-KR" sz="1800"/>
              <a:t>p.1103~1105 </a:t>
            </a:r>
            <a:r>
              <a:rPr lang="ko-KR" altLang="en-US" sz="1800"/>
              <a:t>참조</a:t>
            </a:r>
          </a:p>
          <a:p>
            <a:endParaRPr lang="en-US" altLang="ko-KR" sz="2400"/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3713F01E-B0C6-6744-A6C2-F72FCE97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파일과 디렉토리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AD630E9F-90B0-2B47-9267-8B3EE47B94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파일 시스템 정보</a:t>
            </a:r>
            <a:r>
              <a:rPr lang="en-US" altLang="ko-KR" sz="2400"/>
              <a:t>(FileSystem)</a:t>
            </a:r>
          </a:p>
          <a:p>
            <a:pPr lvl="1"/>
            <a:r>
              <a:rPr lang="ko-KR" altLang="en-US" sz="2000"/>
              <a:t>운영체제의 파일 시스템은</a:t>
            </a:r>
            <a:r>
              <a:rPr lang="en-US" altLang="ko-KR" sz="2000"/>
              <a:t> FileSystem</a:t>
            </a:r>
            <a:r>
              <a:rPr lang="ko-KR" altLang="en-US" sz="2000"/>
              <a:t>인터페이스 통해 접근</a:t>
            </a:r>
            <a:endParaRPr lang="en-US" altLang="ko-KR" sz="2000"/>
          </a:p>
          <a:p>
            <a:pPr lvl="1"/>
            <a:r>
              <a:rPr lang="en-US" altLang="ko-KR" sz="2000"/>
              <a:t>FileSystem </a:t>
            </a:r>
            <a:r>
              <a:rPr lang="ko-KR" altLang="en-US" sz="2000"/>
              <a:t>구현 객체는</a:t>
            </a:r>
            <a:r>
              <a:rPr lang="en-US" altLang="ko-KR" sz="2000"/>
              <a:t> FileSystems</a:t>
            </a:r>
            <a:r>
              <a:rPr lang="ko-KR" altLang="en-US" sz="2000"/>
              <a:t>의 정적 메소드인 </a:t>
            </a:r>
            <a:r>
              <a:rPr lang="en-US" altLang="ko-KR" sz="2000"/>
              <a:t>getDefault()</a:t>
            </a:r>
            <a:r>
              <a:rPr lang="ko-KR" altLang="en-US" sz="2000"/>
              <a:t>로 얻을 수 있음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FileSystem</a:t>
            </a:r>
            <a:r>
              <a:rPr lang="ko-KR" altLang="en-US" sz="2000"/>
              <a:t>에서 제공하는 메소드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2"/>
            <a:r>
              <a:rPr lang="ko-KR" altLang="en-US" sz="1800"/>
              <a:t>파일 시스템 정보 출력 예제 </a:t>
            </a:r>
            <a:r>
              <a:rPr lang="en-US" altLang="ko-KR" sz="1800"/>
              <a:t>p. 1106</a:t>
            </a:r>
          </a:p>
          <a:p>
            <a:endParaRPr lang="ko-KR" altLang="en-US"/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2E406168-1324-CE4B-9430-0722543A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파일과 디렉토리</a:t>
            </a: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13B4CFDE-6B99-1B4D-A84F-23D360849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47386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">
            <a:extLst>
              <a:ext uri="{FF2B5EF4-FFF2-40B4-BE49-F238E27FC236}">
                <a16:creationId xmlns:a16="http://schemas.microsoft.com/office/drawing/2014/main" id="{42A2CDA8-3BE9-E84F-BBBA-CA946A7C3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758983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17942</TotalTime>
  <Words>2917</Words>
  <Application>Microsoft Macintosh PowerPoint</Application>
  <PresentationFormat>화면 슬라이드 쇼(4:3)</PresentationFormat>
  <Paragraphs>568</Paragraphs>
  <Slides>54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3" baseType="lpstr">
      <vt:lpstr>맑은 고딕</vt:lpstr>
      <vt:lpstr>Verdana</vt:lpstr>
      <vt:lpstr>HY견고딕</vt:lpstr>
      <vt:lpstr>HY헤드라인M</vt:lpstr>
      <vt:lpstr>Wingdings</vt:lpstr>
      <vt:lpstr>HY강M</vt:lpstr>
      <vt:lpstr>돋움</vt:lpstr>
      <vt:lpstr>Arial</vt:lpstr>
      <vt:lpstr>2_디자인 사용자 지정</vt:lpstr>
      <vt:lpstr>19장. NIO 기반 입출력 및 네트워킹 </vt:lpstr>
      <vt:lpstr>PowerPoint 프레젠테이션</vt:lpstr>
      <vt:lpstr>1절. NIO 소개</vt:lpstr>
      <vt:lpstr>1절. NIO 소개</vt:lpstr>
      <vt:lpstr>1절. NIO 소개</vt:lpstr>
      <vt:lpstr>1절. NIO 소개</vt:lpstr>
      <vt:lpstr>1절. NIO 소개</vt:lpstr>
      <vt:lpstr>2절. 파일과 디렉토리</vt:lpstr>
      <vt:lpstr>2절. 파일과 디렉토리</vt:lpstr>
      <vt:lpstr>2절. 파일과 디렉토리</vt:lpstr>
      <vt:lpstr>3절. 버퍼</vt:lpstr>
      <vt:lpstr>3절. 버퍼</vt:lpstr>
      <vt:lpstr>3절. 버퍼</vt:lpstr>
      <vt:lpstr>3절. 버퍼</vt:lpstr>
      <vt:lpstr>3절. 버퍼</vt:lpstr>
      <vt:lpstr>3절. 버퍼</vt:lpstr>
      <vt:lpstr>3절. 버퍼</vt:lpstr>
      <vt:lpstr>3절. 버퍼</vt:lpstr>
      <vt:lpstr>3절. 버퍼</vt:lpstr>
      <vt:lpstr>3절. 버퍼</vt:lpstr>
      <vt:lpstr>3절. 버퍼</vt:lpstr>
      <vt:lpstr>3절. 버퍼</vt:lpstr>
      <vt:lpstr>3절. 버퍼</vt:lpstr>
      <vt:lpstr>3절. 버퍼</vt:lpstr>
      <vt:lpstr>4절. 파일 채널</vt:lpstr>
      <vt:lpstr>4절. 파일 채널</vt:lpstr>
      <vt:lpstr>4절. 파일 채널</vt:lpstr>
      <vt:lpstr>4절. 파일 채널</vt:lpstr>
      <vt:lpstr>5절. 파일 비동기 채널</vt:lpstr>
      <vt:lpstr>5절. 파일 비동기 채널</vt:lpstr>
      <vt:lpstr>5절. 파일 비동기 채널</vt:lpstr>
      <vt:lpstr>6절. TCP 블로킹 채널</vt:lpstr>
      <vt:lpstr>6절. TCP 블로킹 채널</vt:lpstr>
      <vt:lpstr>6절. TCP 블로킹 채널</vt:lpstr>
      <vt:lpstr>6절. TCP 블로킹 채널</vt:lpstr>
      <vt:lpstr>6절. TCP 블로킹 채널</vt:lpstr>
      <vt:lpstr>6절. TCP 블로킹 채널</vt:lpstr>
      <vt:lpstr>6절. TCP 블로킹 채널</vt:lpstr>
      <vt:lpstr>7절. TCP 넌블로킹 채널</vt:lpstr>
      <vt:lpstr>7절. TCP 넌블로킹 채널</vt:lpstr>
      <vt:lpstr>7절. TCP 넌블로킹 채널</vt:lpstr>
      <vt:lpstr>7절. TCP 넌블로킹 채널</vt:lpstr>
      <vt:lpstr>7절. TCP 넌블로킹 채널</vt:lpstr>
      <vt:lpstr>7절. TCP 넌블로킹 채널</vt:lpstr>
      <vt:lpstr>7절. TCP 넌블로킹 채널</vt:lpstr>
      <vt:lpstr>8절. TCP 비동기 채널</vt:lpstr>
      <vt:lpstr>8절. TCP 비동기 채널</vt:lpstr>
      <vt:lpstr>8절. TCP 비동기 채널</vt:lpstr>
      <vt:lpstr>8절. TCP 비동기 채널</vt:lpstr>
      <vt:lpstr>8절. TCP 비동기 채널</vt:lpstr>
      <vt:lpstr>8절. TCP 비동기 채널</vt:lpstr>
      <vt:lpstr>9절. UDP 채널(DatagramChannel)</vt:lpstr>
      <vt:lpstr>9절. UDP 채널(DatagramChannel)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Microsoft Office User</cp:lastModifiedBy>
  <cp:revision>2525</cp:revision>
  <dcterms:created xsi:type="dcterms:W3CDTF">2004-07-21T02:43:03Z</dcterms:created>
  <dcterms:modified xsi:type="dcterms:W3CDTF">2021-03-19T09:05:01Z</dcterms:modified>
</cp:coreProperties>
</file>