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6-->
<p:presentation xmlns:r="http://schemas.openxmlformats.org/officeDocument/2006/relationships" xmlns:a="http://schemas.openxmlformats.org/drawingml/2006/main" xmlns:p="http://schemas.openxmlformats.org/presentationml/2006/main" embedTrueTypeFonts="1">
  <p:sldMasterIdLst>
    <p:sldMasterId id="2147484285" r:id="rId1"/>
  </p:sldMasterIdLst>
  <p:notesMasterIdLst>
    <p:notesMasterId r:id="rId2"/>
  </p:notesMasterIdLst>
  <p:handoutMasterIdLst>
    <p:handoutMasterId r:id="rId3"/>
  </p:handoutMasterIdLst>
  <p:sldIdLst>
    <p:sldId id="256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275" r:id="rId17"/>
  </p:sldIdLst>
  <p:sldSz cx="9144000" cy="6858000" type="screen4x3"/>
  <p:notesSz cx="6797675" cy="9874250"/>
  <p:embeddedFontLst>
    <p:embeddedFont>
      <p:font typeface="HY견고딕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HY강M" panose="02030600000101010101" pitchFamily="18" charset="-127"/>
      <p:regular r:id="rId26"/>
    </p:embeddedFont>
    <p:embeddedFont>
      <p:font typeface="HY헤드라인M" panose="02030600000101010101" pitchFamily="18" charset="-127"/>
      <p:regular r:id="rId27"/>
    </p:embeddedFont>
  </p:embeddedFontLst>
  <p:custDataLst>
    <p:tags r:id="rId18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1" sz="2000" b="0" i="0" u="none" baseline="0">
        <a:solidFill>
          <a:schemeClr val="tx1"/>
        </a:solidFill>
        <a:effectLst/>
        <a:latin typeface="돋움" pitchFamily="50" charset="-127"/>
        <a:ea typeface="돋움" pitchFamily="50" charset="-127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1" sz="2000" b="0" i="0" u="none" baseline="0">
        <a:solidFill>
          <a:schemeClr val="tx1"/>
        </a:solidFill>
        <a:effectLst/>
        <a:latin typeface="돋움" pitchFamily="50" charset="-127"/>
        <a:ea typeface="돋움" pitchFamily="50" charset="-127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1" sz="2000" b="0" i="0" u="none" baseline="0">
        <a:solidFill>
          <a:schemeClr val="tx1"/>
        </a:solidFill>
        <a:effectLst/>
        <a:latin typeface="돋움" pitchFamily="50" charset="-127"/>
        <a:ea typeface="돋움" pitchFamily="50" charset="-127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1" sz="2000" b="0" i="0" u="none" baseline="0">
        <a:solidFill>
          <a:schemeClr val="tx1"/>
        </a:solidFill>
        <a:effectLst/>
        <a:latin typeface="돋움" pitchFamily="50" charset="-127"/>
        <a:ea typeface="돋움" pitchFamily="50" charset="-127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1" sz="2000" b="0" i="0" u="none" baseline="0">
        <a:solidFill>
          <a:schemeClr val="tx1"/>
        </a:solidFill>
        <a:effectLst/>
        <a:latin typeface="돋움" pitchFamily="50" charset="-127"/>
        <a:ea typeface="돋움" pitchFamily="50" charset="-127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711" autoAdjust="0"/>
  </p:normalViewPr>
  <p:slideViewPr>
    <p:cSldViewPr>
      <p:cViewPr varScale="1">
        <p:scale>
          <a:sx n="106" d="100"/>
          <a:sy n="106" d="100"/>
        </p:scale>
        <p:origin x="0" y="0"/>
      </p:cViewPr>
    </p:cSldViewPr>
  </p:slideViewPr>
  <p:notesViewPr>
    <p:cSldViewPr>
      <p:cViewPr varScale="1">
        <p:scale>
          <a:sx n="76" d="100"/>
          <a:sy n="76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tags" Target="tags/tag1.xml" /><Relationship Id="rId19" Type="http://schemas.openxmlformats.org/officeDocument/2006/relationships/font" Target="fonts/font1.fntdata" /><Relationship Id="rId2" Type="http://schemas.openxmlformats.org/officeDocument/2006/relationships/notesMaster" Target="notesMasters/notesMaster1.xml" /><Relationship Id="rId20" Type="http://schemas.openxmlformats.org/officeDocument/2006/relationships/font" Target="fonts/font2.fntdata" /><Relationship Id="rId21" Type="http://schemas.openxmlformats.org/officeDocument/2006/relationships/font" Target="fonts/font3.fntdata" /><Relationship Id="rId22" Type="http://schemas.openxmlformats.org/officeDocument/2006/relationships/font" Target="fonts/font4.fntdata" /><Relationship Id="rId23" Type="http://schemas.openxmlformats.org/officeDocument/2006/relationships/font" Target="fonts/font5.fntdata" /><Relationship Id="rId24" Type="http://schemas.openxmlformats.org/officeDocument/2006/relationships/font" Target="fonts/font6.fntdata" /><Relationship Id="rId25" Type="http://schemas.openxmlformats.org/officeDocument/2006/relationships/font" Target="fonts/font7.fntdata" /><Relationship Id="rId26" Type="http://schemas.openxmlformats.org/officeDocument/2006/relationships/font" Target="fonts/font8.fntdata" /><Relationship Id="rId27" Type="http://schemas.openxmlformats.org/officeDocument/2006/relationships/font" Target="fonts/font9.fntdata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handoutMaster" Target="handoutMasters/handoutMaster1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7795A8-C577-43E0-81E3-A01B65B493AB}" type="hfDateTime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 algn="r"/>
            <a:fld id="{405582DC-22E9-4485-8BAB-77699736835A}" type="slidenum">
              <a:rPr kumimoji="0" lang="ko-KR" altLang="en-US" sz="1200"/>
              <a:t>*</a:t>
            </a:fld>
            <a:endParaRPr kumimoji="0" lang="en-US" altLang="ko-K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8434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18435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D1358-BE7C-4104-B51B-8A8ED8BB7061}" type="hfDateTime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18436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8437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스타일을 편집합니다</a:t>
            </a:r>
          </a:p>
          <a:p>
            <a:pPr marL="45720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둘째 수준</a:t>
            </a:r>
          </a:p>
          <a:p>
            <a:pPr marL="914400" marR="0" lvl="2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셋째 수준</a:t>
            </a:r>
          </a:p>
          <a:p>
            <a:pPr marL="1371600" marR="0" lvl="3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넷째 수준</a:t>
            </a:r>
          </a:p>
          <a:p>
            <a:pPr marL="1828800" marR="0" lvl="4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다섯째 수준</a:t>
            </a:r>
          </a:p>
        </p:txBody>
      </p:sp>
      <p:sp>
        <p:nvSpPr>
          <p:cNvPr id="18438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18439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 algn="r"/>
            <a:fld id="{F06F578B-F5EB-490A-A025-DE5FCE50DCD1}" type="slidenum">
              <a:rPr kumimoji="0" lang="ko-KR" altLang="en-US" sz="1200"/>
              <a:t>*</a:t>
            </a:fld>
            <a:endParaRPr kumimoji="0" lang="ko-KR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9459" name="Rectangle 3"/>
          <p:cNvSpPr>
            <a:spLocks noGrp="1"/>
          </p:cNvSpPr>
          <p:nvPr>
            <p:ph type="body" idx="3"/>
          </p:nvPr>
        </p:nvSpPr>
        <p:spPr bwMode="auto">
          <a:xfrm>
            <a:off x="679450" y="4691063"/>
            <a:ext cx="5438775" cy="444341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5pPr>
          </a:lstStyle>
          <a:p>
            <a:pPr marL="0" lvl="0" indent="0"/>
            <a:endParaRPr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483" name="Rectangle 3"/>
          <p:cNvSpPr>
            <a:spLocks noGrp="1"/>
          </p:cNvSpPr>
          <p:nvPr>
            <p:ph type="body" idx="3"/>
          </p:nvPr>
        </p:nvSpPr>
        <p:spPr bwMode="auto">
          <a:xfrm>
            <a:off x="679450" y="4691063"/>
            <a:ext cx="5438775" cy="444341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5pPr>
          </a:lstStyle>
          <a:p>
            <a:pPr marL="0" lvl="0" indent="0"/>
            <a:endParaRPr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noFill/>
          <a:ln w="12700">
            <a:miter lim="800000"/>
          </a:ln>
        </p:spPr>
      </p:sp>
      <p:sp>
        <p:nvSpPr>
          <p:cNvPr id="2150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679450" y="4691063"/>
            <a:ext cx="5438775" cy="4443412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5pPr>
          </a:lstStyle>
          <a:p>
            <a:pPr marL="0" lvl="0" indent="0"/>
            <a:endParaRPr lang="ko-KR" altLang="en-US">
              <a:ea typeface="맑은 고딕" pitchFamily="50" charset="-127"/>
            </a:endParaRPr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 algn="r"/>
            <a:fld id="{23C044BC-51FD-48F5-8238-F0C80FD96B5C}" type="slidenum">
              <a:rPr kumimoji="0" lang="ko-KR" altLang="en-US" sz="1200"/>
              <a:t>7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2531" name="Rectangle 3"/>
          <p:cNvSpPr>
            <a:spLocks noGrp="1"/>
          </p:cNvSpPr>
          <p:nvPr>
            <p:ph type="body" idx="3"/>
          </p:nvPr>
        </p:nvSpPr>
        <p:spPr bwMode="auto">
          <a:xfrm>
            <a:off x="679450" y="4691063"/>
            <a:ext cx="5438775" cy="444341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맑은 고딕" pitchFamily="50" charset="-127"/>
              </a:defRPr>
            </a:lvl5pPr>
          </a:lstStyle>
          <a:p>
            <a:pPr marL="0" lvl="0" indent="0"/>
            <a:endParaRPr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image" Target="../media/image3.png" /><Relationship Id="rId4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앞표지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pic>
        <p:nvPicPr>
          <p:cNvPr id="2055" name="Picture 3"/>
          <p:cNvPicPr>
            <a:picLocks noChangeAspect="1"/>
          </p:cNvPicPr>
          <p:nvPr/>
        </p:nvPicPr>
        <p:blipFill>
          <a:blip r:embed="rId1"/>
          <a:srcRect l="4233"/>
          <a:stretch>
            <a:fillRect/>
          </a:stretch>
        </p:blipFill>
        <p:spPr>
          <a:xfrm>
            <a:off x="0" y="0"/>
            <a:ext cx="9144000" cy="55626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2056" name="Rectangle 9" descr="Light horizontal"/>
          <p:cNvSpPr/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>
            <a:noFill/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kumimoji="0" lang="ko-KR" altLang="en-US"/>
          </a:p>
        </p:txBody>
      </p:sp>
      <p:sp>
        <p:nvSpPr>
          <p:cNvPr id="2057" name="Rectangle 10"/>
          <p:cNvSpPr/>
          <p:nvPr/>
        </p:nvSpPr>
        <p:spPr bwMode="invGray">
          <a:xfrm>
            <a:off x="-7937" y="4267200"/>
            <a:ext cx="9153525" cy="1103313"/>
          </a:xfrm>
          <a:prstGeom prst="rect">
            <a:avLst/>
          </a:prstGeom>
          <a:solidFill>
            <a:srgbClr val="FCD5B5"/>
          </a:solidFill>
          <a:ln w="0">
            <a:noFill/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kumimoji="0" lang="ko-KR" altLang="en-US"/>
          </a:p>
        </p:txBody>
      </p:sp>
      <p:sp>
        <p:nvSpPr>
          <p:cNvPr id="2058" name="AutoShape 11"/>
          <p:cNvSpPr/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>
            <a:solidFill>
              <a:schemeClr val="bg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kumimoji="0" lang="ko-KR" altLang="en-US"/>
          </a:p>
        </p:txBody>
      </p:sp>
      <p:pic>
        <p:nvPicPr>
          <p:cNvPr id="2059" name="Picture 32" descr="hanbitmedia logo_RGB_7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2060" name="TextBox 19"/>
          <p:cNvSpPr txBox="1">
            <a:spLocks noChangeArrowheads="1"/>
          </p:cNvSpPr>
          <p:nvPr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  <a:cs typeface="+mn-cs"/>
              </a:rPr>
              <a:t>이것이 자바다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  <a:cs typeface="+mn-cs"/>
              </a:rPr>
              <a:t>(http://cafe.naver.com/thisjava)</a:t>
            </a:r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강M" pitchFamily="18" charset="-127"/>
              <a:ea typeface="HY강M" pitchFamily="18" charset="-127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학습목표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9" name="제목 8"/>
          <p:cNvSpPr txBox="1"/>
          <p:nvPr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Contents</a:t>
            </a:r>
            <a:endParaRPr kumimoji="0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/>
            </a:lvl3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defRPr/>
            </a:lvl3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뒷표지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pic>
        <p:nvPicPr>
          <p:cNvPr id="4103" name="Picture 3"/>
          <p:cNvPicPr>
            <a:picLocks noChangeAspect="1"/>
          </p:cNvPicPr>
          <p:nvPr/>
        </p:nvPicPr>
        <p:blipFill>
          <a:blip r:embed="rId1"/>
          <a:srcRect l="4233"/>
          <a:stretch>
            <a:fillRect/>
          </a:stretch>
        </p:blipFill>
        <p:spPr>
          <a:xfrm>
            <a:off x="0" y="0"/>
            <a:ext cx="9144000" cy="55626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104" name="Rectangle 9" descr="Light horizontal"/>
          <p:cNvSpPr/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>
            <a:noFill/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kumimoji="0" lang="ko-KR" altLang="en-US"/>
          </a:p>
        </p:txBody>
      </p:sp>
      <p:sp>
        <p:nvSpPr>
          <p:cNvPr id="4105" name="Rectangle 10"/>
          <p:cNvSpPr/>
          <p:nvPr/>
        </p:nvSpPr>
        <p:spPr bwMode="invGray">
          <a:xfrm>
            <a:off x="-7937" y="4267200"/>
            <a:ext cx="9153525" cy="1103313"/>
          </a:xfrm>
          <a:prstGeom prst="rect">
            <a:avLst/>
          </a:prstGeom>
          <a:solidFill>
            <a:srgbClr val="FCD5B5"/>
          </a:solidFill>
          <a:ln w="0">
            <a:noFill/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kumimoji="0" lang="ko-KR" altLang="en-US"/>
          </a:p>
        </p:txBody>
      </p:sp>
      <p:sp>
        <p:nvSpPr>
          <p:cNvPr id="4106" name="AutoShape 11"/>
          <p:cNvSpPr/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>
            <a:solidFill>
              <a:schemeClr val="bg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kumimoji="0" lang="ko-KR" altLang="en-US"/>
          </a:p>
        </p:txBody>
      </p:sp>
      <p:pic>
        <p:nvPicPr>
          <p:cNvPr id="4107" name="Picture 32" descr="hanbitmedia logo_RGB_7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4108" name="WordArt 3"/>
          <p:cNvPicPr/>
          <p:nvPr/>
        </p:nvPicPr>
        <p:blipFill>
          <a:blip r:embed="rId3"/>
          <a:stretch>
            <a:fillRect/>
          </a:stretch>
        </p:blipFill>
        <p:spPr bwMode="gray">
          <a:xfrm>
            <a:off x="2365375" y="4327525"/>
            <a:ext cx="4840288" cy="725488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4109" name="TextBox 20"/>
          <p:cNvSpPr txBox="1">
            <a:spLocks noChangeArrowheads="1"/>
          </p:cNvSpPr>
          <p:nvPr/>
        </p:nvSpPr>
        <p:spPr bwMode="auto">
          <a:xfrm>
            <a:off x="1447800" y="5181600"/>
            <a:ext cx="716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  <a:cs typeface="+mn-cs"/>
              </a:rPr>
              <a:t>이것이 자바다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  <a:cs typeface="+mn-cs"/>
              </a:rPr>
              <a:t>(http://cafe.naver.com/thisjava)</a:t>
            </a:r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강M" pitchFamily="18" charset="-127"/>
              <a:ea typeface="HY강M" pitchFamily="18" charset="-127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image" Target="../media/image4.jpeg" /><Relationship Id="rId6" Type="http://schemas.openxmlformats.org/officeDocument/2006/relationships/image" Target="../media/image5.png" /><Relationship Id="rId7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pic>
        <p:nvPicPr>
          <p:cNvPr id="1026" name="Picture 17" descr="Beginner_logo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027" name="Rectangle 7" descr="Light horizontal"/>
          <p:cNvSpPr/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>
            <a:noFill/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defRPr>
            </a:lvl5pPr>
          </a:lstStyle>
          <a:p>
            <a:pPr marL="0" lvl="0" indent="0"/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2000" b="0" i="0" u="none" baseline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lang="en-US" altLang="en-US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lang="en-US" altLang="en-US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lang="en-US" altLang="en-US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lang="en-US" altLang="en-US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0" lvl="0" indent="0" algn="r"/>
            <a:fld id="{D283E9A4-EC2A-4A87-9FEA-FCAEDD4D1AAC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1</a:t>
            </a:fld>
            <a:r>
              <a:rPr lang="en-US" altLang="ko-KR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/14</a:t>
            </a:r>
            <a:endParaRPr lang="en-US" altLang="ko-KR" sz="1100">
              <a:solidFill>
                <a:srgbClr val="45210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20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6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4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8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8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2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t>마스터 제목 스타일 편집</a:t>
            </a:r>
          </a:p>
        </p:txBody>
      </p:sp>
      <p:sp>
        <p:nvSpPr>
          <p:cNvPr id="1031" name="Freeform 126"/>
          <p:cNvSpPr/>
          <p:nvPr/>
        </p:nvSpPr>
        <p:spPr bwMode="gray">
          <a:xfrm>
            <a:off x="-12700" y="342900"/>
            <a:ext cx="6032500" cy="679450"/>
          </a:xfrm>
          <a:custGeom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</a:ln>
        </p:spPr>
      </p:sp>
      <p:pic>
        <p:nvPicPr>
          <p:cNvPr id="1032" name="Group 191"/>
          <p:cNvPicPr/>
          <p:nvPr/>
        </p:nvPicPr>
        <p:blipFill>
          <a:blip r:embed="rId6"/>
          <a:stretch>
            <a:fillRect/>
          </a:stretch>
        </p:blipFill>
        <p:spPr>
          <a:xfrm>
            <a:off x="225425" y="669925"/>
            <a:ext cx="8680450" cy="134938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9" r:id="rId1"/>
    <p:sldLayoutId id="2147484521" r:id="rId2"/>
    <p:sldLayoutId id="2147484522" r:id="rId3"/>
    <p:sldLayoutId id="2147484524" r:id="rId4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2800" b="0" i="0" u="none" kern="1200" baseline="0">
          <a:solidFill>
            <a:srgbClr val="660033"/>
          </a:solidFill>
          <a:effectLst/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ts val="200"/>
        </a:spcAft>
        <a:buClr>
          <a:srgbClr val="660033"/>
        </a:buClr>
        <a:buSzTx/>
        <a:buFont typeface="Wingdings" pitchFamily="2" charset="2"/>
        <a:buChar char="v"/>
        <a:defRPr kumimoji="0" sz="2000" b="0" i="0" u="none" kern="1200" baseline="0">
          <a:solidFill>
            <a:schemeClr val="tx1"/>
          </a:solidFill>
          <a:effectLst/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rgbClr val="B1AE6B"/>
        </a:buClr>
        <a:buSzTx/>
        <a:buFont typeface="Wingdings" pitchFamily="2" charset="2"/>
        <a:buChar char="§"/>
        <a:defRPr kumimoji="0" sz="1600" b="0" i="0" u="none" kern="1200" baseline="0">
          <a:solidFill>
            <a:schemeClr val="tx1"/>
          </a:solidFill>
          <a:effectLst/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rgbClr val="ADB9AD"/>
        </a:buClr>
        <a:buSzTx/>
        <a:buFontTx/>
        <a:buChar char="•"/>
        <a:defRPr kumimoji="0" sz="1400" b="0" i="0" u="none" kern="1200" baseline="0">
          <a:solidFill>
            <a:schemeClr val="tx1"/>
          </a:solidFill>
          <a:effectLst/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kumimoji="0" sz="1800" b="0" i="0" u="none" kern="1200" baseline="0">
          <a:solidFill>
            <a:schemeClr val="tx1"/>
          </a:solidFill>
          <a:effectLst/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»"/>
        <a:defRPr kumimoji="0" sz="1800" b="0" i="0" u="none" kern="1200" baseline="0">
          <a:solidFill>
            <a:schemeClr val="tx1"/>
          </a:solidFill>
          <a:effectLst/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7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6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7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8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1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660033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pPr marL="717550" lvl="0" indent="0" algn="ctr"/>
            <a:r>
              <a:rPr lang="en-US" altLang="ko-KR" sz="3600"/>
              <a:t>2</a:t>
            </a:r>
            <a:r>
              <a:rPr lang="ko-KR" altLang="en-US" sz="3600"/>
              <a:t>장</a:t>
            </a:r>
            <a:r>
              <a:rPr lang="en-US" altLang="ko-KR" sz="3600"/>
              <a:t>. </a:t>
            </a:r>
            <a:r>
              <a:rPr lang="ko-KR" altLang="en-US" sz="3600"/>
              <a:t>변수와 타입</a:t>
            </a:r>
            <a:endParaRPr lang="ko-KR" altLang="en-US" sz="3600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1200">
        <p:zoom/>
      </p:transition>
    </mc:Choice>
    <mc:Fallback>
      <p:transition>
        <p:zo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타입 변환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데이터 타입을 다른 타입으로 변환하는 것</a:t>
            </a:r>
            <a:endParaRPr lang="en-US" altLang="ko-KR" sz="2000"/>
          </a:p>
          <a:p>
            <a:pPr lvl="2">
              <a:spcAft>
                <a:spcPts val="300"/>
              </a:spcAft>
            </a:pPr>
            <a:r>
              <a:rPr lang="en-US" altLang="ko-KR" sz="1800"/>
              <a:t>byte </a:t>
            </a:r>
            <a:r>
              <a:rPr lang="en-US" altLang="ko-KR" sz="1800">
                <a:sym typeface="Wingdings" pitchFamily="2" charset="2"/>
              </a:rPr>
              <a:t>↔ int,    int ↔ </a:t>
            </a:r>
            <a:r>
              <a:rPr lang="en-US" altLang="ko-KR" sz="1800">
                <a:sym typeface="Wingdings" pitchFamily="2" charset="2"/>
              </a:rPr>
              <a:t>double</a:t>
            </a:r>
            <a:endParaRPr lang="en-US" altLang="ko-KR" sz="18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600">
              <a:sym typeface="Wingdings" pitchFamily="2" charset="2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>
                <a:sym typeface="Wingdings" pitchFamily="2" charset="2"/>
              </a:rPr>
              <a:t>종류</a:t>
            </a:r>
            <a:endParaRPr lang="en-US" altLang="ko-KR" sz="20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r>
              <a:rPr lang="ko-KR" altLang="en-US" sz="1800">
                <a:sym typeface="Wingdings" pitchFamily="2" charset="2"/>
              </a:rPr>
              <a:t>자동</a:t>
            </a:r>
            <a:r>
              <a:rPr lang="en-US" altLang="ko-KR" sz="1800">
                <a:sym typeface="Wingdings" pitchFamily="2" charset="2"/>
              </a:rPr>
              <a:t>(</a:t>
            </a:r>
            <a:r>
              <a:rPr lang="ko-KR" altLang="en-US" sz="1800">
                <a:sym typeface="Wingdings" pitchFamily="2" charset="2"/>
              </a:rPr>
              <a:t>묵시적</a:t>
            </a:r>
            <a:r>
              <a:rPr lang="en-US" altLang="ko-KR" sz="1800">
                <a:sym typeface="Wingdings" pitchFamily="2" charset="2"/>
              </a:rPr>
              <a:t>) </a:t>
            </a:r>
            <a:r>
              <a:rPr lang="ko-KR" altLang="en-US" sz="1800">
                <a:sym typeface="Wingdings" pitchFamily="2" charset="2"/>
              </a:rPr>
              <a:t>타입 변환</a:t>
            </a:r>
            <a:r>
              <a:rPr lang="en-US" altLang="ko-KR" sz="1800">
                <a:sym typeface="Wingdings" pitchFamily="2" charset="2"/>
              </a:rPr>
              <a:t>: </a:t>
            </a:r>
            <a:r>
              <a:rPr lang="en-US" altLang="ko-KR" sz="1800">
                <a:sym typeface="Wingdings" pitchFamily="2" charset="2"/>
              </a:rPr>
              <a:t>Promotion</a:t>
            </a:r>
            <a:endParaRPr lang="en-US" altLang="ko-KR" sz="18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6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r>
              <a:rPr lang="ko-KR" altLang="en-US" sz="1800">
                <a:sym typeface="Wingdings" pitchFamily="2" charset="2"/>
              </a:rPr>
              <a:t>강제</a:t>
            </a:r>
            <a:r>
              <a:rPr lang="en-US" altLang="ko-KR" sz="1800">
                <a:sym typeface="Wingdings" pitchFamily="2" charset="2"/>
              </a:rPr>
              <a:t>(</a:t>
            </a:r>
            <a:r>
              <a:rPr lang="ko-KR" altLang="en-US" sz="1800">
                <a:sym typeface="Wingdings" pitchFamily="2" charset="2"/>
              </a:rPr>
              <a:t>명시적</a:t>
            </a:r>
            <a:r>
              <a:rPr lang="en-US" altLang="ko-KR" sz="1800">
                <a:sym typeface="Wingdings" pitchFamily="2" charset="2"/>
              </a:rPr>
              <a:t>) </a:t>
            </a:r>
            <a:r>
              <a:rPr lang="ko-KR" altLang="en-US" sz="1800">
                <a:sym typeface="Wingdings" pitchFamily="2" charset="2"/>
              </a:rPr>
              <a:t>타입 변환</a:t>
            </a:r>
            <a:r>
              <a:rPr lang="en-US" altLang="ko-KR" sz="1800">
                <a:sym typeface="Wingdings" pitchFamily="2" charset="2"/>
              </a:rPr>
              <a:t>: Casting</a:t>
            </a:r>
            <a:endParaRPr lang="en-US" altLang="ko-KR" sz="1800">
              <a:sym typeface="Wingdings" pitchFamily="2" charset="2"/>
            </a:endParaRPr>
          </a:p>
          <a:p>
            <a:pPr lvl="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 변환</a:t>
            </a:r>
            <a:endParaRPr lang="ko-KR" altLang="en-US"/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>
                <a:sym typeface="Wingdings" pitchFamily="2" charset="2"/>
              </a:rPr>
              <a:t>자동 타입 </a:t>
            </a:r>
            <a:r>
              <a:rPr lang="ko-KR" altLang="en-US" sz="2400">
                <a:sym typeface="Wingdings" pitchFamily="2" charset="2"/>
              </a:rPr>
              <a:t>변환 </a:t>
            </a:r>
            <a:r>
              <a:rPr lang="en-US" altLang="ko-KR" sz="2400">
                <a:sym typeface="Wingdings" pitchFamily="2" charset="2"/>
              </a:rPr>
              <a:t>(p.49~51) </a:t>
            </a:r>
            <a:endParaRPr lang="en-US" altLang="ko-KR" sz="2400">
              <a:sym typeface="Wingdings" pitchFamily="2" charset="2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>
                <a:sym typeface="Wingdings" pitchFamily="2" charset="2"/>
              </a:rPr>
              <a:t>프로그램 실행 </a:t>
            </a:r>
            <a:r>
              <a:rPr lang="ko-KR" altLang="en-US" sz="2000">
                <a:sym typeface="Wingdings" pitchFamily="2" charset="2"/>
              </a:rPr>
              <a:t>도중 </a:t>
            </a:r>
            <a:r>
              <a:rPr lang="ko-KR" altLang="en-US" sz="2000">
                <a:sym typeface="Wingdings" pitchFamily="2" charset="2"/>
              </a:rPr>
              <a:t>작은 타입은 큰 타입으로 자동 타입 </a:t>
            </a:r>
            <a:r>
              <a:rPr lang="ko-KR" altLang="en-US" sz="2000">
                <a:sym typeface="Wingdings" pitchFamily="2" charset="2"/>
              </a:rPr>
              <a:t>변환 가능</a:t>
            </a:r>
            <a:endParaRPr lang="en-US" altLang="ko-KR" sz="2000">
              <a:sym typeface="Wingdings" pitchFamily="2" charset="2"/>
            </a:endParaRPr>
          </a:p>
          <a:p>
            <a:pPr lvl="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 변환</a:t>
            </a:r>
            <a:endParaRPr lang="ko-KR" altLang="en-US"/>
          </a:p>
        </p:txBody>
      </p:sp>
      <p:pic>
        <p:nvPicPr>
          <p:cNvPr id="1536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7229475" cy="1214438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15365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1388"/>
            <a:ext cx="7215188" cy="3476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>
                <a:sym typeface="Wingdings" pitchFamily="2" charset="2"/>
              </a:rPr>
              <a:t>강제 타입 </a:t>
            </a:r>
            <a:r>
              <a:rPr lang="ko-KR" altLang="en-US" sz="2400">
                <a:sym typeface="Wingdings" pitchFamily="2" charset="2"/>
              </a:rPr>
              <a:t>변환 </a:t>
            </a:r>
            <a:r>
              <a:rPr lang="en-US" altLang="ko-KR" sz="2400">
                <a:sym typeface="Wingdings" pitchFamily="2" charset="2"/>
              </a:rPr>
              <a:t>(p.52~56)</a:t>
            </a:r>
            <a:endParaRPr lang="en-US" altLang="ko-KR" sz="2400">
              <a:sym typeface="Wingdings" pitchFamily="2" charset="2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>
                <a:sym typeface="Wingdings" pitchFamily="2" charset="2"/>
              </a:rPr>
              <a:t>큰 타입을 작은 타입 단위로 </a:t>
            </a:r>
            <a:r>
              <a:rPr lang="ko-KR" altLang="en-US" sz="2000">
                <a:sym typeface="Wingdings" pitchFamily="2" charset="2"/>
              </a:rPr>
              <a:t>쪼개기</a:t>
            </a:r>
            <a:endParaRPr lang="en-US" altLang="ko-KR" sz="2000">
              <a:sym typeface="Wingdings" pitchFamily="2" charset="2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>
                <a:sym typeface="Wingdings" pitchFamily="2" charset="2"/>
              </a:rPr>
              <a:t>끝의 한 부분만 </a:t>
            </a:r>
            <a:r>
              <a:rPr lang="ko-KR" altLang="en-US" sz="2000">
                <a:sym typeface="Wingdings" pitchFamily="2" charset="2"/>
              </a:rPr>
              <a:t>작은 타입으로 강제적 </a:t>
            </a:r>
            <a:r>
              <a:rPr lang="ko-KR" altLang="en-US" sz="2000">
                <a:sym typeface="Wingdings" pitchFamily="2" charset="2"/>
              </a:rPr>
              <a:t>변환</a:t>
            </a:r>
            <a:endParaRPr lang="en-US" altLang="ko-KR" sz="2000">
              <a:sym typeface="Wingdings" pitchFamily="2" charset="2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2000">
              <a:sym typeface="Wingdings" pitchFamily="2" charset="2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2000">
              <a:sym typeface="Wingdings" pitchFamily="2" charset="2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20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r>
              <a:rPr lang="en-US" altLang="ko-KR" sz="1800">
                <a:sym typeface="Wingdings" pitchFamily="2" charset="2"/>
              </a:rPr>
              <a:t>Ex) int </a:t>
            </a:r>
            <a:r>
              <a:rPr lang="ko-KR" altLang="en-US" sz="1800">
                <a:sym typeface="Wingdings" pitchFamily="2" charset="2"/>
              </a:rPr>
              <a:t>를 </a:t>
            </a:r>
            <a:r>
              <a:rPr lang="en-US" altLang="ko-KR" sz="1800">
                <a:sym typeface="Wingdings" pitchFamily="2" charset="2"/>
              </a:rPr>
              <a:t>byte</a:t>
            </a:r>
            <a:r>
              <a:rPr lang="ko-KR" altLang="en-US" sz="1800">
                <a:sym typeface="Wingdings" pitchFamily="2" charset="2"/>
              </a:rPr>
              <a:t>에 담기</a:t>
            </a:r>
            <a:endParaRPr lang="en-US" altLang="ko-KR" sz="1800">
              <a:sym typeface="Wingdings" pitchFamily="2" charset="2"/>
            </a:endParaRPr>
          </a:p>
          <a:p>
            <a:pPr lvl="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 변환</a:t>
            </a:r>
            <a:endParaRPr lang="ko-KR" altLang="en-US"/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8" y="2239963"/>
            <a:ext cx="6362700" cy="107632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8" y="3962400"/>
            <a:ext cx="6257925" cy="2217738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>
                <a:sym typeface="Wingdings" pitchFamily="2" charset="2"/>
              </a:rPr>
              <a:t>연산식에서 자동 타입 </a:t>
            </a:r>
            <a:r>
              <a:rPr lang="ko-KR" altLang="en-US" sz="2400">
                <a:sym typeface="Wingdings" pitchFamily="2" charset="2"/>
              </a:rPr>
              <a:t>변환 </a:t>
            </a:r>
            <a:r>
              <a:rPr lang="en-US" altLang="ko-KR" sz="2400">
                <a:sym typeface="Wingdings" pitchFamily="2" charset="2"/>
              </a:rPr>
              <a:t>(p.57~59)</a:t>
            </a:r>
            <a:endParaRPr lang="en-US" altLang="ko-KR" sz="2400">
              <a:sym typeface="Wingdings" pitchFamily="2" charset="2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>
                <a:sym typeface="Wingdings" pitchFamily="2" charset="2"/>
              </a:rPr>
              <a:t>연산은 같은 타입의 피연산자</a:t>
            </a:r>
            <a:r>
              <a:rPr lang="en-US" altLang="ko-KR" sz="2000">
                <a:sym typeface="Wingdings" pitchFamily="2" charset="2"/>
              </a:rPr>
              <a:t>(operand)</a:t>
            </a:r>
            <a:r>
              <a:rPr lang="ko-KR" altLang="en-US" sz="2000">
                <a:sym typeface="Wingdings" pitchFamily="2" charset="2"/>
              </a:rPr>
              <a:t>간에만 수행</a:t>
            </a:r>
            <a:endParaRPr lang="en-US" altLang="ko-KR" sz="20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r>
              <a:rPr lang="ko-KR" altLang="en-US" sz="1800">
                <a:sym typeface="Wingdings" pitchFamily="2" charset="2"/>
              </a:rPr>
              <a:t>서로 다른 타입의 피연산자는 같은 타입으로 </a:t>
            </a:r>
            <a:r>
              <a:rPr lang="ko-KR" altLang="en-US" sz="1800">
                <a:sym typeface="Wingdings" pitchFamily="2" charset="2"/>
              </a:rPr>
              <a:t>변환</a:t>
            </a:r>
            <a:endParaRPr lang="en-US" altLang="ko-KR" sz="18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r>
              <a:rPr lang="ko-KR" altLang="en-US" sz="1800">
                <a:sym typeface="Wingdings" pitchFamily="2" charset="2"/>
              </a:rPr>
              <a:t>두 </a:t>
            </a:r>
            <a:r>
              <a:rPr lang="ko-KR" altLang="en-US" sz="1800">
                <a:sym typeface="Wingdings" pitchFamily="2" charset="2"/>
              </a:rPr>
              <a:t>피연산자 중 크기가 큰 타입으로 자동 </a:t>
            </a:r>
            <a:r>
              <a:rPr lang="ko-KR" altLang="en-US" sz="1800">
                <a:sym typeface="Wingdings" pitchFamily="2" charset="2"/>
              </a:rPr>
              <a:t>변환</a:t>
            </a:r>
            <a:endParaRPr lang="en-US" altLang="ko-KR" sz="18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8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8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8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8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8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800">
              <a:sym typeface="Wingdings" pitchFamily="2" charset="2"/>
            </a:endParaRPr>
          </a:p>
          <a:p>
            <a:pPr lvl="2">
              <a:spcAft>
                <a:spcPts val="300"/>
              </a:spcAft>
            </a:pPr>
            <a:r>
              <a:rPr lang="en-US" altLang="ko-KR" sz="1800">
                <a:sym typeface="Wingdings" pitchFamily="2" charset="2"/>
              </a:rPr>
              <a:t>Ex) int type</a:t>
            </a:r>
            <a:r>
              <a:rPr lang="ko-KR" altLang="en-US" sz="1800">
                <a:sym typeface="Wingdings" pitchFamily="2" charset="2"/>
              </a:rPr>
              <a:t>으로 계산 결과를 얻고 싶다면</a:t>
            </a:r>
            <a:r>
              <a:rPr lang="en-US" altLang="ko-KR" sz="1800">
                <a:sym typeface="Wingdings" pitchFamily="2" charset="2"/>
              </a:rPr>
              <a:t>?</a:t>
            </a:r>
            <a:endParaRPr lang="en-US" altLang="ko-KR" sz="1800">
              <a:sym typeface="Wingdings" pitchFamily="2" charset="2"/>
            </a:endParaRPr>
          </a:p>
          <a:p>
            <a:pPr lvl="3"/>
            <a:r>
              <a:rPr lang="en-US" altLang="ko-KR" sz="1800">
                <a:sym typeface="Wingdings" pitchFamily="2" charset="2"/>
              </a:rPr>
              <a:t>Double type </a:t>
            </a:r>
            <a:r>
              <a:rPr lang="ko-KR" altLang="en-US" sz="1800">
                <a:sym typeface="Wingdings" pitchFamily="2" charset="2"/>
              </a:rPr>
              <a:t>변수를 먼저 </a:t>
            </a:r>
            <a:r>
              <a:rPr lang="en-US" altLang="ko-KR" sz="1800">
                <a:sym typeface="Wingdings" pitchFamily="2" charset="2"/>
              </a:rPr>
              <a:t>int</a:t>
            </a:r>
            <a:r>
              <a:rPr lang="ko-KR" altLang="en-US" sz="1800">
                <a:sym typeface="Wingdings" pitchFamily="2" charset="2"/>
              </a:rPr>
              <a:t>로 변환 후 계산</a:t>
            </a:r>
            <a:endParaRPr lang="en-US" altLang="ko-KR" sz="1800">
              <a:sym typeface="Wingdings" pitchFamily="2" charset="2"/>
            </a:endParaRPr>
          </a:p>
          <a:p>
            <a:pPr lvl="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타입 변환</a:t>
            </a:r>
            <a:endParaRPr lang="ko-KR" altLang="en-US"/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2667000"/>
            <a:ext cx="7618413" cy="1874838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marL="342900" marR="0" lvl="0" indent="-342900">
              <a:spcAft>
                <a:spcPts val="600"/>
              </a:spcAft>
              <a:buNone/>
            </a:pPr>
            <a:r>
              <a:rPr lang="en-US" altLang="ko-KR" sz="2400"/>
              <a:t>1</a:t>
            </a:r>
            <a:r>
              <a:rPr lang="ko-KR" altLang="en-US" sz="2400"/>
              <a:t>절</a:t>
            </a:r>
            <a:r>
              <a:rPr lang="en-US" altLang="ko-KR" sz="2400"/>
              <a:t>. </a:t>
            </a:r>
            <a:r>
              <a:rPr lang="ko-KR" altLang="en-US" sz="2400"/>
              <a:t>변수</a:t>
            </a:r>
            <a:endParaRPr lang="en-US" altLang="ko-KR" sz="2400"/>
          </a:p>
          <a:p>
            <a:pPr marL="539750" marR="0" lvl="1" indent="-182563">
              <a:spcAft>
                <a:spcPts val="200"/>
              </a:spcAft>
            </a:pPr>
            <a:r>
              <a:rPr lang="ko-KR" altLang="en-US" sz="1800"/>
              <a:t>변수란</a:t>
            </a:r>
            <a:r>
              <a:rPr lang="en-US" altLang="ko-KR" sz="1800"/>
              <a:t>?</a:t>
            </a:r>
            <a:endParaRPr lang="en-US" altLang="ko-KR" sz="1800"/>
          </a:p>
          <a:p>
            <a:pPr marL="539750" marR="0" lvl="1" indent="-182563">
              <a:spcAft>
                <a:spcPts val="200"/>
              </a:spcAft>
            </a:pPr>
            <a:r>
              <a:rPr lang="ko-KR" altLang="en-US" sz="1800"/>
              <a:t>변수의 선언</a:t>
            </a:r>
            <a:endParaRPr lang="en-US" altLang="ko-KR" sz="1800"/>
          </a:p>
          <a:p>
            <a:pPr marL="539750" marR="0" lvl="1" indent="-182563">
              <a:spcAft>
                <a:spcPts val="200"/>
              </a:spcAft>
            </a:pPr>
            <a:r>
              <a:rPr lang="ko-KR" altLang="en-US" sz="1800"/>
              <a:t>변수의 사용</a:t>
            </a:r>
            <a:endParaRPr lang="en-US" altLang="ko-KR" sz="1800"/>
          </a:p>
          <a:p>
            <a:pPr marL="539750" marR="0" lvl="1" indent="-182563">
              <a:spcAft>
                <a:spcPts val="200"/>
              </a:spcAft>
            </a:pPr>
            <a:r>
              <a:rPr lang="ko-KR" altLang="en-US" sz="1800"/>
              <a:t>변수의 사용 범위</a:t>
            </a:r>
            <a:endParaRPr lang="en-US" altLang="ko-KR" sz="1800"/>
          </a:p>
          <a:p>
            <a:pPr marL="342900" marR="0" lvl="0" indent="-342900">
              <a:spcAft>
                <a:spcPts val="600"/>
              </a:spcAft>
              <a:buNone/>
            </a:pPr>
            <a:r>
              <a:rPr lang="en-US" altLang="ko-KR" sz="2400"/>
              <a:t>2</a:t>
            </a:r>
            <a:r>
              <a:rPr lang="ko-KR" altLang="en-US" sz="2400"/>
              <a:t>절</a:t>
            </a:r>
            <a:r>
              <a:rPr lang="en-US" altLang="ko-KR" sz="2400"/>
              <a:t>. </a:t>
            </a:r>
            <a:r>
              <a:rPr lang="ko-KR" altLang="en-US" sz="2400"/>
              <a:t>데이터 타입</a:t>
            </a:r>
            <a:endParaRPr lang="en-US" altLang="ko-KR" sz="2400"/>
          </a:p>
          <a:p>
            <a:pPr marL="539750" marR="0" lvl="1" indent="-182563">
              <a:spcAft>
                <a:spcPts val="200"/>
              </a:spcAft>
            </a:pPr>
            <a:r>
              <a:rPr lang="ko-KR" altLang="en-US" sz="1800"/>
              <a:t>기본 타입</a:t>
            </a:r>
            <a:endParaRPr lang="en-US" altLang="ko-KR" sz="1800"/>
          </a:p>
          <a:p>
            <a:pPr marL="539750" marR="0" lvl="1" indent="-182563">
              <a:spcAft>
                <a:spcPts val="200"/>
              </a:spcAft>
            </a:pPr>
            <a:r>
              <a:rPr lang="ko-KR" altLang="en-US" sz="1800"/>
              <a:t>정수 타입</a:t>
            </a:r>
            <a:endParaRPr lang="en-US" altLang="ko-KR" sz="1800"/>
          </a:p>
          <a:p>
            <a:pPr marL="539750" marR="0" lvl="1" indent="-182563">
              <a:spcAft>
                <a:spcPts val="200"/>
              </a:spcAft>
            </a:pPr>
            <a:r>
              <a:rPr lang="ko-KR" altLang="en-US" sz="1800"/>
              <a:t>실수 타입</a:t>
            </a:r>
            <a:endParaRPr lang="en-US" altLang="ko-KR" sz="1800"/>
          </a:p>
          <a:p>
            <a:pPr marL="539750" marR="0" lvl="1" indent="-182563">
              <a:spcAft>
                <a:spcPts val="200"/>
              </a:spcAft>
            </a:pPr>
            <a:r>
              <a:rPr lang="ko-KR" altLang="en-US" sz="1800"/>
              <a:t>논리 타입</a:t>
            </a:r>
            <a:endParaRPr lang="en-US" altLang="ko-KR" sz="1800"/>
          </a:p>
          <a:p>
            <a:pPr marL="342900" marR="0" lvl="0" indent="-342900">
              <a:spcAft>
                <a:spcPts val="600"/>
              </a:spcAft>
              <a:buNone/>
            </a:pPr>
            <a:r>
              <a:rPr lang="en-US" altLang="ko-KR" sz="2400"/>
              <a:t>3</a:t>
            </a:r>
            <a:r>
              <a:rPr lang="ko-KR" altLang="en-US" sz="2400"/>
              <a:t>절</a:t>
            </a:r>
            <a:r>
              <a:rPr lang="en-US" altLang="ko-KR" sz="2400"/>
              <a:t>. </a:t>
            </a:r>
            <a:r>
              <a:rPr lang="ko-KR" altLang="en-US" sz="2400"/>
              <a:t>타입 변환</a:t>
            </a:r>
            <a:endParaRPr lang="en-US" altLang="ko-KR" sz="2400"/>
          </a:p>
          <a:p>
            <a:pPr marL="539750" marR="0" lvl="1" indent="-182563">
              <a:spcAft>
                <a:spcPts val="200"/>
              </a:spcAft>
            </a:pPr>
            <a:r>
              <a:rPr lang="ko-KR" altLang="en-US" sz="1800"/>
              <a:t>자동 타입 변환</a:t>
            </a:r>
            <a:r>
              <a:rPr lang="en-US" altLang="ko-KR" sz="1800"/>
              <a:t>(Promotion)</a:t>
            </a:r>
            <a:endParaRPr lang="en-US" altLang="ko-KR" sz="1800"/>
          </a:p>
          <a:p>
            <a:pPr marL="539750" marR="0" lvl="1" indent="-182563">
              <a:spcAft>
                <a:spcPts val="200"/>
              </a:spcAft>
            </a:pPr>
            <a:r>
              <a:rPr lang="ko-KR" altLang="en-US" sz="1800"/>
              <a:t>강제 타입 변환</a:t>
            </a:r>
            <a:r>
              <a:rPr lang="en-US" altLang="ko-KR" sz="1800"/>
              <a:t>(Casting</a:t>
            </a:r>
            <a:r>
              <a:rPr lang="en-US" altLang="ko-KR" sz="1800"/>
              <a:t>)</a:t>
            </a:r>
            <a:endParaRPr lang="en-US" altLang="ko-KR" sz="1800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변수란</a:t>
            </a:r>
            <a:r>
              <a:rPr lang="en-US" altLang="ko-KR" sz="2400"/>
              <a:t>?</a:t>
            </a:r>
            <a:endParaRPr lang="en-US" altLang="ko-KR" sz="2400"/>
          </a:p>
          <a:p>
            <a:pPr lvl="0">
              <a:spcAft>
                <a:spcPct val="0"/>
              </a:spcAft>
            </a:pPr>
            <a:endParaRPr lang="en-US" altLang="ko-KR" sz="2400"/>
          </a:p>
          <a:p>
            <a:pPr lvl="0">
              <a:spcAft>
                <a:spcPct val="0"/>
              </a:spcAft>
            </a:pPr>
            <a:endParaRPr lang="en-US" altLang="ko-KR" sz="2400"/>
          </a:p>
          <a:p>
            <a:pPr lvl="0">
              <a:spcAft>
                <a:spcPct val="0"/>
              </a:spcAft>
            </a:pPr>
            <a:r>
              <a:rPr lang="ko-KR" altLang="en-US" sz="2400"/>
              <a:t>변수의 </a:t>
            </a:r>
            <a:r>
              <a:rPr lang="ko-KR" altLang="en-US" sz="2400"/>
              <a:t>선언 </a:t>
            </a:r>
            <a:r>
              <a:rPr lang="en-US" altLang="ko-KR" sz="2400"/>
              <a:t>(p.30) 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2000"/>
          </a:p>
          <a:p>
            <a:pPr lvl="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변수</a:t>
            </a:r>
            <a:endParaRPr lang="ko-KR" altLang="en-US"/>
          </a:p>
        </p:txBody>
      </p:sp>
      <p:pic>
        <p:nvPicPr>
          <p:cNvPr id="717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4124325" cy="3048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7173" name="직사각형 13"/>
          <p:cNvSpPr/>
          <p:nvPr/>
        </p:nvSpPr>
        <p:spPr>
          <a:xfrm>
            <a:off x="2857500" y="3133725"/>
            <a:ext cx="3000375" cy="57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4" name="직사각형 14"/>
          <p:cNvSpPr/>
          <p:nvPr/>
        </p:nvSpPr>
        <p:spPr>
          <a:xfrm>
            <a:off x="3357563" y="3205163"/>
            <a:ext cx="85725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 pitchFamily="50" charset="-127"/>
                <a:ea typeface="+mn-ea" pitchFamily="50" charset="-127"/>
                <a:cs typeface="+mn-cs" pitchFamily="50" charset="-127"/>
              </a:rPr>
              <a:t>타입</a:t>
            </a:r>
            <a:endParaRPr kumimoji="1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5" name="직사각형 15"/>
          <p:cNvSpPr/>
          <p:nvPr/>
        </p:nvSpPr>
        <p:spPr>
          <a:xfrm>
            <a:off x="4071938" y="3205163"/>
            <a:ext cx="121443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 pitchFamily="50" charset="-127"/>
                <a:ea typeface="+mn-ea" pitchFamily="50" charset="-127"/>
                <a:cs typeface="+mn-cs" pitchFamily="50" charset="-127"/>
              </a:rPr>
              <a:t>변수이름</a:t>
            </a:r>
            <a:endParaRPr kumimoji="1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6" name="직사각형 16"/>
          <p:cNvSpPr/>
          <p:nvPr/>
        </p:nvSpPr>
        <p:spPr>
          <a:xfrm>
            <a:off x="1357313" y="3990975"/>
            <a:ext cx="2500312" cy="42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 pitchFamily="50" charset="-127"/>
                <a:ea typeface="+mn-ea"/>
                <a:cs typeface="+mn-cs"/>
              </a:rPr>
              <a:t>int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 pitchFamily="50" charset="-127"/>
                <a:ea typeface="+mn-ea"/>
                <a:cs typeface="+mn-cs"/>
              </a:rPr>
              <a:t>  age ;</a:t>
            </a:r>
            <a:endParaRPr kumimoji="1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7" name="직사각형 17"/>
          <p:cNvSpPr/>
          <p:nvPr/>
        </p:nvSpPr>
        <p:spPr>
          <a:xfrm>
            <a:off x="4857750" y="3990975"/>
            <a:ext cx="2500313" cy="42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 pitchFamily="50" charset="-127"/>
                <a:ea typeface="+mn-ea"/>
                <a:cs typeface="+mn-cs"/>
              </a:rPr>
              <a:t>double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 pitchFamily="50" charset="-127"/>
                <a:ea typeface="+mn-ea"/>
                <a:cs typeface="+mn-cs"/>
              </a:rPr>
              <a:t>  value ;</a:t>
            </a:r>
            <a:endParaRPr kumimoji="1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변수 이름을 위한 명명 규칙</a:t>
            </a:r>
            <a:r>
              <a:rPr lang="en-US" altLang="ko-KR" sz="2400"/>
              <a:t>(naming convention</a:t>
            </a:r>
            <a:r>
              <a:rPr lang="en-US" altLang="ko-KR" sz="2400"/>
              <a:t>)</a:t>
            </a:r>
            <a:endParaRPr lang="en-US" altLang="ko-KR" sz="240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변수</a:t>
            </a:r>
            <a:endParaRPr lang="ko-KR" altLang="en-US"/>
          </a:p>
        </p:txBody>
      </p:sp>
      <p:pic>
        <p:nvPicPr>
          <p:cNvPr id="8196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6929438" cy="2224088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변수의 사용 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변수값 저장 </a:t>
            </a:r>
            <a:r>
              <a:rPr lang="en-US" altLang="ko-KR" sz="2000"/>
              <a:t>(p.32~) </a:t>
            </a:r>
            <a:endParaRPr lang="ko-KR" altLang="en-US" sz="200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변수</a:t>
            </a:r>
            <a:endParaRPr lang="ko-KR" altLang="en-US"/>
          </a:p>
        </p:txBody>
      </p:sp>
      <p:pic>
        <p:nvPicPr>
          <p:cNvPr id="922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3" y="1905000"/>
            <a:ext cx="7948612" cy="1928813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변수의 사용 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변수값 </a:t>
            </a:r>
            <a:r>
              <a:rPr lang="ko-KR" altLang="en-US" sz="2000"/>
              <a:t>읽기</a:t>
            </a:r>
            <a:endParaRPr lang="en-US" altLang="ko-KR" sz="2000"/>
          </a:p>
          <a:p>
            <a:pPr lvl="2">
              <a:spcAft>
                <a:spcPts val="300"/>
              </a:spcAft>
            </a:pPr>
            <a:r>
              <a:rPr lang="ko-KR" altLang="en-US" sz="1800"/>
              <a:t>변수는 초기화가 되어야 읽기 가능</a:t>
            </a:r>
            <a:endParaRPr lang="en-US" altLang="ko-KR" sz="1800"/>
          </a:p>
          <a:p>
            <a:pPr lvl="2">
              <a:spcAft>
                <a:spcPts val="300"/>
              </a:spcAft>
            </a:pPr>
            <a:endParaRPr lang="en-US" altLang="ko-KR" sz="1800"/>
          </a:p>
          <a:p>
            <a:pPr lvl="2">
              <a:spcAft>
                <a:spcPts val="300"/>
              </a:spcAft>
            </a:pPr>
            <a:r>
              <a:rPr lang="ko-KR" altLang="en-US" sz="1800"/>
              <a:t>잘못된 코딩의 예 </a:t>
            </a:r>
            <a:endParaRPr lang="en-US" altLang="ko-KR" sz="1800"/>
          </a:p>
          <a:p>
            <a:pPr lvl="2">
              <a:spcAft>
                <a:spcPts val="300"/>
              </a:spcAft>
            </a:pPr>
            <a:endParaRPr lang="en-US" altLang="ko-KR" sz="1800"/>
          </a:p>
          <a:p>
            <a:pPr lvl="2">
              <a:spcAft>
                <a:spcPts val="300"/>
              </a:spcAft>
            </a:pPr>
            <a:endParaRPr lang="en-US" altLang="ko-KR" sz="1800"/>
          </a:p>
          <a:p>
            <a:pPr lvl="2">
              <a:spcAft>
                <a:spcPts val="300"/>
              </a:spcAft>
            </a:pPr>
            <a:endParaRPr lang="en-US" altLang="ko-KR" sz="1800"/>
          </a:p>
          <a:p>
            <a:pPr lvl="2">
              <a:spcAft>
                <a:spcPts val="300"/>
              </a:spcAft>
            </a:pPr>
            <a:r>
              <a:rPr lang="ko-KR" altLang="en-US" sz="1800"/>
              <a:t>맞게 고친 후의 코드</a:t>
            </a:r>
            <a:endParaRPr lang="en-US" altLang="ko-KR" sz="1800"/>
          </a:p>
          <a:p>
            <a:pPr lvl="2">
              <a:spcAft>
                <a:spcPts val="300"/>
              </a:spcAft>
            </a:pPr>
            <a:endParaRPr lang="en-US" altLang="ko-KR" sz="1800"/>
          </a:p>
          <a:p>
            <a:pPr lvl="2">
              <a:spcAft>
                <a:spcPts val="300"/>
              </a:spcAft>
            </a:pPr>
            <a:endParaRPr lang="en-US" altLang="ko-KR" sz="1800"/>
          </a:p>
          <a:p>
            <a:pPr lvl="2">
              <a:spcAft>
                <a:spcPts val="300"/>
              </a:spcAft>
            </a:pPr>
            <a:endParaRPr lang="en-US" altLang="ko-KR" sz="1800"/>
          </a:p>
          <a:p>
            <a:pPr lvl="2">
              <a:spcAft>
                <a:spcPts val="300"/>
              </a:spcAft>
            </a:pPr>
            <a:endParaRPr lang="en-US" altLang="ko-KR" sz="18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1600"/>
          </a:p>
          <a:p>
            <a:pPr lvl="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변수</a:t>
            </a:r>
            <a:endParaRPr lang="ko-KR" altLang="en-US"/>
          </a:p>
        </p:txBody>
      </p:sp>
      <p:pic>
        <p:nvPicPr>
          <p:cNvPr id="1024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71800"/>
            <a:ext cx="7686675" cy="77152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1024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72000"/>
            <a:ext cx="7686675" cy="5810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리터럴</a:t>
            </a:r>
            <a:r>
              <a:rPr lang="en-US" altLang="ko-KR" sz="2400"/>
              <a:t>(literal</a:t>
            </a:r>
            <a:r>
              <a:rPr lang="en-US" altLang="ko-KR" sz="2400"/>
              <a:t>) 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소스 코드 내에서 직접 입력된 변수의 초기값</a:t>
            </a: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소스 코드 내에서 익숙해지는 것이 </a:t>
            </a:r>
            <a:r>
              <a:rPr lang="en-US" altLang="ko-KR" sz="2000"/>
              <a:t>point</a:t>
            </a:r>
            <a:r>
              <a:rPr lang="ko-KR" altLang="en-US" sz="2000"/>
              <a:t> </a:t>
            </a:r>
            <a:r>
              <a:rPr lang="en-US" altLang="ko-KR" sz="2000"/>
              <a:t>!</a:t>
            </a: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종류 </a:t>
            </a:r>
            <a:r>
              <a:rPr lang="en-US" altLang="ko-KR" sz="2000"/>
              <a:t>: </a:t>
            </a:r>
            <a:r>
              <a:rPr lang="ko-KR" altLang="en-US" sz="2000"/>
              <a:t>정수 리터럴</a:t>
            </a:r>
            <a:r>
              <a:rPr lang="en-US" altLang="ko-KR" sz="2000"/>
              <a:t>, </a:t>
            </a:r>
            <a:r>
              <a:rPr lang="ko-KR" altLang="en-US" sz="2000"/>
              <a:t>실수 리터럴</a:t>
            </a:r>
            <a:r>
              <a:rPr lang="en-US" altLang="ko-KR" sz="2000"/>
              <a:t>, </a:t>
            </a:r>
            <a:r>
              <a:rPr lang="ko-KR" altLang="en-US" sz="2000"/>
              <a:t>문자 리터럴</a:t>
            </a:r>
            <a:r>
              <a:rPr lang="en-US" altLang="ko-KR" sz="2000"/>
              <a:t>, </a:t>
            </a:r>
            <a:r>
              <a:rPr lang="ko-KR" altLang="en-US" sz="2000"/>
              <a:t>문자열 리터럴</a:t>
            </a:r>
            <a:r>
              <a:rPr lang="en-US" altLang="ko-KR" sz="2000"/>
              <a:t>, </a:t>
            </a:r>
            <a:r>
              <a:rPr lang="ko-KR" altLang="en-US" sz="2000"/>
              <a:t>논리 </a:t>
            </a:r>
            <a:r>
              <a:rPr lang="ko-KR" altLang="en-US" sz="2000"/>
              <a:t>리터럴 </a:t>
            </a:r>
            <a:r>
              <a:rPr lang="en-US" altLang="ko-KR" sz="2000"/>
              <a:t>(p.32~34) </a:t>
            </a: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z="2000"/>
          </a:p>
          <a:p>
            <a:pPr lvl="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변수</a:t>
            </a:r>
            <a:endParaRPr lang="ko-KR" altLang="en-US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변수의 사용 </a:t>
            </a:r>
            <a:r>
              <a:rPr lang="ko-KR" altLang="en-US" sz="2400"/>
              <a:t>범위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변수는 중괄호 블록 </a:t>
            </a:r>
            <a:r>
              <a:rPr lang="en-US" altLang="ko-KR" sz="2000"/>
              <a:t>{} </a:t>
            </a:r>
            <a:r>
              <a:rPr lang="ko-KR" altLang="en-US" sz="2000"/>
              <a:t>내에서 선언되고 사용 </a:t>
            </a:r>
            <a:r>
              <a:rPr lang="en-US" altLang="ko-KR" sz="2000"/>
              <a:t>(p.35~) </a:t>
            </a:r>
            <a:endParaRPr lang="en-US" altLang="ko-KR" sz="2000"/>
          </a:p>
          <a:p>
            <a:pPr lvl="0">
              <a:spcAft>
                <a:spcPct val="0"/>
              </a:spcAft>
            </a:pPr>
            <a:endParaRPr lang="ko-KR" altLang="en-US" sz="200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변수</a:t>
            </a:r>
            <a:endParaRPr lang="ko-KR" altLang="en-US"/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2288"/>
            <a:ext cx="6946900" cy="4929187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33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16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539750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2pPr>
            <a:lvl3pPr marL="809625" indent="-182562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0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400" b="0" i="0" u="none" baseline="0"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>
              <a:spcAft>
                <a:spcPct val="0"/>
              </a:spcAft>
            </a:pPr>
            <a:r>
              <a:rPr lang="ko-KR" altLang="en-US" sz="2400"/>
              <a:t>기본</a:t>
            </a:r>
            <a:r>
              <a:rPr lang="en-US" altLang="ko-KR" sz="2400"/>
              <a:t>(primitive) </a:t>
            </a:r>
            <a:r>
              <a:rPr lang="ko-KR" altLang="en-US" sz="2400"/>
              <a:t>타입 </a:t>
            </a:r>
            <a:r>
              <a:rPr lang="en-US" altLang="ko-KR" sz="2400"/>
              <a:t>(p.38~48) </a:t>
            </a:r>
            <a:endParaRPr lang="en-US" altLang="ko-KR" sz="24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정수</a:t>
            </a:r>
            <a:r>
              <a:rPr lang="en-US" altLang="ko-KR" sz="2000"/>
              <a:t>, </a:t>
            </a:r>
            <a:r>
              <a:rPr lang="ko-KR" altLang="en-US" sz="2000"/>
              <a:t>실수</a:t>
            </a:r>
            <a:r>
              <a:rPr lang="en-US" altLang="ko-KR" sz="2000"/>
              <a:t>, </a:t>
            </a:r>
            <a:r>
              <a:rPr lang="ko-KR" altLang="en-US" sz="2000"/>
              <a:t>문자</a:t>
            </a:r>
            <a:r>
              <a:rPr lang="en-US" altLang="ko-KR" sz="2000"/>
              <a:t>, </a:t>
            </a:r>
            <a:r>
              <a:rPr lang="ko-KR" altLang="en-US" sz="2000"/>
              <a:t>논리 리터럴을 직접 저장하는 타입</a:t>
            </a:r>
            <a:endParaRPr lang="ko-KR" altLang="en-US" sz="200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ko-KR" altLang="en-US" sz="2000"/>
              <a:t>메모리의 최소 기억단위인 </a:t>
            </a:r>
            <a:r>
              <a:rPr lang="en-US" altLang="ko-KR" sz="2000"/>
              <a:t>bit</a:t>
            </a:r>
            <a:r>
              <a:rPr lang="ko-KR" altLang="en-US" sz="2000"/>
              <a:t>가 모여 </a:t>
            </a:r>
            <a:r>
              <a:rPr lang="en-US" altLang="ko-KR" sz="2000"/>
              <a:t>byte </a:t>
            </a:r>
            <a:r>
              <a:rPr lang="ko-KR" altLang="en-US" sz="2000"/>
              <a:t>형성</a:t>
            </a:r>
            <a:endParaRPr lang="ko-KR" altLang="en-US" sz="200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kern="1200" baseline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데이터 타입</a:t>
            </a:r>
            <a:endParaRPr lang="ko-KR" altLang="en-US"/>
          </a:p>
        </p:txBody>
      </p:sp>
      <p:sp>
        <p:nvSpPr>
          <p:cNvPr id="13316" name="직사각형 3"/>
          <p:cNvSpPr/>
          <p:nvPr/>
        </p:nvSpPr>
        <p:spPr>
          <a:xfrm>
            <a:off x="1257300" y="2571750"/>
            <a:ext cx="214312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 pitchFamily="50" charset="-127"/>
                <a:ea typeface="+mn-ea"/>
                <a:cs typeface="+mn-cs"/>
              </a:rPr>
              <a:t>0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7" name="TextBox 16"/>
          <p:cNvSpPr/>
          <p:nvPr/>
        </p:nvSpPr>
        <p:spPr>
          <a:xfrm>
            <a:off x="1185863" y="2286000"/>
            <a:ext cx="1714500" cy="307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SzTx/>
              <a:buFont typeface="Wingdings" pitchFamily="2" charset="2"/>
              <a:buChar char="v"/>
              <a:defRPr kumimoji="0" lang="en-US" altLang="en-US" sz="20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itchFamily="2" charset="2"/>
              <a:buChar char="§"/>
              <a:defRPr kumimoji="0" lang="en-US" altLang="en-US" sz="16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defRPr kumimoji="0" lang="en-US" altLang="en-US" sz="14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18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1800" b="0" i="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>
                <a:latin typeface="맑은 고딕" pitchFamily="50" charset="-127"/>
                <a:ea typeface="맑은 고딕" pitchFamily="50" charset="-127"/>
              </a:rPr>
              <a:t>1 byte = 8 bit</a:t>
            </a:r>
            <a:endParaRPr kumimoji="1"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8" name="직사각형 5"/>
          <p:cNvSpPr/>
          <p:nvPr/>
        </p:nvSpPr>
        <p:spPr>
          <a:xfrm>
            <a:off x="1471612" y="2571750"/>
            <a:ext cx="214313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 pitchFamily="50" charset="-127"/>
                <a:ea typeface="+mn-ea"/>
                <a:cs typeface="+mn-cs"/>
              </a:rPr>
              <a:t>0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9" name="직사각형 6"/>
          <p:cNvSpPr/>
          <p:nvPr/>
        </p:nvSpPr>
        <p:spPr>
          <a:xfrm>
            <a:off x="1685925" y="2571750"/>
            <a:ext cx="214312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 pitchFamily="50" charset="-127"/>
                <a:ea typeface="+mn-ea"/>
                <a:cs typeface="+mn-cs"/>
              </a:rPr>
              <a:t>0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0" name="직사각형 7"/>
          <p:cNvSpPr/>
          <p:nvPr/>
        </p:nvSpPr>
        <p:spPr>
          <a:xfrm>
            <a:off x="1900237" y="2571750"/>
            <a:ext cx="214313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 pitchFamily="50" charset="-127"/>
                <a:ea typeface="+mn-ea"/>
                <a:cs typeface="+mn-cs"/>
              </a:rPr>
              <a:t>0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1" name="직사각형 8"/>
          <p:cNvSpPr/>
          <p:nvPr/>
        </p:nvSpPr>
        <p:spPr>
          <a:xfrm>
            <a:off x="2114550" y="2571750"/>
            <a:ext cx="214312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 pitchFamily="50" charset="-127"/>
                <a:ea typeface="+mn-ea"/>
                <a:cs typeface="+mn-cs"/>
              </a:rPr>
              <a:t>0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2" name="직사각형 9"/>
          <p:cNvSpPr/>
          <p:nvPr/>
        </p:nvSpPr>
        <p:spPr>
          <a:xfrm>
            <a:off x="2328862" y="2571750"/>
            <a:ext cx="214313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 pitchFamily="50" charset="-127"/>
                <a:ea typeface="+mn-ea"/>
                <a:cs typeface="+mn-cs"/>
              </a:rPr>
              <a:t>0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3" name="직사각형 10"/>
          <p:cNvSpPr/>
          <p:nvPr/>
        </p:nvSpPr>
        <p:spPr>
          <a:xfrm>
            <a:off x="2543175" y="2571750"/>
            <a:ext cx="214312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 pitchFamily="50" charset="-127"/>
                <a:ea typeface="+mn-ea"/>
                <a:cs typeface="+mn-cs"/>
              </a:rPr>
              <a:t>0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4" name="직사각형 11"/>
          <p:cNvSpPr/>
          <p:nvPr/>
        </p:nvSpPr>
        <p:spPr>
          <a:xfrm>
            <a:off x="2757487" y="2571750"/>
            <a:ext cx="214313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 pitchFamily="50" charset="-127"/>
                <a:ea typeface="+mn-ea"/>
                <a:cs typeface="+mn-cs"/>
              </a:rPr>
              <a:t>0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2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3429000"/>
            <a:ext cx="7681913" cy="2500313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heme/theme1.xml><?xml version="1.0" encoding="utf-8"?>
<a:theme xmlns:r="http://schemas.openxmlformats.org/officeDocument/2006/relationships"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GuildDesign Inc.</Company>
  <PresentationFormat>On-screen Show (4:3)</PresentationFormat>
  <Paragraphs>75</Paragraphs>
  <Slides>14</Slides>
  <Notes>4</Notes>
  <TotalTime>15173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25">
      <vt:lpstr>Arial</vt:lpstr>
      <vt:lpstr>HY견고딕</vt:lpstr>
      <vt:lpstr>Wingdings</vt:lpstr>
      <vt:lpstr>맑은 고딕</vt:lpstr>
      <vt:lpstr>돋움</vt:lpstr>
      <vt:lpstr>굴림</vt:lpstr>
      <vt:lpstr>Verdana</vt:lpstr>
      <vt:lpstr>HY강M</vt:lpstr>
      <vt:lpstr>HY헤드라인M</vt:lpstr>
      <vt:lpstr>Calibri</vt:lpstr>
      <vt:lpstr>2_디자인 사용자 지정</vt:lpstr>
      <vt:lpstr>2장. 변수와 타입</vt:lpstr>
      <vt:lpstr>PowerPoint Presentation</vt:lpstr>
      <vt:lpstr>1절. 변수</vt:lpstr>
      <vt:lpstr>1절. 변수</vt:lpstr>
      <vt:lpstr>1절. 변수</vt:lpstr>
      <vt:lpstr>1절. 변수</vt:lpstr>
      <vt:lpstr>1절. 변수</vt:lpstr>
      <vt:lpstr>1절. 변수</vt:lpstr>
      <vt:lpstr>2절. 데이터 타입</vt:lpstr>
      <vt:lpstr>3절. 타입 변환</vt:lpstr>
      <vt:lpstr>3절. 타입 변환</vt:lpstr>
      <vt:lpstr>3절. 타입 변환</vt:lpstr>
      <vt:lpstr>3절. 타입 변환</vt:lpstr>
      <vt:lpstr>PowerPoint Presentation</vt:lpstr>
    </vt:vector>
  </TitlesOfParts>
  <LinksUpToDate>0</LinksUpToDate>
  <SharedDoc>0</SharedDoc>
  <HyperlinksChanged>0</HyperlinksChanged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2009년 상반기 사업계획</dc:title>
  <cp:revision>2496</cp:revision>
  <dcterms:created xsi:type="dcterms:W3CDTF">2004-07-21T02:43:03Z</dcterms:created>
  <dcterms:modified xsi:type="dcterms:W3CDTF">2021-03-19T00:48:27Z</dcterms:modified>
</cp:coreProperties>
</file>