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 saveSubsetFonts="1">
  <p:sldMasterIdLst>
    <p:sldMasterId id="2147484285" r:id="rId1"/>
  </p:sldMasterIdLst>
  <p:notesMasterIdLst>
    <p:notesMasterId r:id="rId22"/>
  </p:notesMasterIdLst>
  <p:handoutMasterIdLst>
    <p:handoutMasterId r:id="rId23"/>
  </p:handoutMasterIdLst>
  <p:sldIdLst>
    <p:sldId id="256" r:id="rId2"/>
    <p:sldId id="380" r:id="rId3"/>
    <p:sldId id="381" r:id="rId4"/>
    <p:sldId id="382" r:id="rId5"/>
    <p:sldId id="383" r:id="rId6"/>
    <p:sldId id="384" r:id="rId7"/>
    <p:sldId id="385" r:id="rId8"/>
    <p:sldId id="388" r:id="rId9"/>
    <p:sldId id="387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86" r:id="rId20"/>
    <p:sldId id="275" r:id="rId21"/>
  </p:sldIdLst>
  <p:sldSz cx="9144000" cy="6858000" type="screen4x3"/>
  <p:notesSz cx="6797675" cy="9874250"/>
  <p:embeddedFontLst>
    <p:embeddedFont>
      <p:font typeface="돋움" panose="020B0600000101010101" pitchFamily="34" charset="-127"/>
      <p:regular r:id="rId24"/>
    </p:embeddedFont>
    <p:embeddedFont>
      <p:font typeface="HY강M" panose="02030600000101010101" pitchFamily="18" charset="-127"/>
      <p:regular r:id="rId25"/>
    </p:embeddedFont>
    <p:embeddedFont>
      <p:font typeface="HY견고딕" panose="02030600000101010101" pitchFamily="18" charset="-127"/>
      <p:regular r:id="rId26"/>
    </p:embeddedFont>
    <p:embeddedFont>
      <p:font typeface="HY헤드라인M" panose="02030600000101010101" pitchFamily="18" charset="-127"/>
      <p:regular r:id="rId27"/>
    </p:embeddedFont>
    <p:embeddedFont>
      <p:font typeface="맑은 고딕" panose="020B0503020000020004" pitchFamily="34" charset="-127"/>
      <p:regular r:id="rId28"/>
      <p:bold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94740" autoAdjust="0"/>
  </p:normalViewPr>
  <p:slideViewPr>
    <p:cSldViewPr>
      <p:cViewPr varScale="1">
        <p:scale>
          <a:sx n="124" d="100"/>
          <a:sy n="124" d="100"/>
        </p:scale>
        <p:origin x="2008" y="160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1DFA7D12-7802-A148-9E66-E585007C7E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3FD69089-34A8-964B-AD1B-C40A23DACFD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FCDB7CB9-FE64-C34A-BFD2-B04FCAF2FE04}" type="datetimeFigureOut">
              <a:rPr lang="ko-KR" altLang="en-US"/>
              <a:pPr>
                <a:defRPr/>
              </a:pPr>
              <a:t>2021. 3. 19.</a:t>
            </a:fld>
            <a:endParaRPr lang="en-US" altLang="ko-KR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FDACC6A2-23B2-3340-9E10-D43B46C1932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7B847D1E-BBD7-164B-AE80-B10D4C10B4E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50FB7C46-FE53-BD41-81DE-67978C6B09FD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CBEC145-2974-C248-BAE3-A13E4ECEE5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14BDF8-E074-624E-9602-985AE2ECD0D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E442224F-70D3-4540-BB4A-FBC200C3EF7A}" type="datetimeFigureOut">
              <a:rPr lang="ko-KR" altLang="en-US"/>
              <a:pPr>
                <a:defRPr/>
              </a:pPr>
              <a:t>2021. 3. 19.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9840B38-099B-5C48-A780-9D3562DE22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EF57B1CB-A595-4E43-A80C-A2442665A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517A9E-4333-DF45-A7B6-686AA4CDDE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46DF2-03B4-3A4C-AC37-156BC09CA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F048451B-8E98-9C4B-B13A-A7E7A5EC3D9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C252AC2-FE97-B949-9E38-45EC6C8158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CE3049D-6510-C748-BC6D-0823D2FCA3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27F6644-25E7-EC4B-8D23-44D79DC124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D9C04D3-8C9D-CD4C-8635-D1FE29D928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94B266C-C42F-8A4C-8DC0-4AF0E74B4D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626DF88-1EED-0A43-840D-56EEC4C42F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90AABF17-E02C-0047-9FD6-7CF8D6127B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>
            <a:extLst>
              <a:ext uri="{FF2B5EF4-FFF2-40B4-BE49-F238E27FC236}">
                <a16:creationId xmlns:a16="http://schemas.microsoft.com/office/drawing/2014/main" id="{DEC9F455-45EA-A54C-98E0-AEC53B4591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E776603-3A46-A945-9A09-39C79740DCBB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2493239C-6734-3545-8B2F-B1DD259A25C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>
            <a:extLst>
              <a:ext uri="{FF2B5EF4-FFF2-40B4-BE49-F238E27FC236}">
                <a16:creationId xmlns:a16="http://schemas.microsoft.com/office/drawing/2014/main" id="{2ECA8A4D-4968-544B-BE8A-713C556E1B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38BE8BAC-A207-8444-91FF-A46345DDDF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434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5D73EE8E-FC3B-9F4A-9E2E-01DD851C400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58940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323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BFA852D8-7DBF-AD43-A4AA-106050426B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93681433-FEB1-944E-8B81-20609FE319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89FA5DF-92BD-E14D-9564-5E1A71ECD6A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95FC7EBA-6346-A645-83BC-EC8F5288560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>
            <a:extLst>
              <a:ext uri="{FF2B5EF4-FFF2-40B4-BE49-F238E27FC236}">
                <a16:creationId xmlns:a16="http://schemas.microsoft.com/office/drawing/2014/main" id="{CE8FB9AD-DEE7-F342-A2BD-13D693E769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>
            <a:extLst>
              <a:ext uri="{FF2B5EF4-FFF2-40B4-BE49-F238E27FC236}">
                <a16:creationId xmlns:a16="http://schemas.microsoft.com/office/drawing/2014/main" id="{F39BC17E-2EEC-1349-AB37-9D2480843C27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9B58EC3D-CF21-9540-9D02-99A81AC22F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71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C5348EDE-6094-9C4E-A6CA-A99862F2A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8712B897-C6E1-864E-AAD4-F5E1B2CA04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746E12DA-FB25-9B41-A460-E6313163F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517A7DE0-ADB8-DF45-BC0A-7157BFC736BD}" type="slidenum">
              <a:rPr lang="ko-KR" altLang="en-US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/20</a:t>
            </a:r>
          </a:p>
        </p:txBody>
      </p:sp>
      <p:sp>
        <p:nvSpPr>
          <p:cNvPr id="1029" name="텍스트 개체 틀 22">
            <a:extLst>
              <a:ext uri="{FF2B5EF4-FFF2-40B4-BE49-F238E27FC236}">
                <a16:creationId xmlns:a16="http://schemas.microsoft.com/office/drawing/2014/main" id="{6106B171-B465-B440-8EDE-725CCC1464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>
            <a:extLst>
              <a:ext uri="{FF2B5EF4-FFF2-40B4-BE49-F238E27FC236}">
                <a16:creationId xmlns:a16="http://schemas.microsoft.com/office/drawing/2014/main" id="{65D5AC00-B5D3-5A45-869D-D232D893BAA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>
            <a:extLst>
              <a:ext uri="{FF2B5EF4-FFF2-40B4-BE49-F238E27FC236}">
                <a16:creationId xmlns:a16="http://schemas.microsoft.com/office/drawing/2014/main" id="{E8C95B02-7001-6242-8E91-E0E441CEA87E}"/>
              </a:ext>
            </a:extLst>
          </p:cNvPr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" name="Group 191">
            <a:extLst>
              <a:ext uri="{FF2B5EF4-FFF2-40B4-BE49-F238E27FC236}">
                <a16:creationId xmlns:a16="http://schemas.microsoft.com/office/drawing/2014/main" id="{15A57304-E004-814B-BA86-316BB1BC1BD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>
              <a:extLst>
                <a:ext uri="{FF2B5EF4-FFF2-40B4-BE49-F238E27FC236}">
                  <a16:creationId xmlns:a16="http://schemas.microsoft.com/office/drawing/2014/main" id="{B1F8123F-9BF4-2D46-A43F-808935B058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>
                <a:extLst>
                  <a:ext uri="{FF2B5EF4-FFF2-40B4-BE49-F238E27FC236}">
                    <a16:creationId xmlns:a16="http://schemas.microsoft.com/office/drawing/2014/main" id="{0EB8594F-E5BE-C24D-B262-850353C2C5A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>
                <a:extLst>
                  <a:ext uri="{FF2B5EF4-FFF2-40B4-BE49-F238E27FC236}">
                    <a16:creationId xmlns:a16="http://schemas.microsoft.com/office/drawing/2014/main" id="{834081F0-9F15-7B45-8FC9-40E1A6920A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>
              <a:extLst>
                <a:ext uri="{FF2B5EF4-FFF2-40B4-BE49-F238E27FC236}">
                  <a16:creationId xmlns:a16="http://schemas.microsoft.com/office/drawing/2014/main" id="{5BDFBBB1-066A-0542-A832-240983483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5" r:id="rId3"/>
    <p:sldLayoutId id="2147484528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>
            <a:extLst>
              <a:ext uri="{FF2B5EF4-FFF2-40B4-BE49-F238E27FC236}">
                <a16:creationId xmlns:a16="http://schemas.microsoft.com/office/drawing/2014/main" id="{8FF7F9FC-1859-4B40-8D15-C396B3E46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en-US" altLang="ko-KR"/>
              <a:t>3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연산자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744DA2EB-E52A-E44F-9B75-7945485CBE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산술 연산자</a:t>
            </a:r>
            <a:endParaRPr lang="en-US" altLang="ko-KR" sz="2400"/>
          </a:p>
          <a:p>
            <a:pPr lvl="1"/>
            <a:r>
              <a:rPr lang="en-US" altLang="ko-KR" sz="2000"/>
              <a:t>boolean </a:t>
            </a:r>
            <a:r>
              <a:rPr lang="ko-KR" altLang="en-US" sz="2000"/>
              <a:t>타입을 제외한 모든 기본 타입에 사용 가능</a:t>
            </a:r>
            <a:endParaRPr lang="en-US" altLang="ko-KR" sz="2000"/>
          </a:p>
          <a:p>
            <a:pPr lvl="1"/>
            <a:r>
              <a:rPr lang="ko-KR" altLang="en-US" sz="2000"/>
              <a:t>결과값 산출할 때 </a:t>
            </a:r>
            <a:r>
              <a:rPr lang="en-US" altLang="ko-KR" sz="2000"/>
              <a:t>Overflow </a:t>
            </a:r>
            <a:r>
              <a:rPr lang="ko-KR" altLang="en-US" sz="2000"/>
              <a:t>주의 </a:t>
            </a:r>
            <a:endParaRPr lang="en-US" altLang="ko-KR" sz="2000"/>
          </a:p>
          <a:p>
            <a:pPr lvl="1"/>
            <a:r>
              <a:rPr lang="ko-KR" altLang="en-US" sz="2000"/>
              <a:t>정확한 계산은 정수를 사용</a:t>
            </a:r>
            <a:endParaRPr lang="en-US" altLang="ko-KR" sz="2000"/>
          </a:p>
          <a:p>
            <a:pPr lvl="1"/>
            <a:r>
              <a:rPr lang="en-US" altLang="ko-KR" sz="2000"/>
              <a:t>NaN</a:t>
            </a:r>
            <a:r>
              <a:rPr lang="ko-KR" altLang="en-US" sz="2000"/>
              <a:t>과 </a:t>
            </a:r>
            <a:r>
              <a:rPr lang="en-US" altLang="ko-KR" sz="2000"/>
              <a:t>Infinity </a:t>
            </a:r>
            <a:r>
              <a:rPr lang="ko-KR" altLang="en-US" sz="2000"/>
              <a:t>연산은 주의할 것</a:t>
            </a:r>
            <a:endParaRPr lang="en-US" altLang="ko-KR" sz="2000"/>
          </a:p>
          <a:p>
            <a:pPr lvl="1"/>
            <a:endParaRPr lang="ko-KR" altLang="en-US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6E4F77C0-7AB6-3343-8ED2-EE04BA8F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이항 연산자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7BD8DA80-4102-0043-86D1-22DDB756B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3248025"/>
            <a:ext cx="7715250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>
            <a:extLst>
              <a:ext uri="{FF2B5EF4-FFF2-40B4-BE49-F238E27FC236}">
                <a16:creationId xmlns:a16="http://schemas.microsoft.com/office/drawing/2014/main" id="{5B6AE397-0D22-4C43-9749-47E5F9CA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5457825"/>
            <a:ext cx="32670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DB7F3A52-4F94-1E4F-8491-455CB6C853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문자열 연산자 </a:t>
            </a:r>
            <a:r>
              <a:rPr lang="en-US" altLang="ko-KR" sz="2400"/>
              <a:t>(p.86)</a:t>
            </a:r>
          </a:p>
          <a:p>
            <a:pPr lvl="1"/>
            <a:r>
              <a:rPr lang="ko-KR" altLang="en-US" sz="2000"/>
              <a:t>피연산자 중 문자열이 있으면 문자열로 결합</a:t>
            </a:r>
            <a:endParaRPr lang="en-US" altLang="ko-KR" sz="2000"/>
          </a:p>
          <a:p>
            <a:pPr lvl="1"/>
            <a:endParaRPr lang="ko-KR" altLang="en-US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B3A61BC4-98EE-754D-9E91-D6A639A4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이항 연산자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DB44A7C6-746F-1F4F-92BC-9793A4A6E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905000"/>
            <a:ext cx="741838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D59CF362-600F-EA4B-99CA-F2319A5B69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비교 연산자</a:t>
            </a:r>
            <a:r>
              <a:rPr lang="en-US" altLang="ko-KR" sz="2400"/>
              <a:t>(==, !=, &lt;, &gt;, &lt;=, &gt;=) (p.87~91)</a:t>
            </a:r>
          </a:p>
          <a:p>
            <a:pPr lvl="1"/>
            <a:r>
              <a:rPr lang="ko-KR" altLang="en-US" sz="2000"/>
              <a:t>대소</a:t>
            </a:r>
            <a:r>
              <a:rPr lang="en-US" altLang="ko-KR" sz="2000"/>
              <a:t>(&lt;, &lt;=, &gt;, &gt;=) </a:t>
            </a:r>
            <a:r>
              <a:rPr lang="ko-KR" altLang="en-US" sz="2000"/>
              <a:t>또는 동등</a:t>
            </a:r>
            <a:r>
              <a:rPr lang="en-US" altLang="ko-KR" sz="2000"/>
              <a:t>(==, !=) </a:t>
            </a:r>
            <a:r>
              <a:rPr lang="ko-KR" altLang="en-US" sz="2000"/>
              <a:t>비교해</a:t>
            </a:r>
            <a:r>
              <a:rPr lang="en-US" altLang="ko-KR" sz="2000"/>
              <a:t> boolean </a:t>
            </a:r>
            <a:r>
              <a:rPr lang="ko-KR" altLang="en-US" sz="2000"/>
              <a:t>타입인</a:t>
            </a:r>
            <a:r>
              <a:rPr lang="en-US" altLang="ko-KR" sz="2000"/>
              <a:t> true/false</a:t>
            </a:r>
            <a:r>
              <a:rPr lang="ko-KR" altLang="en-US" sz="2000"/>
              <a:t> 산출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동등 비교 연산자는 모든 타입에 사용</a:t>
            </a:r>
            <a:endParaRPr lang="en-US" altLang="ko-KR" sz="2000"/>
          </a:p>
          <a:p>
            <a:pPr lvl="1"/>
            <a:r>
              <a:rPr lang="ko-KR" altLang="en-US" sz="2000"/>
              <a:t>크기 비교 연산자는</a:t>
            </a:r>
            <a:r>
              <a:rPr lang="en-US" altLang="ko-KR" sz="2000"/>
              <a:t> boolean </a:t>
            </a:r>
            <a:r>
              <a:rPr lang="ko-KR" altLang="en-US" sz="2000"/>
              <a:t>타입 제외한 모든 기본 타입에 사용</a:t>
            </a:r>
            <a:endParaRPr lang="en-US" altLang="ko-KR" sz="2000"/>
          </a:p>
          <a:p>
            <a:pPr lvl="1"/>
            <a:r>
              <a:rPr lang="ko-KR" altLang="en-US" sz="2000"/>
              <a:t>흐름 제어문인 조건문</a:t>
            </a:r>
            <a:r>
              <a:rPr lang="en-US" altLang="ko-KR" sz="2000"/>
              <a:t>(if), </a:t>
            </a:r>
            <a:r>
              <a:rPr lang="ko-KR" altLang="en-US" sz="2000"/>
              <a:t>반복문</a:t>
            </a:r>
            <a:r>
              <a:rPr lang="en-US" altLang="ko-KR" sz="2000"/>
              <a:t>(for, while)</a:t>
            </a:r>
            <a:r>
              <a:rPr lang="ko-KR" altLang="en-US" sz="2000"/>
              <a:t>에서 주로 이용</a:t>
            </a:r>
            <a:endParaRPr lang="en-US" altLang="ko-KR" sz="2000"/>
          </a:p>
          <a:p>
            <a:pPr lvl="2"/>
            <a:r>
              <a:rPr lang="ko-KR" altLang="en-US" sz="1800"/>
              <a:t>실행 흐름을 제어할 때 사용</a:t>
            </a:r>
            <a:endParaRPr lang="en-US" altLang="ko-KR" sz="1800"/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38756620-C5D0-D54F-8C3C-B9BA7662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이항 연산자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96A8F470-BBBC-8C44-B206-493AC13BE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858125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6E2E0716-5AA5-834A-83B4-73113BB26D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논리 연산자</a:t>
            </a:r>
            <a:r>
              <a:rPr lang="en-US" altLang="ko-KR" sz="2400"/>
              <a:t> (&amp;&amp;, ||, &amp;, |, ^, !) (p.91~93)</a:t>
            </a:r>
          </a:p>
          <a:p>
            <a:pPr lvl="1"/>
            <a:r>
              <a:rPr lang="ko-KR" altLang="en-US" sz="2000"/>
              <a:t>논리곱</a:t>
            </a:r>
            <a:r>
              <a:rPr lang="en-US" altLang="ko-KR" sz="2000"/>
              <a:t>(&amp;&amp;), </a:t>
            </a:r>
            <a:r>
              <a:rPr lang="ko-KR" altLang="en-US" sz="2000"/>
              <a:t>논리합</a:t>
            </a:r>
            <a:r>
              <a:rPr lang="en-US" altLang="ko-KR" sz="2000"/>
              <a:t>(||), </a:t>
            </a:r>
            <a:r>
              <a:rPr lang="ko-KR" altLang="en-US" sz="2000"/>
              <a:t>배타적 논리합</a:t>
            </a:r>
            <a:r>
              <a:rPr lang="en-US" altLang="ko-KR" sz="2000"/>
              <a:t>(^) ,</a:t>
            </a:r>
            <a:r>
              <a:rPr lang="ko-KR" altLang="en-US" sz="2000"/>
              <a:t>논리 부정</a:t>
            </a:r>
            <a:r>
              <a:rPr lang="en-US" altLang="ko-KR" sz="2000"/>
              <a:t>(!) </a:t>
            </a:r>
            <a:r>
              <a:rPr lang="ko-KR" altLang="en-US" sz="2000"/>
              <a:t>연산 수행</a:t>
            </a:r>
            <a:endParaRPr lang="en-US" altLang="ko-KR" sz="2000"/>
          </a:p>
          <a:p>
            <a:pPr lvl="1"/>
            <a:r>
              <a:rPr lang="ko-KR" altLang="en-US" sz="2000"/>
              <a:t>피연산자는</a:t>
            </a:r>
            <a:r>
              <a:rPr lang="en-US" altLang="ko-KR" sz="2000"/>
              <a:t> boolean </a:t>
            </a:r>
            <a:r>
              <a:rPr lang="ko-KR" altLang="en-US" sz="2000"/>
              <a:t>타입만 사용 가능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F14AD992-2FA1-7944-8D86-B597B24C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이항 연산자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F62E6379-0B48-B34B-ABF7-A3C73DBB1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8073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BB69FFFE-92E2-B644-9CEF-46A599E105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비트 연산자</a:t>
            </a:r>
            <a:r>
              <a:rPr lang="en-US" altLang="ko-KR" sz="2400"/>
              <a:t>(&amp;, |, ^, ~, &lt;&lt;, &gt;&gt;, &gt;&gt;&gt;) (p.94~98)</a:t>
            </a:r>
          </a:p>
          <a:p>
            <a:pPr lvl="1"/>
            <a:r>
              <a:rPr lang="ko-KR" altLang="en-US" sz="2000"/>
              <a:t>비트</a:t>
            </a:r>
            <a:r>
              <a:rPr lang="en-US" altLang="ko-KR" sz="2000"/>
              <a:t>(bit) </a:t>
            </a:r>
            <a:r>
              <a:rPr lang="ko-KR" altLang="en-US" sz="2000"/>
              <a:t>단위로 연산 하므로</a:t>
            </a:r>
            <a:r>
              <a:rPr lang="en-US" altLang="ko-KR" sz="2000"/>
              <a:t> 0</a:t>
            </a:r>
            <a:r>
              <a:rPr lang="ko-KR" altLang="en-US" sz="2000"/>
              <a:t>과</a:t>
            </a:r>
            <a:r>
              <a:rPr lang="en-US" altLang="ko-KR" sz="2000"/>
              <a:t> 1</a:t>
            </a:r>
            <a:r>
              <a:rPr lang="ko-KR" altLang="en-US" sz="2000"/>
              <a:t>이 피연산자</a:t>
            </a:r>
            <a:endParaRPr lang="en-US" altLang="ko-KR" sz="2000"/>
          </a:p>
          <a:p>
            <a:pPr lvl="2"/>
            <a:r>
              <a:rPr lang="en-US" altLang="ko-KR" sz="1800"/>
              <a:t>0</a:t>
            </a:r>
            <a:r>
              <a:rPr lang="ko-KR" altLang="en-US" sz="1800"/>
              <a:t>과</a:t>
            </a:r>
            <a:r>
              <a:rPr lang="en-US" altLang="ko-KR" sz="1800"/>
              <a:t> 1</a:t>
            </a:r>
            <a:r>
              <a:rPr lang="ko-KR" altLang="en-US" sz="1800"/>
              <a:t>로 표현이 가능한 정수 타입만 비트 연산 가능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실수 타입인</a:t>
            </a:r>
            <a:r>
              <a:rPr lang="en-US" altLang="ko-KR" sz="1800"/>
              <a:t> float</a:t>
            </a:r>
            <a:r>
              <a:rPr lang="ko-KR" altLang="en-US" sz="1800"/>
              <a:t>과</a:t>
            </a:r>
            <a:r>
              <a:rPr lang="en-US" altLang="ko-KR" sz="1800"/>
              <a:t> double</a:t>
            </a:r>
            <a:r>
              <a:rPr lang="ko-KR" altLang="en-US" sz="1800"/>
              <a:t>은 비트 연산 불가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/>
            <a:r>
              <a:rPr lang="ko-KR" altLang="en-US" sz="2000"/>
              <a:t>종류</a:t>
            </a:r>
            <a:endParaRPr lang="en-US" altLang="ko-KR" sz="2000"/>
          </a:p>
          <a:p>
            <a:pPr lvl="2"/>
            <a:r>
              <a:rPr lang="ko-KR" altLang="en-US" sz="1800"/>
              <a:t>비트 논리 연산자</a:t>
            </a:r>
            <a:r>
              <a:rPr lang="en-US" altLang="ko-KR" sz="1800"/>
              <a:t>(&amp;, |, ^, ~)</a:t>
            </a:r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비트 이동 연산자</a:t>
            </a:r>
            <a:r>
              <a:rPr lang="en-US" altLang="ko-KR" sz="1800"/>
              <a:t>(&lt;&lt;, &gt;&gt;, &gt;&gt;&gt;)</a:t>
            </a:r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DC5B3C32-5989-0C41-8C1E-0883AA56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이항 연산자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72F460E6-74F2-7446-BFCE-B4DA83A32F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비트 논리 연산자</a:t>
            </a:r>
            <a:r>
              <a:rPr lang="en-US" altLang="ko-KR" sz="2400"/>
              <a:t>(&amp;, |, ^, ~)</a:t>
            </a:r>
          </a:p>
          <a:p>
            <a:pPr lvl="1"/>
            <a:r>
              <a:rPr lang="ko-KR" altLang="en-US" sz="2000"/>
              <a:t>피 연산자가 </a:t>
            </a:r>
            <a:r>
              <a:rPr lang="en-US" altLang="ko-KR" sz="2000"/>
              <a:t>boolean</a:t>
            </a:r>
            <a:r>
              <a:rPr lang="ko-KR" altLang="en-US" sz="2000"/>
              <a:t>타입일 경우 일반 논리 연산자</a:t>
            </a:r>
            <a:endParaRPr lang="en-US" altLang="ko-KR" sz="2000"/>
          </a:p>
          <a:p>
            <a:pPr lvl="1"/>
            <a:endParaRPr lang="ko-KR" altLang="en-US" sz="2000"/>
          </a:p>
          <a:p>
            <a:pPr lvl="1"/>
            <a:r>
              <a:rPr lang="ko-KR" altLang="en-US" sz="2000"/>
              <a:t>피연산자가 정수 타입일 경우 비트 논리 연산자로 사용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비트 연산자는 피연산자를</a:t>
            </a:r>
            <a:r>
              <a:rPr lang="en-US" altLang="ko-KR" sz="2000"/>
              <a:t> int</a:t>
            </a:r>
            <a:r>
              <a:rPr lang="ko-KR" altLang="en-US" sz="2000"/>
              <a:t>타입으로 자동 타입 변환 후 연산 수행</a:t>
            </a:r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4087B3D2-C8AB-064C-A4B3-43B663A8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이항 연산자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D0C64D5D-5E4C-B048-A2E4-9E4817BF1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575050"/>
            <a:ext cx="696753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80F8D7CB-3F92-1544-93EA-E7852B2351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비트 이동 연산자</a:t>
            </a:r>
            <a:r>
              <a:rPr lang="en-US" altLang="ko-KR" sz="2400"/>
              <a:t>(&lt;&lt;, &gt;&gt;, &gt;&gt;&gt;)</a:t>
            </a:r>
          </a:p>
          <a:p>
            <a:pPr lvl="1"/>
            <a:r>
              <a:rPr lang="ko-KR" altLang="en-US" sz="2000"/>
              <a:t>정수 데이터의 비트를 좌측 또는 우측으로 밀어 이동시키는 연산 수행</a:t>
            </a:r>
          </a:p>
          <a:p>
            <a:endParaRPr lang="ko-KR" altLang="en-US"/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D45787BD-6798-6546-B4F8-BC41AD8F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이항 연산자</a:t>
            </a:r>
          </a:p>
        </p:txBody>
      </p:sp>
      <p:pic>
        <p:nvPicPr>
          <p:cNvPr id="20484" name="Picture 6">
            <a:extLst>
              <a:ext uri="{FF2B5EF4-FFF2-40B4-BE49-F238E27FC236}">
                <a16:creationId xmlns:a16="http://schemas.microsoft.com/office/drawing/2014/main" id="{A2D0968E-3781-D048-BC0A-DFC2AB19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4295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B622F0A-08F9-FB47-8EBC-1080D9B3A7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대입 연산자</a:t>
            </a:r>
            <a:r>
              <a:rPr lang="en-US" altLang="ko-KR" sz="2400" dirty="0"/>
              <a:t>(=,  +=,  -=,  *=,  /=,  %=, &amp;=, ^=, |=, &lt;&lt;=, &gt;&gt;=, &gt;&gt;&gt;=)</a:t>
            </a:r>
          </a:p>
          <a:p>
            <a:pPr lvl="1">
              <a:defRPr/>
            </a:pPr>
            <a:r>
              <a:rPr lang="ko-KR" altLang="en-US" sz="2000" dirty="0"/>
              <a:t>오른쪽 피연산자의 값을 좌측 피연산자인 변수에 저장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모든 연산자들 중 가장 낮은 연산 순위 </a:t>
            </a:r>
            <a:r>
              <a:rPr lang="en-US" altLang="ko-KR" sz="2000" dirty="0"/>
              <a:t>-&gt; </a:t>
            </a:r>
            <a:r>
              <a:rPr lang="ko-KR" altLang="en-US" sz="2000" dirty="0"/>
              <a:t>제일 마지막에 수행</a:t>
            </a:r>
            <a:endParaRPr lang="en-US" altLang="ko-KR" sz="2000" dirty="0"/>
          </a:p>
          <a:p>
            <a:pPr marL="357187" lvl="1" indent="0">
              <a:buFont typeface="Wingdings" pitchFamily="2" charset="2"/>
              <a:buNone/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종류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단순 대입 연산자</a:t>
            </a:r>
            <a:endParaRPr lang="en-US" altLang="ko-KR" sz="1800" dirty="0"/>
          </a:p>
          <a:p>
            <a:pPr lvl="2">
              <a:defRPr/>
            </a:pPr>
            <a:r>
              <a:rPr lang="ko-KR" altLang="en-US" sz="1800" dirty="0"/>
              <a:t>복합 대입 연산자</a:t>
            </a:r>
            <a:endParaRPr lang="en-US" altLang="ko-KR" sz="1800" dirty="0"/>
          </a:p>
          <a:p>
            <a:pPr lvl="3">
              <a:buFont typeface="Arial" charset="0"/>
              <a:buChar char="–"/>
              <a:defRPr/>
            </a:pPr>
            <a:r>
              <a:rPr lang="en-US" altLang="ko-KR" dirty="0"/>
              <a:t> </a:t>
            </a:r>
            <a:r>
              <a:rPr lang="ko-KR" altLang="en-US" dirty="0"/>
              <a:t>정해진 연산을 수행한 후 결과를 변수에 저장</a:t>
            </a: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AE180424-8F00-024E-9893-C85302F7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이항 연산자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C6482CB0-84F7-714D-8F13-54C7F74EB3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대입 연산자의 종류</a:t>
            </a:r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2683D0A7-27C3-DE42-9795-CF266A1B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이항 연산자</a:t>
            </a:r>
          </a:p>
        </p:txBody>
      </p:sp>
      <p:pic>
        <p:nvPicPr>
          <p:cNvPr id="22532" name="Picture 3">
            <a:extLst>
              <a:ext uri="{FF2B5EF4-FFF2-40B4-BE49-F238E27FC236}">
                <a16:creationId xmlns:a16="http://schemas.microsoft.com/office/drawing/2014/main" id="{A67FACEC-520A-304C-8845-3C45A83CF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09713"/>
            <a:ext cx="5214938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C7552646-D028-0445-A6E3-0F027DED2A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삼항 연산자란</a:t>
            </a:r>
            <a:r>
              <a:rPr lang="en-US" altLang="ko-KR" sz="2400"/>
              <a:t>? </a:t>
            </a:r>
          </a:p>
          <a:p>
            <a:pPr lvl="1"/>
            <a:r>
              <a:rPr lang="ko-KR" altLang="en-US" sz="2000"/>
              <a:t>세 개의 피연산자를 필요로 하는 연산자</a:t>
            </a:r>
            <a:endParaRPr lang="en-US" altLang="ko-KR" sz="2000"/>
          </a:p>
          <a:p>
            <a:pPr lvl="1"/>
            <a:r>
              <a:rPr lang="ko-KR" altLang="en-US" sz="2000"/>
              <a:t>앞의 조건식 결과에 따라 콜론 앞 뒤의 피연산자 선택 </a:t>
            </a:r>
            <a:r>
              <a:rPr lang="en-US" altLang="ko-KR" sz="2000"/>
              <a:t>-&gt; </a:t>
            </a:r>
            <a:r>
              <a:rPr lang="ko-KR" altLang="en-US" sz="2000"/>
              <a:t>조건 연산식 </a:t>
            </a:r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221FBCB3-51CE-2945-8536-3CA9315C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삼항 연산자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E00DD55B-FF2F-884F-BA24-60F101EA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500938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9">
            <a:extLst>
              <a:ext uri="{FF2B5EF4-FFF2-40B4-BE49-F238E27FC236}">
                <a16:creationId xmlns:a16="http://schemas.microsoft.com/office/drawing/2014/main" id="{3A38DBB8-41C7-2542-B635-5387F6579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95738"/>
            <a:ext cx="7500938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0F664C0A-CF92-0141-9B69-BD33ECC378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목차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1</a:t>
            </a:r>
            <a:r>
              <a:rPr lang="ko-KR" altLang="en-US" sz="2000" dirty="0"/>
              <a:t>절</a:t>
            </a:r>
            <a:r>
              <a:rPr lang="en-US" altLang="ko-KR" sz="2000" dirty="0"/>
              <a:t>. </a:t>
            </a:r>
            <a:r>
              <a:rPr lang="ko-KR" altLang="en-US" sz="2000" dirty="0"/>
              <a:t>연산자와 연산식</a:t>
            </a:r>
            <a:endParaRPr lang="en-US" altLang="ko-KR" sz="2000" dirty="0"/>
          </a:p>
          <a:p>
            <a:pPr lvl="1">
              <a:defRPr/>
            </a:pPr>
            <a:endParaRPr lang="ko-KR" altLang="en-US" sz="2000" dirty="0"/>
          </a:p>
          <a:p>
            <a:pPr lvl="1">
              <a:defRPr/>
            </a:pPr>
            <a:r>
              <a:rPr lang="en-US" altLang="ko-KR" sz="2000" dirty="0"/>
              <a:t>2</a:t>
            </a:r>
            <a:r>
              <a:rPr lang="ko-KR" altLang="en-US" sz="2000" dirty="0"/>
              <a:t>절</a:t>
            </a:r>
            <a:r>
              <a:rPr lang="en-US" altLang="ko-KR" sz="2000" dirty="0"/>
              <a:t>. </a:t>
            </a:r>
            <a:r>
              <a:rPr lang="ko-KR" altLang="en-US" sz="2000" dirty="0"/>
              <a:t>연산의 방향과 우선 순위</a:t>
            </a:r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3</a:t>
            </a:r>
            <a:r>
              <a:rPr lang="ko-KR" altLang="en-US" sz="2000" dirty="0"/>
              <a:t>절</a:t>
            </a:r>
            <a:r>
              <a:rPr lang="en-US" altLang="ko-KR" sz="2000" dirty="0"/>
              <a:t>. </a:t>
            </a:r>
            <a:r>
              <a:rPr lang="ko-KR" altLang="en-US" sz="2000" dirty="0"/>
              <a:t>단항 연산자</a:t>
            </a:r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4</a:t>
            </a:r>
            <a:r>
              <a:rPr lang="ko-KR" altLang="en-US" sz="2000" dirty="0"/>
              <a:t>절</a:t>
            </a:r>
            <a:r>
              <a:rPr lang="en-US" altLang="ko-KR" sz="2000" dirty="0"/>
              <a:t>. </a:t>
            </a:r>
            <a:r>
              <a:rPr lang="ko-KR" altLang="en-US" sz="2000" dirty="0"/>
              <a:t>이항 연산자</a:t>
            </a:r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5</a:t>
            </a:r>
            <a:r>
              <a:rPr lang="ko-KR" altLang="en-US" sz="2000" dirty="0"/>
              <a:t>절</a:t>
            </a:r>
            <a:r>
              <a:rPr lang="en-US" altLang="ko-KR" sz="2000" dirty="0"/>
              <a:t>. </a:t>
            </a:r>
            <a:r>
              <a:rPr lang="ko-KR" altLang="en-US" sz="2000" dirty="0"/>
              <a:t>삼항 연산자</a:t>
            </a:r>
            <a:r>
              <a:rPr lang="en-US" altLang="ko-KR" sz="2000" dirty="0"/>
              <a:t>( ?  :  )</a:t>
            </a:r>
          </a:p>
          <a:p>
            <a:pPr lvl="1"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>
            <a:extLst>
              <a:ext uri="{FF2B5EF4-FFF2-40B4-BE49-F238E27FC236}">
                <a16:creationId xmlns:a16="http://schemas.microsoft.com/office/drawing/2014/main" id="{4F9B0440-ECA8-1940-ABE5-71F7615DBA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연산이란</a:t>
            </a:r>
            <a:r>
              <a:rPr lang="en-US" altLang="ko-KR" sz="2400"/>
              <a:t>?</a:t>
            </a:r>
          </a:p>
          <a:p>
            <a:pPr lvl="1"/>
            <a:r>
              <a:rPr lang="ko-KR" altLang="en-US" sz="2000"/>
              <a:t>데이터를 처리하여 결과를 산출하는 것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연산자</a:t>
            </a:r>
            <a:r>
              <a:rPr lang="en-US" altLang="ko-KR" sz="2000"/>
              <a:t>(Operations)</a:t>
            </a:r>
          </a:p>
          <a:p>
            <a:pPr lvl="2"/>
            <a:r>
              <a:rPr lang="ko-KR" altLang="en-US" sz="1800"/>
              <a:t>연산에 사용되는 표시나 기호</a:t>
            </a:r>
            <a:r>
              <a:rPr lang="en-US" altLang="ko-KR" sz="1800"/>
              <a:t>(+, -, *, /, %, =, …)</a:t>
            </a:r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피연산자</a:t>
            </a:r>
            <a:r>
              <a:rPr lang="en-US" altLang="ko-KR" sz="2000"/>
              <a:t>(Operand): </a:t>
            </a:r>
            <a:r>
              <a:rPr lang="ko-KR" altLang="en-US" sz="2000"/>
              <a:t>연산 대상이 되는 데이터</a:t>
            </a:r>
            <a:r>
              <a:rPr lang="en-US" altLang="ko-KR" sz="2000"/>
              <a:t>(</a:t>
            </a:r>
            <a:r>
              <a:rPr lang="ko-KR" altLang="en-US" sz="2000"/>
              <a:t>리터럴</a:t>
            </a:r>
            <a:r>
              <a:rPr lang="en-US" altLang="ko-KR" sz="2000"/>
              <a:t>, </a:t>
            </a:r>
            <a:r>
              <a:rPr lang="ko-KR" altLang="en-US" sz="2000"/>
              <a:t>변수</a:t>
            </a:r>
            <a:r>
              <a:rPr lang="en-US" altLang="ko-KR" sz="2000"/>
              <a:t>)</a:t>
            </a:r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연산식</a:t>
            </a:r>
            <a:r>
              <a:rPr lang="en-US" altLang="ko-KR" sz="2000"/>
              <a:t>(Expressions)</a:t>
            </a:r>
          </a:p>
          <a:p>
            <a:pPr lvl="2"/>
            <a:r>
              <a:rPr lang="ko-KR" altLang="en-US" sz="1800"/>
              <a:t>연산자와 피연산자를 이용하여 연산의 과정을 기술한 것</a:t>
            </a:r>
          </a:p>
          <a:p>
            <a:endParaRPr lang="ko-KR" altLang="en-US"/>
          </a:p>
        </p:txBody>
      </p:sp>
      <p:sp>
        <p:nvSpPr>
          <p:cNvPr id="7171" name="제목 2">
            <a:extLst>
              <a:ext uri="{FF2B5EF4-FFF2-40B4-BE49-F238E27FC236}">
                <a16:creationId xmlns:a16="http://schemas.microsoft.com/office/drawing/2014/main" id="{ED9A7E63-85B1-AF42-A906-AF27CF2E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연산자와 연산식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7BFE56C9-E6F7-F54C-8DFD-70EE6A7CCA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연산자의 종류 </a:t>
            </a:r>
            <a:r>
              <a:rPr lang="en-US" altLang="ko-KR" sz="2400"/>
              <a:t>(p.64)</a:t>
            </a:r>
            <a:endParaRPr lang="ko-KR" altLang="en-US" sz="2400"/>
          </a:p>
        </p:txBody>
      </p:sp>
      <p:sp>
        <p:nvSpPr>
          <p:cNvPr id="8195" name="제목 2">
            <a:extLst>
              <a:ext uri="{FF2B5EF4-FFF2-40B4-BE49-F238E27FC236}">
                <a16:creationId xmlns:a16="http://schemas.microsoft.com/office/drawing/2014/main" id="{C2D77846-49E3-7C45-B713-02F15E1C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연산자와 연산식</a:t>
            </a: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1E30DC13-25D7-F54B-8E77-933CFB79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239000" cy="474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42695081-A34D-994F-BDF2-CD8DB240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연산의 방향과 우선 순위</a:t>
            </a:r>
          </a:p>
          <a:p>
            <a:pPr lvl="1"/>
            <a:r>
              <a:rPr lang="ko-KR" altLang="en-US" sz="2000"/>
              <a:t>연산자의 우선 순위에 따라 연산된다</a:t>
            </a:r>
            <a:r>
              <a:rPr lang="en-US" altLang="ko-KR" sz="2000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동일한 우선 순위의 연산자는 연산의 방향 존재</a:t>
            </a:r>
          </a:p>
          <a:p>
            <a:endParaRPr lang="ko-KR" altLang="en-US"/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6115D10D-32FB-5147-8640-9564344C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연산의 방향과 우선 순위</a:t>
            </a:r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F05BFF71-75DE-D242-A4EC-8B6C836C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8581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>
            <a:extLst>
              <a:ext uri="{FF2B5EF4-FFF2-40B4-BE49-F238E27FC236}">
                <a16:creationId xmlns:a16="http://schemas.microsoft.com/office/drawing/2014/main" id="{690064CD-87F3-034C-9574-4DFF1E47D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6583363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F4CAF80F-31DA-C641-9868-2BAA928C82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>
                <a:solidFill>
                  <a:srgbClr val="000000"/>
                </a:solidFill>
              </a:rPr>
              <a:t>연산의 방향과 우선 순위</a:t>
            </a:r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0C7B597E-9306-114D-8291-944E387C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연산의 방향과 우선 순위</a:t>
            </a: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07DD7513-44FD-BB42-B184-E45D0DCE5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6819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6FCF4486-9202-2F48-8378-D476FCA861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단항연산자란</a:t>
            </a:r>
            <a:r>
              <a:rPr lang="en-US" altLang="ko-KR" sz="2400"/>
              <a:t>?</a:t>
            </a:r>
          </a:p>
          <a:p>
            <a:pPr lvl="1"/>
            <a:r>
              <a:rPr lang="ko-KR" altLang="en-US" sz="2000"/>
              <a:t>피연산자가 </a:t>
            </a:r>
            <a:r>
              <a:rPr lang="en-US" altLang="ko-KR" sz="2000"/>
              <a:t>1</a:t>
            </a:r>
            <a:r>
              <a:rPr lang="ko-KR" altLang="en-US" sz="2000"/>
              <a:t>개인 연산자</a:t>
            </a:r>
            <a:endParaRPr lang="en-US" altLang="ko-KR" sz="2000"/>
          </a:p>
          <a:p>
            <a:pPr lvl="1"/>
            <a:endParaRPr lang="ko-KR" altLang="en-US" sz="2000"/>
          </a:p>
          <a:p>
            <a:r>
              <a:rPr lang="ko-KR" altLang="en-US" sz="2400"/>
              <a:t>단항 연산자의 종류 </a:t>
            </a:r>
            <a:r>
              <a:rPr lang="en-US" altLang="ko-KR" sz="2400"/>
              <a:t>(p.68~) </a:t>
            </a:r>
            <a:endParaRPr lang="ko-KR" altLang="en-US" sz="2400"/>
          </a:p>
          <a:p>
            <a:pPr lvl="1"/>
            <a:r>
              <a:rPr lang="ko-KR" altLang="en-US" sz="2000"/>
              <a:t>부호 연산자</a:t>
            </a:r>
            <a:r>
              <a:rPr lang="en-US" altLang="ko-KR" sz="2000"/>
              <a:t>: +, -</a:t>
            </a:r>
          </a:p>
          <a:p>
            <a:pPr lvl="2"/>
            <a:r>
              <a:rPr lang="en-US" altLang="ko-KR" sz="1800"/>
              <a:t>boolean </a:t>
            </a:r>
            <a:r>
              <a:rPr lang="ko-KR" altLang="en-US" sz="1800"/>
              <a:t>타입과 </a:t>
            </a:r>
            <a:r>
              <a:rPr lang="en-US" altLang="ko-KR" sz="1800"/>
              <a:t>char </a:t>
            </a:r>
            <a:r>
              <a:rPr lang="ko-KR" altLang="en-US" sz="1800"/>
              <a:t>타입을 제외한 기본 타입에 사용 가능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>
                <a:solidFill>
                  <a:srgbClr val="0070C0"/>
                </a:solidFill>
              </a:rPr>
              <a:t>부호 연산자의 산출 타입은 </a:t>
            </a:r>
            <a:r>
              <a:rPr lang="en-US" altLang="ko-KR" sz="1800">
                <a:solidFill>
                  <a:srgbClr val="0070C0"/>
                </a:solidFill>
              </a:rPr>
              <a:t>int</a:t>
            </a:r>
            <a:endParaRPr lang="ko-KR" altLang="en-US" sz="1800">
              <a:solidFill>
                <a:srgbClr val="0070C0"/>
              </a:solidFill>
            </a:endParaRPr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증감 연산자</a:t>
            </a:r>
            <a:r>
              <a:rPr lang="en-US" altLang="ko-KR" sz="2000"/>
              <a:t>: ++, --</a:t>
            </a:r>
          </a:p>
          <a:p>
            <a:pPr lvl="2"/>
            <a:r>
              <a:rPr lang="ko-KR" altLang="en-US" sz="1800"/>
              <a:t>변수의 값을 </a:t>
            </a:r>
            <a:r>
              <a:rPr lang="en-US" altLang="ko-KR" sz="1800"/>
              <a:t>1</a:t>
            </a:r>
            <a:r>
              <a:rPr lang="ko-KR" altLang="en-US" sz="1800"/>
              <a:t>증가 시키거나 </a:t>
            </a:r>
            <a:r>
              <a:rPr lang="en-US" altLang="ko-KR" sz="1800"/>
              <a:t>(++)  1 </a:t>
            </a:r>
            <a:r>
              <a:rPr lang="ko-KR" altLang="en-US" sz="1800"/>
              <a:t>감소 </a:t>
            </a:r>
            <a:r>
              <a:rPr lang="en-US" altLang="ko-KR" sz="1800"/>
              <a:t>(--)</a:t>
            </a:r>
            <a:r>
              <a:rPr lang="ko-KR" altLang="en-US" sz="1800"/>
              <a:t> 시키는 연산자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증감 연산자가 변수 뒤에 있으면 다른 연산자 먼저 처리 후 증감 연산자   처리 </a:t>
            </a:r>
            <a:endParaRPr lang="en-US" altLang="ko-KR" sz="1800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CD49A26A-8741-7747-9EE1-F86D692D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단항 연산자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343078F6-5B9D-2341-8FA0-EEE2668038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>
                <a:solidFill>
                  <a:srgbClr val="000000"/>
                </a:solidFill>
              </a:rPr>
              <a:t>단항 연산자의 종류 </a:t>
            </a:r>
            <a:r>
              <a:rPr lang="en-US" altLang="ko-KR" sz="240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ko-KR" altLang="en-US" sz="2000">
                <a:solidFill>
                  <a:srgbClr val="000000"/>
                </a:solidFill>
              </a:rPr>
              <a:t>논리 부정 연산자</a:t>
            </a:r>
            <a:r>
              <a:rPr lang="en-US" altLang="ko-KR" sz="2000">
                <a:solidFill>
                  <a:srgbClr val="000000"/>
                </a:solidFill>
              </a:rPr>
              <a:t>: !</a:t>
            </a:r>
          </a:p>
          <a:p>
            <a:pPr lvl="2"/>
            <a:r>
              <a:rPr lang="en-US" altLang="ko-KR" sz="1800">
                <a:solidFill>
                  <a:srgbClr val="000000"/>
                </a:solidFill>
              </a:rPr>
              <a:t>Boolean type </a:t>
            </a:r>
            <a:r>
              <a:rPr lang="ko-KR" altLang="en-US" sz="1800">
                <a:solidFill>
                  <a:srgbClr val="000000"/>
                </a:solidFill>
              </a:rPr>
              <a:t>에만 사용가능</a:t>
            </a:r>
            <a:endParaRPr lang="en-US" altLang="ko-KR" sz="1800">
              <a:solidFill>
                <a:srgbClr val="000000"/>
              </a:solidFill>
            </a:endParaRPr>
          </a:p>
          <a:p>
            <a:pPr lvl="2"/>
            <a:endParaRPr lang="en-US" altLang="ko-KR" sz="1800">
              <a:solidFill>
                <a:srgbClr val="000000"/>
              </a:solidFill>
            </a:endParaRPr>
          </a:p>
          <a:p>
            <a:pPr lvl="2"/>
            <a:endParaRPr lang="en-US" altLang="ko-KR" sz="1800">
              <a:solidFill>
                <a:srgbClr val="000000"/>
              </a:solidFill>
            </a:endParaRPr>
          </a:p>
          <a:p>
            <a:pPr lvl="1"/>
            <a:endParaRPr lang="en-US" altLang="ko-KR" sz="2000">
              <a:solidFill>
                <a:srgbClr val="000000"/>
              </a:solidFill>
            </a:endParaRPr>
          </a:p>
          <a:p>
            <a:pPr lvl="1"/>
            <a:endParaRPr lang="en-US" altLang="ko-KR" sz="2000">
              <a:solidFill>
                <a:srgbClr val="000000"/>
              </a:solidFill>
            </a:endParaRPr>
          </a:p>
          <a:p>
            <a:pPr lvl="1"/>
            <a:r>
              <a:rPr lang="ko-KR" altLang="en-US" sz="2000">
                <a:solidFill>
                  <a:srgbClr val="000000"/>
                </a:solidFill>
              </a:rPr>
              <a:t>비트 반전 연산자</a:t>
            </a:r>
            <a:r>
              <a:rPr lang="en-US" altLang="ko-KR" sz="2000">
                <a:solidFill>
                  <a:srgbClr val="000000"/>
                </a:solidFill>
              </a:rPr>
              <a:t>: ~</a:t>
            </a:r>
          </a:p>
          <a:p>
            <a:pPr lvl="2"/>
            <a:r>
              <a:rPr lang="en-US" altLang="ko-KR" sz="1800">
                <a:solidFill>
                  <a:srgbClr val="000000"/>
                </a:solidFill>
              </a:rPr>
              <a:t>byte, short, int, long </a:t>
            </a:r>
            <a:r>
              <a:rPr lang="ko-KR" altLang="en-US" sz="1800">
                <a:solidFill>
                  <a:srgbClr val="000000"/>
                </a:solidFill>
              </a:rPr>
              <a:t>타입만 피연산자가 될 수 있다</a:t>
            </a:r>
            <a:r>
              <a:rPr lang="en-US" altLang="ko-KR" sz="1800">
                <a:solidFill>
                  <a:srgbClr val="000000"/>
                </a:solidFill>
              </a:rPr>
              <a:t>.</a:t>
            </a:r>
          </a:p>
          <a:p>
            <a:pPr lvl="2"/>
            <a:r>
              <a:rPr lang="ko-KR" altLang="en-US" sz="1800">
                <a:solidFill>
                  <a:srgbClr val="000000"/>
                </a:solidFill>
              </a:rPr>
              <a:t>비트값을 반전</a:t>
            </a:r>
            <a:r>
              <a:rPr lang="en-US" altLang="ko-KR" sz="1800">
                <a:solidFill>
                  <a:srgbClr val="000000"/>
                </a:solidFill>
              </a:rPr>
              <a:t>(01, 10)</a:t>
            </a:r>
            <a:r>
              <a:rPr lang="ko-KR" altLang="en-US" sz="1800">
                <a:solidFill>
                  <a:srgbClr val="000000"/>
                </a:solidFill>
              </a:rPr>
              <a:t>시킨다</a:t>
            </a:r>
            <a:r>
              <a:rPr lang="en-US" altLang="ko-KR" sz="1800">
                <a:solidFill>
                  <a:srgbClr val="000000"/>
                </a:solidFill>
              </a:rPr>
              <a:t>.</a:t>
            </a:r>
          </a:p>
          <a:p>
            <a:pPr lvl="2"/>
            <a:endParaRPr lang="ko-KR" altLang="en-US">
              <a:solidFill>
                <a:srgbClr val="000000"/>
              </a:solidFill>
            </a:endParaRPr>
          </a:p>
          <a:p>
            <a:endParaRPr lang="ko-KR" altLang="en-US"/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1A97BF7D-A4D5-3F4B-BFCB-20DA9FDF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단항 연산자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156A8A24-06CD-0E4A-BA12-176DBC3A3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217738"/>
            <a:ext cx="8072437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2">
            <a:extLst>
              <a:ext uri="{FF2B5EF4-FFF2-40B4-BE49-F238E27FC236}">
                <a16:creationId xmlns:a16="http://schemas.microsoft.com/office/drawing/2014/main" id="{F1418AE6-B79B-CD4A-8C8F-FB604F60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5029200"/>
            <a:ext cx="8001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F56E7D51-D02B-094B-B621-57A424A05B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이항 연산자란</a:t>
            </a:r>
            <a:r>
              <a:rPr lang="en-US" altLang="ko-KR" sz="2400"/>
              <a:t>? (p.75~) </a:t>
            </a:r>
          </a:p>
          <a:p>
            <a:pPr lvl="1"/>
            <a:r>
              <a:rPr lang="ko-KR" altLang="en-US" sz="2000"/>
              <a:t>피연산자가 </a:t>
            </a:r>
            <a:r>
              <a:rPr lang="en-US" altLang="ko-KR" sz="2000"/>
              <a:t>2</a:t>
            </a:r>
            <a:r>
              <a:rPr lang="ko-KR" altLang="en-US" sz="2000"/>
              <a:t>개인 연산자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종류</a:t>
            </a:r>
            <a:endParaRPr lang="en-US" altLang="ko-KR" sz="2000"/>
          </a:p>
          <a:p>
            <a:pPr lvl="2"/>
            <a:r>
              <a:rPr lang="ko-KR" altLang="en-US" sz="1800"/>
              <a:t>산술 연산자</a:t>
            </a:r>
            <a:r>
              <a:rPr lang="en-US" altLang="ko-KR" sz="1800"/>
              <a:t>: +, -, *, /, %</a:t>
            </a:r>
          </a:p>
          <a:p>
            <a:pPr lvl="2"/>
            <a:r>
              <a:rPr lang="ko-KR" altLang="en-US" sz="1800"/>
              <a:t>문자열 연결 연산자</a:t>
            </a:r>
            <a:r>
              <a:rPr lang="en-US" altLang="ko-KR" sz="1800"/>
              <a:t>: +</a:t>
            </a:r>
          </a:p>
          <a:p>
            <a:pPr lvl="2"/>
            <a:r>
              <a:rPr lang="ko-KR" altLang="en-US" sz="1800"/>
              <a:t>대입 연산자</a:t>
            </a:r>
            <a:r>
              <a:rPr lang="en-US" altLang="ko-KR" sz="1800"/>
              <a:t>: =,  +=,  -=,  *=,  /=,  %=, &amp;=, ^=, |=, &lt;&lt;=, &gt;&gt;=, &gt;&gt;&gt;=</a:t>
            </a:r>
          </a:p>
          <a:p>
            <a:pPr lvl="2"/>
            <a:r>
              <a:rPr lang="ko-KR" altLang="en-US" sz="1800"/>
              <a:t>비교 연산자</a:t>
            </a:r>
            <a:r>
              <a:rPr lang="en-US" altLang="ko-KR" sz="1800"/>
              <a:t>: &lt;, &lt;=, &gt;, &gt;=, ==, !=</a:t>
            </a:r>
          </a:p>
          <a:p>
            <a:pPr lvl="2"/>
            <a:r>
              <a:rPr lang="ko-KR" altLang="en-US" sz="1800"/>
              <a:t>논리 연산자</a:t>
            </a:r>
            <a:r>
              <a:rPr lang="en-US" altLang="ko-KR" sz="1800"/>
              <a:t>: &amp;&amp;, ||, &amp;, |, ^, !</a:t>
            </a:r>
          </a:p>
          <a:p>
            <a:pPr lvl="2"/>
            <a:r>
              <a:rPr lang="ko-KR" altLang="en-US" sz="1800"/>
              <a:t>비트 논리 연산자</a:t>
            </a:r>
            <a:r>
              <a:rPr lang="en-US" altLang="ko-KR" sz="1800"/>
              <a:t>: &amp;, |, ^</a:t>
            </a:r>
          </a:p>
          <a:p>
            <a:pPr lvl="2"/>
            <a:r>
              <a:rPr lang="ko-KR" altLang="en-US" sz="1800"/>
              <a:t>비트 이동 연산자</a:t>
            </a:r>
            <a:r>
              <a:rPr lang="en-US" altLang="ko-KR" sz="1800"/>
              <a:t>: &lt;&lt;, &gt;&gt;, &gt;&gt;&gt;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94B8DA50-2BC9-FB46-AF5B-997D56F8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이항 연산자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15700</TotalTime>
  <Words>692</Words>
  <Application>Microsoft Macintosh PowerPoint</Application>
  <PresentationFormat>화면 슬라이드 쇼(4:3)</PresentationFormat>
  <Paragraphs>133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맑은 고딕</vt:lpstr>
      <vt:lpstr>Verdana</vt:lpstr>
      <vt:lpstr>HY견고딕</vt:lpstr>
      <vt:lpstr>HY헤드라인M</vt:lpstr>
      <vt:lpstr>Wingdings</vt:lpstr>
      <vt:lpstr>HY강M</vt:lpstr>
      <vt:lpstr>돋움</vt:lpstr>
      <vt:lpstr>Arial</vt:lpstr>
      <vt:lpstr>2_디자인 사용자 지정</vt:lpstr>
      <vt:lpstr>3장. 연산자</vt:lpstr>
      <vt:lpstr>PowerPoint 프레젠테이션</vt:lpstr>
      <vt:lpstr>1절. 연산자와 연산식</vt:lpstr>
      <vt:lpstr>1절. 연산자와 연산식</vt:lpstr>
      <vt:lpstr>2절. 연산의 방향과 우선 순위</vt:lpstr>
      <vt:lpstr>2절. 연산의 방향과 우선 순위</vt:lpstr>
      <vt:lpstr>3절. 단항 연산자</vt:lpstr>
      <vt:lpstr>3절. 단항 연산자</vt:lpstr>
      <vt:lpstr>4절. 이항 연산자</vt:lpstr>
      <vt:lpstr>4절. 이항 연산자</vt:lpstr>
      <vt:lpstr>4절. 이항 연산자</vt:lpstr>
      <vt:lpstr>4절. 이항 연산자</vt:lpstr>
      <vt:lpstr>4절. 이항 연산자</vt:lpstr>
      <vt:lpstr>4절. 이항 연산자</vt:lpstr>
      <vt:lpstr>4절. 이항 연산자</vt:lpstr>
      <vt:lpstr>4절. 이항 연산자</vt:lpstr>
      <vt:lpstr>4절. 이항 연산자</vt:lpstr>
      <vt:lpstr>4절. 이항 연산자</vt:lpstr>
      <vt:lpstr>5절. 삼항 연산자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Microsoft Office User</cp:lastModifiedBy>
  <cp:revision>2498</cp:revision>
  <dcterms:created xsi:type="dcterms:W3CDTF">2004-07-21T02:43:03Z</dcterms:created>
  <dcterms:modified xsi:type="dcterms:W3CDTF">2021-03-19T00:54:05Z</dcterms:modified>
</cp:coreProperties>
</file>