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48" r:id="rId25"/>
    <p:sldId id="549" r:id="rId26"/>
    <p:sldId id="550" r:id="rId27"/>
    <p:sldId id="551" r:id="rId28"/>
    <p:sldId id="275" r:id="rId29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32"/>
    </p:embeddedFont>
    <p:embeddedFont>
      <p:font typeface="HY강M" panose="02030600000101010101" pitchFamily="18" charset="-127"/>
      <p:regular r:id="rId33"/>
    </p:embeddedFont>
    <p:embeddedFont>
      <p:font typeface="HY견고딕" panose="0203060000010101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맑은 고딕" panose="020B0503020000020004" pitchFamily="34" charset="-127"/>
      <p:regular r:id="rId36"/>
      <p:bold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DADB493-795D-0A4E-9A38-C1F5DE065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253A1C2-82EF-E240-A480-F335858BB5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714E6BE8-9F0D-184E-8538-0C6300C725B3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079B68C-17BB-194F-87A9-2DB4189F32E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7874470-8512-D348-97A1-9AA68DC44BF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07A4821-DDD1-B74B-8BB2-2478F25D2D6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34833C-D425-9A45-A251-5397867B9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D541D4-C91B-5249-B8F5-1E3EC82651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3E7717A-2982-1349-A7D0-11B10914D537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DE4B81C-808F-9940-901B-2A69DDAC80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7F6ED2F-AF7B-8D48-9240-7D61953AA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EA398-494B-484D-8BB9-0DAD039D8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E59CB-FEF4-3D42-9B62-540AB28ED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B374DD6-80BC-CA4D-A010-C3FEDA05A3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AAADA88-F818-AD46-B65F-DECDEC9AF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7E463E9-C8EE-7248-A55A-73AF44A218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10A35D1-2C7D-794E-879C-F9AF141614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74548E1-2E41-414C-870F-E2397B4B0F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3FDE66D-DED5-6B44-9575-C73F8A7E0E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088BE4-D221-BE42-9EA9-4A6A70CC7F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9716CB4-241A-CA4B-888C-BB57BD64C0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FE1038C0-3F86-B444-95D5-616499023F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166AE4-A3AF-BC40-9436-66A4EFF0558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A32C055C-44E4-EF43-9595-23AD321F73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AAEBF7C6-D2E1-C041-9E05-32E371CFF0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A6F0B265-99EE-4F40-A03D-43ED82E54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69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91536CA8-1093-DA4F-AF41-D7D38FB9230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745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53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10E3392-9D12-5A48-BDB7-EF60DAF4C4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B27D879A-321B-F249-8EB1-76066D148A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A918EDC-2E08-474D-AD81-8460AB65FE2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1EBD0272-8579-3E44-93FB-36EA44F02C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B4568A08-EFEB-414D-82DF-9595807B95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B4682238-686B-3144-A23B-17AE7DF37501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EF6A911-6BBF-AE40-864B-661A65D406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4A9A9D13-BC91-F74D-A4F8-7544251A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86924397-09E0-094E-9A57-1959AA3127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B2C70C73-BAD0-184E-9492-1476A203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38240CD4-99CC-0548-9FFE-4D10489D93CF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/28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BF1E1739-23DC-FC49-9B80-F609932B2F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A1870F7C-2C50-2D4E-8AB4-15ABE34DD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F1DA1643-5C7B-D74F-BBC8-1CC74D71A9F0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E9DB003B-BD13-AE43-A58F-64179FE335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15156085-BFF0-1A4A-8C9C-8B65A561F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DF6DAE2E-04FB-074D-B25E-BEBA402A4A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CAA6E86A-397C-C244-BF33-4AF64743B9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90AF6F34-8E11-5748-8DCB-92D2CF4A7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615353FE-6298-C44D-8CDA-6927A40CB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참조 타입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8E030331-32D3-5244-889A-B0B31AA211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String </a:t>
            </a:r>
            <a:r>
              <a:rPr lang="ko-KR" altLang="en-US" sz="2400"/>
              <a:t>타입 </a:t>
            </a:r>
            <a:r>
              <a:rPr lang="en-US" altLang="ko-KR" sz="2400"/>
              <a:t>(p.145~148)</a:t>
            </a:r>
          </a:p>
          <a:p>
            <a:pPr lvl="1"/>
            <a:r>
              <a:rPr lang="ko-KR" altLang="en-US" sz="2000"/>
              <a:t>문자열을 저장하는 클래스 타입</a:t>
            </a:r>
            <a:endParaRPr lang="en-US" altLang="ko-KR" sz="200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781E151C-0D83-AE46-8D6D-A90F44E0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타입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F5E986FF-734B-874A-A602-F90AB695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924175"/>
            <a:ext cx="26193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2E52571E-534F-5243-8D1A-A34DDA71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2209800"/>
            <a:ext cx="357187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34BE45-BB8F-974F-A6E0-4DBEDF0808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String </a:t>
            </a:r>
            <a:r>
              <a:rPr lang="ko-KR" altLang="en-US" sz="2400" dirty="0"/>
              <a:t>타입 </a:t>
            </a:r>
            <a:r>
              <a:rPr lang="en-US" altLang="ko-KR" sz="2400" dirty="0"/>
              <a:t>(p.145~148)</a:t>
            </a:r>
          </a:p>
          <a:p>
            <a:pPr lvl="1">
              <a:defRPr/>
            </a:pPr>
            <a:r>
              <a:rPr lang="ko-KR" altLang="en-US" sz="2000" dirty="0"/>
              <a:t>문자열 리터럴 동일하다면 </a:t>
            </a:r>
            <a:r>
              <a:rPr lang="en-US" altLang="ko-KR" sz="2000" dirty="0"/>
              <a:t>String </a:t>
            </a:r>
            <a:r>
              <a:rPr lang="ko-KR" altLang="en-US" sz="2000" dirty="0"/>
              <a:t>객체 공유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new </a:t>
            </a:r>
            <a:r>
              <a:rPr lang="ko-KR" altLang="en-US" sz="2000" dirty="0"/>
              <a:t>연산자를 이용한 </a:t>
            </a:r>
            <a:r>
              <a:rPr lang="en-US" altLang="ko-KR" sz="2000" dirty="0"/>
              <a:t>String </a:t>
            </a:r>
            <a:r>
              <a:rPr lang="ko-KR" altLang="en-US" sz="2000" dirty="0"/>
              <a:t>객체 생성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힙 영역에 새로운 </a:t>
            </a:r>
            <a:r>
              <a:rPr lang="en-US" altLang="ko-KR" sz="1800" dirty="0"/>
              <a:t>String </a:t>
            </a:r>
            <a:r>
              <a:rPr lang="ko-KR" altLang="en-US" sz="1800" dirty="0"/>
              <a:t>객체 생성</a:t>
            </a:r>
            <a:endParaRPr lang="en-US" altLang="ko-KR" sz="1800" dirty="0"/>
          </a:p>
          <a:p>
            <a:pPr lvl="2">
              <a:defRPr/>
            </a:pPr>
            <a:r>
              <a:rPr lang="en-US" altLang="ko-KR" sz="1800" dirty="0"/>
              <a:t>String </a:t>
            </a:r>
            <a:r>
              <a:rPr lang="ko-KR" altLang="en-US" sz="1800" dirty="0"/>
              <a:t>객체를 생성한 후 번지 리턴</a:t>
            </a:r>
            <a:endParaRPr lang="en-US" altLang="ko-KR" sz="1800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E331CC1A-B67F-7543-B396-5549ACE8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String </a:t>
            </a:r>
            <a:r>
              <a:rPr lang="ko-KR" altLang="en-US"/>
              <a:t>타입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25B52FE-4E90-2946-9884-E49FFD48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281238"/>
            <a:ext cx="2209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641FBED8-DA43-0749-89FA-53B9FC54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24050"/>
            <a:ext cx="4546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>
            <a:extLst>
              <a:ext uri="{FF2B5EF4-FFF2-40B4-BE49-F238E27FC236}">
                <a16:creationId xmlns:a16="http://schemas.microsoft.com/office/drawing/2014/main" id="{6AAF1206-DF7F-1C4F-8AFC-FE5BC048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195888"/>
            <a:ext cx="3048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3">
            <a:extLst>
              <a:ext uri="{FF2B5EF4-FFF2-40B4-BE49-F238E27FC236}">
                <a16:creationId xmlns:a16="http://schemas.microsoft.com/office/drawing/2014/main" id="{C151E67F-D3C9-F34C-B626-D9E2C696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4267200"/>
            <a:ext cx="3646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0B523254-04C4-D64F-BAAE-F36085F852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배열이란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같은 타입의 데이터를 연속된 공간에 저장하는 자료구조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각 데이터 저장 위치는 인덱스 부여해 접근</a:t>
            </a:r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87F3C9F9-AA5D-D147-8482-0C536C8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C083B3E0-EE31-7342-878C-013FA7F5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900"/>
            <a:ext cx="14287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B92B846B-8FF5-7B40-8A4A-0087B0BA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947988"/>
            <a:ext cx="4460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52E04-CEC9-AD4C-AE91-9F5F879BC168}"/>
              </a:ext>
            </a:extLst>
          </p:cNvPr>
          <p:cNvSpPr txBox="1"/>
          <p:nvPr/>
        </p:nvSpPr>
        <p:spPr>
          <a:xfrm>
            <a:off x="3629025" y="4448175"/>
            <a:ext cx="4000500" cy="276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  <a:ea typeface="+mn-ea"/>
              </a:rPr>
              <a:t>항목 접근</a:t>
            </a:r>
            <a:r>
              <a:rPr lang="en-US" altLang="ko-KR" sz="1200">
                <a:latin typeface="+mn-ea"/>
                <a:ea typeface="+mn-ea"/>
              </a:rPr>
              <a:t>:  </a:t>
            </a:r>
            <a:r>
              <a:rPr lang="ko-KR" altLang="en-US" sz="1200">
                <a:latin typeface="+mn-ea"/>
                <a:ea typeface="+mn-ea"/>
              </a:rPr>
              <a:t>배열이름</a:t>
            </a:r>
            <a:r>
              <a:rPr lang="en-US" altLang="ko-KR" sz="1200">
                <a:latin typeface="+mn-ea"/>
                <a:ea typeface="+mn-ea"/>
              </a:rPr>
              <a:t>[</a:t>
            </a:r>
            <a:r>
              <a:rPr lang="ko-KR" altLang="en-US" sz="1200">
                <a:latin typeface="+mn-ea"/>
                <a:ea typeface="+mn-ea"/>
              </a:rPr>
              <a:t>인덱스</a:t>
            </a:r>
            <a:r>
              <a:rPr lang="en-US" altLang="ko-KR" sz="1200">
                <a:latin typeface="+mn-ea"/>
                <a:ea typeface="+mn-ea"/>
              </a:rPr>
              <a:t>]    ex)  score[0],  score[3]     </a:t>
            </a:r>
            <a:endParaRPr lang="ko-KR" altLang="en-US" sz="12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3230EAB0-9085-9C47-B372-EF88AD6129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배열의 장점</a:t>
            </a:r>
          </a:p>
          <a:p>
            <a:pPr lvl="1"/>
            <a:r>
              <a:rPr lang="ko-KR" altLang="en-US" sz="2000"/>
              <a:t>중복된 변수 선언 줄이기 위해 사용</a:t>
            </a:r>
            <a:endParaRPr lang="en-US" altLang="ko-KR" sz="2000"/>
          </a:p>
          <a:p>
            <a:pPr lvl="1"/>
            <a:endParaRPr lang="ko-KR" altLang="en-US" sz="2000"/>
          </a:p>
          <a:p>
            <a:pPr lvl="1"/>
            <a:r>
              <a:rPr lang="ko-KR" altLang="en-US" sz="2000"/>
              <a:t>반복문 이용해 요소들을 쉽게 처리</a:t>
            </a:r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036152EC-E185-444A-8221-0BC0574B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0DC82554-B8B4-494A-B5DC-D8DF6727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172878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CE0D9B01-269D-0246-9E4E-2A459104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2895600"/>
            <a:ext cx="20716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29D454B1-6854-A543-A204-7547A64178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배열 선언</a:t>
            </a:r>
            <a:endParaRPr lang="en-US" altLang="ko-KR" sz="2400"/>
          </a:p>
          <a:p>
            <a:pPr lvl="1"/>
            <a:r>
              <a:rPr lang="ko-KR" altLang="en-US" sz="2000"/>
              <a:t>배열을 사용하기 위해 우선 배열 변수 선언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배열 변수는 참조 변수 </a:t>
            </a:r>
            <a:r>
              <a:rPr lang="en-US" altLang="ko-KR" sz="2000"/>
              <a:t>- </a:t>
            </a:r>
            <a:r>
              <a:rPr lang="ko-KR" altLang="en-US" sz="2000"/>
              <a:t>배열 생성되기 전 </a:t>
            </a:r>
            <a:r>
              <a:rPr lang="en-US" altLang="ko-KR" sz="2000"/>
              <a:t>null</a:t>
            </a:r>
            <a:r>
              <a:rPr lang="ko-KR" altLang="en-US" sz="2000"/>
              <a:t>로 초기화 가능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배열 변수가 </a:t>
            </a:r>
            <a:r>
              <a:rPr lang="en-US" altLang="ko-KR" sz="1800"/>
              <a:t>null </a:t>
            </a:r>
            <a:r>
              <a:rPr lang="ko-KR" altLang="en-US" sz="1800"/>
              <a:t>값을 가진 상태에서 항목에 접근</a:t>
            </a:r>
            <a:r>
              <a:rPr lang="en-US" altLang="ko-KR" sz="1800"/>
              <a:t> </a:t>
            </a:r>
            <a:r>
              <a:rPr lang="ko-KR" altLang="en-US" sz="1800"/>
              <a:t>불가 </a:t>
            </a:r>
            <a:endParaRPr lang="en-US" altLang="ko-KR" sz="1800"/>
          </a:p>
          <a:p>
            <a:pPr lvl="3"/>
            <a:r>
              <a:rPr lang="ko-KR" altLang="en-US"/>
              <a:t>변수</a:t>
            </a:r>
            <a:r>
              <a:rPr lang="en-US" altLang="ko-KR"/>
              <a:t>[</a:t>
            </a:r>
            <a:r>
              <a:rPr lang="ko-KR" altLang="en-US"/>
              <a:t>인덱스</a:t>
            </a:r>
            <a:r>
              <a:rPr lang="en-US" altLang="ko-KR"/>
              <a:t>]”</a:t>
            </a:r>
            <a:r>
              <a:rPr lang="ko-KR" altLang="en-US"/>
              <a:t> 못함</a:t>
            </a:r>
            <a:endParaRPr lang="en-US" altLang="ko-KR"/>
          </a:p>
          <a:p>
            <a:pPr lvl="4"/>
            <a:r>
              <a:rPr lang="en-US" altLang="ko-KR"/>
              <a:t>NullPointerException </a:t>
            </a:r>
            <a:r>
              <a:rPr lang="ko-KR" altLang="en-US"/>
              <a:t>발생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77DCA9F5-2A34-5048-BC09-4BB66793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2C915B72-9E23-5A46-8575-B774FACE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800225"/>
            <a:ext cx="5924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64CAD3E1-48B5-E445-A0F9-C52C3CD5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5041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>
            <a:extLst>
              <a:ext uri="{FF2B5EF4-FFF2-40B4-BE49-F238E27FC236}">
                <a16:creationId xmlns:a16="http://schemas.microsoft.com/office/drawing/2014/main" id="{C0B6A274-8AEC-DF4B-8300-08A26550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351338"/>
            <a:ext cx="73183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A0C6C255-A716-D042-949C-BBED3C50EF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값 목록으로 배열 생성하는 방법</a:t>
            </a:r>
            <a:endParaRPr lang="en-US" altLang="ko-KR" sz="2400"/>
          </a:p>
          <a:p>
            <a:pPr lvl="1"/>
            <a:r>
              <a:rPr lang="ko-KR" altLang="en-US" sz="2000"/>
              <a:t>변수 선언과 동시에 값 목록 대입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변수 선언 후 값 목록 대입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0504E8FF-AA86-8443-B799-1A5011F2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393978D9-3EF5-C749-B203-AE0E3A90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5625"/>
            <a:ext cx="75326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>
            <a:extLst>
              <a:ext uri="{FF2B5EF4-FFF2-40B4-BE49-F238E27FC236}">
                <a16:creationId xmlns:a16="http://schemas.microsoft.com/office/drawing/2014/main" id="{3D4CD401-65AD-EA41-B725-48E596BF3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25688"/>
            <a:ext cx="61579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EC68E319-2C15-5A41-A1EC-B7FCE480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572000"/>
            <a:ext cx="75326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9D25B2FF-2E1D-A54A-A85A-F44A5D30EE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new </a:t>
            </a:r>
            <a:r>
              <a:rPr lang="ko-KR" altLang="en-US" sz="2400"/>
              <a:t>연산자로 배열 생성</a:t>
            </a:r>
            <a:endParaRPr lang="en-US" altLang="ko-KR" sz="2400"/>
          </a:p>
          <a:p>
            <a:pPr lvl="1"/>
            <a:r>
              <a:rPr lang="ko-KR" altLang="en-US" sz="2000"/>
              <a:t>배열 생성시 값 목록을 가지고 있지 않음</a:t>
            </a:r>
            <a:endParaRPr lang="en-US" altLang="ko-KR" sz="2000"/>
          </a:p>
          <a:p>
            <a:pPr lvl="1"/>
            <a:r>
              <a:rPr lang="ko-KR" altLang="en-US" sz="2000"/>
              <a:t>향후 값들을 저장할 배열을 미리 생성하고 싶을 경우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F1D1B4B5-5A9C-6E40-BE92-02FD061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5FEE158-6F2C-654E-ACAD-71096CB2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232025"/>
            <a:ext cx="75326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3565CF33-BB3F-7D43-8407-0AB47884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670175"/>
            <a:ext cx="75326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7C74BD30-03D3-D544-BE95-97C7CF0C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741738"/>
            <a:ext cx="75326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>
            <a:extLst>
              <a:ext uri="{FF2B5EF4-FFF2-40B4-BE49-F238E27FC236}">
                <a16:creationId xmlns:a16="http://schemas.microsoft.com/office/drawing/2014/main" id="{14CA84E3-331B-4349-946D-E6D4B30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4170363"/>
            <a:ext cx="75136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D4C301E0-A5D3-E745-B5D9-114257E7B4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타입 별 항목의 기본값</a:t>
            </a:r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1B5A082B-C1FF-A94D-8DF7-8619BB8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136731C7-CD28-4244-8813-99223EAAA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7150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C8655284-67E8-BC4B-87A6-C99FC7C05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배열의 길이</a:t>
            </a:r>
            <a:endParaRPr lang="en-US" altLang="ko-KR" sz="2400"/>
          </a:p>
          <a:p>
            <a:pPr lvl="1"/>
            <a:r>
              <a:rPr lang="ko-KR" altLang="en-US" sz="2000"/>
              <a:t>배열에 저장할 수 있는 전체 항목 수</a:t>
            </a:r>
            <a:endParaRPr lang="en-US" altLang="ko-KR" sz="2000"/>
          </a:p>
          <a:p>
            <a:pPr lvl="1"/>
            <a:r>
              <a:rPr lang="ko-KR" altLang="en-US" sz="2000"/>
              <a:t>코드에서 배열의 길이 얻는 방법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배열의 길이는 읽기 전용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배열의 길이는 </a:t>
            </a:r>
            <a:r>
              <a:rPr lang="en-US" altLang="ko-KR" sz="2000"/>
              <a:t>for</a:t>
            </a:r>
            <a:r>
              <a:rPr lang="ko-KR" altLang="en-US" sz="2000"/>
              <a:t>문의 조건식에서 주로 사용</a:t>
            </a:r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8D08BB3E-660E-0E4D-B74F-8FF0D385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27EC230B-AF6F-0C4F-874D-C879D60D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388"/>
            <a:ext cx="765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057B213A-7336-4142-8E41-C848A1FB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8575"/>
            <a:ext cx="7656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>
            <a:extLst>
              <a:ext uri="{FF2B5EF4-FFF2-40B4-BE49-F238E27FC236}">
                <a16:creationId xmlns:a16="http://schemas.microsoft.com/office/drawing/2014/main" id="{3A8D229E-AF47-0E4E-BB87-8EAFA009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5612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>
            <a:extLst>
              <a:ext uri="{FF2B5EF4-FFF2-40B4-BE49-F238E27FC236}">
                <a16:creationId xmlns:a16="http://schemas.microsoft.com/office/drawing/2014/main" id="{7F614CBF-0363-5C42-9832-3519F336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924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60B77E09-05B5-B249-8B1D-5DF2A3E2ED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커맨드 라인 입력</a:t>
            </a:r>
            <a:endParaRPr lang="en-US" altLang="ko-KR" sz="2400"/>
          </a:p>
          <a:p>
            <a:pPr lvl="1"/>
            <a:r>
              <a:rPr lang="ko-KR" altLang="en-US" sz="2000"/>
              <a:t>배열의 선언과 사용 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E2AF46A5-5678-CC4B-8F6B-9ED8AE67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FE470304-C14E-3442-95B3-EC73CCE4B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14362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C7DDC20A-ABC8-A849-9CF4-65782C1057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데이터 타입 분류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메모리 사용 영역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참조 변수의 </a:t>
            </a:r>
            <a:r>
              <a:rPr lang="en-US" altLang="ko-KR" dirty="0"/>
              <a:t>==, != </a:t>
            </a:r>
            <a:r>
              <a:rPr lang="ko-KR" altLang="en-US" dirty="0"/>
              <a:t>연산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null</a:t>
            </a:r>
            <a:r>
              <a:rPr lang="ko-KR" altLang="en-US" dirty="0"/>
              <a:t>과 </a:t>
            </a:r>
            <a:r>
              <a:rPr lang="en-US" altLang="ko-KR" dirty="0"/>
              <a:t>NullPointerException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String </a:t>
            </a:r>
            <a:r>
              <a:rPr lang="ko-KR" altLang="en-US" dirty="0"/>
              <a:t>타입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배열 타입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열거 타입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B43900F9-BA63-064B-A0F6-020CB0343A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다차원 배열 </a:t>
            </a:r>
            <a:endParaRPr lang="en-US" altLang="ko-KR" sz="2400"/>
          </a:p>
          <a:p>
            <a:pPr lvl="1"/>
            <a:r>
              <a:rPr lang="en-US" altLang="ko-KR" sz="2000"/>
              <a:t>2</a:t>
            </a:r>
            <a:r>
              <a:rPr lang="ko-KR" altLang="en-US" sz="2000"/>
              <a:t>차원 배열 이상의 배열</a:t>
            </a:r>
            <a:endParaRPr lang="en-US" altLang="ko-KR" sz="2000"/>
          </a:p>
          <a:p>
            <a:pPr lvl="2"/>
            <a:r>
              <a:rPr lang="ko-KR" altLang="en-US" sz="1800"/>
              <a:t>수학의 행렬과 같은 자료 구조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자바는 </a:t>
            </a:r>
            <a:r>
              <a:rPr lang="en-US" altLang="ko-KR" sz="2000"/>
              <a:t>1</a:t>
            </a:r>
            <a:r>
              <a:rPr lang="ko-KR" altLang="en-US" sz="2000"/>
              <a:t>차원 배열을 이용해 </a:t>
            </a:r>
            <a:r>
              <a:rPr lang="en-US" altLang="ko-KR" sz="2000"/>
              <a:t>2</a:t>
            </a:r>
            <a:r>
              <a:rPr lang="ko-KR" altLang="en-US" sz="2000"/>
              <a:t>차원 배열 구현</a:t>
            </a:r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E951BC88-A2FB-FF43-92BB-77CA3377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8DE97CE3-4B44-B74C-939A-04008333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14400"/>
            <a:ext cx="2314575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>
            <a:extLst>
              <a:ext uri="{FF2B5EF4-FFF2-40B4-BE49-F238E27FC236}">
                <a16:creationId xmlns:a16="http://schemas.microsoft.com/office/drawing/2014/main" id="{52629556-7A36-964F-9F86-F8A96308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3009900"/>
            <a:ext cx="7342188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>
            <a:extLst>
              <a:ext uri="{FF2B5EF4-FFF2-40B4-BE49-F238E27FC236}">
                <a16:creationId xmlns:a16="http://schemas.microsoft.com/office/drawing/2014/main" id="{35E2088E-BA81-C640-BF1B-3CCF9DFC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5653088"/>
            <a:ext cx="3171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">
            <a:extLst>
              <a:ext uri="{FF2B5EF4-FFF2-40B4-BE49-F238E27FC236}">
                <a16:creationId xmlns:a16="http://schemas.microsoft.com/office/drawing/2014/main" id="{E8C6A2FE-FC95-DD40-974A-8AA20D7F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09900"/>
            <a:ext cx="2362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452D3F67-54FC-1644-973D-3CD369CE72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객체를 참조하는 배열</a:t>
            </a:r>
            <a:endParaRPr lang="en-US" altLang="ko-KR" sz="2400"/>
          </a:p>
          <a:p>
            <a:pPr lvl="1"/>
            <a:r>
              <a:rPr lang="ko-KR" altLang="en-US" sz="2000"/>
              <a:t>기본 타입</a:t>
            </a:r>
            <a:r>
              <a:rPr lang="en-US" altLang="ko-KR" sz="2000"/>
              <a:t>(byte, char, short, int, long, float, double, boolean) </a:t>
            </a:r>
            <a:r>
              <a:rPr lang="ko-KR" altLang="en-US" sz="2000"/>
              <a:t>배열</a:t>
            </a:r>
            <a:endParaRPr lang="en-US" altLang="ko-KR" sz="2000"/>
          </a:p>
          <a:p>
            <a:pPr lvl="2"/>
            <a:r>
              <a:rPr lang="ko-KR" altLang="en-US" sz="1800"/>
              <a:t>각 항목에 직접 값을 가지고 있음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참조 타입</a:t>
            </a:r>
            <a:r>
              <a:rPr lang="en-US" altLang="ko-KR" sz="2000"/>
              <a:t>(</a:t>
            </a:r>
            <a:r>
              <a:rPr lang="ko-KR" altLang="en-US" sz="2000"/>
              <a:t>클래스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) </a:t>
            </a:r>
            <a:r>
              <a:rPr lang="ko-KR" altLang="en-US" sz="2000"/>
              <a:t>배열 </a:t>
            </a:r>
            <a:r>
              <a:rPr lang="en-US" altLang="ko-KR" sz="2000"/>
              <a:t>- </a:t>
            </a:r>
            <a:r>
              <a:rPr lang="ko-KR" altLang="en-US" sz="1800"/>
              <a:t>각 항목에 객체의 번지 가짐</a:t>
            </a:r>
          </a:p>
          <a:p>
            <a:endParaRPr lang="ko-KR" altLang="en-US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A446EE6C-FBE3-524B-A284-B8297A6D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F5E4187B-86FC-F143-99A7-5FF4710C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160713"/>
            <a:ext cx="2714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735E3535-4EAF-2846-8744-35E0BD96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59175"/>
            <a:ext cx="58245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D288455D-06B1-704C-B48C-F645B88C04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배열 복사</a:t>
            </a:r>
            <a:endParaRPr lang="en-US" altLang="ko-KR" sz="2400"/>
          </a:p>
          <a:p>
            <a:pPr lvl="1"/>
            <a:r>
              <a:rPr lang="ko-KR" altLang="en-US" sz="2000"/>
              <a:t>배열은 한 번 생성하면 크기 변경 불가</a:t>
            </a:r>
            <a:endParaRPr lang="en-US" altLang="ko-KR" sz="2000"/>
          </a:p>
          <a:p>
            <a:pPr lvl="1"/>
            <a:r>
              <a:rPr lang="ko-KR" altLang="en-US" sz="2000"/>
              <a:t>더 많은 저장 공간이 필요하다면 보다 큰 배열을 새로 만들고 이전 배열로부터 항목 값들을 복사</a:t>
            </a:r>
            <a:endParaRPr lang="en-US" altLang="ko-KR" sz="2000"/>
          </a:p>
          <a:p>
            <a:endParaRPr lang="en-US" altLang="ko-KR"/>
          </a:p>
          <a:p>
            <a:r>
              <a:rPr lang="ko-KR" altLang="en-US" sz="2400"/>
              <a:t>배열 복사 방법</a:t>
            </a:r>
          </a:p>
          <a:p>
            <a:pPr lvl="1"/>
            <a:r>
              <a:rPr lang="en-US" altLang="ko-KR" sz="2000"/>
              <a:t>for</a:t>
            </a:r>
            <a:r>
              <a:rPr lang="ko-KR" altLang="en-US" sz="2000"/>
              <a:t>문 이용</a:t>
            </a:r>
            <a:endParaRPr lang="en-US" altLang="ko-KR" sz="2000"/>
          </a:p>
          <a:p>
            <a:pPr lvl="1"/>
            <a:r>
              <a:rPr lang="en-US" altLang="ko-KR" sz="2000"/>
              <a:t>System.arrayCopy() </a:t>
            </a:r>
            <a:r>
              <a:rPr lang="ko-KR" altLang="en-US" sz="2000"/>
              <a:t>메소드 이용</a:t>
            </a:r>
          </a:p>
          <a:p>
            <a:pPr lvl="1"/>
            <a:r>
              <a:rPr lang="en-US" altLang="ko-KR" sz="2000"/>
              <a:t>Arrays </a:t>
            </a:r>
            <a:r>
              <a:rPr lang="ko-KR" altLang="en-US" sz="2000"/>
              <a:t>클래스 이용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9EF13515-CA67-114D-B838-FA741910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1847DCE4-5217-C049-9407-B6CA1C4271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향상된 </a:t>
            </a:r>
            <a:r>
              <a:rPr lang="en-US" altLang="ko-KR" sz="2400"/>
              <a:t>for </a:t>
            </a:r>
            <a:r>
              <a:rPr lang="ko-KR" altLang="en-US" sz="2400"/>
              <a:t>문</a:t>
            </a:r>
            <a:endParaRPr lang="en-US" altLang="ko-KR" sz="2400"/>
          </a:p>
          <a:p>
            <a:pPr lvl="1"/>
            <a:r>
              <a:rPr lang="ko-KR" altLang="en-US" sz="2000"/>
              <a:t>배열 및 컬렉션</a:t>
            </a:r>
            <a:r>
              <a:rPr lang="en-US" altLang="ko-KR" sz="2000"/>
              <a:t>(15</a:t>
            </a:r>
            <a:r>
              <a:rPr lang="ko-KR" altLang="en-US" sz="2000"/>
              <a:t>장에서 다룸</a:t>
            </a:r>
            <a:r>
              <a:rPr lang="en-US" altLang="ko-KR" sz="2000"/>
              <a:t>)</a:t>
            </a:r>
            <a:r>
              <a:rPr lang="ko-KR" altLang="en-US" sz="2000"/>
              <a:t>의 항목 요소를 순차적으로 처리</a:t>
            </a:r>
            <a:endParaRPr lang="en-US" altLang="ko-KR" sz="2000"/>
          </a:p>
          <a:p>
            <a:pPr lvl="1"/>
            <a:r>
              <a:rPr lang="ko-KR" altLang="en-US" sz="2000"/>
              <a:t>인덱스 이용하지 않고 바로 항목 요소 반복</a:t>
            </a:r>
          </a:p>
          <a:p>
            <a:endParaRPr lang="ko-KR" altLang="en-US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EE3049F0-AFC6-8E44-A1C5-3AD25A3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배열 타입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54AEF2BA-FBA1-9F45-8C31-6EF263A7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643313"/>
            <a:ext cx="3214688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>
            <a:extLst>
              <a:ext uri="{FF2B5EF4-FFF2-40B4-BE49-F238E27FC236}">
                <a16:creationId xmlns:a16="http://schemas.microsoft.com/office/drawing/2014/main" id="{FFC1C43F-C1B1-7B45-97C9-119781EB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3790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B743117E-457F-8149-BDC5-1874A32781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열거 타입</a:t>
            </a:r>
            <a:r>
              <a:rPr lang="en-US" altLang="ko-KR" sz="2400"/>
              <a:t>(Enumeration Type)</a:t>
            </a:r>
          </a:p>
          <a:p>
            <a:pPr lvl="1"/>
            <a:r>
              <a:rPr lang="ko-KR" altLang="en-US" sz="2000"/>
              <a:t>한정된 값만을 갖는 데이터 타입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한정된 값은 열거 상수</a:t>
            </a:r>
            <a:r>
              <a:rPr lang="en-US" altLang="ko-KR" sz="2000"/>
              <a:t>(Enumeration Constant)</a:t>
            </a:r>
            <a:r>
              <a:rPr lang="ko-KR" altLang="en-US" sz="2000"/>
              <a:t>로 정의</a:t>
            </a:r>
            <a:endParaRPr lang="en-US" altLang="ko-KR" sz="2000"/>
          </a:p>
          <a:p>
            <a:endParaRPr lang="en-US" altLang="ko-KR" sz="2400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B5F6F39E-23E1-F045-811C-AB3DA3E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열거 타입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0B52EC79-0673-8F43-9FAA-D2CC449CC8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열거 타입 선언</a:t>
            </a:r>
            <a:endParaRPr lang="en-US" altLang="ko-KR" sz="2400"/>
          </a:p>
          <a:p>
            <a:pPr lvl="1"/>
            <a:r>
              <a:rPr lang="ko-KR" altLang="en-US" sz="2000"/>
              <a:t>파일 이름과 동일한 이름으로 다음과 같이 선언 </a:t>
            </a:r>
            <a:r>
              <a:rPr lang="en-US" altLang="ko-KR" sz="2000"/>
              <a:t>(</a:t>
            </a:r>
            <a:r>
              <a:rPr lang="ko-KR" altLang="en-US" sz="2000"/>
              <a:t>첫 글자 대문자</a:t>
            </a:r>
            <a:r>
              <a:rPr lang="en-US" altLang="ko-KR" sz="2000"/>
              <a:t>)</a:t>
            </a:r>
            <a:endParaRPr lang="ko-KR" altLang="en-US" sz="2000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r>
              <a:rPr lang="ko-KR" altLang="en-US" sz="2000"/>
              <a:t>한정된 값인 열거 상수 정의</a:t>
            </a:r>
          </a:p>
          <a:p>
            <a:pPr lvl="2"/>
            <a:r>
              <a:rPr lang="ko-KR" altLang="en-US" sz="1800"/>
              <a:t>열거 상수 이름은 관례적으로 모두 대문자로 작성</a:t>
            </a:r>
          </a:p>
          <a:p>
            <a:pPr lvl="2"/>
            <a:r>
              <a:rPr lang="ko-KR" altLang="en-US" sz="1800"/>
              <a:t>다른 단어가 결합된 이름일 경우 관례적으로 밑줄</a:t>
            </a:r>
            <a:r>
              <a:rPr lang="en-US" altLang="ko-KR" sz="1800"/>
              <a:t>( _ )</a:t>
            </a:r>
            <a:r>
              <a:rPr lang="ko-KR" altLang="en-US" sz="1800"/>
              <a:t>로 연결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18797F5C-04AC-0B4B-94DA-60F73E95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열거 타입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004F7586-1AA7-1949-BF33-C608A990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42386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>
            <a:extLst>
              <a:ext uri="{FF2B5EF4-FFF2-40B4-BE49-F238E27FC236}">
                <a16:creationId xmlns:a16="http://schemas.microsoft.com/office/drawing/2014/main" id="{BD063903-0107-0D42-AE71-731DA501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090988"/>
            <a:ext cx="26574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>
            <a:extLst>
              <a:ext uri="{FF2B5EF4-FFF2-40B4-BE49-F238E27FC236}">
                <a16:creationId xmlns:a16="http://schemas.microsoft.com/office/drawing/2014/main" id="{B91EE2CB-3A25-EE48-B278-8B36B330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61912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8">
            <a:extLst>
              <a:ext uri="{FF2B5EF4-FFF2-40B4-BE49-F238E27FC236}">
                <a16:creationId xmlns:a16="http://schemas.microsoft.com/office/drawing/2014/main" id="{B16320DD-1E77-3C4D-B358-E56B65BF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03688"/>
            <a:ext cx="62150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FDDD5896-2D45-374C-8939-644B09475F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열거 타입 변수</a:t>
            </a:r>
            <a:endParaRPr lang="en-US" altLang="ko-KR" sz="2400"/>
          </a:p>
          <a:p>
            <a:pPr lvl="1"/>
            <a:r>
              <a:rPr lang="ko-KR" altLang="en-US" sz="2000"/>
              <a:t>열거 타입 변수 선언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열거 상수 값 저장 </a:t>
            </a:r>
            <a:r>
              <a:rPr lang="en-US" altLang="ko-KR" sz="2000"/>
              <a:t>- </a:t>
            </a:r>
            <a:r>
              <a:rPr lang="ko-KR" altLang="en-US" sz="2000"/>
              <a:t>열거 타입 변수값은 열거 상수 중 하나</a:t>
            </a:r>
            <a:endParaRPr lang="en-US" altLang="ko-KR" sz="2000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열거 타입 변수는 참조 타입</a:t>
            </a:r>
            <a:endParaRPr lang="en-US" altLang="ko-KR" sz="2000"/>
          </a:p>
          <a:p>
            <a:pPr lvl="2"/>
            <a:r>
              <a:rPr lang="ko-KR" altLang="en-US" sz="1800"/>
              <a:t>열거 타입 변수는 참조 타입이므로 </a:t>
            </a:r>
            <a:r>
              <a:rPr lang="en-US" altLang="ko-KR" sz="1800"/>
              <a:t>null </a:t>
            </a:r>
            <a:r>
              <a:rPr lang="ko-KR" altLang="en-US" sz="1800"/>
              <a:t>값 저장 가능</a:t>
            </a:r>
            <a:endParaRPr lang="en-US" altLang="ko-KR" sz="1800"/>
          </a:p>
          <a:p>
            <a:pPr lvl="1"/>
            <a:endParaRPr lang="ko-KR" altLang="en-US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F1FE5AD1-BB06-FA45-BB50-55C08458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열거 타입</a:t>
            </a:r>
          </a:p>
        </p:txBody>
      </p:sp>
      <p:pic>
        <p:nvPicPr>
          <p:cNvPr id="30724" name="Picture 7">
            <a:extLst>
              <a:ext uri="{FF2B5EF4-FFF2-40B4-BE49-F238E27FC236}">
                <a16:creationId xmlns:a16="http://schemas.microsoft.com/office/drawing/2014/main" id="{93C8650D-2AB6-274B-9533-1644154D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2300"/>
            <a:ext cx="2500313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1">
            <a:extLst>
              <a:ext uri="{FF2B5EF4-FFF2-40B4-BE49-F238E27FC236}">
                <a16:creationId xmlns:a16="http://schemas.microsoft.com/office/drawing/2014/main" id="{C4E6ABB2-1EA2-054E-AAEC-1E34BC49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14750"/>
            <a:ext cx="2895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2">
            <a:extLst>
              <a:ext uri="{FF2B5EF4-FFF2-40B4-BE49-F238E27FC236}">
                <a16:creationId xmlns:a16="http://schemas.microsoft.com/office/drawing/2014/main" id="{32BBEC08-BA5E-A74F-812E-8E72EE9A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71938"/>
            <a:ext cx="29289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6">
            <a:extLst>
              <a:ext uri="{FF2B5EF4-FFF2-40B4-BE49-F238E27FC236}">
                <a16:creationId xmlns:a16="http://schemas.microsoft.com/office/drawing/2014/main" id="{2CA23460-37BF-504A-A639-8F71CA44B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99113"/>
            <a:ext cx="1828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D06FAF08-308E-B146-B91A-8D2C5CF9E2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열거 객체의 메소드 </a:t>
            </a:r>
            <a:r>
              <a:rPr lang="en-US" altLang="ko-KR" sz="2400"/>
              <a:t>(p.176~180)</a:t>
            </a:r>
          </a:p>
          <a:p>
            <a:pPr lvl="1"/>
            <a:r>
              <a:rPr lang="ko-KR" altLang="en-US" sz="2000"/>
              <a:t>열거 객체는 열거 상수의 문자열을 내부 데이터로 가지고 있음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열거 타입은 컴파일 시 </a:t>
            </a:r>
            <a:r>
              <a:rPr lang="en-US" altLang="ko-KR" sz="2000"/>
              <a:t>java.lang.Enum </a:t>
            </a:r>
            <a:r>
              <a:rPr lang="ko-KR" altLang="en-US" sz="2000"/>
              <a:t>클래스를 자동 상속</a:t>
            </a:r>
            <a:endParaRPr lang="en-US" altLang="ko-KR" sz="2000"/>
          </a:p>
          <a:p>
            <a:pPr lvl="2"/>
            <a:r>
              <a:rPr lang="ko-KR" altLang="en-US" sz="2000"/>
              <a:t>열거 객체는 </a:t>
            </a:r>
            <a:r>
              <a:rPr lang="en-US" altLang="ko-KR" sz="2000"/>
              <a:t>java.lang.Enum  </a:t>
            </a:r>
            <a:r>
              <a:rPr lang="ko-KR" altLang="en-US" sz="2000"/>
              <a:t>클래스의 메소드 사용 가능 </a:t>
            </a:r>
            <a:endParaRPr lang="en-US" altLang="ko-KR" sz="2000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367A9BD7-7DF0-874A-A967-D3C3671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열거 타입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59785CE9-1799-4F48-B6B8-03B81421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214688"/>
            <a:ext cx="25527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36F6A4EC-C2E9-6D47-88DD-E433CB8B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214688"/>
            <a:ext cx="5810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>
            <a:extLst>
              <a:ext uri="{FF2B5EF4-FFF2-40B4-BE49-F238E27FC236}">
                <a16:creationId xmlns:a16="http://schemas.microsoft.com/office/drawing/2014/main" id="{995D5D0C-77BC-0F4F-8F1A-50260A27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800600"/>
            <a:ext cx="44767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C8D7D7B0-BD47-B844-8E91-0F1350337C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데이터 타입 분류</a:t>
            </a:r>
            <a:endParaRPr lang="en-US" altLang="ko-KR" sz="24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A1DBCEC6-68CA-644C-BA12-AF2A1D76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데이터 타입 분류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451D2D63-BC06-BE4D-91BF-E09F2246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6388"/>
            <a:ext cx="4808538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F2F52346-A481-7043-9BCB-46AC0CEAFD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변수의 메모리 사용</a:t>
            </a:r>
            <a:endParaRPr lang="en-US" altLang="ko-KR" sz="2400"/>
          </a:p>
          <a:p>
            <a:pPr lvl="1"/>
            <a:r>
              <a:rPr lang="ko-KR" altLang="en-US" sz="2000"/>
              <a:t>기본 타입 변수 </a:t>
            </a:r>
            <a:r>
              <a:rPr lang="en-US" altLang="ko-KR" sz="2000"/>
              <a:t>– </a:t>
            </a:r>
            <a:r>
              <a:rPr lang="ko-KR" altLang="en-US" sz="2000"/>
              <a:t>실제 값을 변수 안에 저장</a:t>
            </a:r>
            <a:endParaRPr lang="en-US" altLang="ko-KR" sz="2000"/>
          </a:p>
          <a:p>
            <a:pPr lvl="1"/>
            <a:r>
              <a:rPr lang="ko-KR" altLang="en-US" sz="2000"/>
              <a:t>참조 타입 변수 </a:t>
            </a:r>
            <a:r>
              <a:rPr lang="en-US" altLang="ko-KR" sz="2000"/>
              <a:t>– </a:t>
            </a:r>
            <a:r>
              <a:rPr lang="ko-KR" altLang="en-US" sz="2000"/>
              <a:t>주소를 통해 객체 참조</a:t>
            </a:r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D24BEC0A-9C2F-8945-847C-BBF0B1B4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데이터 타입 분류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58531221-3B86-614A-84F2-80AA9921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373563"/>
            <a:ext cx="4637088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6">
            <a:extLst>
              <a:ext uri="{FF2B5EF4-FFF2-40B4-BE49-F238E27FC236}">
                <a16:creationId xmlns:a16="http://schemas.microsoft.com/office/drawing/2014/main" id="{87E7FB15-0DBD-A540-853B-EE5C651D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303463"/>
            <a:ext cx="257175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A1675ADA-7FB5-B84E-AD3C-28146FCE24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JVM</a:t>
            </a:r>
            <a:r>
              <a:rPr lang="ko-KR" altLang="en-US" sz="2400"/>
              <a:t>이 사용하는 메모리 영역</a:t>
            </a:r>
            <a:endParaRPr lang="en-US" altLang="ko-KR" sz="2400"/>
          </a:p>
          <a:p>
            <a:pPr lvl="1"/>
            <a:r>
              <a:rPr lang="en-US" altLang="ko-KR" sz="2000"/>
              <a:t>OS</a:t>
            </a:r>
            <a:r>
              <a:rPr lang="ko-KR" altLang="en-US" sz="2000"/>
              <a:t>에서 할당 받은 메모리 영역</a:t>
            </a:r>
            <a:r>
              <a:rPr lang="en-US" altLang="ko-KR" sz="2000"/>
              <a:t>(Runtime Data Area)</a:t>
            </a:r>
            <a:r>
              <a:rPr lang="ko-KR" altLang="en-US" sz="2000"/>
              <a:t>을 세 영역으로 구분</a:t>
            </a:r>
            <a:endParaRPr lang="en-US" altLang="ko-KR" sz="200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B8A40998-1D31-1448-B5D0-30D08053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메모리 사용 영역</a:t>
            </a:r>
          </a:p>
        </p:txBody>
      </p:sp>
      <p:pic>
        <p:nvPicPr>
          <p:cNvPr id="9220" name="Picture 8">
            <a:extLst>
              <a:ext uri="{FF2B5EF4-FFF2-40B4-BE49-F238E27FC236}">
                <a16:creationId xmlns:a16="http://schemas.microsoft.com/office/drawing/2014/main" id="{65DEFE22-785A-3741-B811-3C7305C1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14938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ECAB9617-4566-6941-BD13-71CDBC9774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JVM</a:t>
            </a:r>
            <a:r>
              <a:rPr lang="ko-KR" altLang="en-US" sz="2400"/>
              <a:t>이 사용하는 메모리 영역 </a:t>
            </a:r>
            <a:r>
              <a:rPr lang="en-US" altLang="ko-KR" sz="2400"/>
              <a:t>(p.140~142)</a:t>
            </a:r>
          </a:p>
          <a:p>
            <a:pPr lvl="1"/>
            <a:r>
              <a:rPr lang="ko-KR" altLang="en-US" sz="2000"/>
              <a:t>메소드 영역</a:t>
            </a:r>
            <a:endParaRPr lang="en-US" altLang="ko-KR" sz="2000"/>
          </a:p>
          <a:p>
            <a:pPr lvl="2"/>
            <a:r>
              <a:rPr lang="en-US" altLang="ko-KR" sz="1800"/>
              <a:t>JVM </a:t>
            </a:r>
            <a:r>
              <a:rPr lang="ko-KR" altLang="en-US" sz="1800"/>
              <a:t>시작할 때 생성</a:t>
            </a:r>
            <a:endParaRPr lang="en-US" altLang="ko-KR" sz="1800"/>
          </a:p>
          <a:p>
            <a:pPr lvl="2"/>
            <a:r>
              <a:rPr lang="ko-KR" altLang="en-US" sz="1800"/>
              <a:t>로딩된 클래스 바이트 코드 내용을 분석 후 저장</a:t>
            </a:r>
            <a:endParaRPr lang="en-US" altLang="ko-KR" sz="1800"/>
          </a:p>
          <a:p>
            <a:pPr lvl="2"/>
            <a:r>
              <a:rPr lang="ko-KR" altLang="en-US" sz="1800"/>
              <a:t>모든 스레드가 공유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en-US" altLang="ko-KR"/>
              <a:t>     </a:t>
            </a:r>
          </a:p>
          <a:p>
            <a:pPr lvl="1"/>
            <a:r>
              <a:rPr lang="ko-KR" altLang="en-US" sz="2000"/>
              <a:t>힙 영역</a:t>
            </a:r>
            <a:endParaRPr lang="en-US" altLang="ko-KR" sz="2000"/>
          </a:p>
          <a:p>
            <a:pPr lvl="2"/>
            <a:r>
              <a:rPr lang="en-US" altLang="ko-KR" sz="1800"/>
              <a:t>JVM</a:t>
            </a:r>
            <a:r>
              <a:rPr lang="ko-KR" altLang="en-US" sz="1800"/>
              <a:t> 시작할 때 생성</a:t>
            </a:r>
            <a:endParaRPr lang="en-US" altLang="ko-KR" sz="1800"/>
          </a:p>
          <a:p>
            <a:pPr lvl="2"/>
            <a:r>
              <a:rPr lang="ko-KR" altLang="en-US" sz="1800"/>
              <a:t>객체</a:t>
            </a:r>
            <a:r>
              <a:rPr lang="en-US" altLang="ko-KR" sz="1800"/>
              <a:t>/</a:t>
            </a:r>
            <a:r>
              <a:rPr lang="ko-KR" altLang="en-US" sz="1800"/>
              <a:t>배열 저장</a:t>
            </a:r>
            <a:endParaRPr lang="en-US" altLang="ko-KR" sz="1800"/>
          </a:p>
          <a:p>
            <a:pPr lvl="2"/>
            <a:r>
              <a:rPr lang="ko-KR" altLang="en-US" sz="1800"/>
              <a:t>사용되지 않는 객체는 </a:t>
            </a:r>
            <a:r>
              <a:rPr lang="en-US" altLang="ko-KR" sz="1800"/>
              <a:t>Garbage Collector </a:t>
            </a:r>
            <a:r>
              <a:rPr lang="ko-KR" altLang="en-US" sz="1800"/>
              <a:t>가 자동 제거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en-US" altLang="ko-KR" sz="2000"/>
              <a:t>JVM </a:t>
            </a:r>
            <a:r>
              <a:rPr lang="ko-KR" altLang="en-US" sz="2000"/>
              <a:t>스택</a:t>
            </a:r>
            <a:endParaRPr lang="en-US" altLang="ko-KR" sz="2000"/>
          </a:p>
          <a:p>
            <a:pPr lvl="2"/>
            <a:r>
              <a:rPr lang="ko-KR" altLang="en-US" sz="1800"/>
              <a:t>스레드 별 생성</a:t>
            </a:r>
            <a:endParaRPr lang="en-US" altLang="ko-KR" sz="1800"/>
          </a:p>
          <a:p>
            <a:pPr lvl="2"/>
            <a:r>
              <a:rPr lang="ko-KR" altLang="en-US" sz="1800"/>
              <a:t>메소드 호출할 때마다 </a:t>
            </a:r>
            <a:r>
              <a:rPr lang="en-US" altLang="ko-KR" sz="1800"/>
              <a:t>Frame</a:t>
            </a:r>
            <a:r>
              <a:rPr lang="ko-KR" altLang="en-US" sz="1800"/>
              <a:t>을 스택에 추가</a:t>
            </a:r>
            <a:r>
              <a:rPr lang="en-US" altLang="ko-KR" sz="1800"/>
              <a:t>(push)</a:t>
            </a:r>
          </a:p>
          <a:p>
            <a:pPr lvl="2"/>
            <a:r>
              <a:rPr lang="ko-KR" altLang="en-US" sz="1800"/>
              <a:t>메소드 종료하면</a:t>
            </a:r>
            <a:r>
              <a:rPr lang="en-US" altLang="ko-KR" sz="1800"/>
              <a:t> Frame</a:t>
            </a:r>
            <a:r>
              <a:rPr lang="ko-KR" altLang="en-US" sz="1800"/>
              <a:t> 제거</a:t>
            </a:r>
            <a:r>
              <a:rPr lang="en-US" altLang="ko-KR" sz="1800"/>
              <a:t>(pop)</a:t>
            </a:r>
          </a:p>
          <a:p>
            <a:pPr lvl="1"/>
            <a:endParaRPr lang="en-US" altLang="ko-KR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0F3F9736-F1C4-F046-9C65-B97F9A0C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메모리 사용 영역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37C58BC-9E5F-8A40-9D9F-55BCEAE124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변수의 값이 같은지 다른지 비교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기본 타입</a:t>
            </a:r>
            <a:r>
              <a:rPr lang="en-US" altLang="ko-KR" sz="2000" dirty="0"/>
              <a:t>: byte, char, short, int, long, float, double, boolean</a:t>
            </a:r>
          </a:p>
          <a:p>
            <a:pPr lvl="2">
              <a:defRPr/>
            </a:pPr>
            <a:r>
              <a:rPr lang="ko-KR" altLang="en-US" sz="1800" dirty="0"/>
              <a:t>의미 </a:t>
            </a:r>
            <a:r>
              <a:rPr lang="en-US" altLang="ko-KR" sz="1800" dirty="0"/>
              <a:t>: </a:t>
            </a:r>
            <a:r>
              <a:rPr lang="ko-KR" altLang="en-US" sz="1800" dirty="0"/>
              <a:t>변수의 값이 같은지 다른지 조사</a:t>
            </a:r>
            <a:endParaRPr lang="en-US" altLang="ko-KR" sz="1800" dirty="0"/>
          </a:p>
          <a:p>
            <a:pPr marL="627062" lvl="2" indent="0">
              <a:buFontTx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참조 타입</a:t>
            </a:r>
            <a:r>
              <a:rPr lang="en-US" altLang="ko-KR" sz="2000" dirty="0"/>
              <a:t>: </a:t>
            </a:r>
            <a:r>
              <a:rPr lang="ko-KR" altLang="en-US" sz="2000" dirty="0"/>
              <a:t>배열</a:t>
            </a:r>
            <a:r>
              <a:rPr lang="en-US" altLang="ko-KR" sz="2000" dirty="0"/>
              <a:t>, </a:t>
            </a:r>
            <a:r>
              <a:rPr lang="ko-KR" altLang="en-US" sz="2000" dirty="0"/>
              <a:t>열거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의미 </a:t>
            </a:r>
            <a:r>
              <a:rPr lang="en-US" altLang="ko-KR" sz="1800" dirty="0"/>
              <a:t>: </a:t>
            </a:r>
            <a:r>
              <a:rPr lang="ko-KR" altLang="en-US" sz="1800" dirty="0"/>
              <a:t>동일한 객체를 참조하는지 다른 객체를 참조하는지 조사</a:t>
            </a:r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E2E3D32-89FD-4C4C-B4C7-536ED503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참조 변수의 </a:t>
            </a:r>
            <a:r>
              <a:rPr lang="en-US" altLang="ko-KR"/>
              <a:t>==, != </a:t>
            </a:r>
            <a:r>
              <a:rPr lang="ko-KR" altLang="en-US"/>
              <a:t>연산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7FA9DD03-817F-D243-BC6D-6BD5EAA9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584575"/>
            <a:ext cx="4214813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1E53D98C-064B-E141-A9E7-7BC4AB0D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4013200"/>
            <a:ext cx="32353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>
            <a:extLst>
              <a:ext uri="{FF2B5EF4-FFF2-40B4-BE49-F238E27FC236}">
                <a16:creationId xmlns:a16="http://schemas.microsoft.com/office/drawing/2014/main" id="{C59BC7C2-092F-F748-952E-E15CF25D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5084763"/>
            <a:ext cx="3327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6">
            <a:extLst>
              <a:ext uri="{FF2B5EF4-FFF2-40B4-BE49-F238E27FC236}">
                <a16:creationId xmlns:a16="http://schemas.microsoft.com/office/drawing/2014/main" id="{72FB5DBD-2337-844B-AF25-A88803913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6254750"/>
            <a:ext cx="76660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81F575B0-BAEB-F348-A189-162545B700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null(</a:t>
            </a:r>
            <a:r>
              <a:rPr lang="ko-KR" altLang="en-US" sz="2400"/>
              <a:t>널</a:t>
            </a:r>
            <a:r>
              <a:rPr lang="en-US" altLang="ko-KR" sz="2400"/>
              <a:t>) </a:t>
            </a:r>
          </a:p>
          <a:p>
            <a:pPr lvl="1"/>
            <a:r>
              <a:rPr lang="ko-KR" altLang="en-US" sz="2000"/>
              <a:t>변수가 참조하는 객체가 없을 경우 초기값으로 사용 가능</a:t>
            </a:r>
            <a:endParaRPr lang="en-US" altLang="ko-KR" sz="2000"/>
          </a:p>
          <a:p>
            <a:pPr lvl="1"/>
            <a:r>
              <a:rPr lang="ko-KR" altLang="en-US" sz="2000"/>
              <a:t>참조 타입의 변수에만 저장가능</a:t>
            </a:r>
            <a:endParaRPr lang="en-US" altLang="ko-KR" sz="2000"/>
          </a:p>
          <a:p>
            <a:pPr lvl="1"/>
            <a:r>
              <a:rPr lang="en-US" altLang="ko-KR" sz="2000"/>
              <a:t>null</a:t>
            </a:r>
            <a:r>
              <a:rPr lang="ko-KR" altLang="en-US" sz="2000"/>
              <a:t>로 초기화된 참조 변수는 스택 영역 생성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==, != </a:t>
            </a:r>
            <a:r>
              <a:rPr lang="ko-KR" altLang="en-US" sz="2000"/>
              <a:t>연산 가능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B9CD7076-EBFF-4844-B8E0-D07BBCDC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null</a:t>
            </a:r>
            <a:r>
              <a:rPr lang="ko-KR" altLang="en-US"/>
              <a:t>과 </a:t>
            </a:r>
            <a:r>
              <a:rPr lang="en-US" altLang="ko-KR"/>
              <a:t>NullPointerException</a:t>
            </a:r>
            <a:endParaRPr lang="ko-KR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DC4A92AB-4E77-3F47-BBBD-DAC4EC11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34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37498D00-6351-BE49-9B87-10F99323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4495800"/>
            <a:ext cx="5305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0DECFE82-9AAE-C343-83AE-2E4FFC1D9C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NullPointerException</a:t>
            </a:r>
            <a:r>
              <a:rPr lang="ko-KR" altLang="en-US" sz="2400"/>
              <a:t>의 의미</a:t>
            </a:r>
            <a:endParaRPr lang="en-US" altLang="ko-KR" sz="2400"/>
          </a:p>
          <a:p>
            <a:pPr lvl="1"/>
            <a:r>
              <a:rPr lang="ko-KR" altLang="en-US" sz="2000"/>
              <a:t>예외</a:t>
            </a:r>
            <a:r>
              <a:rPr lang="en-US" altLang="ko-KR" sz="2000"/>
              <a:t>(Exception)</a:t>
            </a:r>
          </a:p>
          <a:p>
            <a:pPr lvl="2"/>
            <a:r>
              <a:rPr lang="ko-KR" altLang="en-US" sz="1800"/>
              <a:t>사용자의 잘못된 조작 이나 잘못된 코딩으로 인해 발생하는 프로그램 오류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NullPointerException</a:t>
            </a:r>
          </a:p>
          <a:p>
            <a:pPr lvl="2"/>
            <a:r>
              <a:rPr lang="ko-KR" altLang="en-US" sz="1800"/>
              <a:t>참조 변수가 </a:t>
            </a:r>
            <a:r>
              <a:rPr lang="en-US" altLang="ko-KR" sz="1800"/>
              <a:t>null </a:t>
            </a:r>
            <a:r>
              <a:rPr lang="ko-KR" altLang="en-US" sz="1800"/>
              <a:t>값을 가지고 있을 때</a:t>
            </a:r>
            <a:endParaRPr lang="en-US" altLang="ko-KR" sz="1800"/>
          </a:p>
          <a:p>
            <a:pPr lvl="3"/>
            <a:r>
              <a:rPr lang="ko-KR" altLang="en-US"/>
              <a:t>객체의 필드나 메소드를 사용하려고 했을 때 발생</a:t>
            </a:r>
            <a:endParaRPr lang="en-US" altLang="ko-KR"/>
          </a:p>
          <a:p>
            <a:endParaRPr lang="ko-KR" altLang="en-US" sz="28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7BB36886-A9FB-A140-B1AB-17028655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null</a:t>
            </a:r>
            <a:r>
              <a:rPr lang="ko-KR" altLang="en-US"/>
              <a:t>과 </a:t>
            </a:r>
            <a:r>
              <a:rPr lang="en-US" altLang="ko-KR"/>
              <a:t>NullPointerException</a:t>
            </a:r>
            <a:endParaRPr lang="ko-KR" altLang="en-US"/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D15BC076-B285-6B43-A0D5-18AB8ED4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67150"/>
            <a:ext cx="3848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>
            <a:extLst>
              <a:ext uri="{FF2B5EF4-FFF2-40B4-BE49-F238E27FC236}">
                <a16:creationId xmlns:a16="http://schemas.microsoft.com/office/drawing/2014/main" id="{5CB2F01B-F9CE-2E4E-9EE5-ACC8EC36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5753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15276</TotalTime>
  <Words>855</Words>
  <Application>Microsoft Macintosh PowerPoint</Application>
  <PresentationFormat>화면 슬라이드 쇼(4:3)</PresentationFormat>
  <Paragraphs>184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5장. 참조 타입</vt:lpstr>
      <vt:lpstr>PowerPoint 프레젠테이션</vt:lpstr>
      <vt:lpstr>1절. 데이터 타입 분류</vt:lpstr>
      <vt:lpstr>1절. 데이터 타입 분류</vt:lpstr>
      <vt:lpstr>2절. 메모리 사용 영역</vt:lpstr>
      <vt:lpstr>2절. 메모리 사용 영역</vt:lpstr>
      <vt:lpstr>3절. 참조 변수의 ==, != 연산</vt:lpstr>
      <vt:lpstr>4절. null과 NullPointerException</vt:lpstr>
      <vt:lpstr>4절. null과 NullPointerException</vt:lpstr>
      <vt:lpstr>5절. String 타입</vt:lpstr>
      <vt:lpstr>5절. String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6절. 배열 타입</vt:lpstr>
      <vt:lpstr>7절. 열거 타입</vt:lpstr>
      <vt:lpstr>7절. 열거 타입</vt:lpstr>
      <vt:lpstr>7절. 열거 타입</vt:lpstr>
      <vt:lpstr>7절. 열거 타입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2501</cp:revision>
  <dcterms:created xsi:type="dcterms:W3CDTF">2004-07-21T02:43:03Z</dcterms:created>
  <dcterms:modified xsi:type="dcterms:W3CDTF">2021-03-19T00:56:22Z</dcterms:modified>
</cp:coreProperties>
</file>